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4070" r:id="rId2"/>
  </p:sldMasterIdLst>
  <p:notesMasterIdLst>
    <p:notesMasterId r:id="rId29"/>
  </p:notesMasterIdLst>
  <p:handoutMasterIdLst>
    <p:handoutMasterId r:id="rId30"/>
  </p:handoutMasterIdLst>
  <p:sldIdLst>
    <p:sldId id="258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290" r:id="rId28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6154" autoAdjust="0"/>
  </p:normalViewPr>
  <p:slideViewPr>
    <p:cSldViewPr snapToGrid="0" snapToObjects="1">
      <p:cViewPr varScale="1">
        <p:scale>
          <a:sx n="48" d="100"/>
          <a:sy n="48" d="100"/>
        </p:scale>
        <p:origin x="1071" y="24"/>
      </p:cViewPr>
      <p:guideLst>
        <p:guide orient="horz" pos="107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399A9-9503-934D-B6BC-A0728275F018}" type="doc">
      <dgm:prSet loTypeId="urn:microsoft.com/office/officeart/2005/8/layout/cycle7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BE2349-076C-FE46-B9F0-C0426FE2AB31}">
      <dgm:prSet phldrT="[Text]" custT="1"/>
      <dgm:spPr/>
      <dgm:t>
        <a:bodyPr/>
        <a:lstStyle/>
        <a:p>
          <a:r>
            <a:rPr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レポートによる現状分析</a:t>
          </a:r>
          <a:endParaRPr lang="en-US" sz="16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CE857A15-4910-A749-885A-D996CF20F015}" type="parTrans" cxnId="{9E7FAD38-5884-AA4D-88AC-C0337C1CF9BC}">
      <dgm:prSet/>
      <dgm:spPr/>
      <dgm:t>
        <a:bodyPr/>
        <a:lstStyle/>
        <a:p>
          <a:endParaRPr lang="en-US"/>
        </a:p>
      </dgm:t>
    </dgm:pt>
    <dgm:pt modelId="{E6031EB9-5A0C-DA41-BE2C-BC2A3BA80B2B}" type="sibTrans" cxnId="{9E7FAD38-5884-AA4D-88AC-C0337C1CF9BC}">
      <dgm:prSet/>
      <dgm:spPr/>
      <dgm:t>
        <a:bodyPr/>
        <a:lstStyle/>
        <a:p>
          <a:endParaRPr lang="en-US"/>
        </a:p>
      </dgm:t>
    </dgm:pt>
    <dgm:pt modelId="{217DEF5A-D732-3240-B216-1A742EDED2EF}">
      <dgm:prSet phldrT="[Text]" custT="1"/>
      <dgm:spPr/>
      <dgm:t>
        <a:bodyPr/>
        <a:lstStyle/>
        <a:p>
          <a:r>
            <a:rPr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詳細画面による原因究明</a:t>
          </a:r>
          <a:endParaRPr lang="en-US" sz="16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E4B45C85-932C-E14B-A19B-B8C97F8B65F6}" type="parTrans" cxnId="{71C06B14-01A6-4748-A324-6642A64EA75F}">
      <dgm:prSet/>
      <dgm:spPr/>
      <dgm:t>
        <a:bodyPr/>
        <a:lstStyle/>
        <a:p>
          <a:endParaRPr lang="en-US"/>
        </a:p>
      </dgm:t>
    </dgm:pt>
    <dgm:pt modelId="{D7E106E3-EE8C-0449-8CCC-6D646C8B35B7}" type="sibTrans" cxnId="{71C06B14-01A6-4748-A324-6642A64EA75F}">
      <dgm:prSet/>
      <dgm:spPr/>
      <dgm:t>
        <a:bodyPr/>
        <a:lstStyle/>
        <a:p>
          <a:endParaRPr lang="en-US"/>
        </a:p>
      </dgm:t>
    </dgm:pt>
    <dgm:pt modelId="{6375E749-0C62-5C44-B9CA-1CF2231CB9EF}">
      <dgm:prSet phldrT="[Text]" custT="1"/>
      <dgm:spPr/>
      <dgm:t>
        <a:bodyPr/>
        <a:lstStyle/>
        <a:p>
          <a:r>
            <a:rPr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対策の実施</a:t>
          </a:r>
          <a:endParaRPr lang="en-US" sz="16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1797D75C-E869-3144-890B-8BAAACF81FCA}" type="parTrans" cxnId="{FE0832BE-95C6-7E4F-A903-297E3965E992}">
      <dgm:prSet/>
      <dgm:spPr/>
      <dgm:t>
        <a:bodyPr/>
        <a:lstStyle/>
        <a:p>
          <a:endParaRPr lang="en-US"/>
        </a:p>
      </dgm:t>
    </dgm:pt>
    <dgm:pt modelId="{1924B0C5-A138-2C4E-BF73-CFE086B43AB2}" type="sibTrans" cxnId="{FE0832BE-95C6-7E4F-A903-297E3965E992}">
      <dgm:prSet/>
      <dgm:spPr/>
      <dgm:t>
        <a:bodyPr/>
        <a:lstStyle/>
        <a:p>
          <a:endParaRPr lang="en-US"/>
        </a:p>
      </dgm:t>
    </dgm:pt>
    <dgm:pt modelId="{85B662FA-946F-9E4D-8B35-D45E122943E7}" type="pres">
      <dgm:prSet presAssocID="{E9A399A9-9503-934D-B6BC-A0728275F0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2F1A32-DCC4-B14E-AE66-D43C22B626C5}" type="pres">
      <dgm:prSet presAssocID="{24BE2349-076C-FE46-B9F0-C0426FE2AB31}" presName="node" presStyleLbl="node1" presStyleIdx="0" presStyleCnt="3" custScaleX="88822" custScaleY="94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E965D-3EA5-C44C-94F1-79E50AE94008}" type="pres">
      <dgm:prSet presAssocID="{E6031EB9-5A0C-DA41-BE2C-BC2A3BA80B2B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4E176F8-EF13-C44C-BC0D-3E15FE0AAC3B}" type="pres">
      <dgm:prSet presAssocID="{E6031EB9-5A0C-DA41-BE2C-BC2A3BA80B2B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82148C4-7E1C-7642-8A3D-49130EA2D026}" type="pres">
      <dgm:prSet presAssocID="{217DEF5A-D732-3240-B216-1A742EDED2EF}" presName="node" presStyleLbl="node1" presStyleIdx="1" presStyleCnt="3" custScaleX="89862" custScaleY="955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850F1-DFEA-C74E-B613-5FD13CC0BB4E}" type="pres">
      <dgm:prSet presAssocID="{D7E106E3-EE8C-0449-8CCC-6D646C8B35B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AEAC3B9-6426-CB47-8AED-E9DB0BA8BE5A}" type="pres">
      <dgm:prSet presAssocID="{D7E106E3-EE8C-0449-8CCC-6D646C8B35B7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1242DCD-D665-824F-B32E-71A844BC8F57}" type="pres">
      <dgm:prSet presAssocID="{6375E749-0C62-5C44-B9CA-1CF2231CB9EF}" presName="node" presStyleLbl="node1" presStyleIdx="2" presStyleCnt="3" custScaleX="77996" custScaleY="83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29E81-4C7E-8746-AFD5-B246CF00A5EC}" type="pres">
      <dgm:prSet presAssocID="{1924B0C5-A138-2C4E-BF73-CFE086B43AB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F686B4D-5D77-8644-95B1-3CC079395426}" type="pres">
      <dgm:prSet presAssocID="{1924B0C5-A138-2C4E-BF73-CFE086B43AB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58143FB-8101-7746-9350-9E4DCFCEFB57}" type="presOf" srcId="{6375E749-0C62-5C44-B9CA-1CF2231CB9EF}" destId="{F1242DCD-D665-824F-B32E-71A844BC8F57}" srcOrd="0" destOrd="0" presId="urn:microsoft.com/office/officeart/2005/8/layout/cycle7"/>
    <dgm:cxn modelId="{66FE75D7-A441-864A-A194-DD30A326AE4E}" type="presOf" srcId="{D7E106E3-EE8C-0449-8CCC-6D646C8B35B7}" destId="{CAEAC3B9-6426-CB47-8AED-E9DB0BA8BE5A}" srcOrd="1" destOrd="0" presId="urn:microsoft.com/office/officeart/2005/8/layout/cycle7"/>
    <dgm:cxn modelId="{68D6559D-1D85-5F44-8D63-A040F898D2C5}" type="presOf" srcId="{D7E106E3-EE8C-0449-8CCC-6D646C8B35B7}" destId="{272850F1-DFEA-C74E-B613-5FD13CC0BB4E}" srcOrd="0" destOrd="0" presId="urn:microsoft.com/office/officeart/2005/8/layout/cycle7"/>
    <dgm:cxn modelId="{F888D242-71C2-EC44-9699-202CD2C41B98}" type="presOf" srcId="{E6031EB9-5A0C-DA41-BE2C-BC2A3BA80B2B}" destId="{84E176F8-EF13-C44C-BC0D-3E15FE0AAC3B}" srcOrd="1" destOrd="0" presId="urn:microsoft.com/office/officeart/2005/8/layout/cycle7"/>
    <dgm:cxn modelId="{71C06B14-01A6-4748-A324-6642A64EA75F}" srcId="{E9A399A9-9503-934D-B6BC-A0728275F018}" destId="{217DEF5A-D732-3240-B216-1A742EDED2EF}" srcOrd="1" destOrd="0" parTransId="{E4B45C85-932C-E14B-A19B-B8C97F8B65F6}" sibTransId="{D7E106E3-EE8C-0449-8CCC-6D646C8B35B7}"/>
    <dgm:cxn modelId="{BBF8791D-2DA8-EF41-9054-2C86695B7E2C}" type="presOf" srcId="{217DEF5A-D732-3240-B216-1A742EDED2EF}" destId="{982148C4-7E1C-7642-8A3D-49130EA2D026}" srcOrd="0" destOrd="0" presId="urn:microsoft.com/office/officeart/2005/8/layout/cycle7"/>
    <dgm:cxn modelId="{FE0832BE-95C6-7E4F-A903-297E3965E992}" srcId="{E9A399A9-9503-934D-B6BC-A0728275F018}" destId="{6375E749-0C62-5C44-B9CA-1CF2231CB9EF}" srcOrd="2" destOrd="0" parTransId="{1797D75C-E869-3144-890B-8BAAACF81FCA}" sibTransId="{1924B0C5-A138-2C4E-BF73-CFE086B43AB2}"/>
    <dgm:cxn modelId="{070E9974-FED0-1546-8F19-E0EA03757937}" type="presOf" srcId="{E6031EB9-5A0C-DA41-BE2C-BC2A3BA80B2B}" destId="{040E965D-3EA5-C44C-94F1-79E50AE94008}" srcOrd="0" destOrd="0" presId="urn:microsoft.com/office/officeart/2005/8/layout/cycle7"/>
    <dgm:cxn modelId="{BFE5EE2A-DEA9-6D44-8BD4-39E98FD86118}" type="presOf" srcId="{1924B0C5-A138-2C4E-BF73-CFE086B43AB2}" destId="{22929E81-4C7E-8746-AFD5-B246CF00A5EC}" srcOrd="0" destOrd="0" presId="urn:microsoft.com/office/officeart/2005/8/layout/cycle7"/>
    <dgm:cxn modelId="{9E7FAD38-5884-AA4D-88AC-C0337C1CF9BC}" srcId="{E9A399A9-9503-934D-B6BC-A0728275F018}" destId="{24BE2349-076C-FE46-B9F0-C0426FE2AB31}" srcOrd="0" destOrd="0" parTransId="{CE857A15-4910-A749-885A-D996CF20F015}" sibTransId="{E6031EB9-5A0C-DA41-BE2C-BC2A3BA80B2B}"/>
    <dgm:cxn modelId="{7D063EE9-B534-0448-8AA8-30DF14C05620}" type="presOf" srcId="{24BE2349-076C-FE46-B9F0-C0426FE2AB31}" destId="{482F1A32-DCC4-B14E-AE66-D43C22B626C5}" srcOrd="0" destOrd="0" presId="urn:microsoft.com/office/officeart/2005/8/layout/cycle7"/>
    <dgm:cxn modelId="{9E5756E0-9380-7B48-80D6-A0A775926CF5}" type="presOf" srcId="{1924B0C5-A138-2C4E-BF73-CFE086B43AB2}" destId="{1F686B4D-5D77-8644-95B1-3CC079395426}" srcOrd="1" destOrd="0" presId="urn:microsoft.com/office/officeart/2005/8/layout/cycle7"/>
    <dgm:cxn modelId="{8835C79B-475B-4840-A4CA-3A8E632AFFAE}" type="presOf" srcId="{E9A399A9-9503-934D-B6BC-A0728275F018}" destId="{85B662FA-946F-9E4D-8B35-D45E122943E7}" srcOrd="0" destOrd="0" presId="urn:microsoft.com/office/officeart/2005/8/layout/cycle7"/>
    <dgm:cxn modelId="{2E9D0B9F-3616-AE4E-89EE-E3E1647BDE51}" type="presParOf" srcId="{85B662FA-946F-9E4D-8B35-D45E122943E7}" destId="{482F1A32-DCC4-B14E-AE66-D43C22B626C5}" srcOrd="0" destOrd="0" presId="urn:microsoft.com/office/officeart/2005/8/layout/cycle7"/>
    <dgm:cxn modelId="{DC57D016-3F95-FA40-895A-392655983020}" type="presParOf" srcId="{85B662FA-946F-9E4D-8B35-D45E122943E7}" destId="{040E965D-3EA5-C44C-94F1-79E50AE94008}" srcOrd="1" destOrd="0" presId="urn:microsoft.com/office/officeart/2005/8/layout/cycle7"/>
    <dgm:cxn modelId="{699A856B-D747-7C4D-9A4B-8FCCE9A31931}" type="presParOf" srcId="{040E965D-3EA5-C44C-94F1-79E50AE94008}" destId="{84E176F8-EF13-C44C-BC0D-3E15FE0AAC3B}" srcOrd="0" destOrd="0" presId="urn:microsoft.com/office/officeart/2005/8/layout/cycle7"/>
    <dgm:cxn modelId="{99A8E221-AFA5-6C4F-8131-8872C99FEB35}" type="presParOf" srcId="{85B662FA-946F-9E4D-8B35-D45E122943E7}" destId="{982148C4-7E1C-7642-8A3D-49130EA2D026}" srcOrd="2" destOrd="0" presId="urn:microsoft.com/office/officeart/2005/8/layout/cycle7"/>
    <dgm:cxn modelId="{AAE9950E-468E-BC45-9E0E-C30549434425}" type="presParOf" srcId="{85B662FA-946F-9E4D-8B35-D45E122943E7}" destId="{272850F1-DFEA-C74E-B613-5FD13CC0BB4E}" srcOrd="3" destOrd="0" presId="urn:microsoft.com/office/officeart/2005/8/layout/cycle7"/>
    <dgm:cxn modelId="{8AAE2C66-3B01-E543-BC94-8CC1CC37126F}" type="presParOf" srcId="{272850F1-DFEA-C74E-B613-5FD13CC0BB4E}" destId="{CAEAC3B9-6426-CB47-8AED-E9DB0BA8BE5A}" srcOrd="0" destOrd="0" presId="urn:microsoft.com/office/officeart/2005/8/layout/cycle7"/>
    <dgm:cxn modelId="{49EDFA05-AF41-E14B-BED6-678E16B2F02E}" type="presParOf" srcId="{85B662FA-946F-9E4D-8B35-D45E122943E7}" destId="{F1242DCD-D665-824F-B32E-71A844BC8F57}" srcOrd="4" destOrd="0" presId="urn:microsoft.com/office/officeart/2005/8/layout/cycle7"/>
    <dgm:cxn modelId="{76B31795-DC41-BC48-AE91-39991E1ED8E7}" type="presParOf" srcId="{85B662FA-946F-9E4D-8B35-D45E122943E7}" destId="{22929E81-4C7E-8746-AFD5-B246CF00A5EC}" srcOrd="5" destOrd="0" presId="urn:microsoft.com/office/officeart/2005/8/layout/cycle7"/>
    <dgm:cxn modelId="{40C7B077-373C-5F42-A919-DE9EFB9BF500}" type="presParOf" srcId="{22929E81-4C7E-8746-AFD5-B246CF00A5EC}" destId="{1F686B4D-5D77-8644-95B1-3CC07939542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F1A32-DCC4-B14E-AE66-D43C22B626C5}">
      <dsp:nvSpPr>
        <dsp:cNvPr id="0" name=""/>
        <dsp:cNvSpPr/>
      </dsp:nvSpPr>
      <dsp:spPr>
        <a:xfrm>
          <a:off x="2069059" y="32019"/>
          <a:ext cx="1455459" cy="775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レポートによる現状分析</a:t>
          </a:r>
          <a:endParaRPr lang="en-US" sz="16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2091771" y="54731"/>
        <a:ext cx="1410035" cy="730030"/>
      </dsp:txXfrm>
    </dsp:sp>
    <dsp:sp modelId="{040E965D-3EA5-C44C-94F1-79E50AE94008}">
      <dsp:nvSpPr>
        <dsp:cNvPr id="0" name=""/>
        <dsp:cNvSpPr/>
      </dsp:nvSpPr>
      <dsp:spPr>
        <a:xfrm rot="3600000">
          <a:off x="2939933" y="1446277"/>
          <a:ext cx="1064605" cy="28675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025961" y="1503629"/>
        <a:ext cx="892549" cy="172055"/>
      </dsp:txXfrm>
    </dsp:sp>
    <dsp:sp modelId="{982148C4-7E1C-7642-8A3D-49130EA2D026}">
      <dsp:nvSpPr>
        <dsp:cNvPr id="0" name=""/>
        <dsp:cNvSpPr/>
      </dsp:nvSpPr>
      <dsp:spPr>
        <a:xfrm>
          <a:off x="3413557" y="2371839"/>
          <a:ext cx="1472501" cy="782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詳細画面による原因究明</a:t>
          </a:r>
          <a:endParaRPr lang="en-US" sz="16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3436485" y="2394767"/>
        <a:ext cx="1426645" cy="736956"/>
      </dsp:txXfrm>
    </dsp:sp>
    <dsp:sp modelId="{272850F1-DFEA-C74E-B613-5FD13CC0BB4E}">
      <dsp:nvSpPr>
        <dsp:cNvPr id="0" name=""/>
        <dsp:cNvSpPr/>
      </dsp:nvSpPr>
      <dsp:spPr>
        <a:xfrm rot="10800000">
          <a:off x="2215876" y="2619865"/>
          <a:ext cx="1064605" cy="28675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301904" y="2677217"/>
        <a:ext cx="892549" cy="172055"/>
      </dsp:txXfrm>
    </dsp:sp>
    <dsp:sp modelId="{F1242DCD-D665-824F-B32E-71A844BC8F57}">
      <dsp:nvSpPr>
        <dsp:cNvPr id="0" name=""/>
        <dsp:cNvSpPr/>
      </dsp:nvSpPr>
      <dsp:spPr>
        <a:xfrm>
          <a:off x="804738" y="2421014"/>
          <a:ext cx="1278062" cy="684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対策の実施</a:t>
          </a:r>
          <a:endParaRPr lang="en-US" sz="16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824785" y="2441061"/>
        <a:ext cx="1237968" cy="644367"/>
      </dsp:txXfrm>
    </dsp:sp>
    <dsp:sp modelId="{22929E81-4C7E-8746-AFD5-B246CF00A5EC}">
      <dsp:nvSpPr>
        <dsp:cNvPr id="0" name=""/>
        <dsp:cNvSpPr/>
      </dsp:nvSpPr>
      <dsp:spPr>
        <a:xfrm rot="18000000">
          <a:off x="1574842" y="1470864"/>
          <a:ext cx="1064605" cy="28675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660870" y="1528216"/>
        <a:ext cx="892549" cy="172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DD23-6FC6-8C4F-AB9B-7553C61237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2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Firepower Management Center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F078-54FD-F849-A638-88ACD1CB13E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283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5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ノート プレースホルダー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7577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8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9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683F-D4D6-497E-9895-9DEC0E615E8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4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4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9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683F-D4D6-497E-9895-9DEC0E615E8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79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76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99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F078-54FD-F849-A638-88ACD1CB13E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43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5" y="517783"/>
            <a:ext cx="782431" cy="415667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4" name="正方形/長方形 3"/>
          <p:cNvSpPr/>
          <p:nvPr userDrawn="1"/>
        </p:nvSpPr>
        <p:spPr>
          <a:xfrm>
            <a:off x="7089820" y="444321"/>
            <a:ext cx="1635617" cy="628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0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2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82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5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091878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4450"/>
            <a:ext cx="3551237" cy="3276599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072390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5" orient="horz" pos="8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7625"/>
            <a:ext cx="3551237" cy="3273425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773363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tx2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tx2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tx2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717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25790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375295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1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32734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261233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83466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80830" y="450377"/>
            <a:ext cx="1862919" cy="635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451257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439366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31743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48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83641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662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418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7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68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76744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Publix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66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20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9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1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31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229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4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4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36090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209414" y="4874681"/>
            <a:ext cx="267408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reserved.  Cisco Public</a:t>
            </a:r>
            <a:endParaRPr lang="en-US" sz="600" spc="20" baseline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69" r:id="rId26"/>
    <p:sldLayoutId id="2147484077" r:id="rId27"/>
    <p:sldLayoutId id="2147484078" r:id="rId28"/>
    <p:sldLayoutId id="2147484079" r:id="rId29"/>
    <p:sldLayoutId id="2147484080" r:id="rId30"/>
  </p:sldLayoutIdLst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06386" y="4741653"/>
            <a:ext cx="261914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5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p:transition spd="slow"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4.tiff"/><Relationship Id="rId12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0.tiff"/><Relationship Id="rId10" Type="http://schemas.openxmlformats.org/officeDocument/2006/relationships/image" Target="../media/image36.tiff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tif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tiff"/><Relationship Id="rId5" Type="http://schemas.openxmlformats.org/officeDocument/2006/relationships/image" Target="../media/image40.tiff"/><Relationship Id="rId10" Type="http://schemas.microsoft.com/office/2007/relationships/hdphoto" Target="../media/hdphoto7.wdp"/><Relationship Id="rId4" Type="http://schemas.openxmlformats.org/officeDocument/2006/relationships/image" Target="../media/image44.tif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9.png"/><Relationship Id="rId7" Type="http://schemas.openxmlformats.org/officeDocument/2006/relationships/image" Target="../media/image72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7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0.png"/><Relationship Id="rId4" Type="http://schemas.openxmlformats.org/officeDocument/2006/relationships/diagramData" Target="../diagrams/data1.xml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tiff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6.tiff"/><Relationship Id="rId5" Type="http://schemas.openxmlformats.org/officeDocument/2006/relationships/image" Target="../media/image32.png"/><Relationship Id="rId15" Type="http://schemas.openxmlformats.org/officeDocument/2006/relationships/image" Target="../media/image40.tiff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86.png"/><Relationship Id="rId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469496" y="3807438"/>
            <a:ext cx="8296421" cy="454461"/>
          </a:xfrm>
        </p:spPr>
        <p:txBody>
          <a:bodyPr/>
          <a:lstStyle/>
          <a:p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シスコシステムズ合同会社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9496" y="4054764"/>
            <a:ext cx="8252690" cy="506559"/>
          </a:xfrm>
        </p:spPr>
        <p:txBody>
          <a:bodyPr/>
          <a:lstStyle/>
          <a:p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2017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 </a:t>
            </a: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7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6" y="1204540"/>
            <a:ext cx="8159114" cy="1975982"/>
          </a:xfrm>
        </p:spPr>
        <p:txBody>
          <a:bodyPr/>
          <a:lstStyle/>
          <a:p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</a:t>
            </a:r>
            <a:r>
              <a:rPr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セキュリティ特集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第２回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ASA with </a:t>
            </a:r>
            <a:r>
              <a:rPr lang="en-US" altLang="ja-JP" sz="3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FirePOWER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編</a:t>
            </a:r>
            <a:endParaRPr 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波線 6"/>
          <p:cNvSpPr/>
          <p:nvPr/>
        </p:nvSpPr>
        <p:spPr>
          <a:xfrm>
            <a:off x="5578030" y="575890"/>
            <a:ext cx="3187887" cy="628650"/>
          </a:xfrm>
          <a:prstGeom prst="wave">
            <a:avLst>
              <a:gd name="adj1" fmla="val 12500"/>
              <a:gd name="adj2" fmla="val 243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ウェビナー資料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106064" y="4656735"/>
            <a:ext cx="4799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dirty="0">
                <a:solidFill>
                  <a:schemeClr val="bg1"/>
                </a:solidFill>
              </a:rPr>
              <a:t>本資料に記載の各社社名、製品名は、各社の商標または登録商標です。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 ポートフォリオ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567" y="3355902"/>
            <a:ext cx="8794866" cy="90258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3850" y="1018940"/>
            <a:ext cx="8527663" cy="1471896"/>
            <a:chOff x="323850" y="1018940"/>
            <a:chExt cx="8527663" cy="1471896"/>
          </a:xfrm>
        </p:grpSpPr>
        <p:sp>
          <p:nvSpPr>
            <p:cNvPr id="109" name="角丸四角形 78"/>
            <p:cNvSpPr/>
            <p:nvPr/>
          </p:nvSpPr>
          <p:spPr>
            <a:xfrm>
              <a:off x="323850" y="1018940"/>
              <a:ext cx="8496300" cy="1230992"/>
            </a:xfrm>
            <a:prstGeom prst="roundRect">
              <a:avLst>
                <a:gd name="adj" fmla="val 116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0" name="正方形/長方形 65"/>
            <p:cNvSpPr/>
            <p:nvPr/>
          </p:nvSpPr>
          <p:spPr>
            <a:xfrm>
              <a:off x="2194586" y="1820104"/>
              <a:ext cx="4754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世界最大規模の</a:t>
              </a:r>
              <a:r>
                <a:rPr kumimoji="1" lang="en-US" altLang="ja-JP" sz="24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ビッグデータ</a:t>
              </a:r>
              <a:r>
                <a:rPr kumimoji="1" lang="en-US" altLang="ja-JP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分析</a:t>
              </a:r>
              <a:endParaRPr kumimoji="1" lang="en-US" altLang="ja-JP" sz="2400" b="1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1" name="二等辺三角形 20"/>
            <p:cNvSpPr/>
            <p:nvPr/>
          </p:nvSpPr>
          <p:spPr>
            <a:xfrm rot="10800000">
              <a:off x="4401667" y="2248127"/>
              <a:ext cx="340666" cy="2427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0870" y="1057946"/>
              <a:ext cx="7936656" cy="784568"/>
              <a:chOff x="1089504" y="4228726"/>
              <a:chExt cx="7936656" cy="784568"/>
            </a:xfrm>
          </p:grpSpPr>
          <p:sp>
            <p:nvSpPr>
              <p:cNvPr id="112" name="テキスト ボックス 16"/>
              <p:cNvSpPr txBox="1"/>
              <p:nvPr/>
            </p:nvSpPr>
            <p:spPr>
              <a:xfrm>
                <a:off x="1089504" y="4232897"/>
                <a:ext cx="11079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150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サンプル収集</a:t>
                </a:r>
                <a:endParaRPr kumimoji="1" lang="ja-JP" altLang="en-US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3" name="テキスト ボックス 66"/>
              <p:cNvSpPr txBox="1"/>
              <p:nvPr/>
            </p:nvSpPr>
            <p:spPr>
              <a:xfrm>
                <a:off x="2258653" y="4232897"/>
                <a:ext cx="8787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197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Web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サイト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ブロック</a:t>
                </a:r>
              </a:p>
            </p:txBody>
          </p:sp>
          <p:sp>
            <p:nvSpPr>
              <p:cNvPr id="114" name="テキスト ボックス 70"/>
              <p:cNvSpPr txBox="1"/>
              <p:nvPr/>
            </p:nvSpPr>
            <p:spPr>
              <a:xfrm>
                <a:off x="3251417" y="4232897"/>
                <a:ext cx="12250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レピュテーション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クエリ登録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5" name="テキスト ボックス 71"/>
              <p:cNvSpPr txBox="1"/>
              <p:nvPr/>
            </p:nvSpPr>
            <p:spPr>
              <a:xfrm>
                <a:off x="4563098" y="4243853"/>
                <a:ext cx="9621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6000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メール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解析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6" name="テキスト ボックス 73"/>
              <p:cNvSpPr txBox="1"/>
              <p:nvPr/>
            </p:nvSpPr>
            <p:spPr>
              <a:xfrm>
                <a:off x="5568472" y="4243852"/>
                <a:ext cx="11817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で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マルウェア発見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7" name="テキスト ボックス 76"/>
              <p:cNvSpPr txBox="1"/>
              <p:nvPr/>
            </p:nvSpPr>
            <p:spPr>
              <a:xfrm>
                <a:off x="6747304" y="4243851"/>
                <a:ext cx="14382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30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マルウェア情報を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へ送信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8" name="テキスト ボックス 77"/>
              <p:cNvSpPr txBox="1"/>
              <p:nvPr/>
            </p:nvSpPr>
            <p:spPr>
              <a:xfrm>
                <a:off x="8299678" y="4228726"/>
                <a:ext cx="7264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イベント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検出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8459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201196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0908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558364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79028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8198585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826454" y="1786462"/>
              <a:ext cx="102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/</a:t>
              </a:r>
              <a:r>
                <a:rPr lang="en-US" sz="105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lang="en-US" altLang="ja-JP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1</a:t>
              </a:r>
              <a:r>
                <a:rPr lang="ja-JP" alt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日</a:t>
              </a:r>
              <a:endParaRPr lang="en-US" sz="24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70809" y="2425304"/>
            <a:ext cx="2002394" cy="1145455"/>
            <a:chOff x="3470684" y="2532623"/>
            <a:chExt cx="2202633" cy="1260000"/>
          </a:xfrm>
        </p:grpSpPr>
        <p:sp>
          <p:nvSpPr>
            <p:cNvPr id="19" name="Snip Diagonal Corner Rectangle 3"/>
            <p:cNvSpPr>
              <a:spLocks noChangeAspect="1"/>
            </p:cNvSpPr>
            <p:nvPr/>
          </p:nvSpPr>
          <p:spPr>
            <a:xfrm>
              <a:off x="3470684" y="2532623"/>
              <a:ext cx="2202633" cy="1260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7" name="Picture 3" descr="TalosLogo_dropshadow_p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000" y="3091175"/>
              <a:ext cx="1620000" cy="540000"/>
            </a:xfrm>
            <a:prstGeom prst="rect">
              <a:avLst/>
            </a:prstGeom>
          </p:spPr>
        </p:pic>
      </p:grpSp>
      <p:sp>
        <p:nvSpPr>
          <p:cNvPr id="48" name="Rectangle 19"/>
          <p:cNvSpPr>
            <a:spLocks noChangeArrowheads="1"/>
          </p:cNvSpPr>
          <p:nvPr/>
        </p:nvSpPr>
        <p:spPr bwMode="auto">
          <a:xfrm flipH="1">
            <a:off x="1611803" y="3653886"/>
            <a:ext cx="975866" cy="1422541"/>
          </a:xfrm>
          <a:prstGeom prst="roundRect">
            <a:avLst>
              <a:gd name="adj" fmla="val 4621"/>
            </a:avLst>
          </a:prstGeom>
          <a:solidFill>
            <a:schemeClr val="bg1"/>
          </a:solidFill>
          <a:ln w="31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0" tIns="136860" rIns="68430" bIns="34216" rtlCol="0" anchor="t"/>
          <a:lstStyle/>
          <a:p>
            <a:pPr algn="ctr" defTabSz="684364">
              <a:lnSpc>
                <a:spcPct val="90000"/>
              </a:lnSpc>
              <a:spcBef>
                <a:spcPts val="450"/>
              </a:spcBef>
            </a:pP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9" name="TextBox 27"/>
          <p:cNvSpPr txBox="1"/>
          <p:nvPr/>
        </p:nvSpPr>
        <p:spPr>
          <a:xfrm>
            <a:off x="1594532" y="3662448"/>
            <a:ext cx="99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NGFW</a:t>
            </a:r>
          </a:p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/NGIPS</a:t>
            </a:r>
            <a:endParaRPr lang="en-US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grpSp>
        <p:nvGrpSpPr>
          <p:cNvPr id="60" name="図形グループ 59"/>
          <p:cNvGrpSpPr/>
          <p:nvPr/>
        </p:nvGrpSpPr>
        <p:grpSpPr>
          <a:xfrm>
            <a:off x="2605514" y="3645682"/>
            <a:ext cx="5203982" cy="1428399"/>
            <a:chOff x="3474018" y="4668242"/>
            <a:chExt cx="6938642" cy="1904532"/>
          </a:xfrm>
        </p:grpSpPr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 flipH="1">
              <a:off x="7682057" y="4676053"/>
              <a:ext cx="1303424" cy="1888911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2" name="TextBox 77"/>
            <p:cNvSpPr txBox="1"/>
            <p:nvPr/>
          </p:nvSpPr>
          <p:spPr>
            <a:xfrm>
              <a:off x="7596242" y="4718703"/>
              <a:ext cx="14750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アンチ</a:t>
              </a:r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/>
              </a:r>
              <a:b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</a:br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マルウェア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grpSp>
          <p:nvGrpSpPr>
            <p:cNvPr id="63" name="Group 55"/>
            <p:cNvGrpSpPr>
              <a:grpSpLocks noChangeAspect="1"/>
            </p:cNvGrpSpPr>
            <p:nvPr/>
          </p:nvGrpSpPr>
          <p:grpSpPr>
            <a:xfrm>
              <a:off x="7825236" y="5497402"/>
              <a:ext cx="1023632" cy="804838"/>
              <a:chOff x="3198813" y="2921001"/>
              <a:chExt cx="849312" cy="660399"/>
            </a:xfrm>
            <a:effectLst/>
          </p:grpSpPr>
          <p:sp>
            <p:nvSpPr>
              <p:cNvPr id="136" name="Rectangle 80"/>
              <p:cNvSpPr/>
              <p:nvPr/>
            </p:nvSpPr>
            <p:spPr>
              <a:xfrm>
                <a:off x="3293269" y="2921001"/>
                <a:ext cx="660400" cy="419100"/>
              </a:xfrm>
              <a:prstGeom prst="rect">
                <a:avLst/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sp>
            <p:nvSpPr>
              <p:cNvPr id="137" name="Trapezoid 81"/>
              <p:cNvSpPr/>
              <p:nvPr/>
            </p:nvSpPr>
            <p:spPr>
              <a:xfrm>
                <a:off x="3198813" y="3368675"/>
                <a:ext cx="849312" cy="148187"/>
              </a:xfrm>
              <a:prstGeom prst="trapezoid">
                <a:avLst>
                  <a:gd name="adj" fmla="val 61424"/>
                </a:avLst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sp>
            <p:nvSpPr>
              <p:cNvPr id="138" name="Rectangle 82"/>
              <p:cNvSpPr/>
              <p:nvPr/>
            </p:nvSpPr>
            <p:spPr>
              <a:xfrm>
                <a:off x="3198813" y="3516862"/>
                <a:ext cx="849312" cy="64538"/>
              </a:xfrm>
              <a:prstGeom prst="rect">
                <a:avLst/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cxnSp>
            <p:nvCxnSpPr>
              <p:cNvPr id="139" name="Straight Connector 83"/>
              <p:cNvCxnSpPr/>
              <p:nvPr/>
            </p:nvCxnSpPr>
            <p:spPr>
              <a:xfrm>
                <a:off x="3383947" y="3398243"/>
                <a:ext cx="495300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84"/>
              <p:cNvCxnSpPr/>
              <p:nvPr/>
            </p:nvCxnSpPr>
            <p:spPr>
              <a:xfrm>
                <a:off x="3338989" y="3442693"/>
                <a:ext cx="585216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85"/>
              <p:cNvCxnSpPr/>
              <p:nvPr/>
            </p:nvCxnSpPr>
            <p:spPr>
              <a:xfrm>
                <a:off x="3293269" y="3487143"/>
                <a:ext cx="676656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19"/>
            <p:cNvSpPr>
              <a:spLocks noChangeArrowheads="1"/>
            </p:cNvSpPr>
            <p:nvPr/>
          </p:nvSpPr>
          <p:spPr bwMode="auto">
            <a:xfrm flipH="1">
              <a:off x="9071296" y="4668243"/>
              <a:ext cx="1319531" cy="1896721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7" name="TextBox 88"/>
            <p:cNvSpPr txBox="1"/>
            <p:nvPr/>
          </p:nvSpPr>
          <p:spPr>
            <a:xfrm>
              <a:off x="9068140" y="4712286"/>
              <a:ext cx="1344520" cy="697627"/>
            </a:xfrm>
            <a:prstGeom prst="rect">
              <a:avLst/>
            </a:prstGeom>
            <a:noFill/>
          </p:spPr>
          <p:txBody>
            <a:bodyPr wrap="square" lIns="27000" rIns="27000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リモートアクセス</a:t>
              </a:r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VPN</a:t>
              </a:r>
              <a:endParaRPr lang="en-US" sz="12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9" name="AutoShape 306"/>
            <p:cNvSpPr>
              <a:spLocks/>
            </p:cNvSpPr>
            <p:nvPr/>
          </p:nvSpPr>
          <p:spPr bwMode="auto">
            <a:xfrm>
              <a:off x="9503347" y="5651313"/>
              <a:ext cx="482389" cy="675988"/>
            </a:xfrm>
            <a:custGeom>
              <a:avLst/>
              <a:gdLst>
                <a:gd name="T0" fmla="*/ 260 w 21600"/>
                <a:gd name="T1" fmla="*/ 36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19895" y="0"/>
                  </a:moveTo>
                  <a:cubicBezTo>
                    <a:pt x="8185" y="0"/>
                    <a:pt x="1933" y="0"/>
                    <a:pt x="1933" y="0"/>
                  </a:cubicBezTo>
                  <a:cubicBezTo>
                    <a:pt x="909" y="0"/>
                    <a:pt x="0" y="650"/>
                    <a:pt x="0" y="1462"/>
                  </a:cubicBezTo>
                  <a:cubicBezTo>
                    <a:pt x="0" y="20301"/>
                    <a:pt x="0" y="20301"/>
                    <a:pt x="0" y="20301"/>
                  </a:cubicBezTo>
                  <a:cubicBezTo>
                    <a:pt x="0" y="21113"/>
                    <a:pt x="909" y="21600"/>
                    <a:pt x="1933" y="21600"/>
                  </a:cubicBezTo>
                  <a:cubicBezTo>
                    <a:pt x="13642" y="21600"/>
                    <a:pt x="19895" y="21600"/>
                    <a:pt x="19895" y="21600"/>
                  </a:cubicBezTo>
                  <a:cubicBezTo>
                    <a:pt x="20918" y="21600"/>
                    <a:pt x="21600" y="21113"/>
                    <a:pt x="21600" y="20301"/>
                  </a:cubicBezTo>
                  <a:cubicBezTo>
                    <a:pt x="21600" y="1462"/>
                    <a:pt x="21600" y="1462"/>
                    <a:pt x="21600" y="1462"/>
                  </a:cubicBezTo>
                  <a:cubicBezTo>
                    <a:pt x="21600" y="650"/>
                    <a:pt x="20918" y="0"/>
                    <a:pt x="19895" y="0"/>
                  </a:cubicBezTo>
                  <a:close/>
                  <a:moveTo>
                    <a:pt x="20236" y="17621"/>
                  </a:moveTo>
                  <a:cubicBezTo>
                    <a:pt x="20236" y="18189"/>
                    <a:pt x="19554" y="18596"/>
                    <a:pt x="18872" y="18596"/>
                  </a:cubicBezTo>
                  <a:cubicBezTo>
                    <a:pt x="9208" y="18596"/>
                    <a:pt x="2956" y="18596"/>
                    <a:pt x="2956" y="18596"/>
                  </a:cubicBezTo>
                  <a:cubicBezTo>
                    <a:pt x="2046" y="18596"/>
                    <a:pt x="1364" y="18189"/>
                    <a:pt x="1364" y="17621"/>
                  </a:cubicBezTo>
                  <a:cubicBezTo>
                    <a:pt x="1364" y="4223"/>
                    <a:pt x="1364" y="2192"/>
                    <a:pt x="1364" y="2192"/>
                  </a:cubicBezTo>
                  <a:cubicBezTo>
                    <a:pt x="1364" y="1543"/>
                    <a:pt x="2046" y="1056"/>
                    <a:pt x="2956" y="1056"/>
                  </a:cubicBezTo>
                  <a:cubicBezTo>
                    <a:pt x="12619" y="1056"/>
                    <a:pt x="18872" y="1056"/>
                    <a:pt x="18872" y="1056"/>
                  </a:cubicBezTo>
                  <a:cubicBezTo>
                    <a:pt x="19554" y="1056"/>
                    <a:pt x="20236" y="1543"/>
                    <a:pt x="20236" y="2192"/>
                  </a:cubicBezTo>
                  <a:cubicBezTo>
                    <a:pt x="20236" y="15591"/>
                    <a:pt x="20236" y="15591"/>
                    <a:pt x="20236" y="15591"/>
                  </a:cubicBezTo>
                  <a:lnTo>
                    <a:pt x="20236" y="17621"/>
                  </a:lnTo>
                  <a:close/>
                  <a:moveTo>
                    <a:pt x="20236" y="17621"/>
                  </a:moveTo>
                </a:path>
              </a:pathLst>
            </a:custGeom>
            <a:noFill/>
            <a:ln w="9525">
              <a:solidFill>
                <a:srgbClr val="464646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7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7468" y="5770400"/>
              <a:ext cx="372383" cy="37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 descr="/Users/njito/Library/Group Containers/UBF8T346G9.Office/msoclip1/01/ADAF3FA9-9D48-8040-869A-789F1F775BE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251" y="5504743"/>
              <a:ext cx="537797" cy="537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 flipH="1">
              <a:off x="6309976" y="4668243"/>
              <a:ext cx="1303424" cy="1896721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75" name="TextBox 63"/>
            <p:cNvSpPr txBox="1"/>
            <p:nvPr/>
          </p:nvSpPr>
          <p:spPr>
            <a:xfrm>
              <a:off x="6195684" y="4710618"/>
              <a:ext cx="162920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セキュリティポリシ</a:t>
              </a:r>
              <a:r>
                <a:rPr lang="ja-JP" altLang="en-US" sz="14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ー</a:t>
              </a:r>
              <a:endParaRPr lang="en-US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76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548" y="5951606"/>
              <a:ext cx="1308467" cy="240727"/>
            </a:xfrm>
            <a:prstGeom prst="rect">
              <a:avLst/>
            </a:prstGeom>
          </p:spPr>
        </p:pic>
        <p:grpSp>
          <p:nvGrpSpPr>
            <p:cNvPr id="77" name="Group 92"/>
            <p:cNvGrpSpPr/>
            <p:nvPr/>
          </p:nvGrpSpPr>
          <p:grpSpPr>
            <a:xfrm>
              <a:off x="6716876" y="5563403"/>
              <a:ext cx="447301" cy="447301"/>
              <a:chOff x="3420574" y="3760895"/>
              <a:chExt cx="464095" cy="464095"/>
            </a:xfrm>
          </p:grpSpPr>
          <p:sp>
            <p:nvSpPr>
              <p:cNvPr id="89" name="Oval 93"/>
              <p:cNvSpPr/>
              <p:nvPr/>
            </p:nvSpPr>
            <p:spPr>
              <a:xfrm>
                <a:off x="3420574" y="3760895"/>
                <a:ext cx="464095" cy="464095"/>
              </a:xfrm>
              <a:prstGeom prst="ellipse">
                <a:avLst/>
              </a:prstGeom>
              <a:solidFill>
                <a:srgbClr val="1929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b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grpSp>
            <p:nvGrpSpPr>
              <p:cNvPr id="90" name="Group 603"/>
              <p:cNvGrpSpPr>
                <a:grpSpLocks noChangeAspect="1"/>
              </p:cNvGrpSpPr>
              <p:nvPr/>
            </p:nvGrpSpPr>
            <p:grpSpPr bwMode="auto">
              <a:xfrm>
                <a:off x="3545627" y="3837475"/>
                <a:ext cx="208960" cy="302726"/>
                <a:chOff x="6556" y="492"/>
                <a:chExt cx="2551" cy="3655"/>
              </a:xfrm>
              <a:solidFill>
                <a:schemeClr val="bg1"/>
              </a:solidFill>
              <a:effectLst/>
            </p:grpSpPr>
            <p:sp>
              <p:nvSpPr>
                <p:cNvPr id="93" name="Freeform 579"/>
                <p:cNvSpPr>
                  <a:spLocks/>
                </p:cNvSpPr>
                <p:nvPr/>
              </p:nvSpPr>
              <p:spPr bwMode="auto">
                <a:xfrm>
                  <a:off x="7671" y="537"/>
                  <a:ext cx="272" cy="132"/>
                </a:xfrm>
                <a:custGeom>
                  <a:avLst/>
                  <a:gdLst>
                    <a:gd name="T0" fmla="*/ 32 w 115"/>
                    <a:gd name="T1" fmla="*/ 0 h 56"/>
                    <a:gd name="T2" fmla="*/ 72 w 115"/>
                    <a:gd name="T3" fmla="*/ 0 h 56"/>
                    <a:gd name="T4" fmla="*/ 0 w 115"/>
                    <a:gd name="T5" fmla="*/ 24 h 56"/>
                    <a:gd name="T6" fmla="*/ 32 w 115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56"/>
                    <a:gd name="T14" fmla="*/ 115 w 115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56">
                      <a:moveTo>
                        <a:pt x="32" y="0"/>
                      </a:moveTo>
                      <a:cubicBezTo>
                        <a:pt x="45" y="0"/>
                        <a:pt x="59" y="0"/>
                        <a:pt x="72" y="0"/>
                      </a:cubicBezTo>
                      <a:cubicBezTo>
                        <a:pt x="115" y="34"/>
                        <a:pt x="15" y="56"/>
                        <a:pt x="0" y="24"/>
                      </a:cubicBezTo>
                      <a:cubicBezTo>
                        <a:pt x="0" y="5"/>
                        <a:pt x="22" y="8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7" name="Freeform 580"/>
                <p:cNvSpPr>
                  <a:spLocks/>
                </p:cNvSpPr>
                <p:nvPr/>
              </p:nvSpPr>
              <p:spPr bwMode="auto">
                <a:xfrm>
                  <a:off x="7274" y="492"/>
                  <a:ext cx="1304" cy="489"/>
                </a:xfrm>
                <a:custGeom>
                  <a:avLst/>
                  <a:gdLst>
                    <a:gd name="T0" fmla="*/ 376 w 552"/>
                    <a:gd name="T1" fmla="*/ 75 h 207"/>
                    <a:gd name="T2" fmla="*/ 308 w 552"/>
                    <a:gd name="T3" fmla="*/ 79 h 207"/>
                    <a:gd name="T4" fmla="*/ 452 w 552"/>
                    <a:gd name="T5" fmla="*/ 123 h 207"/>
                    <a:gd name="T6" fmla="*/ 552 w 552"/>
                    <a:gd name="T7" fmla="*/ 207 h 207"/>
                    <a:gd name="T8" fmla="*/ 428 w 552"/>
                    <a:gd name="T9" fmla="*/ 155 h 207"/>
                    <a:gd name="T10" fmla="*/ 200 w 552"/>
                    <a:gd name="T11" fmla="*/ 127 h 207"/>
                    <a:gd name="T12" fmla="*/ 124 w 552"/>
                    <a:gd name="T13" fmla="*/ 111 h 207"/>
                    <a:gd name="T14" fmla="*/ 0 w 552"/>
                    <a:gd name="T15" fmla="*/ 131 h 207"/>
                    <a:gd name="T16" fmla="*/ 224 w 552"/>
                    <a:gd name="T17" fmla="*/ 71 h 207"/>
                    <a:gd name="T18" fmla="*/ 376 w 552"/>
                    <a:gd name="T19" fmla="*/ 75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2"/>
                    <a:gd name="T31" fmla="*/ 0 h 207"/>
                    <a:gd name="T32" fmla="*/ 552 w 552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2" h="207">
                      <a:moveTo>
                        <a:pt x="376" y="75"/>
                      </a:moveTo>
                      <a:cubicBezTo>
                        <a:pt x="349" y="75"/>
                        <a:pt x="328" y="67"/>
                        <a:pt x="308" y="79"/>
                      </a:cubicBezTo>
                      <a:cubicBezTo>
                        <a:pt x="347" y="104"/>
                        <a:pt x="405" y="105"/>
                        <a:pt x="452" y="123"/>
                      </a:cubicBezTo>
                      <a:cubicBezTo>
                        <a:pt x="494" y="139"/>
                        <a:pt x="548" y="155"/>
                        <a:pt x="552" y="207"/>
                      </a:cubicBezTo>
                      <a:cubicBezTo>
                        <a:pt x="510" y="197"/>
                        <a:pt x="473" y="171"/>
                        <a:pt x="428" y="155"/>
                      </a:cubicBezTo>
                      <a:cubicBezTo>
                        <a:pt x="359" y="130"/>
                        <a:pt x="295" y="137"/>
                        <a:pt x="200" y="127"/>
                      </a:cubicBezTo>
                      <a:cubicBezTo>
                        <a:pt x="174" y="124"/>
                        <a:pt x="150" y="111"/>
                        <a:pt x="124" y="111"/>
                      </a:cubicBezTo>
                      <a:cubicBezTo>
                        <a:pt x="77" y="112"/>
                        <a:pt x="41" y="154"/>
                        <a:pt x="0" y="131"/>
                      </a:cubicBezTo>
                      <a:cubicBezTo>
                        <a:pt x="17" y="48"/>
                        <a:pt x="142" y="83"/>
                        <a:pt x="224" y="71"/>
                      </a:cubicBezTo>
                      <a:cubicBezTo>
                        <a:pt x="275" y="64"/>
                        <a:pt x="359" y="0"/>
                        <a:pt x="376" y="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8" name="Freeform 581"/>
                <p:cNvSpPr>
                  <a:spLocks/>
                </p:cNvSpPr>
                <p:nvPr/>
              </p:nvSpPr>
              <p:spPr bwMode="auto">
                <a:xfrm>
                  <a:off x="8229" y="601"/>
                  <a:ext cx="203" cy="175"/>
                </a:xfrm>
                <a:custGeom>
                  <a:avLst/>
                  <a:gdLst>
                    <a:gd name="T0" fmla="*/ 80 w 86"/>
                    <a:gd name="T1" fmla="*/ 65 h 74"/>
                    <a:gd name="T2" fmla="*/ 0 w 86"/>
                    <a:gd name="T3" fmla="*/ 41 h 74"/>
                    <a:gd name="T4" fmla="*/ 80 w 86"/>
                    <a:gd name="T5" fmla="*/ 65 h 74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74"/>
                    <a:gd name="T11" fmla="*/ 86 w 8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74">
                      <a:moveTo>
                        <a:pt x="80" y="65"/>
                      </a:moveTo>
                      <a:cubicBezTo>
                        <a:pt x="52" y="74"/>
                        <a:pt x="18" y="55"/>
                        <a:pt x="0" y="41"/>
                      </a:cubicBezTo>
                      <a:cubicBezTo>
                        <a:pt x="8" y="0"/>
                        <a:pt x="86" y="28"/>
                        <a:pt x="80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9" name="Freeform 582"/>
                <p:cNvSpPr>
                  <a:spLocks/>
                </p:cNvSpPr>
                <p:nvPr/>
              </p:nvSpPr>
              <p:spPr bwMode="auto">
                <a:xfrm>
                  <a:off x="6842" y="792"/>
                  <a:ext cx="2154" cy="1030"/>
                </a:xfrm>
                <a:custGeom>
                  <a:avLst/>
                  <a:gdLst>
                    <a:gd name="T0" fmla="*/ 895 w 912"/>
                    <a:gd name="T1" fmla="*/ 436 h 436"/>
                    <a:gd name="T2" fmla="*/ 831 w 912"/>
                    <a:gd name="T3" fmla="*/ 336 h 436"/>
                    <a:gd name="T4" fmla="*/ 759 w 912"/>
                    <a:gd name="T5" fmla="*/ 248 h 436"/>
                    <a:gd name="T6" fmla="*/ 747 w 912"/>
                    <a:gd name="T7" fmla="*/ 184 h 436"/>
                    <a:gd name="T8" fmla="*/ 491 w 912"/>
                    <a:gd name="T9" fmla="*/ 64 h 436"/>
                    <a:gd name="T10" fmla="*/ 295 w 912"/>
                    <a:gd name="T11" fmla="*/ 44 h 436"/>
                    <a:gd name="T12" fmla="*/ 479 w 912"/>
                    <a:gd name="T13" fmla="*/ 84 h 436"/>
                    <a:gd name="T14" fmla="*/ 727 w 912"/>
                    <a:gd name="T15" fmla="*/ 220 h 436"/>
                    <a:gd name="T16" fmla="*/ 471 w 912"/>
                    <a:gd name="T17" fmla="*/ 120 h 436"/>
                    <a:gd name="T18" fmla="*/ 363 w 912"/>
                    <a:gd name="T19" fmla="*/ 120 h 436"/>
                    <a:gd name="T20" fmla="*/ 275 w 912"/>
                    <a:gd name="T21" fmla="*/ 92 h 436"/>
                    <a:gd name="T22" fmla="*/ 7 w 912"/>
                    <a:gd name="T23" fmla="*/ 216 h 436"/>
                    <a:gd name="T24" fmla="*/ 99 w 912"/>
                    <a:gd name="T25" fmla="*/ 132 h 436"/>
                    <a:gd name="T26" fmla="*/ 251 w 912"/>
                    <a:gd name="T27" fmla="*/ 24 h 436"/>
                    <a:gd name="T28" fmla="*/ 387 w 912"/>
                    <a:gd name="T29" fmla="*/ 24 h 436"/>
                    <a:gd name="T30" fmla="*/ 503 w 912"/>
                    <a:gd name="T31" fmla="*/ 28 h 436"/>
                    <a:gd name="T32" fmla="*/ 779 w 912"/>
                    <a:gd name="T33" fmla="*/ 148 h 436"/>
                    <a:gd name="T34" fmla="*/ 803 w 912"/>
                    <a:gd name="T35" fmla="*/ 228 h 436"/>
                    <a:gd name="T36" fmla="*/ 847 w 912"/>
                    <a:gd name="T37" fmla="*/ 276 h 436"/>
                    <a:gd name="T38" fmla="*/ 895 w 912"/>
                    <a:gd name="T39" fmla="*/ 436 h 4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12"/>
                    <a:gd name="T61" fmla="*/ 0 h 436"/>
                    <a:gd name="T62" fmla="*/ 912 w 912"/>
                    <a:gd name="T63" fmla="*/ 436 h 4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12" h="436">
                      <a:moveTo>
                        <a:pt x="895" y="436"/>
                      </a:moveTo>
                      <a:cubicBezTo>
                        <a:pt x="864" y="406"/>
                        <a:pt x="854" y="371"/>
                        <a:pt x="831" y="336"/>
                      </a:cubicBezTo>
                      <a:cubicBezTo>
                        <a:pt x="811" y="305"/>
                        <a:pt x="772" y="280"/>
                        <a:pt x="759" y="248"/>
                      </a:cubicBezTo>
                      <a:cubicBezTo>
                        <a:pt x="752" y="230"/>
                        <a:pt x="756" y="204"/>
                        <a:pt x="747" y="184"/>
                      </a:cubicBezTo>
                      <a:cubicBezTo>
                        <a:pt x="721" y="123"/>
                        <a:pt x="586" y="71"/>
                        <a:pt x="491" y="64"/>
                      </a:cubicBezTo>
                      <a:cubicBezTo>
                        <a:pt x="413" y="58"/>
                        <a:pt x="362" y="58"/>
                        <a:pt x="295" y="44"/>
                      </a:cubicBezTo>
                      <a:cubicBezTo>
                        <a:pt x="321" y="92"/>
                        <a:pt x="409" y="79"/>
                        <a:pt x="479" y="84"/>
                      </a:cubicBezTo>
                      <a:cubicBezTo>
                        <a:pt x="591" y="92"/>
                        <a:pt x="712" y="133"/>
                        <a:pt x="727" y="220"/>
                      </a:cubicBezTo>
                      <a:cubicBezTo>
                        <a:pt x="646" y="185"/>
                        <a:pt x="577" y="128"/>
                        <a:pt x="471" y="120"/>
                      </a:cubicBezTo>
                      <a:cubicBezTo>
                        <a:pt x="437" y="117"/>
                        <a:pt x="399" y="124"/>
                        <a:pt x="363" y="120"/>
                      </a:cubicBezTo>
                      <a:cubicBezTo>
                        <a:pt x="333" y="116"/>
                        <a:pt x="305" y="94"/>
                        <a:pt x="275" y="92"/>
                      </a:cubicBezTo>
                      <a:cubicBezTo>
                        <a:pt x="165" y="84"/>
                        <a:pt x="112" y="218"/>
                        <a:pt x="7" y="216"/>
                      </a:cubicBezTo>
                      <a:cubicBezTo>
                        <a:pt x="0" y="168"/>
                        <a:pt x="63" y="154"/>
                        <a:pt x="99" y="132"/>
                      </a:cubicBezTo>
                      <a:cubicBezTo>
                        <a:pt x="142" y="106"/>
                        <a:pt x="199" y="55"/>
                        <a:pt x="251" y="24"/>
                      </a:cubicBezTo>
                      <a:cubicBezTo>
                        <a:pt x="292" y="0"/>
                        <a:pt x="338" y="16"/>
                        <a:pt x="387" y="24"/>
                      </a:cubicBezTo>
                      <a:cubicBezTo>
                        <a:pt x="425" y="30"/>
                        <a:pt x="464" y="25"/>
                        <a:pt x="503" y="28"/>
                      </a:cubicBezTo>
                      <a:cubicBezTo>
                        <a:pt x="592" y="34"/>
                        <a:pt x="736" y="87"/>
                        <a:pt x="779" y="148"/>
                      </a:cubicBezTo>
                      <a:cubicBezTo>
                        <a:pt x="796" y="173"/>
                        <a:pt x="793" y="202"/>
                        <a:pt x="803" y="228"/>
                      </a:cubicBezTo>
                      <a:cubicBezTo>
                        <a:pt x="811" y="248"/>
                        <a:pt x="831" y="256"/>
                        <a:pt x="847" y="276"/>
                      </a:cubicBezTo>
                      <a:cubicBezTo>
                        <a:pt x="880" y="315"/>
                        <a:pt x="912" y="375"/>
                        <a:pt x="895" y="4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0" name="Freeform 583"/>
                <p:cNvSpPr>
                  <a:spLocks/>
                </p:cNvSpPr>
                <p:nvPr/>
              </p:nvSpPr>
              <p:spPr bwMode="auto">
                <a:xfrm>
                  <a:off x="7010" y="844"/>
                  <a:ext cx="255" cy="194"/>
                </a:xfrm>
                <a:custGeom>
                  <a:avLst/>
                  <a:gdLst>
                    <a:gd name="T0" fmla="*/ 108 w 108"/>
                    <a:gd name="T1" fmla="*/ 10 h 82"/>
                    <a:gd name="T2" fmla="*/ 0 w 108"/>
                    <a:gd name="T3" fmla="*/ 82 h 82"/>
                    <a:gd name="T4" fmla="*/ 108 w 108"/>
                    <a:gd name="T5" fmla="*/ 10 h 82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82"/>
                    <a:gd name="T11" fmla="*/ 108 w 108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82">
                      <a:moveTo>
                        <a:pt x="108" y="10"/>
                      </a:moveTo>
                      <a:cubicBezTo>
                        <a:pt x="93" y="53"/>
                        <a:pt x="43" y="81"/>
                        <a:pt x="0" y="82"/>
                      </a:cubicBezTo>
                      <a:cubicBezTo>
                        <a:pt x="14" y="38"/>
                        <a:pt x="53" y="0"/>
                        <a:pt x="10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1" name="Freeform 584"/>
                <p:cNvSpPr>
                  <a:spLocks/>
                </p:cNvSpPr>
                <p:nvPr/>
              </p:nvSpPr>
              <p:spPr bwMode="auto">
                <a:xfrm>
                  <a:off x="6632" y="1010"/>
                  <a:ext cx="916" cy="859"/>
                </a:xfrm>
                <a:custGeom>
                  <a:avLst/>
                  <a:gdLst>
                    <a:gd name="T0" fmla="*/ 388 w 388"/>
                    <a:gd name="T1" fmla="*/ 36 h 364"/>
                    <a:gd name="T2" fmla="*/ 220 w 388"/>
                    <a:gd name="T3" fmla="*/ 148 h 364"/>
                    <a:gd name="T4" fmla="*/ 192 w 388"/>
                    <a:gd name="T5" fmla="*/ 200 h 364"/>
                    <a:gd name="T6" fmla="*/ 96 w 388"/>
                    <a:gd name="T7" fmla="*/ 276 h 364"/>
                    <a:gd name="T8" fmla="*/ 12 w 388"/>
                    <a:gd name="T9" fmla="*/ 364 h 364"/>
                    <a:gd name="T10" fmla="*/ 88 w 388"/>
                    <a:gd name="T11" fmla="*/ 232 h 364"/>
                    <a:gd name="T12" fmla="*/ 160 w 388"/>
                    <a:gd name="T13" fmla="*/ 184 h 364"/>
                    <a:gd name="T14" fmla="*/ 208 w 388"/>
                    <a:gd name="T15" fmla="*/ 104 h 364"/>
                    <a:gd name="T16" fmla="*/ 388 w 388"/>
                    <a:gd name="T17" fmla="*/ 36 h 3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8"/>
                    <a:gd name="T28" fmla="*/ 0 h 364"/>
                    <a:gd name="T29" fmla="*/ 388 w 388"/>
                    <a:gd name="T30" fmla="*/ 364 h 3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8" h="364">
                      <a:moveTo>
                        <a:pt x="388" y="36"/>
                      </a:moveTo>
                      <a:cubicBezTo>
                        <a:pt x="327" y="76"/>
                        <a:pt x="262" y="93"/>
                        <a:pt x="220" y="148"/>
                      </a:cubicBezTo>
                      <a:cubicBezTo>
                        <a:pt x="208" y="164"/>
                        <a:pt x="205" y="185"/>
                        <a:pt x="192" y="200"/>
                      </a:cubicBezTo>
                      <a:cubicBezTo>
                        <a:pt x="166" y="229"/>
                        <a:pt x="126" y="246"/>
                        <a:pt x="96" y="276"/>
                      </a:cubicBezTo>
                      <a:cubicBezTo>
                        <a:pt x="66" y="306"/>
                        <a:pt x="53" y="347"/>
                        <a:pt x="12" y="364"/>
                      </a:cubicBezTo>
                      <a:cubicBezTo>
                        <a:pt x="0" y="307"/>
                        <a:pt x="48" y="268"/>
                        <a:pt x="88" y="232"/>
                      </a:cubicBezTo>
                      <a:cubicBezTo>
                        <a:pt x="110" y="212"/>
                        <a:pt x="142" y="202"/>
                        <a:pt x="160" y="184"/>
                      </a:cubicBezTo>
                      <a:cubicBezTo>
                        <a:pt x="179" y="165"/>
                        <a:pt x="187" y="127"/>
                        <a:pt x="208" y="104"/>
                      </a:cubicBezTo>
                      <a:cubicBezTo>
                        <a:pt x="245" y="65"/>
                        <a:pt x="341" y="0"/>
                        <a:pt x="388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2" name="Freeform 585"/>
                <p:cNvSpPr>
                  <a:spLocks/>
                </p:cNvSpPr>
                <p:nvPr/>
              </p:nvSpPr>
              <p:spPr bwMode="auto">
                <a:xfrm>
                  <a:off x="7189" y="1090"/>
                  <a:ext cx="1918" cy="1885"/>
                </a:xfrm>
                <a:custGeom>
                  <a:avLst/>
                  <a:gdLst>
                    <a:gd name="T0" fmla="*/ 812 w 812"/>
                    <a:gd name="T1" fmla="*/ 598 h 798"/>
                    <a:gd name="T2" fmla="*/ 812 w 812"/>
                    <a:gd name="T3" fmla="*/ 682 h 798"/>
                    <a:gd name="T4" fmla="*/ 760 w 812"/>
                    <a:gd name="T5" fmla="*/ 798 h 798"/>
                    <a:gd name="T6" fmla="*/ 772 w 812"/>
                    <a:gd name="T7" fmla="*/ 590 h 798"/>
                    <a:gd name="T8" fmla="*/ 576 w 812"/>
                    <a:gd name="T9" fmla="*/ 182 h 798"/>
                    <a:gd name="T10" fmla="*/ 100 w 812"/>
                    <a:gd name="T11" fmla="*/ 94 h 798"/>
                    <a:gd name="T12" fmla="*/ 0 w 812"/>
                    <a:gd name="T13" fmla="*/ 154 h 798"/>
                    <a:gd name="T14" fmla="*/ 112 w 812"/>
                    <a:gd name="T15" fmla="*/ 50 h 798"/>
                    <a:gd name="T16" fmla="*/ 364 w 812"/>
                    <a:gd name="T17" fmla="*/ 22 h 798"/>
                    <a:gd name="T18" fmla="*/ 812 w 812"/>
                    <a:gd name="T19" fmla="*/ 598 h 7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798"/>
                    <a:gd name="T32" fmla="*/ 812 w 812"/>
                    <a:gd name="T33" fmla="*/ 798 h 7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798">
                      <a:moveTo>
                        <a:pt x="812" y="598"/>
                      </a:moveTo>
                      <a:cubicBezTo>
                        <a:pt x="812" y="626"/>
                        <a:pt x="812" y="654"/>
                        <a:pt x="812" y="682"/>
                      </a:cubicBezTo>
                      <a:cubicBezTo>
                        <a:pt x="796" y="722"/>
                        <a:pt x="801" y="783"/>
                        <a:pt x="760" y="798"/>
                      </a:cubicBezTo>
                      <a:cubicBezTo>
                        <a:pt x="757" y="729"/>
                        <a:pt x="777" y="659"/>
                        <a:pt x="772" y="590"/>
                      </a:cubicBezTo>
                      <a:cubicBezTo>
                        <a:pt x="760" y="437"/>
                        <a:pt x="656" y="264"/>
                        <a:pt x="576" y="182"/>
                      </a:cubicBezTo>
                      <a:cubicBezTo>
                        <a:pt x="477" y="80"/>
                        <a:pt x="267" y="0"/>
                        <a:pt x="100" y="94"/>
                      </a:cubicBezTo>
                      <a:cubicBezTo>
                        <a:pt x="64" y="114"/>
                        <a:pt x="48" y="161"/>
                        <a:pt x="0" y="154"/>
                      </a:cubicBezTo>
                      <a:cubicBezTo>
                        <a:pt x="13" y="101"/>
                        <a:pt x="67" y="72"/>
                        <a:pt x="112" y="50"/>
                      </a:cubicBezTo>
                      <a:cubicBezTo>
                        <a:pt x="181" y="17"/>
                        <a:pt x="283" y="3"/>
                        <a:pt x="364" y="22"/>
                      </a:cubicBezTo>
                      <a:cubicBezTo>
                        <a:pt x="614" y="81"/>
                        <a:pt x="776" y="324"/>
                        <a:pt x="812" y="5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3" name="Freeform 586"/>
                <p:cNvSpPr>
                  <a:spLocks/>
                </p:cNvSpPr>
                <p:nvPr/>
              </p:nvSpPr>
              <p:spPr bwMode="auto">
                <a:xfrm>
                  <a:off x="6556" y="1267"/>
                  <a:ext cx="2407" cy="1623"/>
                </a:xfrm>
                <a:custGeom>
                  <a:avLst/>
                  <a:gdLst>
                    <a:gd name="T0" fmla="*/ 0 w 1019"/>
                    <a:gd name="T1" fmla="*/ 467 h 687"/>
                    <a:gd name="T2" fmla="*/ 0 w 1019"/>
                    <a:gd name="T3" fmla="*/ 435 h 687"/>
                    <a:gd name="T4" fmla="*/ 220 w 1019"/>
                    <a:gd name="T5" fmla="*/ 131 h 687"/>
                    <a:gd name="T6" fmla="*/ 296 w 1019"/>
                    <a:gd name="T7" fmla="*/ 103 h 687"/>
                    <a:gd name="T8" fmla="*/ 380 w 1019"/>
                    <a:gd name="T9" fmla="*/ 43 h 687"/>
                    <a:gd name="T10" fmla="*/ 588 w 1019"/>
                    <a:gd name="T11" fmla="*/ 3 h 687"/>
                    <a:gd name="T12" fmla="*/ 844 w 1019"/>
                    <a:gd name="T13" fmla="*/ 143 h 687"/>
                    <a:gd name="T14" fmla="*/ 1012 w 1019"/>
                    <a:gd name="T15" fmla="*/ 551 h 687"/>
                    <a:gd name="T16" fmla="*/ 976 w 1019"/>
                    <a:gd name="T17" fmla="*/ 687 h 687"/>
                    <a:gd name="T18" fmla="*/ 968 w 1019"/>
                    <a:gd name="T19" fmla="*/ 539 h 687"/>
                    <a:gd name="T20" fmla="*/ 820 w 1019"/>
                    <a:gd name="T21" fmla="*/ 187 h 687"/>
                    <a:gd name="T22" fmla="*/ 412 w 1019"/>
                    <a:gd name="T23" fmla="*/ 75 h 687"/>
                    <a:gd name="T24" fmla="*/ 304 w 1019"/>
                    <a:gd name="T25" fmla="*/ 151 h 687"/>
                    <a:gd name="T26" fmla="*/ 232 w 1019"/>
                    <a:gd name="T27" fmla="*/ 171 h 687"/>
                    <a:gd name="T28" fmla="*/ 68 w 1019"/>
                    <a:gd name="T29" fmla="*/ 371 h 687"/>
                    <a:gd name="T30" fmla="*/ 0 w 1019"/>
                    <a:gd name="T31" fmla="*/ 467 h 68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19"/>
                    <a:gd name="T49" fmla="*/ 0 h 687"/>
                    <a:gd name="T50" fmla="*/ 1019 w 1019"/>
                    <a:gd name="T51" fmla="*/ 687 h 68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19" h="687">
                      <a:moveTo>
                        <a:pt x="0" y="467"/>
                      </a:moveTo>
                      <a:cubicBezTo>
                        <a:pt x="0" y="456"/>
                        <a:pt x="0" y="446"/>
                        <a:pt x="0" y="435"/>
                      </a:cubicBezTo>
                      <a:cubicBezTo>
                        <a:pt x="35" y="319"/>
                        <a:pt x="123" y="178"/>
                        <a:pt x="220" y="131"/>
                      </a:cubicBezTo>
                      <a:cubicBezTo>
                        <a:pt x="245" y="119"/>
                        <a:pt x="272" y="115"/>
                        <a:pt x="296" y="103"/>
                      </a:cubicBezTo>
                      <a:cubicBezTo>
                        <a:pt x="329" y="86"/>
                        <a:pt x="354" y="58"/>
                        <a:pt x="380" y="43"/>
                      </a:cubicBezTo>
                      <a:cubicBezTo>
                        <a:pt x="432" y="14"/>
                        <a:pt x="497" y="0"/>
                        <a:pt x="588" y="3"/>
                      </a:cubicBezTo>
                      <a:cubicBezTo>
                        <a:pt x="693" y="7"/>
                        <a:pt x="788" y="78"/>
                        <a:pt x="844" y="143"/>
                      </a:cubicBezTo>
                      <a:cubicBezTo>
                        <a:pt x="930" y="242"/>
                        <a:pt x="1012" y="387"/>
                        <a:pt x="1012" y="551"/>
                      </a:cubicBezTo>
                      <a:cubicBezTo>
                        <a:pt x="1012" y="598"/>
                        <a:pt x="1019" y="653"/>
                        <a:pt x="976" y="687"/>
                      </a:cubicBezTo>
                      <a:cubicBezTo>
                        <a:pt x="955" y="635"/>
                        <a:pt x="970" y="584"/>
                        <a:pt x="968" y="539"/>
                      </a:cubicBezTo>
                      <a:cubicBezTo>
                        <a:pt x="961" y="392"/>
                        <a:pt x="890" y="271"/>
                        <a:pt x="820" y="187"/>
                      </a:cubicBezTo>
                      <a:cubicBezTo>
                        <a:pt x="740" y="91"/>
                        <a:pt x="571" y="0"/>
                        <a:pt x="412" y="75"/>
                      </a:cubicBezTo>
                      <a:cubicBezTo>
                        <a:pt x="373" y="93"/>
                        <a:pt x="347" y="132"/>
                        <a:pt x="304" y="151"/>
                      </a:cubicBezTo>
                      <a:cubicBezTo>
                        <a:pt x="283" y="160"/>
                        <a:pt x="256" y="159"/>
                        <a:pt x="232" y="171"/>
                      </a:cubicBezTo>
                      <a:cubicBezTo>
                        <a:pt x="156" y="208"/>
                        <a:pt x="102" y="300"/>
                        <a:pt x="68" y="371"/>
                      </a:cubicBezTo>
                      <a:cubicBezTo>
                        <a:pt x="52" y="406"/>
                        <a:pt x="34" y="484"/>
                        <a:pt x="0" y="4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4" name="Freeform 587"/>
                <p:cNvSpPr>
                  <a:spLocks/>
                </p:cNvSpPr>
                <p:nvPr/>
              </p:nvSpPr>
              <p:spPr bwMode="auto">
                <a:xfrm>
                  <a:off x="6752" y="1312"/>
                  <a:ext cx="258" cy="236"/>
                </a:xfrm>
                <a:custGeom>
                  <a:avLst/>
                  <a:gdLst>
                    <a:gd name="T0" fmla="*/ 109 w 109"/>
                    <a:gd name="T1" fmla="*/ 0 h 100"/>
                    <a:gd name="T2" fmla="*/ 1 w 109"/>
                    <a:gd name="T3" fmla="*/ 100 h 100"/>
                    <a:gd name="T4" fmla="*/ 109 w 109"/>
                    <a:gd name="T5" fmla="*/ 0 h 100"/>
                    <a:gd name="T6" fmla="*/ 0 60000 65536"/>
                    <a:gd name="T7" fmla="*/ 0 60000 65536"/>
                    <a:gd name="T8" fmla="*/ 0 60000 65536"/>
                    <a:gd name="T9" fmla="*/ 0 w 109"/>
                    <a:gd name="T10" fmla="*/ 0 h 100"/>
                    <a:gd name="T11" fmla="*/ 109 w 109"/>
                    <a:gd name="T12" fmla="*/ 100 h 1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9" h="100">
                      <a:moveTo>
                        <a:pt x="109" y="0"/>
                      </a:moveTo>
                      <a:cubicBezTo>
                        <a:pt x="102" y="62"/>
                        <a:pt x="47" y="77"/>
                        <a:pt x="1" y="100"/>
                      </a:cubicBezTo>
                      <a:cubicBezTo>
                        <a:pt x="0" y="45"/>
                        <a:pt x="52" y="10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5" name="Freeform 588"/>
                <p:cNvSpPr>
                  <a:spLocks/>
                </p:cNvSpPr>
                <p:nvPr/>
              </p:nvSpPr>
              <p:spPr bwMode="auto">
                <a:xfrm>
                  <a:off x="6589" y="1432"/>
                  <a:ext cx="1970" cy="2488"/>
                </a:xfrm>
                <a:custGeom>
                  <a:avLst/>
                  <a:gdLst>
                    <a:gd name="T0" fmla="*/ 386 w 834"/>
                    <a:gd name="T1" fmla="*/ 105 h 1053"/>
                    <a:gd name="T2" fmla="*/ 470 w 834"/>
                    <a:gd name="T3" fmla="*/ 85 h 1053"/>
                    <a:gd name="T4" fmla="*/ 834 w 834"/>
                    <a:gd name="T5" fmla="*/ 397 h 1053"/>
                    <a:gd name="T6" fmla="*/ 830 w 834"/>
                    <a:gd name="T7" fmla="*/ 429 h 1053"/>
                    <a:gd name="T8" fmla="*/ 694 w 834"/>
                    <a:gd name="T9" fmla="*/ 869 h 1053"/>
                    <a:gd name="T10" fmla="*/ 542 w 834"/>
                    <a:gd name="T11" fmla="*/ 937 h 1053"/>
                    <a:gd name="T12" fmla="*/ 434 w 834"/>
                    <a:gd name="T13" fmla="*/ 1001 h 1053"/>
                    <a:gd name="T14" fmla="*/ 302 w 834"/>
                    <a:gd name="T15" fmla="*/ 1021 h 1053"/>
                    <a:gd name="T16" fmla="*/ 222 w 834"/>
                    <a:gd name="T17" fmla="*/ 1045 h 1053"/>
                    <a:gd name="T18" fmla="*/ 390 w 834"/>
                    <a:gd name="T19" fmla="*/ 965 h 1053"/>
                    <a:gd name="T20" fmla="*/ 690 w 834"/>
                    <a:gd name="T21" fmla="*/ 625 h 1053"/>
                    <a:gd name="T22" fmla="*/ 714 w 834"/>
                    <a:gd name="T23" fmla="*/ 521 h 1053"/>
                    <a:gd name="T24" fmla="*/ 722 w 834"/>
                    <a:gd name="T25" fmla="*/ 653 h 1053"/>
                    <a:gd name="T26" fmla="*/ 622 w 834"/>
                    <a:gd name="T27" fmla="*/ 861 h 1053"/>
                    <a:gd name="T28" fmla="*/ 766 w 834"/>
                    <a:gd name="T29" fmla="*/ 529 h 1053"/>
                    <a:gd name="T30" fmla="*/ 778 w 834"/>
                    <a:gd name="T31" fmla="*/ 361 h 1053"/>
                    <a:gd name="T32" fmla="*/ 522 w 834"/>
                    <a:gd name="T33" fmla="*/ 133 h 1053"/>
                    <a:gd name="T34" fmla="*/ 326 w 834"/>
                    <a:gd name="T35" fmla="*/ 205 h 1053"/>
                    <a:gd name="T36" fmla="*/ 202 w 834"/>
                    <a:gd name="T37" fmla="*/ 321 h 1053"/>
                    <a:gd name="T38" fmla="*/ 114 w 834"/>
                    <a:gd name="T39" fmla="*/ 505 h 1053"/>
                    <a:gd name="T40" fmla="*/ 18 w 834"/>
                    <a:gd name="T41" fmla="*/ 645 h 1053"/>
                    <a:gd name="T42" fmla="*/ 78 w 834"/>
                    <a:gd name="T43" fmla="*/ 477 h 1053"/>
                    <a:gd name="T44" fmla="*/ 150 w 834"/>
                    <a:gd name="T45" fmla="*/ 309 h 1053"/>
                    <a:gd name="T46" fmla="*/ 266 w 834"/>
                    <a:gd name="T47" fmla="*/ 185 h 1053"/>
                    <a:gd name="T48" fmla="*/ 502 w 834"/>
                    <a:gd name="T49" fmla="*/ 5 h 1053"/>
                    <a:gd name="T50" fmla="*/ 574 w 834"/>
                    <a:gd name="T51" fmla="*/ 25 h 1053"/>
                    <a:gd name="T52" fmla="*/ 470 w 834"/>
                    <a:gd name="T53" fmla="*/ 57 h 1053"/>
                    <a:gd name="T54" fmla="*/ 386 w 834"/>
                    <a:gd name="T55" fmla="*/ 105 h 105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34"/>
                    <a:gd name="T85" fmla="*/ 0 h 1053"/>
                    <a:gd name="T86" fmla="*/ 834 w 834"/>
                    <a:gd name="T87" fmla="*/ 1053 h 105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34" h="1053">
                      <a:moveTo>
                        <a:pt x="386" y="105"/>
                      </a:moveTo>
                      <a:cubicBezTo>
                        <a:pt x="419" y="107"/>
                        <a:pt x="441" y="88"/>
                        <a:pt x="470" y="85"/>
                      </a:cubicBezTo>
                      <a:cubicBezTo>
                        <a:pt x="658" y="63"/>
                        <a:pt x="834" y="235"/>
                        <a:pt x="834" y="397"/>
                      </a:cubicBezTo>
                      <a:cubicBezTo>
                        <a:pt x="834" y="407"/>
                        <a:pt x="832" y="420"/>
                        <a:pt x="830" y="429"/>
                      </a:cubicBezTo>
                      <a:cubicBezTo>
                        <a:pt x="792" y="614"/>
                        <a:pt x="805" y="765"/>
                        <a:pt x="694" y="869"/>
                      </a:cubicBezTo>
                      <a:cubicBezTo>
                        <a:pt x="652" y="909"/>
                        <a:pt x="601" y="916"/>
                        <a:pt x="542" y="937"/>
                      </a:cubicBezTo>
                      <a:cubicBezTo>
                        <a:pt x="502" y="951"/>
                        <a:pt x="477" y="984"/>
                        <a:pt x="434" y="1001"/>
                      </a:cubicBezTo>
                      <a:cubicBezTo>
                        <a:pt x="395" y="1017"/>
                        <a:pt x="348" y="1010"/>
                        <a:pt x="302" y="1021"/>
                      </a:cubicBezTo>
                      <a:cubicBezTo>
                        <a:pt x="278" y="1027"/>
                        <a:pt x="256" y="1053"/>
                        <a:pt x="222" y="1045"/>
                      </a:cubicBezTo>
                      <a:cubicBezTo>
                        <a:pt x="220" y="972"/>
                        <a:pt x="328" y="988"/>
                        <a:pt x="390" y="965"/>
                      </a:cubicBezTo>
                      <a:cubicBezTo>
                        <a:pt x="533" y="914"/>
                        <a:pt x="657" y="786"/>
                        <a:pt x="690" y="625"/>
                      </a:cubicBezTo>
                      <a:cubicBezTo>
                        <a:pt x="697" y="593"/>
                        <a:pt x="685" y="552"/>
                        <a:pt x="714" y="521"/>
                      </a:cubicBezTo>
                      <a:cubicBezTo>
                        <a:pt x="764" y="541"/>
                        <a:pt x="733" y="611"/>
                        <a:pt x="722" y="653"/>
                      </a:cubicBezTo>
                      <a:cubicBezTo>
                        <a:pt x="700" y="737"/>
                        <a:pt x="671" y="808"/>
                        <a:pt x="622" y="861"/>
                      </a:cubicBezTo>
                      <a:cubicBezTo>
                        <a:pt x="735" y="819"/>
                        <a:pt x="755" y="678"/>
                        <a:pt x="766" y="529"/>
                      </a:cubicBezTo>
                      <a:cubicBezTo>
                        <a:pt x="771" y="467"/>
                        <a:pt x="790" y="414"/>
                        <a:pt x="778" y="361"/>
                      </a:cubicBezTo>
                      <a:cubicBezTo>
                        <a:pt x="753" y="251"/>
                        <a:pt x="651" y="135"/>
                        <a:pt x="522" y="133"/>
                      </a:cubicBezTo>
                      <a:cubicBezTo>
                        <a:pt x="442" y="132"/>
                        <a:pt x="378" y="164"/>
                        <a:pt x="326" y="205"/>
                      </a:cubicBezTo>
                      <a:cubicBezTo>
                        <a:pt x="288" y="236"/>
                        <a:pt x="235" y="283"/>
                        <a:pt x="202" y="321"/>
                      </a:cubicBezTo>
                      <a:cubicBezTo>
                        <a:pt x="166" y="363"/>
                        <a:pt x="144" y="445"/>
                        <a:pt x="114" y="505"/>
                      </a:cubicBezTo>
                      <a:cubicBezTo>
                        <a:pt x="89" y="556"/>
                        <a:pt x="74" y="622"/>
                        <a:pt x="18" y="645"/>
                      </a:cubicBezTo>
                      <a:cubicBezTo>
                        <a:pt x="0" y="588"/>
                        <a:pt x="50" y="534"/>
                        <a:pt x="78" y="477"/>
                      </a:cubicBezTo>
                      <a:cubicBezTo>
                        <a:pt x="104" y="424"/>
                        <a:pt x="119" y="359"/>
                        <a:pt x="150" y="309"/>
                      </a:cubicBezTo>
                      <a:cubicBezTo>
                        <a:pt x="177" y="264"/>
                        <a:pt x="229" y="225"/>
                        <a:pt x="266" y="185"/>
                      </a:cubicBezTo>
                      <a:cubicBezTo>
                        <a:pt x="341" y="106"/>
                        <a:pt x="369" y="17"/>
                        <a:pt x="502" y="5"/>
                      </a:cubicBezTo>
                      <a:cubicBezTo>
                        <a:pt x="524" y="3"/>
                        <a:pt x="572" y="0"/>
                        <a:pt x="574" y="25"/>
                      </a:cubicBezTo>
                      <a:cubicBezTo>
                        <a:pt x="577" y="58"/>
                        <a:pt x="501" y="50"/>
                        <a:pt x="470" y="57"/>
                      </a:cubicBezTo>
                      <a:cubicBezTo>
                        <a:pt x="435" y="65"/>
                        <a:pt x="401" y="77"/>
                        <a:pt x="386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6" name="Freeform 589"/>
                <p:cNvSpPr>
                  <a:spLocks/>
                </p:cNvSpPr>
                <p:nvPr/>
              </p:nvSpPr>
              <p:spPr bwMode="auto">
                <a:xfrm>
                  <a:off x="7983" y="1435"/>
                  <a:ext cx="817" cy="1455"/>
                </a:xfrm>
                <a:custGeom>
                  <a:avLst/>
                  <a:gdLst>
                    <a:gd name="T0" fmla="*/ 304 w 346"/>
                    <a:gd name="T1" fmla="*/ 616 h 616"/>
                    <a:gd name="T2" fmla="*/ 300 w 346"/>
                    <a:gd name="T3" fmla="*/ 464 h 616"/>
                    <a:gd name="T4" fmla="*/ 280 w 346"/>
                    <a:gd name="T5" fmla="*/ 412 h 616"/>
                    <a:gd name="T6" fmla="*/ 232 w 346"/>
                    <a:gd name="T7" fmla="*/ 260 h 616"/>
                    <a:gd name="T8" fmla="*/ 80 w 346"/>
                    <a:gd name="T9" fmla="*/ 92 h 616"/>
                    <a:gd name="T10" fmla="*/ 0 w 346"/>
                    <a:gd name="T11" fmla="*/ 32 h 616"/>
                    <a:gd name="T12" fmla="*/ 200 w 346"/>
                    <a:gd name="T13" fmla="*/ 132 h 616"/>
                    <a:gd name="T14" fmla="*/ 340 w 346"/>
                    <a:gd name="T15" fmla="*/ 448 h 616"/>
                    <a:gd name="T16" fmla="*/ 304 w 346"/>
                    <a:gd name="T17" fmla="*/ 616 h 6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6"/>
                    <a:gd name="T28" fmla="*/ 0 h 616"/>
                    <a:gd name="T29" fmla="*/ 346 w 346"/>
                    <a:gd name="T30" fmla="*/ 616 h 6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6" h="616">
                      <a:moveTo>
                        <a:pt x="304" y="616"/>
                      </a:moveTo>
                      <a:cubicBezTo>
                        <a:pt x="276" y="580"/>
                        <a:pt x="309" y="515"/>
                        <a:pt x="300" y="464"/>
                      </a:cubicBezTo>
                      <a:cubicBezTo>
                        <a:pt x="297" y="445"/>
                        <a:pt x="285" y="430"/>
                        <a:pt x="280" y="412"/>
                      </a:cubicBezTo>
                      <a:cubicBezTo>
                        <a:pt x="264" y="354"/>
                        <a:pt x="258" y="308"/>
                        <a:pt x="232" y="260"/>
                      </a:cubicBezTo>
                      <a:cubicBezTo>
                        <a:pt x="197" y="196"/>
                        <a:pt x="138" y="127"/>
                        <a:pt x="80" y="92"/>
                      </a:cubicBezTo>
                      <a:cubicBezTo>
                        <a:pt x="53" y="76"/>
                        <a:pt x="6" y="77"/>
                        <a:pt x="0" y="32"/>
                      </a:cubicBezTo>
                      <a:cubicBezTo>
                        <a:pt x="46" y="0"/>
                        <a:pt x="161" y="84"/>
                        <a:pt x="200" y="132"/>
                      </a:cubicBezTo>
                      <a:cubicBezTo>
                        <a:pt x="269" y="217"/>
                        <a:pt x="332" y="346"/>
                        <a:pt x="340" y="448"/>
                      </a:cubicBezTo>
                      <a:cubicBezTo>
                        <a:pt x="345" y="509"/>
                        <a:pt x="346" y="588"/>
                        <a:pt x="304" y="6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7" name="Freeform 590"/>
                <p:cNvSpPr>
                  <a:spLocks/>
                </p:cNvSpPr>
                <p:nvPr/>
              </p:nvSpPr>
              <p:spPr bwMode="auto">
                <a:xfrm>
                  <a:off x="6585" y="1680"/>
                  <a:ext cx="663" cy="993"/>
                </a:xfrm>
                <a:custGeom>
                  <a:avLst/>
                  <a:gdLst>
                    <a:gd name="T0" fmla="*/ 276 w 281"/>
                    <a:gd name="T1" fmla="*/ 0 h 420"/>
                    <a:gd name="T2" fmla="*/ 184 w 281"/>
                    <a:gd name="T3" fmla="*/ 116 h 420"/>
                    <a:gd name="T4" fmla="*/ 100 w 281"/>
                    <a:gd name="T5" fmla="*/ 244 h 420"/>
                    <a:gd name="T6" fmla="*/ 8 w 281"/>
                    <a:gd name="T7" fmla="*/ 420 h 420"/>
                    <a:gd name="T8" fmla="*/ 48 w 281"/>
                    <a:gd name="T9" fmla="*/ 268 h 420"/>
                    <a:gd name="T10" fmla="*/ 108 w 281"/>
                    <a:gd name="T11" fmla="*/ 128 h 420"/>
                    <a:gd name="T12" fmla="*/ 268 w 281"/>
                    <a:gd name="T13" fmla="*/ 0 h 420"/>
                    <a:gd name="T14" fmla="*/ 276 w 281"/>
                    <a:gd name="T15" fmla="*/ 0 h 4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1"/>
                    <a:gd name="T25" fmla="*/ 0 h 420"/>
                    <a:gd name="T26" fmla="*/ 281 w 281"/>
                    <a:gd name="T27" fmla="*/ 420 h 4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1" h="420">
                      <a:moveTo>
                        <a:pt x="276" y="0"/>
                      </a:moveTo>
                      <a:cubicBezTo>
                        <a:pt x="281" y="60"/>
                        <a:pt x="217" y="82"/>
                        <a:pt x="184" y="116"/>
                      </a:cubicBezTo>
                      <a:cubicBezTo>
                        <a:pt x="151" y="150"/>
                        <a:pt x="120" y="196"/>
                        <a:pt x="100" y="244"/>
                      </a:cubicBezTo>
                      <a:cubicBezTo>
                        <a:pt x="74" y="306"/>
                        <a:pt x="67" y="380"/>
                        <a:pt x="8" y="420"/>
                      </a:cubicBezTo>
                      <a:cubicBezTo>
                        <a:pt x="0" y="366"/>
                        <a:pt x="29" y="315"/>
                        <a:pt x="48" y="268"/>
                      </a:cubicBezTo>
                      <a:cubicBezTo>
                        <a:pt x="67" y="221"/>
                        <a:pt x="83" y="167"/>
                        <a:pt x="108" y="128"/>
                      </a:cubicBezTo>
                      <a:cubicBezTo>
                        <a:pt x="139" y="81"/>
                        <a:pt x="220" y="27"/>
                        <a:pt x="268" y="0"/>
                      </a:cubicBezTo>
                      <a:cubicBezTo>
                        <a:pt x="271" y="0"/>
                        <a:pt x="273" y="0"/>
                        <a:pt x="2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8" name="Freeform 591"/>
                <p:cNvSpPr>
                  <a:spLocks/>
                </p:cNvSpPr>
                <p:nvPr/>
              </p:nvSpPr>
              <p:spPr bwMode="auto">
                <a:xfrm>
                  <a:off x="6792" y="1758"/>
                  <a:ext cx="1637" cy="1961"/>
                </a:xfrm>
                <a:custGeom>
                  <a:avLst/>
                  <a:gdLst>
                    <a:gd name="T0" fmla="*/ 632 w 693"/>
                    <a:gd name="T1" fmla="*/ 363 h 830"/>
                    <a:gd name="T2" fmla="*/ 444 w 693"/>
                    <a:gd name="T3" fmla="*/ 79 h 830"/>
                    <a:gd name="T4" fmla="*/ 260 w 693"/>
                    <a:gd name="T5" fmla="*/ 151 h 830"/>
                    <a:gd name="T6" fmla="*/ 232 w 693"/>
                    <a:gd name="T7" fmla="*/ 187 h 830"/>
                    <a:gd name="T8" fmla="*/ 168 w 693"/>
                    <a:gd name="T9" fmla="*/ 263 h 830"/>
                    <a:gd name="T10" fmla="*/ 524 w 693"/>
                    <a:gd name="T11" fmla="*/ 131 h 830"/>
                    <a:gd name="T12" fmla="*/ 544 w 693"/>
                    <a:gd name="T13" fmla="*/ 571 h 830"/>
                    <a:gd name="T14" fmla="*/ 376 w 693"/>
                    <a:gd name="T15" fmla="*/ 763 h 830"/>
                    <a:gd name="T16" fmla="*/ 304 w 693"/>
                    <a:gd name="T17" fmla="*/ 795 h 830"/>
                    <a:gd name="T18" fmla="*/ 236 w 693"/>
                    <a:gd name="T19" fmla="*/ 819 h 830"/>
                    <a:gd name="T20" fmla="*/ 384 w 693"/>
                    <a:gd name="T21" fmla="*/ 703 h 830"/>
                    <a:gd name="T22" fmla="*/ 528 w 693"/>
                    <a:gd name="T23" fmla="*/ 415 h 830"/>
                    <a:gd name="T24" fmla="*/ 520 w 693"/>
                    <a:gd name="T25" fmla="*/ 191 h 830"/>
                    <a:gd name="T26" fmla="*/ 340 w 693"/>
                    <a:gd name="T27" fmla="*/ 167 h 830"/>
                    <a:gd name="T28" fmla="*/ 260 w 693"/>
                    <a:gd name="T29" fmla="*/ 255 h 830"/>
                    <a:gd name="T30" fmla="*/ 200 w 693"/>
                    <a:gd name="T31" fmla="*/ 307 h 830"/>
                    <a:gd name="T32" fmla="*/ 184 w 693"/>
                    <a:gd name="T33" fmla="*/ 431 h 830"/>
                    <a:gd name="T34" fmla="*/ 116 w 693"/>
                    <a:gd name="T35" fmla="*/ 571 h 830"/>
                    <a:gd name="T36" fmla="*/ 0 w 693"/>
                    <a:gd name="T37" fmla="*/ 651 h 830"/>
                    <a:gd name="T38" fmla="*/ 84 w 693"/>
                    <a:gd name="T39" fmla="*/ 527 h 830"/>
                    <a:gd name="T40" fmla="*/ 124 w 693"/>
                    <a:gd name="T41" fmla="*/ 355 h 830"/>
                    <a:gd name="T42" fmla="*/ 124 w 693"/>
                    <a:gd name="T43" fmla="*/ 223 h 830"/>
                    <a:gd name="T44" fmla="*/ 248 w 693"/>
                    <a:gd name="T45" fmla="*/ 103 h 830"/>
                    <a:gd name="T46" fmla="*/ 644 w 693"/>
                    <a:gd name="T47" fmla="*/ 171 h 830"/>
                    <a:gd name="T48" fmla="*/ 632 w 693"/>
                    <a:gd name="T49" fmla="*/ 363 h 8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3"/>
                    <a:gd name="T76" fmla="*/ 0 h 830"/>
                    <a:gd name="T77" fmla="*/ 693 w 693"/>
                    <a:gd name="T78" fmla="*/ 830 h 83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3" h="830">
                      <a:moveTo>
                        <a:pt x="632" y="363"/>
                      </a:moveTo>
                      <a:cubicBezTo>
                        <a:pt x="628" y="214"/>
                        <a:pt x="580" y="83"/>
                        <a:pt x="444" y="79"/>
                      </a:cubicBezTo>
                      <a:cubicBezTo>
                        <a:pt x="376" y="77"/>
                        <a:pt x="304" y="110"/>
                        <a:pt x="260" y="151"/>
                      </a:cubicBezTo>
                      <a:cubicBezTo>
                        <a:pt x="249" y="161"/>
                        <a:pt x="244" y="175"/>
                        <a:pt x="232" y="187"/>
                      </a:cubicBezTo>
                      <a:cubicBezTo>
                        <a:pt x="209" y="209"/>
                        <a:pt x="160" y="222"/>
                        <a:pt x="168" y="263"/>
                      </a:cubicBezTo>
                      <a:cubicBezTo>
                        <a:pt x="253" y="221"/>
                        <a:pt x="372" y="31"/>
                        <a:pt x="524" y="131"/>
                      </a:cubicBezTo>
                      <a:cubicBezTo>
                        <a:pt x="621" y="195"/>
                        <a:pt x="594" y="461"/>
                        <a:pt x="544" y="571"/>
                      </a:cubicBezTo>
                      <a:cubicBezTo>
                        <a:pt x="509" y="649"/>
                        <a:pt x="440" y="726"/>
                        <a:pt x="376" y="763"/>
                      </a:cubicBezTo>
                      <a:cubicBezTo>
                        <a:pt x="354" y="776"/>
                        <a:pt x="327" y="783"/>
                        <a:pt x="304" y="795"/>
                      </a:cubicBezTo>
                      <a:cubicBezTo>
                        <a:pt x="283" y="806"/>
                        <a:pt x="262" y="830"/>
                        <a:pt x="236" y="819"/>
                      </a:cubicBezTo>
                      <a:cubicBezTo>
                        <a:pt x="260" y="744"/>
                        <a:pt x="331" y="743"/>
                        <a:pt x="384" y="703"/>
                      </a:cubicBezTo>
                      <a:cubicBezTo>
                        <a:pt x="465" y="641"/>
                        <a:pt x="514" y="548"/>
                        <a:pt x="528" y="415"/>
                      </a:cubicBezTo>
                      <a:cubicBezTo>
                        <a:pt x="536" y="339"/>
                        <a:pt x="562" y="251"/>
                        <a:pt x="520" y="191"/>
                      </a:cubicBezTo>
                      <a:cubicBezTo>
                        <a:pt x="484" y="140"/>
                        <a:pt x="396" y="135"/>
                        <a:pt x="340" y="167"/>
                      </a:cubicBezTo>
                      <a:cubicBezTo>
                        <a:pt x="309" y="184"/>
                        <a:pt x="293" y="221"/>
                        <a:pt x="260" y="255"/>
                      </a:cubicBezTo>
                      <a:cubicBezTo>
                        <a:pt x="243" y="273"/>
                        <a:pt x="213" y="285"/>
                        <a:pt x="200" y="307"/>
                      </a:cubicBezTo>
                      <a:cubicBezTo>
                        <a:pt x="179" y="343"/>
                        <a:pt x="192" y="380"/>
                        <a:pt x="184" y="431"/>
                      </a:cubicBezTo>
                      <a:cubicBezTo>
                        <a:pt x="177" y="476"/>
                        <a:pt x="142" y="534"/>
                        <a:pt x="116" y="571"/>
                      </a:cubicBezTo>
                      <a:cubicBezTo>
                        <a:pt x="90" y="608"/>
                        <a:pt x="55" y="652"/>
                        <a:pt x="0" y="651"/>
                      </a:cubicBezTo>
                      <a:cubicBezTo>
                        <a:pt x="5" y="592"/>
                        <a:pt x="59" y="569"/>
                        <a:pt x="84" y="527"/>
                      </a:cubicBezTo>
                      <a:cubicBezTo>
                        <a:pt x="107" y="489"/>
                        <a:pt x="132" y="426"/>
                        <a:pt x="124" y="355"/>
                      </a:cubicBezTo>
                      <a:cubicBezTo>
                        <a:pt x="119" y="309"/>
                        <a:pt x="103" y="267"/>
                        <a:pt x="124" y="223"/>
                      </a:cubicBezTo>
                      <a:cubicBezTo>
                        <a:pt x="145" y="180"/>
                        <a:pt x="204" y="139"/>
                        <a:pt x="248" y="103"/>
                      </a:cubicBezTo>
                      <a:cubicBezTo>
                        <a:pt x="376" y="0"/>
                        <a:pt x="568" y="10"/>
                        <a:pt x="644" y="171"/>
                      </a:cubicBezTo>
                      <a:cubicBezTo>
                        <a:pt x="664" y="213"/>
                        <a:pt x="693" y="346"/>
                        <a:pt x="632" y="3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5" name="Freeform 592"/>
                <p:cNvSpPr>
                  <a:spLocks/>
                </p:cNvSpPr>
                <p:nvPr/>
              </p:nvSpPr>
              <p:spPr bwMode="auto">
                <a:xfrm>
                  <a:off x="7744" y="2099"/>
                  <a:ext cx="307" cy="214"/>
                </a:xfrm>
                <a:custGeom>
                  <a:avLst/>
                  <a:gdLst>
                    <a:gd name="T0" fmla="*/ 101 w 130"/>
                    <a:gd name="T1" fmla="*/ 91 h 91"/>
                    <a:gd name="T2" fmla="*/ 17 w 130"/>
                    <a:gd name="T3" fmla="*/ 67 h 91"/>
                    <a:gd name="T4" fmla="*/ 101 w 130"/>
                    <a:gd name="T5" fmla="*/ 91 h 91"/>
                    <a:gd name="T6" fmla="*/ 0 60000 65536"/>
                    <a:gd name="T7" fmla="*/ 0 60000 65536"/>
                    <a:gd name="T8" fmla="*/ 0 60000 65536"/>
                    <a:gd name="T9" fmla="*/ 0 w 130"/>
                    <a:gd name="T10" fmla="*/ 0 h 91"/>
                    <a:gd name="T11" fmla="*/ 130 w 130"/>
                    <a:gd name="T12" fmla="*/ 91 h 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" h="91">
                      <a:moveTo>
                        <a:pt x="101" y="91"/>
                      </a:moveTo>
                      <a:cubicBezTo>
                        <a:pt x="75" y="81"/>
                        <a:pt x="51" y="69"/>
                        <a:pt x="17" y="67"/>
                      </a:cubicBezTo>
                      <a:cubicBezTo>
                        <a:pt x="0" y="0"/>
                        <a:pt x="130" y="39"/>
                        <a:pt x="101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6" name="Freeform 593"/>
                <p:cNvSpPr>
                  <a:spLocks/>
                </p:cNvSpPr>
                <p:nvPr/>
              </p:nvSpPr>
              <p:spPr bwMode="auto">
                <a:xfrm>
                  <a:off x="7222" y="2108"/>
                  <a:ext cx="529" cy="621"/>
                </a:xfrm>
                <a:custGeom>
                  <a:avLst/>
                  <a:gdLst>
                    <a:gd name="T0" fmla="*/ 222 w 224"/>
                    <a:gd name="T1" fmla="*/ 47 h 263"/>
                    <a:gd name="T2" fmla="*/ 182 w 224"/>
                    <a:gd name="T3" fmla="*/ 79 h 263"/>
                    <a:gd name="T4" fmla="*/ 86 w 224"/>
                    <a:gd name="T5" fmla="*/ 179 h 263"/>
                    <a:gd name="T6" fmla="*/ 34 w 224"/>
                    <a:gd name="T7" fmla="*/ 263 h 263"/>
                    <a:gd name="T8" fmla="*/ 118 w 224"/>
                    <a:gd name="T9" fmla="*/ 91 h 263"/>
                    <a:gd name="T10" fmla="*/ 222 w 224"/>
                    <a:gd name="T11" fmla="*/ 47 h 2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263"/>
                    <a:gd name="T20" fmla="*/ 224 w 224"/>
                    <a:gd name="T21" fmla="*/ 263 h 2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263">
                      <a:moveTo>
                        <a:pt x="222" y="47"/>
                      </a:moveTo>
                      <a:cubicBezTo>
                        <a:pt x="224" y="73"/>
                        <a:pt x="195" y="68"/>
                        <a:pt x="182" y="79"/>
                      </a:cubicBezTo>
                      <a:cubicBezTo>
                        <a:pt x="162" y="122"/>
                        <a:pt x="115" y="143"/>
                        <a:pt x="86" y="179"/>
                      </a:cubicBezTo>
                      <a:cubicBezTo>
                        <a:pt x="65" y="205"/>
                        <a:pt x="68" y="245"/>
                        <a:pt x="34" y="263"/>
                      </a:cubicBezTo>
                      <a:cubicBezTo>
                        <a:pt x="0" y="195"/>
                        <a:pt x="79" y="136"/>
                        <a:pt x="118" y="91"/>
                      </a:cubicBezTo>
                      <a:cubicBezTo>
                        <a:pt x="141" y="65"/>
                        <a:pt x="176" y="0"/>
                        <a:pt x="222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7" name="Freeform 594"/>
                <p:cNvSpPr>
                  <a:spLocks/>
                </p:cNvSpPr>
                <p:nvPr/>
              </p:nvSpPr>
              <p:spPr bwMode="auto">
                <a:xfrm>
                  <a:off x="6868" y="2271"/>
                  <a:ext cx="1139" cy="1498"/>
                </a:xfrm>
                <a:custGeom>
                  <a:avLst/>
                  <a:gdLst>
                    <a:gd name="T0" fmla="*/ 52 w 482"/>
                    <a:gd name="T1" fmla="*/ 614 h 634"/>
                    <a:gd name="T2" fmla="*/ 120 w 482"/>
                    <a:gd name="T3" fmla="*/ 562 h 634"/>
                    <a:gd name="T4" fmla="*/ 236 w 482"/>
                    <a:gd name="T5" fmla="*/ 454 h 634"/>
                    <a:gd name="T6" fmla="*/ 300 w 482"/>
                    <a:gd name="T7" fmla="*/ 430 h 634"/>
                    <a:gd name="T8" fmla="*/ 432 w 482"/>
                    <a:gd name="T9" fmla="*/ 206 h 634"/>
                    <a:gd name="T10" fmla="*/ 428 w 482"/>
                    <a:gd name="T11" fmla="*/ 162 h 634"/>
                    <a:gd name="T12" fmla="*/ 400 w 482"/>
                    <a:gd name="T13" fmla="*/ 58 h 634"/>
                    <a:gd name="T14" fmla="*/ 332 w 482"/>
                    <a:gd name="T15" fmla="*/ 130 h 634"/>
                    <a:gd name="T16" fmla="*/ 64 w 482"/>
                    <a:gd name="T17" fmla="*/ 490 h 634"/>
                    <a:gd name="T18" fmla="*/ 0 w 482"/>
                    <a:gd name="T19" fmla="*/ 506 h 634"/>
                    <a:gd name="T20" fmla="*/ 76 w 482"/>
                    <a:gd name="T21" fmla="*/ 426 h 634"/>
                    <a:gd name="T22" fmla="*/ 240 w 482"/>
                    <a:gd name="T23" fmla="*/ 146 h 634"/>
                    <a:gd name="T24" fmla="*/ 292 w 482"/>
                    <a:gd name="T25" fmla="*/ 102 h 634"/>
                    <a:gd name="T26" fmla="*/ 340 w 482"/>
                    <a:gd name="T27" fmla="*/ 38 h 634"/>
                    <a:gd name="T28" fmla="*/ 480 w 482"/>
                    <a:gd name="T29" fmla="*/ 90 h 634"/>
                    <a:gd name="T30" fmla="*/ 468 w 482"/>
                    <a:gd name="T31" fmla="*/ 166 h 634"/>
                    <a:gd name="T32" fmla="*/ 468 w 482"/>
                    <a:gd name="T33" fmla="*/ 250 h 634"/>
                    <a:gd name="T34" fmla="*/ 356 w 482"/>
                    <a:gd name="T35" fmla="*/ 450 h 634"/>
                    <a:gd name="T36" fmla="*/ 264 w 482"/>
                    <a:gd name="T37" fmla="*/ 494 h 634"/>
                    <a:gd name="T38" fmla="*/ 52 w 482"/>
                    <a:gd name="T39" fmla="*/ 614 h 6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2"/>
                    <a:gd name="T61" fmla="*/ 0 h 634"/>
                    <a:gd name="T62" fmla="*/ 482 w 482"/>
                    <a:gd name="T63" fmla="*/ 634 h 63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2" h="634">
                      <a:moveTo>
                        <a:pt x="52" y="614"/>
                      </a:moveTo>
                      <a:cubicBezTo>
                        <a:pt x="63" y="583"/>
                        <a:pt x="91" y="582"/>
                        <a:pt x="120" y="562"/>
                      </a:cubicBezTo>
                      <a:cubicBezTo>
                        <a:pt x="162" y="533"/>
                        <a:pt x="194" y="478"/>
                        <a:pt x="236" y="454"/>
                      </a:cubicBezTo>
                      <a:cubicBezTo>
                        <a:pt x="255" y="443"/>
                        <a:pt x="279" y="442"/>
                        <a:pt x="300" y="430"/>
                      </a:cubicBezTo>
                      <a:cubicBezTo>
                        <a:pt x="368" y="392"/>
                        <a:pt x="428" y="289"/>
                        <a:pt x="432" y="206"/>
                      </a:cubicBezTo>
                      <a:cubicBezTo>
                        <a:pt x="433" y="191"/>
                        <a:pt x="427" y="176"/>
                        <a:pt x="428" y="162"/>
                      </a:cubicBezTo>
                      <a:cubicBezTo>
                        <a:pt x="430" y="121"/>
                        <a:pt x="449" y="65"/>
                        <a:pt x="400" y="58"/>
                      </a:cubicBezTo>
                      <a:cubicBezTo>
                        <a:pt x="355" y="51"/>
                        <a:pt x="343" y="93"/>
                        <a:pt x="332" y="130"/>
                      </a:cubicBezTo>
                      <a:cubicBezTo>
                        <a:pt x="229" y="219"/>
                        <a:pt x="186" y="413"/>
                        <a:pt x="64" y="490"/>
                      </a:cubicBezTo>
                      <a:cubicBezTo>
                        <a:pt x="48" y="500"/>
                        <a:pt x="23" y="512"/>
                        <a:pt x="0" y="506"/>
                      </a:cubicBezTo>
                      <a:cubicBezTo>
                        <a:pt x="0" y="456"/>
                        <a:pt x="46" y="452"/>
                        <a:pt x="76" y="426"/>
                      </a:cubicBezTo>
                      <a:cubicBezTo>
                        <a:pt x="154" y="358"/>
                        <a:pt x="171" y="230"/>
                        <a:pt x="240" y="146"/>
                      </a:cubicBezTo>
                      <a:cubicBezTo>
                        <a:pt x="253" y="131"/>
                        <a:pt x="276" y="120"/>
                        <a:pt x="292" y="102"/>
                      </a:cubicBezTo>
                      <a:cubicBezTo>
                        <a:pt x="311" y="81"/>
                        <a:pt x="322" y="51"/>
                        <a:pt x="340" y="38"/>
                      </a:cubicBezTo>
                      <a:cubicBezTo>
                        <a:pt x="395" y="0"/>
                        <a:pt x="476" y="32"/>
                        <a:pt x="480" y="90"/>
                      </a:cubicBezTo>
                      <a:cubicBezTo>
                        <a:pt x="482" y="116"/>
                        <a:pt x="470" y="144"/>
                        <a:pt x="468" y="166"/>
                      </a:cubicBezTo>
                      <a:cubicBezTo>
                        <a:pt x="466" y="195"/>
                        <a:pt x="471" y="223"/>
                        <a:pt x="468" y="250"/>
                      </a:cubicBezTo>
                      <a:cubicBezTo>
                        <a:pt x="459" y="329"/>
                        <a:pt x="412" y="407"/>
                        <a:pt x="356" y="450"/>
                      </a:cubicBezTo>
                      <a:cubicBezTo>
                        <a:pt x="330" y="470"/>
                        <a:pt x="294" y="476"/>
                        <a:pt x="264" y="494"/>
                      </a:cubicBezTo>
                      <a:cubicBezTo>
                        <a:pt x="198" y="533"/>
                        <a:pt x="151" y="634"/>
                        <a:pt x="52" y="6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8" name="Freeform 595"/>
                <p:cNvSpPr>
                  <a:spLocks noEditPoints="1"/>
                </p:cNvSpPr>
                <p:nvPr/>
              </p:nvSpPr>
              <p:spPr bwMode="auto">
                <a:xfrm>
                  <a:off x="6896" y="2465"/>
                  <a:ext cx="983" cy="1207"/>
                </a:xfrm>
                <a:custGeom>
                  <a:avLst/>
                  <a:gdLst>
                    <a:gd name="T0" fmla="*/ 388 w 416"/>
                    <a:gd name="T1" fmla="*/ 0 h 511"/>
                    <a:gd name="T2" fmla="*/ 380 w 416"/>
                    <a:gd name="T3" fmla="*/ 76 h 511"/>
                    <a:gd name="T4" fmla="*/ 308 w 416"/>
                    <a:gd name="T5" fmla="*/ 296 h 511"/>
                    <a:gd name="T6" fmla="*/ 160 w 416"/>
                    <a:gd name="T7" fmla="*/ 392 h 511"/>
                    <a:gd name="T8" fmla="*/ 0 w 416"/>
                    <a:gd name="T9" fmla="*/ 476 h 511"/>
                    <a:gd name="T10" fmla="*/ 76 w 416"/>
                    <a:gd name="T11" fmla="*/ 420 h 511"/>
                    <a:gd name="T12" fmla="*/ 208 w 416"/>
                    <a:gd name="T13" fmla="*/ 276 h 511"/>
                    <a:gd name="T14" fmla="*/ 344 w 416"/>
                    <a:gd name="T15" fmla="*/ 60 h 511"/>
                    <a:gd name="T16" fmla="*/ 380 w 416"/>
                    <a:gd name="T17" fmla="*/ 0 h 511"/>
                    <a:gd name="T18" fmla="*/ 388 w 416"/>
                    <a:gd name="T19" fmla="*/ 0 h 511"/>
                    <a:gd name="T20" fmla="*/ 260 w 416"/>
                    <a:gd name="T21" fmla="*/ 264 h 511"/>
                    <a:gd name="T22" fmla="*/ 344 w 416"/>
                    <a:gd name="T23" fmla="*/ 120 h 511"/>
                    <a:gd name="T24" fmla="*/ 332 w 416"/>
                    <a:gd name="T25" fmla="*/ 116 h 511"/>
                    <a:gd name="T26" fmla="*/ 260 w 416"/>
                    <a:gd name="T27" fmla="*/ 264 h 5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6"/>
                    <a:gd name="T43" fmla="*/ 0 h 511"/>
                    <a:gd name="T44" fmla="*/ 416 w 416"/>
                    <a:gd name="T45" fmla="*/ 511 h 51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6" h="511">
                      <a:moveTo>
                        <a:pt x="388" y="0"/>
                      </a:moveTo>
                      <a:cubicBezTo>
                        <a:pt x="408" y="22"/>
                        <a:pt x="388" y="57"/>
                        <a:pt x="380" y="76"/>
                      </a:cubicBezTo>
                      <a:cubicBezTo>
                        <a:pt x="416" y="121"/>
                        <a:pt x="361" y="271"/>
                        <a:pt x="308" y="296"/>
                      </a:cubicBezTo>
                      <a:cubicBezTo>
                        <a:pt x="246" y="325"/>
                        <a:pt x="203" y="342"/>
                        <a:pt x="160" y="392"/>
                      </a:cubicBezTo>
                      <a:cubicBezTo>
                        <a:pt x="130" y="426"/>
                        <a:pt x="60" y="511"/>
                        <a:pt x="0" y="476"/>
                      </a:cubicBezTo>
                      <a:cubicBezTo>
                        <a:pt x="17" y="440"/>
                        <a:pt x="50" y="439"/>
                        <a:pt x="76" y="420"/>
                      </a:cubicBezTo>
                      <a:cubicBezTo>
                        <a:pt x="106" y="399"/>
                        <a:pt x="194" y="313"/>
                        <a:pt x="208" y="276"/>
                      </a:cubicBezTo>
                      <a:cubicBezTo>
                        <a:pt x="239" y="199"/>
                        <a:pt x="278" y="107"/>
                        <a:pt x="344" y="60"/>
                      </a:cubicBezTo>
                      <a:cubicBezTo>
                        <a:pt x="351" y="35"/>
                        <a:pt x="355" y="6"/>
                        <a:pt x="380" y="0"/>
                      </a:cubicBezTo>
                      <a:cubicBezTo>
                        <a:pt x="383" y="0"/>
                        <a:pt x="385" y="0"/>
                        <a:pt x="388" y="0"/>
                      </a:cubicBezTo>
                      <a:close/>
                      <a:moveTo>
                        <a:pt x="260" y="264"/>
                      </a:moveTo>
                      <a:cubicBezTo>
                        <a:pt x="312" y="258"/>
                        <a:pt x="349" y="183"/>
                        <a:pt x="344" y="120"/>
                      </a:cubicBezTo>
                      <a:cubicBezTo>
                        <a:pt x="339" y="120"/>
                        <a:pt x="339" y="115"/>
                        <a:pt x="332" y="116"/>
                      </a:cubicBezTo>
                      <a:cubicBezTo>
                        <a:pt x="312" y="169"/>
                        <a:pt x="283" y="213"/>
                        <a:pt x="260" y="2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9" name="Freeform 596"/>
                <p:cNvSpPr>
                  <a:spLocks/>
                </p:cNvSpPr>
                <p:nvPr/>
              </p:nvSpPr>
              <p:spPr bwMode="auto">
                <a:xfrm>
                  <a:off x="8514" y="2502"/>
                  <a:ext cx="163" cy="350"/>
                </a:xfrm>
                <a:custGeom>
                  <a:avLst/>
                  <a:gdLst>
                    <a:gd name="T0" fmla="*/ 39 w 69"/>
                    <a:gd name="T1" fmla="*/ 0 h 148"/>
                    <a:gd name="T2" fmla="*/ 15 w 69"/>
                    <a:gd name="T3" fmla="*/ 148 h 148"/>
                    <a:gd name="T4" fmla="*/ 39 w 69"/>
                    <a:gd name="T5" fmla="*/ 0 h 148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48"/>
                    <a:gd name="T11" fmla="*/ 69 w 69"/>
                    <a:gd name="T12" fmla="*/ 148 h 1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48">
                      <a:moveTo>
                        <a:pt x="39" y="0"/>
                      </a:moveTo>
                      <a:cubicBezTo>
                        <a:pt x="69" y="30"/>
                        <a:pt x="53" y="134"/>
                        <a:pt x="15" y="148"/>
                      </a:cubicBezTo>
                      <a:cubicBezTo>
                        <a:pt x="13" y="103"/>
                        <a:pt x="0" y="16"/>
                        <a:pt x="3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0" name="Freeform 597"/>
                <p:cNvSpPr>
                  <a:spLocks/>
                </p:cNvSpPr>
                <p:nvPr/>
              </p:nvSpPr>
              <p:spPr bwMode="auto">
                <a:xfrm>
                  <a:off x="6670" y="2538"/>
                  <a:ext cx="375" cy="616"/>
                </a:xfrm>
                <a:custGeom>
                  <a:avLst/>
                  <a:gdLst>
                    <a:gd name="T0" fmla="*/ 140 w 159"/>
                    <a:gd name="T1" fmla="*/ 5 h 261"/>
                    <a:gd name="T2" fmla="*/ 112 w 159"/>
                    <a:gd name="T3" fmla="*/ 157 h 261"/>
                    <a:gd name="T4" fmla="*/ 20 w 159"/>
                    <a:gd name="T5" fmla="*/ 261 h 261"/>
                    <a:gd name="T6" fmla="*/ 120 w 159"/>
                    <a:gd name="T7" fmla="*/ 13 h 261"/>
                    <a:gd name="T8" fmla="*/ 128 w 159"/>
                    <a:gd name="T9" fmla="*/ 1 h 261"/>
                    <a:gd name="T10" fmla="*/ 140 w 159"/>
                    <a:gd name="T11" fmla="*/ 5 h 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261"/>
                    <a:gd name="T20" fmla="*/ 159 w 159"/>
                    <a:gd name="T21" fmla="*/ 261 h 2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261">
                      <a:moveTo>
                        <a:pt x="140" y="5"/>
                      </a:moveTo>
                      <a:cubicBezTo>
                        <a:pt x="159" y="62"/>
                        <a:pt x="137" y="118"/>
                        <a:pt x="112" y="157"/>
                      </a:cubicBezTo>
                      <a:cubicBezTo>
                        <a:pt x="87" y="195"/>
                        <a:pt x="54" y="238"/>
                        <a:pt x="20" y="261"/>
                      </a:cubicBezTo>
                      <a:cubicBezTo>
                        <a:pt x="0" y="156"/>
                        <a:pt x="106" y="110"/>
                        <a:pt x="120" y="13"/>
                      </a:cubicBezTo>
                      <a:cubicBezTo>
                        <a:pt x="122" y="8"/>
                        <a:pt x="127" y="7"/>
                        <a:pt x="128" y="1"/>
                      </a:cubicBezTo>
                      <a:cubicBezTo>
                        <a:pt x="135" y="0"/>
                        <a:pt x="135" y="5"/>
                        <a:pt x="14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1" name="Freeform 598"/>
                <p:cNvSpPr>
                  <a:spLocks/>
                </p:cNvSpPr>
                <p:nvPr/>
              </p:nvSpPr>
              <p:spPr bwMode="auto">
                <a:xfrm>
                  <a:off x="7425" y="2937"/>
                  <a:ext cx="1198" cy="1210"/>
                </a:xfrm>
                <a:custGeom>
                  <a:avLst/>
                  <a:gdLst>
                    <a:gd name="T0" fmla="*/ 492 w 507"/>
                    <a:gd name="T1" fmla="*/ 0 h 512"/>
                    <a:gd name="T2" fmla="*/ 444 w 507"/>
                    <a:gd name="T3" fmla="*/ 188 h 512"/>
                    <a:gd name="T4" fmla="*/ 328 w 507"/>
                    <a:gd name="T5" fmla="*/ 324 h 512"/>
                    <a:gd name="T6" fmla="*/ 160 w 507"/>
                    <a:gd name="T7" fmla="*/ 396 h 512"/>
                    <a:gd name="T8" fmla="*/ 316 w 507"/>
                    <a:gd name="T9" fmla="*/ 360 h 512"/>
                    <a:gd name="T10" fmla="*/ 124 w 507"/>
                    <a:gd name="T11" fmla="*/ 444 h 512"/>
                    <a:gd name="T12" fmla="*/ 0 w 507"/>
                    <a:gd name="T13" fmla="*/ 496 h 512"/>
                    <a:gd name="T14" fmla="*/ 56 w 507"/>
                    <a:gd name="T15" fmla="*/ 444 h 512"/>
                    <a:gd name="T16" fmla="*/ 136 w 507"/>
                    <a:gd name="T17" fmla="*/ 356 h 512"/>
                    <a:gd name="T18" fmla="*/ 332 w 507"/>
                    <a:gd name="T19" fmla="*/ 272 h 512"/>
                    <a:gd name="T20" fmla="*/ 472 w 507"/>
                    <a:gd name="T21" fmla="*/ 16 h 512"/>
                    <a:gd name="T22" fmla="*/ 480 w 507"/>
                    <a:gd name="T23" fmla="*/ 0 h 512"/>
                    <a:gd name="T24" fmla="*/ 492 w 507"/>
                    <a:gd name="T25" fmla="*/ 0 h 5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7"/>
                    <a:gd name="T40" fmla="*/ 0 h 512"/>
                    <a:gd name="T41" fmla="*/ 507 w 507"/>
                    <a:gd name="T42" fmla="*/ 512 h 5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7" h="512">
                      <a:moveTo>
                        <a:pt x="492" y="0"/>
                      </a:moveTo>
                      <a:cubicBezTo>
                        <a:pt x="507" y="67"/>
                        <a:pt x="473" y="136"/>
                        <a:pt x="444" y="188"/>
                      </a:cubicBezTo>
                      <a:cubicBezTo>
                        <a:pt x="415" y="240"/>
                        <a:pt x="380" y="296"/>
                        <a:pt x="328" y="324"/>
                      </a:cubicBezTo>
                      <a:cubicBezTo>
                        <a:pt x="274" y="354"/>
                        <a:pt x="207" y="350"/>
                        <a:pt x="160" y="396"/>
                      </a:cubicBezTo>
                      <a:cubicBezTo>
                        <a:pt x="219" y="409"/>
                        <a:pt x="271" y="361"/>
                        <a:pt x="316" y="360"/>
                      </a:cubicBezTo>
                      <a:cubicBezTo>
                        <a:pt x="311" y="453"/>
                        <a:pt x="194" y="419"/>
                        <a:pt x="124" y="444"/>
                      </a:cubicBezTo>
                      <a:cubicBezTo>
                        <a:pt x="78" y="460"/>
                        <a:pt x="50" y="512"/>
                        <a:pt x="0" y="496"/>
                      </a:cubicBezTo>
                      <a:cubicBezTo>
                        <a:pt x="5" y="460"/>
                        <a:pt x="37" y="460"/>
                        <a:pt x="56" y="444"/>
                      </a:cubicBezTo>
                      <a:cubicBezTo>
                        <a:pt x="87" y="419"/>
                        <a:pt x="107" y="378"/>
                        <a:pt x="136" y="356"/>
                      </a:cubicBezTo>
                      <a:cubicBezTo>
                        <a:pt x="198" y="310"/>
                        <a:pt x="277" y="314"/>
                        <a:pt x="332" y="272"/>
                      </a:cubicBezTo>
                      <a:cubicBezTo>
                        <a:pt x="418" y="206"/>
                        <a:pt x="424" y="122"/>
                        <a:pt x="472" y="16"/>
                      </a:cubicBezTo>
                      <a:cubicBezTo>
                        <a:pt x="474" y="12"/>
                        <a:pt x="475" y="5"/>
                        <a:pt x="480" y="0"/>
                      </a:cubicBezTo>
                      <a:cubicBezTo>
                        <a:pt x="484" y="0"/>
                        <a:pt x="488" y="0"/>
                        <a:pt x="49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2" name="Freeform 599"/>
                <p:cNvSpPr>
                  <a:spLocks/>
                </p:cNvSpPr>
                <p:nvPr/>
              </p:nvSpPr>
              <p:spPr bwMode="auto">
                <a:xfrm>
                  <a:off x="8219" y="2956"/>
                  <a:ext cx="721" cy="869"/>
                </a:xfrm>
                <a:custGeom>
                  <a:avLst/>
                  <a:gdLst>
                    <a:gd name="T0" fmla="*/ 288 w 305"/>
                    <a:gd name="T1" fmla="*/ 4 h 368"/>
                    <a:gd name="T2" fmla="*/ 220 w 305"/>
                    <a:gd name="T3" fmla="*/ 196 h 368"/>
                    <a:gd name="T4" fmla="*/ 152 w 305"/>
                    <a:gd name="T5" fmla="*/ 236 h 368"/>
                    <a:gd name="T6" fmla="*/ 0 w 305"/>
                    <a:gd name="T7" fmla="*/ 348 h 368"/>
                    <a:gd name="T8" fmla="*/ 52 w 305"/>
                    <a:gd name="T9" fmla="*/ 292 h 368"/>
                    <a:gd name="T10" fmla="*/ 172 w 305"/>
                    <a:gd name="T11" fmla="*/ 76 h 368"/>
                    <a:gd name="T12" fmla="*/ 208 w 305"/>
                    <a:gd name="T13" fmla="*/ 4 h 368"/>
                    <a:gd name="T14" fmla="*/ 176 w 305"/>
                    <a:gd name="T15" fmla="*/ 164 h 368"/>
                    <a:gd name="T16" fmla="*/ 276 w 305"/>
                    <a:gd name="T17" fmla="*/ 0 h 368"/>
                    <a:gd name="T18" fmla="*/ 288 w 305"/>
                    <a:gd name="T19" fmla="*/ 4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5"/>
                    <a:gd name="T31" fmla="*/ 0 h 368"/>
                    <a:gd name="T32" fmla="*/ 305 w 305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5" h="368">
                      <a:moveTo>
                        <a:pt x="288" y="4"/>
                      </a:moveTo>
                      <a:cubicBezTo>
                        <a:pt x="305" y="75"/>
                        <a:pt x="265" y="155"/>
                        <a:pt x="220" y="196"/>
                      </a:cubicBezTo>
                      <a:cubicBezTo>
                        <a:pt x="202" y="213"/>
                        <a:pt x="173" y="218"/>
                        <a:pt x="152" y="236"/>
                      </a:cubicBezTo>
                      <a:cubicBezTo>
                        <a:pt x="106" y="276"/>
                        <a:pt x="76" y="368"/>
                        <a:pt x="0" y="348"/>
                      </a:cubicBezTo>
                      <a:cubicBezTo>
                        <a:pt x="0" y="310"/>
                        <a:pt x="31" y="310"/>
                        <a:pt x="52" y="292"/>
                      </a:cubicBezTo>
                      <a:cubicBezTo>
                        <a:pt x="106" y="246"/>
                        <a:pt x="151" y="153"/>
                        <a:pt x="172" y="76"/>
                      </a:cubicBezTo>
                      <a:cubicBezTo>
                        <a:pt x="179" y="52"/>
                        <a:pt x="177" y="14"/>
                        <a:pt x="208" y="4"/>
                      </a:cubicBezTo>
                      <a:cubicBezTo>
                        <a:pt x="247" y="48"/>
                        <a:pt x="187" y="118"/>
                        <a:pt x="176" y="164"/>
                      </a:cubicBezTo>
                      <a:cubicBezTo>
                        <a:pt x="233" y="149"/>
                        <a:pt x="235" y="44"/>
                        <a:pt x="276" y="0"/>
                      </a:cubicBezTo>
                      <a:cubicBezTo>
                        <a:pt x="279" y="2"/>
                        <a:pt x="283" y="4"/>
                        <a:pt x="288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3" name="Freeform 600"/>
                <p:cNvSpPr>
                  <a:spLocks/>
                </p:cNvSpPr>
                <p:nvPr/>
              </p:nvSpPr>
              <p:spPr bwMode="auto">
                <a:xfrm>
                  <a:off x="8059" y="3410"/>
                  <a:ext cx="788" cy="614"/>
                </a:xfrm>
                <a:custGeom>
                  <a:avLst/>
                  <a:gdLst>
                    <a:gd name="T0" fmla="*/ 328 w 334"/>
                    <a:gd name="T1" fmla="*/ 0 h 260"/>
                    <a:gd name="T2" fmla="*/ 252 w 334"/>
                    <a:gd name="T3" fmla="*/ 100 h 260"/>
                    <a:gd name="T4" fmla="*/ 288 w 334"/>
                    <a:gd name="T5" fmla="*/ 92 h 260"/>
                    <a:gd name="T6" fmla="*/ 252 w 334"/>
                    <a:gd name="T7" fmla="*/ 148 h 260"/>
                    <a:gd name="T8" fmla="*/ 0 w 334"/>
                    <a:gd name="T9" fmla="*/ 260 h 260"/>
                    <a:gd name="T10" fmla="*/ 92 w 334"/>
                    <a:gd name="T11" fmla="*/ 188 h 260"/>
                    <a:gd name="T12" fmla="*/ 196 w 334"/>
                    <a:gd name="T13" fmla="*/ 120 h 260"/>
                    <a:gd name="T14" fmla="*/ 316 w 334"/>
                    <a:gd name="T15" fmla="*/ 0 h 260"/>
                    <a:gd name="T16" fmla="*/ 328 w 334"/>
                    <a:gd name="T17" fmla="*/ 0 h 2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34"/>
                    <a:gd name="T28" fmla="*/ 0 h 260"/>
                    <a:gd name="T29" fmla="*/ 334 w 334"/>
                    <a:gd name="T30" fmla="*/ 260 h 2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34" h="260">
                      <a:moveTo>
                        <a:pt x="328" y="0"/>
                      </a:moveTo>
                      <a:cubicBezTo>
                        <a:pt x="334" y="49"/>
                        <a:pt x="277" y="69"/>
                        <a:pt x="252" y="100"/>
                      </a:cubicBezTo>
                      <a:cubicBezTo>
                        <a:pt x="263" y="112"/>
                        <a:pt x="269" y="85"/>
                        <a:pt x="288" y="92"/>
                      </a:cubicBezTo>
                      <a:cubicBezTo>
                        <a:pt x="289" y="123"/>
                        <a:pt x="264" y="129"/>
                        <a:pt x="252" y="148"/>
                      </a:cubicBezTo>
                      <a:cubicBezTo>
                        <a:pt x="148" y="163"/>
                        <a:pt x="101" y="255"/>
                        <a:pt x="0" y="260"/>
                      </a:cubicBezTo>
                      <a:cubicBezTo>
                        <a:pt x="16" y="222"/>
                        <a:pt x="60" y="207"/>
                        <a:pt x="92" y="188"/>
                      </a:cubicBezTo>
                      <a:cubicBezTo>
                        <a:pt x="126" y="168"/>
                        <a:pt x="168" y="148"/>
                        <a:pt x="196" y="120"/>
                      </a:cubicBezTo>
                      <a:cubicBezTo>
                        <a:pt x="235" y="82"/>
                        <a:pt x="259" y="24"/>
                        <a:pt x="316" y="0"/>
                      </a:cubicBezTo>
                      <a:cubicBezTo>
                        <a:pt x="320" y="0"/>
                        <a:pt x="324" y="0"/>
                        <a:pt x="32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4" name="Freeform 601"/>
                <p:cNvSpPr>
                  <a:spLocks/>
                </p:cNvSpPr>
                <p:nvPr/>
              </p:nvSpPr>
              <p:spPr bwMode="auto">
                <a:xfrm>
                  <a:off x="7227" y="3870"/>
                  <a:ext cx="321" cy="210"/>
                </a:xfrm>
                <a:custGeom>
                  <a:avLst/>
                  <a:gdLst>
                    <a:gd name="T0" fmla="*/ 136 w 136"/>
                    <a:gd name="T1" fmla="*/ 9 h 89"/>
                    <a:gd name="T2" fmla="*/ 0 w 136"/>
                    <a:gd name="T3" fmla="*/ 53 h 89"/>
                    <a:gd name="T4" fmla="*/ 136 w 136"/>
                    <a:gd name="T5" fmla="*/ 9 h 89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9"/>
                    <a:gd name="T11" fmla="*/ 136 w 136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9">
                      <a:moveTo>
                        <a:pt x="136" y="9"/>
                      </a:moveTo>
                      <a:cubicBezTo>
                        <a:pt x="122" y="49"/>
                        <a:pt x="38" y="89"/>
                        <a:pt x="0" y="53"/>
                      </a:cubicBezTo>
                      <a:cubicBezTo>
                        <a:pt x="9" y="6"/>
                        <a:pt x="98" y="0"/>
                        <a:pt x="136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5" name="Freeform 602"/>
                <p:cNvSpPr>
                  <a:spLocks/>
                </p:cNvSpPr>
                <p:nvPr/>
              </p:nvSpPr>
              <p:spPr bwMode="auto">
                <a:xfrm>
                  <a:off x="7593" y="3976"/>
                  <a:ext cx="333" cy="152"/>
                </a:xfrm>
                <a:custGeom>
                  <a:avLst/>
                  <a:gdLst>
                    <a:gd name="T0" fmla="*/ 77 w 141"/>
                    <a:gd name="T1" fmla="*/ 64 h 64"/>
                    <a:gd name="T2" fmla="*/ 37 w 141"/>
                    <a:gd name="T3" fmla="*/ 64 h 64"/>
                    <a:gd name="T4" fmla="*/ 141 w 141"/>
                    <a:gd name="T5" fmla="*/ 24 h 64"/>
                    <a:gd name="T6" fmla="*/ 77 w 141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64"/>
                    <a:gd name="T14" fmla="*/ 141 w 141"/>
                    <a:gd name="T15" fmla="*/ 64 h 6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64">
                      <a:moveTo>
                        <a:pt x="77" y="64"/>
                      </a:moveTo>
                      <a:cubicBezTo>
                        <a:pt x="64" y="64"/>
                        <a:pt x="50" y="64"/>
                        <a:pt x="37" y="64"/>
                      </a:cubicBezTo>
                      <a:cubicBezTo>
                        <a:pt x="0" y="28"/>
                        <a:pt x="107" y="0"/>
                        <a:pt x="141" y="24"/>
                      </a:cubicBezTo>
                      <a:cubicBezTo>
                        <a:pt x="135" y="53"/>
                        <a:pt x="101" y="53"/>
                        <a:pt x="77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</p:grpSp>
        </p:grpSp>
        <p:sp>
          <p:nvSpPr>
            <p:cNvPr id="78" name="Rectangle 19"/>
            <p:cNvSpPr>
              <a:spLocks noChangeArrowheads="1"/>
            </p:cNvSpPr>
            <p:nvPr/>
          </p:nvSpPr>
          <p:spPr bwMode="auto">
            <a:xfrm flipH="1">
              <a:off x="4922580" y="4676053"/>
              <a:ext cx="1303424" cy="1896721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79" name="TextBox 48"/>
            <p:cNvSpPr txBox="1"/>
            <p:nvPr/>
          </p:nvSpPr>
          <p:spPr>
            <a:xfrm>
              <a:off x="4842619" y="4694573"/>
              <a:ext cx="150991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Email</a:t>
              </a:r>
            </a:p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0" name="Snip Diagonal Corner Rectangle 3"/>
            <p:cNvSpPr>
              <a:spLocks noChangeAspect="1"/>
            </p:cNvSpPr>
            <p:nvPr/>
          </p:nvSpPr>
          <p:spPr>
            <a:xfrm>
              <a:off x="5040443" y="5532176"/>
              <a:ext cx="1049627" cy="60043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A661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5896" y="5648359"/>
              <a:ext cx="446707" cy="446707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12" b="93291" l="0" r="99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936" y="5598689"/>
              <a:ext cx="266763" cy="266763"/>
            </a:xfrm>
            <a:prstGeom prst="rect">
              <a:avLst/>
            </a:prstGeom>
          </p:spPr>
        </p:pic>
        <p:sp>
          <p:nvSpPr>
            <p:cNvPr id="83" name="Rectangle 19"/>
            <p:cNvSpPr>
              <a:spLocks noChangeArrowheads="1"/>
            </p:cNvSpPr>
            <p:nvPr/>
          </p:nvSpPr>
          <p:spPr bwMode="auto">
            <a:xfrm flipH="1">
              <a:off x="3536039" y="4668242"/>
              <a:ext cx="1303424" cy="1896721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4" name="TextBox 48"/>
            <p:cNvSpPr txBox="1"/>
            <p:nvPr/>
          </p:nvSpPr>
          <p:spPr>
            <a:xfrm>
              <a:off x="3474018" y="4688469"/>
              <a:ext cx="1435401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DNS</a:t>
              </a:r>
            </a:p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5" name="Snip Diagonal Corner Rectangle 3"/>
            <p:cNvSpPr>
              <a:spLocks noChangeAspect="1"/>
            </p:cNvSpPr>
            <p:nvPr/>
          </p:nvSpPr>
          <p:spPr>
            <a:xfrm>
              <a:off x="3668834" y="5539836"/>
              <a:ext cx="1049627" cy="60043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A661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389" y="5663956"/>
              <a:ext cx="415068" cy="415068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12" b="93291" l="0" r="99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242" y="5768531"/>
              <a:ext cx="266763" cy="266763"/>
            </a:xfrm>
            <a:prstGeom prst="rect">
              <a:avLst/>
            </a:prstGeom>
          </p:spPr>
        </p:pic>
      </p:grpSp>
      <p:grpSp>
        <p:nvGrpSpPr>
          <p:cNvPr id="142" name="Group 9"/>
          <p:cNvGrpSpPr/>
          <p:nvPr/>
        </p:nvGrpSpPr>
        <p:grpSpPr>
          <a:xfrm>
            <a:off x="2009402" y="2774520"/>
            <a:ext cx="1352268" cy="773554"/>
            <a:chOff x="1669410" y="2773190"/>
            <a:chExt cx="1636245" cy="936000"/>
          </a:xfrm>
        </p:grpSpPr>
        <p:sp>
          <p:nvSpPr>
            <p:cNvPr id="143" name="Snip Diagonal Corner Rectangle 3"/>
            <p:cNvSpPr>
              <a:spLocks noChangeAspect="1"/>
            </p:cNvSpPr>
            <p:nvPr/>
          </p:nvSpPr>
          <p:spPr>
            <a:xfrm>
              <a:off x="1669410" y="2773190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44" name="Picture 6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827" y="2908344"/>
              <a:ext cx="377495" cy="377495"/>
            </a:xfrm>
            <a:prstGeom prst="rect">
              <a:avLst/>
            </a:prstGeom>
          </p:spPr>
        </p:pic>
        <p:sp>
          <p:nvSpPr>
            <p:cNvPr id="145" name="TextBox 70"/>
            <p:cNvSpPr txBox="1"/>
            <p:nvPr/>
          </p:nvSpPr>
          <p:spPr>
            <a:xfrm>
              <a:off x="1679837" y="3296374"/>
              <a:ext cx="1623199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マルウェア解析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pic>
        <p:nvPicPr>
          <p:cNvPr id="91" name="図 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3581" y="4359110"/>
            <a:ext cx="583323" cy="184057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0793" y="4565035"/>
            <a:ext cx="826373" cy="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セキュリティを高めるために。</a:t>
            </a: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シスコセキュリティ製品を活用した多層防御による対策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9262" y="1195755"/>
            <a:ext cx="5959509" cy="58615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9262" y="1257999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デバイスへの適切なパッチの適用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262" y="1867600"/>
            <a:ext cx="5959509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9262" y="1929844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04800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無用なトラフィック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の遮断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9262" y="2547538"/>
            <a:ext cx="5959509" cy="5861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9262" y="2609782"/>
            <a:ext cx="794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en-US" altLang="ja-JP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UTM/IPS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活用による侵入防止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9262" y="3227476"/>
            <a:ext cx="5959509" cy="58615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9262" y="3289720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感染時のデバイス内マルウェアの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隔離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39262" y="3911042"/>
            <a:ext cx="5959509" cy="58615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9262" y="3973286"/>
            <a:ext cx="582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09563">
              <a:buFont typeface="Wingdings" charset="2"/>
              <a:buChar char="ü"/>
            </a:pP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機密情報漏えい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サイトの</a:t>
            </a:r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遮断</a:t>
            </a:r>
            <a:endParaRPr kumimoji="1"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85857" y="1333088"/>
            <a:ext cx="2329543" cy="30777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パソコンへのパッチ適用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84841" y="1957679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ASA5500</a:t>
            </a:r>
          </a:p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85857" y="400918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Umbrella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" b="94000" l="0" r="99000">
                        <a14:foregroundMark x1="41000" y1="17000" x2="41000" y2="17000"/>
                        <a14:foregroundMark x1="29833" y1="21250" x2="29833" y2="21250"/>
                        <a14:foregroundMark x1="53333" y1="29500" x2="53333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983" y="2322545"/>
            <a:ext cx="1056700" cy="70446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89" y="2739078"/>
            <a:ext cx="1052165" cy="19431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7" r="98167">
                        <a14:foregroundMark x1="36500" y1="90598" x2="36500" y2="90598"/>
                        <a14:foregroundMark x1="33833" y1="91453" x2="33833" y2="91453"/>
                        <a14:foregroundMark x1="28000" y1="91453" x2="28000" y2="91453"/>
                        <a14:foregroundMark x1="24000" y1="91453" x2="24000" y2="91453"/>
                        <a14:foregroundMark x1="22000" y1="91453" x2="22000" y2="91453"/>
                        <a14:foregroundMark x1="19000" y1="91453" x2="19000" y2="91453"/>
                        <a14:foregroundMark x1="15833" y1="91453" x2="15833" y2="91453"/>
                        <a14:foregroundMark x1="13000" y1="91453" x2="13000" y2="91453"/>
                        <a14:foregroundMark x1="11333" y1="91453" x2="11333" y2="91453"/>
                        <a14:foregroundMark x1="46500" y1="90598" x2="46500" y2="90598"/>
                        <a14:foregroundMark x1="50000" y1="91453" x2="50000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90" y="2508075"/>
            <a:ext cx="1089004" cy="21319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849049" y="195767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Firepower</a:t>
            </a:r>
          </a:p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6585857" y="1867600"/>
            <a:ext cx="2329543" cy="126609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585857" y="1203432"/>
            <a:ext cx="2329543" cy="5784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585857" y="3227475"/>
            <a:ext cx="2329543" cy="6077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585857" y="3911042"/>
            <a:ext cx="2329543" cy="6077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846229" y="4027168"/>
            <a:ext cx="2659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 Umbrella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498771" y="3361740"/>
            <a:ext cx="31593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Cisco </a:t>
            </a:r>
            <a:r>
              <a:rPr lang="en-US" altLang="ja-JP" sz="1600" b="1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AMP</a:t>
            </a:r>
            <a:r>
              <a:rPr lang="ja-JP" altLang="en-US" sz="1600" b="1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for</a:t>
            </a:r>
            <a:r>
              <a:rPr lang="ja-JP" altLang="en-US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Endpoint</a:t>
            </a:r>
            <a:r>
              <a:rPr lang="en-US" altLang="ja-JP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</a:t>
            </a:r>
            <a:endParaRPr lang="ja-JP" altLang="en-US" sz="16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59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SOHO/SMB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向けラインナップ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22096"/>
              </p:ext>
            </p:extLst>
          </p:nvPr>
        </p:nvGraphicFramePr>
        <p:xfrm>
          <a:off x="354798" y="1005011"/>
          <a:ext cx="8421704" cy="34079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9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24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Cisco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セキュリティ プロダクト</a:t>
                      </a:r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ASA 5506-X </a:t>
                      </a:r>
                      <a:endParaRPr lang="en-US" sz="11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en-US" sz="11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ASA 5506W-X</a:t>
                      </a:r>
                    </a:p>
                    <a:p>
                      <a:pPr algn="ctr" fontAlgn="ctr"/>
                      <a:endParaRPr lang="en-US" sz="11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100" u="none" strike="noStrike" kern="1200" dirty="0" smtClean="0">
                          <a:effectLst/>
                        </a:rPr>
                        <a:t>ASA 5508-X</a:t>
                      </a:r>
                    </a:p>
                    <a:p>
                      <a:pPr marL="0" algn="ctr" defTabSz="914247" rtl="0" eaLnBrk="1" fontAlgn="ctr" latinLnBrk="0" hangingPunct="1"/>
                      <a:endParaRPr lang="en-US" sz="1100" u="none" strike="noStrike" kern="1200" dirty="0" smtClean="0">
                        <a:effectLst/>
                      </a:endParaRPr>
                    </a:p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100" u="none" strike="noStrike" kern="1200" dirty="0" smtClean="0">
                          <a:effectLst/>
                        </a:rPr>
                        <a:t>ASA  5516-X</a:t>
                      </a:r>
                    </a:p>
                    <a:p>
                      <a:pPr marL="0" algn="ctr" defTabSz="914247" rtl="0" eaLnBrk="1" fontAlgn="ctr" latinLnBrk="0" hangingPunct="1"/>
                      <a:endParaRPr lang="en-US" sz="1100" u="none" strike="noStrike" kern="1200" dirty="0" smtClean="0">
                        <a:effectLst/>
                      </a:endParaRPr>
                    </a:p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100" u="none" strike="noStrike" kern="1200" dirty="0" smtClean="0">
                          <a:effectLst/>
                        </a:rPr>
                        <a:t>Meraki MX 65</a:t>
                      </a:r>
                    </a:p>
                    <a:p>
                      <a:pPr marL="0" algn="ctr" defTabSz="914247" rtl="0" eaLnBrk="1" fontAlgn="ctr" latinLnBrk="0" hangingPunct="1"/>
                      <a:endParaRPr lang="en-US" sz="1100" u="none" strike="noStrike" kern="1200" dirty="0" smtClean="0">
                        <a:effectLst/>
                      </a:endParaRPr>
                    </a:p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100" u="none" strike="noStrike" kern="1200" dirty="0" smtClean="0">
                          <a:effectLst/>
                        </a:rPr>
                        <a:t>Meraki MX 84</a:t>
                      </a:r>
                    </a:p>
                    <a:p>
                      <a:pPr marL="0" algn="ctr" defTabSz="914247" rtl="0" eaLnBrk="1" fontAlgn="ctr" latinLnBrk="0" hangingPunct="1"/>
                      <a:endParaRPr lang="en-US" sz="1100" u="none" strike="noStrike" kern="1200" dirty="0" smtClean="0">
                        <a:effectLst/>
                      </a:endParaRPr>
                    </a:p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1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動作</a:t>
                      </a:r>
                      <a:r>
                        <a:rPr lang="en-US" sz="1050" u="none" strike="noStrike" dirty="0" smtClean="0">
                          <a:effectLst/>
                        </a:rPr>
                        <a:t>OS</a:t>
                      </a:r>
                      <a:endParaRPr lang="en-US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FTD</a:t>
                      </a:r>
                      <a:r>
                        <a:rPr lang="en-US" sz="1050" u="none" strike="noStrike" kern="1200" baseline="0" dirty="0" smtClean="0">
                          <a:effectLst/>
                        </a:rPr>
                        <a:t> / ASA with </a:t>
                      </a:r>
                      <a:r>
                        <a:rPr lang="en-US" sz="1050" u="none" strike="noStrike" kern="1200" baseline="0" dirty="0" err="1" smtClean="0">
                          <a:effectLst/>
                        </a:rPr>
                        <a:t>FirePOWER</a:t>
                      </a:r>
                      <a:endParaRPr lang="en-US" sz="105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ja-JP" altLang="en-US" sz="1050" u="none" strike="noStrike" kern="1200" dirty="0" smtClean="0">
                          <a:effectLst/>
                        </a:rPr>
                        <a:t>クラウド ベース</a:t>
                      </a:r>
                      <a:endParaRPr lang="en-US" sz="105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endParaRPr lang="en-US" sz="1100" b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FW +</a:t>
                      </a:r>
                      <a:r>
                        <a:rPr lang="en-US" sz="1050" u="none" strike="noStrike" baseline="0" dirty="0" smtClean="0">
                          <a:effectLst/>
                        </a:rPr>
                        <a:t> IPS + AVC</a:t>
                      </a:r>
                      <a:r>
                        <a:rPr lang="ja-JP" altLang="en-US" sz="1050" u="none" strike="noStrike" baseline="0" dirty="0" smtClean="0">
                          <a:effectLst/>
                        </a:rPr>
                        <a:t>スループット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125 </a:t>
                      </a:r>
                      <a:r>
                        <a:rPr lang="en-US" sz="1050" u="none" strike="noStrike" dirty="0">
                          <a:effectLst/>
                        </a:rPr>
                        <a:t>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125 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altLang="ja-JP" sz="1050" u="none" strike="noStrike" kern="1200" dirty="0" smtClean="0">
                          <a:effectLst/>
                        </a:rPr>
                        <a:t>250</a:t>
                      </a:r>
                      <a:r>
                        <a:rPr lang="en-US" sz="1050" u="none" strike="noStrike" kern="1200" dirty="0" smtClean="0">
                          <a:effectLst/>
                        </a:rPr>
                        <a:t> Mbps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altLang="ja-JP" sz="1050" u="none" strike="noStrike" kern="1200" dirty="0" smtClean="0">
                          <a:effectLst/>
                        </a:rPr>
                        <a:t>450</a:t>
                      </a:r>
                      <a:r>
                        <a:rPr lang="en-US" sz="1050" u="none" strike="noStrike" kern="1200" dirty="0" smtClean="0">
                          <a:effectLst/>
                        </a:rPr>
                        <a:t> Mbps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200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320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FW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スループット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750</a:t>
                      </a:r>
                      <a:r>
                        <a:rPr lang="en-US" sz="105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050" u="none" strike="noStrike" dirty="0" smtClean="0">
                          <a:effectLst/>
                        </a:rPr>
                        <a:t>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750 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 </a:t>
                      </a:r>
                      <a:r>
                        <a:rPr lang="en-US" sz="1050" u="none" strike="noStrike" kern="1200" dirty="0" err="1" smtClean="0">
                          <a:effectLst/>
                        </a:rPr>
                        <a:t>Gbps</a:t>
                      </a:r>
                      <a:r>
                        <a:rPr lang="en-US" sz="1050" u="none" strike="noStrike" kern="1200" dirty="0" smtClean="0">
                          <a:effectLst/>
                        </a:rPr>
                        <a:t>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1.8 </a:t>
                      </a:r>
                      <a:r>
                        <a:rPr lang="en-US" sz="1050" u="none" strike="noStrike" kern="1200" dirty="0" err="1" smtClean="0">
                          <a:effectLst/>
                        </a:rPr>
                        <a:t>Gbps</a:t>
                      </a:r>
                      <a:r>
                        <a:rPr lang="en-US" sz="1050" u="none" strike="noStrike" kern="1200" dirty="0" smtClean="0">
                          <a:effectLst/>
                        </a:rPr>
                        <a:t>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250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500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11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最大新規コネクション数</a:t>
                      </a:r>
                      <a:r>
                        <a:rPr lang="en-US" altLang="ja-JP" sz="1050" u="none" strike="noStrike" dirty="0" smtClean="0">
                          <a:effectLst/>
                        </a:rPr>
                        <a:t>(/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秒</a:t>
                      </a:r>
                      <a:r>
                        <a:rPr lang="en-US" altLang="ja-JP" sz="1050" u="none" strike="noStrike" dirty="0" smtClean="0">
                          <a:effectLst/>
                        </a:rPr>
                        <a:t>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3,000</a:t>
                      </a:r>
                      <a:r>
                        <a:rPr lang="en-US" altLang="ja-JP" sz="1050" u="none" strike="noStrike" kern="1200" dirty="0" smtClean="0">
                          <a:effectLst/>
                        </a:rPr>
                        <a:t>(w/AVC)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3,000</a:t>
                      </a:r>
                      <a:r>
                        <a:rPr lang="en-US" altLang="ja-JP" sz="1050" u="none" strike="noStrike" kern="1200" dirty="0" smtClean="0">
                          <a:effectLst/>
                        </a:rPr>
                        <a:t>(w/AVC)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7,000</a:t>
                      </a:r>
                      <a:r>
                        <a:rPr lang="en-US" altLang="ja-JP" sz="1050" u="none" strike="noStrike" kern="1200" dirty="0" smtClean="0">
                          <a:effectLst/>
                        </a:rPr>
                        <a:t>(w/AVC)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8,000(w/AVC)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5,000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8,000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3DES/AES VPN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スループット</a:t>
                      </a:r>
                      <a:r>
                        <a:rPr lang="en-US" sz="1050" u="none" strike="noStrike" dirty="0" smtClean="0">
                          <a:effectLst/>
                        </a:rPr>
                        <a:t> (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最大</a:t>
                      </a:r>
                      <a:r>
                        <a:rPr lang="en-US" sz="1050" u="none" strike="noStrike" dirty="0" smtClean="0">
                          <a:effectLst/>
                        </a:rPr>
                        <a:t>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100 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100 Mbps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175 Mbps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250 Mbps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100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250</a:t>
                      </a:r>
                      <a:r>
                        <a:rPr lang="en-US" sz="1050" u="none" strike="noStrike" kern="1200" baseline="0" dirty="0" smtClean="0">
                          <a:effectLst/>
                        </a:rPr>
                        <a:t> Mbps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u="none" strike="noStrike" dirty="0" smtClean="0">
                          <a:effectLst/>
                        </a:rPr>
                        <a:t>HA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サポート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A/S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A/S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u="none" strike="noStrike" dirty="0" smtClean="0">
                          <a:effectLst/>
                        </a:rPr>
                        <a:t>A/S</a:t>
                      </a:r>
                      <a:endParaRPr lang="en-US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u="none" strike="noStrike" dirty="0" smtClean="0">
                          <a:effectLst/>
                        </a:rPr>
                        <a:t>A/S</a:t>
                      </a:r>
                      <a:endParaRPr lang="en-US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なし</a:t>
                      </a:r>
                      <a:endParaRPr lang="en-US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なし</a:t>
                      </a:r>
                      <a:endParaRPr lang="en-US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インタフェース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50" u="none" strike="noStrike" dirty="0">
                          <a:effectLst/>
                        </a:rPr>
                        <a:t>8 x 1 </a:t>
                      </a:r>
                      <a:r>
                        <a:rPr lang="sv-SE" sz="1050" u="none" strike="noStrike" dirty="0" smtClean="0">
                          <a:effectLst/>
                        </a:rPr>
                        <a:t>GE </a:t>
                      </a:r>
                      <a:endParaRPr lang="sv-SE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8 x 1 GE 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8 x 1 GE 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8 x 1 GE 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12 x 1 GE</a:t>
                      </a:r>
                      <a:br>
                        <a:rPr lang="en-US" altLang="ja-JP" sz="1050" u="none" strike="noStrike" kern="1200" dirty="0" smtClean="0">
                          <a:effectLst/>
                        </a:rPr>
                      </a:br>
                      <a:r>
                        <a:rPr lang="en-US" altLang="ja-JP" sz="1050" u="none" strike="noStrike" kern="1200" dirty="0" smtClean="0">
                          <a:effectLst/>
                        </a:rPr>
                        <a:t>(2 </a:t>
                      </a:r>
                      <a:r>
                        <a:rPr lang="en-US" altLang="ja-JP" sz="1050" u="none" strike="noStrike" kern="1200" dirty="0" err="1" smtClean="0">
                          <a:effectLst/>
                        </a:rPr>
                        <a:t>PoE</a:t>
                      </a:r>
                      <a:r>
                        <a:rPr lang="en-US" altLang="ja-JP" sz="1050" u="none" strike="noStrike" kern="1200" dirty="0" smtClean="0">
                          <a:effectLst/>
                        </a:rPr>
                        <a:t>+)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10 x 1GE</a:t>
                      </a:r>
                    </a:p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2 x GE(SFP)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7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同時セッション数</a:t>
                      </a:r>
                      <a:r>
                        <a:rPr lang="en-US" altLang="ja-JP" sz="1050" u="none" strike="noStrike" dirty="0" smtClean="0">
                          <a:effectLst/>
                        </a:rPr>
                        <a:t>(</a:t>
                      </a:r>
                      <a:r>
                        <a:rPr lang="ja-JP" altLang="en-US" sz="1050" u="none" strike="noStrike" dirty="0" smtClean="0">
                          <a:effectLst/>
                        </a:rPr>
                        <a:t>最大</a:t>
                      </a:r>
                      <a:r>
                        <a:rPr lang="en-US" altLang="ja-JP" sz="1050" u="none" strike="noStrike" dirty="0" smtClean="0">
                          <a:effectLst/>
                        </a:rPr>
                        <a:t>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50" u="none" strike="noStrike" dirty="0" smtClean="0">
                          <a:effectLst/>
                        </a:rPr>
                        <a:t>50,000</a:t>
                      </a:r>
                      <a:endParaRPr lang="sv-SE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50,000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100,000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250,000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100,000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250,000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</a:rPr>
                        <a:t>Rack Unit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デスクトップ</a:t>
                      </a:r>
                      <a:endParaRPr lang="sv-SE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デスクトップ</a:t>
                      </a:r>
                      <a:endParaRPr lang="sv-SE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247" rtl="0" eaLnBrk="1" fontAlgn="ctr" latinLnBrk="0" hangingPunct="1"/>
                      <a:r>
                        <a:rPr lang="en-US" sz="1050" u="none" strike="noStrike" kern="1200" dirty="0" smtClean="0">
                          <a:effectLst/>
                        </a:rPr>
                        <a:t>1RU</a:t>
                      </a:r>
                      <a:endParaRPr lang="en-US" sz="105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1RU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デスクトップ</a:t>
                      </a:r>
                      <a:endParaRPr lang="sv-SE" altLang="ja-JP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</a:rPr>
                        <a:t>1RU</a:t>
                      </a:r>
                      <a:endParaRPr lang="en-US" altLang="ja-JP" sz="105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9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電源冗長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 smtClean="0">
                          <a:effectLst/>
                        </a:rPr>
                        <a:t>不可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95" y="1467970"/>
            <a:ext cx="641655" cy="20246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083" y="1451134"/>
            <a:ext cx="682226" cy="2121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941" y="1456377"/>
            <a:ext cx="751248" cy="13506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21" y="1451134"/>
            <a:ext cx="751248" cy="1358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4" b="89865" l="7941" r="94706">
                        <a14:foregroundMark x1="53235" y1="57432" x2="53235" y2="57432"/>
                        <a14:foregroundMark x1="71176" y1="61486" x2="71176" y2="61486"/>
                        <a14:foregroundMark x1="62353" y1="61486" x2="62353" y2="61486"/>
                        <a14:foregroundMark x1="67647" y1="59459" x2="67647" y2="59459"/>
                        <a14:foregroundMark x1="74118" y1="62838" x2="74118" y2="62838"/>
                        <a14:foregroundMark x1="83235" y1="57432" x2="83235" y2="57432"/>
                        <a14:foregroundMark x1="83235" y1="63514" x2="83235" y2="63514"/>
                        <a14:foregroundMark x1="85000" y1="62838" x2="85000" y2="62838"/>
                        <a14:foregroundMark x1="78824" y1="59459" x2="78824" y2="59459"/>
                      </a14:backgroundRemoval>
                    </a14:imgEffect>
                  </a14:imgLayer>
                </a14:imgProps>
              </a:ext>
            </a:extLst>
          </a:blip>
          <a:srcRect l="9059" t="45436" r="8705"/>
          <a:stretch/>
        </p:blipFill>
        <p:spPr>
          <a:xfrm>
            <a:off x="6979651" y="1441011"/>
            <a:ext cx="771092" cy="2227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84" b="89865" l="3235" r="96471">
                        <a14:foregroundMark x1="81176" y1="62162" x2="81176" y2="62162"/>
                        <a14:foregroundMark x1="67353" y1="60811" x2="67353" y2="60811"/>
                        <a14:foregroundMark x1="16176" y1="62838" x2="16176" y2="62838"/>
                        <a14:foregroundMark x1="19412" y1="62162" x2="19412" y2="62162"/>
                        <a14:foregroundMark x1="24706" y1="59459" x2="24706" y2="59459"/>
                        <a14:foregroundMark x1="33824" y1="59459" x2="33824" y2="59459"/>
                      </a14:backgroundRemoval>
                    </a14:imgEffect>
                  </a14:imgLayer>
                </a14:imgProps>
              </a:ext>
            </a:extLst>
          </a:blip>
          <a:srcRect t="54085" b="3125"/>
          <a:stretch/>
        </p:blipFill>
        <p:spPr>
          <a:xfrm>
            <a:off x="7811603" y="1443333"/>
            <a:ext cx="932033" cy="17360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74624" y="4506141"/>
            <a:ext cx="847177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データシート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9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://</a:t>
            </a:r>
            <a:r>
              <a:rPr lang="en-US" altLang="ja-JP" sz="9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www.cisco.com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/c/</a:t>
            </a:r>
            <a:r>
              <a:rPr lang="en-US" altLang="ja-JP" sz="9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ja_jp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/products/collateral/security/asa-5500-series-next-generation-firewalls/datasheet-c78-733916.html</a:t>
            </a: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Meraki MX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データシート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9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://</a:t>
            </a:r>
            <a:r>
              <a:rPr lang="en-US" altLang="ja-JP" sz="9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meraki.cisco.com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/lib/pdf/</a:t>
            </a:r>
            <a:r>
              <a:rPr lang="en-US" altLang="ja-JP" sz="9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meraki_datasheet_mx.pdf</a:t>
            </a:r>
            <a:endParaRPr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MX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サイジング ガイド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9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://meraki.cisco.com/lib/pdf/meraki_whitepaper_mx_sizing_guide.pdf</a:t>
            </a:r>
          </a:p>
        </p:txBody>
      </p:sp>
    </p:spTree>
    <p:extLst>
      <p:ext uri="{BB962C8B-B14F-4D97-AF65-F5344CB8AC3E}">
        <p14:creationId xmlns:p14="http://schemas.microsoft.com/office/powerpoint/2010/main" val="2047137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rapezoid 56"/>
          <p:cNvSpPr/>
          <p:nvPr/>
        </p:nvSpPr>
        <p:spPr>
          <a:xfrm rot="9651459">
            <a:off x="2791187" y="1931572"/>
            <a:ext cx="2127401" cy="2840165"/>
          </a:xfrm>
          <a:prstGeom prst="trapezoid">
            <a:avLst>
              <a:gd name="adj" fmla="val 42426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50000"/>
                </a:schemeClr>
              </a:gs>
              <a:gs pos="9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6" name="Trapezoid 55"/>
          <p:cNvSpPr/>
          <p:nvPr/>
        </p:nvSpPr>
        <p:spPr>
          <a:xfrm rot="11860295">
            <a:off x="4278496" y="1902369"/>
            <a:ext cx="2127401" cy="2840165"/>
          </a:xfrm>
          <a:prstGeom prst="trapezoid">
            <a:avLst>
              <a:gd name="adj" fmla="val 42426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50000"/>
                </a:schemeClr>
              </a:gs>
              <a:gs pos="9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Trapezoid 54"/>
          <p:cNvSpPr/>
          <p:nvPr/>
        </p:nvSpPr>
        <p:spPr>
          <a:xfrm rot="13657166">
            <a:off x="5620854" y="2051677"/>
            <a:ext cx="2767822" cy="3008747"/>
          </a:xfrm>
          <a:prstGeom prst="trapezoid">
            <a:avLst>
              <a:gd name="adj" fmla="val 42426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50000"/>
                </a:schemeClr>
              </a:gs>
              <a:gs pos="9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Trapezoid 53"/>
          <p:cNvSpPr/>
          <p:nvPr/>
        </p:nvSpPr>
        <p:spPr>
          <a:xfrm rot="10800000">
            <a:off x="3510637" y="3608834"/>
            <a:ext cx="2110775" cy="1404156"/>
          </a:xfrm>
          <a:prstGeom prst="trapezoid">
            <a:avLst>
              <a:gd name="adj" fmla="val 56366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50000"/>
                </a:schemeClr>
              </a:gs>
              <a:gs pos="9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Trapezoid 51"/>
          <p:cNvSpPr/>
          <p:nvPr/>
        </p:nvSpPr>
        <p:spPr>
          <a:xfrm rot="7909527">
            <a:off x="871573" y="2041429"/>
            <a:ext cx="2767822" cy="3008747"/>
          </a:xfrm>
          <a:prstGeom prst="trapezoid">
            <a:avLst>
              <a:gd name="adj" fmla="val 42426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50000"/>
                </a:schemeClr>
              </a:gs>
              <a:gs pos="9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718034" y="950711"/>
            <a:ext cx="2061397" cy="1440864"/>
          </a:xfrm>
          <a:prstGeom prst="roundRect">
            <a:avLst>
              <a:gd name="adj" fmla="val 7492"/>
            </a:avLst>
          </a:prstGeom>
          <a:solidFill>
            <a:schemeClr val="bg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34951" y="2757913"/>
            <a:ext cx="2061397" cy="1440864"/>
          </a:xfrm>
          <a:prstGeom prst="roundRect">
            <a:avLst>
              <a:gd name="adj" fmla="val 7492"/>
            </a:avLst>
          </a:prstGeom>
          <a:solidFill>
            <a:schemeClr val="bg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000297" y="1472931"/>
            <a:ext cx="2061397" cy="2165362"/>
          </a:xfrm>
          <a:prstGeom prst="roundRect">
            <a:avLst>
              <a:gd name="adj" fmla="val 7492"/>
            </a:avLst>
          </a:prstGeom>
          <a:solidFill>
            <a:schemeClr val="bg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70518" y="918329"/>
            <a:ext cx="2061397" cy="1468473"/>
          </a:xfrm>
          <a:prstGeom prst="roundRect">
            <a:avLst>
              <a:gd name="adj" fmla="val 7492"/>
            </a:avLst>
          </a:prstGeom>
          <a:solidFill>
            <a:schemeClr val="bg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84060" y="1575496"/>
            <a:ext cx="1993033" cy="2053244"/>
          </a:xfrm>
          <a:prstGeom prst="roundRect">
            <a:avLst>
              <a:gd name="adj" fmla="val 7492"/>
            </a:avLst>
          </a:prstGeom>
          <a:solidFill>
            <a:schemeClr val="bg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545" y="225405"/>
            <a:ext cx="8635623" cy="731837"/>
          </a:xfrm>
        </p:spPr>
        <p:txBody>
          <a:bodyPr/>
          <a:lstStyle/>
          <a:p>
            <a:r>
              <a:rPr 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ASA </a:t>
            </a:r>
            <a:r>
              <a:rPr 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Firepower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シリーズが提供する脅威対策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4055" y="1371301"/>
            <a:ext cx="1991384" cy="48777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次世代</a:t>
            </a:r>
            <a:r>
              <a:rPr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Firewall</a:t>
            </a:r>
            <a:r>
              <a:rPr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</a:t>
            </a:r>
            <a:endParaRPr lang="en-US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6545" y="1884099"/>
            <a:ext cx="1523997" cy="1024150"/>
            <a:chOff x="712252" y="2169399"/>
            <a:chExt cx="1245315" cy="793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354" y="2169399"/>
              <a:ext cx="599124" cy="2322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89" y="2452334"/>
              <a:ext cx="235877" cy="2128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140" y="2714618"/>
              <a:ext cx="518496" cy="2070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65" y="2544157"/>
              <a:ext cx="283917" cy="2564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252" y="2211940"/>
              <a:ext cx="631373" cy="427726"/>
            </a:xfrm>
            <a:prstGeom prst="rect">
              <a:avLst/>
            </a:prstGeom>
          </p:spPr>
        </p:pic>
        <p:pic>
          <p:nvPicPr>
            <p:cNvPr id="11" name="Picture 10" descr="large_clea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897" y="2583386"/>
              <a:ext cx="187584" cy="169438"/>
            </a:xfrm>
            <a:prstGeom prst="rect">
              <a:avLst/>
            </a:prstGeom>
          </p:spPr>
        </p:pic>
        <p:pic>
          <p:nvPicPr>
            <p:cNvPr id="12" name="Picture 11" descr="large_malicio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573" y="2522960"/>
              <a:ext cx="187584" cy="169438"/>
            </a:xfrm>
            <a:prstGeom prst="rect">
              <a:avLst/>
            </a:prstGeom>
          </p:spPr>
        </p:pic>
        <p:pic>
          <p:nvPicPr>
            <p:cNvPr id="13" name="Picture 12" descr="large_clea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8436" y="2793296"/>
              <a:ext cx="187584" cy="169438"/>
            </a:xfrm>
            <a:prstGeom prst="rect">
              <a:avLst/>
            </a:prstGeom>
          </p:spPr>
        </p:pic>
        <p:pic>
          <p:nvPicPr>
            <p:cNvPr id="14" name="Picture 13" descr="large_malicio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632" y="2277378"/>
              <a:ext cx="187584" cy="169438"/>
            </a:xfrm>
            <a:prstGeom prst="rect">
              <a:avLst/>
            </a:prstGeom>
          </p:spPr>
        </p:pic>
        <p:pic>
          <p:nvPicPr>
            <p:cNvPr id="15" name="Picture 14" descr="large_malicio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312" y="2750063"/>
              <a:ext cx="187584" cy="169438"/>
            </a:xfrm>
            <a:prstGeom prst="rect">
              <a:avLst/>
            </a:prstGeom>
          </p:spPr>
        </p:pic>
        <p:pic>
          <p:nvPicPr>
            <p:cNvPr id="18" name="Picture 2" descr="Z:\Training\Cisco Templates\2010_Updated Templates\New Cisco Brand\Kubrik Icons\256 Pixel Size\search_1068_25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89297" y="2345363"/>
              <a:ext cx="668270" cy="603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le 19"/>
          <p:cNvSpPr/>
          <p:nvPr/>
        </p:nvSpPr>
        <p:spPr>
          <a:xfrm>
            <a:off x="2379728" y="831451"/>
            <a:ext cx="2059691" cy="48777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最も使われている</a:t>
            </a:r>
            <a:r>
              <a:rPr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IPS</a:t>
            </a:r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エンジン</a:t>
            </a:r>
            <a:endParaRPr lang="en-US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04943" y="1372396"/>
            <a:ext cx="2059691" cy="48777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高度なマルウェア</a:t>
            </a:r>
            <a:endParaRPr lang="en-US" altLang="ja-JP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防御</a:t>
            </a:r>
            <a:endParaRPr lang="en-US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29801" y="2607697"/>
            <a:ext cx="2059691" cy="48777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イベント管理・</a:t>
            </a:r>
            <a:endParaRPr lang="en-US" altLang="ja-JP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解析ツール</a:t>
            </a:r>
            <a:endParaRPr lang="en-US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3" name="図 29" descr="Snort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722" y="1439233"/>
            <a:ext cx="1192988" cy="647916"/>
          </a:xfrm>
          <a:prstGeom prst="rect">
            <a:avLst/>
          </a:prstGeom>
        </p:spPr>
      </p:pic>
      <p:pic>
        <p:nvPicPr>
          <p:cNvPr id="24" name="Picture 10" descr="http://www.mtechpro.com/images/sourcefire/malwar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350" y="1946244"/>
            <a:ext cx="730384" cy="7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39615" y="2915728"/>
            <a:ext cx="2153424" cy="830989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アプリケーション制御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ユーザ制御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URL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フィルター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5426" y="2772581"/>
            <a:ext cx="1978573" cy="83099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marL="285666" indent="-285666">
              <a:buFont typeface="Wingdings" charset="2"/>
              <a:buChar char="ü"/>
            </a:pPr>
            <a:r>
              <a:rPr lang="en-US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マルウェア検知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en-US" altLang="en-US" sz="1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</a:t>
            </a:r>
            <a:r>
              <a:rPr lang="en-US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トラッキング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レトロスペクティブ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サンドボックス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730174" y="808928"/>
            <a:ext cx="2059691" cy="48777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運用の自動化</a:t>
            </a:r>
            <a:endParaRPr lang="en-US" sz="16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91766" y="1890862"/>
            <a:ext cx="1907888" cy="461665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自動チューニング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インパクト解析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45377" y="3717563"/>
            <a:ext cx="2078189" cy="461665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インシデント相関分析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666" indent="-285666">
              <a:buFont typeface="Wingdings" charset="2"/>
              <a:buChar char="ü"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統合レポーティング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8" name="Picture 3" descr="Y:\Training\Cisco Templates\2010_Updated Templates\New Cisco Brand\Kubrik Icons\256 Pixel Size\Proxy_ping_1214_256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964" y="3092735"/>
            <a:ext cx="704473" cy="70447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5399100" y="1316059"/>
            <a:ext cx="689187" cy="591773"/>
            <a:chOff x="1911770" y="3861429"/>
            <a:chExt cx="1342508" cy="1223314"/>
          </a:xfrm>
        </p:grpSpPr>
        <p:pic>
          <p:nvPicPr>
            <p:cNvPr id="50" name="Picture 3" descr="Y:\Training\Cisco Templates\2010_Updated Templates\New Cisco Brand\Kubrik Icons\256 Pixel Size\settings_0016_256.pn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70" y="4371956"/>
              <a:ext cx="712788" cy="712787"/>
            </a:xfrm>
            <a:prstGeom prst="rect">
              <a:avLst/>
            </a:prstGeom>
            <a:noFill/>
          </p:spPr>
        </p:pic>
        <p:pic>
          <p:nvPicPr>
            <p:cNvPr id="51" name="Picture 3" descr="Y:\Training\Cisco Templates\2010_Updated Templates\New Cisco Brand\Kubrik Icons\256 Pixel Size\settings_0016_256.pn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639" y="3861429"/>
              <a:ext cx="910639" cy="910640"/>
            </a:xfrm>
            <a:prstGeom prst="rect">
              <a:avLst/>
            </a:prstGeom>
            <a:noFill/>
          </p:spPr>
        </p:pic>
      </p:grpSp>
      <p:pic>
        <p:nvPicPr>
          <p:cNvPr id="60" name="Picture 59" descr="ASA w FPS Family (including Kenton).pn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2" t="12409" r="4114" b="59068"/>
          <a:stretch/>
        </p:blipFill>
        <p:spPr>
          <a:xfrm>
            <a:off x="3690127" y="4328129"/>
            <a:ext cx="2137528" cy="4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  <p:bldP spid="54" grpId="0" animBg="1"/>
      <p:bldP spid="52" grpId="0" animBg="1"/>
      <p:bldP spid="43" grpId="0" animBg="1"/>
      <p:bldP spid="42" grpId="0" animBg="1"/>
      <p:bldP spid="41" grpId="0" animBg="1"/>
      <p:bldP spid="38" grpId="0" animBg="1"/>
      <p:bldP spid="4" grpId="0" animBg="1"/>
      <p:bldP spid="21" grpId="0" animBg="1"/>
      <p:bldP spid="22" grpId="0" animBg="1"/>
      <p:bldP spid="26" grpId="0"/>
      <p:bldP spid="27" grpId="0"/>
      <p:bldP spid="29" grpId="0" animBg="1"/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検出時間のスコア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99666" y="876300"/>
            <a:ext cx="6928234" cy="76200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4" indent="0">
              <a:buNone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NSS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侵害検出システム（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BDS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 テストでシスコが首位を継続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72129" y="1460500"/>
            <a:ext cx="3371872" cy="3033812"/>
          </a:xfrm>
          <a:solidFill>
            <a:schemeClr val="bg1"/>
          </a:solidFill>
        </p:spPr>
        <p:txBody>
          <a:bodyPr/>
          <a:lstStyle/>
          <a:p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は最も早い時間で、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90%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を超えるブロック率を記録しています。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blocking 91.8% of attacks in &lt; 3 minutes</a:t>
            </a:r>
          </a:p>
          <a:p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この図は、検出時間に基づく効果の違いを示します。複数の製品について、最終行に同じ総合検出スコアが記載されて います。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この場合、検出速度が速い製品（上から下に向かって、先に数字が緑になる）の方が、攻撃者に与える活動時間と空間が減少するため、効果が高いと判断されます</a:t>
            </a:r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9" descr="C:\Users\johdomin\Desktop\nss lab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6030" y="816212"/>
            <a:ext cx="1463970" cy="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8" y="1460501"/>
            <a:ext cx="5223901" cy="26464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9929" y="1735494"/>
            <a:ext cx="453312" cy="234378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3323" y="1735494"/>
            <a:ext cx="899143" cy="234378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5901" y="4106970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ja-JP" altLang="en-US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</a:t>
            </a:r>
            <a:endParaRPr lang="en-US" sz="105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021" y="4106970"/>
            <a:ext cx="3946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</a:t>
            </a:r>
            <a:r>
              <a:rPr lang="ja-JP" altLang="en-US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</a:t>
            </a:r>
            <a:endParaRPr lang="en-US" sz="105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3944" y="4106970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</a:t>
            </a:r>
            <a:endParaRPr lang="en-US" sz="105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4576" y="4995215"/>
            <a:ext cx="61587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C-&gt;I 2016 Dec 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28747" y="1735494"/>
            <a:ext cx="484158" cy="234378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1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37766" y="160841"/>
            <a:ext cx="8345488" cy="909248"/>
          </a:xfrm>
        </p:spPr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ASA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with </a:t>
            </a:r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と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FTD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50327" y="1454102"/>
            <a:ext cx="2574927" cy="388171"/>
          </a:xfrm>
          <a:prstGeom prst="rect">
            <a:avLst/>
          </a:prstGeom>
        </p:spPr>
        <p:txBody>
          <a:bodyPr/>
          <a:lstStyle/>
          <a:p>
            <a:pPr marL="57131" indent="0" algn="ctr">
              <a:buNone/>
            </a:pPr>
            <a:r>
              <a:rPr 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with Firepower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9063" y="2733945"/>
            <a:ext cx="1937244" cy="6771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</a:t>
            </a: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サービス</a:t>
            </a:r>
            <a:r>
              <a:rPr 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 (L7)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4631" y="1843386"/>
            <a:ext cx="1935866" cy="15676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単一の</a:t>
            </a:r>
            <a:r>
              <a:rPr 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502" y="2014704"/>
            <a:ext cx="55688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OS1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335" y="2904063"/>
            <a:ext cx="55688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OS2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425" y="2082912"/>
            <a:ext cx="686726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ja-JP" altLang="en-US" sz="1500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メリット</a:t>
            </a:r>
            <a:endParaRPr lang="en-US" sz="1500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6425" y="2314719"/>
            <a:ext cx="202594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単一の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OS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で動作</a:t>
            </a:r>
            <a:endParaRPr lang="en-US" altLang="ja-JP" sz="15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14313" indent="-214313">
              <a:buFont typeface="Wingdings" charset="2"/>
              <a:buChar char="ü"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設定の簡素化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/>
            </a:r>
            <a:b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(w/ FMC or FDM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)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0483" y="3825490"/>
            <a:ext cx="3184526" cy="1015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[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よくあるご質問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]</a:t>
            </a:r>
            <a:endParaRPr lang="en-US" altLang="ja-JP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単体はなくなる</a:t>
            </a:r>
            <a:r>
              <a:rPr 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?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単体はなくなる</a:t>
            </a:r>
            <a:r>
              <a:rPr 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?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</a:t>
            </a:r>
            <a:r>
              <a:rPr 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with FP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サービスはなくなる</a:t>
            </a:r>
            <a:r>
              <a:rPr 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?</a:t>
            </a:r>
            <a:endParaRPr lang="en-US" altLang="ja-JP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8275" y="4286362"/>
            <a:ext cx="322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u="sng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  <a:sym typeface="Wingdings"/>
              </a:rPr>
              <a:t>現時点で販売終了予定はなし</a:t>
            </a:r>
            <a:endParaRPr lang="en-US" b="1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440016" y="4460531"/>
            <a:ext cx="743251" cy="10497"/>
          </a:xfrm>
          <a:prstGeom prst="straightConnector1">
            <a:avLst/>
          </a:prstGeom>
          <a:ln w="76200" cmpd="sng">
            <a:solidFill>
              <a:srgbClr val="72C0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/>
          <p:nvPr/>
        </p:nvSpPr>
        <p:spPr>
          <a:xfrm>
            <a:off x="1279063" y="1843386"/>
            <a:ext cx="1938622" cy="6771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(L2-L4)</a:t>
            </a: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4039708" y="1451211"/>
            <a:ext cx="3934410" cy="38817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1" indent="0">
              <a:buNone/>
            </a:pPr>
            <a:r>
              <a:rPr 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FTD(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 Threat 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Defense)</a:t>
            </a:r>
            <a:endParaRPr 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7766" y="787646"/>
            <a:ext cx="365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内で動作させる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を選択可能</a:t>
            </a:r>
          </a:p>
        </p:txBody>
      </p:sp>
      <p:cxnSp>
        <p:nvCxnSpPr>
          <p:cNvPr id="16" name="Straight Arrow Connector 11"/>
          <p:cNvCxnSpPr/>
          <p:nvPr/>
        </p:nvCxnSpPr>
        <p:spPr>
          <a:xfrm>
            <a:off x="3448402" y="3017702"/>
            <a:ext cx="13638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2"/>
          <p:cNvSpPr txBox="1"/>
          <p:nvPr/>
        </p:nvSpPr>
        <p:spPr>
          <a:xfrm>
            <a:off x="3346564" y="3082999"/>
            <a:ext cx="149013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全機能を継承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cxnSp>
        <p:nvCxnSpPr>
          <p:cNvPr id="21" name="Straight Arrow Connector 14"/>
          <p:cNvCxnSpPr/>
          <p:nvPr/>
        </p:nvCxnSpPr>
        <p:spPr>
          <a:xfrm>
            <a:off x="3378233" y="2010981"/>
            <a:ext cx="14340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5"/>
          <p:cNvSpPr txBox="1"/>
          <p:nvPr/>
        </p:nvSpPr>
        <p:spPr>
          <a:xfrm>
            <a:off x="3243401" y="2082912"/>
            <a:ext cx="1724571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継続して機能を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マイグレーション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47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2720848" y="1111647"/>
            <a:ext cx="6059969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ハードウェアと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OS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の関係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4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90" y="1421877"/>
            <a:ext cx="1303452" cy="273375"/>
          </a:xfrm>
          <a:prstGeom prst="rect">
            <a:avLst/>
          </a:prstGeom>
        </p:spPr>
      </p:pic>
      <p:pic>
        <p:nvPicPr>
          <p:cNvPr id="5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5" y="1465707"/>
            <a:ext cx="1271637" cy="2360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13060" y="111215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ASA55xx-X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1721" y="1111646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 4XXX/21XX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39742" y="1111647"/>
            <a:ext cx="2281106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ハードウェア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8342"/>
              </p:ext>
            </p:extLst>
          </p:nvPr>
        </p:nvGraphicFramePr>
        <p:xfrm>
          <a:off x="449008" y="2967519"/>
          <a:ext cx="8340615" cy="150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6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ベーシック</a:t>
                      </a:r>
                      <a:r>
                        <a:rPr kumimoji="1" lang="en-US" altLang="ja-JP" sz="1200" dirty="0" smtClean="0"/>
                        <a:t>Firewall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✔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Application Visibility &amp; Control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✔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IPS</a:t>
                      </a:r>
                      <a:r>
                        <a:rPr kumimoji="1" lang="ja-JP" altLang="en-US" sz="1200" dirty="0" smtClean="0"/>
                        <a:t>オート チューニング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✔</a:t>
                      </a:r>
                      <a:r>
                        <a:rPr kumimoji="1" lang="en-US" altLang="ja-JP" sz="1000" dirty="0" smtClean="0"/>
                        <a:t>(FMC</a:t>
                      </a:r>
                      <a:r>
                        <a:rPr kumimoji="1" lang="ja-JP" altLang="en-US" sz="1000" dirty="0" smtClean="0"/>
                        <a:t>必須</a:t>
                      </a:r>
                      <a:r>
                        <a:rPr kumimoji="1" lang="en-US" altLang="ja-JP" sz="1000" dirty="0" smtClean="0"/>
                        <a:t>)</a:t>
                      </a:r>
                      <a:endParaRPr kumimoji="1" lang="ja-JP" altLang="en-US" sz="10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Malware</a:t>
                      </a:r>
                      <a:r>
                        <a:rPr kumimoji="1" lang="ja-JP" altLang="en-US" sz="1200" dirty="0" smtClean="0"/>
                        <a:t>トラッキング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✔</a:t>
                      </a:r>
                      <a:r>
                        <a:rPr kumimoji="1" lang="en-US" altLang="ja-JP" sz="1000" dirty="0" smtClean="0"/>
                        <a:t>(FMC</a:t>
                      </a:r>
                      <a:r>
                        <a:rPr kumimoji="1" lang="ja-JP" altLang="en-US" sz="1000" dirty="0" smtClean="0"/>
                        <a:t>必須</a:t>
                      </a:r>
                      <a:r>
                        <a:rPr kumimoji="1" lang="en-US" altLang="ja-JP" sz="1000" dirty="0" smtClean="0"/>
                        <a:t>)</a:t>
                      </a:r>
                      <a:endParaRPr kumimoji="1" lang="ja-JP" altLang="en-US" sz="1000" dirty="0" smtClean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ネットワークからの隔離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✔ </a:t>
                      </a:r>
                      <a:r>
                        <a:rPr kumimoji="1" lang="en-US" altLang="ja-JP" sz="1000" dirty="0" smtClean="0"/>
                        <a:t>(</a:t>
                      </a:r>
                      <a:r>
                        <a:rPr kumimoji="1" lang="ja-JP" altLang="en-US" sz="1000" dirty="0" smtClean="0"/>
                        <a:t>別途</a:t>
                      </a:r>
                      <a:r>
                        <a:rPr kumimoji="1" lang="en-US" altLang="ja-JP" sz="1000" dirty="0" smtClean="0"/>
                        <a:t>ISE</a:t>
                      </a:r>
                      <a:r>
                        <a:rPr kumimoji="1" lang="ja-JP" altLang="en-US" sz="1000" dirty="0" smtClean="0"/>
                        <a:t>が必要、</a:t>
                      </a:r>
                      <a:r>
                        <a:rPr kumimoji="1" lang="en-US" altLang="ja-JP" sz="1000" dirty="0" err="1" smtClean="0"/>
                        <a:t>pxGRID</a:t>
                      </a:r>
                      <a:r>
                        <a:rPr kumimoji="1" lang="en-US" altLang="ja-JP" sz="1000" dirty="0" smtClean="0"/>
                        <a:t>)</a:t>
                      </a:r>
                      <a:endParaRPr kumimoji="1" lang="ja-JP" altLang="en-US" sz="10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リモート アクセス</a:t>
                      </a:r>
                      <a:r>
                        <a:rPr kumimoji="1" lang="en-US" altLang="ja-JP" sz="1200" dirty="0" smtClean="0"/>
                        <a:t>VPN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/>
                        <a:t>✔</a:t>
                      </a:r>
                      <a:r>
                        <a:rPr kumimoji="1" lang="en-US" altLang="ja-JP" sz="1050" dirty="0" smtClean="0"/>
                        <a:t>(FirePower4xxx</a:t>
                      </a:r>
                      <a:r>
                        <a:rPr kumimoji="1" lang="ja-JP" altLang="en-US" sz="1050" dirty="0" smtClean="0"/>
                        <a:t>は今後サポート予定</a:t>
                      </a:r>
                      <a:r>
                        <a:rPr kumimoji="1" lang="en-US" altLang="ja-JP" sz="1050" dirty="0" smtClean="0"/>
                        <a:t>)</a:t>
                      </a:r>
                      <a:endParaRPr kumimoji="1" lang="ja-JP" altLang="en-US" sz="1050" dirty="0" smtClean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7027"/>
              </p:ext>
            </p:extLst>
          </p:nvPr>
        </p:nvGraphicFramePr>
        <p:xfrm>
          <a:off x="442639" y="2393333"/>
          <a:ext cx="8338178" cy="502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9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AVC+IPS</a:t>
                      </a:r>
                    </a:p>
                    <a:p>
                      <a:pPr algn="ctr"/>
                      <a:r>
                        <a:rPr kumimoji="1" lang="ja-JP" altLang="en-US" sz="1200" dirty="0" smtClean="0"/>
                        <a:t>スループット</a:t>
                      </a:r>
                      <a:endParaRPr kumimoji="1" lang="en-US" altLang="ja-JP" sz="1200" dirty="0" smtClean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ASA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125Mbps(ASA5506-X)-1.25Gbps(ASA5555-X)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Firepower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1.9Gbps(FP2110)-24Gbps(FP4150)</a:t>
                      </a:r>
                      <a:endParaRPr kumimoji="1" lang="ja-JP" altLang="en-US" sz="12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137544"/>
              </p:ext>
            </p:extLst>
          </p:nvPr>
        </p:nvGraphicFramePr>
        <p:xfrm>
          <a:off x="442639" y="1889736"/>
          <a:ext cx="8340615" cy="434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9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9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2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OS</a:t>
                      </a:r>
                      <a:endParaRPr kumimoji="1" lang="ja-JP" altLang="en-US" sz="1200" dirty="0"/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FTD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ASA OS + Firepower OS</a:t>
                      </a:r>
                      <a:r>
                        <a:rPr kumimoji="1" lang="en-US" altLang="ja-JP" sz="1200" baseline="30000" dirty="0" smtClean="0"/>
                        <a:t>※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6" name="直線矢印コネクタ 35"/>
          <p:cNvCxnSpPr>
            <a:stCxn id="5" idx="2"/>
          </p:cNvCxnSpPr>
          <p:nvPr/>
        </p:nvCxnSpPr>
        <p:spPr>
          <a:xfrm>
            <a:off x="4198174" y="1701790"/>
            <a:ext cx="2300063" cy="28784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4" idx="2"/>
          </p:cNvCxnSpPr>
          <p:nvPr/>
        </p:nvCxnSpPr>
        <p:spPr>
          <a:xfrm>
            <a:off x="7178216" y="1695253"/>
            <a:ext cx="0" cy="287848"/>
          </a:xfrm>
          <a:prstGeom prst="straightConnector1">
            <a:avLst/>
          </a:prstGeom>
          <a:ln w="38100">
            <a:solidFill>
              <a:schemeClr val="accent6"/>
            </a:solidFill>
            <a:headEnd type="diamond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5" idx="2"/>
          </p:cNvCxnSpPr>
          <p:nvPr/>
        </p:nvCxnSpPr>
        <p:spPr>
          <a:xfrm flipH="1">
            <a:off x="4198173" y="1701790"/>
            <a:ext cx="1" cy="287848"/>
          </a:xfrm>
          <a:prstGeom prst="straightConnector1">
            <a:avLst/>
          </a:prstGeom>
          <a:ln w="38100">
            <a:solidFill>
              <a:schemeClr val="accent6"/>
            </a:solidFill>
            <a:headEnd type="diamond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4" idx="2"/>
          </p:cNvCxnSpPr>
          <p:nvPr/>
        </p:nvCxnSpPr>
        <p:spPr>
          <a:xfrm flipH="1">
            <a:off x="5221706" y="1695253"/>
            <a:ext cx="1956511" cy="287848"/>
          </a:xfrm>
          <a:prstGeom prst="straightConnector1">
            <a:avLst/>
          </a:prstGeom>
          <a:ln w="38100">
            <a:solidFill>
              <a:schemeClr val="accent6"/>
            </a:solidFill>
            <a:headEnd type="diamond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5241633" y="4507455"/>
            <a:ext cx="3873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※ASA55xx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シリーズのみ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 </a:t>
            </a:r>
            <a:r>
              <a:rPr kumimoji="1"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 + Firepower 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をサポート</a:t>
            </a:r>
            <a:endParaRPr kumimoji="1"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Firepower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を利用する場合は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</a:t>
            </a:r>
            <a:endParaRPr kumimoji="1"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241633" y="4892604"/>
            <a:ext cx="23102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※FMC: Firepower 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Management Center </a:t>
            </a:r>
            <a:endParaRPr kumimoji="1" lang="ja-JP" altLang="en-US" sz="1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7506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/>
          <p:cNvSpPr/>
          <p:nvPr/>
        </p:nvSpPr>
        <p:spPr>
          <a:xfrm>
            <a:off x="271455" y="886108"/>
            <a:ext cx="8497762" cy="3504212"/>
          </a:xfrm>
          <a:custGeom>
            <a:avLst/>
            <a:gdLst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2222500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0 h 3581400"/>
              <a:gd name="connsiteX0" fmla="*/ 8407400 w 8407400"/>
              <a:gd name="connsiteY0" fmla="*/ 229904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229904 h 3581400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241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394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566930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610042 h 3351496"/>
              <a:gd name="connsiteX6" fmla="*/ 8407400 w 8407400"/>
              <a:gd name="connsiteY6" fmla="*/ 0 h 33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7400" h="3351496">
                <a:moveTo>
                  <a:pt x="8407400" y="0"/>
                </a:moveTo>
                <a:lnTo>
                  <a:pt x="6631941" y="0"/>
                </a:lnTo>
                <a:lnTo>
                  <a:pt x="0" y="1710020"/>
                </a:lnTo>
                <a:lnTo>
                  <a:pt x="0" y="3122896"/>
                </a:lnTo>
                <a:lnTo>
                  <a:pt x="0" y="3351496"/>
                </a:lnTo>
                <a:lnTo>
                  <a:pt x="8400890" y="1610042"/>
                </a:lnTo>
                <a:lnTo>
                  <a:pt x="84074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3311724" y="1805689"/>
            <a:ext cx="1531103" cy="2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Next-Generation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2762425" y="3173347"/>
            <a:ext cx="1070565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5525-X</a:t>
            </a:r>
            <a:b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(2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20K conn/s)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652358" y="2925987"/>
            <a:ext cx="794061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5545-X</a:t>
            </a: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/>
            </a:r>
            <a:b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(3 Gbps,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30K conn/s)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325677" y="2743557"/>
            <a:ext cx="900025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5555-X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(4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50K conn/sec)</a:t>
            </a:r>
          </a:p>
        </p:txBody>
      </p:sp>
      <p:pic>
        <p:nvPicPr>
          <p:cNvPr id="68" name="Picture 67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21" y="2784278"/>
            <a:ext cx="629849" cy="252591"/>
          </a:xfrm>
          <a:prstGeom prst="rect">
            <a:avLst/>
          </a:prstGeom>
        </p:spPr>
      </p:pic>
      <p:pic>
        <p:nvPicPr>
          <p:cNvPr id="69" name="Picture 68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53" y="2349506"/>
            <a:ext cx="629849" cy="252591"/>
          </a:xfrm>
          <a:prstGeom prst="rect">
            <a:avLst/>
          </a:prstGeom>
        </p:spPr>
      </p:pic>
      <p:pic>
        <p:nvPicPr>
          <p:cNvPr id="71" name="Picture 70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9" y="2530034"/>
            <a:ext cx="629849" cy="25259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327" y="2963240"/>
            <a:ext cx="576451" cy="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53" y="2589581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272156" y="3310573"/>
            <a:ext cx="923415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5506-X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(750 Mbps,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5K conn/s)</a:t>
            </a:r>
          </a:p>
        </p:txBody>
      </p:sp>
      <p:pic>
        <p:nvPicPr>
          <p:cNvPr id="7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03" y="2754943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5"/>
          <p:cNvSpPr>
            <a:spLocks noChangeArrowheads="1"/>
          </p:cNvSpPr>
          <p:nvPr/>
        </p:nvSpPr>
        <p:spPr bwMode="auto">
          <a:xfrm>
            <a:off x="1107664" y="2988856"/>
            <a:ext cx="909176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5508-X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(1Gbps,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10K conn/s)</a:t>
            </a:r>
          </a:p>
        </p:txBody>
      </p:sp>
      <p:sp>
        <p:nvSpPr>
          <p:cNvPr id="75" name="Rectangle 15"/>
          <p:cNvSpPr>
            <a:spLocks noChangeArrowheads="1"/>
          </p:cNvSpPr>
          <p:nvPr/>
        </p:nvSpPr>
        <p:spPr bwMode="auto">
          <a:xfrm>
            <a:off x="1959870" y="2789610"/>
            <a:ext cx="909176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5516-X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(1.8 Gbps,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20K conn/s)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36192" y="329564"/>
            <a:ext cx="8595251" cy="1005857"/>
          </a:xfrm>
        </p:spPr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ASA </a:t>
            </a:r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with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が動作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する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プラットフォーム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36192" y="4439024"/>
            <a:ext cx="802481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Teleworker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Small Office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195571" y="4439024"/>
            <a:ext cx="1657481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Branch Office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2912278" y="4439024"/>
            <a:ext cx="2143162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Internet Edge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6814123" y="4439024"/>
            <a:ext cx="1426469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Data Center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114666" y="4439024"/>
            <a:ext cx="1630876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Campus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7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 bwMode="auto">
          <a:xfrm flipH="1">
            <a:off x="271452" y="2546806"/>
            <a:ext cx="8497762" cy="1840884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endParaRPr lang="en-US" sz="1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  <a:sym typeface="Arial" pitchFamily="-107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271455" y="886108"/>
            <a:ext cx="8497762" cy="3504212"/>
          </a:xfrm>
          <a:custGeom>
            <a:avLst/>
            <a:gdLst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2222500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0 h 3581400"/>
              <a:gd name="connsiteX0" fmla="*/ 8407400 w 8407400"/>
              <a:gd name="connsiteY0" fmla="*/ 229904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229904 h 3581400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241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394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566930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610042 h 3351496"/>
              <a:gd name="connsiteX6" fmla="*/ 8407400 w 8407400"/>
              <a:gd name="connsiteY6" fmla="*/ 0 h 33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7400" h="3351496">
                <a:moveTo>
                  <a:pt x="8407400" y="0"/>
                </a:moveTo>
                <a:lnTo>
                  <a:pt x="6631941" y="0"/>
                </a:lnTo>
                <a:lnTo>
                  <a:pt x="0" y="1710020"/>
                </a:lnTo>
                <a:lnTo>
                  <a:pt x="0" y="3122896"/>
                </a:lnTo>
                <a:lnTo>
                  <a:pt x="0" y="3351496"/>
                </a:lnTo>
                <a:lnTo>
                  <a:pt x="8400890" y="1610042"/>
                </a:lnTo>
                <a:lnTo>
                  <a:pt x="84074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4918402" y="3321010"/>
            <a:ext cx="1779866" cy="2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Virtual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3311724" y="1805689"/>
            <a:ext cx="1531103" cy="2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Next-Generation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2762425" y="3173347"/>
            <a:ext cx="1070565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5525-X</a:t>
            </a:r>
            <a:b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(2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20K conn/s)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652358" y="2925987"/>
            <a:ext cx="794061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5545-X</a:t>
            </a: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/>
            </a:r>
            <a:b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(3 Gbps,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30K conn/s)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325677" y="2743557"/>
            <a:ext cx="900025" cy="3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5555-X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(4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50K conn/sec)</a:t>
            </a:r>
          </a:p>
        </p:txBody>
      </p:sp>
      <p:pic>
        <p:nvPicPr>
          <p:cNvPr id="68" name="Picture 67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21" y="2784278"/>
            <a:ext cx="629849" cy="252591"/>
          </a:xfrm>
          <a:prstGeom prst="rect">
            <a:avLst/>
          </a:prstGeom>
        </p:spPr>
      </p:pic>
      <p:pic>
        <p:nvPicPr>
          <p:cNvPr id="69" name="Picture 68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53" y="2349506"/>
            <a:ext cx="629849" cy="252591"/>
          </a:xfrm>
          <a:prstGeom prst="rect">
            <a:avLst/>
          </a:prstGeom>
        </p:spPr>
      </p:pic>
      <p:pic>
        <p:nvPicPr>
          <p:cNvPr id="71" name="Picture 70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9" y="2530034"/>
            <a:ext cx="629849" cy="252591"/>
          </a:xfrm>
          <a:prstGeom prst="rect">
            <a:avLst/>
          </a:prstGeom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4060324" y="3998436"/>
            <a:ext cx="977503" cy="2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NGFWv</a:t>
            </a:r>
            <a:b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(running FTD)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61" y="3686018"/>
            <a:ext cx="292845" cy="29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03" y="2754943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5"/>
          <p:cNvSpPr>
            <a:spLocks noChangeArrowheads="1"/>
          </p:cNvSpPr>
          <p:nvPr/>
        </p:nvSpPr>
        <p:spPr bwMode="auto">
          <a:xfrm>
            <a:off x="1107664" y="2988856"/>
            <a:ext cx="909176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5508-X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(1Gbps,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10K conn/s)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96" y="1074743"/>
            <a:ext cx="743710" cy="418615"/>
          </a:xfrm>
          <a:prstGeom prst="rect">
            <a:avLst/>
          </a:prstGeom>
          <a:effectLst>
            <a:outerShdw blurRad="304800" dist="38100" dir="45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588318" y="1391125"/>
            <a:ext cx="1134665" cy="27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 9300</a:t>
            </a:r>
            <a:b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(60-240 Gbps)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267" y="1810260"/>
            <a:ext cx="835381" cy="84240"/>
          </a:xfrm>
          <a:prstGeom prst="rect">
            <a:avLst/>
          </a:prstGeom>
        </p:spPr>
      </p:pic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6558149" y="1927756"/>
            <a:ext cx="1115616" cy="27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 4100 </a:t>
            </a:r>
            <a:r>
              <a:rPr 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(20-60) Gbps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19514" y="329565"/>
            <a:ext cx="8711929" cy="628650"/>
          </a:xfrm>
        </p:spPr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FTD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が動作するプラットフォーム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30" name="Picture 3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06" y="3664650"/>
            <a:ext cx="387922" cy="28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213389" y="3979476"/>
            <a:ext cx="1130850" cy="2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FTD on ISR (Planning)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336192" y="4439024"/>
            <a:ext cx="802481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Teleworker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Small Office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195571" y="4439024"/>
            <a:ext cx="1657481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Branch Office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2912278" y="4439024"/>
            <a:ext cx="2143162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Internet Edge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814122" y="4439024"/>
            <a:ext cx="1908861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Data Center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5114666" y="4439024"/>
            <a:ext cx="1630876" cy="33918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Campus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327" y="2963240"/>
            <a:ext cx="576451" cy="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272156" y="3310573"/>
            <a:ext cx="923415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5506-X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(750 Mbps,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5K conn/s)</a:t>
            </a: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53" y="2589581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1959870" y="2789610"/>
            <a:ext cx="909176" cy="4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ASA 5516-X </a:t>
            </a:r>
            <a:br>
              <a:rPr 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(1.8 Gbps, </a:t>
            </a:r>
            <a:b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r>
              <a:rPr 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20K conn/s)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71452" y="970849"/>
            <a:ext cx="322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FTD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：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Firepower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Threat Defense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530" y="1825404"/>
            <a:ext cx="1103585" cy="735724"/>
          </a:xfrm>
          <a:prstGeom prst="rect">
            <a:avLst/>
          </a:prstGeom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5270735" y="2366319"/>
            <a:ext cx="1115616" cy="2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Firepower </a:t>
            </a:r>
            <a:r>
              <a:rPr lang="en-US" sz="9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2100</a:t>
            </a:r>
            <a:endParaRPr lang="en-US" altLang="ja-JP" sz="9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algn="ctr">
              <a:lnSpc>
                <a:spcPct val="80000"/>
              </a:lnSpc>
            </a:pPr>
            <a:r>
              <a:rPr 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(1.9 - 8.5 </a:t>
            </a:r>
            <a:r>
              <a:rPr lang="en-US" sz="8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Gbps</a:t>
            </a:r>
            <a:r>
              <a:rPr 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)</a:t>
            </a:r>
            <a:endParaRPr 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94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企業別の次世代ファイアウォール比較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" y="974896"/>
            <a:ext cx="3502021" cy="319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78" y="1121738"/>
            <a:ext cx="3830438" cy="351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88" y="1421207"/>
            <a:ext cx="3842546" cy="351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90758" y="4785210"/>
            <a:ext cx="5605670" cy="222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</a:t>
            </a:r>
            <a:r>
              <a:rPr kumimoji="1" lang="en-US" altLang="ja-JP" sz="105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://www.cisco.com/c/m/ja_jp/products/security/firewalls/competitive-comparison.html</a:t>
            </a:r>
          </a:p>
        </p:txBody>
      </p:sp>
    </p:spTree>
    <p:extLst>
      <p:ext uri="{BB962C8B-B14F-4D97-AF65-F5344CB8AC3E}">
        <p14:creationId xmlns:p14="http://schemas.microsoft.com/office/powerpoint/2010/main" val="9080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年次レポート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4" name="Picture 3" descr="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94" y="3274150"/>
            <a:ext cx="1694775" cy="13090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20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82" y="3090067"/>
            <a:ext cx="1691837" cy="13090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2011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846" y="2877406"/>
            <a:ext cx="1267837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20110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773" y="2730295"/>
            <a:ext cx="1160541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201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47" y="2493382"/>
            <a:ext cx="1231323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 descr="2014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818" y="2297287"/>
            <a:ext cx="1229598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 descr="201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48" y="2060368"/>
            <a:ext cx="1263198" cy="16363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42775" y="872184"/>
            <a:ext cx="5667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http://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www.cisco.com</a:t>
            </a:r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/c/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ja_jp</a:t>
            </a:r>
            <a:r>
              <a:rPr lang="en-US" sz="2000" u="sng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lang="en-US" sz="2000" u="sng" dirty="0" err="1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index.html</a:t>
            </a:r>
            <a:endParaRPr lang="en-US" sz="2000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7" name="右矢印 16"/>
          <p:cNvSpPr/>
          <p:nvPr/>
        </p:nvSpPr>
        <p:spPr>
          <a:xfrm rot="20894127">
            <a:off x="-300986" y="1714128"/>
            <a:ext cx="9295949" cy="48580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75343" y="2449389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2010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1446228" y="2224785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2011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517113" y="2000181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2012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587998" y="1775577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2013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4658883" y="1550970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2014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729766" y="1326366"/>
            <a:ext cx="540088" cy="5400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2015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7155003" y="933305"/>
            <a:ext cx="718740" cy="71874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2016</a:t>
            </a:r>
            <a:endParaRPr kumimoji="1" lang="ja-JP" altLang="en-US" dirty="0" smtClean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9" name="Picture 8" descr="Screen Shot 2016-02-08 at 9.10.39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577" y="1698605"/>
            <a:ext cx="1410176" cy="18238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6751248" y="1266227"/>
            <a:ext cx="2318592" cy="3311824"/>
            <a:chOff x="6751248" y="1266227"/>
            <a:chExt cx="2318592" cy="33118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51248" y="1585111"/>
              <a:ext cx="2318592" cy="2992940"/>
            </a:xfrm>
            <a:prstGeom prst="rect">
              <a:avLst/>
            </a:prstGeom>
            <a:ln w="38100" cmpd="sng">
              <a:solidFill>
                <a:schemeClr val="bg1"/>
              </a:solidFill>
            </a:ln>
          </p:spPr>
        </p:pic>
        <p:sp>
          <p:nvSpPr>
            <p:cNvPr id="32" name="円/楕円 31"/>
            <p:cNvSpPr/>
            <p:nvPr/>
          </p:nvSpPr>
          <p:spPr>
            <a:xfrm>
              <a:off x="7940075" y="1266227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NEW!</a:t>
              </a:r>
              <a:endParaRPr kumimoji="1" lang="ja-JP" alt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4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437766" y="1371601"/>
            <a:ext cx="8614794" cy="3144398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charset="2"/>
              <a:buChar char="ü"/>
            </a:pPr>
            <a:r>
              <a:rPr lang="en-US" altLang="ja-JP" sz="32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IPS</a:t>
            </a:r>
            <a:r>
              <a:rPr lang="ja-JP" altLang="en-US" sz="32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エンジン</a:t>
            </a:r>
            <a:endParaRPr lang="en-US" altLang="ja-JP" sz="3200" b="1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lvl="1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Snort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エンジン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+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Talos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のデータベースによる高検知率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339329" indent="-282179">
              <a:buFont typeface="Wingdings" charset="2"/>
              <a:buChar char="ü"/>
            </a:pPr>
            <a:r>
              <a:rPr lang="ja-JP" altLang="en-US" sz="32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レポーティング機能</a:t>
            </a:r>
            <a:endParaRPr lang="en-US" altLang="ja-JP" sz="3200" b="1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lvl="1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アプリケーション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(AVC)/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デバイス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/OS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分析とレポート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339329" indent="-282179">
              <a:buFont typeface="Wingdings" charset="2"/>
              <a:buChar char="ü"/>
            </a:pP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自動化された</a:t>
            </a: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IPS Tuning </a:t>
            </a:r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(FP, FMC/FTD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利用時</a:t>
            </a:r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)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lvl="1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ネットワーク環境を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学習、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最適な推奨設定を自動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生成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シスコ次世代ファイアウォールの特徴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4" name="図 29" descr="Sno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14" y="2000410"/>
            <a:ext cx="1093796" cy="5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7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ASA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</a:t>
            </a:r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FirePower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を利用した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セキュリティ運用サイクル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321" y="3997544"/>
            <a:ext cx="1938867" cy="10102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77" y="1541440"/>
            <a:ext cx="1575304" cy="123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Diagram 7"/>
          <p:cNvGraphicFramePr/>
          <p:nvPr>
            <p:extLst>
              <p:ext uri="{D42A27DB-BD31-4B8C-83A1-F6EECF244321}">
                <p14:modId xmlns:p14="http://schemas.microsoft.com/office/powerpoint/2010/main" val="3549161870"/>
              </p:ext>
            </p:extLst>
          </p:nvPr>
        </p:nvGraphicFramePr>
        <p:xfrm>
          <a:off x="-42672" y="1655763"/>
          <a:ext cx="5510516" cy="3164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11"/>
          <p:cNvSpPr txBox="1"/>
          <p:nvPr/>
        </p:nvSpPr>
        <p:spPr>
          <a:xfrm>
            <a:off x="1460310" y="2983238"/>
            <a:ext cx="2632451" cy="646331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none" rtlCol="0">
            <a:spAutoFit/>
          </a:bodyPr>
          <a:lstStyle/>
          <a:p>
            <a:pPr algn="ctr" defTabSz="457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ASA w/FPs</a:t>
            </a:r>
            <a:r>
              <a:rPr lang="ja-JP" altLang="en-US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による</a:t>
            </a:r>
            <a:endParaRPr lang="en-US" altLang="ja-JP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algn="ctr" defTabSz="457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セキュリティ運用サイクル</a:t>
            </a:r>
            <a:endParaRPr lang="en-US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4460" y="1198188"/>
            <a:ext cx="1914786" cy="234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7125" y="1209758"/>
            <a:ext cx="1735875" cy="23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Meraki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MX</a:t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セキュリティ新機能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: 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ランサムウェア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&amp;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マルウェア対策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223" y="1112630"/>
            <a:ext cx="867507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・ 脅威検知、ブロック性能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業界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No.1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AMP(Advanced Malware Protection)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機能が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MerakiMX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シリーズと統合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・ 最先端のマルウェア対策をクラウド経由で利用・管理可能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9" y="2328787"/>
            <a:ext cx="1142896" cy="719876"/>
          </a:xfrm>
          <a:prstGeom prst="rect">
            <a:avLst/>
          </a:prstGeom>
        </p:spPr>
      </p:pic>
      <p:sp>
        <p:nvSpPr>
          <p:cNvPr id="10" name="メモ 9"/>
          <p:cNvSpPr/>
          <p:nvPr/>
        </p:nvSpPr>
        <p:spPr>
          <a:xfrm>
            <a:off x="1542046" y="3129678"/>
            <a:ext cx="893734" cy="694944"/>
          </a:xfrm>
          <a:prstGeom prst="foldedCorner">
            <a:avLst>
              <a:gd name="adj" fmla="val 20562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アドバンスド</a:t>
            </a:r>
            <a: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</a:t>
            </a:r>
            <a: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ライセンス</a:t>
            </a:r>
            <a:endParaRPr lang="ja-JP" altLang="en-US" sz="10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メモ 11"/>
          <p:cNvSpPr/>
          <p:nvPr/>
        </p:nvSpPr>
        <p:spPr>
          <a:xfrm>
            <a:off x="437766" y="3129678"/>
            <a:ext cx="945026" cy="694944"/>
          </a:xfrm>
          <a:prstGeom prst="foldedCorner">
            <a:avLst>
              <a:gd name="adj" fmla="val 20562"/>
            </a:avLst>
          </a:prstGeom>
          <a:solidFill>
            <a:srgbClr val="002060"/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ja-JP" altLang="en-US" sz="9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エンタープライズ</a:t>
            </a:r>
            <a:r>
              <a:rPr lang="en-US" altLang="ja-JP" sz="9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9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9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ライセンス</a:t>
            </a:r>
            <a:endParaRPr lang="ja-JP" alt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38265" y="2023461"/>
            <a:ext cx="132279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MX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シリーズ：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UTM</a:t>
            </a:r>
          </a:p>
        </p:txBody>
      </p:sp>
      <p:grpSp>
        <p:nvGrpSpPr>
          <p:cNvPr id="14" name="Group 32"/>
          <p:cNvGrpSpPr/>
          <p:nvPr/>
        </p:nvGrpSpPr>
        <p:grpSpPr>
          <a:xfrm>
            <a:off x="955725" y="4145050"/>
            <a:ext cx="1480056" cy="561480"/>
            <a:chOff x="6412510" y="3235774"/>
            <a:chExt cx="2198090" cy="866386"/>
          </a:xfrm>
        </p:grpSpPr>
        <p:sp>
          <p:nvSpPr>
            <p:cNvPr id="15" name="Rectangle 35"/>
            <p:cNvSpPr/>
            <p:nvPr/>
          </p:nvSpPr>
          <p:spPr>
            <a:xfrm>
              <a:off x="6412510" y="3235774"/>
              <a:ext cx="2198090" cy="866386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0" tIns="25717" rIns="51430" bIns="25717" rtlCol="0" anchor="ctr"/>
            <a:lstStyle/>
            <a:p>
              <a:pPr algn="ctr" defTabSz="514286"/>
              <a:endParaRPr lang="en-US" sz="1350" dirty="0">
                <a:solidFill>
                  <a:srgbClr val="8E909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16" name="Group 285"/>
            <p:cNvGrpSpPr/>
            <p:nvPr/>
          </p:nvGrpSpPr>
          <p:grpSpPr>
            <a:xfrm>
              <a:off x="6677144" y="3437520"/>
              <a:ext cx="1668823" cy="462894"/>
              <a:chOff x="-11839575" y="-1598613"/>
              <a:chExt cx="10061448" cy="2790826"/>
            </a:xfrm>
          </p:grpSpPr>
          <p:sp>
            <p:nvSpPr>
              <p:cNvPr id="17" name="AutoShape 63"/>
              <p:cNvSpPr>
                <a:spLocks noChangeAspect="1" noChangeArrowheads="1" noTextEdit="1"/>
              </p:cNvSpPr>
              <p:nvPr/>
            </p:nvSpPr>
            <p:spPr bwMode="auto">
              <a:xfrm>
                <a:off x="-11839575" y="-1598613"/>
                <a:ext cx="10058400" cy="2790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8" name="Freeform 65"/>
              <p:cNvSpPr>
                <a:spLocks noEditPoints="1"/>
              </p:cNvSpPr>
              <p:nvPr/>
            </p:nvSpPr>
            <p:spPr bwMode="auto">
              <a:xfrm>
                <a:off x="-11837988" y="-1598613"/>
                <a:ext cx="1933575" cy="1927226"/>
              </a:xfrm>
              <a:custGeom>
                <a:avLst/>
                <a:gdLst>
                  <a:gd name="T0" fmla="*/ 2436 w 2436"/>
                  <a:gd name="T1" fmla="*/ 2427 h 2427"/>
                  <a:gd name="T2" fmla="*/ 1902 w 2436"/>
                  <a:gd name="T3" fmla="*/ 2427 h 2427"/>
                  <a:gd name="T4" fmla="*/ 1691 w 2436"/>
                  <a:gd name="T5" fmla="*/ 1876 h 2427"/>
                  <a:gd name="T6" fmla="*/ 719 w 2436"/>
                  <a:gd name="T7" fmla="*/ 1876 h 2427"/>
                  <a:gd name="T8" fmla="*/ 520 w 2436"/>
                  <a:gd name="T9" fmla="*/ 2427 h 2427"/>
                  <a:gd name="T10" fmla="*/ 0 w 2436"/>
                  <a:gd name="T11" fmla="*/ 2427 h 2427"/>
                  <a:gd name="T12" fmla="*/ 946 w 2436"/>
                  <a:gd name="T13" fmla="*/ 0 h 2427"/>
                  <a:gd name="T14" fmla="*/ 1464 w 2436"/>
                  <a:gd name="T15" fmla="*/ 0 h 2427"/>
                  <a:gd name="T16" fmla="*/ 2436 w 2436"/>
                  <a:gd name="T17" fmla="*/ 2427 h 2427"/>
                  <a:gd name="T18" fmla="*/ 1532 w 2436"/>
                  <a:gd name="T19" fmla="*/ 1466 h 2427"/>
                  <a:gd name="T20" fmla="*/ 1199 w 2436"/>
                  <a:gd name="T21" fmla="*/ 565 h 2427"/>
                  <a:gd name="T22" fmla="*/ 870 w 2436"/>
                  <a:gd name="T23" fmla="*/ 1466 h 2427"/>
                  <a:gd name="T24" fmla="*/ 1532 w 2436"/>
                  <a:gd name="T25" fmla="*/ 1466 h 2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36" h="2427">
                    <a:moveTo>
                      <a:pt x="2436" y="2427"/>
                    </a:moveTo>
                    <a:lnTo>
                      <a:pt x="1902" y="2427"/>
                    </a:lnTo>
                    <a:lnTo>
                      <a:pt x="1691" y="1876"/>
                    </a:lnTo>
                    <a:lnTo>
                      <a:pt x="719" y="1876"/>
                    </a:lnTo>
                    <a:lnTo>
                      <a:pt x="520" y="2427"/>
                    </a:lnTo>
                    <a:lnTo>
                      <a:pt x="0" y="2427"/>
                    </a:lnTo>
                    <a:lnTo>
                      <a:pt x="946" y="0"/>
                    </a:lnTo>
                    <a:lnTo>
                      <a:pt x="1464" y="0"/>
                    </a:lnTo>
                    <a:lnTo>
                      <a:pt x="2436" y="2427"/>
                    </a:lnTo>
                    <a:close/>
                    <a:moveTo>
                      <a:pt x="1532" y="1466"/>
                    </a:moveTo>
                    <a:lnTo>
                      <a:pt x="1199" y="565"/>
                    </a:lnTo>
                    <a:lnTo>
                      <a:pt x="870" y="1466"/>
                    </a:lnTo>
                    <a:lnTo>
                      <a:pt x="1532" y="146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9" name="Freeform 66"/>
              <p:cNvSpPr>
                <a:spLocks/>
              </p:cNvSpPr>
              <p:nvPr/>
            </p:nvSpPr>
            <p:spPr bwMode="auto">
              <a:xfrm>
                <a:off x="-9940925" y="-1598613"/>
                <a:ext cx="1860550" cy="1927226"/>
              </a:xfrm>
              <a:custGeom>
                <a:avLst/>
                <a:gdLst>
                  <a:gd name="T0" fmla="*/ 0 w 2344"/>
                  <a:gd name="T1" fmla="*/ 2427 h 2427"/>
                  <a:gd name="T2" fmla="*/ 0 w 2344"/>
                  <a:gd name="T3" fmla="*/ 0 h 2427"/>
                  <a:gd name="T4" fmla="*/ 733 w 2344"/>
                  <a:gd name="T5" fmla="*/ 0 h 2427"/>
                  <a:gd name="T6" fmla="*/ 1173 w 2344"/>
                  <a:gd name="T7" fmla="*/ 1656 h 2427"/>
                  <a:gd name="T8" fmla="*/ 1609 w 2344"/>
                  <a:gd name="T9" fmla="*/ 0 h 2427"/>
                  <a:gd name="T10" fmla="*/ 2344 w 2344"/>
                  <a:gd name="T11" fmla="*/ 0 h 2427"/>
                  <a:gd name="T12" fmla="*/ 2344 w 2344"/>
                  <a:gd name="T13" fmla="*/ 2427 h 2427"/>
                  <a:gd name="T14" fmla="*/ 1888 w 2344"/>
                  <a:gd name="T15" fmla="*/ 2427 h 2427"/>
                  <a:gd name="T16" fmla="*/ 1888 w 2344"/>
                  <a:gd name="T17" fmla="*/ 516 h 2427"/>
                  <a:gd name="T18" fmla="*/ 1407 w 2344"/>
                  <a:gd name="T19" fmla="*/ 2427 h 2427"/>
                  <a:gd name="T20" fmla="*/ 936 w 2344"/>
                  <a:gd name="T21" fmla="*/ 2427 h 2427"/>
                  <a:gd name="T22" fmla="*/ 454 w 2344"/>
                  <a:gd name="T23" fmla="*/ 516 h 2427"/>
                  <a:gd name="T24" fmla="*/ 454 w 2344"/>
                  <a:gd name="T25" fmla="*/ 2427 h 2427"/>
                  <a:gd name="T26" fmla="*/ 0 w 2344"/>
                  <a:gd name="T27" fmla="*/ 2427 h 2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44" h="2427">
                    <a:moveTo>
                      <a:pt x="0" y="2427"/>
                    </a:moveTo>
                    <a:lnTo>
                      <a:pt x="0" y="0"/>
                    </a:lnTo>
                    <a:lnTo>
                      <a:pt x="733" y="0"/>
                    </a:lnTo>
                    <a:lnTo>
                      <a:pt x="1173" y="1656"/>
                    </a:lnTo>
                    <a:lnTo>
                      <a:pt x="1609" y="0"/>
                    </a:lnTo>
                    <a:lnTo>
                      <a:pt x="2344" y="0"/>
                    </a:lnTo>
                    <a:lnTo>
                      <a:pt x="2344" y="2427"/>
                    </a:lnTo>
                    <a:lnTo>
                      <a:pt x="1888" y="2427"/>
                    </a:lnTo>
                    <a:lnTo>
                      <a:pt x="1888" y="516"/>
                    </a:lnTo>
                    <a:lnTo>
                      <a:pt x="1407" y="2427"/>
                    </a:lnTo>
                    <a:lnTo>
                      <a:pt x="936" y="2427"/>
                    </a:lnTo>
                    <a:lnTo>
                      <a:pt x="454" y="516"/>
                    </a:lnTo>
                    <a:lnTo>
                      <a:pt x="454" y="2427"/>
                    </a:lnTo>
                    <a:lnTo>
                      <a:pt x="0" y="242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0" name="Freeform 67"/>
              <p:cNvSpPr>
                <a:spLocks noEditPoints="1"/>
              </p:cNvSpPr>
              <p:nvPr/>
            </p:nvSpPr>
            <p:spPr bwMode="auto">
              <a:xfrm>
                <a:off x="-7932738" y="-1598613"/>
                <a:ext cx="1474788" cy="1927226"/>
              </a:xfrm>
              <a:custGeom>
                <a:avLst/>
                <a:gdLst>
                  <a:gd name="T0" fmla="*/ 787 w 1858"/>
                  <a:gd name="T1" fmla="*/ 0 h 2427"/>
                  <a:gd name="T2" fmla="*/ 991 w 1858"/>
                  <a:gd name="T3" fmla="*/ 2 h 2427"/>
                  <a:gd name="T4" fmla="*/ 1223 w 1858"/>
                  <a:gd name="T5" fmla="*/ 14 h 2427"/>
                  <a:gd name="T6" fmla="*/ 1369 w 1858"/>
                  <a:gd name="T7" fmla="*/ 37 h 2427"/>
                  <a:gd name="T8" fmla="*/ 1420 w 1858"/>
                  <a:gd name="T9" fmla="*/ 52 h 2427"/>
                  <a:gd name="T10" fmla="*/ 1493 w 1858"/>
                  <a:gd name="T11" fmla="*/ 82 h 2427"/>
                  <a:gd name="T12" fmla="*/ 1560 w 1858"/>
                  <a:gd name="T13" fmla="*/ 122 h 2427"/>
                  <a:gd name="T14" fmla="*/ 1624 w 1858"/>
                  <a:gd name="T15" fmla="*/ 171 h 2427"/>
                  <a:gd name="T16" fmla="*/ 1682 w 1858"/>
                  <a:gd name="T17" fmla="*/ 230 h 2427"/>
                  <a:gd name="T18" fmla="*/ 1718 w 1858"/>
                  <a:gd name="T19" fmla="*/ 274 h 2427"/>
                  <a:gd name="T20" fmla="*/ 1765 w 1858"/>
                  <a:gd name="T21" fmla="*/ 345 h 2427"/>
                  <a:gd name="T22" fmla="*/ 1804 w 1858"/>
                  <a:gd name="T23" fmla="*/ 426 h 2427"/>
                  <a:gd name="T24" fmla="*/ 1832 w 1858"/>
                  <a:gd name="T25" fmla="*/ 513 h 2427"/>
                  <a:gd name="T26" fmla="*/ 1849 w 1858"/>
                  <a:gd name="T27" fmla="*/ 607 h 2427"/>
                  <a:gd name="T28" fmla="*/ 1858 w 1858"/>
                  <a:gd name="T29" fmla="*/ 710 h 2427"/>
                  <a:gd name="T30" fmla="*/ 1858 w 1858"/>
                  <a:gd name="T31" fmla="*/ 801 h 2427"/>
                  <a:gd name="T32" fmla="*/ 1839 w 1858"/>
                  <a:gd name="T33" fmla="*/ 953 h 2427"/>
                  <a:gd name="T34" fmla="*/ 1797 w 1858"/>
                  <a:gd name="T35" fmla="*/ 1084 h 2427"/>
                  <a:gd name="T36" fmla="*/ 1757 w 1858"/>
                  <a:gd name="T37" fmla="*/ 1159 h 2427"/>
                  <a:gd name="T38" fmla="*/ 1685 w 1858"/>
                  <a:gd name="T39" fmla="*/ 1258 h 2427"/>
                  <a:gd name="T40" fmla="*/ 1601 w 1858"/>
                  <a:gd name="T41" fmla="*/ 1338 h 2427"/>
                  <a:gd name="T42" fmla="*/ 1540 w 1858"/>
                  <a:gd name="T43" fmla="*/ 1382 h 2427"/>
                  <a:gd name="T44" fmla="*/ 1446 w 1858"/>
                  <a:gd name="T45" fmla="*/ 1434 h 2427"/>
                  <a:gd name="T46" fmla="*/ 1350 w 1858"/>
                  <a:gd name="T47" fmla="*/ 1469 h 2427"/>
                  <a:gd name="T48" fmla="*/ 1272 w 1858"/>
                  <a:gd name="T49" fmla="*/ 1485 h 2427"/>
                  <a:gd name="T50" fmla="*/ 1102 w 1858"/>
                  <a:gd name="T51" fmla="*/ 1502 h 2427"/>
                  <a:gd name="T52" fmla="*/ 890 w 1858"/>
                  <a:gd name="T53" fmla="*/ 1511 h 2427"/>
                  <a:gd name="T54" fmla="*/ 490 w 1858"/>
                  <a:gd name="T55" fmla="*/ 2427 h 2427"/>
                  <a:gd name="T56" fmla="*/ 490 w 1858"/>
                  <a:gd name="T57" fmla="*/ 1099 h 2427"/>
                  <a:gd name="T58" fmla="*/ 827 w 1858"/>
                  <a:gd name="T59" fmla="*/ 1098 h 2427"/>
                  <a:gd name="T60" fmla="*/ 999 w 1858"/>
                  <a:gd name="T61" fmla="*/ 1089 h 2427"/>
                  <a:gd name="T62" fmla="*/ 1118 w 1858"/>
                  <a:gd name="T63" fmla="*/ 1070 h 2427"/>
                  <a:gd name="T64" fmla="*/ 1169 w 1858"/>
                  <a:gd name="T65" fmla="*/ 1050 h 2427"/>
                  <a:gd name="T66" fmla="*/ 1232 w 1858"/>
                  <a:gd name="T67" fmla="*/ 1012 h 2427"/>
                  <a:gd name="T68" fmla="*/ 1284 w 1858"/>
                  <a:gd name="T69" fmla="*/ 961 h 2427"/>
                  <a:gd name="T70" fmla="*/ 1312 w 1858"/>
                  <a:gd name="T71" fmla="*/ 921 h 2427"/>
                  <a:gd name="T72" fmla="*/ 1340 w 1858"/>
                  <a:gd name="T73" fmla="*/ 853 h 2427"/>
                  <a:gd name="T74" fmla="*/ 1354 w 1858"/>
                  <a:gd name="T75" fmla="*/ 780 h 2427"/>
                  <a:gd name="T76" fmla="*/ 1352 w 1858"/>
                  <a:gd name="T77" fmla="*/ 721 h 2427"/>
                  <a:gd name="T78" fmla="*/ 1334 w 1858"/>
                  <a:gd name="T79" fmla="*/ 632 h 2427"/>
                  <a:gd name="T80" fmla="*/ 1294 w 1858"/>
                  <a:gd name="T81" fmla="*/ 557 h 2427"/>
                  <a:gd name="T82" fmla="*/ 1256 w 1858"/>
                  <a:gd name="T83" fmla="*/ 513 h 2427"/>
                  <a:gd name="T84" fmla="*/ 1188 w 1858"/>
                  <a:gd name="T85" fmla="*/ 464 h 2427"/>
                  <a:gd name="T86" fmla="*/ 1108 w 1858"/>
                  <a:gd name="T87" fmla="*/ 433 h 2427"/>
                  <a:gd name="T88" fmla="*/ 1054 w 1858"/>
                  <a:gd name="T89" fmla="*/ 422 h 2427"/>
                  <a:gd name="T90" fmla="*/ 848 w 1858"/>
                  <a:gd name="T91" fmla="*/ 412 h 2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8" h="2427">
                    <a:moveTo>
                      <a:pt x="0" y="2427"/>
                    </a:moveTo>
                    <a:lnTo>
                      <a:pt x="0" y="0"/>
                    </a:lnTo>
                    <a:lnTo>
                      <a:pt x="787" y="0"/>
                    </a:lnTo>
                    <a:lnTo>
                      <a:pt x="787" y="0"/>
                    </a:lnTo>
                    <a:lnTo>
                      <a:pt x="893" y="0"/>
                    </a:lnTo>
                    <a:lnTo>
                      <a:pt x="991" y="2"/>
                    </a:lnTo>
                    <a:lnTo>
                      <a:pt x="1078" y="5"/>
                    </a:lnTo>
                    <a:lnTo>
                      <a:pt x="1155" y="9"/>
                    </a:lnTo>
                    <a:lnTo>
                      <a:pt x="1223" y="14"/>
                    </a:lnTo>
                    <a:lnTo>
                      <a:pt x="1282" y="19"/>
                    </a:lnTo>
                    <a:lnTo>
                      <a:pt x="1329" y="28"/>
                    </a:lnTo>
                    <a:lnTo>
                      <a:pt x="1369" y="37"/>
                    </a:lnTo>
                    <a:lnTo>
                      <a:pt x="1369" y="37"/>
                    </a:lnTo>
                    <a:lnTo>
                      <a:pt x="1394" y="44"/>
                    </a:lnTo>
                    <a:lnTo>
                      <a:pt x="1420" y="52"/>
                    </a:lnTo>
                    <a:lnTo>
                      <a:pt x="1444" y="61"/>
                    </a:lnTo>
                    <a:lnTo>
                      <a:pt x="1469" y="72"/>
                    </a:lnTo>
                    <a:lnTo>
                      <a:pt x="1493" y="82"/>
                    </a:lnTo>
                    <a:lnTo>
                      <a:pt x="1516" y="94"/>
                    </a:lnTo>
                    <a:lnTo>
                      <a:pt x="1539" y="108"/>
                    </a:lnTo>
                    <a:lnTo>
                      <a:pt x="1560" y="122"/>
                    </a:lnTo>
                    <a:lnTo>
                      <a:pt x="1582" y="138"/>
                    </a:lnTo>
                    <a:lnTo>
                      <a:pt x="1603" y="154"/>
                    </a:lnTo>
                    <a:lnTo>
                      <a:pt x="1624" y="171"/>
                    </a:lnTo>
                    <a:lnTo>
                      <a:pt x="1643" y="190"/>
                    </a:lnTo>
                    <a:lnTo>
                      <a:pt x="1663" y="209"/>
                    </a:lnTo>
                    <a:lnTo>
                      <a:pt x="1682" y="230"/>
                    </a:lnTo>
                    <a:lnTo>
                      <a:pt x="1701" y="251"/>
                    </a:lnTo>
                    <a:lnTo>
                      <a:pt x="1718" y="274"/>
                    </a:lnTo>
                    <a:lnTo>
                      <a:pt x="1718" y="274"/>
                    </a:lnTo>
                    <a:lnTo>
                      <a:pt x="1736" y="297"/>
                    </a:lnTo>
                    <a:lnTo>
                      <a:pt x="1752" y="321"/>
                    </a:lnTo>
                    <a:lnTo>
                      <a:pt x="1765" y="345"/>
                    </a:lnTo>
                    <a:lnTo>
                      <a:pt x="1779" y="372"/>
                    </a:lnTo>
                    <a:lnTo>
                      <a:pt x="1792" y="398"/>
                    </a:lnTo>
                    <a:lnTo>
                      <a:pt x="1804" y="426"/>
                    </a:lnTo>
                    <a:lnTo>
                      <a:pt x="1814" y="454"/>
                    </a:lnTo>
                    <a:lnTo>
                      <a:pt x="1823" y="483"/>
                    </a:lnTo>
                    <a:lnTo>
                      <a:pt x="1832" y="513"/>
                    </a:lnTo>
                    <a:lnTo>
                      <a:pt x="1839" y="544"/>
                    </a:lnTo>
                    <a:lnTo>
                      <a:pt x="1846" y="576"/>
                    </a:lnTo>
                    <a:lnTo>
                      <a:pt x="1849" y="607"/>
                    </a:lnTo>
                    <a:lnTo>
                      <a:pt x="1854" y="642"/>
                    </a:lnTo>
                    <a:lnTo>
                      <a:pt x="1856" y="675"/>
                    </a:lnTo>
                    <a:lnTo>
                      <a:pt x="1858" y="710"/>
                    </a:lnTo>
                    <a:lnTo>
                      <a:pt x="1858" y="747"/>
                    </a:lnTo>
                    <a:lnTo>
                      <a:pt x="1858" y="747"/>
                    </a:lnTo>
                    <a:lnTo>
                      <a:pt x="1858" y="801"/>
                    </a:lnTo>
                    <a:lnTo>
                      <a:pt x="1854" y="853"/>
                    </a:lnTo>
                    <a:lnTo>
                      <a:pt x="1847" y="904"/>
                    </a:lnTo>
                    <a:lnTo>
                      <a:pt x="1839" y="953"/>
                    </a:lnTo>
                    <a:lnTo>
                      <a:pt x="1827" y="998"/>
                    </a:lnTo>
                    <a:lnTo>
                      <a:pt x="1813" y="1042"/>
                    </a:lnTo>
                    <a:lnTo>
                      <a:pt x="1797" y="1084"/>
                    </a:lnTo>
                    <a:lnTo>
                      <a:pt x="1778" y="1122"/>
                    </a:lnTo>
                    <a:lnTo>
                      <a:pt x="1778" y="1122"/>
                    </a:lnTo>
                    <a:lnTo>
                      <a:pt x="1757" y="1159"/>
                    </a:lnTo>
                    <a:lnTo>
                      <a:pt x="1734" y="1194"/>
                    </a:lnTo>
                    <a:lnTo>
                      <a:pt x="1711" y="1227"/>
                    </a:lnTo>
                    <a:lnTo>
                      <a:pt x="1685" y="1258"/>
                    </a:lnTo>
                    <a:lnTo>
                      <a:pt x="1659" y="1288"/>
                    </a:lnTo>
                    <a:lnTo>
                      <a:pt x="1631" y="1314"/>
                    </a:lnTo>
                    <a:lnTo>
                      <a:pt x="1601" y="1338"/>
                    </a:lnTo>
                    <a:lnTo>
                      <a:pt x="1572" y="1361"/>
                    </a:lnTo>
                    <a:lnTo>
                      <a:pt x="1572" y="1361"/>
                    </a:lnTo>
                    <a:lnTo>
                      <a:pt x="1540" y="1382"/>
                    </a:lnTo>
                    <a:lnTo>
                      <a:pt x="1509" y="1401"/>
                    </a:lnTo>
                    <a:lnTo>
                      <a:pt x="1478" y="1419"/>
                    </a:lnTo>
                    <a:lnTo>
                      <a:pt x="1446" y="1434"/>
                    </a:lnTo>
                    <a:lnTo>
                      <a:pt x="1413" y="1447"/>
                    </a:lnTo>
                    <a:lnTo>
                      <a:pt x="1382" y="1459"/>
                    </a:lnTo>
                    <a:lnTo>
                      <a:pt x="1350" y="1469"/>
                    </a:lnTo>
                    <a:lnTo>
                      <a:pt x="1317" y="1476"/>
                    </a:lnTo>
                    <a:lnTo>
                      <a:pt x="1317" y="1476"/>
                    </a:lnTo>
                    <a:lnTo>
                      <a:pt x="1272" y="1485"/>
                    </a:lnTo>
                    <a:lnTo>
                      <a:pt x="1219" y="1492"/>
                    </a:lnTo>
                    <a:lnTo>
                      <a:pt x="1163" y="1497"/>
                    </a:lnTo>
                    <a:lnTo>
                      <a:pt x="1102" y="1502"/>
                    </a:lnTo>
                    <a:lnTo>
                      <a:pt x="1036" y="1506"/>
                    </a:lnTo>
                    <a:lnTo>
                      <a:pt x="966" y="1509"/>
                    </a:lnTo>
                    <a:lnTo>
                      <a:pt x="890" y="1511"/>
                    </a:lnTo>
                    <a:lnTo>
                      <a:pt x="809" y="1511"/>
                    </a:lnTo>
                    <a:lnTo>
                      <a:pt x="490" y="1511"/>
                    </a:lnTo>
                    <a:lnTo>
                      <a:pt x="490" y="2427"/>
                    </a:lnTo>
                    <a:lnTo>
                      <a:pt x="0" y="2427"/>
                    </a:lnTo>
                    <a:close/>
                    <a:moveTo>
                      <a:pt x="490" y="410"/>
                    </a:moveTo>
                    <a:lnTo>
                      <a:pt x="490" y="1099"/>
                    </a:lnTo>
                    <a:lnTo>
                      <a:pt x="757" y="1099"/>
                    </a:lnTo>
                    <a:lnTo>
                      <a:pt x="757" y="1099"/>
                    </a:lnTo>
                    <a:lnTo>
                      <a:pt x="827" y="1098"/>
                    </a:lnTo>
                    <a:lnTo>
                      <a:pt x="891" y="1096"/>
                    </a:lnTo>
                    <a:lnTo>
                      <a:pt x="947" y="1094"/>
                    </a:lnTo>
                    <a:lnTo>
                      <a:pt x="999" y="1089"/>
                    </a:lnTo>
                    <a:lnTo>
                      <a:pt x="1045" y="1084"/>
                    </a:lnTo>
                    <a:lnTo>
                      <a:pt x="1085" y="1078"/>
                    </a:lnTo>
                    <a:lnTo>
                      <a:pt x="1118" y="1070"/>
                    </a:lnTo>
                    <a:lnTo>
                      <a:pt x="1144" y="1061"/>
                    </a:lnTo>
                    <a:lnTo>
                      <a:pt x="1144" y="1061"/>
                    </a:lnTo>
                    <a:lnTo>
                      <a:pt x="1169" y="1050"/>
                    </a:lnTo>
                    <a:lnTo>
                      <a:pt x="1191" y="1040"/>
                    </a:lnTo>
                    <a:lnTo>
                      <a:pt x="1212" y="1026"/>
                    </a:lnTo>
                    <a:lnTo>
                      <a:pt x="1232" y="1012"/>
                    </a:lnTo>
                    <a:lnTo>
                      <a:pt x="1251" y="996"/>
                    </a:lnTo>
                    <a:lnTo>
                      <a:pt x="1268" y="979"/>
                    </a:lnTo>
                    <a:lnTo>
                      <a:pt x="1284" y="961"/>
                    </a:lnTo>
                    <a:lnTo>
                      <a:pt x="1298" y="942"/>
                    </a:lnTo>
                    <a:lnTo>
                      <a:pt x="1298" y="942"/>
                    </a:lnTo>
                    <a:lnTo>
                      <a:pt x="1312" y="921"/>
                    </a:lnTo>
                    <a:lnTo>
                      <a:pt x="1322" y="899"/>
                    </a:lnTo>
                    <a:lnTo>
                      <a:pt x="1333" y="878"/>
                    </a:lnTo>
                    <a:lnTo>
                      <a:pt x="1340" y="853"/>
                    </a:lnTo>
                    <a:lnTo>
                      <a:pt x="1347" y="831"/>
                    </a:lnTo>
                    <a:lnTo>
                      <a:pt x="1350" y="804"/>
                    </a:lnTo>
                    <a:lnTo>
                      <a:pt x="1354" y="780"/>
                    </a:lnTo>
                    <a:lnTo>
                      <a:pt x="1354" y="752"/>
                    </a:lnTo>
                    <a:lnTo>
                      <a:pt x="1354" y="752"/>
                    </a:lnTo>
                    <a:lnTo>
                      <a:pt x="1352" y="721"/>
                    </a:lnTo>
                    <a:lnTo>
                      <a:pt x="1348" y="689"/>
                    </a:lnTo>
                    <a:lnTo>
                      <a:pt x="1343" y="660"/>
                    </a:lnTo>
                    <a:lnTo>
                      <a:pt x="1334" y="632"/>
                    </a:lnTo>
                    <a:lnTo>
                      <a:pt x="1324" y="605"/>
                    </a:lnTo>
                    <a:lnTo>
                      <a:pt x="1310" y="581"/>
                    </a:lnTo>
                    <a:lnTo>
                      <a:pt x="1294" y="557"/>
                    </a:lnTo>
                    <a:lnTo>
                      <a:pt x="1275" y="534"/>
                    </a:lnTo>
                    <a:lnTo>
                      <a:pt x="1275" y="534"/>
                    </a:lnTo>
                    <a:lnTo>
                      <a:pt x="1256" y="513"/>
                    </a:lnTo>
                    <a:lnTo>
                      <a:pt x="1235" y="496"/>
                    </a:lnTo>
                    <a:lnTo>
                      <a:pt x="1212" y="478"/>
                    </a:lnTo>
                    <a:lnTo>
                      <a:pt x="1188" y="464"/>
                    </a:lnTo>
                    <a:lnTo>
                      <a:pt x="1162" y="452"/>
                    </a:lnTo>
                    <a:lnTo>
                      <a:pt x="1136" y="441"/>
                    </a:lnTo>
                    <a:lnTo>
                      <a:pt x="1108" y="433"/>
                    </a:lnTo>
                    <a:lnTo>
                      <a:pt x="1080" y="428"/>
                    </a:lnTo>
                    <a:lnTo>
                      <a:pt x="1080" y="428"/>
                    </a:lnTo>
                    <a:lnTo>
                      <a:pt x="1054" y="422"/>
                    </a:lnTo>
                    <a:lnTo>
                      <a:pt x="1024" y="419"/>
                    </a:lnTo>
                    <a:lnTo>
                      <a:pt x="947" y="414"/>
                    </a:lnTo>
                    <a:lnTo>
                      <a:pt x="848" y="412"/>
                    </a:lnTo>
                    <a:lnTo>
                      <a:pt x="725" y="410"/>
                    </a:lnTo>
                    <a:lnTo>
                      <a:pt x="490" y="41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1" name="Freeform 68"/>
              <p:cNvSpPr>
                <a:spLocks noEditPoints="1"/>
              </p:cNvSpPr>
              <p:nvPr/>
            </p:nvSpPr>
            <p:spPr bwMode="auto">
              <a:xfrm>
                <a:off x="-11839575" y="615950"/>
                <a:ext cx="530225" cy="566738"/>
              </a:xfrm>
              <a:custGeom>
                <a:avLst/>
                <a:gdLst>
                  <a:gd name="T0" fmla="*/ 0 w 668"/>
                  <a:gd name="T1" fmla="*/ 714 h 714"/>
                  <a:gd name="T2" fmla="*/ 274 w 668"/>
                  <a:gd name="T3" fmla="*/ 0 h 714"/>
                  <a:gd name="T4" fmla="*/ 377 w 668"/>
                  <a:gd name="T5" fmla="*/ 0 h 714"/>
                  <a:gd name="T6" fmla="*/ 668 w 668"/>
                  <a:gd name="T7" fmla="*/ 714 h 714"/>
                  <a:gd name="T8" fmla="*/ 560 w 668"/>
                  <a:gd name="T9" fmla="*/ 714 h 714"/>
                  <a:gd name="T10" fmla="*/ 478 w 668"/>
                  <a:gd name="T11" fmla="*/ 497 h 714"/>
                  <a:gd name="T12" fmla="*/ 180 w 668"/>
                  <a:gd name="T13" fmla="*/ 497 h 714"/>
                  <a:gd name="T14" fmla="*/ 101 w 668"/>
                  <a:gd name="T15" fmla="*/ 714 h 714"/>
                  <a:gd name="T16" fmla="*/ 0 w 668"/>
                  <a:gd name="T17" fmla="*/ 714 h 714"/>
                  <a:gd name="T18" fmla="*/ 206 w 668"/>
                  <a:gd name="T19" fmla="*/ 421 h 714"/>
                  <a:gd name="T20" fmla="*/ 448 w 668"/>
                  <a:gd name="T21" fmla="*/ 421 h 714"/>
                  <a:gd name="T22" fmla="*/ 373 w 668"/>
                  <a:gd name="T23" fmla="*/ 223 h 714"/>
                  <a:gd name="T24" fmla="*/ 373 w 668"/>
                  <a:gd name="T25" fmla="*/ 223 h 714"/>
                  <a:gd name="T26" fmla="*/ 344 w 668"/>
                  <a:gd name="T27" fmla="*/ 141 h 714"/>
                  <a:gd name="T28" fmla="*/ 323 w 668"/>
                  <a:gd name="T29" fmla="*/ 75 h 714"/>
                  <a:gd name="T30" fmla="*/ 323 w 668"/>
                  <a:gd name="T31" fmla="*/ 75 h 714"/>
                  <a:gd name="T32" fmla="*/ 316 w 668"/>
                  <a:gd name="T33" fmla="*/ 110 h 714"/>
                  <a:gd name="T34" fmla="*/ 307 w 668"/>
                  <a:gd name="T35" fmla="*/ 143 h 714"/>
                  <a:gd name="T36" fmla="*/ 297 w 668"/>
                  <a:gd name="T37" fmla="*/ 178 h 714"/>
                  <a:gd name="T38" fmla="*/ 284 w 668"/>
                  <a:gd name="T39" fmla="*/ 211 h 714"/>
                  <a:gd name="T40" fmla="*/ 206 w 668"/>
                  <a:gd name="T41" fmla="*/ 421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8" h="714">
                    <a:moveTo>
                      <a:pt x="0" y="714"/>
                    </a:moveTo>
                    <a:lnTo>
                      <a:pt x="274" y="0"/>
                    </a:lnTo>
                    <a:lnTo>
                      <a:pt x="377" y="0"/>
                    </a:lnTo>
                    <a:lnTo>
                      <a:pt x="668" y="714"/>
                    </a:lnTo>
                    <a:lnTo>
                      <a:pt x="560" y="714"/>
                    </a:lnTo>
                    <a:lnTo>
                      <a:pt x="478" y="497"/>
                    </a:lnTo>
                    <a:lnTo>
                      <a:pt x="180" y="497"/>
                    </a:lnTo>
                    <a:lnTo>
                      <a:pt x="101" y="714"/>
                    </a:lnTo>
                    <a:lnTo>
                      <a:pt x="0" y="714"/>
                    </a:lnTo>
                    <a:close/>
                    <a:moveTo>
                      <a:pt x="206" y="421"/>
                    </a:moveTo>
                    <a:lnTo>
                      <a:pt x="448" y="421"/>
                    </a:lnTo>
                    <a:lnTo>
                      <a:pt x="373" y="223"/>
                    </a:lnTo>
                    <a:lnTo>
                      <a:pt x="373" y="223"/>
                    </a:lnTo>
                    <a:lnTo>
                      <a:pt x="344" y="141"/>
                    </a:lnTo>
                    <a:lnTo>
                      <a:pt x="323" y="75"/>
                    </a:lnTo>
                    <a:lnTo>
                      <a:pt x="323" y="75"/>
                    </a:lnTo>
                    <a:lnTo>
                      <a:pt x="316" y="110"/>
                    </a:lnTo>
                    <a:lnTo>
                      <a:pt x="307" y="143"/>
                    </a:lnTo>
                    <a:lnTo>
                      <a:pt x="297" y="178"/>
                    </a:lnTo>
                    <a:lnTo>
                      <a:pt x="284" y="211"/>
                    </a:lnTo>
                    <a:lnTo>
                      <a:pt x="206" y="4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2" name="Freeform 69"/>
              <p:cNvSpPr>
                <a:spLocks noEditPoints="1"/>
              </p:cNvSpPr>
              <p:nvPr/>
            </p:nvSpPr>
            <p:spPr bwMode="auto">
              <a:xfrm>
                <a:off x="-11304588" y="615950"/>
                <a:ext cx="355600" cy="576263"/>
              </a:xfrm>
              <a:custGeom>
                <a:avLst/>
                <a:gdLst>
                  <a:gd name="T0" fmla="*/ 368 w 448"/>
                  <a:gd name="T1" fmla="*/ 649 h 726"/>
                  <a:gd name="T2" fmla="*/ 324 w 448"/>
                  <a:gd name="T3" fmla="*/ 696 h 726"/>
                  <a:gd name="T4" fmla="*/ 267 w 448"/>
                  <a:gd name="T5" fmla="*/ 721 h 726"/>
                  <a:gd name="T6" fmla="*/ 223 w 448"/>
                  <a:gd name="T7" fmla="*/ 726 h 726"/>
                  <a:gd name="T8" fmla="*/ 178 w 448"/>
                  <a:gd name="T9" fmla="*/ 721 h 726"/>
                  <a:gd name="T10" fmla="*/ 136 w 448"/>
                  <a:gd name="T11" fmla="*/ 707 h 726"/>
                  <a:gd name="T12" fmla="*/ 109 w 448"/>
                  <a:gd name="T13" fmla="*/ 691 h 726"/>
                  <a:gd name="T14" fmla="*/ 73 w 448"/>
                  <a:gd name="T15" fmla="*/ 661 h 726"/>
                  <a:gd name="T16" fmla="*/ 45 w 448"/>
                  <a:gd name="T17" fmla="*/ 625 h 726"/>
                  <a:gd name="T18" fmla="*/ 15 w 448"/>
                  <a:gd name="T19" fmla="*/ 565 h 726"/>
                  <a:gd name="T20" fmla="*/ 0 w 448"/>
                  <a:gd name="T21" fmla="*/ 456 h 726"/>
                  <a:gd name="T22" fmla="*/ 7 w 448"/>
                  <a:gd name="T23" fmla="*/ 382 h 726"/>
                  <a:gd name="T24" fmla="*/ 26 w 448"/>
                  <a:gd name="T25" fmla="*/ 316 h 726"/>
                  <a:gd name="T26" fmla="*/ 48 w 448"/>
                  <a:gd name="T27" fmla="*/ 272 h 726"/>
                  <a:gd name="T28" fmla="*/ 78 w 448"/>
                  <a:gd name="T29" fmla="*/ 237 h 726"/>
                  <a:gd name="T30" fmla="*/ 103 w 448"/>
                  <a:gd name="T31" fmla="*/ 218 h 726"/>
                  <a:gd name="T32" fmla="*/ 143 w 448"/>
                  <a:gd name="T33" fmla="*/ 199 h 726"/>
                  <a:gd name="T34" fmla="*/ 188 w 448"/>
                  <a:gd name="T35" fmla="*/ 187 h 726"/>
                  <a:gd name="T36" fmla="*/ 218 w 448"/>
                  <a:gd name="T37" fmla="*/ 185 h 726"/>
                  <a:gd name="T38" fmla="*/ 282 w 448"/>
                  <a:gd name="T39" fmla="*/ 196 h 726"/>
                  <a:gd name="T40" fmla="*/ 319 w 448"/>
                  <a:gd name="T41" fmla="*/ 215 h 726"/>
                  <a:gd name="T42" fmla="*/ 361 w 448"/>
                  <a:gd name="T43" fmla="*/ 257 h 726"/>
                  <a:gd name="T44" fmla="*/ 448 w 448"/>
                  <a:gd name="T45" fmla="*/ 714 h 726"/>
                  <a:gd name="T46" fmla="*/ 90 w 448"/>
                  <a:gd name="T47" fmla="*/ 456 h 726"/>
                  <a:gd name="T48" fmla="*/ 96 w 448"/>
                  <a:gd name="T49" fmla="*/ 524 h 726"/>
                  <a:gd name="T50" fmla="*/ 113 w 448"/>
                  <a:gd name="T51" fmla="*/ 576 h 726"/>
                  <a:gd name="T52" fmla="*/ 132 w 448"/>
                  <a:gd name="T53" fmla="*/ 604 h 726"/>
                  <a:gd name="T54" fmla="*/ 165 w 448"/>
                  <a:gd name="T55" fmla="*/ 635 h 726"/>
                  <a:gd name="T56" fmla="*/ 204 w 448"/>
                  <a:gd name="T57" fmla="*/ 651 h 726"/>
                  <a:gd name="T58" fmla="*/ 230 w 448"/>
                  <a:gd name="T59" fmla="*/ 654 h 726"/>
                  <a:gd name="T60" fmla="*/ 272 w 448"/>
                  <a:gd name="T61" fmla="*/ 647 h 726"/>
                  <a:gd name="T62" fmla="*/ 307 w 448"/>
                  <a:gd name="T63" fmla="*/ 627 h 726"/>
                  <a:gd name="T64" fmla="*/ 328 w 448"/>
                  <a:gd name="T65" fmla="*/ 607 h 726"/>
                  <a:gd name="T66" fmla="*/ 352 w 448"/>
                  <a:gd name="T67" fmla="*/ 564 h 726"/>
                  <a:gd name="T68" fmla="*/ 366 w 448"/>
                  <a:gd name="T69" fmla="*/ 508 h 726"/>
                  <a:gd name="T70" fmla="*/ 368 w 448"/>
                  <a:gd name="T71" fmla="*/ 463 h 726"/>
                  <a:gd name="T72" fmla="*/ 363 w 448"/>
                  <a:gd name="T73" fmla="*/ 391 h 726"/>
                  <a:gd name="T74" fmla="*/ 345 w 448"/>
                  <a:gd name="T75" fmla="*/ 335 h 726"/>
                  <a:gd name="T76" fmla="*/ 328 w 448"/>
                  <a:gd name="T77" fmla="*/ 307 h 726"/>
                  <a:gd name="T78" fmla="*/ 294 w 448"/>
                  <a:gd name="T79" fmla="*/ 278 h 726"/>
                  <a:gd name="T80" fmla="*/ 256 w 448"/>
                  <a:gd name="T81" fmla="*/ 260 h 726"/>
                  <a:gd name="T82" fmla="*/ 226 w 448"/>
                  <a:gd name="T83" fmla="*/ 258 h 726"/>
                  <a:gd name="T84" fmla="*/ 186 w 448"/>
                  <a:gd name="T85" fmla="*/ 265 h 726"/>
                  <a:gd name="T86" fmla="*/ 150 w 448"/>
                  <a:gd name="T87" fmla="*/ 285 h 726"/>
                  <a:gd name="T88" fmla="*/ 129 w 448"/>
                  <a:gd name="T89" fmla="*/ 305 h 726"/>
                  <a:gd name="T90" fmla="*/ 106 w 448"/>
                  <a:gd name="T91" fmla="*/ 349 h 726"/>
                  <a:gd name="T92" fmla="*/ 92 w 448"/>
                  <a:gd name="T93" fmla="*/ 408 h 726"/>
                  <a:gd name="T94" fmla="*/ 90 w 448"/>
                  <a:gd name="T95" fmla="*/ 456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8" h="726">
                    <a:moveTo>
                      <a:pt x="368" y="714"/>
                    </a:moveTo>
                    <a:lnTo>
                      <a:pt x="368" y="649"/>
                    </a:lnTo>
                    <a:lnTo>
                      <a:pt x="368" y="649"/>
                    </a:lnTo>
                    <a:lnTo>
                      <a:pt x="354" y="667"/>
                    </a:lnTo>
                    <a:lnTo>
                      <a:pt x="340" y="682"/>
                    </a:lnTo>
                    <a:lnTo>
                      <a:pt x="324" y="696"/>
                    </a:lnTo>
                    <a:lnTo>
                      <a:pt x="307" y="707"/>
                    </a:lnTo>
                    <a:lnTo>
                      <a:pt x="287" y="716"/>
                    </a:lnTo>
                    <a:lnTo>
                      <a:pt x="267" y="721"/>
                    </a:lnTo>
                    <a:lnTo>
                      <a:pt x="246" y="724"/>
                    </a:lnTo>
                    <a:lnTo>
                      <a:pt x="223" y="726"/>
                    </a:lnTo>
                    <a:lnTo>
                      <a:pt x="223" y="726"/>
                    </a:lnTo>
                    <a:lnTo>
                      <a:pt x="207" y="726"/>
                    </a:lnTo>
                    <a:lnTo>
                      <a:pt x="192" y="724"/>
                    </a:lnTo>
                    <a:lnTo>
                      <a:pt x="178" y="721"/>
                    </a:lnTo>
                    <a:lnTo>
                      <a:pt x="164" y="717"/>
                    </a:lnTo>
                    <a:lnTo>
                      <a:pt x="150" y="712"/>
                    </a:lnTo>
                    <a:lnTo>
                      <a:pt x="136" y="707"/>
                    </a:lnTo>
                    <a:lnTo>
                      <a:pt x="122" y="700"/>
                    </a:lnTo>
                    <a:lnTo>
                      <a:pt x="109" y="691"/>
                    </a:lnTo>
                    <a:lnTo>
                      <a:pt x="109" y="691"/>
                    </a:lnTo>
                    <a:lnTo>
                      <a:pt x="96" y="682"/>
                    </a:lnTo>
                    <a:lnTo>
                      <a:pt x="85" y="674"/>
                    </a:lnTo>
                    <a:lnTo>
                      <a:pt x="73" y="661"/>
                    </a:lnTo>
                    <a:lnTo>
                      <a:pt x="62" y="651"/>
                    </a:lnTo>
                    <a:lnTo>
                      <a:pt x="54" y="639"/>
                    </a:lnTo>
                    <a:lnTo>
                      <a:pt x="45" y="625"/>
                    </a:lnTo>
                    <a:lnTo>
                      <a:pt x="29" y="597"/>
                    </a:lnTo>
                    <a:lnTo>
                      <a:pt x="29" y="597"/>
                    </a:lnTo>
                    <a:lnTo>
                      <a:pt x="15" y="565"/>
                    </a:lnTo>
                    <a:lnTo>
                      <a:pt x="7" y="531"/>
                    </a:lnTo>
                    <a:lnTo>
                      <a:pt x="1" y="494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1" y="419"/>
                    </a:lnTo>
                    <a:lnTo>
                      <a:pt x="7" y="382"/>
                    </a:lnTo>
                    <a:lnTo>
                      <a:pt x="15" y="347"/>
                    </a:lnTo>
                    <a:lnTo>
                      <a:pt x="26" y="316"/>
                    </a:lnTo>
                    <a:lnTo>
                      <a:pt x="26" y="316"/>
                    </a:lnTo>
                    <a:lnTo>
                      <a:pt x="33" y="300"/>
                    </a:lnTo>
                    <a:lnTo>
                      <a:pt x="40" y="286"/>
                    </a:lnTo>
                    <a:lnTo>
                      <a:pt x="48" y="272"/>
                    </a:lnTo>
                    <a:lnTo>
                      <a:pt x="57" y="260"/>
                    </a:lnTo>
                    <a:lnTo>
                      <a:pt x="68" y="248"/>
                    </a:lnTo>
                    <a:lnTo>
                      <a:pt x="78" y="237"/>
                    </a:lnTo>
                    <a:lnTo>
                      <a:pt x="90" y="227"/>
                    </a:lnTo>
                    <a:lnTo>
                      <a:pt x="103" y="218"/>
                    </a:lnTo>
                    <a:lnTo>
                      <a:pt x="103" y="218"/>
                    </a:lnTo>
                    <a:lnTo>
                      <a:pt x="116" y="211"/>
                    </a:lnTo>
                    <a:lnTo>
                      <a:pt x="130" y="204"/>
                    </a:lnTo>
                    <a:lnTo>
                      <a:pt x="143" y="199"/>
                    </a:lnTo>
                    <a:lnTo>
                      <a:pt x="158" y="194"/>
                    </a:lnTo>
                    <a:lnTo>
                      <a:pt x="172" y="190"/>
                    </a:lnTo>
                    <a:lnTo>
                      <a:pt x="188" y="187"/>
                    </a:lnTo>
                    <a:lnTo>
                      <a:pt x="202" y="185"/>
                    </a:lnTo>
                    <a:lnTo>
                      <a:pt x="218" y="185"/>
                    </a:lnTo>
                    <a:lnTo>
                      <a:pt x="218" y="185"/>
                    </a:lnTo>
                    <a:lnTo>
                      <a:pt x="240" y="187"/>
                    </a:lnTo>
                    <a:lnTo>
                      <a:pt x="263" y="190"/>
                    </a:lnTo>
                    <a:lnTo>
                      <a:pt x="282" y="196"/>
                    </a:lnTo>
                    <a:lnTo>
                      <a:pt x="301" y="204"/>
                    </a:lnTo>
                    <a:lnTo>
                      <a:pt x="301" y="204"/>
                    </a:lnTo>
                    <a:lnTo>
                      <a:pt x="319" y="215"/>
                    </a:lnTo>
                    <a:lnTo>
                      <a:pt x="335" y="227"/>
                    </a:lnTo>
                    <a:lnTo>
                      <a:pt x="349" y="241"/>
                    </a:lnTo>
                    <a:lnTo>
                      <a:pt x="361" y="257"/>
                    </a:lnTo>
                    <a:lnTo>
                      <a:pt x="361" y="0"/>
                    </a:lnTo>
                    <a:lnTo>
                      <a:pt x="448" y="0"/>
                    </a:lnTo>
                    <a:lnTo>
                      <a:pt x="448" y="714"/>
                    </a:lnTo>
                    <a:lnTo>
                      <a:pt x="368" y="714"/>
                    </a:lnTo>
                    <a:close/>
                    <a:moveTo>
                      <a:pt x="90" y="456"/>
                    </a:moveTo>
                    <a:lnTo>
                      <a:pt x="90" y="456"/>
                    </a:lnTo>
                    <a:lnTo>
                      <a:pt x="90" y="480"/>
                    </a:lnTo>
                    <a:lnTo>
                      <a:pt x="92" y="503"/>
                    </a:lnTo>
                    <a:lnTo>
                      <a:pt x="96" y="524"/>
                    </a:lnTo>
                    <a:lnTo>
                      <a:pt x="101" y="543"/>
                    </a:lnTo>
                    <a:lnTo>
                      <a:pt x="106" y="560"/>
                    </a:lnTo>
                    <a:lnTo>
                      <a:pt x="113" y="576"/>
                    </a:lnTo>
                    <a:lnTo>
                      <a:pt x="122" y="592"/>
                    </a:lnTo>
                    <a:lnTo>
                      <a:pt x="132" y="604"/>
                    </a:lnTo>
                    <a:lnTo>
                      <a:pt x="132" y="604"/>
                    </a:lnTo>
                    <a:lnTo>
                      <a:pt x="143" y="616"/>
                    </a:lnTo>
                    <a:lnTo>
                      <a:pt x="153" y="627"/>
                    </a:lnTo>
                    <a:lnTo>
                      <a:pt x="165" y="635"/>
                    </a:lnTo>
                    <a:lnTo>
                      <a:pt x="178" y="640"/>
                    </a:lnTo>
                    <a:lnTo>
                      <a:pt x="190" y="647"/>
                    </a:lnTo>
                    <a:lnTo>
                      <a:pt x="204" y="651"/>
                    </a:lnTo>
                    <a:lnTo>
                      <a:pt x="216" y="653"/>
                    </a:lnTo>
                    <a:lnTo>
                      <a:pt x="230" y="654"/>
                    </a:lnTo>
                    <a:lnTo>
                      <a:pt x="230" y="654"/>
                    </a:lnTo>
                    <a:lnTo>
                      <a:pt x="246" y="653"/>
                    </a:lnTo>
                    <a:lnTo>
                      <a:pt x="258" y="651"/>
                    </a:lnTo>
                    <a:lnTo>
                      <a:pt x="272" y="647"/>
                    </a:lnTo>
                    <a:lnTo>
                      <a:pt x="284" y="642"/>
                    </a:lnTo>
                    <a:lnTo>
                      <a:pt x="296" y="635"/>
                    </a:lnTo>
                    <a:lnTo>
                      <a:pt x="307" y="627"/>
                    </a:lnTo>
                    <a:lnTo>
                      <a:pt x="317" y="618"/>
                    </a:lnTo>
                    <a:lnTo>
                      <a:pt x="328" y="607"/>
                    </a:lnTo>
                    <a:lnTo>
                      <a:pt x="328" y="607"/>
                    </a:lnTo>
                    <a:lnTo>
                      <a:pt x="338" y="593"/>
                    </a:lnTo>
                    <a:lnTo>
                      <a:pt x="345" y="579"/>
                    </a:lnTo>
                    <a:lnTo>
                      <a:pt x="352" y="564"/>
                    </a:lnTo>
                    <a:lnTo>
                      <a:pt x="359" y="548"/>
                    </a:lnTo>
                    <a:lnTo>
                      <a:pt x="363" y="529"/>
                    </a:lnTo>
                    <a:lnTo>
                      <a:pt x="366" y="508"/>
                    </a:lnTo>
                    <a:lnTo>
                      <a:pt x="368" y="487"/>
                    </a:lnTo>
                    <a:lnTo>
                      <a:pt x="368" y="463"/>
                    </a:lnTo>
                    <a:lnTo>
                      <a:pt x="368" y="463"/>
                    </a:lnTo>
                    <a:lnTo>
                      <a:pt x="368" y="438"/>
                    </a:lnTo>
                    <a:lnTo>
                      <a:pt x="366" y="414"/>
                    </a:lnTo>
                    <a:lnTo>
                      <a:pt x="363" y="391"/>
                    </a:lnTo>
                    <a:lnTo>
                      <a:pt x="359" y="372"/>
                    </a:lnTo>
                    <a:lnTo>
                      <a:pt x="352" y="353"/>
                    </a:lnTo>
                    <a:lnTo>
                      <a:pt x="345" y="335"/>
                    </a:lnTo>
                    <a:lnTo>
                      <a:pt x="336" y="321"/>
                    </a:lnTo>
                    <a:lnTo>
                      <a:pt x="328" y="307"/>
                    </a:lnTo>
                    <a:lnTo>
                      <a:pt x="328" y="307"/>
                    </a:lnTo>
                    <a:lnTo>
                      <a:pt x="317" y="295"/>
                    </a:lnTo>
                    <a:lnTo>
                      <a:pt x="307" y="286"/>
                    </a:lnTo>
                    <a:lnTo>
                      <a:pt x="294" y="278"/>
                    </a:lnTo>
                    <a:lnTo>
                      <a:pt x="282" y="271"/>
                    </a:lnTo>
                    <a:lnTo>
                      <a:pt x="268" y="265"/>
                    </a:lnTo>
                    <a:lnTo>
                      <a:pt x="256" y="260"/>
                    </a:lnTo>
                    <a:lnTo>
                      <a:pt x="242" y="258"/>
                    </a:lnTo>
                    <a:lnTo>
                      <a:pt x="226" y="258"/>
                    </a:lnTo>
                    <a:lnTo>
                      <a:pt x="226" y="258"/>
                    </a:lnTo>
                    <a:lnTo>
                      <a:pt x="212" y="258"/>
                    </a:lnTo>
                    <a:lnTo>
                      <a:pt x="198" y="260"/>
                    </a:lnTo>
                    <a:lnTo>
                      <a:pt x="186" y="265"/>
                    </a:lnTo>
                    <a:lnTo>
                      <a:pt x="172" y="271"/>
                    </a:lnTo>
                    <a:lnTo>
                      <a:pt x="162" y="276"/>
                    </a:lnTo>
                    <a:lnTo>
                      <a:pt x="150" y="285"/>
                    </a:lnTo>
                    <a:lnTo>
                      <a:pt x="139" y="295"/>
                    </a:lnTo>
                    <a:lnTo>
                      <a:pt x="129" y="305"/>
                    </a:lnTo>
                    <a:lnTo>
                      <a:pt x="129" y="305"/>
                    </a:lnTo>
                    <a:lnTo>
                      <a:pt x="120" y="318"/>
                    </a:lnTo>
                    <a:lnTo>
                      <a:pt x="111" y="333"/>
                    </a:lnTo>
                    <a:lnTo>
                      <a:pt x="106" y="349"/>
                    </a:lnTo>
                    <a:lnTo>
                      <a:pt x="99" y="367"/>
                    </a:lnTo>
                    <a:lnTo>
                      <a:pt x="96" y="387"/>
                    </a:lnTo>
                    <a:lnTo>
                      <a:pt x="92" y="408"/>
                    </a:lnTo>
                    <a:lnTo>
                      <a:pt x="90" y="431"/>
                    </a:lnTo>
                    <a:lnTo>
                      <a:pt x="90" y="456"/>
                    </a:lnTo>
                    <a:lnTo>
                      <a:pt x="90" y="45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3" name="Freeform 70"/>
              <p:cNvSpPr>
                <a:spLocks/>
              </p:cNvSpPr>
              <p:nvPr/>
            </p:nvSpPr>
            <p:spPr bwMode="auto">
              <a:xfrm>
                <a:off x="-10899775" y="773113"/>
                <a:ext cx="374650" cy="409575"/>
              </a:xfrm>
              <a:custGeom>
                <a:avLst/>
                <a:gdLst>
                  <a:gd name="T0" fmla="*/ 196 w 473"/>
                  <a:gd name="T1" fmla="*/ 517 h 517"/>
                  <a:gd name="T2" fmla="*/ 0 w 473"/>
                  <a:gd name="T3" fmla="*/ 0 h 517"/>
                  <a:gd name="T4" fmla="*/ 93 w 473"/>
                  <a:gd name="T5" fmla="*/ 0 h 517"/>
                  <a:gd name="T6" fmla="*/ 203 w 473"/>
                  <a:gd name="T7" fmla="*/ 309 h 517"/>
                  <a:gd name="T8" fmla="*/ 203 w 473"/>
                  <a:gd name="T9" fmla="*/ 309 h 517"/>
                  <a:gd name="T10" fmla="*/ 220 w 473"/>
                  <a:gd name="T11" fmla="*/ 361 h 517"/>
                  <a:gd name="T12" fmla="*/ 236 w 473"/>
                  <a:gd name="T13" fmla="*/ 414 h 517"/>
                  <a:gd name="T14" fmla="*/ 236 w 473"/>
                  <a:gd name="T15" fmla="*/ 414 h 517"/>
                  <a:gd name="T16" fmla="*/ 250 w 473"/>
                  <a:gd name="T17" fmla="*/ 368 h 517"/>
                  <a:gd name="T18" fmla="*/ 269 w 473"/>
                  <a:gd name="T19" fmla="*/ 316 h 517"/>
                  <a:gd name="T20" fmla="*/ 384 w 473"/>
                  <a:gd name="T21" fmla="*/ 0 h 517"/>
                  <a:gd name="T22" fmla="*/ 473 w 473"/>
                  <a:gd name="T23" fmla="*/ 0 h 517"/>
                  <a:gd name="T24" fmla="*/ 278 w 473"/>
                  <a:gd name="T25" fmla="*/ 517 h 517"/>
                  <a:gd name="T26" fmla="*/ 196 w 473"/>
                  <a:gd name="T27" fmla="*/ 5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3" h="517">
                    <a:moveTo>
                      <a:pt x="196" y="517"/>
                    </a:moveTo>
                    <a:lnTo>
                      <a:pt x="0" y="0"/>
                    </a:lnTo>
                    <a:lnTo>
                      <a:pt x="93" y="0"/>
                    </a:lnTo>
                    <a:lnTo>
                      <a:pt x="203" y="309"/>
                    </a:lnTo>
                    <a:lnTo>
                      <a:pt x="203" y="309"/>
                    </a:lnTo>
                    <a:lnTo>
                      <a:pt x="220" y="361"/>
                    </a:lnTo>
                    <a:lnTo>
                      <a:pt x="236" y="414"/>
                    </a:lnTo>
                    <a:lnTo>
                      <a:pt x="236" y="414"/>
                    </a:lnTo>
                    <a:lnTo>
                      <a:pt x="250" y="368"/>
                    </a:lnTo>
                    <a:lnTo>
                      <a:pt x="269" y="316"/>
                    </a:lnTo>
                    <a:lnTo>
                      <a:pt x="384" y="0"/>
                    </a:lnTo>
                    <a:lnTo>
                      <a:pt x="473" y="0"/>
                    </a:lnTo>
                    <a:lnTo>
                      <a:pt x="278" y="517"/>
                    </a:lnTo>
                    <a:lnTo>
                      <a:pt x="196" y="51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4" name="Freeform 71"/>
              <p:cNvSpPr>
                <a:spLocks noEditPoints="1"/>
              </p:cNvSpPr>
              <p:nvPr/>
            </p:nvSpPr>
            <p:spPr bwMode="auto">
              <a:xfrm>
                <a:off x="-10515600" y="763588"/>
                <a:ext cx="377825" cy="428625"/>
              </a:xfrm>
              <a:custGeom>
                <a:avLst/>
                <a:gdLst>
                  <a:gd name="T0" fmla="*/ 342 w 477"/>
                  <a:gd name="T1" fmla="*/ 485 h 541"/>
                  <a:gd name="T2" fmla="*/ 272 w 477"/>
                  <a:gd name="T3" fmla="*/ 524 h 541"/>
                  <a:gd name="T4" fmla="*/ 227 w 477"/>
                  <a:gd name="T5" fmla="*/ 536 h 541"/>
                  <a:gd name="T6" fmla="*/ 176 w 477"/>
                  <a:gd name="T7" fmla="*/ 541 h 541"/>
                  <a:gd name="T8" fmla="*/ 119 w 477"/>
                  <a:gd name="T9" fmla="*/ 534 h 541"/>
                  <a:gd name="T10" fmla="*/ 70 w 477"/>
                  <a:gd name="T11" fmla="*/ 517 h 541"/>
                  <a:gd name="T12" fmla="*/ 46 w 477"/>
                  <a:gd name="T13" fmla="*/ 499 h 541"/>
                  <a:gd name="T14" fmla="*/ 18 w 477"/>
                  <a:gd name="T15" fmla="*/ 464 h 541"/>
                  <a:gd name="T16" fmla="*/ 2 w 477"/>
                  <a:gd name="T17" fmla="*/ 424 h 541"/>
                  <a:gd name="T18" fmla="*/ 0 w 477"/>
                  <a:gd name="T19" fmla="*/ 393 h 541"/>
                  <a:gd name="T20" fmla="*/ 9 w 477"/>
                  <a:gd name="T21" fmla="*/ 339 h 541"/>
                  <a:gd name="T22" fmla="*/ 26 w 477"/>
                  <a:gd name="T23" fmla="*/ 309 h 541"/>
                  <a:gd name="T24" fmla="*/ 63 w 477"/>
                  <a:gd name="T25" fmla="*/ 272 h 541"/>
                  <a:gd name="T26" fmla="*/ 93 w 477"/>
                  <a:gd name="T27" fmla="*/ 257 h 541"/>
                  <a:gd name="T28" fmla="*/ 126 w 477"/>
                  <a:gd name="T29" fmla="*/ 244 h 541"/>
                  <a:gd name="T30" fmla="*/ 203 w 477"/>
                  <a:gd name="T31" fmla="*/ 230 h 541"/>
                  <a:gd name="T32" fmla="*/ 332 w 477"/>
                  <a:gd name="T33" fmla="*/ 209 h 541"/>
                  <a:gd name="T34" fmla="*/ 360 w 477"/>
                  <a:gd name="T35" fmla="*/ 178 h 541"/>
                  <a:gd name="T36" fmla="*/ 354 w 477"/>
                  <a:gd name="T37" fmla="*/ 133 h 541"/>
                  <a:gd name="T38" fmla="*/ 340 w 477"/>
                  <a:gd name="T39" fmla="*/ 108 h 541"/>
                  <a:gd name="T40" fmla="*/ 327 w 477"/>
                  <a:gd name="T41" fmla="*/ 96 h 541"/>
                  <a:gd name="T42" fmla="*/ 293 w 477"/>
                  <a:gd name="T43" fmla="*/ 80 h 541"/>
                  <a:gd name="T44" fmla="*/ 236 w 477"/>
                  <a:gd name="T45" fmla="*/ 73 h 541"/>
                  <a:gd name="T46" fmla="*/ 182 w 477"/>
                  <a:gd name="T47" fmla="*/ 79 h 541"/>
                  <a:gd name="T48" fmla="*/ 143 w 477"/>
                  <a:gd name="T49" fmla="*/ 94 h 541"/>
                  <a:gd name="T50" fmla="*/ 131 w 477"/>
                  <a:gd name="T51" fmla="*/ 108 h 541"/>
                  <a:gd name="T52" fmla="*/ 100 w 477"/>
                  <a:gd name="T53" fmla="*/ 171 h 541"/>
                  <a:gd name="T54" fmla="*/ 21 w 477"/>
                  <a:gd name="T55" fmla="*/ 133 h 541"/>
                  <a:gd name="T56" fmla="*/ 53 w 477"/>
                  <a:gd name="T57" fmla="*/ 70 h 541"/>
                  <a:gd name="T58" fmla="*/ 86 w 477"/>
                  <a:gd name="T59" fmla="*/ 40 h 541"/>
                  <a:gd name="T60" fmla="*/ 131 w 477"/>
                  <a:gd name="T61" fmla="*/ 19 h 541"/>
                  <a:gd name="T62" fmla="*/ 215 w 477"/>
                  <a:gd name="T63" fmla="*/ 2 h 541"/>
                  <a:gd name="T64" fmla="*/ 279 w 477"/>
                  <a:gd name="T65" fmla="*/ 2 h 541"/>
                  <a:gd name="T66" fmla="*/ 356 w 477"/>
                  <a:gd name="T67" fmla="*/ 16 h 541"/>
                  <a:gd name="T68" fmla="*/ 391 w 477"/>
                  <a:gd name="T69" fmla="*/ 33 h 541"/>
                  <a:gd name="T70" fmla="*/ 417 w 477"/>
                  <a:gd name="T71" fmla="*/ 56 h 541"/>
                  <a:gd name="T72" fmla="*/ 440 w 477"/>
                  <a:gd name="T73" fmla="*/ 98 h 541"/>
                  <a:gd name="T74" fmla="*/ 447 w 477"/>
                  <a:gd name="T75" fmla="*/ 147 h 541"/>
                  <a:gd name="T76" fmla="*/ 449 w 477"/>
                  <a:gd name="T77" fmla="*/ 312 h 541"/>
                  <a:gd name="T78" fmla="*/ 454 w 477"/>
                  <a:gd name="T79" fmla="*/ 468 h 541"/>
                  <a:gd name="T80" fmla="*/ 463 w 477"/>
                  <a:gd name="T81" fmla="*/ 499 h 541"/>
                  <a:gd name="T82" fmla="*/ 384 w 477"/>
                  <a:gd name="T83" fmla="*/ 529 h 541"/>
                  <a:gd name="T84" fmla="*/ 374 w 477"/>
                  <a:gd name="T85" fmla="*/ 499 h 541"/>
                  <a:gd name="T86" fmla="*/ 367 w 477"/>
                  <a:gd name="T87" fmla="*/ 466 h 541"/>
                  <a:gd name="T88" fmla="*/ 333 w 477"/>
                  <a:gd name="T89" fmla="*/ 279 h 541"/>
                  <a:gd name="T90" fmla="*/ 217 w 477"/>
                  <a:gd name="T91" fmla="*/ 302 h 541"/>
                  <a:gd name="T92" fmla="*/ 154 w 477"/>
                  <a:gd name="T93" fmla="*/ 316 h 541"/>
                  <a:gd name="T94" fmla="*/ 129 w 477"/>
                  <a:gd name="T95" fmla="*/ 326 h 541"/>
                  <a:gd name="T96" fmla="*/ 105 w 477"/>
                  <a:gd name="T97" fmla="*/ 349 h 541"/>
                  <a:gd name="T98" fmla="*/ 96 w 477"/>
                  <a:gd name="T99" fmla="*/ 368 h 541"/>
                  <a:gd name="T100" fmla="*/ 93 w 477"/>
                  <a:gd name="T101" fmla="*/ 391 h 541"/>
                  <a:gd name="T102" fmla="*/ 108 w 477"/>
                  <a:gd name="T103" fmla="*/ 436 h 541"/>
                  <a:gd name="T104" fmla="*/ 135 w 477"/>
                  <a:gd name="T105" fmla="*/ 459 h 541"/>
                  <a:gd name="T106" fmla="*/ 197 w 477"/>
                  <a:gd name="T107" fmla="*/ 473 h 541"/>
                  <a:gd name="T108" fmla="*/ 244 w 477"/>
                  <a:gd name="T109" fmla="*/ 466 h 541"/>
                  <a:gd name="T110" fmla="*/ 288 w 477"/>
                  <a:gd name="T111" fmla="*/ 450 h 541"/>
                  <a:gd name="T112" fmla="*/ 335 w 477"/>
                  <a:gd name="T113" fmla="*/ 407 h 541"/>
                  <a:gd name="T114" fmla="*/ 351 w 477"/>
                  <a:gd name="T115" fmla="*/ 373 h 541"/>
                  <a:gd name="T116" fmla="*/ 360 w 477"/>
                  <a:gd name="T117" fmla="*/ 30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77" h="541">
                    <a:moveTo>
                      <a:pt x="367" y="466"/>
                    </a:moveTo>
                    <a:lnTo>
                      <a:pt x="367" y="466"/>
                    </a:lnTo>
                    <a:lnTo>
                      <a:pt x="342" y="485"/>
                    </a:lnTo>
                    <a:lnTo>
                      <a:pt x="320" y="501"/>
                    </a:lnTo>
                    <a:lnTo>
                      <a:pt x="295" y="513"/>
                    </a:lnTo>
                    <a:lnTo>
                      <a:pt x="272" y="524"/>
                    </a:lnTo>
                    <a:lnTo>
                      <a:pt x="272" y="524"/>
                    </a:lnTo>
                    <a:lnTo>
                      <a:pt x="250" y="531"/>
                    </a:lnTo>
                    <a:lnTo>
                      <a:pt x="227" y="536"/>
                    </a:lnTo>
                    <a:lnTo>
                      <a:pt x="203" y="539"/>
                    </a:lnTo>
                    <a:lnTo>
                      <a:pt x="176" y="541"/>
                    </a:lnTo>
                    <a:lnTo>
                      <a:pt x="176" y="541"/>
                    </a:lnTo>
                    <a:lnTo>
                      <a:pt x="155" y="539"/>
                    </a:lnTo>
                    <a:lnTo>
                      <a:pt x="136" y="538"/>
                    </a:lnTo>
                    <a:lnTo>
                      <a:pt x="119" y="534"/>
                    </a:lnTo>
                    <a:lnTo>
                      <a:pt x="101" y="531"/>
                    </a:lnTo>
                    <a:lnTo>
                      <a:pt x="86" y="525"/>
                    </a:lnTo>
                    <a:lnTo>
                      <a:pt x="70" y="517"/>
                    </a:lnTo>
                    <a:lnTo>
                      <a:pt x="58" y="510"/>
                    </a:lnTo>
                    <a:lnTo>
                      <a:pt x="46" y="499"/>
                    </a:lnTo>
                    <a:lnTo>
                      <a:pt x="46" y="499"/>
                    </a:lnTo>
                    <a:lnTo>
                      <a:pt x="35" y="489"/>
                    </a:lnTo>
                    <a:lnTo>
                      <a:pt x="25" y="476"/>
                    </a:lnTo>
                    <a:lnTo>
                      <a:pt x="18" y="464"/>
                    </a:lnTo>
                    <a:lnTo>
                      <a:pt x="11" y="452"/>
                    </a:lnTo>
                    <a:lnTo>
                      <a:pt x="5" y="438"/>
                    </a:lnTo>
                    <a:lnTo>
                      <a:pt x="2" y="424"/>
                    </a:lnTo>
                    <a:lnTo>
                      <a:pt x="0" y="408"/>
                    </a:lnTo>
                    <a:lnTo>
                      <a:pt x="0" y="393"/>
                    </a:lnTo>
                    <a:lnTo>
                      <a:pt x="0" y="393"/>
                    </a:lnTo>
                    <a:lnTo>
                      <a:pt x="0" y="373"/>
                    </a:lnTo>
                    <a:lnTo>
                      <a:pt x="4" y="356"/>
                    </a:lnTo>
                    <a:lnTo>
                      <a:pt x="9" y="339"/>
                    </a:lnTo>
                    <a:lnTo>
                      <a:pt x="18" y="323"/>
                    </a:lnTo>
                    <a:lnTo>
                      <a:pt x="18" y="323"/>
                    </a:lnTo>
                    <a:lnTo>
                      <a:pt x="26" y="309"/>
                    </a:lnTo>
                    <a:lnTo>
                      <a:pt x="37" y="295"/>
                    </a:lnTo>
                    <a:lnTo>
                      <a:pt x="49" y="283"/>
                    </a:lnTo>
                    <a:lnTo>
                      <a:pt x="63" y="272"/>
                    </a:lnTo>
                    <a:lnTo>
                      <a:pt x="63" y="272"/>
                    </a:lnTo>
                    <a:lnTo>
                      <a:pt x="77" y="264"/>
                    </a:lnTo>
                    <a:lnTo>
                      <a:pt x="93" y="257"/>
                    </a:lnTo>
                    <a:lnTo>
                      <a:pt x="108" y="250"/>
                    </a:lnTo>
                    <a:lnTo>
                      <a:pt x="126" y="244"/>
                    </a:lnTo>
                    <a:lnTo>
                      <a:pt x="126" y="244"/>
                    </a:lnTo>
                    <a:lnTo>
                      <a:pt x="157" y="237"/>
                    </a:lnTo>
                    <a:lnTo>
                      <a:pt x="203" y="230"/>
                    </a:lnTo>
                    <a:lnTo>
                      <a:pt x="203" y="230"/>
                    </a:lnTo>
                    <a:lnTo>
                      <a:pt x="253" y="225"/>
                    </a:lnTo>
                    <a:lnTo>
                      <a:pt x="295" y="216"/>
                    </a:lnTo>
                    <a:lnTo>
                      <a:pt x="332" y="209"/>
                    </a:lnTo>
                    <a:lnTo>
                      <a:pt x="360" y="201"/>
                    </a:lnTo>
                    <a:lnTo>
                      <a:pt x="360" y="201"/>
                    </a:lnTo>
                    <a:lnTo>
                      <a:pt x="360" y="178"/>
                    </a:lnTo>
                    <a:lnTo>
                      <a:pt x="360" y="178"/>
                    </a:lnTo>
                    <a:lnTo>
                      <a:pt x="358" y="154"/>
                    </a:lnTo>
                    <a:lnTo>
                      <a:pt x="354" y="133"/>
                    </a:lnTo>
                    <a:lnTo>
                      <a:pt x="351" y="124"/>
                    </a:lnTo>
                    <a:lnTo>
                      <a:pt x="346" y="115"/>
                    </a:lnTo>
                    <a:lnTo>
                      <a:pt x="340" y="108"/>
                    </a:lnTo>
                    <a:lnTo>
                      <a:pt x="335" y="103"/>
                    </a:lnTo>
                    <a:lnTo>
                      <a:pt x="335" y="103"/>
                    </a:lnTo>
                    <a:lnTo>
                      <a:pt x="327" y="96"/>
                    </a:lnTo>
                    <a:lnTo>
                      <a:pt x="316" y="89"/>
                    </a:lnTo>
                    <a:lnTo>
                      <a:pt x="306" y="84"/>
                    </a:lnTo>
                    <a:lnTo>
                      <a:pt x="293" y="80"/>
                    </a:lnTo>
                    <a:lnTo>
                      <a:pt x="281" y="77"/>
                    </a:lnTo>
                    <a:lnTo>
                      <a:pt x="267" y="75"/>
                    </a:lnTo>
                    <a:lnTo>
                      <a:pt x="236" y="73"/>
                    </a:lnTo>
                    <a:lnTo>
                      <a:pt x="236" y="73"/>
                    </a:lnTo>
                    <a:lnTo>
                      <a:pt x="206" y="73"/>
                    </a:lnTo>
                    <a:lnTo>
                      <a:pt x="182" y="79"/>
                    </a:lnTo>
                    <a:lnTo>
                      <a:pt x="161" y="86"/>
                    </a:lnTo>
                    <a:lnTo>
                      <a:pt x="152" y="89"/>
                    </a:lnTo>
                    <a:lnTo>
                      <a:pt x="143" y="94"/>
                    </a:lnTo>
                    <a:lnTo>
                      <a:pt x="143" y="94"/>
                    </a:lnTo>
                    <a:lnTo>
                      <a:pt x="136" y="101"/>
                    </a:lnTo>
                    <a:lnTo>
                      <a:pt x="131" y="108"/>
                    </a:lnTo>
                    <a:lnTo>
                      <a:pt x="119" y="124"/>
                    </a:lnTo>
                    <a:lnTo>
                      <a:pt x="108" y="145"/>
                    </a:lnTo>
                    <a:lnTo>
                      <a:pt x="100" y="171"/>
                    </a:lnTo>
                    <a:lnTo>
                      <a:pt x="14" y="159"/>
                    </a:lnTo>
                    <a:lnTo>
                      <a:pt x="14" y="159"/>
                    </a:lnTo>
                    <a:lnTo>
                      <a:pt x="21" y="133"/>
                    </a:lnTo>
                    <a:lnTo>
                      <a:pt x="30" y="110"/>
                    </a:lnTo>
                    <a:lnTo>
                      <a:pt x="40" y="89"/>
                    </a:lnTo>
                    <a:lnTo>
                      <a:pt x="53" y="70"/>
                    </a:lnTo>
                    <a:lnTo>
                      <a:pt x="53" y="70"/>
                    </a:lnTo>
                    <a:lnTo>
                      <a:pt x="68" y="54"/>
                    </a:lnTo>
                    <a:lnTo>
                      <a:pt x="86" y="40"/>
                    </a:lnTo>
                    <a:lnTo>
                      <a:pt x="107" y="28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57" y="11"/>
                    </a:lnTo>
                    <a:lnTo>
                      <a:pt x="185" y="5"/>
                    </a:lnTo>
                    <a:lnTo>
                      <a:pt x="215" y="2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79" y="2"/>
                    </a:lnTo>
                    <a:lnTo>
                      <a:pt x="307" y="4"/>
                    </a:lnTo>
                    <a:lnTo>
                      <a:pt x="333" y="9"/>
                    </a:lnTo>
                    <a:lnTo>
                      <a:pt x="356" y="16"/>
                    </a:lnTo>
                    <a:lnTo>
                      <a:pt x="356" y="16"/>
                    </a:lnTo>
                    <a:lnTo>
                      <a:pt x="375" y="25"/>
                    </a:lnTo>
                    <a:lnTo>
                      <a:pt x="391" y="33"/>
                    </a:lnTo>
                    <a:lnTo>
                      <a:pt x="405" y="44"/>
                    </a:lnTo>
                    <a:lnTo>
                      <a:pt x="417" y="56"/>
                    </a:lnTo>
                    <a:lnTo>
                      <a:pt x="417" y="56"/>
                    </a:lnTo>
                    <a:lnTo>
                      <a:pt x="426" y="68"/>
                    </a:lnTo>
                    <a:lnTo>
                      <a:pt x="433" y="82"/>
                    </a:lnTo>
                    <a:lnTo>
                      <a:pt x="440" y="98"/>
                    </a:lnTo>
                    <a:lnTo>
                      <a:pt x="443" y="115"/>
                    </a:lnTo>
                    <a:lnTo>
                      <a:pt x="443" y="115"/>
                    </a:lnTo>
                    <a:lnTo>
                      <a:pt x="447" y="147"/>
                    </a:lnTo>
                    <a:lnTo>
                      <a:pt x="449" y="196"/>
                    </a:lnTo>
                    <a:lnTo>
                      <a:pt x="449" y="312"/>
                    </a:lnTo>
                    <a:lnTo>
                      <a:pt x="449" y="312"/>
                    </a:lnTo>
                    <a:lnTo>
                      <a:pt x="449" y="412"/>
                    </a:lnTo>
                    <a:lnTo>
                      <a:pt x="450" y="445"/>
                    </a:lnTo>
                    <a:lnTo>
                      <a:pt x="454" y="468"/>
                    </a:lnTo>
                    <a:lnTo>
                      <a:pt x="454" y="468"/>
                    </a:lnTo>
                    <a:lnTo>
                      <a:pt x="457" y="483"/>
                    </a:lnTo>
                    <a:lnTo>
                      <a:pt x="463" y="499"/>
                    </a:lnTo>
                    <a:lnTo>
                      <a:pt x="468" y="515"/>
                    </a:lnTo>
                    <a:lnTo>
                      <a:pt x="477" y="529"/>
                    </a:lnTo>
                    <a:lnTo>
                      <a:pt x="384" y="529"/>
                    </a:lnTo>
                    <a:lnTo>
                      <a:pt x="384" y="529"/>
                    </a:lnTo>
                    <a:lnTo>
                      <a:pt x="379" y="515"/>
                    </a:lnTo>
                    <a:lnTo>
                      <a:pt x="374" y="499"/>
                    </a:lnTo>
                    <a:lnTo>
                      <a:pt x="370" y="483"/>
                    </a:lnTo>
                    <a:lnTo>
                      <a:pt x="367" y="466"/>
                    </a:lnTo>
                    <a:lnTo>
                      <a:pt x="367" y="466"/>
                    </a:lnTo>
                    <a:close/>
                    <a:moveTo>
                      <a:pt x="360" y="269"/>
                    </a:moveTo>
                    <a:lnTo>
                      <a:pt x="360" y="269"/>
                    </a:lnTo>
                    <a:lnTo>
                      <a:pt x="333" y="279"/>
                    </a:lnTo>
                    <a:lnTo>
                      <a:pt x="300" y="288"/>
                    </a:lnTo>
                    <a:lnTo>
                      <a:pt x="262" y="295"/>
                    </a:lnTo>
                    <a:lnTo>
                      <a:pt x="217" y="302"/>
                    </a:lnTo>
                    <a:lnTo>
                      <a:pt x="217" y="302"/>
                    </a:lnTo>
                    <a:lnTo>
                      <a:pt x="169" y="311"/>
                    </a:lnTo>
                    <a:lnTo>
                      <a:pt x="154" y="316"/>
                    </a:lnTo>
                    <a:lnTo>
                      <a:pt x="140" y="319"/>
                    </a:lnTo>
                    <a:lnTo>
                      <a:pt x="140" y="319"/>
                    </a:lnTo>
                    <a:lnTo>
                      <a:pt x="129" y="326"/>
                    </a:lnTo>
                    <a:lnTo>
                      <a:pt x="121" y="332"/>
                    </a:lnTo>
                    <a:lnTo>
                      <a:pt x="112" y="340"/>
                    </a:lnTo>
                    <a:lnTo>
                      <a:pt x="105" y="349"/>
                    </a:lnTo>
                    <a:lnTo>
                      <a:pt x="105" y="349"/>
                    </a:lnTo>
                    <a:lnTo>
                      <a:pt x="100" y="358"/>
                    </a:lnTo>
                    <a:lnTo>
                      <a:pt x="96" y="368"/>
                    </a:lnTo>
                    <a:lnTo>
                      <a:pt x="94" y="379"/>
                    </a:lnTo>
                    <a:lnTo>
                      <a:pt x="93" y="391"/>
                    </a:lnTo>
                    <a:lnTo>
                      <a:pt x="93" y="391"/>
                    </a:lnTo>
                    <a:lnTo>
                      <a:pt x="94" y="407"/>
                    </a:lnTo>
                    <a:lnTo>
                      <a:pt x="100" y="422"/>
                    </a:lnTo>
                    <a:lnTo>
                      <a:pt x="108" y="436"/>
                    </a:lnTo>
                    <a:lnTo>
                      <a:pt x="119" y="449"/>
                    </a:lnTo>
                    <a:lnTo>
                      <a:pt x="119" y="449"/>
                    </a:lnTo>
                    <a:lnTo>
                      <a:pt x="135" y="459"/>
                    </a:lnTo>
                    <a:lnTo>
                      <a:pt x="152" y="466"/>
                    </a:lnTo>
                    <a:lnTo>
                      <a:pt x="173" y="471"/>
                    </a:lnTo>
                    <a:lnTo>
                      <a:pt x="197" y="473"/>
                    </a:lnTo>
                    <a:lnTo>
                      <a:pt x="197" y="473"/>
                    </a:lnTo>
                    <a:lnTo>
                      <a:pt x="222" y="471"/>
                    </a:lnTo>
                    <a:lnTo>
                      <a:pt x="244" y="466"/>
                    </a:lnTo>
                    <a:lnTo>
                      <a:pt x="267" y="459"/>
                    </a:lnTo>
                    <a:lnTo>
                      <a:pt x="288" y="450"/>
                    </a:lnTo>
                    <a:lnTo>
                      <a:pt x="288" y="450"/>
                    </a:lnTo>
                    <a:lnTo>
                      <a:pt x="306" y="438"/>
                    </a:lnTo>
                    <a:lnTo>
                      <a:pt x="321" y="424"/>
                    </a:lnTo>
                    <a:lnTo>
                      <a:pt x="335" y="407"/>
                    </a:lnTo>
                    <a:lnTo>
                      <a:pt x="346" y="389"/>
                    </a:lnTo>
                    <a:lnTo>
                      <a:pt x="346" y="389"/>
                    </a:lnTo>
                    <a:lnTo>
                      <a:pt x="351" y="373"/>
                    </a:lnTo>
                    <a:lnTo>
                      <a:pt x="356" y="353"/>
                    </a:lnTo>
                    <a:lnTo>
                      <a:pt x="358" y="328"/>
                    </a:lnTo>
                    <a:lnTo>
                      <a:pt x="360" y="302"/>
                    </a:lnTo>
                    <a:lnTo>
                      <a:pt x="360" y="26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5" name="Freeform 72"/>
              <p:cNvSpPr>
                <a:spLocks/>
              </p:cNvSpPr>
              <p:nvPr/>
            </p:nvSpPr>
            <p:spPr bwMode="auto">
              <a:xfrm>
                <a:off x="-10072688" y="763588"/>
                <a:ext cx="334963" cy="419100"/>
              </a:xfrm>
              <a:custGeom>
                <a:avLst/>
                <a:gdLst>
                  <a:gd name="T0" fmla="*/ 0 w 420"/>
                  <a:gd name="T1" fmla="*/ 12 h 529"/>
                  <a:gd name="T2" fmla="*/ 78 w 420"/>
                  <a:gd name="T3" fmla="*/ 86 h 529"/>
                  <a:gd name="T4" fmla="*/ 94 w 420"/>
                  <a:gd name="T5" fmla="*/ 65 h 529"/>
                  <a:gd name="T6" fmla="*/ 129 w 420"/>
                  <a:gd name="T7" fmla="*/ 33 h 529"/>
                  <a:gd name="T8" fmla="*/ 171 w 420"/>
                  <a:gd name="T9" fmla="*/ 12 h 529"/>
                  <a:gd name="T10" fmla="*/ 218 w 420"/>
                  <a:gd name="T11" fmla="*/ 2 h 529"/>
                  <a:gd name="T12" fmla="*/ 244 w 420"/>
                  <a:gd name="T13" fmla="*/ 0 h 529"/>
                  <a:gd name="T14" fmla="*/ 288 w 420"/>
                  <a:gd name="T15" fmla="*/ 5 h 529"/>
                  <a:gd name="T16" fmla="*/ 329 w 420"/>
                  <a:gd name="T17" fmla="*/ 18 h 529"/>
                  <a:gd name="T18" fmla="*/ 349 w 420"/>
                  <a:gd name="T19" fmla="*/ 26 h 529"/>
                  <a:gd name="T20" fmla="*/ 377 w 420"/>
                  <a:gd name="T21" fmla="*/ 49 h 529"/>
                  <a:gd name="T22" fmla="*/ 389 w 420"/>
                  <a:gd name="T23" fmla="*/ 61 h 529"/>
                  <a:gd name="T24" fmla="*/ 404 w 420"/>
                  <a:gd name="T25" fmla="*/ 91 h 529"/>
                  <a:gd name="T26" fmla="*/ 415 w 420"/>
                  <a:gd name="T27" fmla="*/ 126 h 529"/>
                  <a:gd name="T28" fmla="*/ 417 w 420"/>
                  <a:gd name="T29" fmla="*/ 140 h 529"/>
                  <a:gd name="T30" fmla="*/ 420 w 420"/>
                  <a:gd name="T31" fmla="*/ 211 h 529"/>
                  <a:gd name="T32" fmla="*/ 333 w 420"/>
                  <a:gd name="T33" fmla="*/ 529 h 529"/>
                  <a:gd name="T34" fmla="*/ 333 w 420"/>
                  <a:gd name="T35" fmla="*/ 215 h 529"/>
                  <a:gd name="T36" fmla="*/ 329 w 420"/>
                  <a:gd name="T37" fmla="*/ 168 h 529"/>
                  <a:gd name="T38" fmla="*/ 322 w 420"/>
                  <a:gd name="T39" fmla="*/ 134 h 529"/>
                  <a:gd name="T40" fmla="*/ 315 w 420"/>
                  <a:gd name="T41" fmla="*/ 122 h 529"/>
                  <a:gd name="T42" fmla="*/ 298 w 420"/>
                  <a:gd name="T43" fmla="*/ 101 h 529"/>
                  <a:gd name="T44" fmla="*/ 286 w 420"/>
                  <a:gd name="T45" fmla="*/ 93 h 529"/>
                  <a:gd name="T46" fmla="*/ 258 w 420"/>
                  <a:gd name="T47" fmla="*/ 80 h 529"/>
                  <a:gd name="T48" fmla="*/ 225 w 420"/>
                  <a:gd name="T49" fmla="*/ 77 h 529"/>
                  <a:gd name="T50" fmla="*/ 211 w 420"/>
                  <a:gd name="T51" fmla="*/ 77 h 529"/>
                  <a:gd name="T52" fmla="*/ 185 w 420"/>
                  <a:gd name="T53" fmla="*/ 82 h 529"/>
                  <a:gd name="T54" fmla="*/ 160 w 420"/>
                  <a:gd name="T55" fmla="*/ 91 h 529"/>
                  <a:gd name="T56" fmla="*/ 139 w 420"/>
                  <a:gd name="T57" fmla="*/ 103 h 529"/>
                  <a:gd name="T58" fmla="*/ 129 w 420"/>
                  <a:gd name="T59" fmla="*/ 112 h 529"/>
                  <a:gd name="T60" fmla="*/ 111 w 420"/>
                  <a:gd name="T61" fmla="*/ 133 h 529"/>
                  <a:gd name="T62" fmla="*/ 97 w 420"/>
                  <a:gd name="T63" fmla="*/ 164 h 529"/>
                  <a:gd name="T64" fmla="*/ 90 w 420"/>
                  <a:gd name="T65" fmla="*/ 201 h 529"/>
                  <a:gd name="T66" fmla="*/ 87 w 420"/>
                  <a:gd name="T67" fmla="*/ 246 h 529"/>
                  <a:gd name="T68" fmla="*/ 0 w 420"/>
                  <a:gd name="T69" fmla="*/ 529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0" h="529">
                    <a:moveTo>
                      <a:pt x="0" y="529"/>
                    </a:moveTo>
                    <a:lnTo>
                      <a:pt x="0" y="12"/>
                    </a:lnTo>
                    <a:lnTo>
                      <a:pt x="78" y="12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94" y="65"/>
                    </a:lnTo>
                    <a:lnTo>
                      <a:pt x="111" y="49"/>
                    </a:lnTo>
                    <a:lnTo>
                      <a:pt x="129" y="33"/>
                    </a:lnTo>
                    <a:lnTo>
                      <a:pt x="148" y="21"/>
                    </a:lnTo>
                    <a:lnTo>
                      <a:pt x="171" y="12"/>
                    </a:lnTo>
                    <a:lnTo>
                      <a:pt x="193" y="5"/>
                    </a:lnTo>
                    <a:lnTo>
                      <a:pt x="218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7" y="2"/>
                    </a:lnTo>
                    <a:lnTo>
                      <a:pt x="288" y="5"/>
                    </a:lnTo>
                    <a:lnTo>
                      <a:pt x="310" y="11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49" y="26"/>
                    </a:lnTo>
                    <a:lnTo>
                      <a:pt x="364" y="37"/>
                    </a:lnTo>
                    <a:lnTo>
                      <a:pt x="377" y="49"/>
                    </a:lnTo>
                    <a:lnTo>
                      <a:pt x="389" y="61"/>
                    </a:lnTo>
                    <a:lnTo>
                      <a:pt x="389" y="61"/>
                    </a:lnTo>
                    <a:lnTo>
                      <a:pt x="397" y="75"/>
                    </a:lnTo>
                    <a:lnTo>
                      <a:pt x="404" y="91"/>
                    </a:lnTo>
                    <a:lnTo>
                      <a:pt x="411" y="108"/>
                    </a:lnTo>
                    <a:lnTo>
                      <a:pt x="415" y="126"/>
                    </a:lnTo>
                    <a:lnTo>
                      <a:pt x="415" y="126"/>
                    </a:lnTo>
                    <a:lnTo>
                      <a:pt x="417" y="140"/>
                    </a:lnTo>
                    <a:lnTo>
                      <a:pt x="418" y="159"/>
                    </a:lnTo>
                    <a:lnTo>
                      <a:pt x="420" y="211"/>
                    </a:lnTo>
                    <a:lnTo>
                      <a:pt x="420" y="529"/>
                    </a:lnTo>
                    <a:lnTo>
                      <a:pt x="333" y="529"/>
                    </a:lnTo>
                    <a:lnTo>
                      <a:pt x="333" y="215"/>
                    </a:lnTo>
                    <a:lnTo>
                      <a:pt x="333" y="215"/>
                    </a:lnTo>
                    <a:lnTo>
                      <a:pt x="331" y="190"/>
                    </a:lnTo>
                    <a:lnTo>
                      <a:pt x="329" y="168"/>
                    </a:lnTo>
                    <a:lnTo>
                      <a:pt x="328" y="150"/>
                    </a:lnTo>
                    <a:lnTo>
                      <a:pt x="322" y="134"/>
                    </a:lnTo>
                    <a:lnTo>
                      <a:pt x="322" y="134"/>
                    </a:lnTo>
                    <a:lnTo>
                      <a:pt x="315" y="122"/>
                    </a:lnTo>
                    <a:lnTo>
                      <a:pt x="308" y="110"/>
                    </a:lnTo>
                    <a:lnTo>
                      <a:pt x="298" y="101"/>
                    </a:lnTo>
                    <a:lnTo>
                      <a:pt x="286" y="93"/>
                    </a:lnTo>
                    <a:lnTo>
                      <a:pt x="286" y="93"/>
                    </a:lnTo>
                    <a:lnTo>
                      <a:pt x="272" y="86"/>
                    </a:lnTo>
                    <a:lnTo>
                      <a:pt x="258" y="80"/>
                    </a:lnTo>
                    <a:lnTo>
                      <a:pt x="242" y="77"/>
                    </a:lnTo>
                    <a:lnTo>
                      <a:pt x="225" y="77"/>
                    </a:lnTo>
                    <a:lnTo>
                      <a:pt x="225" y="77"/>
                    </a:lnTo>
                    <a:lnTo>
                      <a:pt x="211" y="77"/>
                    </a:lnTo>
                    <a:lnTo>
                      <a:pt x="199" y="79"/>
                    </a:lnTo>
                    <a:lnTo>
                      <a:pt x="185" y="82"/>
                    </a:lnTo>
                    <a:lnTo>
                      <a:pt x="172" y="86"/>
                    </a:lnTo>
                    <a:lnTo>
                      <a:pt x="160" y="91"/>
                    </a:lnTo>
                    <a:lnTo>
                      <a:pt x="150" y="96"/>
                    </a:lnTo>
                    <a:lnTo>
                      <a:pt x="139" y="103"/>
                    </a:lnTo>
                    <a:lnTo>
                      <a:pt x="129" y="112"/>
                    </a:lnTo>
                    <a:lnTo>
                      <a:pt x="129" y="112"/>
                    </a:lnTo>
                    <a:lnTo>
                      <a:pt x="118" y="122"/>
                    </a:lnTo>
                    <a:lnTo>
                      <a:pt x="111" y="133"/>
                    </a:lnTo>
                    <a:lnTo>
                      <a:pt x="104" y="147"/>
                    </a:lnTo>
                    <a:lnTo>
                      <a:pt x="97" y="164"/>
                    </a:lnTo>
                    <a:lnTo>
                      <a:pt x="94" y="182"/>
                    </a:lnTo>
                    <a:lnTo>
                      <a:pt x="90" y="201"/>
                    </a:lnTo>
                    <a:lnTo>
                      <a:pt x="89" y="223"/>
                    </a:lnTo>
                    <a:lnTo>
                      <a:pt x="87" y="246"/>
                    </a:lnTo>
                    <a:lnTo>
                      <a:pt x="87" y="529"/>
                    </a:lnTo>
                    <a:lnTo>
                      <a:pt x="0" y="5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6" name="Freeform 73"/>
              <p:cNvSpPr>
                <a:spLocks/>
              </p:cNvSpPr>
              <p:nvPr/>
            </p:nvSpPr>
            <p:spPr bwMode="auto">
              <a:xfrm>
                <a:off x="-9672638" y="763588"/>
                <a:ext cx="358775" cy="428625"/>
              </a:xfrm>
              <a:custGeom>
                <a:avLst/>
                <a:gdLst>
                  <a:gd name="T0" fmla="*/ 452 w 452"/>
                  <a:gd name="T1" fmla="*/ 351 h 541"/>
                  <a:gd name="T2" fmla="*/ 435 w 452"/>
                  <a:gd name="T3" fmla="*/ 412 h 541"/>
                  <a:gd name="T4" fmla="*/ 405 w 452"/>
                  <a:gd name="T5" fmla="*/ 462 h 541"/>
                  <a:gd name="T6" fmla="*/ 379 w 452"/>
                  <a:gd name="T7" fmla="*/ 490 h 541"/>
                  <a:gd name="T8" fmla="*/ 332 w 452"/>
                  <a:gd name="T9" fmla="*/ 522 h 541"/>
                  <a:gd name="T10" fmla="*/ 278 w 452"/>
                  <a:gd name="T11" fmla="*/ 538 h 541"/>
                  <a:gd name="T12" fmla="*/ 236 w 452"/>
                  <a:gd name="T13" fmla="*/ 541 h 541"/>
                  <a:gd name="T14" fmla="*/ 162 w 452"/>
                  <a:gd name="T15" fmla="*/ 531 h 541"/>
                  <a:gd name="T16" fmla="*/ 100 w 452"/>
                  <a:gd name="T17" fmla="*/ 501 h 541"/>
                  <a:gd name="T18" fmla="*/ 65 w 452"/>
                  <a:gd name="T19" fmla="*/ 471 h 541"/>
                  <a:gd name="T20" fmla="*/ 26 w 452"/>
                  <a:gd name="T21" fmla="*/ 410 h 541"/>
                  <a:gd name="T22" fmla="*/ 5 w 452"/>
                  <a:gd name="T23" fmla="*/ 333 h 541"/>
                  <a:gd name="T24" fmla="*/ 0 w 452"/>
                  <a:gd name="T25" fmla="*/ 272 h 541"/>
                  <a:gd name="T26" fmla="*/ 16 w 452"/>
                  <a:gd name="T27" fmla="*/ 159 h 541"/>
                  <a:gd name="T28" fmla="*/ 37 w 452"/>
                  <a:gd name="T29" fmla="*/ 110 h 541"/>
                  <a:gd name="T30" fmla="*/ 63 w 452"/>
                  <a:gd name="T31" fmla="*/ 72 h 541"/>
                  <a:gd name="T32" fmla="*/ 100 w 452"/>
                  <a:gd name="T33" fmla="*/ 40 h 541"/>
                  <a:gd name="T34" fmla="*/ 141 w 452"/>
                  <a:gd name="T35" fmla="*/ 18 h 541"/>
                  <a:gd name="T36" fmla="*/ 236 w 452"/>
                  <a:gd name="T37" fmla="*/ 0 h 541"/>
                  <a:gd name="T38" fmla="*/ 278 w 452"/>
                  <a:gd name="T39" fmla="*/ 4 h 541"/>
                  <a:gd name="T40" fmla="*/ 330 w 452"/>
                  <a:gd name="T41" fmla="*/ 18 h 541"/>
                  <a:gd name="T42" fmla="*/ 374 w 452"/>
                  <a:gd name="T43" fmla="*/ 44 h 541"/>
                  <a:gd name="T44" fmla="*/ 398 w 452"/>
                  <a:gd name="T45" fmla="*/ 66 h 541"/>
                  <a:gd name="T46" fmla="*/ 426 w 452"/>
                  <a:gd name="T47" fmla="*/ 110 h 541"/>
                  <a:gd name="T48" fmla="*/ 443 w 452"/>
                  <a:gd name="T49" fmla="*/ 164 h 541"/>
                  <a:gd name="T50" fmla="*/ 351 w 452"/>
                  <a:gd name="T51" fmla="*/ 152 h 541"/>
                  <a:gd name="T52" fmla="*/ 314 w 452"/>
                  <a:gd name="T53" fmla="*/ 98 h 541"/>
                  <a:gd name="T54" fmla="*/ 281 w 452"/>
                  <a:gd name="T55" fmla="*/ 79 h 541"/>
                  <a:gd name="T56" fmla="*/ 239 w 452"/>
                  <a:gd name="T57" fmla="*/ 72 h 541"/>
                  <a:gd name="T58" fmla="*/ 194 w 452"/>
                  <a:gd name="T59" fmla="*/ 79 h 541"/>
                  <a:gd name="T60" fmla="*/ 155 w 452"/>
                  <a:gd name="T61" fmla="*/ 100 h 541"/>
                  <a:gd name="T62" fmla="*/ 133 w 452"/>
                  <a:gd name="T63" fmla="*/ 120 h 541"/>
                  <a:gd name="T64" fmla="*/ 107 w 452"/>
                  <a:gd name="T65" fmla="*/ 162 h 541"/>
                  <a:gd name="T66" fmla="*/ 94 w 452"/>
                  <a:gd name="T67" fmla="*/ 222 h 541"/>
                  <a:gd name="T68" fmla="*/ 91 w 452"/>
                  <a:gd name="T69" fmla="*/ 271 h 541"/>
                  <a:gd name="T70" fmla="*/ 96 w 452"/>
                  <a:gd name="T71" fmla="*/ 340 h 541"/>
                  <a:gd name="T72" fmla="*/ 114 w 452"/>
                  <a:gd name="T73" fmla="*/ 394 h 541"/>
                  <a:gd name="T74" fmla="*/ 131 w 452"/>
                  <a:gd name="T75" fmla="*/ 421 h 541"/>
                  <a:gd name="T76" fmla="*/ 164 w 452"/>
                  <a:gd name="T77" fmla="*/ 450 h 541"/>
                  <a:gd name="T78" fmla="*/ 204 w 452"/>
                  <a:gd name="T79" fmla="*/ 466 h 541"/>
                  <a:gd name="T80" fmla="*/ 236 w 452"/>
                  <a:gd name="T81" fmla="*/ 469 h 541"/>
                  <a:gd name="T82" fmla="*/ 283 w 452"/>
                  <a:gd name="T83" fmla="*/ 461 h 541"/>
                  <a:gd name="T84" fmla="*/ 312 w 452"/>
                  <a:gd name="T85" fmla="*/ 445 h 541"/>
                  <a:gd name="T86" fmla="*/ 330 w 452"/>
                  <a:gd name="T87" fmla="*/ 429 h 541"/>
                  <a:gd name="T88" fmla="*/ 349 w 452"/>
                  <a:gd name="T89" fmla="*/ 396 h 541"/>
                  <a:gd name="T90" fmla="*/ 365 w 452"/>
                  <a:gd name="T91" fmla="*/ 34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2" h="541">
                    <a:moveTo>
                      <a:pt x="365" y="340"/>
                    </a:moveTo>
                    <a:lnTo>
                      <a:pt x="452" y="351"/>
                    </a:lnTo>
                    <a:lnTo>
                      <a:pt x="452" y="351"/>
                    </a:lnTo>
                    <a:lnTo>
                      <a:pt x="447" y="372"/>
                    </a:lnTo>
                    <a:lnTo>
                      <a:pt x="442" y="393"/>
                    </a:lnTo>
                    <a:lnTo>
                      <a:pt x="435" y="412"/>
                    </a:lnTo>
                    <a:lnTo>
                      <a:pt x="426" y="431"/>
                    </a:lnTo>
                    <a:lnTo>
                      <a:pt x="417" y="447"/>
                    </a:lnTo>
                    <a:lnTo>
                      <a:pt x="405" y="462"/>
                    </a:lnTo>
                    <a:lnTo>
                      <a:pt x="393" y="476"/>
                    </a:lnTo>
                    <a:lnTo>
                      <a:pt x="379" y="490"/>
                    </a:lnTo>
                    <a:lnTo>
                      <a:pt x="379" y="490"/>
                    </a:lnTo>
                    <a:lnTo>
                      <a:pt x="365" y="503"/>
                    </a:lnTo>
                    <a:lnTo>
                      <a:pt x="347" y="513"/>
                    </a:lnTo>
                    <a:lnTo>
                      <a:pt x="332" y="522"/>
                    </a:lnTo>
                    <a:lnTo>
                      <a:pt x="314" y="529"/>
                    </a:lnTo>
                    <a:lnTo>
                      <a:pt x="295" y="534"/>
                    </a:lnTo>
                    <a:lnTo>
                      <a:pt x="278" y="538"/>
                    </a:lnTo>
                    <a:lnTo>
                      <a:pt x="257" y="539"/>
                    </a:lnTo>
                    <a:lnTo>
                      <a:pt x="236" y="541"/>
                    </a:lnTo>
                    <a:lnTo>
                      <a:pt x="236" y="541"/>
                    </a:lnTo>
                    <a:lnTo>
                      <a:pt x="210" y="539"/>
                    </a:lnTo>
                    <a:lnTo>
                      <a:pt x="185" y="536"/>
                    </a:lnTo>
                    <a:lnTo>
                      <a:pt x="162" y="531"/>
                    </a:lnTo>
                    <a:lnTo>
                      <a:pt x="140" y="524"/>
                    </a:lnTo>
                    <a:lnTo>
                      <a:pt x="119" y="513"/>
                    </a:lnTo>
                    <a:lnTo>
                      <a:pt x="100" y="501"/>
                    </a:lnTo>
                    <a:lnTo>
                      <a:pt x="82" y="487"/>
                    </a:lnTo>
                    <a:lnTo>
                      <a:pt x="65" y="471"/>
                    </a:lnTo>
                    <a:lnTo>
                      <a:pt x="65" y="471"/>
                    </a:lnTo>
                    <a:lnTo>
                      <a:pt x="51" y="454"/>
                    </a:lnTo>
                    <a:lnTo>
                      <a:pt x="37" y="433"/>
                    </a:lnTo>
                    <a:lnTo>
                      <a:pt x="26" y="410"/>
                    </a:lnTo>
                    <a:lnTo>
                      <a:pt x="18" y="387"/>
                    </a:lnTo>
                    <a:lnTo>
                      <a:pt x="11" y="361"/>
                    </a:lnTo>
                    <a:lnTo>
                      <a:pt x="5" y="333"/>
                    </a:lnTo>
                    <a:lnTo>
                      <a:pt x="2" y="304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2" y="232"/>
                    </a:lnTo>
                    <a:lnTo>
                      <a:pt x="7" y="194"/>
                    </a:lnTo>
                    <a:lnTo>
                      <a:pt x="16" y="159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37" y="110"/>
                    </a:lnTo>
                    <a:lnTo>
                      <a:pt x="44" y="96"/>
                    </a:lnTo>
                    <a:lnTo>
                      <a:pt x="54" y="84"/>
                    </a:lnTo>
                    <a:lnTo>
                      <a:pt x="63" y="72"/>
                    </a:lnTo>
                    <a:lnTo>
                      <a:pt x="75" y="59"/>
                    </a:lnTo>
                    <a:lnTo>
                      <a:pt x="87" y="49"/>
                    </a:lnTo>
                    <a:lnTo>
                      <a:pt x="100" y="40"/>
                    </a:lnTo>
                    <a:lnTo>
                      <a:pt x="114" y="31"/>
                    </a:lnTo>
                    <a:lnTo>
                      <a:pt x="114" y="31"/>
                    </a:lnTo>
                    <a:lnTo>
                      <a:pt x="141" y="18"/>
                    </a:lnTo>
                    <a:lnTo>
                      <a:pt x="173" y="9"/>
                    </a:lnTo>
                    <a:lnTo>
                      <a:pt x="204" y="2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57" y="2"/>
                    </a:lnTo>
                    <a:lnTo>
                      <a:pt x="278" y="4"/>
                    </a:lnTo>
                    <a:lnTo>
                      <a:pt x="295" y="7"/>
                    </a:lnTo>
                    <a:lnTo>
                      <a:pt x="312" y="11"/>
                    </a:lnTo>
                    <a:lnTo>
                      <a:pt x="330" y="18"/>
                    </a:lnTo>
                    <a:lnTo>
                      <a:pt x="346" y="25"/>
                    </a:lnTo>
                    <a:lnTo>
                      <a:pt x="361" y="33"/>
                    </a:lnTo>
                    <a:lnTo>
                      <a:pt x="374" y="44"/>
                    </a:lnTo>
                    <a:lnTo>
                      <a:pt x="374" y="44"/>
                    </a:lnTo>
                    <a:lnTo>
                      <a:pt x="388" y="54"/>
                    </a:lnTo>
                    <a:lnTo>
                      <a:pt x="398" y="66"/>
                    </a:lnTo>
                    <a:lnTo>
                      <a:pt x="408" y="80"/>
                    </a:lnTo>
                    <a:lnTo>
                      <a:pt x="419" y="94"/>
                    </a:lnTo>
                    <a:lnTo>
                      <a:pt x="426" y="110"/>
                    </a:lnTo>
                    <a:lnTo>
                      <a:pt x="433" y="127"/>
                    </a:lnTo>
                    <a:lnTo>
                      <a:pt x="438" y="145"/>
                    </a:lnTo>
                    <a:lnTo>
                      <a:pt x="443" y="164"/>
                    </a:lnTo>
                    <a:lnTo>
                      <a:pt x="358" y="176"/>
                    </a:lnTo>
                    <a:lnTo>
                      <a:pt x="358" y="176"/>
                    </a:lnTo>
                    <a:lnTo>
                      <a:pt x="351" y="152"/>
                    </a:lnTo>
                    <a:lnTo>
                      <a:pt x="340" y="131"/>
                    </a:lnTo>
                    <a:lnTo>
                      <a:pt x="328" y="113"/>
                    </a:lnTo>
                    <a:lnTo>
                      <a:pt x="314" y="98"/>
                    </a:lnTo>
                    <a:lnTo>
                      <a:pt x="314" y="98"/>
                    </a:lnTo>
                    <a:lnTo>
                      <a:pt x="299" y="87"/>
                    </a:lnTo>
                    <a:lnTo>
                      <a:pt x="281" y="79"/>
                    </a:lnTo>
                    <a:lnTo>
                      <a:pt x="262" y="73"/>
                    </a:lnTo>
                    <a:lnTo>
                      <a:pt x="239" y="72"/>
                    </a:lnTo>
                    <a:lnTo>
                      <a:pt x="239" y="72"/>
                    </a:lnTo>
                    <a:lnTo>
                      <a:pt x="223" y="73"/>
                    </a:lnTo>
                    <a:lnTo>
                      <a:pt x="208" y="75"/>
                    </a:lnTo>
                    <a:lnTo>
                      <a:pt x="194" y="79"/>
                    </a:lnTo>
                    <a:lnTo>
                      <a:pt x="180" y="84"/>
                    </a:lnTo>
                    <a:lnTo>
                      <a:pt x="168" y="91"/>
                    </a:lnTo>
                    <a:lnTo>
                      <a:pt x="155" y="100"/>
                    </a:lnTo>
                    <a:lnTo>
                      <a:pt x="143" y="108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22" y="133"/>
                    </a:lnTo>
                    <a:lnTo>
                      <a:pt x="114" y="147"/>
                    </a:lnTo>
                    <a:lnTo>
                      <a:pt x="107" y="162"/>
                    </a:lnTo>
                    <a:lnTo>
                      <a:pt x="101" y="182"/>
                    </a:lnTo>
                    <a:lnTo>
                      <a:pt x="96" y="201"/>
                    </a:lnTo>
                    <a:lnTo>
                      <a:pt x="94" y="222"/>
                    </a:lnTo>
                    <a:lnTo>
                      <a:pt x="91" y="244"/>
                    </a:lnTo>
                    <a:lnTo>
                      <a:pt x="91" y="271"/>
                    </a:lnTo>
                    <a:lnTo>
                      <a:pt x="91" y="271"/>
                    </a:lnTo>
                    <a:lnTo>
                      <a:pt x="91" y="295"/>
                    </a:lnTo>
                    <a:lnTo>
                      <a:pt x="93" y="319"/>
                    </a:lnTo>
                    <a:lnTo>
                      <a:pt x="96" y="340"/>
                    </a:lnTo>
                    <a:lnTo>
                      <a:pt x="101" y="360"/>
                    </a:lnTo>
                    <a:lnTo>
                      <a:pt x="107" y="379"/>
                    </a:lnTo>
                    <a:lnTo>
                      <a:pt x="114" y="394"/>
                    </a:lnTo>
                    <a:lnTo>
                      <a:pt x="122" y="408"/>
                    </a:lnTo>
                    <a:lnTo>
                      <a:pt x="131" y="421"/>
                    </a:lnTo>
                    <a:lnTo>
                      <a:pt x="131" y="421"/>
                    </a:lnTo>
                    <a:lnTo>
                      <a:pt x="141" y="433"/>
                    </a:lnTo>
                    <a:lnTo>
                      <a:pt x="152" y="442"/>
                    </a:lnTo>
                    <a:lnTo>
                      <a:pt x="164" y="450"/>
                    </a:lnTo>
                    <a:lnTo>
                      <a:pt x="176" y="457"/>
                    </a:lnTo>
                    <a:lnTo>
                      <a:pt x="190" y="462"/>
                    </a:lnTo>
                    <a:lnTo>
                      <a:pt x="204" y="466"/>
                    </a:lnTo>
                    <a:lnTo>
                      <a:pt x="220" y="468"/>
                    </a:lnTo>
                    <a:lnTo>
                      <a:pt x="236" y="469"/>
                    </a:lnTo>
                    <a:lnTo>
                      <a:pt x="236" y="469"/>
                    </a:lnTo>
                    <a:lnTo>
                      <a:pt x="260" y="466"/>
                    </a:lnTo>
                    <a:lnTo>
                      <a:pt x="271" y="464"/>
                    </a:lnTo>
                    <a:lnTo>
                      <a:pt x="283" y="461"/>
                    </a:lnTo>
                    <a:lnTo>
                      <a:pt x="293" y="455"/>
                    </a:lnTo>
                    <a:lnTo>
                      <a:pt x="304" y="450"/>
                    </a:lnTo>
                    <a:lnTo>
                      <a:pt x="312" y="445"/>
                    </a:lnTo>
                    <a:lnTo>
                      <a:pt x="321" y="436"/>
                    </a:lnTo>
                    <a:lnTo>
                      <a:pt x="321" y="436"/>
                    </a:lnTo>
                    <a:lnTo>
                      <a:pt x="330" y="429"/>
                    </a:lnTo>
                    <a:lnTo>
                      <a:pt x="337" y="419"/>
                    </a:lnTo>
                    <a:lnTo>
                      <a:pt x="344" y="408"/>
                    </a:lnTo>
                    <a:lnTo>
                      <a:pt x="349" y="396"/>
                    </a:lnTo>
                    <a:lnTo>
                      <a:pt x="354" y="384"/>
                    </a:lnTo>
                    <a:lnTo>
                      <a:pt x="360" y="370"/>
                    </a:lnTo>
                    <a:lnTo>
                      <a:pt x="365" y="340"/>
                    </a:lnTo>
                    <a:lnTo>
                      <a:pt x="365" y="3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7" name="Freeform 74"/>
              <p:cNvSpPr>
                <a:spLocks noEditPoints="1"/>
              </p:cNvSpPr>
              <p:nvPr/>
            </p:nvSpPr>
            <p:spPr bwMode="auto">
              <a:xfrm>
                <a:off x="-9283700" y="763588"/>
                <a:ext cx="377825" cy="428625"/>
              </a:xfrm>
              <a:custGeom>
                <a:avLst/>
                <a:gdLst>
                  <a:gd name="T0" fmla="*/ 473 w 477"/>
                  <a:gd name="T1" fmla="*/ 373 h 541"/>
                  <a:gd name="T2" fmla="*/ 452 w 477"/>
                  <a:gd name="T3" fmla="*/ 428 h 541"/>
                  <a:gd name="T4" fmla="*/ 421 w 477"/>
                  <a:gd name="T5" fmla="*/ 473 h 541"/>
                  <a:gd name="T6" fmla="*/ 395 w 477"/>
                  <a:gd name="T7" fmla="*/ 497 h 541"/>
                  <a:gd name="T8" fmla="*/ 346 w 477"/>
                  <a:gd name="T9" fmla="*/ 524 h 541"/>
                  <a:gd name="T10" fmla="*/ 290 w 477"/>
                  <a:gd name="T11" fmla="*/ 538 h 541"/>
                  <a:gd name="T12" fmla="*/ 247 w 477"/>
                  <a:gd name="T13" fmla="*/ 541 h 541"/>
                  <a:gd name="T14" fmla="*/ 168 w 477"/>
                  <a:gd name="T15" fmla="*/ 531 h 541"/>
                  <a:gd name="T16" fmla="*/ 103 w 477"/>
                  <a:gd name="T17" fmla="*/ 501 h 541"/>
                  <a:gd name="T18" fmla="*/ 67 w 477"/>
                  <a:gd name="T19" fmla="*/ 471 h 541"/>
                  <a:gd name="T20" fmla="*/ 27 w 477"/>
                  <a:gd name="T21" fmla="*/ 410 h 541"/>
                  <a:gd name="T22" fmla="*/ 4 w 477"/>
                  <a:gd name="T23" fmla="*/ 335 h 541"/>
                  <a:gd name="T24" fmla="*/ 0 w 477"/>
                  <a:gd name="T25" fmla="*/ 274 h 541"/>
                  <a:gd name="T26" fmla="*/ 9 w 477"/>
                  <a:gd name="T27" fmla="*/ 185 h 541"/>
                  <a:gd name="T28" fmla="*/ 37 w 477"/>
                  <a:gd name="T29" fmla="*/ 112 h 541"/>
                  <a:gd name="T30" fmla="*/ 67 w 477"/>
                  <a:gd name="T31" fmla="*/ 72 h 541"/>
                  <a:gd name="T32" fmla="*/ 123 w 477"/>
                  <a:gd name="T33" fmla="*/ 28 h 541"/>
                  <a:gd name="T34" fmla="*/ 191 w 477"/>
                  <a:gd name="T35" fmla="*/ 5 h 541"/>
                  <a:gd name="T36" fmla="*/ 241 w 477"/>
                  <a:gd name="T37" fmla="*/ 0 h 541"/>
                  <a:gd name="T38" fmla="*/ 315 w 477"/>
                  <a:gd name="T39" fmla="*/ 11 h 541"/>
                  <a:gd name="T40" fmla="*/ 376 w 477"/>
                  <a:gd name="T41" fmla="*/ 40 h 541"/>
                  <a:gd name="T42" fmla="*/ 411 w 477"/>
                  <a:gd name="T43" fmla="*/ 72 h 541"/>
                  <a:gd name="T44" fmla="*/ 451 w 477"/>
                  <a:gd name="T45" fmla="*/ 133 h 541"/>
                  <a:gd name="T46" fmla="*/ 473 w 477"/>
                  <a:gd name="T47" fmla="*/ 209 h 541"/>
                  <a:gd name="T48" fmla="*/ 477 w 477"/>
                  <a:gd name="T49" fmla="*/ 269 h 541"/>
                  <a:gd name="T50" fmla="*/ 91 w 477"/>
                  <a:gd name="T51" fmla="*/ 293 h 541"/>
                  <a:gd name="T52" fmla="*/ 100 w 477"/>
                  <a:gd name="T53" fmla="*/ 351 h 541"/>
                  <a:gd name="T54" fmla="*/ 119 w 477"/>
                  <a:gd name="T55" fmla="*/ 398 h 541"/>
                  <a:gd name="T56" fmla="*/ 138 w 477"/>
                  <a:gd name="T57" fmla="*/ 424 h 541"/>
                  <a:gd name="T58" fmla="*/ 175 w 477"/>
                  <a:gd name="T59" fmla="*/ 450 h 541"/>
                  <a:gd name="T60" fmla="*/ 215 w 477"/>
                  <a:gd name="T61" fmla="*/ 466 h 541"/>
                  <a:gd name="T62" fmla="*/ 247 w 477"/>
                  <a:gd name="T63" fmla="*/ 469 h 541"/>
                  <a:gd name="T64" fmla="*/ 311 w 477"/>
                  <a:gd name="T65" fmla="*/ 454 h 541"/>
                  <a:gd name="T66" fmla="*/ 346 w 477"/>
                  <a:gd name="T67" fmla="*/ 429 h 541"/>
                  <a:gd name="T68" fmla="*/ 383 w 477"/>
                  <a:gd name="T69" fmla="*/ 363 h 541"/>
                  <a:gd name="T70" fmla="*/ 384 w 477"/>
                  <a:gd name="T71" fmla="*/ 222 h 541"/>
                  <a:gd name="T72" fmla="*/ 372 w 477"/>
                  <a:gd name="T73" fmla="*/ 164 h 541"/>
                  <a:gd name="T74" fmla="*/ 351 w 477"/>
                  <a:gd name="T75" fmla="*/ 122 h 541"/>
                  <a:gd name="T76" fmla="*/ 329 w 477"/>
                  <a:gd name="T77" fmla="*/ 101 h 541"/>
                  <a:gd name="T78" fmla="*/ 288 w 477"/>
                  <a:gd name="T79" fmla="*/ 79 h 541"/>
                  <a:gd name="T80" fmla="*/ 243 w 477"/>
                  <a:gd name="T81" fmla="*/ 72 h 541"/>
                  <a:gd name="T82" fmla="*/ 213 w 477"/>
                  <a:gd name="T83" fmla="*/ 75 h 541"/>
                  <a:gd name="T84" fmla="*/ 175 w 477"/>
                  <a:gd name="T85" fmla="*/ 87 h 541"/>
                  <a:gd name="T86" fmla="*/ 140 w 477"/>
                  <a:gd name="T87" fmla="*/ 113 h 541"/>
                  <a:gd name="T88" fmla="*/ 123 w 477"/>
                  <a:gd name="T89" fmla="*/ 134 h 541"/>
                  <a:gd name="T90" fmla="*/ 103 w 477"/>
                  <a:gd name="T91" fmla="*/ 175 h 541"/>
                  <a:gd name="T92" fmla="*/ 95 w 477"/>
                  <a:gd name="T93" fmla="*/ 22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7" h="541">
                    <a:moveTo>
                      <a:pt x="383" y="363"/>
                    </a:moveTo>
                    <a:lnTo>
                      <a:pt x="473" y="373"/>
                    </a:lnTo>
                    <a:lnTo>
                      <a:pt x="473" y="373"/>
                    </a:lnTo>
                    <a:lnTo>
                      <a:pt x="468" y="393"/>
                    </a:lnTo>
                    <a:lnTo>
                      <a:pt x="461" y="412"/>
                    </a:lnTo>
                    <a:lnTo>
                      <a:pt x="452" y="428"/>
                    </a:lnTo>
                    <a:lnTo>
                      <a:pt x="444" y="445"/>
                    </a:lnTo>
                    <a:lnTo>
                      <a:pt x="433" y="459"/>
                    </a:lnTo>
                    <a:lnTo>
                      <a:pt x="421" y="473"/>
                    </a:lnTo>
                    <a:lnTo>
                      <a:pt x="409" y="485"/>
                    </a:lnTo>
                    <a:lnTo>
                      <a:pt x="395" y="497"/>
                    </a:lnTo>
                    <a:lnTo>
                      <a:pt x="395" y="497"/>
                    </a:lnTo>
                    <a:lnTo>
                      <a:pt x="379" y="508"/>
                    </a:lnTo>
                    <a:lnTo>
                      <a:pt x="363" y="517"/>
                    </a:lnTo>
                    <a:lnTo>
                      <a:pt x="346" y="524"/>
                    </a:lnTo>
                    <a:lnTo>
                      <a:pt x="329" y="531"/>
                    </a:lnTo>
                    <a:lnTo>
                      <a:pt x="309" y="534"/>
                    </a:lnTo>
                    <a:lnTo>
                      <a:pt x="290" y="538"/>
                    </a:lnTo>
                    <a:lnTo>
                      <a:pt x="269" y="539"/>
                    </a:lnTo>
                    <a:lnTo>
                      <a:pt x="247" y="541"/>
                    </a:lnTo>
                    <a:lnTo>
                      <a:pt x="247" y="541"/>
                    </a:lnTo>
                    <a:lnTo>
                      <a:pt x="219" y="539"/>
                    </a:lnTo>
                    <a:lnTo>
                      <a:pt x="192" y="536"/>
                    </a:lnTo>
                    <a:lnTo>
                      <a:pt x="168" y="531"/>
                    </a:lnTo>
                    <a:lnTo>
                      <a:pt x="145" y="524"/>
                    </a:lnTo>
                    <a:lnTo>
                      <a:pt x="123" y="513"/>
                    </a:lnTo>
                    <a:lnTo>
                      <a:pt x="103" y="501"/>
                    </a:lnTo>
                    <a:lnTo>
                      <a:pt x="84" y="487"/>
                    </a:lnTo>
                    <a:lnTo>
                      <a:pt x="67" y="471"/>
                    </a:lnTo>
                    <a:lnTo>
                      <a:pt x="67" y="471"/>
                    </a:lnTo>
                    <a:lnTo>
                      <a:pt x="51" y="452"/>
                    </a:lnTo>
                    <a:lnTo>
                      <a:pt x="37" y="433"/>
                    </a:lnTo>
                    <a:lnTo>
                      <a:pt x="27" y="410"/>
                    </a:lnTo>
                    <a:lnTo>
                      <a:pt x="16" y="387"/>
                    </a:lnTo>
                    <a:lnTo>
                      <a:pt x="9" y="361"/>
                    </a:lnTo>
                    <a:lnTo>
                      <a:pt x="4" y="335"/>
                    </a:lnTo>
                    <a:lnTo>
                      <a:pt x="0" y="305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0" y="243"/>
                    </a:lnTo>
                    <a:lnTo>
                      <a:pt x="4" y="213"/>
                    </a:lnTo>
                    <a:lnTo>
                      <a:pt x="9" y="185"/>
                    </a:lnTo>
                    <a:lnTo>
                      <a:pt x="16" y="159"/>
                    </a:lnTo>
                    <a:lnTo>
                      <a:pt x="27" y="134"/>
                    </a:lnTo>
                    <a:lnTo>
                      <a:pt x="37" y="112"/>
                    </a:lnTo>
                    <a:lnTo>
                      <a:pt x="51" y="91"/>
                    </a:lnTo>
                    <a:lnTo>
                      <a:pt x="67" y="72"/>
                    </a:lnTo>
                    <a:lnTo>
                      <a:pt x="67" y="72"/>
                    </a:lnTo>
                    <a:lnTo>
                      <a:pt x="84" y="56"/>
                    </a:lnTo>
                    <a:lnTo>
                      <a:pt x="103" y="40"/>
                    </a:lnTo>
                    <a:lnTo>
                      <a:pt x="123" y="28"/>
                    </a:lnTo>
                    <a:lnTo>
                      <a:pt x="144" y="18"/>
                    </a:lnTo>
                    <a:lnTo>
                      <a:pt x="166" y="11"/>
                    </a:lnTo>
                    <a:lnTo>
                      <a:pt x="191" y="5"/>
                    </a:lnTo>
                    <a:lnTo>
                      <a:pt x="215" y="2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67" y="2"/>
                    </a:lnTo>
                    <a:lnTo>
                      <a:pt x="290" y="5"/>
                    </a:lnTo>
                    <a:lnTo>
                      <a:pt x="315" y="11"/>
                    </a:lnTo>
                    <a:lnTo>
                      <a:pt x="336" y="18"/>
                    </a:lnTo>
                    <a:lnTo>
                      <a:pt x="356" y="28"/>
                    </a:lnTo>
                    <a:lnTo>
                      <a:pt x="376" y="40"/>
                    </a:lnTo>
                    <a:lnTo>
                      <a:pt x="393" y="54"/>
                    </a:lnTo>
                    <a:lnTo>
                      <a:pt x="411" y="72"/>
                    </a:lnTo>
                    <a:lnTo>
                      <a:pt x="411" y="72"/>
                    </a:lnTo>
                    <a:lnTo>
                      <a:pt x="426" y="89"/>
                    </a:lnTo>
                    <a:lnTo>
                      <a:pt x="440" y="110"/>
                    </a:lnTo>
                    <a:lnTo>
                      <a:pt x="451" y="133"/>
                    </a:lnTo>
                    <a:lnTo>
                      <a:pt x="459" y="155"/>
                    </a:lnTo>
                    <a:lnTo>
                      <a:pt x="468" y="182"/>
                    </a:lnTo>
                    <a:lnTo>
                      <a:pt x="473" y="209"/>
                    </a:lnTo>
                    <a:lnTo>
                      <a:pt x="475" y="239"/>
                    </a:lnTo>
                    <a:lnTo>
                      <a:pt x="477" y="269"/>
                    </a:lnTo>
                    <a:lnTo>
                      <a:pt x="477" y="269"/>
                    </a:lnTo>
                    <a:lnTo>
                      <a:pt x="477" y="293"/>
                    </a:lnTo>
                    <a:lnTo>
                      <a:pt x="91" y="293"/>
                    </a:lnTo>
                    <a:lnTo>
                      <a:pt x="91" y="293"/>
                    </a:lnTo>
                    <a:lnTo>
                      <a:pt x="93" y="314"/>
                    </a:lnTo>
                    <a:lnTo>
                      <a:pt x="95" y="333"/>
                    </a:lnTo>
                    <a:lnTo>
                      <a:pt x="100" y="351"/>
                    </a:lnTo>
                    <a:lnTo>
                      <a:pt x="105" y="368"/>
                    </a:lnTo>
                    <a:lnTo>
                      <a:pt x="112" y="384"/>
                    </a:lnTo>
                    <a:lnTo>
                      <a:pt x="119" y="398"/>
                    </a:lnTo>
                    <a:lnTo>
                      <a:pt x="128" y="412"/>
                    </a:lnTo>
                    <a:lnTo>
                      <a:pt x="138" y="424"/>
                    </a:lnTo>
                    <a:lnTo>
                      <a:pt x="138" y="424"/>
                    </a:lnTo>
                    <a:lnTo>
                      <a:pt x="151" y="435"/>
                    </a:lnTo>
                    <a:lnTo>
                      <a:pt x="161" y="443"/>
                    </a:lnTo>
                    <a:lnTo>
                      <a:pt x="175" y="450"/>
                    </a:lnTo>
                    <a:lnTo>
                      <a:pt x="187" y="457"/>
                    </a:lnTo>
                    <a:lnTo>
                      <a:pt x="201" y="462"/>
                    </a:lnTo>
                    <a:lnTo>
                      <a:pt x="215" y="466"/>
                    </a:lnTo>
                    <a:lnTo>
                      <a:pt x="231" y="468"/>
                    </a:lnTo>
                    <a:lnTo>
                      <a:pt x="247" y="469"/>
                    </a:lnTo>
                    <a:lnTo>
                      <a:pt x="247" y="469"/>
                    </a:lnTo>
                    <a:lnTo>
                      <a:pt x="269" y="468"/>
                    </a:lnTo>
                    <a:lnTo>
                      <a:pt x="292" y="462"/>
                    </a:lnTo>
                    <a:lnTo>
                      <a:pt x="311" y="454"/>
                    </a:lnTo>
                    <a:lnTo>
                      <a:pt x="329" y="443"/>
                    </a:lnTo>
                    <a:lnTo>
                      <a:pt x="329" y="443"/>
                    </a:lnTo>
                    <a:lnTo>
                      <a:pt x="346" y="429"/>
                    </a:lnTo>
                    <a:lnTo>
                      <a:pt x="360" y="410"/>
                    </a:lnTo>
                    <a:lnTo>
                      <a:pt x="372" y="389"/>
                    </a:lnTo>
                    <a:lnTo>
                      <a:pt x="383" y="363"/>
                    </a:lnTo>
                    <a:lnTo>
                      <a:pt x="383" y="363"/>
                    </a:lnTo>
                    <a:close/>
                    <a:moveTo>
                      <a:pt x="95" y="222"/>
                    </a:moveTo>
                    <a:lnTo>
                      <a:pt x="384" y="222"/>
                    </a:lnTo>
                    <a:lnTo>
                      <a:pt x="384" y="222"/>
                    </a:lnTo>
                    <a:lnTo>
                      <a:pt x="379" y="190"/>
                    </a:lnTo>
                    <a:lnTo>
                      <a:pt x="372" y="164"/>
                    </a:lnTo>
                    <a:lnTo>
                      <a:pt x="363" y="141"/>
                    </a:lnTo>
                    <a:lnTo>
                      <a:pt x="358" y="131"/>
                    </a:lnTo>
                    <a:lnTo>
                      <a:pt x="351" y="122"/>
                    </a:lnTo>
                    <a:lnTo>
                      <a:pt x="351" y="122"/>
                    </a:lnTo>
                    <a:lnTo>
                      <a:pt x="341" y="112"/>
                    </a:lnTo>
                    <a:lnTo>
                      <a:pt x="329" y="101"/>
                    </a:lnTo>
                    <a:lnTo>
                      <a:pt x="316" y="93"/>
                    </a:lnTo>
                    <a:lnTo>
                      <a:pt x="302" y="86"/>
                    </a:lnTo>
                    <a:lnTo>
                      <a:pt x="288" y="79"/>
                    </a:lnTo>
                    <a:lnTo>
                      <a:pt x="274" y="75"/>
                    </a:lnTo>
                    <a:lnTo>
                      <a:pt x="259" y="73"/>
                    </a:lnTo>
                    <a:lnTo>
                      <a:pt x="243" y="72"/>
                    </a:lnTo>
                    <a:lnTo>
                      <a:pt x="243" y="72"/>
                    </a:lnTo>
                    <a:lnTo>
                      <a:pt x="227" y="73"/>
                    </a:lnTo>
                    <a:lnTo>
                      <a:pt x="213" y="75"/>
                    </a:lnTo>
                    <a:lnTo>
                      <a:pt x="199" y="79"/>
                    </a:lnTo>
                    <a:lnTo>
                      <a:pt x="187" y="82"/>
                    </a:lnTo>
                    <a:lnTo>
                      <a:pt x="175" y="87"/>
                    </a:lnTo>
                    <a:lnTo>
                      <a:pt x="163" y="94"/>
                    </a:lnTo>
                    <a:lnTo>
                      <a:pt x="152" y="103"/>
                    </a:lnTo>
                    <a:lnTo>
                      <a:pt x="140" y="113"/>
                    </a:lnTo>
                    <a:lnTo>
                      <a:pt x="140" y="113"/>
                    </a:lnTo>
                    <a:lnTo>
                      <a:pt x="131" y="124"/>
                    </a:lnTo>
                    <a:lnTo>
                      <a:pt x="123" y="134"/>
                    </a:lnTo>
                    <a:lnTo>
                      <a:pt x="116" y="147"/>
                    </a:lnTo>
                    <a:lnTo>
                      <a:pt x="109" y="161"/>
                    </a:lnTo>
                    <a:lnTo>
                      <a:pt x="103" y="175"/>
                    </a:lnTo>
                    <a:lnTo>
                      <a:pt x="100" y="189"/>
                    </a:lnTo>
                    <a:lnTo>
                      <a:pt x="96" y="204"/>
                    </a:lnTo>
                    <a:lnTo>
                      <a:pt x="95" y="222"/>
                    </a:lnTo>
                    <a:lnTo>
                      <a:pt x="95" y="2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8" name="Freeform 75"/>
              <p:cNvSpPr>
                <a:spLocks noEditPoints="1"/>
              </p:cNvSpPr>
              <p:nvPr/>
            </p:nvSpPr>
            <p:spPr bwMode="auto">
              <a:xfrm>
                <a:off x="-8861425" y="615950"/>
                <a:ext cx="355600" cy="576263"/>
              </a:xfrm>
              <a:custGeom>
                <a:avLst/>
                <a:gdLst>
                  <a:gd name="T0" fmla="*/ 366 w 448"/>
                  <a:gd name="T1" fmla="*/ 649 h 726"/>
                  <a:gd name="T2" fmla="*/ 323 w 448"/>
                  <a:gd name="T3" fmla="*/ 696 h 726"/>
                  <a:gd name="T4" fmla="*/ 267 w 448"/>
                  <a:gd name="T5" fmla="*/ 721 h 726"/>
                  <a:gd name="T6" fmla="*/ 221 w 448"/>
                  <a:gd name="T7" fmla="*/ 726 h 726"/>
                  <a:gd name="T8" fmla="*/ 176 w 448"/>
                  <a:gd name="T9" fmla="*/ 721 h 726"/>
                  <a:gd name="T10" fmla="*/ 134 w 448"/>
                  <a:gd name="T11" fmla="*/ 707 h 726"/>
                  <a:gd name="T12" fmla="*/ 108 w 448"/>
                  <a:gd name="T13" fmla="*/ 691 h 726"/>
                  <a:gd name="T14" fmla="*/ 73 w 448"/>
                  <a:gd name="T15" fmla="*/ 661 h 726"/>
                  <a:gd name="T16" fmla="*/ 43 w 448"/>
                  <a:gd name="T17" fmla="*/ 625 h 726"/>
                  <a:gd name="T18" fmla="*/ 15 w 448"/>
                  <a:gd name="T19" fmla="*/ 565 h 726"/>
                  <a:gd name="T20" fmla="*/ 0 w 448"/>
                  <a:gd name="T21" fmla="*/ 456 h 726"/>
                  <a:gd name="T22" fmla="*/ 5 w 448"/>
                  <a:gd name="T23" fmla="*/ 382 h 726"/>
                  <a:gd name="T24" fmla="*/ 24 w 448"/>
                  <a:gd name="T25" fmla="*/ 316 h 726"/>
                  <a:gd name="T26" fmla="*/ 49 w 448"/>
                  <a:gd name="T27" fmla="*/ 272 h 726"/>
                  <a:gd name="T28" fmla="*/ 78 w 448"/>
                  <a:gd name="T29" fmla="*/ 237 h 726"/>
                  <a:gd name="T30" fmla="*/ 103 w 448"/>
                  <a:gd name="T31" fmla="*/ 218 h 726"/>
                  <a:gd name="T32" fmla="*/ 143 w 448"/>
                  <a:gd name="T33" fmla="*/ 199 h 726"/>
                  <a:gd name="T34" fmla="*/ 186 w 448"/>
                  <a:gd name="T35" fmla="*/ 187 h 726"/>
                  <a:gd name="T36" fmla="*/ 218 w 448"/>
                  <a:gd name="T37" fmla="*/ 185 h 726"/>
                  <a:gd name="T38" fmla="*/ 282 w 448"/>
                  <a:gd name="T39" fmla="*/ 196 h 726"/>
                  <a:gd name="T40" fmla="*/ 319 w 448"/>
                  <a:gd name="T41" fmla="*/ 215 h 726"/>
                  <a:gd name="T42" fmla="*/ 361 w 448"/>
                  <a:gd name="T43" fmla="*/ 257 h 726"/>
                  <a:gd name="T44" fmla="*/ 448 w 448"/>
                  <a:gd name="T45" fmla="*/ 714 h 726"/>
                  <a:gd name="T46" fmla="*/ 89 w 448"/>
                  <a:gd name="T47" fmla="*/ 456 h 726"/>
                  <a:gd name="T48" fmla="*/ 96 w 448"/>
                  <a:gd name="T49" fmla="*/ 524 h 726"/>
                  <a:gd name="T50" fmla="*/ 113 w 448"/>
                  <a:gd name="T51" fmla="*/ 576 h 726"/>
                  <a:gd name="T52" fmla="*/ 131 w 448"/>
                  <a:gd name="T53" fmla="*/ 604 h 726"/>
                  <a:gd name="T54" fmla="*/ 164 w 448"/>
                  <a:gd name="T55" fmla="*/ 635 h 726"/>
                  <a:gd name="T56" fmla="*/ 202 w 448"/>
                  <a:gd name="T57" fmla="*/ 651 h 726"/>
                  <a:gd name="T58" fmla="*/ 230 w 448"/>
                  <a:gd name="T59" fmla="*/ 654 h 726"/>
                  <a:gd name="T60" fmla="*/ 270 w 448"/>
                  <a:gd name="T61" fmla="*/ 647 h 726"/>
                  <a:gd name="T62" fmla="*/ 307 w 448"/>
                  <a:gd name="T63" fmla="*/ 627 h 726"/>
                  <a:gd name="T64" fmla="*/ 328 w 448"/>
                  <a:gd name="T65" fmla="*/ 607 h 726"/>
                  <a:gd name="T66" fmla="*/ 352 w 448"/>
                  <a:gd name="T67" fmla="*/ 564 h 726"/>
                  <a:gd name="T68" fmla="*/ 364 w 448"/>
                  <a:gd name="T69" fmla="*/ 508 h 726"/>
                  <a:gd name="T70" fmla="*/ 368 w 448"/>
                  <a:gd name="T71" fmla="*/ 463 h 726"/>
                  <a:gd name="T72" fmla="*/ 363 w 448"/>
                  <a:gd name="T73" fmla="*/ 391 h 726"/>
                  <a:gd name="T74" fmla="*/ 345 w 448"/>
                  <a:gd name="T75" fmla="*/ 335 h 726"/>
                  <a:gd name="T76" fmla="*/ 326 w 448"/>
                  <a:gd name="T77" fmla="*/ 307 h 726"/>
                  <a:gd name="T78" fmla="*/ 293 w 448"/>
                  <a:gd name="T79" fmla="*/ 278 h 726"/>
                  <a:gd name="T80" fmla="*/ 254 w 448"/>
                  <a:gd name="T81" fmla="*/ 260 h 726"/>
                  <a:gd name="T82" fmla="*/ 227 w 448"/>
                  <a:gd name="T83" fmla="*/ 258 h 726"/>
                  <a:gd name="T84" fmla="*/ 185 w 448"/>
                  <a:gd name="T85" fmla="*/ 265 h 726"/>
                  <a:gd name="T86" fmla="*/ 150 w 448"/>
                  <a:gd name="T87" fmla="*/ 285 h 726"/>
                  <a:gd name="T88" fmla="*/ 129 w 448"/>
                  <a:gd name="T89" fmla="*/ 305 h 726"/>
                  <a:gd name="T90" fmla="*/ 104 w 448"/>
                  <a:gd name="T91" fmla="*/ 349 h 726"/>
                  <a:gd name="T92" fmla="*/ 92 w 448"/>
                  <a:gd name="T93" fmla="*/ 408 h 726"/>
                  <a:gd name="T94" fmla="*/ 89 w 448"/>
                  <a:gd name="T95" fmla="*/ 456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8" h="726">
                    <a:moveTo>
                      <a:pt x="366" y="714"/>
                    </a:moveTo>
                    <a:lnTo>
                      <a:pt x="366" y="649"/>
                    </a:lnTo>
                    <a:lnTo>
                      <a:pt x="366" y="649"/>
                    </a:lnTo>
                    <a:lnTo>
                      <a:pt x="354" y="667"/>
                    </a:lnTo>
                    <a:lnTo>
                      <a:pt x="338" y="682"/>
                    </a:lnTo>
                    <a:lnTo>
                      <a:pt x="323" y="696"/>
                    </a:lnTo>
                    <a:lnTo>
                      <a:pt x="305" y="707"/>
                    </a:lnTo>
                    <a:lnTo>
                      <a:pt x="286" y="716"/>
                    </a:lnTo>
                    <a:lnTo>
                      <a:pt x="267" y="721"/>
                    </a:lnTo>
                    <a:lnTo>
                      <a:pt x="244" y="724"/>
                    </a:lnTo>
                    <a:lnTo>
                      <a:pt x="221" y="726"/>
                    </a:lnTo>
                    <a:lnTo>
                      <a:pt x="221" y="726"/>
                    </a:lnTo>
                    <a:lnTo>
                      <a:pt x="206" y="726"/>
                    </a:lnTo>
                    <a:lnTo>
                      <a:pt x="192" y="724"/>
                    </a:lnTo>
                    <a:lnTo>
                      <a:pt x="176" y="721"/>
                    </a:lnTo>
                    <a:lnTo>
                      <a:pt x="162" y="717"/>
                    </a:lnTo>
                    <a:lnTo>
                      <a:pt x="148" y="712"/>
                    </a:lnTo>
                    <a:lnTo>
                      <a:pt x="134" y="707"/>
                    </a:lnTo>
                    <a:lnTo>
                      <a:pt x="122" y="700"/>
                    </a:lnTo>
                    <a:lnTo>
                      <a:pt x="108" y="691"/>
                    </a:lnTo>
                    <a:lnTo>
                      <a:pt x="108" y="691"/>
                    </a:lnTo>
                    <a:lnTo>
                      <a:pt x="96" y="682"/>
                    </a:lnTo>
                    <a:lnTo>
                      <a:pt x="83" y="674"/>
                    </a:lnTo>
                    <a:lnTo>
                      <a:pt x="73" y="661"/>
                    </a:lnTo>
                    <a:lnTo>
                      <a:pt x="63" y="651"/>
                    </a:lnTo>
                    <a:lnTo>
                      <a:pt x="52" y="639"/>
                    </a:lnTo>
                    <a:lnTo>
                      <a:pt x="43" y="625"/>
                    </a:lnTo>
                    <a:lnTo>
                      <a:pt x="28" y="597"/>
                    </a:lnTo>
                    <a:lnTo>
                      <a:pt x="28" y="597"/>
                    </a:lnTo>
                    <a:lnTo>
                      <a:pt x="15" y="565"/>
                    </a:lnTo>
                    <a:lnTo>
                      <a:pt x="7" y="531"/>
                    </a:lnTo>
                    <a:lnTo>
                      <a:pt x="1" y="494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1" y="419"/>
                    </a:lnTo>
                    <a:lnTo>
                      <a:pt x="5" y="382"/>
                    </a:lnTo>
                    <a:lnTo>
                      <a:pt x="14" y="347"/>
                    </a:lnTo>
                    <a:lnTo>
                      <a:pt x="24" y="316"/>
                    </a:lnTo>
                    <a:lnTo>
                      <a:pt x="24" y="316"/>
                    </a:lnTo>
                    <a:lnTo>
                      <a:pt x="31" y="300"/>
                    </a:lnTo>
                    <a:lnTo>
                      <a:pt x="40" y="286"/>
                    </a:lnTo>
                    <a:lnTo>
                      <a:pt x="49" y="272"/>
                    </a:lnTo>
                    <a:lnTo>
                      <a:pt x="57" y="260"/>
                    </a:lnTo>
                    <a:lnTo>
                      <a:pt x="68" y="248"/>
                    </a:lnTo>
                    <a:lnTo>
                      <a:pt x="78" y="237"/>
                    </a:lnTo>
                    <a:lnTo>
                      <a:pt x="90" y="227"/>
                    </a:lnTo>
                    <a:lnTo>
                      <a:pt x="103" y="218"/>
                    </a:lnTo>
                    <a:lnTo>
                      <a:pt x="103" y="218"/>
                    </a:lnTo>
                    <a:lnTo>
                      <a:pt x="115" y="211"/>
                    </a:lnTo>
                    <a:lnTo>
                      <a:pt x="129" y="204"/>
                    </a:lnTo>
                    <a:lnTo>
                      <a:pt x="143" y="199"/>
                    </a:lnTo>
                    <a:lnTo>
                      <a:pt x="157" y="194"/>
                    </a:lnTo>
                    <a:lnTo>
                      <a:pt x="172" y="190"/>
                    </a:lnTo>
                    <a:lnTo>
                      <a:pt x="186" y="187"/>
                    </a:lnTo>
                    <a:lnTo>
                      <a:pt x="202" y="185"/>
                    </a:lnTo>
                    <a:lnTo>
                      <a:pt x="218" y="185"/>
                    </a:lnTo>
                    <a:lnTo>
                      <a:pt x="218" y="185"/>
                    </a:lnTo>
                    <a:lnTo>
                      <a:pt x="241" y="187"/>
                    </a:lnTo>
                    <a:lnTo>
                      <a:pt x="261" y="190"/>
                    </a:lnTo>
                    <a:lnTo>
                      <a:pt x="282" y="196"/>
                    </a:lnTo>
                    <a:lnTo>
                      <a:pt x="302" y="204"/>
                    </a:lnTo>
                    <a:lnTo>
                      <a:pt x="302" y="204"/>
                    </a:lnTo>
                    <a:lnTo>
                      <a:pt x="319" y="215"/>
                    </a:lnTo>
                    <a:lnTo>
                      <a:pt x="335" y="227"/>
                    </a:lnTo>
                    <a:lnTo>
                      <a:pt x="349" y="241"/>
                    </a:lnTo>
                    <a:lnTo>
                      <a:pt x="361" y="257"/>
                    </a:lnTo>
                    <a:lnTo>
                      <a:pt x="361" y="0"/>
                    </a:lnTo>
                    <a:lnTo>
                      <a:pt x="448" y="0"/>
                    </a:lnTo>
                    <a:lnTo>
                      <a:pt x="448" y="714"/>
                    </a:lnTo>
                    <a:lnTo>
                      <a:pt x="366" y="714"/>
                    </a:lnTo>
                    <a:close/>
                    <a:moveTo>
                      <a:pt x="89" y="456"/>
                    </a:moveTo>
                    <a:lnTo>
                      <a:pt x="89" y="456"/>
                    </a:lnTo>
                    <a:lnTo>
                      <a:pt x="90" y="480"/>
                    </a:lnTo>
                    <a:lnTo>
                      <a:pt x="92" y="503"/>
                    </a:lnTo>
                    <a:lnTo>
                      <a:pt x="96" y="524"/>
                    </a:lnTo>
                    <a:lnTo>
                      <a:pt x="99" y="543"/>
                    </a:lnTo>
                    <a:lnTo>
                      <a:pt x="106" y="560"/>
                    </a:lnTo>
                    <a:lnTo>
                      <a:pt x="113" y="576"/>
                    </a:lnTo>
                    <a:lnTo>
                      <a:pt x="122" y="592"/>
                    </a:lnTo>
                    <a:lnTo>
                      <a:pt x="131" y="604"/>
                    </a:lnTo>
                    <a:lnTo>
                      <a:pt x="131" y="604"/>
                    </a:lnTo>
                    <a:lnTo>
                      <a:pt x="141" y="616"/>
                    </a:lnTo>
                    <a:lnTo>
                      <a:pt x="153" y="627"/>
                    </a:lnTo>
                    <a:lnTo>
                      <a:pt x="164" y="635"/>
                    </a:lnTo>
                    <a:lnTo>
                      <a:pt x="176" y="640"/>
                    </a:lnTo>
                    <a:lnTo>
                      <a:pt x="190" y="647"/>
                    </a:lnTo>
                    <a:lnTo>
                      <a:pt x="202" y="651"/>
                    </a:lnTo>
                    <a:lnTo>
                      <a:pt x="216" y="653"/>
                    </a:lnTo>
                    <a:lnTo>
                      <a:pt x="230" y="654"/>
                    </a:lnTo>
                    <a:lnTo>
                      <a:pt x="230" y="654"/>
                    </a:lnTo>
                    <a:lnTo>
                      <a:pt x="244" y="653"/>
                    </a:lnTo>
                    <a:lnTo>
                      <a:pt x="258" y="651"/>
                    </a:lnTo>
                    <a:lnTo>
                      <a:pt x="270" y="647"/>
                    </a:lnTo>
                    <a:lnTo>
                      <a:pt x="282" y="642"/>
                    </a:lnTo>
                    <a:lnTo>
                      <a:pt x="295" y="635"/>
                    </a:lnTo>
                    <a:lnTo>
                      <a:pt x="307" y="627"/>
                    </a:lnTo>
                    <a:lnTo>
                      <a:pt x="317" y="618"/>
                    </a:lnTo>
                    <a:lnTo>
                      <a:pt x="328" y="607"/>
                    </a:lnTo>
                    <a:lnTo>
                      <a:pt x="328" y="607"/>
                    </a:lnTo>
                    <a:lnTo>
                      <a:pt x="336" y="593"/>
                    </a:lnTo>
                    <a:lnTo>
                      <a:pt x="345" y="579"/>
                    </a:lnTo>
                    <a:lnTo>
                      <a:pt x="352" y="564"/>
                    </a:lnTo>
                    <a:lnTo>
                      <a:pt x="357" y="548"/>
                    </a:lnTo>
                    <a:lnTo>
                      <a:pt x="363" y="529"/>
                    </a:lnTo>
                    <a:lnTo>
                      <a:pt x="364" y="508"/>
                    </a:lnTo>
                    <a:lnTo>
                      <a:pt x="368" y="487"/>
                    </a:lnTo>
                    <a:lnTo>
                      <a:pt x="368" y="463"/>
                    </a:lnTo>
                    <a:lnTo>
                      <a:pt x="368" y="463"/>
                    </a:lnTo>
                    <a:lnTo>
                      <a:pt x="368" y="438"/>
                    </a:lnTo>
                    <a:lnTo>
                      <a:pt x="364" y="414"/>
                    </a:lnTo>
                    <a:lnTo>
                      <a:pt x="363" y="391"/>
                    </a:lnTo>
                    <a:lnTo>
                      <a:pt x="357" y="372"/>
                    </a:lnTo>
                    <a:lnTo>
                      <a:pt x="352" y="353"/>
                    </a:lnTo>
                    <a:lnTo>
                      <a:pt x="345" y="335"/>
                    </a:lnTo>
                    <a:lnTo>
                      <a:pt x="336" y="321"/>
                    </a:lnTo>
                    <a:lnTo>
                      <a:pt x="326" y="307"/>
                    </a:lnTo>
                    <a:lnTo>
                      <a:pt x="326" y="307"/>
                    </a:lnTo>
                    <a:lnTo>
                      <a:pt x="316" y="295"/>
                    </a:lnTo>
                    <a:lnTo>
                      <a:pt x="305" y="286"/>
                    </a:lnTo>
                    <a:lnTo>
                      <a:pt x="293" y="278"/>
                    </a:lnTo>
                    <a:lnTo>
                      <a:pt x="281" y="271"/>
                    </a:lnTo>
                    <a:lnTo>
                      <a:pt x="268" y="265"/>
                    </a:lnTo>
                    <a:lnTo>
                      <a:pt x="254" y="260"/>
                    </a:lnTo>
                    <a:lnTo>
                      <a:pt x="241" y="258"/>
                    </a:lnTo>
                    <a:lnTo>
                      <a:pt x="227" y="258"/>
                    </a:lnTo>
                    <a:lnTo>
                      <a:pt x="227" y="258"/>
                    </a:lnTo>
                    <a:lnTo>
                      <a:pt x="211" y="258"/>
                    </a:lnTo>
                    <a:lnTo>
                      <a:pt x="199" y="260"/>
                    </a:lnTo>
                    <a:lnTo>
                      <a:pt x="185" y="265"/>
                    </a:lnTo>
                    <a:lnTo>
                      <a:pt x="172" y="271"/>
                    </a:lnTo>
                    <a:lnTo>
                      <a:pt x="160" y="276"/>
                    </a:lnTo>
                    <a:lnTo>
                      <a:pt x="150" y="285"/>
                    </a:lnTo>
                    <a:lnTo>
                      <a:pt x="139" y="295"/>
                    </a:lnTo>
                    <a:lnTo>
                      <a:pt x="129" y="305"/>
                    </a:lnTo>
                    <a:lnTo>
                      <a:pt x="129" y="305"/>
                    </a:lnTo>
                    <a:lnTo>
                      <a:pt x="118" y="318"/>
                    </a:lnTo>
                    <a:lnTo>
                      <a:pt x="111" y="333"/>
                    </a:lnTo>
                    <a:lnTo>
                      <a:pt x="104" y="349"/>
                    </a:lnTo>
                    <a:lnTo>
                      <a:pt x="99" y="367"/>
                    </a:lnTo>
                    <a:lnTo>
                      <a:pt x="94" y="387"/>
                    </a:lnTo>
                    <a:lnTo>
                      <a:pt x="92" y="408"/>
                    </a:lnTo>
                    <a:lnTo>
                      <a:pt x="90" y="431"/>
                    </a:lnTo>
                    <a:lnTo>
                      <a:pt x="89" y="456"/>
                    </a:lnTo>
                    <a:lnTo>
                      <a:pt x="89" y="45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29" name="Freeform 76"/>
              <p:cNvSpPr>
                <a:spLocks/>
              </p:cNvSpPr>
              <p:nvPr/>
            </p:nvSpPr>
            <p:spPr bwMode="auto">
              <a:xfrm>
                <a:off x="-8185150" y="615950"/>
                <a:ext cx="539750" cy="566738"/>
              </a:xfrm>
              <a:custGeom>
                <a:avLst/>
                <a:gdLst>
                  <a:gd name="T0" fmla="*/ 0 w 681"/>
                  <a:gd name="T1" fmla="*/ 714 h 714"/>
                  <a:gd name="T2" fmla="*/ 0 w 681"/>
                  <a:gd name="T3" fmla="*/ 0 h 714"/>
                  <a:gd name="T4" fmla="*/ 142 w 681"/>
                  <a:gd name="T5" fmla="*/ 0 h 714"/>
                  <a:gd name="T6" fmla="*/ 311 w 681"/>
                  <a:gd name="T7" fmla="*/ 506 h 714"/>
                  <a:gd name="T8" fmla="*/ 311 w 681"/>
                  <a:gd name="T9" fmla="*/ 506 h 714"/>
                  <a:gd name="T10" fmla="*/ 346 w 681"/>
                  <a:gd name="T11" fmla="*/ 611 h 714"/>
                  <a:gd name="T12" fmla="*/ 346 w 681"/>
                  <a:gd name="T13" fmla="*/ 611 h 714"/>
                  <a:gd name="T14" fmla="*/ 382 w 681"/>
                  <a:gd name="T15" fmla="*/ 497 h 714"/>
                  <a:gd name="T16" fmla="*/ 553 w 681"/>
                  <a:gd name="T17" fmla="*/ 0 h 714"/>
                  <a:gd name="T18" fmla="*/ 681 w 681"/>
                  <a:gd name="T19" fmla="*/ 0 h 714"/>
                  <a:gd name="T20" fmla="*/ 681 w 681"/>
                  <a:gd name="T21" fmla="*/ 714 h 714"/>
                  <a:gd name="T22" fmla="*/ 590 w 681"/>
                  <a:gd name="T23" fmla="*/ 714 h 714"/>
                  <a:gd name="T24" fmla="*/ 590 w 681"/>
                  <a:gd name="T25" fmla="*/ 117 h 714"/>
                  <a:gd name="T26" fmla="*/ 382 w 681"/>
                  <a:gd name="T27" fmla="*/ 714 h 714"/>
                  <a:gd name="T28" fmla="*/ 297 w 681"/>
                  <a:gd name="T29" fmla="*/ 714 h 714"/>
                  <a:gd name="T30" fmla="*/ 91 w 681"/>
                  <a:gd name="T31" fmla="*/ 107 h 714"/>
                  <a:gd name="T32" fmla="*/ 91 w 681"/>
                  <a:gd name="T33" fmla="*/ 714 h 714"/>
                  <a:gd name="T34" fmla="*/ 0 w 681"/>
                  <a:gd name="T35" fmla="*/ 714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1" h="714">
                    <a:moveTo>
                      <a:pt x="0" y="714"/>
                    </a:moveTo>
                    <a:lnTo>
                      <a:pt x="0" y="0"/>
                    </a:lnTo>
                    <a:lnTo>
                      <a:pt x="142" y="0"/>
                    </a:lnTo>
                    <a:lnTo>
                      <a:pt x="311" y="506"/>
                    </a:lnTo>
                    <a:lnTo>
                      <a:pt x="311" y="506"/>
                    </a:lnTo>
                    <a:lnTo>
                      <a:pt x="346" y="611"/>
                    </a:lnTo>
                    <a:lnTo>
                      <a:pt x="346" y="611"/>
                    </a:lnTo>
                    <a:lnTo>
                      <a:pt x="382" y="497"/>
                    </a:lnTo>
                    <a:lnTo>
                      <a:pt x="553" y="0"/>
                    </a:lnTo>
                    <a:lnTo>
                      <a:pt x="681" y="0"/>
                    </a:lnTo>
                    <a:lnTo>
                      <a:pt x="681" y="714"/>
                    </a:lnTo>
                    <a:lnTo>
                      <a:pt x="590" y="714"/>
                    </a:lnTo>
                    <a:lnTo>
                      <a:pt x="590" y="117"/>
                    </a:lnTo>
                    <a:lnTo>
                      <a:pt x="382" y="714"/>
                    </a:lnTo>
                    <a:lnTo>
                      <a:pt x="297" y="714"/>
                    </a:lnTo>
                    <a:lnTo>
                      <a:pt x="91" y="107"/>
                    </a:lnTo>
                    <a:lnTo>
                      <a:pt x="91" y="714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0" name="Freeform 77"/>
              <p:cNvSpPr>
                <a:spLocks noEditPoints="1"/>
              </p:cNvSpPr>
              <p:nvPr/>
            </p:nvSpPr>
            <p:spPr bwMode="auto">
              <a:xfrm>
                <a:off x="-7567613" y="763588"/>
                <a:ext cx="376238" cy="428625"/>
              </a:xfrm>
              <a:custGeom>
                <a:avLst/>
                <a:gdLst>
                  <a:gd name="T0" fmla="*/ 343 w 475"/>
                  <a:gd name="T1" fmla="*/ 485 h 541"/>
                  <a:gd name="T2" fmla="*/ 273 w 475"/>
                  <a:gd name="T3" fmla="*/ 524 h 541"/>
                  <a:gd name="T4" fmla="*/ 226 w 475"/>
                  <a:gd name="T5" fmla="*/ 536 h 541"/>
                  <a:gd name="T6" fmla="*/ 177 w 475"/>
                  <a:gd name="T7" fmla="*/ 541 h 541"/>
                  <a:gd name="T8" fmla="*/ 117 w 475"/>
                  <a:gd name="T9" fmla="*/ 534 h 541"/>
                  <a:gd name="T10" fmla="*/ 70 w 475"/>
                  <a:gd name="T11" fmla="*/ 517 h 541"/>
                  <a:gd name="T12" fmla="*/ 46 w 475"/>
                  <a:gd name="T13" fmla="*/ 499 h 541"/>
                  <a:gd name="T14" fmla="*/ 18 w 475"/>
                  <a:gd name="T15" fmla="*/ 464 h 541"/>
                  <a:gd name="T16" fmla="*/ 2 w 475"/>
                  <a:gd name="T17" fmla="*/ 424 h 541"/>
                  <a:gd name="T18" fmla="*/ 0 w 475"/>
                  <a:gd name="T19" fmla="*/ 393 h 541"/>
                  <a:gd name="T20" fmla="*/ 9 w 475"/>
                  <a:gd name="T21" fmla="*/ 339 h 541"/>
                  <a:gd name="T22" fmla="*/ 27 w 475"/>
                  <a:gd name="T23" fmla="*/ 309 h 541"/>
                  <a:gd name="T24" fmla="*/ 62 w 475"/>
                  <a:gd name="T25" fmla="*/ 272 h 541"/>
                  <a:gd name="T26" fmla="*/ 91 w 475"/>
                  <a:gd name="T27" fmla="*/ 257 h 541"/>
                  <a:gd name="T28" fmla="*/ 124 w 475"/>
                  <a:gd name="T29" fmla="*/ 244 h 541"/>
                  <a:gd name="T30" fmla="*/ 203 w 475"/>
                  <a:gd name="T31" fmla="*/ 230 h 541"/>
                  <a:gd name="T32" fmla="*/ 330 w 475"/>
                  <a:gd name="T33" fmla="*/ 209 h 541"/>
                  <a:gd name="T34" fmla="*/ 360 w 475"/>
                  <a:gd name="T35" fmla="*/ 178 h 541"/>
                  <a:gd name="T36" fmla="*/ 353 w 475"/>
                  <a:gd name="T37" fmla="*/ 133 h 541"/>
                  <a:gd name="T38" fmla="*/ 341 w 475"/>
                  <a:gd name="T39" fmla="*/ 108 h 541"/>
                  <a:gd name="T40" fmla="*/ 327 w 475"/>
                  <a:gd name="T41" fmla="*/ 96 h 541"/>
                  <a:gd name="T42" fmla="*/ 294 w 475"/>
                  <a:gd name="T43" fmla="*/ 80 h 541"/>
                  <a:gd name="T44" fmla="*/ 236 w 475"/>
                  <a:gd name="T45" fmla="*/ 73 h 541"/>
                  <a:gd name="T46" fmla="*/ 182 w 475"/>
                  <a:gd name="T47" fmla="*/ 79 h 541"/>
                  <a:gd name="T48" fmla="*/ 144 w 475"/>
                  <a:gd name="T49" fmla="*/ 94 h 541"/>
                  <a:gd name="T50" fmla="*/ 130 w 475"/>
                  <a:gd name="T51" fmla="*/ 108 h 541"/>
                  <a:gd name="T52" fmla="*/ 100 w 475"/>
                  <a:gd name="T53" fmla="*/ 171 h 541"/>
                  <a:gd name="T54" fmla="*/ 21 w 475"/>
                  <a:gd name="T55" fmla="*/ 133 h 541"/>
                  <a:gd name="T56" fmla="*/ 53 w 475"/>
                  <a:gd name="T57" fmla="*/ 70 h 541"/>
                  <a:gd name="T58" fmla="*/ 86 w 475"/>
                  <a:gd name="T59" fmla="*/ 40 h 541"/>
                  <a:gd name="T60" fmla="*/ 131 w 475"/>
                  <a:gd name="T61" fmla="*/ 19 h 541"/>
                  <a:gd name="T62" fmla="*/ 215 w 475"/>
                  <a:gd name="T63" fmla="*/ 2 h 541"/>
                  <a:gd name="T64" fmla="*/ 280 w 475"/>
                  <a:gd name="T65" fmla="*/ 2 h 541"/>
                  <a:gd name="T66" fmla="*/ 355 w 475"/>
                  <a:gd name="T67" fmla="*/ 16 h 541"/>
                  <a:gd name="T68" fmla="*/ 391 w 475"/>
                  <a:gd name="T69" fmla="*/ 33 h 541"/>
                  <a:gd name="T70" fmla="*/ 416 w 475"/>
                  <a:gd name="T71" fmla="*/ 56 h 541"/>
                  <a:gd name="T72" fmla="*/ 438 w 475"/>
                  <a:gd name="T73" fmla="*/ 98 h 541"/>
                  <a:gd name="T74" fmla="*/ 447 w 475"/>
                  <a:gd name="T75" fmla="*/ 147 h 541"/>
                  <a:gd name="T76" fmla="*/ 447 w 475"/>
                  <a:gd name="T77" fmla="*/ 312 h 541"/>
                  <a:gd name="T78" fmla="*/ 454 w 475"/>
                  <a:gd name="T79" fmla="*/ 468 h 541"/>
                  <a:gd name="T80" fmla="*/ 461 w 475"/>
                  <a:gd name="T81" fmla="*/ 499 h 541"/>
                  <a:gd name="T82" fmla="*/ 384 w 475"/>
                  <a:gd name="T83" fmla="*/ 529 h 541"/>
                  <a:gd name="T84" fmla="*/ 374 w 475"/>
                  <a:gd name="T85" fmla="*/ 499 h 541"/>
                  <a:gd name="T86" fmla="*/ 367 w 475"/>
                  <a:gd name="T87" fmla="*/ 466 h 541"/>
                  <a:gd name="T88" fmla="*/ 332 w 475"/>
                  <a:gd name="T89" fmla="*/ 279 h 541"/>
                  <a:gd name="T90" fmla="*/ 217 w 475"/>
                  <a:gd name="T91" fmla="*/ 302 h 541"/>
                  <a:gd name="T92" fmla="*/ 152 w 475"/>
                  <a:gd name="T93" fmla="*/ 316 h 541"/>
                  <a:gd name="T94" fmla="*/ 130 w 475"/>
                  <a:gd name="T95" fmla="*/ 326 h 541"/>
                  <a:gd name="T96" fmla="*/ 105 w 475"/>
                  <a:gd name="T97" fmla="*/ 349 h 541"/>
                  <a:gd name="T98" fmla="*/ 96 w 475"/>
                  <a:gd name="T99" fmla="*/ 368 h 541"/>
                  <a:gd name="T100" fmla="*/ 93 w 475"/>
                  <a:gd name="T101" fmla="*/ 391 h 541"/>
                  <a:gd name="T102" fmla="*/ 109 w 475"/>
                  <a:gd name="T103" fmla="*/ 436 h 541"/>
                  <a:gd name="T104" fmla="*/ 135 w 475"/>
                  <a:gd name="T105" fmla="*/ 459 h 541"/>
                  <a:gd name="T106" fmla="*/ 198 w 475"/>
                  <a:gd name="T107" fmla="*/ 473 h 541"/>
                  <a:gd name="T108" fmla="*/ 245 w 475"/>
                  <a:gd name="T109" fmla="*/ 466 h 541"/>
                  <a:gd name="T110" fmla="*/ 287 w 475"/>
                  <a:gd name="T111" fmla="*/ 450 h 541"/>
                  <a:gd name="T112" fmla="*/ 336 w 475"/>
                  <a:gd name="T113" fmla="*/ 407 h 541"/>
                  <a:gd name="T114" fmla="*/ 351 w 475"/>
                  <a:gd name="T115" fmla="*/ 373 h 541"/>
                  <a:gd name="T116" fmla="*/ 360 w 475"/>
                  <a:gd name="T117" fmla="*/ 30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75" h="541">
                    <a:moveTo>
                      <a:pt x="367" y="466"/>
                    </a:moveTo>
                    <a:lnTo>
                      <a:pt x="367" y="466"/>
                    </a:lnTo>
                    <a:lnTo>
                      <a:pt x="343" y="485"/>
                    </a:lnTo>
                    <a:lnTo>
                      <a:pt x="320" y="501"/>
                    </a:lnTo>
                    <a:lnTo>
                      <a:pt x="295" y="513"/>
                    </a:lnTo>
                    <a:lnTo>
                      <a:pt x="273" y="524"/>
                    </a:lnTo>
                    <a:lnTo>
                      <a:pt x="273" y="524"/>
                    </a:lnTo>
                    <a:lnTo>
                      <a:pt x="250" y="531"/>
                    </a:lnTo>
                    <a:lnTo>
                      <a:pt x="226" y="536"/>
                    </a:lnTo>
                    <a:lnTo>
                      <a:pt x="201" y="539"/>
                    </a:lnTo>
                    <a:lnTo>
                      <a:pt x="177" y="541"/>
                    </a:lnTo>
                    <a:lnTo>
                      <a:pt x="177" y="541"/>
                    </a:lnTo>
                    <a:lnTo>
                      <a:pt x="156" y="539"/>
                    </a:lnTo>
                    <a:lnTo>
                      <a:pt x="137" y="538"/>
                    </a:lnTo>
                    <a:lnTo>
                      <a:pt x="117" y="534"/>
                    </a:lnTo>
                    <a:lnTo>
                      <a:pt x="102" y="531"/>
                    </a:lnTo>
                    <a:lnTo>
                      <a:pt x="86" y="525"/>
                    </a:lnTo>
                    <a:lnTo>
                      <a:pt x="70" y="517"/>
                    </a:lnTo>
                    <a:lnTo>
                      <a:pt x="58" y="510"/>
                    </a:lnTo>
                    <a:lnTo>
                      <a:pt x="46" y="499"/>
                    </a:lnTo>
                    <a:lnTo>
                      <a:pt x="46" y="499"/>
                    </a:lnTo>
                    <a:lnTo>
                      <a:pt x="35" y="489"/>
                    </a:lnTo>
                    <a:lnTo>
                      <a:pt x="25" y="476"/>
                    </a:lnTo>
                    <a:lnTo>
                      <a:pt x="18" y="464"/>
                    </a:lnTo>
                    <a:lnTo>
                      <a:pt x="11" y="452"/>
                    </a:lnTo>
                    <a:lnTo>
                      <a:pt x="6" y="438"/>
                    </a:lnTo>
                    <a:lnTo>
                      <a:pt x="2" y="424"/>
                    </a:lnTo>
                    <a:lnTo>
                      <a:pt x="0" y="408"/>
                    </a:lnTo>
                    <a:lnTo>
                      <a:pt x="0" y="393"/>
                    </a:lnTo>
                    <a:lnTo>
                      <a:pt x="0" y="393"/>
                    </a:lnTo>
                    <a:lnTo>
                      <a:pt x="0" y="373"/>
                    </a:lnTo>
                    <a:lnTo>
                      <a:pt x="4" y="356"/>
                    </a:lnTo>
                    <a:lnTo>
                      <a:pt x="9" y="339"/>
                    </a:lnTo>
                    <a:lnTo>
                      <a:pt x="16" y="323"/>
                    </a:lnTo>
                    <a:lnTo>
                      <a:pt x="16" y="323"/>
                    </a:lnTo>
                    <a:lnTo>
                      <a:pt x="27" y="309"/>
                    </a:lnTo>
                    <a:lnTo>
                      <a:pt x="37" y="295"/>
                    </a:lnTo>
                    <a:lnTo>
                      <a:pt x="49" y="283"/>
                    </a:lnTo>
                    <a:lnTo>
                      <a:pt x="62" y="272"/>
                    </a:lnTo>
                    <a:lnTo>
                      <a:pt x="62" y="272"/>
                    </a:lnTo>
                    <a:lnTo>
                      <a:pt x="77" y="264"/>
                    </a:lnTo>
                    <a:lnTo>
                      <a:pt x="91" y="257"/>
                    </a:lnTo>
                    <a:lnTo>
                      <a:pt x="109" y="250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58" y="237"/>
                    </a:lnTo>
                    <a:lnTo>
                      <a:pt x="203" y="230"/>
                    </a:lnTo>
                    <a:lnTo>
                      <a:pt x="203" y="230"/>
                    </a:lnTo>
                    <a:lnTo>
                      <a:pt x="254" y="225"/>
                    </a:lnTo>
                    <a:lnTo>
                      <a:pt x="295" y="216"/>
                    </a:lnTo>
                    <a:lnTo>
                      <a:pt x="330" y="209"/>
                    </a:lnTo>
                    <a:lnTo>
                      <a:pt x="360" y="201"/>
                    </a:lnTo>
                    <a:lnTo>
                      <a:pt x="360" y="201"/>
                    </a:lnTo>
                    <a:lnTo>
                      <a:pt x="360" y="178"/>
                    </a:lnTo>
                    <a:lnTo>
                      <a:pt x="360" y="178"/>
                    </a:lnTo>
                    <a:lnTo>
                      <a:pt x="358" y="154"/>
                    </a:lnTo>
                    <a:lnTo>
                      <a:pt x="353" y="133"/>
                    </a:lnTo>
                    <a:lnTo>
                      <a:pt x="349" y="124"/>
                    </a:lnTo>
                    <a:lnTo>
                      <a:pt x="346" y="115"/>
                    </a:lnTo>
                    <a:lnTo>
                      <a:pt x="341" y="108"/>
                    </a:lnTo>
                    <a:lnTo>
                      <a:pt x="336" y="103"/>
                    </a:lnTo>
                    <a:lnTo>
                      <a:pt x="336" y="103"/>
                    </a:lnTo>
                    <a:lnTo>
                      <a:pt x="327" y="96"/>
                    </a:lnTo>
                    <a:lnTo>
                      <a:pt x="316" y="89"/>
                    </a:lnTo>
                    <a:lnTo>
                      <a:pt x="306" y="84"/>
                    </a:lnTo>
                    <a:lnTo>
                      <a:pt x="294" y="80"/>
                    </a:lnTo>
                    <a:lnTo>
                      <a:pt x="280" y="77"/>
                    </a:lnTo>
                    <a:lnTo>
                      <a:pt x="266" y="75"/>
                    </a:lnTo>
                    <a:lnTo>
                      <a:pt x="236" y="73"/>
                    </a:lnTo>
                    <a:lnTo>
                      <a:pt x="236" y="73"/>
                    </a:lnTo>
                    <a:lnTo>
                      <a:pt x="206" y="73"/>
                    </a:lnTo>
                    <a:lnTo>
                      <a:pt x="182" y="79"/>
                    </a:lnTo>
                    <a:lnTo>
                      <a:pt x="161" y="86"/>
                    </a:lnTo>
                    <a:lnTo>
                      <a:pt x="152" y="89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37" y="101"/>
                    </a:lnTo>
                    <a:lnTo>
                      <a:pt x="130" y="108"/>
                    </a:lnTo>
                    <a:lnTo>
                      <a:pt x="119" y="124"/>
                    </a:lnTo>
                    <a:lnTo>
                      <a:pt x="109" y="145"/>
                    </a:lnTo>
                    <a:lnTo>
                      <a:pt x="100" y="171"/>
                    </a:lnTo>
                    <a:lnTo>
                      <a:pt x="14" y="159"/>
                    </a:lnTo>
                    <a:lnTo>
                      <a:pt x="14" y="159"/>
                    </a:lnTo>
                    <a:lnTo>
                      <a:pt x="21" y="133"/>
                    </a:lnTo>
                    <a:lnTo>
                      <a:pt x="30" y="110"/>
                    </a:lnTo>
                    <a:lnTo>
                      <a:pt x="41" y="89"/>
                    </a:lnTo>
                    <a:lnTo>
                      <a:pt x="53" y="70"/>
                    </a:lnTo>
                    <a:lnTo>
                      <a:pt x="53" y="70"/>
                    </a:lnTo>
                    <a:lnTo>
                      <a:pt x="69" y="54"/>
                    </a:lnTo>
                    <a:lnTo>
                      <a:pt x="86" y="40"/>
                    </a:lnTo>
                    <a:lnTo>
                      <a:pt x="107" y="28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58" y="11"/>
                    </a:lnTo>
                    <a:lnTo>
                      <a:pt x="185" y="5"/>
                    </a:lnTo>
                    <a:lnTo>
                      <a:pt x="215" y="2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80" y="2"/>
                    </a:lnTo>
                    <a:lnTo>
                      <a:pt x="308" y="4"/>
                    </a:lnTo>
                    <a:lnTo>
                      <a:pt x="334" y="9"/>
                    </a:lnTo>
                    <a:lnTo>
                      <a:pt x="355" y="16"/>
                    </a:lnTo>
                    <a:lnTo>
                      <a:pt x="355" y="16"/>
                    </a:lnTo>
                    <a:lnTo>
                      <a:pt x="376" y="25"/>
                    </a:lnTo>
                    <a:lnTo>
                      <a:pt x="391" y="33"/>
                    </a:lnTo>
                    <a:lnTo>
                      <a:pt x="405" y="44"/>
                    </a:lnTo>
                    <a:lnTo>
                      <a:pt x="416" y="56"/>
                    </a:lnTo>
                    <a:lnTo>
                      <a:pt x="416" y="56"/>
                    </a:lnTo>
                    <a:lnTo>
                      <a:pt x="426" y="68"/>
                    </a:lnTo>
                    <a:lnTo>
                      <a:pt x="433" y="82"/>
                    </a:lnTo>
                    <a:lnTo>
                      <a:pt x="438" y="98"/>
                    </a:lnTo>
                    <a:lnTo>
                      <a:pt x="444" y="115"/>
                    </a:lnTo>
                    <a:lnTo>
                      <a:pt x="444" y="115"/>
                    </a:lnTo>
                    <a:lnTo>
                      <a:pt x="447" y="147"/>
                    </a:lnTo>
                    <a:lnTo>
                      <a:pt x="447" y="196"/>
                    </a:lnTo>
                    <a:lnTo>
                      <a:pt x="447" y="312"/>
                    </a:lnTo>
                    <a:lnTo>
                      <a:pt x="447" y="312"/>
                    </a:lnTo>
                    <a:lnTo>
                      <a:pt x="449" y="412"/>
                    </a:lnTo>
                    <a:lnTo>
                      <a:pt x="451" y="445"/>
                    </a:lnTo>
                    <a:lnTo>
                      <a:pt x="454" y="468"/>
                    </a:lnTo>
                    <a:lnTo>
                      <a:pt x="454" y="468"/>
                    </a:lnTo>
                    <a:lnTo>
                      <a:pt x="458" y="483"/>
                    </a:lnTo>
                    <a:lnTo>
                      <a:pt x="461" y="499"/>
                    </a:lnTo>
                    <a:lnTo>
                      <a:pt x="468" y="515"/>
                    </a:lnTo>
                    <a:lnTo>
                      <a:pt x="475" y="529"/>
                    </a:lnTo>
                    <a:lnTo>
                      <a:pt x="384" y="529"/>
                    </a:lnTo>
                    <a:lnTo>
                      <a:pt x="384" y="529"/>
                    </a:lnTo>
                    <a:lnTo>
                      <a:pt x="377" y="515"/>
                    </a:lnTo>
                    <a:lnTo>
                      <a:pt x="374" y="499"/>
                    </a:lnTo>
                    <a:lnTo>
                      <a:pt x="369" y="483"/>
                    </a:lnTo>
                    <a:lnTo>
                      <a:pt x="367" y="466"/>
                    </a:lnTo>
                    <a:lnTo>
                      <a:pt x="367" y="466"/>
                    </a:lnTo>
                    <a:close/>
                    <a:moveTo>
                      <a:pt x="360" y="269"/>
                    </a:moveTo>
                    <a:lnTo>
                      <a:pt x="360" y="269"/>
                    </a:lnTo>
                    <a:lnTo>
                      <a:pt x="332" y="279"/>
                    </a:lnTo>
                    <a:lnTo>
                      <a:pt x="301" y="288"/>
                    </a:lnTo>
                    <a:lnTo>
                      <a:pt x="261" y="295"/>
                    </a:lnTo>
                    <a:lnTo>
                      <a:pt x="217" y="302"/>
                    </a:lnTo>
                    <a:lnTo>
                      <a:pt x="217" y="302"/>
                    </a:lnTo>
                    <a:lnTo>
                      <a:pt x="170" y="311"/>
                    </a:lnTo>
                    <a:lnTo>
                      <a:pt x="152" y="316"/>
                    </a:lnTo>
                    <a:lnTo>
                      <a:pt x="140" y="319"/>
                    </a:lnTo>
                    <a:lnTo>
                      <a:pt x="140" y="319"/>
                    </a:lnTo>
                    <a:lnTo>
                      <a:pt x="130" y="326"/>
                    </a:lnTo>
                    <a:lnTo>
                      <a:pt x="119" y="332"/>
                    </a:lnTo>
                    <a:lnTo>
                      <a:pt x="112" y="340"/>
                    </a:lnTo>
                    <a:lnTo>
                      <a:pt x="105" y="349"/>
                    </a:lnTo>
                    <a:lnTo>
                      <a:pt x="105" y="349"/>
                    </a:lnTo>
                    <a:lnTo>
                      <a:pt x="100" y="358"/>
                    </a:lnTo>
                    <a:lnTo>
                      <a:pt x="96" y="368"/>
                    </a:lnTo>
                    <a:lnTo>
                      <a:pt x="95" y="379"/>
                    </a:lnTo>
                    <a:lnTo>
                      <a:pt x="93" y="391"/>
                    </a:lnTo>
                    <a:lnTo>
                      <a:pt x="93" y="391"/>
                    </a:lnTo>
                    <a:lnTo>
                      <a:pt x="95" y="407"/>
                    </a:lnTo>
                    <a:lnTo>
                      <a:pt x="100" y="422"/>
                    </a:lnTo>
                    <a:lnTo>
                      <a:pt x="109" y="436"/>
                    </a:lnTo>
                    <a:lnTo>
                      <a:pt x="119" y="449"/>
                    </a:lnTo>
                    <a:lnTo>
                      <a:pt x="119" y="449"/>
                    </a:lnTo>
                    <a:lnTo>
                      <a:pt x="135" y="459"/>
                    </a:lnTo>
                    <a:lnTo>
                      <a:pt x="152" y="466"/>
                    </a:lnTo>
                    <a:lnTo>
                      <a:pt x="173" y="471"/>
                    </a:lnTo>
                    <a:lnTo>
                      <a:pt x="198" y="473"/>
                    </a:lnTo>
                    <a:lnTo>
                      <a:pt x="198" y="473"/>
                    </a:lnTo>
                    <a:lnTo>
                      <a:pt x="222" y="471"/>
                    </a:lnTo>
                    <a:lnTo>
                      <a:pt x="245" y="466"/>
                    </a:lnTo>
                    <a:lnTo>
                      <a:pt x="267" y="459"/>
                    </a:lnTo>
                    <a:lnTo>
                      <a:pt x="287" y="450"/>
                    </a:lnTo>
                    <a:lnTo>
                      <a:pt x="287" y="450"/>
                    </a:lnTo>
                    <a:lnTo>
                      <a:pt x="306" y="438"/>
                    </a:lnTo>
                    <a:lnTo>
                      <a:pt x="322" y="424"/>
                    </a:lnTo>
                    <a:lnTo>
                      <a:pt x="336" y="407"/>
                    </a:lnTo>
                    <a:lnTo>
                      <a:pt x="346" y="389"/>
                    </a:lnTo>
                    <a:lnTo>
                      <a:pt x="346" y="389"/>
                    </a:lnTo>
                    <a:lnTo>
                      <a:pt x="351" y="373"/>
                    </a:lnTo>
                    <a:lnTo>
                      <a:pt x="356" y="353"/>
                    </a:lnTo>
                    <a:lnTo>
                      <a:pt x="358" y="328"/>
                    </a:lnTo>
                    <a:lnTo>
                      <a:pt x="360" y="302"/>
                    </a:lnTo>
                    <a:lnTo>
                      <a:pt x="360" y="26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1" name="Rectangle 78"/>
              <p:cNvSpPr>
                <a:spLocks noChangeArrowheads="1"/>
              </p:cNvSpPr>
              <p:nvPr/>
            </p:nvSpPr>
            <p:spPr bwMode="auto">
              <a:xfrm>
                <a:off x="-7126288" y="615950"/>
                <a:ext cx="71438" cy="5667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2" name="Freeform 79"/>
              <p:cNvSpPr>
                <a:spLocks/>
              </p:cNvSpPr>
              <p:nvPr/>
            </p:nvSpPr>
            <p:spPr bwMode="auto">
              <a:xfrm>
                <a:off x="-7011988" y="773113"/>
                <a:ext cx="561975" cy="409575"/>
              </a:xfrm>
              <a:custGeom>
                <a:avLst/>
                <a:gdLst>
                  <a:gd name="T0" fmla="*/ 157 w 709"/>
                  <a:gd name="T1" fmla="*/ 517 h 517"/>
                  <a:gd name="T2" fmla="*/ 0 w 709"/>
                  <a:gd name="T3" fmla="*/ 0 h 517"/>
                  <a:gd name="T4" fmla="*/ 91 w 709"/>
                  <a:gd name="T5" fmla="*/ 0 h 517"/>
                  <a:gd name="T6" fmla="*/ 173 w 709"/>
                  <a:gd name="T7" fmla="*/ 299 h 517"/>
                  <a:gd name="T8" fmla="*/ 203 w 709"/>
                  <a:gd name="T9" fmla="*/ 409 h 517"/>
                  <a:gd name="T10" fmla="*/ 203 w 709"/>
                  <a:gd name="T11" fmla="*/ 409 h 517"/>
                  <a:gd name="T12" fmla="*/ 231 w 709"/>
                  <a:gd name="T13" fmla="*/ 302 h 517"/>
                  <a:gd name="T14" fmla="*/ 313 w 709"/>
                  <a:gd name="T15" fmla="*/ 0 h 517"/>
                  <a:gd name="T16" fmla="*/ 402 w 709"/>
                  <a:gd name="T17" fmla="*/ 0 h 517"/>
                  <a:gd name="T18" fmla="*/ 480 w 709"/>
                  <a:gd name="T19" fmla="*/ 300 h 517"/>
                  <a:gd name="T20" fmla="*/ 506 w 709"/>
                  <a:gd name="T21" fmla="*/ 398 h 517"/>
                  <a:gd name="T22" fmla="*/ 536 w 709"/>
                  <a:gd name="T23" fmla="*/ 299 h 517"/>
                  <a:gd name="T24" fmla="*/ 623 w 709"/>
                  <a:gd name="T25" fmla="*/ 0 h 517"/>
                  <a:gd name="T26" fmla="*/ 709 w 709"/>
                  <a:gd name="T27" fmla="*/ 0 h 517"/>
                  <a:gd name="T28" fmla="*/ 548 w 709"/>
                  <a:gd name="T29" fmla="*/ 517 h 517"/>
                  <a:gd name="T30" fmla="*/ 456 w 709"/>
                  <a:gd name="T31" fmla="*/ 517 h 517"/>
                  <a:gd name="T32" fmla="*/ 374 w 709"/>
                  <a:gd name="T33" fmla="*/ 208 h 517"/>
                  <a:gd name="T34" fmla="*/ 354 w 709"/>
                  <a:gd name="T35" fmla="*/ 119 h 517"/>
                  <a:gd name="T36" fmla="*/ 250 w 709"/>
                  <a:gd name="T37" fmla="*/ 517 h 517"/>
                  <a:gd name="T38" fmla="*/ 157 w 709"/>
                  <a:gd name="T39" fmla="*/ 5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9" h="517">
                    <a:moveTo>
                      <a:pt x="157" y="517"/>
                    </a:moveTo>
                    <a:lnTo>
                      <a:pt x="0" y="0"/>
                    </a:lnTo>
                    <a:lnTo>
                      <a:pt x="91" y="0"/>
                    </a:lnTo>
                    <a:lnTo>
                      <a:pt x="173" y="299"/>
                    </a:lnTo>
                    <a:lnTo>
                      <a:pt x="203" y="409"/>
                    </a:lnTo>
                    <a:lnTo>
                      <a:pt x="203" y="409"/>
                    </a:lnTo>
                    <a:lnTo>
                      <a:pt x="231" y="302"/>
                    </a:lnTo>
                    <a:lnTo>
                      <a:pt x="313" y="0"/>
                    </a:lnTo>
                    <a:lnTo>
                      <a:pt x="402" y="0"/>
                    </a:lnTo>
                    <a:lnTo>
                      <a:pt x="480" y="300"/>
                    </a:lnTo>
                    <a:lnTo>
                      <a:pt x="506" y="398"/>
                    </a:lnTo>
                    <a:lnTo>
                      <a:pt x="536" y="299"/>
                    </a:lnTo>
                    <a:lnTo>
                      <a:pt x="623" y="0"/>
                    </a:lnTo>
                    <a:lnTo>
                      <a:pt x="709" y="0"/>
                    </a:lnTo>
                    <a:lnTo>
                      <a:pt x="548" y="517"/>
                    </a:lnTo>
                    <a:lnTo>
                      <a:pt x="456" y="517"/>
                    </a:lnTo>
                    <a:lnTo>
                      <a:pt x="374" y="208"/>
                    </a:lnTo>
                    <a:lnTo>
                      <a:pt x="354" y="119"/>
                    </a:lnTo>
                    <a:lnTo>
                      <a:pt x="250" y="517"/>
                    </a:lnTo>
                    <a:lnTo>
                      <a:pt x="157" y="51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3" name="Freeform 80"/>
              <p:cNvSpPr>
                <a:spLocks noEditPoints="1"/>
              </p:cNvSpPr>
              <p:nvPr/>
            </p:nvSpPr>
            <p:spPr bwMode="auto">
              <a:xfrm>
                <a:off x="-6440488" y="763588"/>
                <a:ext cx="377825" cy="428625"/>
              </a:xfrm>
              <a:custGeom>
                <a:avLst/>
                <a:gdLst>
                  <a:gd name="T0" fmla="*/ 344 w 476"/>
                  <a:gd name="T1" fmla="*/ 485 h 541"/>
                  <a:gd name="T2" fmla="*/ 274 w 476"/>
                  <a:gd name="T3" fmla="*/ 524 h 541"/>
                  <a:gd name="T4" fmla="*/ 227 w 476"/>
                  <a:gd name="T5" fmla="*/ 536 h 541"/>
                  <a:gd name="T6" fmla="*/ 178 w 476"/>
                  <a:gd name="T7" fmla="*/ 541 h 541"/>
                  <a:gd name="T8" fmla="*/ 119 w 476"/>
                  <a:gd name="T9" fmla="*/ 534 h 541"/>
                  <a:gd name="T10" fmla="*/ 71 w 476"/>
                  <a:gd name="T11" fmla="*/ 517 h 541"/>
                  <a:gd name="T12" fmla="*/ 47 w 476"/>
                  <a:gd name="T13" fmla="*/ 499 h 541"/>
                  <a:gd name="T14" fmla="*/ 19 w 476"/>
                  <a:gd name="T15" fmla="*/ 464 h 541"/>
                  <a:gd name="T16" fmla="*/ 3 w 476"/>
                  <a:gd name="T17" fmla="*/ 424 h 541"/>
                  <a:gd name="T18" fmla="*/ 0 w 476"/>
                  <a:gd name="T19" fmla="*/ 393 h 541"/>
                  <a:gd name="T20" fmla="*/ 10 w 476"/>
                  <a:gd name="T21" fmla="*/ 339 h 541"/>
                  <a:gd name="T22" fmla="*/ 28 w 476"/>
                  <a:gd name="T23" fmla="*/ 309 h 541"/>
                  <a:gd name="T24" fmla="*/ 63 w 476"/>
                  <a:gd name="T25" fmla="*/ 272 h 541"/>
                  <a:gd name="T26" fmla="*/ 92 w 476"/>
                  <a:gd name="T27" fmla="*/ 257 h 541"/>
                  <a:gd name="T28" fmla="*/ 126 w 476"/>
                  <a:gd name="T29" fmla="*/ 244 h 541"/>
                  <a:gd name="T30" fmla="*/ 204 w 476"/>
                  <a:gd name="T31" fmla="*/ 230 h 541"/>
                  <a:gd name="T32" fmla="*/ 331 w 476"/>
                  <a:gd name="T33" fmla="*/ 209 h 541"/>
                  <a:gd name="T34" fmla="*/ 361 w 476"/>
                  <a:gd name="T35" fmla="*/ 178 h 541"/>
                  <a:gd name="T36" fmla="*/ 354 w 476"/>
                  <a:gd name="T37" fmla="*/ 133 h 541"/>
                  <a:gd name="T38" fmla="*/ 342 w 476"/>
                  <a:gd name="T39" fmla="*/ 108 h 541"/>
                  <a:gd name="T40" fmla="*/ 328 w 476"/>
                  <a:gd name="T41" fmla="*/ 96 h 541"/>
                  <a:gd name="T42" fmla="*/ 295 w 476"/>
                  <a:gd name="T43" fmla="*/ 80 h 541"/>
                  <a:gd name="T44" fmla="*/ 235 w 476"/>
                  <a:gd name="T45" fmla="*/ 73 h 541"/>
                  <a:gd name="T46" fmla="*/ 183 w 476"/>
                  <a:gd name="T47" fmla="*/ 79 h 541"/>
                  <a:gd name="T48" fmla="*/ 145 w 476"/>
                  <a:gd name="T49" fmla="*/ 94 h 541"/>
                  <a:gd name="T50" fmla="*/ 131 w 476"/>
                  <a:gd name="T51" fmla="*/ 108 h 541"/>
                  <a:gd name="T52" fmla="*/ 101 w 476"/>
                  <a:gd name="T53" fmla="*/ 171 h 541"/>
                  <a:gd name="T54" fmla="*/ 23 w 476"/>
                  <a:gd name="T55" fmla="*/ 133 h 541"/>
                  <a:gd name="T56" fmla="*/ 54 w 476"/>
                  <a:gd name="T57" fmla="*/ 70 h 541"/>
                  <a:gd name="T58" fmla="*/ 87 w 476"/>
                  <a:gd name="T59" fmla="*/ 40 h 541"/>
                  <a:gd name="T60" fmla="*/ 131 w 476"/>
                  <a:gd name="T61" fmla="*/ 19 h 541"/>
                  <a:gd name="T62" fmla="*/ 216 w 476"/>
                  <a:gd name="T63" fmla="*/ 2 h 541"/>
                  <a:gd name="T64" fmla="*/ 281 w 476"/>
                  <a:gd name="T65" fmla="*/ 2 h 541"/>
                  <a:gd name="T66" fmla="*/ 356 w 476"/>
                  <a:gd name="T67" fmla="*/ 16 h 541"/>
                  <a:gd name="T68" fmla="*/ 393 w 476"/>
                  <a:gd name="T69" fmla="*/ 33 h 541"/>
                  <a:gd name="T70" fmla="*/ 417 w 476"/>
                  <a:gd name="T71" fmla="*/ 56 h 541"/>
                  <a:gd name="T72" fmla="*/ 440 w 476"/>
                  <a:gd name="T73" fmla="*/ 98 h 541"/>
                  <a:gd name="T74" fmla="*/ 448 w 476"/>
                  <a:gd name="T75" fmla="*/ 147 h 541"/>
                  <a:gd name="T76" fmla="*/ 448 w 476"/>
                  <a:gd name="T77" fmla="*/ 312 h 541"/>
                  <a:gd name="T78" fmla="*/ 455 w 476"/>
                  <a:gd name="T79" fmla="*/ 468 h 541"/>
                  <a:gd name="T80" fmla="*/ 462 w 476"/>
                  <a:gd name="T81" fmla="*/ 499 h 541"/>
                  <a:gd name="T82" fmla="*/ 386 w 476"/>
                  <a:gd name="T83" fmla="*/ 529 h 541"/>
                  <a:gd name="T84" fmla="*/ 373 w 476"/>
                  <a:gd name="T85" fmla="*/ 499 h 541"/>
                  <a:gd name="T86" fmla="*/ 368 w 476"/>
                  <a:gd name="T87" fmla="*/ 466 h 541"/>
                  <a:gd name="T88" fmla="*/ 333 w 476"/>
                  <a:gd name="T89" fmla="*/ 279 h 541"/>
                  <a:gd name="T90" fmla="*/ 218 w 476"/>
                  <a:gd name="T91" fmla="*/ 302 h 541"/>
                  <a:gd name="T92" fmla="*/ 153 w 476"/>
                  <a:gd name="T93" fmla="*/ 316 h 541"/>
                  <a:gd name="T94" fmla="*/ 131 w 476"/>
                  <a:gd name="T95" fmla="*/ 326 h 541"/>
                  <a:gd name="T96" fmla="*/ 106 w 476"/>
                  <a:gd name="T97" fmla="*/ 349 h 541"/>
                  <a:gd name="T98" fmla="*/ 98 w 476"/>
                  <a:gd name="T99" fmla="*/ 368 h 541"/>
                  <a:gd name="T100" fmla="*/ 94 w 476"/>
                  <a:gd name="T101" fmla="*/ 391 h 541"/>
                  <a:gd name="T102" fmla="*/ 110 w 476"/>
                  <a:gd name="T103" fmla="*/ 436 h 541"/>
                  <a:gd name="T104" fmla="*/ 136 w 476"/>
                  <a:gd name="T105" fmla="*/ 459 h 541"/>
                  <a:gd name="T106" fmla="*/ 199 w 476"/>
                  <a:gd name="T107" fmla="*/ 473 h 541"/>
                  <a:gd name="T108" fmla="*/ 246 w 476"/>
                  <a:gd name="T109" fmla="*/ 466 h 541"/>
                  <a:gd name="T110" fmla="*/ 288 w 476"/>
                  <a:gd name="T111" fmla="*/ 450 h 541"/>
                  <a:gd name="T112" fmla="*/ 335 w 476"/>
                  <a:gd name="T113" fmla="*/ 407 h 541"/>
                  <a:gd name="T114" fmla="*/ 352 w 476"/>
                  <a:gd name="T115" fmla="*/ 373 h 541"/>
                  <a:gd name="T116" fmla="*/ 361 w 476"/>
                  <a:gd name="T117" fmla="*/ 30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76" h="541">
                    <a:moveTo>
                      <a:pt x="368" y="466"/>
                    </a:moveTo>
                    <a:lnTo>
                      <a:pt x="368" y="466"/>
                    </a:lnTo>
                    <a:lnTo>
                      <a:pt x="344" y="485"/>
                    </a:lnTo>
                    <a:lnTo>
                      <a:pt x="319" y="501"/>
                    </a:lnTo>
                    <a:lnTo>
                      <a:pt x="297" y="513"/>
                    </a:lnTo>
                    <a:lnTo>
                      <a:pt x="274" y="524"/>
                    </a:lnTo>
                    <a:lnTo>
                      <a:pt x="274" y="524"/>
                    </a:lnTo>
                    <a:lnTo>
                      <a:pt x="251" y="531"/>
                    </a:lnTo>
                    <a:lnTo>
                      <a:pt x="227" y="536"/>
                    </a:lnTo>
                    <a:lnTo>
                      <a:pt x="202" y="539"/>
                    </a:lnTo>
                    <a:lnTo>
                      <a:pt x="178" y="541"/>
                    </a:lnTo>
                    <a:lnTo>
                      <a:pt x="178" y="541"/>
                    </a:lnTo>
                    <a:lnTo>
                      <a:pt x="157" y="539"/>
                    </a:lnTo>
                    <a:lnTo>
                      <a:pt x="138" y="538"/>
                    </a:lnTo>
                    <a:lnTo>
                      <a:pt x="119" y="534"/>
                    </a:lnTo>
                    <a:lnTo>
                      <a:pt x="101" y="531"/>
                    </a:lnTo>
                    <a:lnTo>
                      <a:pt x="85" y="525"/>
                    </a:lnTo>
                    <a:lnTo>
                      <a:pt x="71" y="517"/>
                    </a:lnTo>
                    <a:lnTo>
                      <a:pt x="59" y="510"/>
                    </a:lnTo>
                    <a:lnTo>
                      <a:pt x="47" y="499"/>
                    </a:lnTo>
                    <a:lnTo>
                      <a:pt x="47" y="499"/>
                    </a:lnTo>
                    <a:lnTo>
                      <a:pt x="35" y="489"/>
                    </a:lnTo>
                    <a:lnTo>
                      <a:pt x="26" y="476"/>
                    </a:lnTo>
                    <a:lnTo>
                      <a:pt x="19" y="464"/>
                    </a:lnTo>
                    <a:lnTo>
                      <a:pt x="12" y="452"/>
                    </a:lnTo>
                    <a:lnTo>
                      <a:pt x="7" y="438"/>
                    </a:lnTo>
                    <a:lnTo>
                      <a:pt x="3" y="424"/>
                    </a:lnTo>
                    <a:lnTo>
                      <a:pt x="2" y="408"/>
                    </a:lnTo>
                    <a:lnTo>
                      <a:pt x="0" y="393"/>
                    </a:lnTo>
                    <a:lnTo>
                      <a:pt x="0" y="393"/>
                    </a:lnTo>
                    <a:lnTo>
                      <a:pt x="2" y="373"/>
                    </a:lnTo>
                    <a:lnTo>
                      <a:pt x="5" y="356"/>
                    </a:lnTo>
                    <a:lnTo>
                      <a:pt x="10" y="339"/>
                    </a:lnTo>
                    <a:lnTo>
                      <a:pt x="17" y="323"/>
                    </a:lnTo>
                    <a:lnTo>
                      <a:pt x="17" y="323"/>
                    </a:lnTo>
                    <a:lnTo>
                      <a:pt x="28" y="309"/>
                    </a:lnTo>
                    <a:lnTo>
                      <a:pt x="38" y="295"/>
                    </a:lnTo>
                    <a:lnTo>
                      <a:pt x="51" y="283"/>
                    </a:lnTo>
                    <a:lnTo>
                      <a:pt x="63" y="272"/>
                    </a:lnTo>
                    <a:lnTo>
                      <a:pt x="63" y="272"/>
                    </a:lnTo>
                    <a:lnTo>
                      <a:pt x="78" y="264"/>
                    </a:lnTo>
                    <a:lnTo>
                      <a:pt x="92" y="257"/>
                    </a:lnTo>
                    <a:lnTo>
                      <a:pt x="110" y="250"/>
                    </a:lnTo>
                    <a:lnTo>
                      <a:pt x="126" y="244"/>
                    </a:lnTo>
                    <a:lnTo>
                      <a:pt x="126" y="244"/>
                    </a:lnTo>
                    <a:lnTo>
                      <a:pt x="159" y="237"/>
                    </a:lnTo>
                    <a:lnTo>
                      <a:pt x="204" y="230"/>
                    </a:lnTo>
                    <a:lnTo>
                      <a:pt x="204" y="230"/>
                    </a:lnTo>
                    <a:lnTo>
                      <a:pt x="253" y="225"/>
                    </a:lnTo>
                    <a:lnTo>
                      <a:pt x="297" y="216"/>
                    </a:lnTo>
                    <a:lnTo>
                      <a:pt x="331" y="209"/>
                    </a:lnTo>
                    <a:lnTo>
                      <a:pt x="361" y="201"/>
                    </a:lnTo>
                    <a:lnTo>
                      <a:pt x="361" y="201"/>
                    </a:lnTo>
                    <a:lnTo>
                      <a:pt x="361" y="178"/>
                    </a:lnTo>
                    <a:lnTo>
                      <a:pt x="361" y="178"/>
                    </a:lnTo>
                    <a:lnTo>
                      <a:pt x="359" y="154"/>
                    </a:lnTo>
                    <a:lnTo>
                      <a:pt x="354" y="133"/>
                    </a:lnTo>
                    <a:lnTo>
                      <a:pt x="351" y="124"/>
                    </a:lnTo>
                    <a:lnTo>
                      <a:pt x="347" y="115"/>
                    </a:lnTo>
                    <a:lnTo>
                      <a:pt x="342" y="108"/>
                    </a:lnTo>
                    <a:lnTo>
                      <a:pt x="337" y="103"/>
                    </a:lnTo>
                    <a:lnTo>
                      <a:pt x="337" y="103"/>
                    </a:lnTo>
                    <a:lnTo>
                      <a:pt x="328" y="96"/>
                    </a:lnTo>
                    <a:lnTo>
                      <a:pt x="317" y="89"/>
                    </a:lnTo>
                    <a:lnTo>
                      <a:pt x="307" y="84"/>
                    </a:lnTo>
                    <a:lnTo>
                      <a:pt x="295" y="80"/>
                    </a:lnTo>
                    <a:lnTo>
                      <a:pt x="281" y="77"/>
                    </a:lnTo>
                    <a:lnTo>
                      <a:pt x="267" y="75"/>
                    </a:lnTo>
                    <a:lnTo>
                      <a:pt x="235" y="73"/>
                    </a:lnTo>
                    <a:lnTo>
                      <a:pt x="235" y="73"/>
                    </a:lnTo>
                    <a:lnTo>
                      <a:pt x="208" y="73"/>
                    </a:lnTo>
                    <a:lnTo>
                      <a:pt x="183" y="79"/>
                    </a:lnTo>
                    <a:lnTo>
                      <a:pt x="162" y="86"/>
                    </a:lnTo>
                    <a:lnTo>
                      <a:pt x="153" y="89"/>
                    </a:lnTo>
                    <a:lnTo>
                      <a:pt x="145" y="94"/>
                    </a:lnTo>
                    <a:lnTo>
                      <a:pt x="145" y="94"/>
                    </a:lnTo>
                    <a:lnTo>
                      <a:pt x="138" y="101"/>
                    </a:lnTo>
                    <a:lnTo>
                      <a:pt x="131" y="108"/>
                    </a:lnTo>
                    <a:lnTo>
                      <a:pt x="119" y="124"/>
                    </a:lnTo>
                    <a:lnTo>
                      <a:pt x="110" y="145"/>
                    </a:lnTo>
                    <a:lnTo>
                      <a:pt x="101" y="171"/>
                    </a:lnTo>
                    <a:lnTo>
                      <a:pt x="16" y="159"/>
                    </a:lnTo>
                    <a:lnTo>
                      <a:pt x="16" y="159"/>
                    </a:lnTo>
                    <a:lnTo>
                      <a:pt x="23" y="133"/>
                    </a:lnTo>
                    <a:lnTo>
                      <a:pt x="31" y="110"/>
                    </a:lnTo>
                    <a:lnTo>
                      <a:pt x="42" y="89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70" y="54"/>
                    </a:lnTo>
                    <a:lnTo>
                      <a:pt x="87" y="40"/>
                    </a:lnTo>
                    <a:lnTo>
                      <a:pt x="108" y="28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59" y="11"/>
                    </a:lnTo>
                    <a:lnTo>
                      <a:pt x="187" y="5"/>
                    </a:lnTo>
                    <a:lnTo>
                      <a:pt x="216" y="2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81" y="2"/>
                    </a:lnTo>
                    <a:lnTo>
                      <a:pt x="309" y="4"/>
                    </a:lnTo>
                    <a:lnTo>
                      <a:pt x="335" y="9"/>
                    </a:lnTo>
                    <a:lnTo>
                      <a:pt x="356" y="16"/>
                    </a:lnTo>
                    <a:lnTo>
                      <a:pt x="356" y="16"/>
                    </a:lnTo>
                    <a:lnTo>
                      <a:pt x="375" y="25"/>
                    </a:lnTo>
                    <a:lnTo>
                      <a:pt x="393" y="33"/>
                    </a:lnTo>
                    <a:lnTo>
                      <a:pt x="406" y="44"/>
                    </a:lnTo>
                    <a:lnTo>
                      <a:pt x="417" y="56"/>
                    </a:lnTo>
                    <a:lnTo>
                      <a:pt x="417" y="56"/>
                    </a:lnTo>
                    <a:lnTo>
                      <a:pt x="426" y="68"/>
                    </a:lnTo>
                    <a:lnTo>
                      <a:pt x="434" y="82"/>
                    </a:lnTo>
                    <a:lnTo>
                      <a:pt x="440" y="98"/>
                    </a:lnTo>
                    <a:lnTo>
                      <a:pt x="445" y="115"/>
                    </a:lnTo>
                    <a:lnTo>
                      <a:pt x="445" y="115"/>
                    </a:lnTo>
                    <a:lnTo>
                      <a:pt x="448" y="147"/>
                    </a:lnTo>
                    <a:lnTo>
                      <a:pt x="448" y="196"/>
                    </a:lnTo>
                    <a:lnTo>
                      <a:pt x="448" y="312"/>
                    </a:lnTo>
                    <a:lnTo>
                      <a:pt x="448" y="312"/>
                    </a:lnTo>
                    <a:lnTo>
                      <a:pt x="450" y="412"/>
                    </a:lnTo>
                    <a:lnTo>
                      <a:pt x="452" y="445"/>
                    </a:lnTo>
                    <a:lnTo>
                      <a:pt x="455" y="468"/>
                    </a:lnTo>
                    <a:lnTo>
                      <a:pt x="455" y="468"/>
                    </a:lnTo>
                    <a:lnTo>
                      <a:pt x="459" y="483"/>
                    </a:lnTo>
                    <a:lnTo>
                      <a:pt x="462" y="499"/>
                    </a:lnTo>
                    <a:lnTo>
                      <a:pt x="469" y="515"/>
                    </a:lnTo>
                    <a:lnTo>
                      <a:pt x="476" y="529"/>
                    </a:lnTo>
                    <a:lnTo>
                      <a:pt x="386" y="529"/>
                    </a:lnTo>
                    <a:lnTo>
                      <a:pt x="386" y="529"/>
                    </a:lnTo>
                    <a:lnTo>
                      <a:pt x="379" y="515"/>
                    </a:lnTo>
                    <a:lnTo>
                      <a:pt x="373" y="499"/>
                    </a:lnTo>
                    <a:lnTo>
                      <a:pt x="370" y="483"/>
                    </a:lnTo>
                    <a:lnTo>
                      <a:pt x="368" y="466"/>
                    </a:lnTo>
                    <a:lnTo>
                      <a:pt x="368" y="466"/>
                    </a:lnTo>
                    <a:close/>
                    <a:moveTo>
                      <a:pt x="361" y="269"/>
                    </a:moveTo>
                    <a:lnTo>
                      <a:pt x="361" y="269"/>
                    </a:lnTo>
                    <a:lnTo>
                      <a:pt x="333" y="279"/>
                    </a:lnTo>
                    <a:lnTo>
                      <a:pt x="300" y="288"/>
                    </a:lnTo>
                    <a:lnTo>
                      <a:pt x="262" y="295"/>
                    </a:lnTo>
                    <a:lnTo>
                      <a:pt x="218" y="302"/>
                    </a:lnTo>
                    <a:lnTo>
                      <a:pt x="218" y="302"/>
                    </a:lnTo>
                    <a:lnTo>
                      <a:pt x="171" y="311"/>
                    </a:lnTo>
                    <a:lnTo>
                      <a:pt x="153" y="316"/>
                    </a:lnTo>
                    <a:lnTo>
                      <a:pt x="141" y="319"/>
                    </a:lnTo>
                    <a:lnTo>
                      <a:pt x="141" y="319"/>
                    </a:lnTo>
                    <a:lnTo>
                      <a:pt x="131" y="326"/>
                    </a:lnTo>
                    <a:lnTo>
                      <a:pt x="120" y="332"/>
                    </a:lnTo>
                    <a:lnTo>
                      <a:pt x="113" y="340"/>
                    </a:lnTo>
                    <a:lnTo>
                      <a:pt x="106" y="349"/>
                    </a:lnTo>
                    <a:lnTo>
                      <a:pt x="106" y="349"/>
                    </a:lnTo>
                    <a:lnTo>
                      <a:pt x="101" y="358"/>
                    </a:lnTo>
                    <a:lnTo>
                      <a:pt x="98" y="368"/>
                    </a:lnTo>
                    <a:lnTo>
                      <a:pt x="94" y="379"/>
                    </a:lnTo>
                    <a:lnTo>
                      <a:pt x="94" y="391"/>
                    </a:lnTo>
                    <a:lnTo>
                      <a:pt x="94" y="391"/>
                    </a:lnTo>
                    <a:lnTo>
                      <a:pt x="96" y="407"/>
                    </a:lnTo>
                    <a:lnTo>
                      <a:pt x="101" y="422"/>
                    </a:lnTo>
                    <a:lnTo>
                      <a:pt x="110" y="436"/>
                    </a:lnTo>
                    <a:lnTo>
                      <a:pt x="120" y="449"/>
                    </a:lnTo>
                    <a:lnTo>
                      <a:pt x="120" y="449"/>
                    </a:lnTo>
                    <a:lnTo>
                      <a:pt x="136" y="459"/>
                    </a:lnTo>
                    <a:lnTo>
                      <a:pt x="153" y="466"/>
                    </a:lnTo>
                    <a:lnTo>
                      <a:pt x="174" y="471"/>
                    </a:lnTo>
                    <a:lnTo>
                      <a:pt x="199" y="473"/>
                    </a:lnTo>
                    <a:lnTo>
                      <a:pt x="199" y="473"/>
                    </a:lnTo>
                    <a:lnTo>
                      <a:pt x="223" y="471"/>
                    </a:lnTo>
                    <a:lnTo>
                      <a:pt x="246" y="466"/>
                    </a:lnTo>
                    <a:lnTo>
                      <a:pt x="269" y="459"/>
                    </a:lnTo>
                    <a:lnTo>
                      <a:pt x="288" y="450"/>
                    </a:lnTo>
                    <a:lnTo>
                      <a:pt x="288" y="450"/>
                    </a:lnTo>
                    <a:lnTo>
                      <a:pt x="307" y="438"/>
                    </a:lnTo>
                    <a:lnTo>
                      <a:pt x="323" y="424"/>
                    </a:lnTo>
                    <a:lnTo>
                      <a:pt x="335" y="407"/>
                    </a:lnTo>
                    <a:lnTo>
                      <a:pt x="345" y="389"/>
                    </a:lnTo>
                    <a:lnTo>
                      <a:pt x="345" y="389"/>
                    </a:lnTo>
                    <a:lnTo>
                      <a:pt x="352" y="373"/>
                    </a:lnTo>
                    <a:lnTo>
                      <a:pt x="358" y="353"/>
                    </a:lnTo>
                    <a:lnTo>
                      <a:pt x="359" y="328"/>
                    </a:lnTo>
                    <a:lnTo>
                      <a:pt x="361" y="302"/>
                    </a:lnTo>
                    <a:lnTo>
                      <a:pt x="361" y="26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4" name="Freeform 81"/>
              <p:cNvSpPr>
                <a:spLocks/>
              </p:cNvSpPr>
              <p:nvPr/>
            </p:nvSpPr>
            <p:spPr bwMode="auto">
              <a:xfrm>
                <a:off x="-5995988" y="763588"/>
                <a:ext cx="222250" cy="419100"/>
              </a:xfrm>
              <a:custGeom>
                <a:avLst/>
                <a:gdLst>
                  <a:gd name="T0" fmla="*/ 0 w 281"/>
                  <a:gd name="T1" fmla="*/ 529 h 529"/>
                  <a:gd name="T2" fmla="*/ 0 w 281"/>
                  <a:gd name="T3" fmla="*/ 12 h 529"/>
                  <a:gd name="T4" fmla="*/ 79 w 281"/>
                  <a:gd name="T5" fmla="*/ 12 h 529"/>
                  <a:gd name="T6" fmla="*/ 79 w 281"/>
                  <a:gd name="T7" fmla="*/ 91 h 529"/>
                  <a:gd name="T8" fmla="*/ 79 w 281"/>
                  <a:gd name="T9" fmla="*/ 91 h 529"/>
                  <a:gd name="T10" fmla="*/ 93 w 281"/>
                  <a:gd name="T11" fmla="*/ 65 h 529"/>
                  <a:gd name="T12" fmla="*/ 108 w 281"/>
                  <a:gd name="T13" fmla="*/ 45 h 529"/>
                  <a:gd name="T14" fmla="*/ 120 w 281"/>
                  <a:gd name="T15" fmla="*/ 30 h 529"/>
                  <a:gd name="T16" fmla="*/ 134 w 281"/>
                  <a:gd name="T17" fmla="*/ 18 h 529"/>
                  <a:gd name="T18" fmla="*/ 134 w 281"/>
                  <a:gd name="T19" fmla="*/ 18 h 529"/>
                  <a:gd name="T20" fmla="*/ 147 w 281"/>
                  <a:gd name="T21" fmla="*/ 11 h 529"/>
                  <a:gd name="T22" fmla="*/ 161 w 281"/>
                  <a:gd name="T23" fmla="*/ 5 h 529"/>
                  <a:gd name="T24" fmla="*/ 176 w 281"/>
                  <a:gd name="T25" fmla="*/ 2 h 529"/>
                  <a:gd name="T26" fmla="*/ 190 w 281"/>
                  <a:gd name="T27" fmla="*/ 0 h 529"/>
                  <a:gd name="T28" fmla="*/ 190 w 281"/>
                  <a:gd name="T29" fmla="*/ 0 h 529"/>
                  <a:gd name="T30" fmla="*/ 213 w 281"/>
                  <a:gd name="T31" fmla="*/ 2 h 529"/>
                  <a:gd name="T32" fmla="*/ 236 w 281"/>
                  <a:gd name="T33" fmla="*/ 7 h 529"/>
                  <a:gd name="T34" fmla="*/ 258 w 281"/>
                  <a:gd name="T35" fmla="*/ 16 h 529"/>
                  <a:gd name="T36" fmla="*/ 281 w 281"/>
                  <a:gd name="T37" fmla="*/ 28 h 529"/>
                  <a:gd name="T38" fmla="*/ 250 w 281"/>
                  <a:gd name="T39" fmla="*/ 110 h 529"/>
                  <a:gd name="T40" fmla="*/ 250 w 281"/>
                  <a:gd name="T41" fmla="*/ 110 h 529"/>
                  <a:gd name="T42" fmla="*/ 234 w 281"/>
                  <a:gd name="T43" fmla="*/ 101 h 529"/>
                  <a:gd name="T44" fmla="*/ 218 w 281"/>
                  <a:gd name="T45" fmla="*/ 96 h 529"/>
                  <a:gd name="T46" fmla="*/ 202 w 281"/>
                  <a:gd name="T47" fmla="*/ 93 h 529"/>
                  <a:gd name="T48" fmla="*/ 187 w 281"/>
                  <a:gd name="T49" fmla="*/ 91 h 529"/>
                  <a:gd name="T50" fmla="*/ 187 w 281"/>
                  <a:gd name="T51" fmla="*/ 91 h 529"/>
                  <a:gd name="T52" fmla="*/ 173 w 281"/>
                  <a:gd name="T53" fmla="*/ 93 h 529"/>
                  <a:gd name="T54" fmla="*/ 159 w 281"/>
                  <a:gd name="T55" fmla="*/ 94 h 529"/>
                  <a:gd name="T56" fmla="*/ 147 w 281"/>
                  <a:gd name="T57" fmla="*/ 101 h 529"/>
                  <a:gd name="T58" fmla="*/ 134 w 281"/>
                  <a:gd name="T59" fmla="*/ 108 h 529"/>
                  <a:gd name="T60" fmla="*/ 134 w 281"/>
                  <a:gd name="T61" fmla="*/ 108 h 529"/>
                  <a:gd name="T62" fmla="*/ 124 w 281"/>
                  <a:gd name="T63" fmla="*/ 117 h 529"/>
                  <a:gd name="T64" fmla="*/ 115 w 281"/>
                  <a:gd name="T65" fmla="*/ 129 h 529"/>
                  <a:gd name="T66" fmla="*/ 108 w 281"/>
                  <a:gd name="T67" fmla="*/ 141 h 529"/>
                  <a:gd name="T68" fmla="*/ 101 w 281"/>
                  <a:gd name="T69" fmla="*/ 155 h 529"/>
                  <a:gd name="T70" fmla="*/ 101 w 281"/>
                  <a:gd name="T71" fmla="*/ 155 h 529"/>
                  <a:gd name="T72" fmla="*/ 96 w 281"/>
                  <a:gd name="T73" fmla="*/ 180 h 529"/>
                  <a:gd name="T74" fmla="*/ 91 w 281"/>
                  <a:gd name="T75" fmla="*/ 204 h 529"/>
                  <a:gd name="T76" fmla="*/ 87 w 281"/>
                  <a:gd name="T77" fmla="*/ 230 h 529"/>
                  <a:gd name="T78" fmla="*/ 87 w 281"/>
                  <a:gd name="T79" fmla="*/ 258 h 529"/>
                  <a:gd name="T80" fmla="*/ 87 w 281"/>
                  <a:gd name="T81" fmla="*/ 529 h 529"/>
                  <a:gd name="T82" fmla="*/ 0 w 281"/>
                  <a:gd name="T83" fmla="*/ 529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1" h="529">
                    <a:moveTo>
                      <a:pt x="0" y="529"/>
                    </a:moveTo>
                    <a:lnTo>
                      <a:pt x="0" y="12"/>
                    </a:lnTo>
                    <a:lnTo>
                      <a:pt x="79" y="12"/>
                    </a:lnTo>
                    <a:lnTo>
                      <a:pt x="79" y="91"/>
                    </a:lnTo>
                    <a:lnTo>
                      <a:pt x="79" y="91"/>
                    </a:lnTo>
                    <a:lnTo>
                      <a:pt x="93" y="65"/>
                    </a:lnTo>
                    <a:lnTo>
                      <a:pt x="108" y="45"/>
                    </a:lnTo>
                    <a:lnTo>
                      <a:pt x="120" y="30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47" y="11"/>
                    </a:lnTo>
                    <a:lnTo>
                      <a:pt x="161" y="5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213" y="2"/>
                    </a:lnTo>
                    <a:lnTo>
                      <a:pt x="236" y="7"/>
                    </a:lnTo>
                    <a:lnTo>
                      <a:pt x="258" y="16"/>
                    </a:lnTo>
                    <a:lnTo>
                      <a:pt x="281" y="28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34" y="101"/>
                    </a:lnTo>
                    <a:lnTo>
                      <a:pt x="218" y="96"/>
                    </a:lnTo>
                    <a:lnTo>
                      <a:pt x="202" y="93"/>
                    </a:lnTo>
                    <a:lnTo>
                      <a:pt x="187" y="91"/>
                    </a:lnTo>
                    <a:lnTo>
                      <a:pt x="187" y="91"/>
                    </a:lnTo>
                    <a:lnTo>
                      <a:pt x="173" y="93"/>
                    </a:lnTo>
                    <a:lnTo>
                      <a:pt x="159" y="94"/>
                    </a:lnTo>
                    <a:lnTo>
                      <a:pt x="147" y="101"/>
                    </a:lnTo>
                    <a:lnTo>
                      <a:pt x="134" y="108"/>
                    </a:lnTo>
                    <a:lnTo>
                      <a:pt x="134" y="108"/>
                    </a:lnTo>
                    <a:lnTo>
                      <a:pt x="124" y="117"/>
                    </a:lnTo>
                    <a:lnTo>
                      <a:pt x="115" y="129"/>
                    </a:lnTo>
                    <a:lnTo>
                      <a:pt x="108" y="141"/>
                    </a:lnTo>
                    <a:lnTo>
                      <a:pt x="101" y="155"/>
                    </a:lnTo>
                    <a:lnTo>
                      <a:pt x="101" y="155"/>
                    </a:lnTo>
                    <a:lnTo>
                      <a:pt x="96" y="180"/>
                    </a:lnTo>
                    <a:lnTo>
                      <a:pt x="91" y="204"/>
                    </a:lnTo>
                    <a:lnTo>
                      <a:pt x="87" y="230"/>
                    </a:lnTo>
                    <a:lnTo>
                      <a:pt x="87" y="258"/>
                    </a:lnTo>
                    <a:lnTo>
                      <a:pt x="87" y="529"/>
                    </a:lnTo>
                    <a:lnTo>
                      <a:pt x="0" y="5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5" name="Freeform 82"/>
              <p:cNvSpPr>
                <a:spLocks noEditPoints="1"/>
              </p:cNvSpPr>
              <p:nvPr/>
            </p:nvSpPr>
            <p:spPr bwMode="auto">
              <a:xfrm>
                <a:off x="-5773738" y="763588"/>
                <a:ext cx="377825" cy="428625"/>
              </a:xfrm>
              <a:custGeom>
                <a:avLst/>
                <a:gdLst>
                  <a:gd name="T0" fmla="*/ 475 w 477"/>
                  <a:gd name="T1" fmla="*/ 373 h 541"/>
                  <a:gd name="T2" fmla="*/ 454 w 477"/>
                  <a:gd name="T3" fmla="*/ 428 h 541"/>
                  <a:gd name="T4" fmla="*/ 423 w 477"/>
                  <a:gd name="T5" fmla="*/ 473 h 541"/>
                  <a:gd name="T6" fmla="*/ 395 w 477"/>
                  <a:gd name="T7" fmla="*/ 497 h 541"/>
                  <a:gd name="T8" fmla="*/ 347 w 477"/>
                  <a:gd name="T9" fmla="*/ 524 h 541"/>
                  <a:gd name="T10" fmla="*/ 290 w 477"/>
                  <a:gd name="T11" fmla="*/ 538 h 541"/>
                  <a:gd name="T12" fmla="*/ 246 w 477"/>
                  <a:gd name="T13" fmla="*/ 541 h 541"/>
                  <a:gd name="T14" fmla="*/ 170 w 477"/>
                  <a:gd name="T15" fmla="*/ 531 h 541"/>
                  <a:gd name="T16" fmla="*/ 103 w 477"/>
                  <a:gd name="T17" fmla="*/ 501 h 541"/>
                  <a:gd name="T18" fmla="*/ 67 w 477"/>
                  <a:gd name="T19" fmla="*/ 471 h 541"/>
                  <a:gd name="T20" fmla="*/ 26 w 477"/>
                  <a:gd name="T21" fmla="*/ 410 h 541"/>
                  <a:gd name="T22" fmla="*/ 5 w 477"/>
                  <a:gd name="T23" fmla="*/ 335 h 541"/>
                  <a:gd name="T24" fmla="*/ 0 w 477"/>
                  <a:gd name="T25" fmla="*/ 274 h 541"/>
                  <a:gd name="T26" fmla="*/ 11 w 477"/>
                  <a:gd name="T27" fmla="*/ 185 h 541"/>
                  <a:gd name="T28" fmla="*/ 39 w 477"/>
                  <a:gd name="T29" fmla="*/ 112 h 541"/>
                  <a:gd name="T30" fmla="*/ 68 w 477"/>
                  <a:gd name="T31" fmla="*/ 72 h 541"/>
                  <a:gd name="T32" fmla="*/ 124 w 477"/>
                  <a:gd name="T33" fmla="*/ 28 h 541"/>
                  <a:gd name="T34" fmla="*/ 190 w 477"/>
                  <a:gd name="T35" fmla="*/ 5 h 541"/>
                  <a:gd name="T36" fmla="*/ 243 w 477"/>
                  <a:gd name="T37" fmla="*/ 0 h 541"/>
                  <a:gd name="T38" fmla="*/ 314 w 477"/>
                  <a:gd name="T39" fmla="*/ 11 h 541"/>
                  <a:gd name="T40" fmla="*/ 377 w 477"/>
                  <a:gd name="T41" fmla="*/ 40 h 541"/>
                  <a:gd name="T42" fmla="*/ 412 w 477"/>
                  <a:gd name="T43" fmla="*/ 72 h 541"/>
                  <a:gd name="T44" fmla="*/ 452 w 477"/>
                  <a:gd name="T45" fmla="*/ 133 h 541"/>
                  <a:gd name="T46" fmla="*/ 473 w 477"/>
                  <a:gd name="T47" fmla="*/ 209 h 541"/>
                  <a:gd name="T48" fmla="*/ 477 w 477"/>
                  <a:gd name="T49" fmla="*/ 269 h 541"/>
                  <a:gd name="T50" fmla="*/ 91 w 477"/>
                  <a:gd name="T51" fmla="*/ 293 h 541"/>
                  <a:gd name="T52" fmla="*/ 100 w 477"/>
                  <a:gd name="T53" fmla="*/ 351 h 541"/>
                  <a:gd name="T54" fmla="*/ 121 w 477"/>
                  <a:gd name="T55" fmla="*/ 398 h 541"/>
                  <a:gd name="T56" fmla="*/ 140 w 477"/>
                  <a:gd name="T57" fmla="*/ 424 h 541"/>
                  <a:gd name="T58" fmla="*/ 175 w 477"/>
                  <a:gd name="T59" fmla="*/ 450 h 541"/>
                  <a:gd name="T60" fmla="*/ 217 w 477"/>
                  <a:gd name="T61" fmla="*/ 466 h 541"/>
                  <a:gd name="T62" fmla="*/ 248 w 477"/>
                  <a:gd name="T63" fmla="*/ 469 h 541"/>
                  <a:gd name="T64" fmla="*/ 313 w 477"/>
                  <a:gd name="T65" fmla="*/ 454 h 541"/>
                  <a:gd name="T66" fmla="*/ 346 w 477"/>
                  <a:gd name="T67" fmla="*/ 429 h 541"/>
                  <a:gd name="T68" fmla="*/ 384 w 477"/>
                  <a:gd name="T69" fmla="*/ 363 h 541"/>
                  <a:gd name="T70" fmla="*/ 384 w 477"/>
                  <a:gd name="T71" fmla="*/ 222 h 541"/>
                  <a:gd name="T72" fmla="*/ 374 w 477"/>
                  <a:gd name="T73" fmla="*/ 164 h 541"/>
                  <a:gd name="T74" fmla="*/ 351 w 477"/>
                  <a:gd name="T75" fmla="*/ 122 h 541"/>
                  <a:gd name="T76" fmla="*/ 330 w 477"/>
                  <a:gd name="T77" fmla="*/ 101 h 541"/>
                  <a:gd name="T78" fmla="*/ 290 w 477"/>
                  <a:gd name="T79" fmla="*/ 79 h 541"/>
                  <a:gd name="T80" fmla="*/ 243 w 477"/>
                  <a:gd name="T81" fmla="*/ 72 h 541"/>
                  <a:gd name="T82" fmla="*/ 215 w 477"/>
                  <a:gd name="T83" fmla="*/ 75 h 541"/>
                  <a:gd name="T84" fmla="*/ 175 w 477"/>
                  <a:gd name="T85" fmla="*/ 87 h 541"/>
                  <a:gd name="T86" fmla="*/ 142 w 477"/>
                  <a:gd name="T87" fmla="*/ 113 h 541"/>
                  <a:gd name="T88" fmla="*/ 124 w 477"/>
                  <a:gd name="T89" fmla="*/ 134 h 541"/>
                  <a:gd name="T90" fmla="*/ 105 w 477"/>
                  <a:gd name="T91" fmla="*/ 175 h 541"/>
                  <a:gd name="T92" fmla="*/ 96 w 477"/>
                  <a:gd name="T93" fmla="*/ 22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7" h="541">
                    <a:moveTo>
                      <a:pt x="384" y="363"/>
                    </a:moveTo>
                    <a:lnTo>
                      <a:pt x="475" y="373"/>
                    </a:lnTo>
                    <a:lnTo>
                      <a:pt x="475" y="373"/>
                    </a:lnTo>
                    <a:lnTo>
                      <a:pt x="468" y="393"/>
                    </a:lnTo>
                    <a:lnTo>
                      <a:pt x="461" y="412"/>
                    </a:lnTo>
                    <a:lnTo>
                      <a:pt x="454" y="428"/>
                    </a:lnTo>
                    <a:lnTo>
                      <a:pt x="443" y="445"/>
                    </a:lnTo>
                    <a:lnTo>
                      <a:pt x="433" y="459"/>
                    </a:lnTo>
                    <a:lnTo>
                      <a:pt x="423" y="473"/>
                    </a:lnTo>
                    <a:lnTo>
                      <a:pt x="409" y="485"/>
                    </a:lnTo>
                    <a:lnTo>
                      <a:pt x="395" y="497"/>
                    </a:lnTo>
                    <a:lnTo>
                      <a:pt x="395" y="497"/>
                    </a:lnTo>
                    <a:lnTo>
                      <a:pt x="381" y="508"/>
                    </a:lnTo>
                    <a:lnTo>
                      <a:pt x="365" y="517"/>
                    </a:lnTo>
                    <a:lnTo>
                      <a:pt x="347" y="524"/>
                    </a:lnTo>
                    <a:lnTo>
                      <a:pt x="328" y="531"/>
                    </a:lnTo>
                    <a:lnTo>
                      <a:pt x="311" y="534"/>
                    </a:lnTo>
                    <a:lnTo>
                      <a:pt x="290" y="538"/>
                    </a:lnTo>
                    <a:lnTo>
                      <a:pt x="269" y="539"/>
                    </a:lnTo>
                    <a:lnTo>
                      <a:pt x="246" y="541"/>
                    </a:lnTo>
                    <a:lnTo>
                      <a:pt x="246" y="541"/>
                    </a:lnTo>
                    <a:lnTo>
                      <a:pt x="220" y="539"/>
                    </a:lnTo>
                    <a:lnTo>
                      <a:pt x="194" y="536"/>
                    </a:lnTo>
                    <a:lnTo>
                      <a:pt x="170" y="531"/>
                    </a:lnTo>
                    <a:lnTo>
                      <a:pt x="145" y="524"/>
                    </a:lnTo>
                    <a:lnTo>
                      <a:pt x="124" y="513"/>
                    </a:lnTo>
                    <a:lnTo>
                      <a:pt x="103" y="501"/>
                    </a:lnTo>
                    <a:lnTo>
                      <a:pt x="84" y="487"/>
                    </a:lnTo>
                    <a:lnTo>
                      <a:pt x="67" y="471"/>
                    </a:lnTo>
                    <a:lnTo>
                      <a:pt x="67" y="471"/>
                    </a:lnTo>
                    <a:lnTo>
                      <a:pt x="51" y="452"/>
                    </a:lnTo>
                    <a:lnTo>
                      <a:pt x="39" y="433"/>
                    </a:lnTo>
                    <a:lnTo>
                      <a:pt x="26" y="410"/>
                    </a:lnTo>
                    <a:lnTo>
                      <a:pt x="18" y="387"/>
                    </a:lnTo>
                    <a:lnTo>
                      <a:pt x="11" y="361"/>
                    </a:lnTo>
                    <a:lnTo>
                      <a:pt x="5" y="335"/>
                    </a:lnTo>
                    <a:lnTo>
                      <a:pt x="2" y="305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2" y="243"/>
                    </a:lnTo>
                    <a:lnTo>
                      <a:pt x="5" y="213"/>
                    </a:lnTo>
                    <a:lnTo>
                      <a:pt x="11" y="185"/>
                    </a:lnTo>
                    <a:lnTo>
                      <a:pt x="18" y="159"/>
                    </a:lnTo>
                    <a:lnTo>
                      <a:pt x="26" y="134"/>
                    </a:lnTo>
                    <a:lnTo>
                      <a:pt x="39" y="112"/>
                    </a:lnTo>
                    <a:lnTo>
                      <a:pt x="53" y="91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86" y="56"/>
                    </a:lnTo>
                    <a:lnTo>
                      <a:pt x="103" y="40"/>
                    </a:lnTo>
                    <a:lnTo>
                      <a:pt x="124" y="28"/>
                    </a:lnTo>
                    <a:lnTo>
                      <a:pt x="145" y="18"/>
                    </a:lnTo>
                    <a:lnTo>
                      <a:pt x="168" y="11"/>
                    </a:lnTo>
                    <a:lnTo>
                      <a:pt x="190" y="5"/>
                    </a:lnTo>
                    <a:lnTo>
                      <a:pt x="217" y="2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67" y="2"/>
                    </a:lnTo>
                    <a:lnTo>
                      <a:pt x="292" y="5"/>
                    </a:lnTo>
                    <a:lnTo>
                      <a:pt x="314" y="11"/>
                    </a:lnTo>
                    <a:lnTo>
                      <a:pt x="337" y="18"/>
                    </a:lnTo>
                    <a:lnTo>
                      <a:pt x="356" y="28"/>
                    </a:lnTo>
                    <a:lnTo>
                      <a:pt x="377" y="40"/>
                    </a:lnTo>
                    <a:lnTo>
                      <a:pt x="395" y="54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28" y="89"/>
                    </a:lnTo>
                    <a:lnTo>
                      <a:pt x="440" y="110"/>
                    </a:lnTo>
                    <a:lnTo>
                      <a:pt x="452" y="133"/>
                    </a:lnTo>
                    <a:lnTo>
                      <a:pt x="461" y="155"/>
                    </a:lnTo>
                    <a:lnTo>
                      <a:pt x="468" y="182"/>
                    </a:lnTo>
                    <a:lnTo>
                      <a:pt x="473" y="209"/>
                    </a:lnTo>
                    <a:lnTo>
                      <a:pt x="477" y="239"/>
                    </a:lnTo>
                    <a:lnTo>
                      <a:pt x="477" y="269"/>
                    </a:lnTo>
                    <a:lnTo>
                      <a:pt x="477" y="269"/>
                    </a:lnTo>
                    <a:lnTo>
                      <a:pt x="477" y="293"/>
                    </a:lnTo>
                    <a:lnTo>
                      <a:pt x="91" y="293"/>
                    </a:lnTo>
                    <a:lnTo>
                      <a:pt x="91" y="293"/>
                    </a:lnTo>
                    <a:lnTo>
                      <a:pt x="93" y="314"/>
                    </a:lnTo>
                    <a:lnTo>
                      <a:pt x="96" y="333"/>
                    </a:lnTo>
                    <a:lnTo>
                      <a:pt x="100" y="351"/>
                    </a:lnTo>
                    <a:lnTo>
                      <a:pt x="105" y="368"/>
                    </a:lnTo>
                    <a:lnTo>
                      <a:pt x="112" y="384"/>
                    </a:lnTo>
                    <a:lnTo>
                      <a:pt x="121" y="398"/>
                    </a:lnTo>
                    <a:lnTo>
                      <a:pt x="129" y="412"/>
                    </a:lnTo>
                    <a:lnTo>
                      <a:pt x="140" y="424"/>
                    </a:lnTo>
                    <a:lnTo>
                      <a:pt x="140" y="424"/>
                    </a:lnTo>
                    <a:lnTo>
                      <a:pt x="150" y="435"/>
                    </a:lnTo>
                    <a:lnTo>
                      <a:pt x="163" y="443"/>
                    </a:lnTo>
                    <a:lnTo>
                      <a:pt x="175" y="450"/>
                    </a:lnTo>
                    <a:lnTo>
                      <a:pt x="189" y="457"/>
                    </a:lnTo>
                    <a:lnTo>
                      <a:pt x="203" y="462"/>
                    </a:lnTo>
                    <a:lnTo>
                      <a:pt x="217" y="466"/>
                    </a:lnTo>
                    <a:lnTo>
                      <a:pt x="232" y="468"/>
                    </a:lnTo>
                    <a:lnTo>
                      <a:pt x="248" y="469"/>
                    </a:lnTo>
                    <a:lnTo>
                      <a:pt x="248" y="469"/>
                    </a:lnTo>
                    <a:lnTo>
                      <a:pt x="271" y="468"/>
                    </a:lnTo>
                    <a:lnTo>
                      <a:pt x="292" y="462"/>
                    </a:lnTo>
                    <a:lnTo>
                      <a:pt x="313" y="454"/>
                    </a:lnTo>
                    <a:lnTo>
                      <a:pt x="330" y="443"/>
                    </a:lnTo>
                    <a:lnTo>
                      <a:pt x="330" y="443"/>
                    </a:lnTo>
                    <a:lnTo>
                      <a:pt x="346" y="429"/>
                    </a:lnTo>
                    <a:lnTo>
                      <a:pt x="360" y="410"/>
                    </a:lnTo>
                    <a:lnTo>
                      <a:pt x="374" y="389"/>
                    </a:lnTo>
                    <a:lnTo>
                      <a:pt x="384" y="363"/>
                    </a:lnTo>
                    <a:lnTo>
                      <a:pt x="384" y="363"/>
                    </a:lnTo>
                    <a:close/>
                    <a:moveTo>
                      <a:pt x="96" y="222"/>
                    </a:moveTo>
                    <a:lnTo>
                      <a:pt x="384" y="222"/>
                    </a:lnTo>
                    <a:lnTo>
                      <a:pt x="384" y="222"/>
                    </a:lnTo>
                    <a:lnTo>
                      <a:pt x="381" y="190"/>
                    </a:lnTo>
                    <a:lnTo>
                      <a:pt x="374" y="164"/>
                    </a:lnTo>
                    <a:lnTo>
                      <a:pt x="365" y="141"/>
                    </a:lnTo>
                    <a:lnTo>
                      <a:pt x="358" y="131"/>
                    </a:lnTo>
                    <a:lnTo>
                      <a:pt x="351" y="122"/>
                    </a:lnTo>
                    <a:lnTo>
                      <a:pt x="351" y="122"/>
                    </a:lnTo>
                    <a:lnTo>
                      <a:pt x="341" y="112"/>
                    </a:lnTo>
                    <a:lnTo>
                      <a:pt x="330" y="101"/>
                    </a:lnTo>
                    <a:lnTo>
                      <a:pt x="316" y="93"/>
                    </a:lnTo>
                    <a:lnTo>
                      <a:pt x="304" y="86"/>
                    </a:lnTo>
                    <a:lnTo>
                      <a:pt x="290" y="79"/>
                    </a:lnTo>
                    <a:lnTo>
                      <a:pt x="274" y="75"/>
                    </a:lnTo>
                    <a:lnTo>
                      <a:pt x="260" y="73"/>
                    </a:lnTo>
                    <a:lnTo>
                      <a:pt x="243" y="72"/>
                    </a:lnTo>
                    <a:lnTo>
                      <a:pt x="243" y="72"/>
                    </a:lnTo>
                    <a:lnTo>
                      <a:pt x="229" y="73"/>
                    </a:lnTo>
                    <a:lnTo>
                      <a:pt x="215" y="75"/>
                    </a:lnTo>
                    <a:lnTo>
                      <a:pt x="201" y="79"/>
                    </a:lnTo>
                    <a:lnTo>
                      <a:pt x="187" y="82"/>
                    </a:lnTo>
                    <a:lnTo>
                      <a:pt x="175" y="87"/>
                    </a:lnTo>
                    <a:lnTo>
                      <a:pt x="164" y="94"/>
                    </a:lnTo>
                    <a:lnTo>
                      <a:pt x="152" y="103"/>
                    </a:lnTo>
                    <a:lnTo>
                      <a:pt x="142" y="113"/>
                    </a:lnTo>
                    <a:lnTo>
                      <a:pt x="142" y="113"/>
                    </a:lnTo>
                    <a:lnTo>
                      <a:pt x="133" y="124"/>
                    </a:lnTo>
                    <a:lnTo>
                      <a:pt x="124" y="134"/>
                    </a:lnTo>
                    <a:lnTo>
                      <a:pt x="115" y="147"/>
                    </a:lnTo>
                    <a:lnTo>
                      <a:pt x="110" y="161"/>
                    </a:lnTo>
                    <a:lnTo>
                      <a:pt x="105" y="175"/>
                    </a:lnTo>
                    <a:lnTo>
                      <a:pt x="101" y="189"/>
                    </a:lnTo>
                    <a:lnTo>
                      <a:pt x="98" y="204"/>
                    </a:lnTo>
                    <a:lnTo>
                      <a:pt x="96" y="222"/>
                    </a:lnTo>
                    <a:lnTo>
                      <a:pt x="96" y="2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6" name="Freeform 83"/>
              <p:cNvSpPr>
                <a:spLocks noEditPoints="1"/>
              </p:cNvSpPr>
              <p:nvPr/>
            </p:nvSpPr>
            <p:spPr bwMode="auto">
              <a:xfrm>
                <a:off x="-5097463" y="615950"/>
                <a:ext cx="431800" cy="566738"/>
              </a:xfrm>
              <a:custGeom>
                <a:avLst/>
                <a:gdLst>
                  <a:gd name="T0" fmla="*/ 0 w 544"/>
                  <a:gd name="T1" fmla="*/ 0 h 714"/>
                  <a:gd name="T2" fmla="*/ 268 w 544"/>
                  <a:gd name="T3" fmla="*/ 0 h 714"/>
                  <a:gd name="T4" fmla="*/ 356 w 544"/>
                  <a:gd name="T5" fmla="*/ 4 h 714"/>
                  <a:gd name="T6" fmla="*/ 376 w 544"/>
                  <a:gd name="T7" fmla="*/ 7 h 714"/>
                  <a:gd name="T8" fmla="*/ 425 w 544"/>
                  <a:gd name="T9" fmla="*/ 19 h 714"/>
                  <a:gd name="T10" fmla="*/ 465 w 544"/>
                  <a:gd name="T11" fmla="*/ 40 h 714"/>
                  <a:gd name="T12" fmla="*/ 481 w 544"/>
                  <a:gd name="T13" fmla="*/ 54 h 714"/>
                  <a:gd name="T14" fmla="*/ 511 w 544"/>
                  <a:gd name="T15" fmla="*/ 89 h 714"/>
                  <a:gd name="T16" fmla="*/ 521 w 544"/>
                  <a:gd name="T17" fmla="*/ 110 h 714"/>
                  <a:gd name="T18" fmla="*/ 539 w 544"/>
                  <a:gd name="T19" fmla="*/ 155 h 714"/>
                  <a:gd name="T20" fmla="*/ 544 w 544"/>
                  <a:gd name="T21" fmla="*/ 206 h 714"/>
                  <a:gd name="T22" fmla="*/ 542 w 544"/>
                  <a:gd name="T23" fmla="*/ 229 h 714"/>
                  <a:gd name="T24" fmla="*/ 535 w 544"/>
                  <a:gd name="T25" fmla="*/ 271 h 714"/>
                  <a:gd name="T26" fmla="*/ 521 w 544"/>
                  <a:gd name="T27" fmla="*/ 309 h 714"/>
                  <a:gd name="T28" fmla="*/ 499 w 544"/>
                  <a:gd name="T29" fmla="*/ 344 h 714"/>
                  <a:gd name="T30" fmla="*/ 486 w 544"/>
                  <a:gd name="T31" fmla="*/ 361 h 714"/>
                  <a:gd name="T32" fmla="*/ 451 w 544"/>
                  <a:gd name="T33" fmla="*/ 389 h 714"/>
                  <a:gd name="T34" fmla="*/ 404 w 544"/>
                  <a:gd name="T35" fmla="*/ 408 h 714"/>
                  <a:gd name="T36" fmla="*/ 347 w 544"/>
                  <a:gd name="T37" fmla="*/ 421 h 714"/>
                  <a:gd name="T38" fmla="*/ 277 w 544"/>
                  <a:gd name="T39" fmla="*/ 424 h 714"/>
                  <a:gd name="T40" fmla="*/ 94 w 544"/>
                  <a:gd name="T41" fmla="*/ 714 h 714"/>
                  <a:gd name="T42" fmla="*/ 94 w 544"/>
                  <a:gd name="T43" fmla="*/ 340 h 714"/>
                  <a:gd name="T44" fmla="*/ 279 w 544"/>
                  <a:gd name="T45" fmla="*/ 340 h 714"/>
                  <a:gd name="T46" fmla="*/ 321 w 544"/>
                  <a:gd name="T47" fmla="*/ 337 h 714"/>
                  <a:gd name="T48" fmla="*/ 356 w 544"/>
                  <a:gd name="T49" fmla="*/ 332 h 714"/>
                  <a:gd name="T50" fmla="*/ 385 w 544"/>
                  <a:gd name="T51" fmla="*/ 321 h 714"/>
                  <a:gd name="T52" fmla="*/ 408 w 544"/>
                  <a:gd name="T53" fmla="*/ 305 h 714"/>
                  <a:gd name="T54" fmla="*/ 417 w 544"/>
                  <a:gd name="T55" fmla="*/ 297 h 714"/>
                  <a:gd name="T56" fmla="*/ 431 w 544"/>
                  <a:gd name="T57" fmla="*/ 276 h 714"/>
                  <a:gd name="T58" fmla="*/ 441 w 544"/>
                  <a:gd name="T59" fmla="*/ 251 h 714"/>
                  <a:gd name="T60" fmla="*/ 446 w 544"/>
                  <a:gd name="T61" fmla="*/ 225 h 714"/>
                  <a:gd name="T62" fmla="*/ 446 w 544"/>
                  <a:gd name="T63" fmla="*/ 210 h 714"/>
                  <a:gd name="T64" fmla="*/ 441 w 544"/>
                  <a:gd name="T65" fmla="*/ 168 h 714"/>
                  <a:gd name="T66" fmla="*/ 424 w 544"/>
                  <a:gd name="T67" fmla="*/ 133 h 714"/>
                  <a:gd name="T68" fmla="*/ 411 w 544"/>
                  <a:gd name="T69" fmla="*/ 119 h 714"/>
                  <a:gd name="T70" fmla="*/ 382 w 544"/>
                  <a:gd name="T71" fmla="*/ 98 h 714"/>
                  <a:gd name="T72" fmla="*/ 364 w 544"/>
                  <a:gd name="T73" fmla="*/ 91 h 714"/>
                  <a:gd name="T74" fmla="*/ 329 w 544"/>
                  <a:gd name="T75" fmla="*/ 86 h 714"/>
                  <a:gd name="T76" fmla="*/ 94 w 544"/>
                  <a:gd name="T77" fmla="*/ 84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4" h="714">
                    <a:moveTo>
                      <a:pt x="0" y="714"/>
                    </a:moveTo>
                    <a:lnTo>
                      <a:pt x="0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331" y="2"/>
                    </a:lnTo>
                    <a:lnTo>
                      <a:pt x="356" y="4"/>
                    </a:lnTo>
                    <a:lnTo>
                      <a:pt x="376" y="7"/>
                    </a:lnTo>
                    <a:lnTo>
                      <a:pt x="376" y="7"/>
                    </a:lnTo>
                    <a:lnTo>
                      <a:pt x="403" y="12"/>
                    </a:lnTo>
                    <a:lnTo>
                      <a:pt x="425" y="19"/>
                    </a:lnTo>
                    <a:lnTo>
                      <a:pt x="446" y="30"/>
                    </a:lnTo>
                    <a:lnTo>
                      <a:pt x="465" y="40"/>
                    </a:lnTo>
                    <a:lnTo>
                      <a:pt x="465" y="40"/>
                    </a:lnTo>
                    <a:lnTo>
                      <a:pt x="481" y="54"/>
                    </a:lnTo>
                    <a:lnTo>
                      <a:pt x="497" y="70"/>
                    </a:lnTo>
                    <a:lnTo>
                      <a:pt x="511" y="89"/>
                    </a:lnTo>
                    <a:lnTo>
                      <a:pt x="521" y="110"/>
                    </a:lnTo>
                    <a:lnTo>
                      <a:pt x="521" y="110"/>
                    </a:lnTo>
                    <a:lnTo>
                      <a:pt x="532" y="133"/>
                    </a:lnTo>
                    <a:lnTo>
                      <a:pt x="539" y="155"/>
                    </a:lnTo>
                    <a:lnTo>
                      <a:pt x="542" y="182"/>
                    </a:lnTo>
                    <a:lnTo>
                      <a:pt x="544" y="206"/>
                    </a:lnTo>
                    <a:lnTo>
                      <a:pt x="544" y="206"/>
                    </a:lnTo>
                    <a:lnTo>
                      <a:pt x="542" y="229"/>
                    </a:lnTo>
                    <a:lnTo>
                      <a:pt x="540" y="250"/>
                    </a:lnTo>
                    <a:lnTo>
                      <a:pt x="535" y="271"/>
                    </a:lnTo>
                    <a:lnTo>
                      <a:pt x="530" y="292"/>
                    </a:lnTo>
                    <a:lnTo>
                      <a:pt x="521" y="309"/>
                    </a:lnTo>
                    <a:lnTo>
                      <a:pt x="511" y="328"/>
                    </a:lnTo>
                    <a:lnTo>
                      <a:pt x="499" y="344"/>
                    </a:lnTo>
                    <a:lnTo>
                      <a:pt x="486" y="361"/>
                    </a:lnTo>
                    <a:lnTo>
                      <a:pt x="486" y="361"/>
                    </a:lnTo>
                    <a:lnTo>
                      <a:pt x="471" y="375"/>
                    </a:lnTo>
                    <a:lnTo>
                      <a:pt x="451" y="389"/>
                    </a:lnTo>
                    <a:lnTo>
                      <a:pt x="429" y="400"/>
                    </a:lnTo>
                    <a:lnTo>
                      <a:pt x="404" y="408"/>
                    </a:lnTo>
                    <a:lnTo>
                      <a:pt x="376" y="415"/>
                    </a:lnTo>
                    <a:lnTo>
                      <a:pt x="347" y="421"/>
                    </a:lnTo>
                    <a:lnTo>
                      <a:pt x="314" y="422"/>
                    </a:lnTo>
                    <a:lnTo>
                      <a:pt x="277" y="424"/>
                    </a:lnTo>
                    <a:lnTo>
                      <a:pt x="94" y="424"/>
                    </a:lnTo>
                    <a:lnTo>
                      <a:pt x="94" y="714"/>
                    </a:lnTo>
                    <a:lnTo>
                      <a:pt x="0" y="714"/>
                    </a:lnTo>
                    <a:close/>
                    <a:moveTo>
                      <a:pt x="94" y="340"/>
                    </a:moveTo>
                    <a:lnTo>
                      <a:pt x="279" y="340"/>
                    </a:lnTo>
                    <a:lnTo>
                      <a:pt x="279" y="340"/>
                    </a:lnTo>
                    <a:lnTo>
                      <a:pt x="300" y="339"/>
                    </a:lnTo>
                    <a:lnTo>
                      <a:pt x="321" y="337"/>
                    </a:lnTo>
                    <a:lnTo>
                      <a:pt x="340" y="335"/>
                    </a:lnTo>
                    <a:lnTo>
                      <a:pt x="356" y="332"/>
                    </a:lnTo>
                    <a:lnTo>
                      <a:pt x="371" y="326"/>
                    </a:lnTo>
                    <a:lnTo>
                      <a:pt x="385" y="321"/>
                    </a:lnTo>
                    <a:lnTo>
                      <a:pt x="397" y="314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17" y="297"/>
                    </a:lnTo>
                    <a:lnTo>
                      <a:pt x="425" y="286"/>
                    </a:lnTo>
                    <a:lnTo>
                      <a:pt x="431" y="276"/>
                    </a:lnTo>
                    <a:lnTo>
                      <a:pt x="438" y="265"/>
                    </a:lnTo>
                    <a:lnTo>
                      <a:pt x="441" y="251"/>
                    </a:lnTo>
                    <a:lnTo>
                      <a:pt x="445" y="239"/>
                    </a:lnTo>
                    <a:lnTo>
                      <a:pt x="446" y="225"/>
                    </a:lnTo>
                    <a:lnTo>
                      <a:pt x="446" y="210"/>
                    </a:lnTo>
                    <a:lnTo>
                      <a:pt x="446" y="210"/>
                    </a:lnTo>
                    <a:lnTo>
                      <a:pt x="445" y="189"/>
                    </a:lnTo>
                    <a:lnTo>
                      <a:pt x="441" y="168"/>
                    </a:lnTo>
                    <a:lnTo>
                      <a:pt x="434" y="150"/>
                    </a:lnTo>
                    <a:lnTo>
                      <a:pt x="424" y="133"/>
                    </a:lnTo>
                    <a:lnTo>
                      <a:pt x="424" y="133"/>
                    </a:lnTo>
                    <a:lnTo>
                      <a:pt x="411" y="119"/>
                    </a:lnTo>
                    <a:lnTo>
                      <a:pt x="397" y="107"/>
                    </a:lnTo>
                    <a:lnTo>
                      <a:pt x="382" y="98"/>
                    </a:lnTo>
                    <a:lnTo>
                      <a:pt x="364" y="91"/>
                    </a:lnTo>
                    <a:lnTo>
                      <a:pt x="364" y="91"/>
                    </a:lnTo>
                    <a:lnTo>
                      <a:pt x="350" y="87"/>
                    </a:lnTo>
                    <a:lnTo>
                      <a:pt x="329" y="86"/>
                    </a:lnTo>
                    <a:lnTo>
                      <a:pt x="275" y="84"/>
                    </a:lnTo>
                    <a:lnTo>
                      <a:pt x="94" y="84"/>
                    </a:lnTo>
                    <a:lnTo>
                      <a:pt x="94" y="3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7" name="Freeform 84"/>
              <p:cNvSpPr>
                <a:spLocks/>
              </p:cNvSpPr>
              <p:nvPr/>
            </p:nvSpPr>
            <p:spPr bwMode="auto">
              <a:xfrm>
                <a:off x="-4603750" y="763588"/>
                <a:ext cx="222250" cy="419100"/>
              </a:xfrm>
              <a:custGeom>
                <a:avLst/>
                <a:gdLst>
                  <a:gd name="T0" fmla="*/ 0 w 281"/>
                  <a:gd name="T1" fmla="*/ 529 h 529"/>
                  <a:gd name="T2" fmla="*/ 0 w 281"/>
                  <a:gd name="T3" fmla="*/ 12 h 529"/>
                  <a:gd name="T4" fmla="*/ 78 w 281"/>
                  <a:gd name="T5" fmla="*/ 12 h 529"/>
                  <a:gd name="T6" fmla="*/ 78 w 281"/>
                  <a:gd name="T7" fmla="*/ 91 h 529"/>
                  <a:gd name="T8" fmla="*/ 78 w 281"/>
                  <a:gd name="T9" fmla="*/ 91 h 529"/>
                  <a:gd name="T10" fmla="*/ 94 w 281"/>
                  <a:gd name="T11" fmla="*/ 65 h 529"/>
                  <a:gd name="T12" fmla="*/ 108 w 281"/>
                  <a:gd name="T13" fmla="*/ 45 h 529"/>
                  <a:gd name="T14" fmla="*/ 122 w 281"/>
                  <a:gd name="T15" fmla="*/ 30 h 529"/>
                  <a:gd name="T16" fmla="*/ 134 w 281"/>
                  <a:gd name="T17" fmla="*/ 18 h 529"/>
                  <a:gd name="T18" fmla="*/ 134 w 281"/>
                  <a:gd name="T19" fmla="*/ 18 h 529"/>
                  <a:gd name="T20" fmla="*/ 148 w 281"/>
                  <a:gd name="T21" fmla="*/ 11 h 529"/>
                  <a:gd name="T22" fmla="*/ 162 w 281"/>
                  <a:gd name="T23" fmla="*/ 5 h 529"/>
                  <a:gd name="T24" fmla="*/ 176 w 281"/>
                  <a:gd name="T25" fmla="*/ 2 h 529"/>
                  <a:gd name="T26" fmla="*/ 190 w 281"/>
                  <a:gd name="T27" fmla="*/ 0 h 529"/>
                  <a:gd name="T28" fmla="*/ 190 w 281"/>
                  <a:gd name="T29" fmla="*/ 0 h 529"/>
                  <a:gd name="T30" fmla="*/ 213 w 281"/>
                  <a:gd name="T31" fmla="*/ 2 h 529"/>
                  <a:gd name="T32" fmla="*/ 235 w 281"/>
                  <a:gd name="T33" fmla="*/ 7 h 529"/>
                  <a:gd name="T34" fmla="*/ 258 w 281"/>
                  <a:gd name="T35" fmla="*/ 16 h 529"/>
                  <a:gd name="T36" fmla="*/ 281 w 281"/>
                  <a:gd name="T37" fmla="*/ 28 h 529"/>
                  <a:gd name="T38" fmla="*/ 251 w 281"/>
                  <a:gd name="T39" fmla="*/ 110 h 529"/>
                  <a:gd name="T40" fmla="*/ 251 w 281"/>
                  <a:gd name="T41" fmla="*/ 110 h 529"/>
                  <a:gd name="T42" fmla="*/ 235 w 281"/>
                  <a:gd name="T43" fmla="*/ 101 h 529"/>
                  <a:gd name="T44" fmla="*/ 218 w 281"/>
                  <a:gd name="T45" fmla="*/ 96 h 529"/>
                  <a:gd name="T46" fmla="*/ 202 w 281"/>
                  <a:gd name="T47" fmla="*/ 93 h 529"/>
                  <a:gd name="T48" fmla="*/ 186 w 281"/>
                  <a:gd name="T49" fmla="*/ 91 h 529"/>
                  <a:gd name="T50" fmla="*/ 186 w 281"/>
                  <a:gd name="T51" fmla="*/ 91 h 529"/>
                  <a:gd name="T52" fmla="*/ 172 w 281"/>
                  <a:gd name="T53" fmla="*/ 93 h 529"/>
                  <a:gd name="T54" fmla="*/ 159 w 281"/>
                  <a:gd name="T55" fmla="*/ 94 h 529"/>
                  <a:gd name="T56" fmla="*/ 146 w 281"/>
                  <a:gd name="T57" fmla="*/ 101 h 529"/>
                  <a:gd name="T58" fmla="*/ 134 w 281"/>
                  <a:gd name="T59" fmla="*/ 108 h 529"/>
                  <a:gd name="T60" fmla="*/ 134 w 281"/>
                  <a:gd name="T61" fmla="*/ 108 h 529"/>
                  <a:gd name="T62" fmla="*/ 124 w 281"/>
                  <a:gd name="T63" fmla="*/ 117 h 529"/>
                  <a:gd name="T64" fmla="*/ 115 w 281"/>
                  <a:gd name="T65" fmla="*/ 129 h 529"/>
                  <a:gd name="T66" fmla="*/ 108 w 281"/>
                  <a:gd name="T67" fmla="*/ 141 h 529"/>
                  <a:gd name="T68" fmla="*/ 103 w 281"/>
                  <a:gd name="T69" fmla="*/ 155 h 529"/>
                  <a:gd name="T70" fmla="*/ 103 w 281"/>
                  <a:gd name="T71" fmla="*/ 155 h 529"/>
                  <a:gd name="T72" fmla="*/ 96 w 281"/>
                  <a:gd name="T73" fmla="*/ 180 h 529"/>
                  <a:gd name="T74" fmla="*/ 90 w 281"/>
                  <a:gd name="T75" fmla="*/ 204 h 529"/>
                  <a:gd name="T76" fmla="*/ 89 w 281"/>
                  <a:gd name="T77" fmla="*/ 230 h 529"/>
                  <a:gd name="T78" fmla="*/ 87 w 281"/>
                  <a:gd name="T79" fmla="*/ 258 h 529"/>
                  <a:gd name="T80" fmla="*/ 87 w 281"/>
                  <a:gd name="T81" fmla="*/ 529 h 529"/>
                  <a:gd name="T82" fmla="*/ 0 w 281"/>
                  <a:gd name="T83" fmla="*/ 529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1" h="529">
                    <a:moveTo>
                      <a:pt x="0" y="529"/>
                    </a:moveTo>
                    <a:lnTo>
                      <a:pt x="0" y="12"/>
                    </a:lnTo>
                    <a:lnTo>
                      <a:pt x="78" y="12"/>
                    </a:lnTo>
                    <a:lnTo>
                      <a:pt x="78" y="91"/>
                    </a:lnTo>
                    <a:lnTo>
                      <a:pt x="78" y="91"/>
                    </a:lnTo>
                    <a:lnTo>
                      <a:pt x="94" y="65"/>
                    </a:lnTo>
                    <a:lnTo>
                      <a:pt x="108" y="45"/>
                    </a:lnTo>
                    <a:lnTo>
                      <a:pt x="122" y="30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48" y="11"/>
                    </a:lnTo>
                    <a:lnTo>
                      <a:pt x="162" y="5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213" y="2"/>
                    </a:lnTo>
                    <a:lnTo>
                      <a:pt x="235" y="7"/>
                    </a:lnTo>
                    <a:lnTo>
                      <a:pt x="258" y="16"/>
                    </a:lnTo>
                    <a:lnTo>
                      <a:pt x="281" y="28"/>
                    </a:lnTo>
                    <a:lnTo>
                      <a:pt x="251" y="110"/>
                    </a:lnTo>
                    <a:lnTo>
                      <a:pt x="251" y="110"/>
                    </a:lnTo>
                    <a:lnTo>
                      <a:pt x="235" y="101"/>
                    </a:lnTo>
                    <a:lnTo>
                      <a:pt x="218" y="96"/>
                    </a:lnTo>
                    <a:lnTo>
                      <a:pt x="202" y="93"/>
                    </a:lnTo>
                    <a:lnTo>
                      <a:pt x="186" y="91"/>
                    </a:lnTo>
                    <a:lnTo>
                      <a:pt x="186" y="91"/>
                    </a:lnTo>
                    <a:lnTo>
                      <a:pt x="172" y="93"/>
                    </a:lnTo>
                    <a:lnTo>
                      <a:pt x="159" y="94"/>
                    </a:lnTo>
                    <a:lnTo>
                      <a:pt x="146" y="101"/>
                    </a:lnTo>
                    <a:lnTo>
                      <a:pt x="134" y="108"/>
                    </a:lnTo>
                    <a:lnTo>
                      <a:pt x="134" y="108"/>
                    </a:lnTo>
                    <a:lnTo>
                      <a:pt x="124" y="117"/>
                    </a:lnTo>
                    <a:lnTo>
                      <a:pt x="115" y="129"/>
                    </a:lnTo>
                    <a:lnTo>
                      <a:pt x="108" y="141"/>
                    </a:lnTo>
                    <a:lnTo>
                      <a:pt x="103" y="155"/>
                    </a:lnTo>
                    <a:lnTo>
                      <a:pt x="103" y="155"/>
                    </a:lnTo>
                    <a:lnTo>
                      <a:pt x="96" y="180"/>
                    </a:lnTo>
                    <a:lnTo>
                      <a:pt x="90" y="204"/>
                    </a:lnTo>
                    <a:lnTo>
                      <a:pt x="89" y="230"/>
                    </a:lnTo>
                    <a:lnTo>
                      <a:pt x="87" y="258"/>
                    </a:lnTo>
                    <a:lnTo>
                      <a:pt x="87" y="529"/>
                    </a:lnTo>
                    <a:lnTo>
                      <a:pt x="0" y="5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8" name="Freeform 85"/>
              <p:cNvSpPr>
                <a:spLocks noEditPoints="1"/>
              </p:cNvSpPr>
              <p:nvPr/>
            </p:nvSpPr>
            <p:spPr bwMode="auto">
              <a:xfrm>
                <a:off x="-4383088" y="763588"/>
                <a:ext cx="385763" cy="428625"/>
              </a:xfrm>
              <a:custGeom>
                <a:avLst/>
                <a:gdLst>
                  <a:gd name="T0" fmla="*/ 2 w 485"/>
                  <a:gd name="T1" fmla="*/ 236 h 541"/>
                  <a:gd name="T2" fmla="*/ 21 w 485"/>
                  <a:gd name="T3" fmla="*/ 145 h 541"/>
                  <a:gd name="T4" fmla="*/ 61 w 485"/>
                  <a:gd name="T5" fmla="*/ 77 h 541"/>
                  <a:gd name="T6" fmla="*/ 98 w 485"/>
                  <a:gd name="T7" fmla="*/ 44 h 541"/>
                  <a:gd name="T8" fmla="*/ 153 w 485"/>
                  <a:gd name="T9" fmla="*/ 14 h 541"/>
                  <a:gd name="T10" fmla="*/ 220 w 485"/>
                  <a:gd name="T11" fmla="*/ 2 h 541"/>
                  <a:gd name="T12" fmla="*/ 269 w 485"/>
                  <a:gd name="T13" fmla="*/ 2 h 541"/>
                  <a:gd name="T14" fmla="*/ 340 w 485"/>
                  <a:gd name="T15" fmla="*/ 18 h 541"/>
                  <a:gd name="T16" fmla="*/ 400 w 485"/>
                  <a:gd name="T17" fmla="*/ 54 h 541"/>
                  <a:gd name="T18" fmla="*/ 433 w 485"/>
                  <a:gd name="T19" fmla="*/ 89 h 541"/>
                  <a:gd name="T20" fmla="*/ 468 w 485"/>
                  <a:gd name="T21" fmla="*/ 154 h 541"/>
                  <a:gd name="T22" fmla="*/ 483 w 485"/>
                  <a:gd name="T23" fmla="*/ 234 h 541"/>
                  <a:gd name="T24" fmla="*/ 483 w 485"/>
                  <a:gd name="T25" fmla="*/ 311 h 541"/>
                  <a:gd name="T26" fmla="*/ 473 w 485"/>
                  <a:gd name="T27" fmla="*/ 372 h 541"/>
                  <a:gd name="T28" fmla="*/ 455 w 485"/>
                  <a:gd name="T29" fmla="*/ 421 h 541"/>
                  <a:gd name="T30" fmla="*/ 438 w 485"/>
                  <a:gd name="T31" fmla="*/ 447 h 541"/>
                  <a:gd name="T32" fmla="*/ 407 w 485"/>
                  <a:gd name="T33" fmla="*/ 482 h 541"/>
                  <a:gd name="T34" fmla="*/ 368 w 485"/>
                  <a:gd name="T35" fmla="*/ 510 h 541"/>
                  <a:gd name="T36" fmla="*/ 307 w 485"/>
                  <a:gd name="T37" fmla="*/ 532 h 541"/>
                  <a:gd name="T38" fmla="*/ 242 w 485"/>
                  <a:gd name="T39" fmla="*/ 541 h 541"/>
                  <a:gd name="T40" fmla="*/ 167 w 485"/>
                  <a:gd name="T41" fmla="*/ 531 h 541"/>
                  <a:gd name="T42" fmla="*/ 103 w 485"/>
                  <a:gd name="T43" fmla="*/ 501 h 541"/>
                  <a:gd name="T44" fmla="*/ 68 w 485"/>
                  <a:gd name="T45" fmla="*/ 471 h 541"/>
                  <a:gd name="T46" fmla="*/ 26 w 485"/>
                  <a:gd name="T47" fmla="*/ 410 h 541"/>
                  <a:gd name="T48" fmla="*/ 5 w 485"/>
                  <a:gd name="T49" fmla="*/ 332 h 541"/>
                  <a:gd name="T50" fmla="*/ 0 w 485"/>
                  <a:gd name="T51" fmla="*/ 271 h 541"/>
                  <a:gd name="T52" fmla="*/ 91 w 485"/>
                  <a:gd name="T53" fmla="*/ 295 h 541"/>
                  <a:gd name="T54" fmla="*/ 101 w 485"/>
                  <a:gd name="T55" fmla="*/ 358 h 541"/>
                  <a:gd name="T56" fmla="*/ 124 w 485"/>
                  <a:gd name="T57" fmla="*/ 407 h 541"/>
                  <a:gd name="T58" fmla="*/ 145 w 485"/>
                  <a:gd name="T59" fmla="*/ 431 h 541"/>
                  <a:gd name="T60" fmla="*/ 183 w 485"/>
                  <a:gd name="T61" fmla="*/ 455 h 541"/>
                  <a:gd name="T62" fmla="*/ 227 w 485"/>
                  <a:gd name="T63" fmla="*/ 468 h 541"/>
                  <a:gd name="T64" fmla="*/ 258 w 485"/>
                  <a:gd name="T65" fmla="*/ 468 h 541"/>
                  <a:gd name="T66" fmla="*/ 302 w 485"/>
                  <a:gd name="T67" fmla="*/ 455 h 541"/>
                  <a:gd name="T68" fmla="*/ 340 w 485"/>
                  <a:gd name="T69" fmla="*/ 431 h 541"/>
                  <a:gd name="T70" fmla="*/ 361 w 485"/>
                  <a:gd name="T71" fmla="*/ 407 h 541"/>
                  <a:gd name="T72" fmla="*/ 384 w 485"/>
                  <a:gd name="T73" fmla="*/ 356 h 541"/>
                  <a:gd name="T74" fmla="*/ 394 w 485"/>
                  <a:gd name="T75" fmla="*/ 291 h 541"/>
                  <a:gd name="T76" fmla="*/ 394 w 485"/>
                  <a:gd name="T77" fmla="*/ 244 h 541"/>
                  <a:gd name="T78" fmla="*/ 384 w 485"/>
                  <a:gd name="T79" fmla="*/ 183 h 541"/>
                  <a:gd name="T80" fmla="*/ 361 w 485"/>
                  <a:gd name="T81" fmla="*/ 136 h 541"/>
                  <a:gd name="T82" fmla="*/ 340 w 485"/>
                  <a:gd name="T83" fmla="*/ 110 h 541"/>
                  <a:gd name="T84" fmla="*/ 302 w 485"/>
                  <a:gd name="T85" fmla="*/ 86 h 541"/>
                  <a:gd name="T86" fmla="*/ 258 w 485"/>
                  <a:gd name="T87" fmla="*/ 73 h 541"/>
                  <a:gd name="T88" fmla="*/ 227 w 485"/>
                  <a:gd name="T89" fmla="*/ 73 h 541"/>
                  <a:gd name="T90" fmla="*/ 183 w 485"/>
                  <a:gd name="T91" fmla="*/ 86 h 541"/>
                  <a:gd name="T92" fmla="*/ 145 w 485"/>
                  <a:gd name="T93" fmla="*/ 110 h 541"/>
                  <a:gd name="T94" fmla="*/ 124 w 485"/>
                  <a:gd name="T95" fmla="*/ 134 h 541"/>
                  <a:gd name="T96" fmla="*/ 101 w 485"/>
                  <a:gd name="T97" fmla="*/ 183 h 541"/>
                  <a:gd name="T98" fmla="*/ 91 w 485"/>
                  <a:gd name="T99" fmla="*/ 246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85" h="541">
                    <a:moveTo>
                      <a:pt x="0" y="271"/>
                    </a:moveTo>
                    <a:lnTo>
                      <a:pt x="0" y="271"/>
                    </a:lnTo>
                    <a:lnTo>
                      <a:pt x="2" y="236"/>
                    </a:lnTo>
                    <a:lnTo>
                      <a:pt x="5" y="202"/>
                    </a:lnTo>
                    <a:lnTo>
                      <a:pt x="12" y="173"/>
                    </a:lnTo>
                    <a:lnTo>
                      <a:pt x="21" y="145"/>
                    </a:lnTo>
                    <a:lnTo>
                      <a:pt x="31" y="120"/>
                    </a:lnTo>
                    <a:lnTo>
                      <a:pt x="45" y="98"/>
                    </a:lnTo>
                    <a:lnTo>
                      <a:pt x="61" y="77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98" y="44"/>
                    </a:lnTo>
                    <a:lnTo>
                      <a:pt x="115" y="33"/>
                    </a:lnTo>
                    <a:lnTo>
                      <a:pt x="134" y="23"/>
                    </a:lnTo>
                    <a:lnTo>
                      <a:pt x="153" y="14"/>
                    </a:lnTo>
                    <a:lnTo>
                      <a:pt x="174" y="9"/>
                    </a:lnTo>
                    <a:lnTo>
                      <a:pt x="197" y="4"/>
                    </a:lnTo>
                    <a:lnTo>
                      <a:pt x="220" y="2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69" y="2"/>
                    </a:lnTo>
                    <a:lnTo>
                      <a:pt x="293" y="5"/>
                    </a:lnTo>
                    <a:lnTo>
                      <a:pt x="318" y="11"/>
                    </a:lnTo>
                    <a:lnTo>
                      <a:pt x="340" y="18"/>
                    </a:lnTo>
                    <a:lnTo>
                      <a:pt x="361" y="28"/>
                    </a:lnTo>
                    <a:lnTo>
                      <a:pt x="380" y="40"/>
                    </a:lnTo>
                    <a:lnTo>
                      <a:pt x="400" y="54"/>
                    </a:lnTo>
                    <a:lnTo>
                      <a:pt x="417" y="70"/>
                    </a:lnTo>
                    <a:lnTo>
                      <a:pt x="417" y="70"/>
                    </a:lnTo>
                    <a:lnTo>
                      <a:pt x="433" y="89"/>
                    </a:lnTo>
                    <a:lnTo>
                      <a:pt x="447" y="108"/>
                    </a:lnTo>
                    <a:lnTo>
                      <a:pt x="459" y="129"/>
                    </a:lnTo>
                    <a:lnTo>
                      <a:pt x="468" y="154"/>
                    </a:lnTo>
                    <a:lnTo>
                      <a:pt x="475" y="178"/>
                    </a:lnTo>
                    <a:lnTo>
                      <a:pt x="480" y="204"/>
                    </a:lnTo>
                    <a:lnTo>
                      <a:pt x="483" y="234"/>
                    </a:lnTo>
                    <a:lnTo>
                      <a:pt x="485" y="264"/>
                    </a:lnTo>
                    <a:lnTo>
                      <a:pt x="485" y="264"/>
                    </a:lnTo>
                    <a:lnTo>
                      <a:pt x="483" y="311"/>
                    </a:lnTo>
                    <a:lnTo>
                      <a:pt x="480" y="332"/>
                    </a:lnTo>
                    <a:lnTo>
                      <a:pt x="478" y="353"/>
                    </a:lnTo>
                    <a:lnTo>
                      <a:pt x="473" y="372"/>
                    </a:lnTo>
                    <a:lnTo>
                      <a:pt x="468" y="389"/>
                    </a:lnTo>
                    <a:lnTo>
                      <a:pt x="462" y="405"/>
                    </a:lnTo>
                    <a:lnTo>
                      <a:pt x="455" y="421"/>
                    </a:lnTo>
                    <a:lnTo>
                      <a:pt x="455" y="421"/>
                    </a:lnTo>
                    <a:lnTo>
                      <a:pt x="447" y="435"/>
                    </a:lnTo>
                    <a:lnTo>
                      <a:pt x="438" y="447"/>
                    </a:lnTo>
                    <a:lnTo>
                      <a:pt x="429" y="459"/>
                    </a:lnTo>
                    <a:lnTo>
                      <a:pt x="419" y="471"/>
                    </a:lnTo>
                    <a:lnTo>
                      <a:pt x="407" y="482"/>
                    </a:lnTo>
                    <a:lnTo>
                      <a:pt x="394" y="492"/>
                    </a:lnTo>
                    <a:lnTo>
                      <a:pt x="382" y="501"/>
                    </a:lnTo>
                    <a:lnTo>
                      <a:pt x="368" y="510"/>
                    </a:lnTo>
                    <a:lnTo>
                      <a:pt x="368" y="510"/>
                    </a:lnTo>
                    <a:lnTo>
                      <a:pt x="338" y="524"/>
                    </a:lnTo>
                    <a:lnTo>
                      <a:pt x="307" y="532"/>
                    </a:lnTo>
                    <a:lnTo>
                      <a:pt x="276" y="539"/>
                    </a:lnTo>
                    <a:lnTo>
                      <a:pt x="242" y="541"/>
                    </a:lnTo>
                    <a:lnTo>
                      <a:pt x="242" y="541"/>
                    </a:lnTo>
                    <a:lnTo>
                      <a:pt x="216" y="539"/>
                    </a:lnTo>
                    <a:lnTo>
                      <a:pt x="192" y="536"/>
                    </a:lnTo>
                    <a:lnTo>
                      <a:pt x="167" y="531"/>
                    </a:lnTo>
                    <a:lnTo>
                      <a:pt x="145" y="524"/>
                    </a:lnTo>
                    <a:lnTo>
                      <a:pt x="124" y="513"/>
                    </a:lnTo>
                    <a:lnTo>
                      <a:pt x="103" y="501"/>
                    </a:lnTo>
                    <a:lnTo>
                      <a:pt x="85" y="487"/>
                    </a:lnTo>
                    <a:lnTo>
                      <a:pt x="68" y="471"/>
                    </a:lnTo>
                    <a:lnTo>
                      <a:pt x="68" y="471"/>
                    </a:lnTo>
                    <a:lnTo>
                      <a:pt x="52" y="452"/>
                    </a:lnTo>
                    <a:lnTo>
                      <a:pt x="38" y="433"/>
                    </a:lnTo>
                    <a:lnTo>
                      <a:pt x="26" y="410"/>
                    </a:lnTo>
                    <a:lnTo>
                      <a:pt x="17" y="386"/>
                    </a:lnTo>
                    <a:lnTo>
                      <a:pt x="10" y="360"/>
                    </a:lnTo>
                    <a:lnTo>
                      <a:pt x="5" y="332"/>
                    </a:lnTo>
                    <a:lnTo>
                      <a:pt x="2" y="302"/>
                    </a:lnTo>
                    <a:lnTo>
                      <a:pt x="0" y="271"/>
                    </a:lnTo>
                    <a:lnTo>
                      <a:pt x="0" y="271"/>
                    </a:lnTo>
                    <a:close/>
                    <a:moveTo>
                      <a:pt x="91" y="271"/>
                    </a:moveTo>
                    <a:lnTo>
                      <a:pt x="91" y="271"/>
                    </a:lnTo>
                    <a:lnTo>
                      <a:pt x="91" y="295"/>
                    </a:lnTo>
                    <a:lnTo>
                      <a:pt x="92" y="318"/>
                    </a:lnTo>
                    <a:lnTo>
                      <a:pt x="96" y="339"/>
                    </a:lnTo>
                    <a:lnTo>
                      <a:pt x="101" y="358"/>
                    </a:lnTo>
                    <a:lnTo>
                      <a:pt x="108" y="375"/>
                    </a:lnTo>
                    <a:lnTo>
                      <a:pt x="115" y="391"/>
                    </a:lnTo>
                    <a:lnTo>
                      <a:pt x="124" y="407"/>
                    </a:lnTo>
                    <a:lnTo>
                      <a:pt x="134" y="419"/>
                    </a:lnTo>
                    <a:lnTo>
                      <a:pt x="134" y="419"/>
                    </a:lnTo>
                    <a:lnTo>
                      <a:pt x="145" y="431"/>
                    </a:lnTo>
                    <a:lnTo>
                      <a:pt x="157" y="442"/>
                    </a:lnTo>
                    <a:lnTo>
                      <a:pt x="169" y="449"/>
                    </a:lnTo>
                    <a:lnTo>
                      <a:pt x="183" y="455"/>
                    </a:lnTo>
                    <a:lnTo>
                      <a:pt x="197" y="462"/>
                    </a:lnTo>
                    <a:lnTo>
                      <a:pt x="211" y="466"/>
                    </a:lnTo>
                    <a:lnTo>
                      <a:pt x="227" y="468"/>
                    </a:lnTo>
                    <a:lnTo>
                      <a:pt x="242" y="469"/>
                    </a:lnTo>
                    <a:lnTo>
                      <a:pt x="242" y="469"/>
                    </a:lnTo>
                    <a:lnTo>
                      <a:pt x="258" y="468"/>
                    </a:lnTo>
                    <a:lnTo>
                      <a:pt x="274" y="466"/>
                    </a:lnTo>
                    <a:lnTo>
                      <a:pt x="288" y="462"/>
                    </a:lnTo>
                    <a:lnTo>
                      <a:pt x="302" y="455"/>
                    </a:lnTo>
                    <a:lnTo>
                      <a:pt x="316" y="449"/>
                    </a:lnTo>
                    <a:lnTo>
                      <a:pt x="328" y="442"/>
                    </a:lnTo>
                    <a:lnTo>
                      <a:pt x="340" y="431"/>
                    </a:lnTo>
                    <a:lnTo>
                      <a:pt x="351" y="419"/>
                    </a:lnTo>
                    <a:lnTo>
                      <a:pt x="351" y="419"/>
                    </a:lnTo>
                    <a:lnTo>
                      <a:pt x="361" y="407"/>
                    </a:lnTo>
                    <a:lnTo>
                      <a:pt x="370" y="391"/>
                    </a:lnTo>
                    <a:lnTo>
                      <a:pt x="379" y="375"/>
                    </a:lnTo>
                    <a:lnTo>
                      <a:pt x="384" y="356"/>
                    </a:lnTo>
                    <a:lnTo>
                      <a:pt x="389" y="337"/>
                    </a:lnTo>
                    <a:lnTo>
                      <a:pt x="393" y="316"/>
                    </a:lnTo>
                    <a:lnTo>
                      <a:pt x="394" y="291"/>
                    </a:lnTo>
                    <a:lnTo>
                      <a:pt x="394" y="267"/>
                    </a:lnTo>
                    <a:lnTo>
                      <a:pt x="394" y="267"/>
                    </a:lnTo>
                    <a:lnTo>
                      <a:pt x="394" y="244"/>
                    </a:lnTo>
                    <a:lnTo>
                      <a:pt x="393" y="222"/>
                    </a:lnTo>
                    <a:lnTo>
                      <a:pt x="389" y="202"/>
                    </a:lnTo>
                    <a:lnTo>
                      <a:pt x="384" y="183"/>
                    </a:lnTo>
                    <a:lnTo>
                      <a:pt x="379" y="166"/>
                    </a:lnTo>
                    <a:lnTo>
                      <a:pt x="370" y="150"/>
                    </a:lnTo>
                    <a:lnTo>
                      <a:pt x="361" y="136"/>
                    </a:lnTo>
                    <a:lnTo>
                      <a:pt x="351" y="122"/>
                    </a:lnTo>
                    <a:lnTo>
                      <a:pt x="351" y="122"/>
                    </a:lnTo>
                    <a:lnTo>
                      <a:pt x="340" y="110"/>
                    </a:lnTo>
                    <a:lnTo>
                      <a:pt x="328" y="101"/>
                    </a:lnTo>
                    <a:lnTo>
                      <a:pt x="316" y="93"/>
                    </a:lnTo>
                    <a:lnTo>
                      <a:pt x="302" y="86"/>
                    </a:lnTo>
                    <a:lnTo>
                      <a:pt x="288" y="80"/>
                    </a:lnTo>
                    <a:lnTo>
                      <a:pt x="274" y="75"/>
                    </a:lnTo>
                    <a:lnTo>
                      <a:pt x="258" y="73"/>
                    </a:lnTo>
                    <a:lnTo>
                      <a:pt x="242" y="73"/>
                    </a:lnTo>
                    <a:lnTo>
                      <a:pt x="242" y="73"/>
                    </a:lnTo>
                    <a:lnTo>
                      <a:pt x="227" y="73"/>
                    </a:lnTo>
                    <a:lnTo>
                      <a:pt x="211" y="75"/>
                    </a:lnTo>
                    <a:lnTo>
                      <a:pt x="197" y="80"/>
                    </a:lnTo>
                    <a:lnTo>
                      <a:pt x="183" y="86"/>
                    </a:lnTo>
                    <a:lnTo>
                      <a:pt x="169" y="93"/>
                    </a:lnTo>
                    <a:lnTo>
                      <a:pt x="157" y="101"/>
                    </a:lnTo>
                    <a:lnTo>
                      <a:pt x="145" y="110"/>
                    </a:lnTo>
                    <a:lnTo>
                      <a:pt x="134" y="122"/>
                    </a:lnTo>
                    <a:lnTo>
                      <a:pt x="134" y="122"/>
                    </a:lnTo>
                    <a:lnTo>
                      <a:pt x="124" y="134"/>
                    </a:lnTo>
                    <a:lnTo>
                      <a:pt x="115" y="150"/>
                    </a:lnTo>
                    <a:lnTo>
                      <a:pt x="108" y="166"/>
                    </a:lnTo>
                    <a:lnTo>
                      <a:pt x="101" y="183"/>
                    </a:lnTo>
                    <a:lnTo>
                      <a:pt x="96" y="202"/>
                    </a:lnTo>
                    <a:lnTo>
                      <a:pt x="92" y="223"/>
                    </a:lnTo>
                    <a:lnTo>
                      <a:pt x="91" y="246"/>
                    </a:lnTo>
                    <a:lnTo>
                      <a:pt x="91" y="271"/>
                    </a:lnTo>
                    <a:lnTo>
                      <a:pt x="91" y="27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39" name="Freeform 86"/>
              <p:cNvSpPr>
                <a:spLocks/>
              </p:cNvSpPr>
              <p:nvPr/>
            </p:nvSpPr>
            <p:spPr bwMode="auto">
              <a:xfrm>
                <a:off x="-3978275" y="628650"/>
                <a:ext cx="200025" cy="558800"/>
              </a:xfrm>
              <a:custGeom>
                <a:avLst/>
                <a:gdLst>
                  <a:gd name="T0" fmla="*/ 240 w 252"/>
                  <a:gd name="T1" fmla="*/ 619 h 705"/>
                  <a:gd name="T2" fmla="*/ 252 w 252"/>
                  <a:gd name="T3" fmla="*/ 698 h 705"/>
                  <a:gd name="T4" fmla="*/ 252 w 252"/>
                  <a:gd name="T5" fmla="*/ 698 h 705"/>
                  <a:gd name="T6" fmla="*/ 217 w 252"/>
                  <a:gd name="T7" fmla="*/ 703 h 705"/>
                  <a:gd name="T8" fmla="*/ 185 w 252"/>
                  <a:gd name="T9" fmla="*/ 705 h 705"/>
                  <a:gd name="T10" fmla="*/ 185 w 252"/>
                  <a:gd name="T11" fmla="*/ 705 h 705"/>
                  <a:gd name="T12" fmla="*/ 163 w 252"/>
                  <a:gd name="T13" fmla="*/ 705 h 705"/>
                  <a:gd name="T14" fmla="*/ 144 w 252"/>
                  <a:gd name="T15" fmla="*/ 701 h 705"/>
                  <a:gd name="T16" fmla="*/ 126 w 252"/>
                  <a:gd name="T17" fmla="*/ 696 h 705"/>
                  <a:gd name="T18" fmla="*/ 112 w 252"/>
                  <a:gd name="T19" fmla="*/ 689 h 705"/>
                  <a:gd name="T20" fmla="*/ 112 w 252"/>
                  <a:gd name="T21" fmla="*/ 689 h 705"/>
                  <a:gd name="T22" fmla="*/ 100 w 252"/>
                  <a:gd name="T23" fmla="*/ 682 h 705"/>
                  <a:gd name="T24" fmla="*/ 89 w 252"/>
                  <a:gd name="T25" fmla="*/ 672 h 705"/>
                  <a:gd name="T26" fmla="*/ 81 w 252"/>
                  <a:gd name="T27" fmla="*/ 661 h 705"/>
                  <a:gd name="T28" fmla="*/ 76 w 252"/>
                  <a:gd name="T29" fmla="*/ 651 h 705"/>
                  <a:gd name="T30" fmla="*/ 76 w 252"/>
                  <a:gd name="T31" fmla="*/ 651 h 705"/>
                  <a:gd name="T32" fmla="*/ 70 w 252"/>
                  <a:gd name="T33" fmla="*/ 635 h 705"/>
                  <a:gd name="T34" fmla="*/ 67 w 252"/>
                  <a:gd name="T35" fmla="*/ 612 h 705"/>
                  <a:gd name="T36" fmla="*/ 65 w 252"/>
                  <a:gd name="T37" fmla="*/ 583 h 705"/>
                  <a:gd name="T38" fmla="*/ 65 w 252"/>
                  <a:gd name="T39" fmla="*/ 546 h 705"/>
                  <a:gd name="T40" fmla="*/ 65 w 252"/>
                  <a:gd name="T41" fmla="*/ 249 h 705"/>
                  <a:gd name="T42" fmla="*/ 0 w 252"/>
                  <a:gd name="T43" fmla="*/ 249 h 705"/>
                  <a:gd name="T44" fmla="*/ 0 w 252"/>
                  <a:gd name="T45" fmla="*/ 181 h 705"/>
                  <a:gd name="T46" fmla="*/ 65 w 252"/>
                  <a:gd name="T47" fmla="*/ 181 h 705"/>
                  <a:gd name="T48" fmla="*/ 65 w 252"/>
                  <a:gd name="T49" fmla="*/ 52 h 705"/>
                  <a:gd name="T50" fmla="*/ 152 w 252"/>
                  <a:gd name="T51" fmla="*/ 0 h 705"/>
                  <a:gd name="T52" fmla="*/ 152 w 252"/>
                  <a:gd name="T53" fmla="*/ 181 h 705"/>
                  <a:gd name="T54" fmla="*/ 240 w 252"/>
                  <a:gd name="T55" fmla="*/ 181 h 705"/>
                  <a:gd name="T56" fmla="*/ 240 w 252"/>
                  <a:gd name="T57" fmla="*/ 249 h 705"/>
                  <a:gd name="T58" fmla="*/ 152 w 252"/>
                  <a:gd name="T59" fmla="*/ 249 h 705"/>
                  <a:gd name="T60" fmla="*/ 152 w 252"/>
                  <a:gd name="T61" fmla="*/ 551 h 705"/>
                  <a:gd name="T62" fmla="*/ 152 w 252"/>
                  <a:gd name="T63" fmla="*/ 551 h 705"/>
                  <a:gd name="T64" fmla="*/ 152 w 252"/>
                  <a:gd name="T65" fmla="*/ 583 h 705"/>
                  <a:gd name="T66" fmla="*/ 154 w 252"/>
                  <a:gd name="T67" fmla="*/ 593 h 705"/>
                  <a:gd name="T68" fmla="*/ 156 w 252"/>
                  <a:gd name="T69" fmla="*/ 600 h 705"/>
                  <a:gd name="T70" fmla="*/ 156 w 252"/>
                  <a:gd name="T71" fmla="*/ 600 h 705"/>
                  <a:gd name="T72" fmla="*/ 163 w 252"/>
                  <a:gd name="T73" fmla="*/ 609 h 705"/>
                  <a:gd name="T74" fmla="*/ 171 w 252"/>
                  <a:gd name="T75" fmla="*/ 618 h 705"/>
                  <a:gd name="T76" fmla="*/ 171 w 252"/>
                  <a:gd name="T77" fmla="*/ 618 h 705"/>
                  <a:gd name="T78" fmla="*/ 177 w 252"/>
                  <a:gd name="T79" fmla="*/ 619 h 705"/>
                  <a:gd name="T80" fmla="*/ 184 w 252"/>
                  <a:gd name="T81" fmla="*/ 621 h 705"/>
                  <a:gd name="T82" fmla="*/ 201 w 252"/>
                  <a:gd name="T83" fmla="*/ 623 h 705"/>
                  <a:gd name="T84" fmla="*/ 201 w 252"/>
                  <a:gd name="T85" fmla="*/ 623 h 705"/>
                  <a:gd name="T86" fmla="*/ 219 w 252"/>
                  <a:gd name="T87" fmla="*/ 623 h 705"/>
                  <a:gd name="T88" fmla="*/ 240 w 252"/>
                  <a:gd name="T89" fmla="*/ 619 h 705"/>
                  <a:gd name="T90" fmla="*/ 240 w 252"/>
                  <a:gd name="T91" fmla="*/ 619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705">
                    <a:moveTo>
                      <a:pt x="240" y="619"/>
                    </a:moveTo>
                    <a:lnTo>
                      <a:pt x="252" y="698"/>
                    </a:lnTo>
                    <a:lnTo>
                      <a:pt x="252" y="698"/>
                    </a:lnTo>
                    <a:lnTo>
                      <a:pt x="217" y="703"/>
                    </a:lnTo>
                    <a:lnTo>
                      <a:pt x="185" y="705"/>
                    </a:lnTo>
                    <a:lnTo>
                      <a:pt x="185" y="705"/>
                    </a:lnTo>
                    <a:lnTo>
                      <a:pt x="163" y="705"/>
                    </a:lnTo>
                    <a:lnTo>
                      <a:pt x="144" y="701"/>
                    </a:lnTo>
                    <a:lnTo>
                      <a:pt x="126" y="696"/>
                    </a:lnTo>
                    <a:lnTo>
                      <a:pt x="112" y="689"/>
                    </a:lnTo>
                    <a:lnTo>
                      <a:pt x="112" y="689"/>
                    </a:lnTo>
                    <a:lnTo>
                      <a:pt x="100" y="682"/>
                    </a:lnTo>
                    <a:lnTo>
                      <a:pt x="89" y="672"/>
                    </a:lnTo>
                    <a:lnTo>
                      <a:pt x="81" y="661"/>
                    </a:lnTo>
                    <a:lnTo>
                      <a:pt x="76" y="651"/>
                    </a:lnTo>
                    <a:lnTo>
                      <a:pt x="76" y="651"/>
                    </a:lnTo>
                    <a:lnTo>
                      <a:pt x="70" y="635"/>
                    </a:lnTo>
                    <a:lnTo>
                      <a:pt x="67" y="612"/>
                    </a:lnTo>
                    <a:lnTo>
                      <a:pt x="65" y="583"/>
                    </a:lnTo>
                    <a:lnTo>
                      <a:pt x="65" y="546"/>
                    </a:lnTo>
                    <a:lnTo>
                      <a:pt x="65" y="249"/>
                    </a:lnTo>
                    <a:lnTo>
                      <a:pt x="0" y="249"/>
                    </a:lnTo>
                    <a:lnTo>
                      <a:pt x="0" y="181"/>
                    </a:lnTo>
                    <a:lnTo>
                      <a:pt x="65" y="181"/>
                    </a:lnTo>
                    <a:lnTo>
                      <a:pt x="65" y="52"/>
                    </a:lnTo>
                    <a:lnTo>
                      <a:pt x="152" y="0"/>
                    </a:lnTo>
                    <a:lnTo>
                      <a:pt x="152" y="181"/>
                    </a:lnTo>
                    <a:lnTo>
                      <a:pt x="240" y="181"/>
                    </a:lnTo>
                    <a:lnTo>
                      <a:pt x="240" y="249"/>
                    </a:lnTo>
                    <a:lnTo>
                      <a:pt x="152" y="249"/>
                    </a:lnTo>
                    <a:lnTo>
                      <a:pt x="152" y="551"/>
                    </a:lnTo>
                    <a:lnTo>
                      <a:pt x="152" y="551"/>
                    </a:lnTo>
                    <a:lnTo>
                      <a:pt x="152" y="583"/>
                    </a:lnTo>
                    <a:lnTo>
                      <a:pt x="154" y="593"/>
                    </a:lnTo>
                    <a:lnTo>
                      <a:pt x="156" y="600"/>
                    </a:lnTo>
                    <a:lnTo>
                      <a:pt x="156" y="600"/>
                    </a:lnTo>
                    <a:lnTo>
                      <a:pt x="163" y="609"/>
                    </a:lnTo>
                    <a:lnTo>
                      <a:pt x="171" y="618"/>
                    </a:lnTo>
                    <a:lnTo>
                      <a:pt x="171" y="618"/>
                    </a:lnTo>
                    <a:lnTo>
                      <a:pt x="177" y="619"/>
                    </a:lnTo>
                    <a:lnTo>
                      <a:pt x="184" y="621"/>
                    </a:lnTo>
                    <a:lnTo>
                      <a:pt x="201" y="623"/>
                    </a:lnTo>
                    <a:lnTo>
                      <a:pt x="201" y="623"/>
                    </a:lnTo>
                    <a:lnTo>
                      <a:pt x="219" y="623"/>
                    </a:lnTo>
                    <a:lnTo>
                      <a:pt x="240" y="619"/>
                    </a:lnTo>
                    <a:lnTo>
                      <a:pt x="240" y="61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0" name="Freeform 87"/>
              <p:cNvSpPr>
                <a:spLocks noEditPoints="1"/>
              </p:cNvSpPr>
              <p:nvPr/>
            </p:nvSpPr>
            <p:spPr bwMode="auto">
              <a:xfrm>
                <a:off x="-3767138" y="763588"/>
                <a:ext cx="377825" cy="428625"/>
              </a:xfrm>
              <a:custGeom>
                <a:avLst/>
                <a:gdLst>
                  <a:gd name="T0" fmla="*/ 473 w 476"/>
                  <a:gd name="T1" fmla="*/ 373 h 541"/>
                  <a:gd name="T2" fmla="*/ 452 w 476"/>
                  <a:gd name="T3" fmla="*/ 428 h 541"/>
                  <a:gd name="T4" fmla="*/ 420 w 476"/>
                  <a:gd name="T5" fmla="*/ 473 h 541"/>
                  <a:gd name="T6" fmla="*/ 394 w 476"/>
                  <a:gd name="T7" fmla="*/ 497 h 541"/>
                  <a:gd name="T8" fmla="*/ 345 w 476"/>
                  <a:gd name="T9" fmla="*/ 524 h 541"/>
                  <a:gd name="T10" fmla="*/ 289 w 476"/>
                  <a:gd name="T11" fmla="*/ 538 h 541"/>
                  <a:gd name="T12" fmla="*/ 246 w 476"/>
                  <a:gd name="T13" fmla="*/ 541 h 541"/>
                  <a:gd name="T14" fmla="*/ 167 w 476"/>
                  <a:gd name="T15" fmla="*/ 531 h 541"/>
                  <a:gd name="T16" fmla="*/ 103 w 476"/>
                  <a:gd name="T17" fmla="*/ 501 h 541"/>
                  <a:gd name="T18" fmla="*/ 66 w 476"/>
                  <a:gd name="T19" fmla="*/ 471 h 541"/>
                  <a:gd name="T20" fmla="*/ 26 w 476"/>
                  <a:gd name="T21" fmla="*/ 410 h 541"/>
                  <a:gd name="T22" fmla="*/ 3 w 476"/>
                  <a:gd name="T23" fmla="*/ 335 h 541"/>
                  <a:gd name="T24" fmla="*/ 0 w 476"/>
                  <a:gd name="T25" fmla="*/ 274 h 541"/>
                  <a:gd name="T26" fmla="*/ 8 w 476"/>
                  <a:gd name="T27" fmla="*/ 185 h 541"/>
                  <a:gd name="T28" fmla="*/ 36 w 476"/>
                  <a:gd name="T29" fmla="*/ 112 h 541"/>
                  <a:gd name="T30" fmla="*/ 66 w 476"/>
                  <a:gd name="T31" fmla="*/ 72 h 541"/>
                  <a:gd name="T32" fmla="*/ 122 w 476"/>
                  <a:gd name="T33" fmla="*/ 28 h 541"/>
                  <a:gd name="T34" fmla="*/ 190 w 476"/>
                  <a:gd name="T35" fmla="*/ 5 h 541"/>
                  <a:gd name="T36" fmla="*/ 241 w 476"/>
                  <a:gd name="T37" fmla="*/ 0 h 541"/>
                  <a:gd name="T38" fmla="*/ 314 w 476"/>
                  <a:gd name="T39" fmla="*/ 11 h 541"/>
                  <a:gd name="T40" fmla="*/ 375 w 476"/>
                  <a:gd name="T41" fmla="*/ 40 h 541"/>
                  <a:gd name="T42" fmla="*/ 410 w 476"/>
                  <a:gd name="T43" fmla="*/ 72 h 541"/>
                  <a:gd name="T44" fmla="*/ 450 w 476"/>
                  <a:gd name="T45" fmla="*/ 133 h 541"/>
                  <a:gd name="T46" fmla="*/ 473 w 476"/>
                  <a:gd name="T47" fmla="*/ 209 h 541"/>
                  <a:gd name="T48" fmla="*/ 476 w 476"/>
                  <a:gd name="T49" fmla="*/ 269 h 541"/>
                  <a:gd name="T50" fmla="*/ 90 w 476"/>
                  <a:gd name="T51" fmla="*/ 293 h 541"/>
                  <a:gd name="T52" fmla="*/ 99 w 476"/>
                  <a:gd name="T53" fmla="*/ 351 h 541"/>
                  <a:gd name="T54" fmla="*/ 118 w 476"/>
                  <a:gd name="T55" fmla="*/ 398 h 541"/>
                  <a:gd name="T56" fmla="*/ 138 w 476"/>
                  <a:gd name="T57" fmla="*/ 424 h 541"/>
                  <a:gd name="T58" fmla="*/ 174 w 476"/>
                  <a:gd name="T59" fmla="*/ 450 h 541"/>
                  <a:gd name="T60" fmla="*/ 214 w 476"/>
                  <a:gd name="T61" fmla="*/ 466 h 541"/>
                  <a:gd name="T62" fmla="*/ 246 w 476"/>
                  <a:gd name="T63" fmla="*/ 469 h 541"/>
                  <a:gd name="T64" fmla="*/ 310 w 476"/>
                  <a:gd name="T65" fmla="*/ 454 h 541"/>
                  <a:gd name="T66" fmla="*/ 345 w 476"/>
                  <a:gd name="T67" fmla="*/ 429 h 541"/>
                  <a:gd name="T68" fmla="*/ 382 w 476"/>
                  <a:gd name="T69" fmla="*/ 363 h 541"/>
                  <a:gd name="T70" fmla="*/ 384 w 476"/>
                  <a:gd name="T71" fmla="*/ 222 h 541"/>
                  <a:gd name="T72" fmla="*/ 373 w 476"/>
                  <a:gd name="T73" fmla="*/ 164 h 541"/>
                  <a:gd name="T74" fmla="*/ 350 w 476"/>
                  <a:gd name="T75" fmla="*/ 122 h 541"/>
                  <a:gd name="T76" fmla="*/ 328 w 476"/>
                  <a:gd name="T77" fmla="*/ 101 h 541"/>
                  <a:gd name="T78" fmla="*/ 288 w 476"/>
                  <a:gd name="T79" fmla="*/ 79 h 541"/>
                  <a:gd name="T80" fmla="*/ 242 w 476"/>
                  <a:gd name="T81" fmla="*/ 72 h 541"/>
                  <a:gd name="T82" fmla="*/ 213 w 476"/>
                  <a:gd name="T83" fmla="*/ 75 h 541"/>
                  <a:gd name="T84" fmla="*/ 174 w 476"/>
                  <a:gd name="T85" fmla="*/ 87 h 541"/>
                  <a:gd name="T86" fmla="*/ 141 w 476"/>
                  <a:gd name="T87" fmla="*/ 113 h 541"/>
                  <a:gd name="T88" fmla="*/ 122 w 476"/>
                  <a:gd name="T89" fmla="*/ 134 h 541"/>
                  <a:gd name="T90" fmla="*/ 103 w 476"/>
                  <a:gd name="T91" fmla="*/ 175 h 541"/>
                  <a:gd name="T92" fmla="*/ 94 w 476"/>
                  <a:gd name="T93" fmla="*/ 22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6" h="541">
                    <a:moveTo>
                      <a:pt x="382" y="363"/>
                    </a:moveTo>
                    <a:lnTo>
                      <a:pt x="473" y="373"/>
                    </a:lnTo>
                    <a:lnTo>
                      <a:pt x="473" y="373"/>
                    </a:lnTo>
                    <a:lnTo>
                      <a:pt x="467" y="393"/>
                    </a:lnTo>
                    <a:lnTo>
                      <a:pt x="460" y="412"/>
                    </a:lnTo>
                    <a:lnTo>
                      <a:pt x="452" y="428"/>
                    </a:lnTo>
                    <a:lnTo>
                      <a:pt x="443" y="445"/>
                    </a:lnTo>
                    <a:lnTo>
                      <a:pt x="432" y="459"/>
                    </a:lnTo>
                    <a:lnTo>
                      <a:pt x="420" y="473"/>
                    </a:lnTo>
                    <a:lnTo>
                      <a:pt x="408" y="485"/>
                    </a:lnTo>
                    <a:lnTo>
                      <a:pt x="394" y="497"/>
                    </a:lnTo>
                    <a:lnTo>
                      <a:pt x="394" y="497"/>
                    </a:lnTo>
                    <a:lnTo>
                      <a:pt x="378" y="508"/>
                    </a:lnTo>
                    <a:lnTo>
                      <a:pt x="363" y="517"/>
                    </a:lnTo>
                    <a:lnTo>
                      <a:pt x="345" y="524"/>
                    </a:lnTo>
                    <a:lnTo>
                      <a:pt x="328" y="531"/>
                    </a:lnTo>
                    <a:lnTo>
                      <a:pt x="309" y="534"/>
                    </a:lnTo>
                    <a:lnTo>
                      <a:pt x="289" y="538"/>
                    </a:lnTo>
                    <a:lnTo>
                      <a:pt x="268" y="539"/>
                    </a:lnTo>
                    <a:lnTo>
                      <a:pt x="246" y="541"/>
                    </a:lnTo>
                    <a:lnTo>
                      <a:pt x="246" y="541"/>
                    </a:lnTo>
                    <a:lnTo>
                      <a:pt x="218" y="539"/>
                    </a:lnTo>
                    <a:lnTo>
                      <a:pt x="192" y="536"/>
                    </a:lnTo>
                    <a:lnTo>
                      <a:pt x="167" y="531"/>
                    </a:lnTo>
                    <a:lnTo>
                      <a:pt x="145" y="524"/>
                    </a:lnTo>
                    <a:lnTo>
                      <a:pt x="122" y="513"/>
                    </a:lnTo>
                    <a:lnTo>
                      <a:pt x="103" y="501"/>
                    </a:lnTo>
                    <a:lnTo>
                      <a:pt x="83" y="487"/>
                    </a:lnTo>
                    <a:lnTo>
                      <a:pt x="66" y="471"/>
                    </a:lnTo>
                    <a:lnTo>
                      <a:pt x="66" y="471"/>
                    </a:lnTo>
                    <a:lnTo>
                      <a:pt x="50" y="452"/>
                    </a:lnTo>
                    <a:lnTo>
                      <a:pt x="36" y="433"/>
                    </a:lnTo>
                    <a:lnTo>
                      <a:pt x="26" y="410"/>
                    </a:lnTo>
                    <a:lnTo>
                      <a:pt x="15" y="387"/>
                    </a:lnTo>
                    <a:lnTo>
                      <a:pt x="8" y="361"/>
                    </a:lnTo>
                    <a:lnTo>
                      <a:pt x="3" y="335"/>
                    </a:lnTo>
                    <a:lnTo>
                      <a:pt x="0" y="305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0" y="243"/>
                    </a:lnTo>
                    <a:lnTo>
                      <a:pt x="3" y="213"/>
                    </a:lnTo>
                    <a:lnTo>
                      <a:pt x="8" y="185"/>
                    </a:lnTo>
                    <a:lnTo>
                      <a:pt x="15" y="159"/>
                    </a:lnTo>
                    <a:lnTo>
                      <a:pt x="26" y="134"/>
                    </a:lnTo>
                    <a:lnTo>
                      <a:pt x="36" y="112"/>
                    </a:lnTo>
                    <a:lnTo>
                      <a:pt x="50" y="91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3" y="56"/>
                    </a:lnTo>
                    <a:lnTo>
                      <a:pt x="103" y="40"/>
                    </a:lnTo>
                    <a:lnTo>
                      <a:pt x="122" y="28"/>
                    </a:lnTo>
                    <a:lnTo>
                      <a:pt x="145" y="18"/>
                    </a:lnTo>
                    <a:lnTo>
                      <a:pt x="165" y="11"/>
                    </a:lnTo>
                    <a:lnTo>
                      <a:pt x="190" y="5"/>
                    </a:lnTo>
                    <a:lnTo>
                      <a:pt x="214" y="2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67" y="2"/>
                    </a:lnTo>
                    <a:lnTo>
                      <a:pt x="291" y="5"/>
                    </a:lnTo>
                    <a:lnTo>
                      <a:pt x="314" y="11"/>
                    </a:lnTo>
                    <a:lnTo>
                      <a:pt x="335" y="18"/>
                    </a:lnTo>
                    <a:lnTo>
                      <a:pt x="356" y="28"/>
                    </a:lnTo>
                    <a:lnTo>
                      <a:pt x="375" y="40"/>
                    </a:lnTo>
                    <a:lnTo>
                      <a:pt x="394" y="54"/>
                    </a:lnTo>
                    <a:lnTo>
                      <a:pt x="410" y="72"/>
                    </a:lnTo>
                    <a:lnTo>
                      <a:pt x="410" y="72"/>
                    </a:lnTo>
                    <a:lnTo>
                      <a:pt x="425" y="89"/>
                    </a:lnTo>
                    <a:lnTo>
                      <a:pt x="439" y="110"/>
                    </a:lnTo>
                    <a:lnTo>
                      <a:pt x="450" y="133"/>
                    </a:lnTo>
                    <a:lnTo>
                      <a:pt x="460" y="155"/>
                    </a:lnTo>
                    <a:lnTo>
                      <a:pt x="467" y="182"/>
                    </a:lnTo>
                    <a:lnTo>
                      <a:pt x="473" y="209"/>
                    </a:lnTo>
                    <a:lnTo>
                      <a:pt x="474" y="239"/>
                    </a:lnTo>
                    <a:lnTo>
                      <a:pt x="476" y="269"/>
                    </a:lnTo>
                    <a:lnTo>
                      <a:pt x="476" y="269"/>
                    </a:lnTo>
                    <a:lnTo>
                      <a:pt x="476" y="293"/>
                    </a:lnTo>
                    <a:lnTo>
                      <a:pt x="90" y="293"/>
                    </a:lnTo>
                    <a:lnTo>
                      <a:pt x="90" y="293"/>
                    </a:lnTo>
                    <a:lnTo>
                      <a:pt x="92" y="314"/>
                    </a:lnTo>
                    <a:lnTo>
                      <a:pt x="94" y="333"/>
                    </a:lnTo>
                    <a:lnTo>
                      <a:pt x="99" y="351"/>
                    </a:lnTo>
                    <a:lnTo>
                      <a:pt x="104" y="368"/>
                    </a:lnTo>
                    <a:lnTo>
                      <a:pt x="111" y="384"/>
                    </a:lnTo>
                    <a:lnTo>
                      <a:pt x="118" y="398"/>
                    </a:lnTo>
                    <a:lnTo>
                      <a:pt x="127" y="412"/>
                    </a:lnTo>
                    <a:lnTo>
                      <a:pt x="138" y="424"/>
                    </a:lnTo>
                    <a:lnTo>
                      <a:pt x="138" y="424"/>
                    </a:lnTo>
                    <a:lnTo>
                      <a:pt x="150" y="435"/>
                    </a:lnTo>
                    <a:lnTo>
                      <a:pt x="162" y="443"/>
                    </a:lnTo>
                    <a:lnTo>
                      <a:pt x="174" y="450"/>
                    </a:lnTo>
                    <a:lnTo>
                      <a:pt x="186" y="457"/>
                    </a:lnTo>
                    <a:lnTo>
                      <a:pt x="200" y="462"/>
                    </a:lnTo>
                    <a:lnTo>
                      <a:pt x="214" y="466"/>
                    </a:lnTo>
                    <a:lnTo>
                      <a:pt x="230" y="468"/>
                    </a:lnTo>
                    <a:lnTo>
                      <a:pt x="246" y="469"/>
                    </a:lnTo>
                    <a:lnTo>
                      <a:pt x="246" y="469"/>
                    </a:lnTo>
                    <a:lnTo>
                      <a:pt x="270" y="468"/>
                    </a:lnTo>
                    <a:lnTo>
                      <a:pt x="291" y="462"/>
                    </a:lnTo>
                    <a:lnTo>
                      <a:pt x="310" y="454"/>
                    </a:lnTo>
                    <a:lnTo>
                      <a:pt x="328" y="443"/>
                    </a:lnTo>
                    <a:lnTo>
                      <a:pt x="328" y="443"/>
                    </a:lnTo>
                    <a:lnTo>
                      <a:pt x="345" y="429"/>
                    </a:lnTo>
                    <a:lnTo>
                      <a:pt x="359" y="410"/>
                    </a:lnTo>
                    <a:lnTo>
                      <a:pt x="371" y="389"/>
                    </a:lnTo>
                    <a:lnTo>
                      <a:pt x="382" y="363"/>
                    </a:lnTo>
                    <a:lnTo>
                      <a:pt x="382" y="363"/>
                    </a:lnTo>
                    <a:close/>
                    <a:moveTo>
                      <a:pt x="94" y="222"/>
                    </a:moveTo>
                    <a:lnTo>
                      <a:pt x="384" y="222"/>
                    </a:lnTo>
                    <a:lnTo>
                      <a:pt x="384" y="222"/>
                    </a:lnTo>
                    <a:lnTo>
                      <a:pt x="380" y="190"/>
                    </a:lnTo>
                    <a:lnTo>
                      <a:pt x="373" y="164"/>
                    </a:lnTo>
                    <a:lnTo>
                      <a:pt x="363" y="141"/>
                    </a:lnTo>
                    <a:lnTo>
                      <a:pt x="357" y="131"/>
                    </a:lnTo>
                    <a:lnTo>
                      <a:pt x="350" y="122"/>
                    </a:lnTo>
                    <a:lnTo>
                      <a:pt x="350" y="122"/>
                    </a:lnTo>
                    <a:lnTo>
                      <a:pt x="340" y="112"/>
                    </a:lnTo>
                    <a:lnTo>
                      <a:pt x="328" y="101"/>
                    </a:lnTo>
                    <a:lnTo>
                      <a:pt x="316" y="93"/>
                    </a:lnTo>
                    <a:lnTo>
                      <a:pt x="302" y="86"/>
                    </a:lnTo>
                    <a:lnTo>
                      <a:pt x="288" y="79"/>
                    </a:lnTo>
                    <a:lnTo>
                      <a:pt x="274" y="75"/>
                    </a:lnTo>
                    <a:lnTo>
                      <a:pt x="258" y="73"/>
                    </a:lnTo>
                    <a:lnTo>
                      <a:pt x="242" y="72"/>
                    </a:lnTo>
                    <a:lnTo>
                      <a:pt x="242" y="72"/>
                    </a:lnTo>
                    <a:lnTo>
                      <a:pt x="227" y="73"/>
                    </a:lnTo>
                    <a:lnTo>
                      <a:pt x="213" y="75"/>
                    </a:lnTo>
                    <a:lnTo>
                      <a:pt x="199" y="79"/>
                    </a:lnTo>
                    <a:lnTo>
                      <a:pt x="186" y="82"/>
                    </a:lnTo>
                    <a:lnTo>
                      <a:pt x="174" y="87"/>
                    </a:lnTo>
                    <a:lnTo>
                      <a:pt x="162" y="94"/>
                    </a:lnTo>
                    <a:lnTo>
                      <a:pt x="152" y="103"/>
                    </a:lnTo>
                    <a:lnTo>
                      <a:pt x="141" y="113"/>
                    </a:lnTo>
                    <a:lnTo>
                      <a:pt x="141" y="113"/>
                    </a:lnTo>
                    <a:lnTo>
                      <a:pt x="131" y="124"/>
                    </a:lnTo>
                    <a:lnTo>
                      <a:pt x="122" y="134"/>
                    </a:lnTo>
                    <a:lnTo>
                      <a:pt x="115" y="147"/>
                    </a:lnTo>
                    <a:lnTo>
                      <a:pt x="108" y="161"/>
                    </a:lnTo>
                    <a:lnTo>
                      <a:pt x="103" y="175"/>
                    </a:lnTo>
                    <a:lnTo>
                      <a:pt x="99" y="189"/>
                    </a:lnTo>
                    <a:lnTo>
                      <a:pt x="96" y="204"/>
                    </a:lnTo>
                    <a:lnTo>
                      <a:pt x="94" y="222"/>
                    </a:lnTo>
                    <a:lnTo>
                      <a:pt x="94" y="2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1" name="Freeform 88"/>
              <p:cNvSpPr>
                <a:spLocks/>
              </p:cNvSpPr>
              <p:nvPr/>
            </p:nvSpPr>
            <p:spPr bwMode="auto">
              <a:xfrm>
                <a:off x="-3341688" y="763588"/>
                <a:ext cx="357188" cy="428625"/>
              </a:xfrm>
              <a:custGeom>
                <a:avLst/>
                <a:gdLst>
                  <a:gd name="T0" fmla="*/ 451 w 451"/>
                  <a:gd name="T1" fmla="*/ 351 h 541"/>
                  <a:gd name="T2" fmla="*/ 435 w 451"/>
                  <a:gd name="T3" fmla="*/ 412 h 541"/>
                  <a:gd name="T4" fmla="*/ 405 w 451"/>
                  <a:gd name="T5" fmla="*/ 462 h 541"/>
                  <a:gd name="T6" fmla="*/ 379 w 451"/>
                  <a:gd name="T7" fmla="*/ 490 h 541"/>
                  <a:gd name="T8" fmla="*/ 332 w 451"/>
                  <a:gd name="T9" fmla="*/ 522 h 541"/>
                  <a:gd name="T10" fmla="*/ 276 w 451"/>
                  <a:gd name="T11" fmla="*/ 538 h 541"/>
                  <a:gd name="T12" fmla="*/ 236 w 451"/>
                  <a:gd name="T13" fmla="*/ 541 h 541"/>
                  <a:gd name="T14" fmla="*/ 163 w 451"/>
                  <a:gd name="T15" fmla="*/ 531 h 541"/>
                  <a:gd name="T16" fmla="*/ 100 w 451"/>
                  <a:gd name="T17" fmla="*/ 501 h 541"/>
                  <a:gd name="T18" fmla="*/ 65 w 451"/>
                  <a:gd name="T19" fmla="*/ 471 h 541"/>
                  <a:gd name="T20" fmla="*/ 27 w 451"/>
                  <a:gd name="T21" fmla="*/ 410 h 541"/>
                  <a:gd name="T22" fmla="*/ 6 w 451"/>
                  <a:gd name="T23" fmla="*/ 333 h 541"/>
                  <a:gd name="T24" fmla="*/ 0 w 451"/>
                  <a:gd name="T25" fmla="*/ 272 h 541"/>
                  <a:gd name="T26" fmla="*/ 16 w 451"/>
                  <a:gd name="T27" fmla="*/ 159 h 541"/>
                  <a:gd name="T28" fmla="*/ 35 w 451"/>
                  <a:gd name="T29" fmla="*/ 110 h 541"/>
                  <a:gd name="T30" fmla="*/ 63 w 451"/>
                  <a:gd name="T31" fmla="*/ 72 h 541"/>
                  <a:gd name="T32" fmla="*/ 100 w 451"/>
                  <a:gd name="T33" fmla="*/ 40 h 541"/>
                  <a:gd name="T34" fmla="*/ 142 w 451"/>
                  <a:gd name="T35" fmla="*/ 18 h 541"/>
                  <a:gd name="T36" fmla="*/ 236 w 451"/>
                  <a:gd name="T37" fmla="*/ 0 h 541"/>
                  <a:gd name="T38" fmla="*/ 276 w 451"/>
                  <a:gd name="T39" fmla="*/ 4 h 541"/>
                  <a:gd name="T40" fmla="*/ 330 w 451"/>
                  <a:gd name="T41" fmla="*/ 18 h 541"/>
                  <a:gd name="T42" fmla="*/ 374 w 451"/>
                  <a:gd name="T43" fmla="*/ 44 h 541"/>
                  <a:gd name="T44" fmla="*/ 398 w 451"/>
                  <a:gd name="T45" fmla="*/ 66 h 541"/>
                  <a:gd name="T46" fmla="*/ 426 w 451"/>
                  <a:gd name="T47" fmla="*/ 110 h 541"/>
                  <a:gd name="T48" fmla="*/ 444 w 451"/>
                  <a:gd name="T49" fmla="*/ 164 h 541"/>
                  <a:gd name="T50" fmla="*/ 351 w 451"/>
                  <a:gd name="T51" fmla="*/ 152 h 541"/>
                  <a:gd name="T52" fmla="*/ 315 w 451"/>
                  <a:gd name="T53" fmla="*/ 98 h 541"/>
                  <a:gd name="T54" fmla="*/ 281 w 451"/>
                  <a:gd name="T55" fmla="*/ 79 h 541"/>
                  <a:gd name="T56" fmla="*/ 239 w 451"/>
                  <a:gd name="T57" fmla="*/ 72 h 541"/>
                  <a:gd name="T58" fmla="*/ 194 w 451"/>
                  <a:gd name="T59" fmla="*/ 79 h 541"/>
                  <a:gd name="T60" fmla="*/ 154 w 451"/>
                  <a:gd name="T61" fmla="*/ 100 h 541"/>
                  <a:gd name="T62" fmla="*/ 133 w 451"/>
                  <a:gd name="T63" fmla="*/ 120 h 541"/>
                  <a:gd name="T64" fmla="*/ 107 w 451"/>
                  <a:gd name="T65" fmla="*/ 162 h 541"/>
                  <a:gd name="T66" fmla="*/ 93 w 451"/>
                  <a:gd name="T67" fmla="*/ 222 h 541"/>
                  <a:gd name="T68" fmla="*/ 91 w 451"/>
                  <a:gd name="T69" fmla="*/ 271 h 541"/>
                  <a:gd name="T70" fmla="*/ 96 w 451"/>
                  <a:gd name="T71" fmla="*/ 340 h 541"/>
                  <a:gd name="T72" fmla="*/ 114 w 451"/>
                  <a:gd name="T73" fmla="*/ 394 h 541"/>
                  <a:gd name="T74" fmla="*/ 131 w 451"/>
                  <a:gd name="T75" fmla="*/ 421 h 541"/>
                  <a:gd name="T76" fmla="*/ 164 w 451"/>
                  <a:gd name="T77" fmla="*/ 450 h 541"/>
                  <a:gd name="T78" fmla="*/ 205 w 451"/>
                  <a:gd name="T79" fmla="*/ 466 h 541"/>
                  <a:gd name="T80" fmla="*/ 236 w 451"/>
                  <a:gd name="T81" fmla="*/ 469 h 541"/>
                  <a:gd name="T82" fmla="*/ 283 w 451"/>
                  <a:gd name="T83" fmla="*/ 461 h 541"/>
                  <a:gd name="T84" fmla="*/ 313 w 451"/>
                  <a:gd name="T85" fmla="*/ 445 h 541"/>
                  <a:gd name="T86" fmla="*/ 330 w 451"/>
                  <a:gd name="T87" fmla="*/ 429 h 541"/>
                  <a:gd name="T88" fmla="*/ 349 w 451"/>
                  <a:gd name="T89" fmla="*/ 396 h 541"/>
                  <a:gd name="T90" fmla="*/ 365 w 451"/>
                  <a:gd name="T91" fmla="*/ 34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1" h="541">
                    <a:moveTo>
                      <a:pt x="365" y="340"/>
                    </a:moveTo>
                    <a:lnTo>
                      <a:pt x="451" y="351"/>
                    </a:lnTo>
                    <a:lnTo>
                      <a:pt x="451" y="351"/>
                    </a:lnTo>
                    <a:lnTo>
                      <a:pt x="447" y="372"/>
                    </a:lnTo>
                    <a:lnTo>
                      <a:pt x="442" y="393"/>
                    </a:lnTo>
                    <a:lnTo>
                      <a:pt x="435" y="412"/>
                    </a:lnTo>
                    <a:lnTo>
                      <a:pt x="426" y="431"/>
                    </a:lnTo>
                    <a:lnTo>
                      <a:pt x="416" y="447"/>
                    </a:lnTo>
                    <a:lnTo>
                      <a:pt x="405" y="462"/>
                    </a:lnTo>
                    <a:lnTo>
                      <a:pt x="393" y="476"/>
                    </a:lnTo>
                    <a:lnTo>
                      <a:pt x="379" y="490"/>
                    </a:lnTo>
                    <a:lnTo>
                      <a:pt x="379" y="490"/>
                    </a:lnTo>
                    <a:lnTo>
                      <a:pt x="363" y="503"/>
                    </a:lnTo>
                    <a:lnTo>
                      <a:pt x="348" y="513"/>
                    </a:lnTo>
                    <a:lnTo>
                      <a:pt x="332" y="522"/>
                    </a:lnTo>
                    <a:lnTo>
                      <a:pt x="315" y="529"/>
                    </a:lnTo>
                    <a:lnTo>
                      <a:pt x="295" y="534"/>
                    </a:lnTo>
                    <a:lnTo>
                      <a:pt x="276" y="538"/>
                    </a:lnTo>
                    <a:lnTo>
                      <a:pt x="257" y="539"/>
                    </a:lnTo>
                    <a:lnTo>
                      <a:pt x="236" y="541"/>
                    </a:lnTo>
                    <a:lnTo>
                      <a:pt x="236" y="541"/>
                    </a:lnTo>
                    <a:lnTo>
                      <a:pt x="210" y="539"/>
                    </a:lnTo>
                    <a:lnTo>
                      <a:pt x="185" y="536"/>
                    </a:lnTo>
                    <a:lnTo>
                      <a:pt x="163" y="531"/>
                    </a:lnTo>
                    <a:lnTo>
                      <a:pt x="140" y="524"/>
                    </a:lnTo>
                    <a:lnTo>
                      <a:pt x="119" y="513"/>
                    </a:lnTo>
                    <a:lnTo>
                      <a:pt x="100" y="501"/>
                    </a:lnTo>
                    <a:lnTo>
                      <a:pt x="82" y="487"/>
                    </a:lnTo>
                    <a:lnTo>
                      <a:pt x="65" y="471"/>
                    </a:lnTo>
                    <a:lnTo>
                      <a:pt x="65" y="471"/>
                    </a:lnTo>
                    <a:lnTo>
                      <a:pt x="51" y="454"/>
                    </a:lnTo>
                    <a:lnTo>
                      <a:pt x="37" y="433"/>
                    </a:lnTo>
                    <a:lnTo>
                      <a:pt x="27" y="410"/>
                    </a:lnTo>
                    <a:lnTo>
                      <a:pt x="18" y="387"/>
                    </a:lnTo>
                    <a:lnTo>
                      <a:pt x="9" y="361"/>
                    </a:lnTo>
                    <a:lnTo>
                      <a:pt x="6" y="333"/>
                    </a:lnTo>
                    <a:lnTo>
                      <a:pt x="2" y="304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2" y="232"/>
                    </a:lnTo>
                    <a:lnTo>
                      <a:pt x="7" y="194"/>
                    </a:lnTo>
                    <a:lnTo>
                      <a:pt x="16" y="159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35" y="110"/>
                    </a:lnTo>
                    <a:lnTo>
                      <a:pt x="44" y="96"/>
                    </a:lnTo>
                    <a:lnTo>
                      <a:pt x="53" y="84"/>
                    </a:lnTo>
                    <a:lnTo>
                      <a:pt x="63" y="72"/>
                    </a:lnTo>
                    <a:lnTo>
                      <a:pt x="75" y="59"/>
                    </a:lnTo>
                    <a:lnTo>
                      <a:pt x="86" y="49"/>
                    </a:lnTo>
                    <a:lnTo>
                      <a:pt x="100" y="40"/>
                    </a:lnTo>
                    <a:lnTo>
                      <a:pt x="114" y="31"/>
                    </a:lnTo>
                    <a:lnTo>
                      <a:pt x="114" y="31"/>
                    </a:lnTo>
                    <a:lnTo>
                      <a:pt x="142" y="18"/>
                    </a:lnTo>
                    <a:lnTo>
                      <a:pt x="173" y="9"/>
                    </a:lnTo>
                    <a:lnTo>
                      <a:pt x="205" y="2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57" y="2"/>
                    </a:lnTo>
                    <a:lnTo>
                      <a:pt x="276" y="4"/>
                    </a:lnTo>
                    <a:lnTo>
                      <a:pt x="295" y="7"/>
                    </a:lnTo>
                    <a:lnTo>
                      <a:pt x="313" y="11"/>
                    </a:lnTo>
                    <a:lnTo>
                      <a:pt x="330" y="18"/>
                    </a:lnTo>
                    <a:lnTo>
                      <a:pt x="346" y="25"/>
                    </a:lnTo>
                    <a:lnTo>
                      <a:pt x="360" y="33"/>
                    </a:lnTo>
                    <a:lnTo>
                      <a:pt x="374" y="44"/>
                    </a:lnTo>
                    <a:lnTo>
                      <a:pt x="374" y="44"/>
                    </a:lnTo>
                    <a:lnTo>
                      <a:pt x="388" y="54"/>
                    </a:lnTo>
                    <a:lnTo>
                      <a:pt x="398" y="66"/>
                    </a:lnTo>
                    <a:lnTo>
                      <a:pt x="409" y="80"/>
                    </a:lnTo>
                    <a:lnTo>
                      <a:pt x="417" y="94"/>
                    </a:lnTo>
                    <a:lnTo>
                      <a:pt x="426" y="110"/>
                    </a:lnTo>
                    <a:lnTo>
                      <a:pt x="433" y="127"/>
                    </a:lnTo>
                    <a:lnTo>
                      <a:pt x="438" y="145"/>
                    </a:lnTo>
                    <a:lnTo>
                      <a:pt x="444" y="164"/>
                    </a:lnTo>
                    <a:lnTo>
                      <a:pt x="358" y="176"/>
                    </a:lnTo>
                    <a:lnTo>
                      <a:pt x="358" y="176"/>
                    </a:lnTo>
                    <a:lnTo>
                      <a:pt x="351" y="152"/>
                    </a:lnTo>
                    <a:lnTo>
                      <a:pt x="341" y="131"/>
                    </a:lnTo>
                    <a:lnTo>
                      <a:pt x="328" y="113"/>
                    </a:lnTo>
                    <a:lnTo>
                      <a:pt x="315" y="98"/>
                    </a:lnTo>
                    <a:lnTo>
                      <a:pt x="315" y="98"/>
                    </a:lnTo>
                    <a:lnTo>
                      <a:pt x="299" y="87"/>
                    </a:lnTo>
                    <a:lnTo>
                      <a:pt x="281" y="79"/>
                    </a:lnTo>
                    <a:lnTo>
                      <a:pt x="260" y="73"/>
                    </a:lnTo>
                    <a:lnTo>
                      <a:pt x="239" y="72"/>
                    </a:lnTo>
                    <a:lnTo>
                      <a:pt x="239" y="72"/>
                    </a:lnTo>
                    <a:lnTo>
                      <a:pt x="224" y="73"/>
                    </a:lnTo>
                    <a:lnTo>
                      <a:pt x="208" y="75"/>
                    </a:lnTo>
                    <a:lnTo>
                      <a:pt x="194" y="79"/>
                    </a:lnTo>
                    <a:lnTo>
                      <a:pt x="180" y="84"/>
                    </a:lnTo>
                    <a:lnTo>
                      <a:pt x="166" y="91"/>
                    </a:lnTo>
                    <a:lnTo>
                      <a:pt x="154" y="100"/>
                    </a:lnTo>
                    <a:lnTo>
                      <a:pt x="144" y="108"/>
                    </a:lnTo>
                    <a:lnTo>
                      <a:pt x="133" y="120"/>
                    </a:lnTo>
                    <a:lnTo>
                      <a:pt x="133" y="120"/>
                    </a:lnTo>
                    <a:lnTo>
                      <a:pt x="123" y="133"/>
                    </a:lnTo>
                    <a:lnTo>
                      <a:pt x="114" y="147"/>
                    </a:lnTo>
                    <a:lnTo>
                      <a:pt x="107" y="162"/>
                    </a:lnTo>
                    <a:lnTo>
                      <a:pt x="102" y="182"/>
                    </a:lnTo>
                    <a:lnTo>
                      <a:pt x="96" y="201"/>
                    </a:lnTo>
                    <a:lnTo>
                      <a:pt x="93" y="222"/>
                    </a:lnTo>
                    <a:lnTo>
                      <a:pt x="91" y="244"/>
                    </a:lnTo>
                    <a:lnTo>
                      <a:pt x="91" y="271"/>
                    </a:lnTo>
                    <a:lnTo>
                      <a:pt x="91" y="271"/>
                    </a:lnTo>
                    <a:lnTo>
                      <a:pt x="91" y="295"/>
                    </a:lnTo>
                    <a:lnTo>
                      <a:pt x="93" y="319"/>
                    </a:lnTo>
                    <a:lnTo>
                      <a:pt x="96" y="340"/>
                    </a:lnTo>
                    <a:lnTo>
                      <a:pt x="102" y="360"/>
                    </a:lnTo>
                    <a:lnTo>
                      <a:pt x="107" y="379"/>
                    </a:lnTo>
                    <a:lnTo>
                      <a:pt x="114" y="394"/>
                    </a:lnTo>
                    <a:lnTo>
                      <a:pt x="121" y="408"/>
                    </a:lnTo>
                    <a:lnTo>
                      <a:pt x="131" y="421"/>
                    </a:lnTo>
                    <a:lnTo>
                      <a:pt x="131" y="421"/>
                    </a:lnTo>
                    <a:lnTo>
                      <a:pt x="142" y="433"/>
                    </a:lnTo>
                    <a:lnTo>
                      <a:pt x="152" y="442"/>
                    </a:lnTo>
                    <a:lnTo>
                      <a:pt x="164" y="450"/>
                    </a:lnTo>
                    <a:lnTo>
                      <a:pt x="177" y="457"/>
                    </a:lnTo>
                    <a:lnTo>
                      <a:pt x="191" y="462"/>
                    </a:lnTo>
                    <a:lnTo>
                      <a:pt x="205" y="466"/>
                    </a:lnTo>
                    <a:lnTo>
                      <a:pt x="220" y="468"/>
                    </a:lnTo>
                    <a:lnTo>
                      <a:pt x="236" y="469"/>
                    </a:lnTo>
                    <a:lnTo>
                      <a:pt x="236" y="469"/>
                    </a:lnTo>
                    <a:lnTo>
                      <a:pt x="260" y="466"/>
                    </a:lnTo>
                    <a:lnTo>
                      <a:pt x="271" y="464"/>
                    </a:lnTo>
                    <a:lnTo>
                      <a:pt x="283" y="461"/>
                    </a:lnTo>
                    <a:lnTo>
                      <a:pt x="294" y="455"/>
                    </a:lnTo>
                    <a:lnTo>
                      <a:pt x="302" y="450"/>
                    </a:lnTo>
                    <a:lnTo>
                      <a:pt x="313" y="445"/>
                    </a:lnTo>
                    <a:lnTo>
                      <a:pt x="321" y="436"/>
                    </a:lnTo>
                    <a:lnTo>
                      <a:pt x="321" y="436"/>
                    </a:lnTo>
                    <a:lnTo>
                      <a:pt x="330" y="429"/>
                    </a:lnTo>
                    <a:lnTo>
                      <a:pt x="337" y="419"/>
                    </a:lnTo>
                    <a:lnTo>
                      <a:pt x="344" y="408"/>
                    </a:lnTo>
                    <a:lnTo>
                      <a:pt x="349" y="396"/>
                    </a:lnTo>
                    <a:lnTo>
                      <a:pt x="355" y="384"/>
                    </a:lnTo>
                    <a:lnTo>
                      <a:pt x="358" y="370"/>
                    </a:lnTo>
                    <a:lnTo>
                      <a:pt x="365" y="340"/>
                    </a:lnTo>
                    <a:lnTo>
                      <a:pt x="365" y="3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2" name="Freeform 89"/>
              <p:cNvSpPr>
                <a:spLocks/>
              </p:cNvSpPr>
              <p:nvPr/>
            </p:nvSpPr>
            <p:spPr bwMode="auto">
              <a:xfrm>
                <a:off x="-2973388" y="628650"/>
                <a:ext cx="200025" cy="558800"/>
              </a:xfrm>
              <a:custGeom>
                <a:avLst/>
                <a:gdLst>
                  <a:gd name="T0" fmla="*/ 240 w 253"/>
                  <a:gd name="T1" fmla="*/ 619 h 705"/>
                  <a:gd name="T2" fmla="*/ 253 w 253"/>
                  <a:gd name="T3" fmla="*/ 698 h 705"/>
                  <a:gd name="T4" fmla="*/ 253 w 253"/>
                  <a:gd name="T5" fmla="*/ 698 h 705"/>
                  <a:gd name="T6" fmla="*/ 218 w 253"/>
                  <a:gd name="T7" fmla="*/ 703 h 705"/>
                  <a:gd name="T8" fmla="*/ 186 w 253"/>
                  <a:gd name="T9" fmla="*/ 705 h 705"/>
                  <a:gd name="T10" fmla="*/ 186 w 253"/>
                  <a:gd name="T11" fmla="*/ 705 h 705"/>
                  <a:gd name="T12" fmla="*/ 164 w 253"/>
                  <a:gd name="T13" fmla="*/ 705 h 705"/>
                  <a:gd name="T14" fmla="*/ 144 w 253"/>
                  <a:gd name="T15" fmla="*/ 701 h 705"/>
                  <a:gd name="T16" fmla="*/ 127 w 253"/>
                  <a:gd name="T17" fmla="*/ 696 h 705"/>
                  <a:gd name="T18" fmla="*/ 113 w 253"/>
                  <a:gd name="T19" fmla="*/ 689 h 705"/>
                  <a:gd name="T20" fmla="*/ 113 w 253"/>
                  <a:gd name="T21" fmla="*/ 689 h 705"/>
                  <a:gd name="T22" fmla="*/ 101 w 253"/>
                  <a:gd name="T23" fmla="*/ 682 h 705"/>
                  <a:gd name="T24" fmla="*/ 90 w 253"/>
                  <a:gd name="T25" fmla="*/ 672 h 705"/>
                  <a:gd name="T26" fmla="*/ 82 w 253"/>
                  <a:gd name="T27" fmla="*/ 661 h 705"/>
                  <a:gd name="T28" fmla="*/ 75 w 253"/>
                  <a:gd name="T29" fmla="*/ 651 h 705"/>
                  <a:gd name="T30" fmla="*/ 75 w 253"/>
                  <a:gd name="T31" fmla="*/ 651 h 705"/>
                  <a:gd name="T32" fmla="*/ 71 w 253"/>
                  <a:gd name="T33" fmla="*/ 635 h 705"/>
                  <a:gd name="T34" fmla="*/ 68 w 253"/>
                  <a:gd name="T35" fmla="*/ 612 h 705"/>
                  <a:gd name="T36" fmla="*/ 66 w 253"/>
                  <a:gd name="T37" fmla="*/ 583 h 705"/>
                  <a:gd name="T38" fmla="*/ 64 w 253"/>
                  <a:gd name="T39" fmla="*/ 546 h 705"/>
                  <a:gd name="T40" fmla="*/ 64 w 253"/>
                  <a:gd name="T41" fmla="*/ 249 h 705"/>
                  <a:gd name="T42" fmla="*/ 0 w 253"/>
                  <a:gd name="T43" fmla="*/ 249 h 705"/>
                  <a:gd name="T44" fmla="*/ 0 w 253"/>
                  <a:gd name="T45" fmla="*/ 181 h 705"/>
                  <a:gd name="T46" fmla="*/ 64 w 253"/>
                  <a:gd name="T47" fmla="*/ 181 h 705"/>
                  <a:gd name="T48" fmla="*/ 64 w 253"/>
                  <a:gd name="T49" fmla="*/ 52 h 705"/>
                  <a:gd name="T50" fmla="*/ 151 w 253"/>
                  <a:gd name="T51" fmla="*/ 0 h 705"/>
                  <a:gd name="T52" fmla="*/ 151 w 253"/>
                  <a:gd name="T53" fmla="*/ 181 h 705"/>
                  <a:gd name="T54" fmla="*/ 240 w 253"/>
                  <a:gd name="T55" fmla="*/ 181 h 705"/>
                  <a:gd name="T56" fmla="*/ 240 w 253"/>
                  <a:gd name="T57" fmla="*/ 249 h 705"/>
                  <a:gd name="T58" fmla="*/ 151 w 253"/>
                  <a:gd name="T59" fmla="*/ 249 h 705"/>
                  <a:gd name="T60" fmla="*/ 151 w 253"/>
                  <a:gd name="T61" fmla="*/ 551 h 705"/>
                  <a:gd name="T62" fmla="*/ 151 w 253"/>
                  <a:gd name="T63" fmla="*/ 551 h 705"/>
                  <a:gd name="T64" fmla="*/ 153 w 253"/>
                  <a:gd name="T65" fmla="*/ 583 h 705"/>
                  <a:gd name="T66" fmla="*/ 155 w 253"/>
                  <a:gd name="T67" fmla="*/ 593 h 705"/>
                  <a:gd name="T68" fmla="*/ 157 w 253"/>
                  <a:gd name="T69" fmla="*/ 600 h 705"/>
                  <a:gd name="T70" fmla="*/ 157 w 253"/>
                  <a:gd name="T71" fmla="*/ 600 h 705"/>
                  <a:gd name="T72" fmla="*/ 162 w 253"/>
                  <a:gd name="T73" fmla="*/ 609 h 705"/>
                  <a:gd name="T74" fmla="*/ 172 w 253"/>
                  <a:gd name="T75" fmla="*/ 618 h 705"/>
                  <a:gd name="T76" fmla="*/ 172 w 253"/>
                  <a:gd name="T77" fmla="*/ 618 h 705"/>
                  <a:gd name="T78" fmla="*/ 178 w 253"/>
                  <a:gd name="T79" fmla="*/ 619 h 705"/>
                  <a:gd name="T80" fmla="*/ 185 w 253"/>
                  <a:gd name="T81" fmla="*/ 621 h 705"/>
                  <a:gd name="T82" fmla="*/ 202 w 253"/>
                  <a:gd name="T83" fmla="*/ 623 h 705"/>
                  <a:gd name="T84" fmla="*/ 202 w 253"/>
                  <a:gd name="T85" fmla="*/ 623 h 705"/>
                  <a:gd name="T86" fmla="*/ 218 w 253"/>
                  <a:gd name="T87" fmla="*/ 623 h 705"/>
                  <a:gd name="T88" fmla="*/ 240 w 253"/>
                  <a:gd name="T89" fmla="*/ 619 h 705"/>
                  <a:gd name="T90" fmla="*/ 240 w 253"/>
                  <a:gd name="T91" fmla="*/ 619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3" h="705">
                    <a:moveTo>
                      <a:pt x="240" y="619"/>
                    </a:moveTo>
                    <a:lnTo>
                      <a:pt x="253" y="698"/>
                    </a:lnTo>
                    <a:lnTo>
                      <a:pt x="253" y="698"/>
                    </a:lnTo>
                    <a:lnTo>
                      <a:pt x="218" y="703"/>
                    </a:lnTo>
                    <a:lnTo>
                      <a:pt x="186" y="705"/>
                    </a:lnTo>
                    <a:lnTo>
                      <a:pt x="186" y="705"/>
                    </a:lnTo>
                    <a:lnTo>
                      <a:pt x="164" y="705"/>
                    </a:lnTo>
                    <a:lnTo>
                      <a:pt x="144" y="701"/>
                    </a:lnTo>
                    <a:lnTo>
                      <a:pt x="127" y="696"/>
                    </a:lnTo>
                    <a:lnTo>
                      <a:pt x="113" y="689"/>
                    </a:lnTo>
                    <a:lnTo>
                      <a:pt x="113" y="689"/>
                    </a:lnTo>
                    <a:lnTo>
                      <a:pt x="101" y="682"/>
                    </a:lnTo>
                    <a:lnTo>
                      <a:pt x="90" y="672"/>
                    </a:lnTo>
                    <a:lnTo>
                      <a:pt x="82" y="661"/>
                    </a:lnTo>
                    <a:lnTo>
                      <a:pt x="75" y="651"/>
                    </a:lnTo>
                    <a:lnTo>
                      <a:pt x="75" y="651"/>
                    </a:lnTo>
                    <a:lnTo>
                      <a:pt x="71" y="635"/>
                    </a:lnTo>
                    <a:lnTo>
                      <a:pt x="68" y="612"/>
                    </a:lnTo>
                    <a:lnTo>
                      <a:pt x="66" y="583"/>
                    </a:lnTo>
                    <a:lnTo>
                      <a:pt x="64" y="546"/>
                    </a:lnTo>
                    <a:lnTo>
                      <a:pt x="64" y="249"/>
                    </a:lnTo>
                    <a:lnTo>
                      <a:pt x="0" y="249"/>
                    </a:lnTo>
                    <a:lnTo>
                      <a:pt x="0" y="181"/>
                    </a:lnTo>
                    <a:lnTo>
                      <a:pt x="64" y="181"/>
                    </a:lnTo>
                    <a:lnTo>
                      <a:pt x="64" y="52"/>
                    </a:lnTo>
                    <a:lnTo>
                      <a:pt x="151" y="0"/>
                    </a:lnTo>
                    <a:lnTo>
                      <a:pt x="151" y="181"/>
                    </a:lnTo>
                    <a:lnTo>
                      <a:pt x="240" y="181"/>
                    </a:lnTo>
                    <a:lnTo>
                      <a:pt x="240" y="249"/>
                    </a:lnTo>
                    <a:lnTo>
                      <a:pt x="151" y="249"/>
                    </a:lnTo>
                    <a:lnTo>
                      <a:pt x="151" y="551"/>
                    </a:lnTo>
                    <a:lnTo>
                      <a:pt x="151" y="551"/>
                    </a:lnTo>
                    <a:lnTo>
                      <a:pt x="153" y="583"/>
                    </a:lnTo>
                    <a:lnTo>
                      <a:pt x="155" y="593"/>
                    </a:lnTo>
                    <a:lnTo>
                      <a:pt x="157" y="600"/>
                    </a:lnTo>
                    <a:lnTo>
                      <a:pt x="157" y="600"/>
                    </a:lnTo>
                    <a:lnTo>
                      <a:pt x="162" y="609"/>
                    </a:lnTo>
                    <a:lnTo>
                      <a:pt x="172" y="618"/>
                    </a:lnTo>
                    <a:lnTo>
                      <a:pt x="172" y="618"/>
                    </a:lnTo>
                    <a:lnTo>
                      <a:pt x="178" y="619"/>
                    </a:lnTo>
                    <a:lnTo>
                      <a:pt x="185" y="621"/>
                    </a:lnTo>
                    <a:lnTo>
                      <a:pt x="202" y="623"/>
                    </a:lnTo>
                    <a:lnTo>
                      <a:pt x="202" y="623"/>
                    </a:lnTo>
                    <a:lnTo>
                      <a:pt x="218" y="623"/>
                    </a:lnTo>
                    <a:lnTo>
                      <a:pt x="240" y="619"/>
                    </a:lnTo>
                    <a:lnTo>
                      <a:pt x="240" y="61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3" name="Freeform 90"/>
              <p:cNvSpPr>
                <a:spLocks noEditPoints="1"/>
              </p:cNvSpPr>
              <p:nvPr/>
            </p:nvSpPr>
            <p:spPr bwMode="auto">
              <a:xfrm>
                <a:off x="-2730500" y="615950"/>
                <a:ext cx="71438" cy="566738"/>
              </a:xfrm>
              <a:custGeom>
                <a:avLst/>
                <a:gdLst>
                  <a:gd name="T0" fmla="*/ 0 w 89"/>
                  <a:gd name="T1" fmla="*/ 101 h 714"/>
                  <a:gd name="T2" fmla="*/ 0 w 89"/>
                  <a:gd name="T3" fmla="*/ 0 h 714"/>
                  <a:gd name="T4" fmla="*/ 89 w 89"/>
                  <a:gd name="T5" fmla="*/ 0 h 714"/>
                  <a:gd name="T6" fmla="*/ 89 w 89"/>
                  <a:gd name="T7" fmla="*/ 101 h 714"/>
                  <a:gd name="T8" fmla="*/ 0 w 89"/>
                  <a:gd name="T9" fmla="*/ 101 h 714"/>
                  <a:gd name="T10" fmla="*/ 0 w 89"/>
                  <a:gd name="T11" fmla="*/ 714 h 714"/>
                  <a:gd name="T12" fmla="*/ 0 w 89"/>
                  <a:gd name="T13" fmla="*/ 197 h 714"/>
                  <a:gd name="T14" fmla="*/ 89 w 89"/>
                  <a:gd name="T15" fmla="*/ 197 h 714"/>
                  <a:gd name="T16" fmla="*/ 89 w 89"/>
                  <a:gd name="T17" fmla="*/ 714 h 714"/>
                  <a:gd name="T18" fmla="*/ 0 w 89"/>
                  <a:gd name="T19" fmla="*/ 714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714">
                    <a:moveTo>
                      <a:pt x="0" y="101"/>
                    </a:moveTo>
                    <a:lnTo>
                      <a:pt x="0" y="0"/>
                    </a:lnTo>
                    <a:lnTo>
                      <a:pt x="89" y="0"/>
                    </a:lnTo>
                    <a:lnTo>
                      <a:pt x="89" y="101"/>
                    </a:lnTo>
                    <a:lnTo>
                      <a:pt x="0" y="101"/>
                    </a:lnTo>
                    <a:close/>
                    <a:moveTo>
                      <a:pt x="0" y="714"/>
                    </a:moveTo>
                    <a:lnTo>
                      <a:pt x="0" y="197"/>
                    </a:lnTo>
                    <a:lnTo>
                      <a:pt x="89" y="197"/>
                    </a:lnTo>
                    <a:lnTo>
                      <a:pt x="89" y="714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4" name="Freeform 91"/>
              <p:cNvSpPr>
                <a:spLocks noEditPoints="1"/>
              </p:cNvSpPr>
              <p:nvPr/>
            </p:nvSpPr>
            <p:spPr bwMode="auto">
              <a:xfrm>
                <a:off x="-2593975" y="763588"/>
                <a:ext cx="384175" cy="428625"/>
              </a:xfrm>
              <a:custGeom>
                <a:avLst/>
                <a:gdLst>
                  <a:gd name="T0" fmla="*/ 0 w 483"/>
                  <a:gd name="T1" fmla="*/ 236 h 541"/>
                  <a:gd name="T2" fmla="*/ 19 w 483"/>
                  <a:gd name="T3" fmla="*/ 145 h 541"/>
                  <a:gd name="T4" fmla="*/ 61 w 483"/>
                  <a:gd name="T5" fmla="*/ 77 h 541"/>
                  <a:gd name="T6" fmla="*/ 96 w 483"/>
                  <a:gd name="T7" fmla="*/ 44 h 541"/>
                  <a:gd name="T8" fmla="*/ 153 w 483"/>
                  <a:gd name="T9" fmla="*/ 14 h 541"/>
                  <a:gd name="T10" fmla="*/ 218 w 483"/>
                  <a:gd name="T11" fmla="*/ 2 h 541"/>
                  <a:gd name="T12" fmla="*/ 268 w 483"/>
                  <a:gd name="T13" fmla="*/ 2 h 541"/>
                  <a:gd name="T14" fmla="*/ 338 w 483"/>
                  <a:gd name="T15" fmla="*/ 18 h 541"/>
                  <a:gd name="T16" fmla="*/ 398 w 483"/>
                  <a:gd name="T17" fmla="*/ 54 h 541"/>
                  <a:gd name="T18" fmla="*/ 432 w 483"/>
                  <a:gd name="T19" fmla="*/ 89 h 541"/>
                  <a:gd name="T20" fmla="*/ 467 w 483"/>
                  <a:gd name="T21" fmla="*/ 154 h 541"/>
                  <a:gd name="T22" fmla="*/ 483 w 483"/>
                  <a:gd name="T23" fmla="*/ 234 h 541"/>
                  <a:gd name="T24" fmla="*/ 481 w 483"/>
                  <a:gd name="T25" fmla="*/ 311 h 541"/>
                  <a:gd name="T26" fmla="*/ 473 w 483"/>
                  <a:gd name="T27" fmla="*/ 372 h 541"/>
                  <a:gd name="T28" fmla="*/ 453 w 483"/>
                  <a:gd name="T29" fmla="*/ 421 h 541"/>
                  <a:gd name="T30" fmla="*/ 438 w 483"/>
                  <a:gd name="T31" fmla="*/ 447 h 541"/>
                  <a:gd name="T32" fmla="*/ 406 w 483"/>
                  <a:gd name="T33" fmla="*/ 482 h 541"/>
                  <a:gd name="T34" fmla="*/ 366 w 483"/>
                  <a:gd name="T35" fmla="*/ 510 h 541"/>
                  <a:gd name="T36" fmla="*/ 307 w 483"/>
                  <a:gd name="T37" fmla="*/ 532 h 541"/>
                  <a:gd name="T38" fmla="*/ 242 w 483"/>
                  <a:gd name="T39" fmla="*/ 541 h 541"/>
                  <a:gd name="T40" fmla="*/ 165 w 483"/>
                  <a:gd name="T41" fmla="*/ 531 h 541"/>
                  <a:gd name="T42" fmla="*/ 103 w 483"/>
                  <a:gd name="T43" fmla="*/ 501 h 541"/>
                  <a:gd name="T44" fmla="*/ 66 w 483"/>
                  <a:gd name="T45" fmla="*/ 471 h 541"/>
                  <a:gd name="T46" fmla="*/ 26 w 483"/>
                  <a:gd name="T47" fmla="*/ 410 h 541"/>
                  <a:gd name="T48" fmla="*/ 3 w 483"/>
                  <a:gd name="T49" fmla="*/ 332 h 541"/>
                  <a:gd name="T50" fmla="*/ 0 w 483"/>
                  <a:gd name="T51" fmla="*/ 271 h 541"/>
                  <a:gd name="T52" fmla="*/ 90 w 483"/>
                  <a:gd name="T53" fmla="*/ 295 h 541"/>
                  <a:gd name="T54" fmla="*/ 101 w 483"/>
                  <a:gd name="T55" fmla="*/ 358 h 541"/>
                  <a:gd name="T56" fmla="*/ 122 w 483"/>
                  <a:gd name="T57" fmla="*/ 407 h 541"/>
                  <a:gd name="T58" fmla="*/ 145 w 483"/>
                  <a:gd name="T59" fmla="*/ 431 h 541"/>
                  <a:gd name="T60" fmla="*/ 181 w 483"/>
                  <a:gd name="T61" fmla="*/ 455 h 541"/>
                  <a:gd name="T62" fmla="*/ 225 w 483"/>
                  <a:gd name="T63" fmla="*/ 468 h 541"/>
                  <a:gd name="T64" fmla="*/ 258 w 483"/>
                  <a:gd name="T65" fmla="*/ 468 h 541"/>
                  <a:gd name="T66" fmla="*/ 302 w 483"/>
                  <a:gd name="T67" fmla="*/ 455 h 541"/>
                  <a:gd name="T68" fmla="*/ 338 w 483"/>
                  <a:gd name="T69" fmla="*/ 431 h 541"/>
                  <a:gd name="T70" fmla="*/ 361 w 483"/>
                  <a:gd name="T71" fmla="*/ 407 h 541"/>
                  <a:gd name="T72" fmla="*/ 382 w 483"/>
                  <a:gd name="T73" fmla="*/ 356 h 541"/>
                  <a:gd name="T74" fmla="*/ 392 w 483"/>
                  <a:gd name="T75" fmla="*/ 291 h 541"/>
                  <a:gd name="T76" fmla="*/ 392 w 483"/>
                  <a:gd name="T77" fmla="*/ 244 h 541"/>
                  <a:gd name="T78" fmla="*/ 382 w 483"/>
                  <a:gd name="T79" fmla="*/ 183 h 541"/>
                  <a:gd name="T80" fmla="*/ 361 w 483"/>
                  <a:gd name="T81" fmla="*/ 136 h 541"/>
                  <a:gd name="T82" fmla="*/ 338 w 483"/>
                  <a:gd name="T83" fmla="*/ 110 h 541"/>
                  <a:gd name="T84" fmla="*/ 302 w 483"/>
                  <a:gd name="T85" fmla="*/ 86 h 541"/>
                  <a:gd name="T86" fmla="*/ 258 w 483"/>
                  <a:gd name="T87" fmla="*/ 73 h 541"/>
                  <a:gd name="T88" fmla="*/ 225 w 483"/>
                  <a:gd name="T89" fmla="*/ 73 h 541"/>
                  <a:gd name="T90" fmla="*/ 181 w 483"/>
                  <a:gd name="T91" fmla="*/ 86 h 541"/>
                  <a:gd name="T92" fmla="*/ 145 w 483"/>
                  <a:gd name="T93" fmla="*/ 110 h 541"/>
                  <a:gd name="T94" fmla="*/ 122 w 483"/>
                  <a:gd name="T95" fmla="*/ 134 h 541"/>
                  <a:gd name="T96" fmla="*/ 101 w 483"/>
                  <a:gd name="T97" fmla="*/ 183 h 541"/>
                  <a:gd name="T98" fmla="*/ 90 w 483"/>
                  <a:gd name="T99" fmla="*/ 246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83" h="541">
                    <a:moveTo>
                      <a:pt x="0" y="271"/>
                    </a:moveTo>
                    <a:lnTo>
                      <a:pt x="0" y="271"/>
                    </a:lnTo>
                    <a:lnTo>
                      <a:pt x="0" y="236"/>
                    </a:lnTo>
                    <a:lnTo>
                      <a:pt x="5" y="202"/>
                    </a:lnTo>
                    <a:lnTo>
                      <a:pt x="10" y="173"/>
                    </a:lnTo>
                    <a:lnTo>
                      <a:pt x="19" y="145"/>
                    </a:lnTo>
                    <a:lnTo>
                      <a:pt x="31" y="120"/>
                    </a:lnTo>
                    <a:lnTo>
                      <a:pt x="43" y="98"/>
                    </a:lnTo>
                    <a:lnTo>
                      <a:pt x="61" y="77"/>
                    </a:lnTo>
                    <a:lnTo>
                      <a:pt x="78" y="58"/>
                    </a:lnTo>
                    <a:lnTo>
                      <a:pt x="78" y="58"/>
                    </a:lnTo>
                    <a:lnTo>
                      <a:pt x="96" y="44"/>
                    </a:lnTo>
                    <a:lnTo>
                      <a:pt x="115" y="33"/>
                    </a:lnTo>
                    <a:lnTo>
                      <a:pt x="132" y="23"/>
                    </a:lnTo>
                    <a:lnTo>
                      <a:pt x="153" y="14"/>
                    </a:lnTo>
                    <a:lnTo>
                      <a:pt x="174" y="9"/>
                    </a:lnTo>
                    <a:lnTo>
                      <a:pt x="195" y="4"/>
                    </a:lnTo>
                    <a:lnTo>
                      <a:pt x="218" y="2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59" y="28"/>
                    </a:lnTo>
                    <a:lnTo>
                      <a:pt x="380" y="40"/>
                    </a:lnTo>
                    <a:lnTo>
                      <a:pt x="398" y="54"/>
                    </a:lnTo>
                    <a:lnTo>
                      <a:pt x="417" y="70"/>
                    </a:lnTo>
                    <a:lnTo>
                      <a:pt x="417" y="70"/>
                    </a:lnTo>
                    <a:lnTo>
                      <a:pt x="432" y="89"/>
                    </a:lnTo>
                    <a:lnTo>
                      <a:pt x="445" y="108"/>
                    </a:lnTo>
                    <a:lnTo>
                      <a:pt x="457" y="129"/>
                    </a:lnTo>
                    <a:lnTo>
                      <a:pt x="467" y="154"/>
                    </a:lnTo>
                    <a:lnTo>
                      <a:pt x="474" y="178"/>
                    </a:lnTo>
                    <a:lnTo>
                      <a:pt x="480" y="204"/>
                    </a:lnTo>
                    <a:lnTo>
                      <a:pt x="483" y="234"/>
                    </a:lnTo>
                    <a:lnTo>
                      <a:pt x="483" y="264"/>
                    </a:lnTo>
                    <a:lnTo>
                      <a:pt x="483" y="264"/>
                    </a:lnTo>
                    <a:lnTo>
                      <a:pt x="481" y="311"/>
                    </a:lnTo>
                    <a:lnTo>
                      <a:pt x="480" y="332"/>
                    </a:lnTo>
                    <a:lnTo>
                      <a:pt x="476" y="353"/>
                    </a:lnTo>
                    <a:lnTo>
                      <a:pt x="473" y="372"/>
                    </a:lnTo>
                    <a:lnTo>
                      <a:pt x="467" y="389"/>
                    </a:lnTo>
                    <a:lnTo>
                      <a:pt x="460" y="405"/>
                    </a:lnTo>
                    <a:lnTo>
                      <a:pt x="453" y="421"/>
                    </a:lnTo>
                    <a:lnTo>
                      <a:pt x="453" y="421"/>
                    </a:lnTo>
                    <a:lnTo>
                      <a:pt x="446" y="435"/>
                    </a:lnTo>
                    <a:lnTo>
                      <a:pt x="438" y="447"/>
                    </a:lnTo>
                    <a:lnTo>
                      <a:pt x="427" y="459"/>
                    </a:lnTo>
                    <a:lnTo>
                      <a:pt x="417" y="471"/>
                    </a:lnTo>
                    <a:lnTo>
                      <a:pt x="406" y="482"/>
                    </a:lnTo>
                    <a:lnTo>
                      <a:pt x="394" y="492"/>
                    </a:lnTo>
                    <a:lnTo>
                      <a:pt x="380" y="501"/>
                    </a:lnTo>
                    <a:lnTo>
                      <a:pt x="366" y="510"/>
                    </a:lnTo>
                    <a:lnTo>
                      <a:pt x="366" y="510"/>
                    </a:lnTo>
                    <a:lnTo>
                      <a:pt x="336" y="524"/>
                    </a:lnTo>
                    <a:lnTo>
                      <a:pt x="307" y="532"/>
                    </a:lnTo>
                    <a:lnTo>
                      <a:pt x="275" y="539"/>
                    </a:lnTo>
                    <a:lnTo>
                      <a:pt x="242" y="541"/>
                    </a:lnTo>
                    <a:lnTo>
                      <a:pt x="242" y="541"/>
                    </a:lnTo>
                    <a:lnTo>
                      <a:pt x="214" y="539"/>
                    </a:lnTo>
                    <a:lnTo>
                      <a:pt x="190" y="536"/>
                    </a:lnTo>
                    <a:lnTo>
                      <a:pt x="165" y="531"/>
                    </a:lnTo>
                    <a:lnTo>
                      <a:pt x="143" y="524"/>
                    </a:lnTo>
                    <a:lnTo>
                      <a:pt x="122" y="513"/>
                    </a:lnTo>
                    <a:lnTo>
                      <a:pt x="103" y="501"/>
                    </a:lnTo>
                    <a:lnTo>
                      <a:pt x="83" y="487"/>
                    </a:lnTo>
                    <a:lnTo>
                      <a:pt x="66" y="471"/>
                    </a:lnTo>
                    <a:lnTo>
                      <a:pt x="66" y="471"/>
                    </a:lnTo>
                    <a:lnTo>
                      <a:pt x="50" y="452"/>
                    </a:lnTo>
                    <a:lnTo>
                      <a:pt x="36" y="433"/>
                    </a:lnTo>
                    <a:lnTo>
                      <a:pt x="26" y="410"/>
                    </a:lnTo>
                    <a:lnTo>
                      <a:pt x="15" y="386"/>
                    </a:lnTo>
                    <a:lnTo>
                      <a:pt x="8" y="360"/>
                    </a:lnTo>
                    <a:lnTo>
                      <a:pt x="3" y="332"/>
                    </a:lnTo>
                    <a:lnTo>
                      <a:pt x="0" y="302"/>
                    </a:lnTo>
                    <a:lnTo>
                      <a:pt x="0" y="271"/>
                    </a:lnTo>
                    <a:lnTo>
                      <a:pt x="0" y="271"/>
                    </a:lnTo>
                    <a:close/>
                    <a:moveTo>
                      <a:pt x="89" y="271"/>
                    </a:moveTo>
                    <a:lnTo>
                      <a:pt x="89" y="271"/>
                    </a:lnTo>
                    <a:lnTo>
                      <a:pt x="90" y="295"/>
                    </a:lnTo>
                    <a:lnTo>
                      <a:pt x="92" y="318"/>
                    </a:lnTo>
                    <a:lnTo>
                      <a:pt x="96" y="339"/>
                    </a:lnTo>
                    <a:lnTo>
                      <a:pt x="101" y="358"/>
                    </a:lnTo>
                    <a:lnTo>
                      <a:pt x="106" y="375"/>
                    </a:lnTo>
                    <a:lnTo>
                      <a:pt x="113" y="391"/>
                    </a:lnTo>
                    <a:lnTo>
                      <a:pt x="122" y="407"/>
                    </a:lnTo>
                    <a:lnTo>
                      <a:pt x="132" y="419"/>
                    </a:lnTo>
                    <a:lnTo>
                      <a:pt x="132" y="419"/>
                    </a:lnTo>
                    <a:lnTo>
                      <a:pt x="145" y="431"/>
                    </a:lnTo>
                    <a:lnTo>
                      <a:pt x="155" y="442"/>
                    </a:lnTo>
                    <a:lnTo>
                      <a:pt x="169" y="449"/>
                    </a:lnTo>
                    <a:lnTo>
                      <a:pt x="181" y="455"/>
                    </a:lnTo>
                    <a:lnTo>
                      <a:pt x="195" y="462"/>
                    </a:lnTo>
                    <a:lnTo>
                      <a:pt x="211" y="466"/>
                    </a:lnTo>
                    <a:lnTo>
                      <a:pt x="225" y="468"/>
                    </a:lnTo>
                    <a:lnTo>
                      <a:pt x="242" y="469"/>
                    </a:lnTo>
                    <a:lnTo>
                      <a:pt x="242" y="469"/>
                    </a:lnTo>
                    <a:lnTo>
                      <a:pt x="258" y="468"/>
                    </a:lnTo>
                    <a:lnTo>
                      <a:pt x="274" y="466"/>
                    </a:lnTo>
                    <a:lnTo>
                      <a:pt x="288" y="462"/>
                    </a:lnTo>
                    <a:lnTo>
                      <a:pt x="302" y="455"/>
                    </a:lnTo>
                    <a:lnTo>
                      <a:pt x="314" y="449"/>
                    </a:lnTo>
                    <a:lnTo>
                      <a:pt x="328" y="442"/>
                    </a:lnTo>
                    <a:lnTo>
                      <a:pt x="338" y="431"/>
                    </a:lnTo>
                    <a:lnTo>
                      <a:pt x="350" y="419"/>
                    </a:lnTo>
                    <a:lnTo>
                      <a:pt x="350" y="419"/>
                    </a:lnTo>
                    <a:lnTo>
                      <a:pt x="361" y="407"/>
                    </a:lnTo>
                    <a:lnTo>
                      <a:pt x="370" y="391"/>
                    </a:lnTo>
                    <a:lnTo>
                      <a:pt x="377" y="375"/>
                    </a:lnTo>
                    <a:lnTo>
                      <a:pt x="382" y="356"/>
                    </a:lnTo>
                    <a:lnTo>
                      <a:pt x="387" y="337"/>
                    </a:lnTo>
                    <a:lnTo>
                      <a:pt x="391" y="316"/>
                    </a:lnTo>
                    <a:lnTo>
                      <a:pt x="392" y="291"/>
                    </a:lnTo>
                    <a:lnTo>
                      <a:pt x="394" y="267"/>
                    </a:lnTo>
                    <a:lnTo>
                      <a:pt x="394" y="267"/>
                    </a:lnTo>
                    <a:lnTo>
                      <a:pt x="392" y="244"/>
                    </a:lnTo>
                    <a:lnTo>
                      <a:pt x="391" y="222"/>
                    </a:lnTo>
                    <a:lnTo>
                      <a:pt x="387" y="202"/>
                    </a:lnTo>
                    <a:lnTo>
                      <a:pt x="382" y="183"/>
                    </a:lnTo>
                    <a:lnTo>
                      <a:pt x="377" y="166"/>
                    </a:lnTo>
                    <a:lnTo>
                      <a:pt x="370" y="150"/>
                    </a:lnTo>
                    <a:lnTo>
                      <a:pt x="361" y="136"/>
                    </a:lnTo>
                    <a:lnTo>
                      <a:pt x="350" y="122"/>
                    </a:lnTo>
                    <a:lnTo>
                      <a:pt x="350" y="122"/>
                    </a:lnTo>
                    <a:lnTo>
                      <a:pt x="338" y="110"/>
                    </a:lnTo>
                    <a:lnTo>
                      <a:pt x="326" y="101"/>
                    </a:lnTo>
                    <a:lnTo>
                      <a:pt x="314" y="93"/>
                    </a:lnTo>
                    <a:lnTo>
                      <a:pt x="302" y="86"/>
                    </a:lnTo>
                    <a:lnTo>
                      <a:pt x="288" y="80"/>
                    </a:lnTo>
                    <a:lnTo>
                      <a:pt x="272" y="75"/>
                    </a:lnTo>
                    <a:lnTo>
                      <a:pt x="258" y="73"/>
                    </a:lnTo>
                    <a:lnTo>
                      <a:pt x="242" y="73"/>
                    </a:lnTo>
                    <a:lnTo>
                      <a:pt x="242" y="73"/>
                    </a:lnTo>
                    <a:lnTo>
                      <a:pt x="225" y="73"/>
                    </a:lnTo>
                    <a:lnTo>
                      <a:pt x="211" y="75"/>
                    </a:lnTo>
                    <a:lnTo>
                      <a:pt x="195" y="80"/>
                    </a:lnTo>
                    <a:lnTo>
                      <a:pt x="181" y="86"/>
                    </a:lnTo>
                    <a:lnTo>
                      <a:pt x="169" y="93"/>
                    </a:lnTo>
                    <a:lnTo>
                      <a:pt x="155" y="101"/>
                    </a:lnTo>
                    <a:lnTo>
                      <a:pt x="145" y="110"/>
                    </a:lnTo>
                    <a:lnTo>
                      <a:pt x="132" y="122"/>
                    </a:lnTo>
                    <a:lnTo>
                      <a:pt x="132" y="122"/>
                    </a:lnTo>
                    <a:lnTo>
                      <a:pt x="122" y="134"/>
                    </a:lnTo>
                    <a:lnTo>
                      <a:pt x="113" y="150"/>
                    </a:lnTo>
                    <a:lnTo>
                      <a:pt x="106" y="166"/>
                    </a:lnTo>
                    <a:lnTo>
                      <a:pt x="101" y="183"/>
                    </a:lnTo>
                    <a:lnTo>
                      <a:pt x="96" y="202"/>
                    </a:lnTo>
                    <a:lnTo>
                      <a:pt x="92" y="223"/>
                    </a:lnTo>
                    <a:lnTo>
                      <a:pt x="90" y="246"/>
                    </a:lnTo>
                    <a:lnTo>
                      <a:pt x="89" y="271"/>
                    </a:lnTo>
                    <a:lnTo>
                      <a:pt x="89" y="27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5" name="Freeform 92"/>
              <p:cNvSpPr>
                <a:spLocks/>
              </p:cNvSpPr>
              <p:nvPr/>
            </p:nvSpPr>
            <p:spPr bwMode="auto">
              <a:xfrm>
                <a:off x="-2144713" y="763588"/>
                <a:ext cx="334963" cy="419100"/>
              </a:xfrm>
              <a:custGeom>
                <a:avLst/>
                <a:gdLst>
                  <a:gd name="T0" fmla="*/ 0 w 420"/>
                  <a:gd name="T1" fmla="*/ 12 h 529"/>
                  <a:gd name="T2" fmla="*/ 78 w 420"/>
                  <a:gd name="T3" fmla="*/ 86 h 529"/>
                  <a:gd name="T4" fmla="*/ 94 w 420"/>
                  <a:gd name="T5" fmla="*/ 65 h 529"/>
                  <a:gd name="T6" fmla="*/ 127 w 420"/>
                  <a:gd name="T7" fmla="*/ 33 h 529"/>
                  <a:gd name="T8" fmla="*/ 169 w 420"/>
                  <a:gd name="T9" fmla="*/ 12 h 529"/>
                  <a:gd name="T10" fmla="*/ 216 w 420"/>
                  <a:gd name="T11" fmla="*/ 2 h 529"/>
                  <a:gd name="T12" fmla="*/ 242 w 420"/>
                  <a:gd name="T13" fmla="*/ 0 h 529"/>
                  <a:gd name="T14" fmla="*/ 288 w 420"/>
                  <a:gd name="T15" fmla="*/ 5 h 529"/>
                  <a:gd name="T16" fmla="*/ 328 w 420"/>
                  <a:gd name="T17" fmla="*/ 18 h 529"/>
                  <a:gd name="T18" fmla="*/ 347 w 420"/>
                  <a:gd name="T19" fmla="*/ 26 h 529"/>
                  <a:gd name="T20" fmla="*/ 377 w 420"/>
                  <a:gd name="T21" fmla="*/ 49 h 529"/>
                  <a:gd name="T22" fmla="*/ 387 w 420"/>
                  <a:gd name="T23" fmla="*/ 61 h 529"/>
                  <a:gd name="T24" fmla="*/ 405 w 420"/>
                  <a:gd name="T25" fmla="*/ 91 h 529"/>
                  <a:gd name="T26" fmla="*/ 415 w 420"/>
                  <a:gd name="T27" fmla="*/ 126 h 529"/>
                  <a:gd name="T28" fmla="*/ 417 w 420"/>
                  <a:gd name="T29" fmla="*/ 140 h 529"/>
                  <a:gd name="T30" fmla="*/ 420 w 420"/>
                  <a:gd name="T31" fmla="*/ 211 h 529"/>
                  <a:gd name="T32" fmla="*/ 331 w 420"/>
                  <a:gd name="T33" fmla="*/ 529 h 529"/>
                  <a:gd name="T34" fmla="*/ 331 w 420"/>
                  <a:gd name="T35" fmla="*/ 215 h 529"/>
                  <a:gd name="T36" fmla="*/ 330 w 420"/>
                  <a:gd name="T37" fmla="*/ 168 h 529"/>
                  <a:gd name="T38" fmla="*/ 321 w 420"/>
                  <a:gd name="T39" fmla="*/ 134 h 529"/>
                  <a:gd name="T40" fmla="*/ 316 w 420"/>
                  <a:gd name="T41" fmla="*/ 122 h 529"/>
                  <a:gd name="T42" fmla="*/ 298 w 420"/>
                  <a:gd name="T43" fmla="*/ 101 h 529"/>
                  <a:gd name="T44" fmla="*/ 286 w 420"/>
                  <a:gd name="T45" fmla="*/ 93 h 529"/>
                  <a:gd name="T46" fmla="*/ 256 w 420"/>
                  <a:gd name="T47" fmla="*/ 80 h 529"/>
                  <a:gd name="T48" fmla="*/ 225 w 420"/>
                  <a:gd name="T49" fmla="*/ 77 h 529"/>
                  <a:gd name="T50" fmla="*/ 211 w 420"/>
                  <a:gd name="T51" fmla="*/ 77 h 529"/>
                  <a:gd name="T52" fmla="*/ 185 w 420"/>
                  <a:gd name="T53" fmla="*/ 82 h 529"/>
                  <a:gd name="T54" fmla="*/ 160 w 420"/>
                  <a:gd name="T55" fmla="*/ 91 h 529"/>
                  <a:gd name="T56" fmla="*/ 138 w 420"/>
                  <a:gd name="T57" fmla="*/ 103 h 529"/>
                  <a:gd name="T58" fmla="*/ 127 w 420"/>
                  <a:gd name="T59" fmla="*/ 112 h 529"/>
                  <a:gd name="T60" fmla="*/ 110 w 420"/>
                  <a:gd name="T61" fmla="*/ 133 h 529"/>
                  <a:gd name="T62" fmla="*/ 98 w 420"/>
                  <a:gd name="T63" fmla="*/ 164 h 529"/>
                  <a:gd name="T64" fmla="*/ 89 w 420"/>
                  <a:gd name="T65" fmla="*/ 201 h 529"/>
                  <a:gd name="T66" fmla="*/ 87 w 420"/>
                  <a:gd name="T67" fmla="*/ 246 h 529"/>
                  <a:gd name="T68" fmla="*/ 0 w 420"/>
                  <a:gd name="T69" fmla="*/ 529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0" h="529">
                    <a:moveTo>
                      <a:pt x="0" y="529"/>
                    </a:moveTo>
                    <a:lnTo>
                      <a:pt x="0" y="12"/>
                    </a:lnTo>
                    <a:lnTo>
                      <a:pt x="78" y="12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94" y="65"/>
                    </a:lnTo>
                    <a:lnTo>
                      <a:pt x="110" y="49"/>
                    </a:lnTo>
                    <a:lnTo>
                      <a:pt x="127" y="33"/>
                    </a:lnTo>
                    <a:lnTo>
                      <a:pt x="148" y="21"/>
                    </a:lnTo>
                    <a:lnTo>
                      <a:pt x="169" y="12"/>
                    </a:lnTo>
                    <a:lnTo>
                      <a:pt x="192" y="5"/>
                    </a:lnTo>
                    <a:lnTo>
                      <a:pt x="216" y="2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65" y="2"/>
                    </a:lnTo>
                    <a:lnTo>
                      <a:pt x="288" y="5"/>
                    </a:lnTo>
                    <a:lnTo>
                      <a:pt x="309" y="11"/>
                    </a:lnTo>
                    <a:lnTo>
                      <a:pt x="328" y="18"/>
                    </a:lnTo>
                    <a:lnTo>
                      <a:pt x="328" y="18"/>
                    </a:lnTo>
                    <a:lnTo>
                      <a:pt x="347" y="26"/>
                    </a:lnTo>
                    <a:lnTo>
                      <a:pt x="363" y="37"/>
                    </a:lnTo>
                    <a:lnTo>
                      <a:pt x="377" y="49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96" y="75"/>
                    </a:lnTo>
                    <a:lnTo>
                      <a:pt x="405" y="91"/>
                    </a:lnTo>
                    <a:lnTo>
                      <a:pt x="410" y="108"/>
                    </a:lnTo>
                    <a:lnTo>
                      <a:pt x="415" y="126"/>
                    </a:lnTo>
                    <a:lnTo>
                      <a:pt x="415" y="126"/>
                    </a:lnTo>
                    <a:lnTo>
                      <a:pt x="417" y="140"/>
                    </a:lnTo>
                    <a:lnTo>
                      <a:pt x="419" y="159"/>
                    </a:lnTo>
                    <a:lnTo>
                      <a:pt x="420" y="211"/>
                    </a:lnTo>
                    <a:lnTo>
                      <a:pt x="420" y="529"/>
                    </a:lnTo>
                    <a:lnTo>
                      <a:pt x="331" y="529"/>
                    </a:lnTo>
                    <a:lnTo>
                      <a:pt x="331" y="215"/>
                    </a:lnTo>
                    <a:lnTo>
                      <a:pt x="331" y="215"/>
                    </a:lnTo>
                    <a:lnTo>
                      <a:pt x="331" y="190"/>
                    </a:lnTo>
                    <a:lnTo>
                      <a:pt x="330" y="168"/>
                    </a:lnTo>
                    <a:lnTo>
                      <a:pt x="326" y="150"/>
                    </a:lnTo>
                    <a:lnTo>
                      <a:pt x="321" y="134"/>
                    </a:lnTo>
                    <a:lnTo>
                      <a:pt x="321" y="134"/>
                    </a:lnTo>
                    <a:lnTo>
                      <a:pt x="316" y="122"/>
                    </a:lnTo>
                    <a:lnTo>
                      <a:pt x="307" y="110"/>
                    </a:lnTo>
                    <a:lnTo>
                      <a:pt x="298" y="101"/>
                    </a:lnTo>
                    <a:lnTo>
                      <a:pt x="286" y="93"/>
                    </a:lnTo>
                    <a:lnTo>
                      <a:pt x="286" y="93"/>
                    </a:lnTo>
                    <a:lnTo>
                      <a:pt x="272" y="86"/>
                    </a:lnTo>
                    <a:lnTo>
                      <a:pt x="256" y="80"/>
                    </a:lnTo>
                    <a:lnTo>
                      <a:pt x="241" y="77"/>
                    </a:lnTo>
                    <a:lnTo>
                      <a:pt x="225" y="77"/>
                    </a:lnTo>
                    <a:lnTo>
                      <a:pt x="225" y="77"/>
                    </a:lnTo>
                    <a:lnTo>
                      <a:pt x="211" y="77"/>
                    </a:lnTo>
                    <a:lnTo>
                      <a:pt x="197" y="79"/>
                    </a:lnTo>
                    <a:lnTo>
                      <a:pt x="185" y="82"/>
                    </a:lnTo>
                    <a:lnTo>
                      <a:pt x="173" y="86"/>
                    </a:lnTo>
                    <a:lnTo>
                      <a:pt x="160" y="91"/>
                    </a:lnTo>
                    <a:lnTo>
                      <a:pt x="148" y="96"/>
                    </a:lnTo>
                    <a:lnTo>
                      <a:pt x="138" y="103"/>
                    </a:lnTo>
                    <a:lnTo>
                      <a:pt x="127" y="112"/>
                    </a:lnTo>
                    <a:lnTo>
                      <a:pt x="127" y="112"/>
                    </a:lnTo>
                    <a:lnTo>
                      <a:pt x="118" y="122"/>
                    </a:lnTo>
                    <a:lnTo>
                      <a:pt x="110" y="133"/>
                    </a:lnTo>
                    <a:lnTo>
                      <a:pt x="103" y="147"/>
                    </a:lnTo>
                    <a:lnTo>
                      <a:pt x="98" y="164"/>
                    </a:lnTo>
                    <a:lnTo>
                      <a:pt x="92" y="182"/>
                    </a:lnTo>
                    <a:lnTo>
                      <a:pt x="89" y="201"/>
                    </a:lnTo>
                    <a:lnTo>
                      <a:pt x="87" y="223"/>
                    </a:lnTo>
                    <a:lnTo>
                      <a:pt x="87" y="246"/>
                    </a:lnTo>
                    <a:lnTo>
                      <a:pt x="87" y="529"/>
                    </a:lnTo>
                    <a:lnTo>
                      <a:pt x="0" y="5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286"/>
                <a:endParaRPr lang="en-US" sz="135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-6183183" y="-1309689"/>
                <a:ext cx="4405056" cy="1638302"/>
              </a:xfrm>
              <a:custGeom>
                <a:avLst/>
                <a:gdLst>
                  <a:gd name="T0" fmla="*/ 4420 w 5953"/>
                  <a:gd name="T1" fmla="*/ 372 h 2214"/>
                  <a:gd name="T2" fmla="*/ 3947 w 5953"/>
                  <a:gd name="T3" fmla="*/ 585 h 2214"/>
                  <a:gd name="T4" fmla="*/ 3540 w 5953"/>
                  <a:gd name="T5" fmla="*/ 852 h 2214"/>
                  <a:gd name="T6" fmla="*/ 3279 w 5953"/>
                  <a:gd name="T7" fmla="*/ 1058 h 2214"/>
                  <a:gd name="T8" fmla="*/ 3237 w 5953"/>
                  <a:gd name="T9" fmla="*/ 1120 h 2214"/>
                  <a:gd name="T10" fmla="*/ 3434 w 5953"/>
                  <a:gd name="T11" fmla="*/ 1282 h 2214"/>
                  <a:gd name="T12" fmla="*/ 3800 w 5953"/>
                  <a:gd name="T13" fmla="*/ 1540 h 2214"/>
                  <a:gd name="T14" fmla="*/ 4259 w 5953"/>
                  <a:gd name="T15" fmla="*/ 1784 h 2214"/>
                  <a:gd name="T16" fmla="*/ 4738 w 5953"/>
                  <a:gd name="T17" fmla="*/ 1902 h 2214"/>
                  <a:gd name="T18" fmla="*/ 5243 w 5953"/>
                  <a:gd name="T19" fmla="*/ 1813 h 2214"/>
                  <a:gd name="T20" fmla="*/ 5541 w 5953"/>
                  <a:gd name="T21" fmla="*/ 1566 h 2214"/>
                  <a:gd name="T22" fmla="*/ 5671 w 5953"/>
                  <a:gd name="T23" fmla="*/ 1255 h 2214"/>
                  <a:gd name="T24" fmla="*/ 5671 w 5953"/>
                  <a:gd name="T25" fmla="*/ 959 h 2214"/>
                  <a:gd name="T26" fmla="*/ 5541 w 5953"/>
                  <a:gd name="T27" fmla="*/ 650 h 2214"/>
                  <a:gd name="T28" fmla="*/ 5243 w 5953"/>
                  <a:gd name="T29" fmla="*/ 401 h 2214"/>
                  <a:gd name="T30" fmla="*/ 1114 w 5953"/>
                  <a:gd name="T31" fmla="*/ 312 h 2214"/>
                  <a:gd name="T32" fmla="*/ 646 w 5953"/>
                  <a:gd name="T33" fmla="*/ 435 h 2214"/>
                  <a:gd name="T34" fmla="*/ 381 w 5953"/>
                  <a:gd name="T35" fmla="*/ 699 h 2214"/>
                  <a:gd name="T36" fmla="*/ 274 w 5953"/>
                  <a:gd name="T37" fmla="*/ 1009 h 2214"/>
                  <a:gd name="T38" fmla="*/ 294 w 5953"/>
                  <a:gd name="T39" fmla="*/ 1307 h 2214"/>
                  <a:gd name="T40" fmla="*/ 450 w 5953"/>
                  <a:gd name="T41" fmla="*/ 1613 h 2214"/>
                  <a:gd name="T42" fmla="*/ 778 w 5953"/>
                  <a:gd name="T43" fmla="*/ 1842 h 2214"/>
                  <a:gd name="T44" fmla="*/ 1293 w 5953"/>
                  <a:gd name="T45" fmla="*/ 1896 h 2214"/>
                  <a:gd name="T46" fmla="*/ 1773 w 5953"/>
                  <a:gd name="T47" fmla="*/ 1750 h 2214"/>
                  <a:gd name="T48" fmla="*/ 2223 w 5953"/>
                  <a:gd name="T49" fmla="*/ 1495 h 2214"/>
                  <a:gd name="T50" fmla="*/ 2566 w 5953"/>
                  <a:gd name="T51" fmla="*/ 1244 h 2214"/>
                  <a:gd name="T52" fmla="*/ 2726 w 5953"/>
                  <a:gd name="T53" fmla="*/ 1111 h 2214"/>
                  <a:gd name="T54" fmla="*/ 2643 w 5953"/>
                  <a:gd name="T55" fmla="*/ 1033 h 2214"/>
                  <a:gd name="T56" fmla="*/ 2353 w 5953"/>
                  <a:gd name="T57" fmla="*/ 809 h 2214"/>
                  <a:gd name="T58" fmla="*/ 1930 w 5953"/>
                  <a:gd name="T59" fmla="*/ 544 h 2214"/>
                  <a:gd name="T60" fmla="*/ 1452 w 5953"/>
                  <a:gd name="T61" fmla="*/ 349 h 2214"/>
                  <a:gd name="T62" fmla="*/ 4940 w 5953"/>
                  <a:gd name="T63" fmla="*/ 5 h 2214"/>
                  <a:gd name="T64" fmla="*/ 5472 w 5953"/>
                  <a:gd name="T65" fmla="*/ 188 h 2214"/>
                  <a:gd name="T66" fmla="*/ 5839 w 5953"/>
                  <a:gd name="T67" fmla="*/ 616 h 2214"/>
                  <a:gd name="T68" fmla="*/ 5951 w 5953"/>
                  <a:gd name="T69" fmla="*/ 1179 h 2214"/>
                  <a:gd name="T70" fmla="*/ 5776 w 5953"/>
                  <a:gd name="T71" fmla="*/ 1712 h 2214"/>
                  <a:gd name="T72" fmla="*/ 5398 w 5953"/>
                  <a:gd name="T73" fmla="*/ 2071 h 2214"/>
                  <a:gd name="T74" fmla="*/ 4833 w 5953"/>
                  <a:gd name="T75" fmla="*/ 2214 h 2214"/>
                  <a:gd name="T76" fmla="*/ 4113 w 5953"/>
                  <a:gd name="T77" fmla="*/ 2061 h 2214"/>
                  <a:gd name="T78" fmla="*/ 3308 w 5953"/>
                  <a:gd name="T79" fmla="*/ 1600 h 2214"/>
                  <a:gd name="T80" fmla="*/ 2645 w 5953"/>
                  <a:gd name="T81" fmla="*/ 1600 h 2214"/>
                  <a:gd name="T82" fmla="*/ 1840 w 5953"/>
                  <a:gd name="T83" fmla="*/ 2061 h 2214"/>
                  <a:gd name="T84" fmla="*/ 1119 w 5953"/>
                  <a:gd name="T85" fmla="*/ 2214 h 2214"/>
                  <a:gd name="T86" fmla="*/ 554 w 5953"/>
                  <a:gd name="T87" fmla="*/ 2071 h 2214"/>
                  <a:gd name="T88" fmla="*/ 177 w 5953"/>
                  <a:gd name="T89" fmla="*/ 1712 h 2214"/>
                  <a:gd name="T90" fmla="*/ 2 w 5953"/>
                  <a:gd name="T91" fmla="*/ 1179 h 2214"/>
                  <a:gd name="T92" fmla="*/ 114 w 5953"/>
                  <a:gd name="T93" fmla="*/ 616 h 2214"/>
                  <a:gd name="T94" fmla="*/ 480 w 5953"/>
                  <a:gd name="T95" fmla="*/ 188 h 2214"/>
                  <a:gd name="T96" fmla="*/ 1013 w 5953"/>
                  <a:gd name="T97" fmla="*/ 5 h 2214"/>
                  <a:gd name="T98" fmla="*/ 1708 w 5953"/>
                  <a:gd name="T99" fmla="*/ 105 h 2214"/>
                  <a:gd name="T100" fmla="*/ 2513 w 5953"/>
                  <a:gd name="T101" fmla="*/ 518 h 2214"/>
                  <a:gd name="T102" fmla="*/ 3181 w 5953"/>
                  <a:gd name="T103" fmla="*/ 715 h 2214"/>
                  <a:gd name="T104" fmla="*/ 3985 w 5953"/>
                  <a:gd name="T105" fmla="*/ 208 h 2214"/>
                  <a:gd name="T106" fmla="*/ 4727 w 5953"/>
                  <a:gd name="T107" fmla="*/ 4 h 2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53" h="2214">
                    <a:moveTo>
                      <a:pt x="4839" y="312"/>
                    </a:moveTo>
                    <a:lnTo>
                      <a:pt x="4738" y="312"/>
                    </a:lnTo>
                    <a:lnTo>
                      <a:pt x="4660" y="318"/>
                    </a:lnTo>
                    <a:lnTo>
                      <a:pt x="4580" y="330"/>
                    </a:lnTo>
                    <a:lnTo>
                      <a:pt x="4501" y="349"/>
                    </a:lnTo>
                    <a:lnTo>
                      <a:pt x="4420" y="372"/>
                    </a:lnTo>
                    <a:lnTo>
                      <a:pt x="4340" y="399"/>
                    </a:lnTo>
                    <a:lnTo>
                      <a:pt x="4259" y="430"/>
                    </a:lnTo>
                    <a:lnTo>
                      <a:pt x="4180" y="464"/>
                    </a:lnTo>
                    <a:lnTo>
                      <a:pt x="4100" y="502"/>
                    </a:lnTo>
                    <a:lnTo>
                      <a:pt x="4023" y="544"/>
                    </a:lnTo>
                    <a:lnTo>
                      <a:pt x="3947" y="585"/>
                    </a:lnTo>
                    <a:lnTo>
                      <a:pt x="3873" y="628"/>
                    </a:lnTo>
                    <a:lnTo>
                      <a:pt x="3800" y="674"/>
                    </a:lnTo>
                    <a:lnTo>
                      <a:pt x="3730" y="719"/>
                    </a:lnTo>
                    <a:lnTo>
                      <a:pt x="3663" y="764"/>
                    </a:lnTo>
                    <a:lnTo>
                      <a:pt x="3600" y="809"/>
                    </a:lnTo>
                    <a:lnTo>
                      <a:pt x="3540" y="852"/>
                    </a:lnTo>
                    <a:lnTo>
                      <a:pt x="3485" y="894"/>
                    </a:lnTo>
                    <a:lnTo>
                      <a:pt x="3434" y="932"/>
                    </a:lnTo>
                    <a:lnTo>
                      <a:pt x="3387" y="970"/>
                    </a:lnTo>
                    <a:lnTo>
                      <a:pt x="3346" y="1002"/>
                    </a:lnTo>
                    <a:lnTo>
                      <a:pt x="3309" y="1033"/>
                    </a:lnTo>
                    <a:lnTo>
                      <a:pt x="3279" y="1058"/>
                    </a:lnTo>
                    <a:lnTo>
                      <a:pt x="3255" y="1078"/>
                    </a:lnTo>
                    <a:lnTo>
                      <a:pt x="3237" y="1094"/>
                    </a:lnTo>
                    <a:lnTo>
                      <a:pt x="3226" y="1103"/>
                    </a:lnTo>
                    <a:lnTo>
                      <a:pt x="3223" y="1107"/>
                    </a:lnTo>
                    <a:lnTo>
                      <a:pt x="3226" y="1111"/>
                    </a:lnTo>
                    <a:lnTo>
                      <a:pt x="3237" y="1120"/>
                    </a:lnTo>
                    <a:lnTo>
                      <a:pt x="3255" y="1136"/>
                    </a:lnTo>
                    <a:lnTo>
                      <a:pt x="3279" y="1156"/>
                    </a:lnTo>
                    <a:lnTo>
                      <a:pt x="3309" y="1181"/>
                    </a:lnTo>
                    <a:lnTo>
                      <a:pt x="3346" y="1212"/>
                    </a:lnTo>
                    <a:lnTo>
                      <a:pt x="3387" y="1244"/>
                    </a:lnTo>
                    <a:lnTo>
                      <a:pt x="3434" y="1282"/>
                    </a:lnTo>
                    <a:lnTo>
                      <a:pt x="3485" y="1322"/>
                    </a:lnTo>
                    <a:lnTo>
                      <a:pt x="3540" y="1363"/>
                    </a:lnTo>
                    <a:lnTo>
                      <a:pt x="3600" y="1407"/>
                    </a:lnTo>
                    <a:lnTo>
                      <a:pt x="3663" y="1450"/>
                    </a:lnTo>
                    <a:lnTo>
                      <a:pt x="3730" y="1495"/>
                    </a:lnTo>
                    <a:lnTo>
                      <a:pt x="3800" y="1540"/>
                    </a:lnTo>
                    <a:lnTo>
                      <a:pt x="3873" y="1586"/>
                    </a:lnTo>
                    <a:lnTo>
                      <a:pt x="3947" y="1629"/>
                    </a:lnTo>
                    <a:lnTo>
                      <a:pt x="4023" y="1670"/>
                    </a:lnTo>
                    <a:lnTo>
                      <a:pt x="4100" y="1712"/>
                    </a:lnTo>
                    <a:lnTo>
                      <a:pt x="4180" y="1750"/>
                    </a:lnTo>
                    <a:lnTo>
                      <a:pt x="4259" y="1784"/>
                    </a:lnTo>
                    <a:lnTo>
                      <a:pt x="4340" y="1817"/>
                    </a:lnTo>
                    <a:lnTo>
                      <a:pt x="4420" y="1844"/>
                    </a:lnTo>
                    <a:lnTo>
                      <a:pt x="4501" y="1865"/>
                    </a:lnTo>
                    <a:lnTo>
                      <a:pt x="4580" y="1884"/>
                    </a:lnTo>
                    <a:lnTo>
                      <a:pt x="4660" y="1896"/>
                    </a:lnTo>
                    <a:lnTo>
                      <a:pt x="4738" y="1902"/>
                    </a:lnTo>
                    <a:lnTo>
                      <a:pt x="4839" y="1902"/>
                    </a:lnTo>
                    <a:lnTo>
                      <a:pt x="4933" y="1896"/>
                    </a:lnTo>
                    <a:lnTo>
                      <a:pt x="5019" y="1884"/>
                    </a:lnTo>
                    <a:lnTo>
                      <a:pt x="5100" y="1865"/>
                    </a:lnTo>
                    <a:lnTo>
                      <a:pt x="5174" y="1842"/>
                    </a:lnTo>
                    <a:lnTo>
                      <a:pt x="5243" y="1813"/>
                    </a:lnTo>
                    <a:lnTo>
                      <a:pt x="5306" y="1781"/>
                    </a:lnTo>
                    <a:lnTo>
                      <a:pt x="5364" y="1743"/>
                    </a:lnTo>
                    <a:lnTo>
                      <a:pt x="5416" y="1703"/>
                    </a:lnTo>
                    <a:lnTo>
                      <a:pt x="5462" y="1660"/>
                    </a:lnTo>
                    <a:lnTo>
                      <a:pt x="5503" y="1613"/>
                    </a:lnTo>
                    <a:lnTo>
                      <a:pt x="5541" y="1566"/>
                    </a:lnTo>
                    <a:lnTo>
                      <a:pt x="5572" y="1515"/>
                    </a:lnTo>
                    <a:lnTo>
                      <a:pt x="5601" y="1465"/>
                    </a:lnTo>
                    <a:lnTo>
                      <a:pt x="5624" y="1412"/>
                    </a:lnTo>
                    <a:lnTo>
                      <a:pt x="5642" y="1360"/>
                    </a:lnTo>
                    <a:lnTo>
                      <a:pt x="5658" y="1307"/>
                    </a:lnTo>
                    <a:lnTo>
                      <a:pt x="5671" y="1255"/>
                    </a:lnTo>
                    <a:lnTo>
                      <a:pt x="5678" y="1205"/>
                    </a:lnTo>
                    <a:lnTo>
                      <a:pt x="5684" y="1154"/>
                    </a:lnTo>
                    <a:lnTo>
                      <a:pt x="5685" y="1107"/>
                    </a:lnTo>
                    <a:lnTo>
                      <a:pt x="5684" y="1060"/>
                    </a:lnTo>
                    <a:lnTo>
                      <a:pt x="5678" y="1009"/>
                    </a:lnTo>
                    <a:lnTo>
                      <a:pt x="5671" y="959"/>
                    </a:lnTo>
                    <a:lnTo>
                      <a:pt x="5658" y="908"/>
                    </a:lnTo>
                    <a:lnTo>
                      <a:pt x="5642" y="856"/>
                    </a:lnTo>
                    <a:lnTo>
                      <a:pt x="5624" y="804"/>
                    </a:lnTo>
                    <a:lnTo>
                      <a:pt x="5601" y="751"/>
                    </a:lnTo>
                    <a:lnTo>
                      <a:pt x="5572" y="699"/>
                    </a:lnTo>
                    <a:lnTo>
                      <a:pt x="5541" y="650"/>
                    </a:lnTo>
                    <a:lnTo>
                      <a:pt x="5503" y="601"/>
                    </a:lnTo>
                    <a:lnTo>
                      <a:pt x="5462" y="554"/>
                    </a:lnTo>
                    <a:lnTo>
                      <a:pt x="5416" y="511"/>
                    </a:lnTo>
                    <a:lnTo>
                      <a:pt x="5364" y="471"/>
                    </a:lnTo>
                    <a:lnTo>
                      <a:pt x="5306" y="435"/>
                    </a:lnTo>
                    <a:lnTo>
                      <a:pt x="5243" y="401"/>
                    </a:lnTo>
                    <a:lnTo>
                      <a:pt x="5174" y="374"/>
                    </a:lnTo>
                    <a:lnTo>
                      <a:pt x="5100" y="349"/>
                    </a:lnTo>
                    <a:lnTo>
                      <a:pt x="5019" y="330"/>
                    </a:lnTo>
                    <a:lnTo>
                      <a:pt x="4933" y="318"/>
                    </a:lnTo>
                    <a:lnTo>
                      <a:pt x="4839" y="312"/>
                    </a:lnTo>
                    <a:close/>
                    <a:moveTo>
                      <a:pt x="1114" y="312"/>
                    </a:moveTo>
                    <a:lnTo>
                      <a:pt x="1020" y="318"/>
                    </a:lnTo>
                    <a:lnTo>
                      <a:pt x="933" y="330"/>
                    </a:lnTo>
                    <a:lnTo>
                      <a:pt x="852" y="349"/>
                    </a:lnTo>
                    <a:lnTo>
                      <a:pt x="778" y="374"/>
                    </a:lnTo>
                    <a:lnTo>
                      <a:pt x="710" y="401"/>
                    </a:lnTo>
                    <a:lnTo>
                      <a:pt x="646" y="435"/>
                    </a:lnTo>
                    <a:lnTo>
                      <a:pt x="589" y="471"/>
                    </a:lnTo>
                    <a:lnTo>
                      <a:pt x="536" y="511"/>
                    </a:lnTo>
                    <a:lnTo>
                      <a:pt x="491" y="554"/>
                    </a:lnTo>
                    <a:lnTo>
                      <a:pt x="450" y="601"/>
                    </a:lnTo>
                    <a:lnTo>
                      <a:pt x="412" y="650"/>
                    </a:lnTo>
                    <a:lnTo>
                      <a:pt x="381" y="699"/>
                    </a:lnTo>
                    <a:lnTo>
                      <a:pt x="352" y="751"/>
                    </a:lnTo>
                    <a:lnTo>
                      <a:pt x="329" y="804"/>
                    </a:lnTo>
                    <a:lnTo>
                      <a:pt x="311" y="856"/>
                    </a:lnTo>
                    <a:lnTo>
                      <a:pt x="294" y="908"/>
                    </a:lnTo>
                    <a:lnTo>
                      <a:pt x="282" y="959"/>
                    </a:lnTo>
                    <a:lnTo>
                      <a:pt x="274" y="1009"/>
                    </a:lnTo>
                    <a:lnTo>
                      <a:pt x="269" y="1060"/>
                    </a:lnTo>
                    <a:lnTo>
                      <a:pt x="267" y="1107"/>
                    </a:lnTo>
                    <a:lnTo>
                      <a:pt x="269" y="1154"/>
                    </a:lnTo>
                    <a:lnTo>
                      <a:pt x="274" y="1205"/>
                    </a:lnTo>
                    <a:lnTo>
                      <a:pt x="282" y="1255"/>
                    </a:lnTo>
                    <a:lnTo>
                      <a:pt x="294" y="1307"/>
                    </a:lnTo>
                    <a:lnTo>
                      <a:pt x="311" y="1360"/>
                    </a:lnTo>
                    <a:lnTo>
                      <a:pt x="329" y="1412"/>
                    </a:lnTo>
                    <a:lnTo>
                      <a:pt x="352" y="1465"/>
                    </a:lnTo>
                    <a:lnTo>
                      <a:pt x="381" y="1515"/>
                    </a:lnTo>
                    <a:lnTo>
                      <a:pt x="412" y="1566"/>
                    </a:lnTo>
                    <a:lnTo>
                      <a:pt x="450" y="1613"/>
                    </a:lnTo>
                    <a:lnTo>
                      <a:pt x="491" y="1660"/>
                    </a:lnTo>
                    <a:lnTo>
                      <a:pt x="536" y="1703"/>
                    </a:lnTo>
                    <a:lnTo>
                      <a:pt x="589" y="1743"/>
                    </a:lnTo>
                    <a:lnTo>
                      <a:pt x="646" y="1781"/>
                    </a:lnTo>
                    <a:lnTo>
                      <a:pt x="710" y="1813"/>
                    </a:lnTo>
                    <a:lnTo>
                      <a:pt x="778" y="1842"/>
                    </a:lnTo>
                    <a:lnTo>
                      <a:pt x="852" y="1865"/>
                    </a:lnTo>
                    <a:lnTo>
                      <a:pt x="933" y="1884"/>
                    </a:lnTo>
                    <a:lnTo>
                      <a:pt x="1020" y="1896"/>
                    </a:lnTo>
                    <a:lnTo>
                      <a:pt x="1114" y="1902"/>
                    </a:lnTo>
                    <a:lnTo>
                      <a:pt x="1215" y="1902"/>
                    </a:lnTo>
                    <a:lnTo>
                      <a:pt x="1293" y="1896"/>
                    </a:lnTo>
                    <a:lnTo>
                      <a:pt x="1372" y="1884"/>
                    </a:lnTo>
                    <a:lnTo>
                      <a:pt x="1452" y="1865"/>
                    </a:lnTo>
                    <a:lnTo>
                      <a:pt x="1533" y="1844"/>
                    </a:lnTo>
                    <a:lnTo>
                      <a:pt x="1612" y="1817"/>
                    </a:lnTo>
                    <a:lnTo>
                      <a:pt x="1694" y="1784"/>
                    </a:lnTo>
                    <a:lnTo>
                      <a:pt x="1773" y="1750"/>
                    </a:lnTo>
                    <a:lnTo>
                      <a:pt x="1852" y="1712"/>
                    </a:lnTo>
                    <a:lnTo>
                      <a:pt x="1930" y="1670"/>
                    </a:lnTo>
                    <a:lnTo>
                      <a:pt x="2006" y="1629"/>
                    </a:lnTo>
                    <a:lnTo>
                      <a:pt x="2080" y="1586"/>
                    </a:lnTo>
                    <a:lnTo>
                      <a:pt x="2152" y="1540"/>
                    </a:lnTo>
                    <a:lnTo>
                      <a:pt x="2223" y="1495"/>
                    </a:lnTo>
                    <a:lnTo>
                      <a:pt x="2289" y="1450"/>
                    </a:lnTo>
                    <a:lnTo>
                      <a:pt x="2353" y="1407"/>
                    </a:lnTo>
                    <a:lnTo>
                      <a:pt x="2412" y="1363"/>
                    </a:lnTo>
                    <a:lnTo>
                      <a:pt x="2468" y="1322"/>
                    </a:lnTo>
                    <a:lnTo>
                      <a:pt x="2519" y="1282"/>
                    </a:lnTo>
                    <a:lnTo>
                      <a:pt x="2566" y="1244"/>
                    </a:lnTo>
                    <a:lnTo>
                      <a:pt x="2607" y="1212"/>
                    </a:lnTo>
                    <a:lnTo>
                      <a:pt x="2643" y="1181"/>
                    </a:lnTo>
                    <a:lnTo>
                      <a:pt x="2674" y="1156"/>
                    </a:lnTo>
                    <a:lnTo>
                      <a:pt x="2697" y="1136"/>
                    </a:lnTo>
                    <a:lnTo>
                      <a:pt x="2715" y="1120"/>
                    </a:lnTo>
                    <a:lnTo>
                      <a:pt x="2726" y="1111"/>
                    </a:lnTo>
                    <a:lnTo>
                      <a:pt x="2730" y="1107"/>
                    </a:lnTo>
                    <a:lnTo>
                      <a:pt x="2726" y="1103"/>
                    </a:lnTo>
                    <a:lnTo>
                      <a:pt x="2715" y="1094"/>
                    </a:lnTo>
                    <a:lnTo>
                      <a:pt x="2697" y="1078"/>
                    </a:lnTo>
                    <a:lnTo>
                      <a:pt x="2674" y="1058"/>
                    </a:lnTo>
                    <a:lnTo>
                      <a:pt x="2643" y="1033"/>
                    </a:lnTo>
                    <a:lnTo>
                      <a:pt x="2607" y="1002"/>
                    </a:lnTo>
                    <a:lnTo>
                      <a:pt x="2566" y="970"/>
                    </a:lnTo>
                    <a:lnTo>
                      <a:pt x="2519" y="932"/>
                    </a:lnTo>
                    <a:lnTo>
                      <a:pt x="2468" y="894"/>
                    </a:lnTo>
                    <a:lnTo>
                      <a:pt x="2412" y="852"/>
                    </a:lnTo>
                    <a:lnTo>
                      <a:pt x="2353" y="809"/>
                    </a:lnTo>
                    <a:lnTo>
                      <a:pt x="2289" y="764"/>
                    </a:lnTo>
                    <a:lnTo>
                      <a:pt x="2223" y="719"/>
                    </a:lnTo>
                    <a:lnTo>
                      <a:pt x="2152" y="674"/>
                    </a:lnTo>
                    <a:lnTo>
                      <a:pt x="2080" y="628"/>
                    </a:lnTo>
                    <a:lnTo>
                      <a:pt x="2006" y="585"/>
                    </a:lnTo>
                    <a:lnTo>
                      <a:pt x="1930" y="544"/>
                    </a:lnTo>
                    <a:lnTo>
                      <a:pt x="1852" y="502"/>
                    </a:lnTo>
                    <a:lnTo>
                      <a:pt x="1773" y="464"/>
                    </a:lnTo>
                    <a:lnTo>
                      <a:pt x="1694" y="430"/>
                    </a:lnTo>
                    <a:lnTo>
                      <a:pt x="1612" y="399"/>
                    </a:lnTo>
                    <a:lnTo>
                      <a:pt x="1533" y="372"/>
                    </a:lnTo>
                    <a:lnTo>
                      <a:pt x="1452" y="349"/>
                    </a:lnTo>
                    <a:lnTo>
                      <a:pt x="1372" y="330"/>
                    </a:lnTo>
                    <a:lnTo>
                      <a:pt x="1293" y="318"/>
                    </a:lnTo>
                    <a:lnTo>
                      <a:pt x="1215" y="312"/>
                    </a:lnTo>
                    <a:lnTo>
                      <a:pt x="1114" y="312"/>
                    </a:lnTo>
                    <a:close/>
                    <a:moveTo>
                      <a:pt x="4833" y="0"/>
                    </a:moveTo>
                    <a:lnTo>
                      <a:pt x="4940" y="5"/>
                    </a:lnTo>
                    <a:lnTo>
                      <a:pt x="5046" y="18"/>
                    </a:lnTo>
                    <a:lnTo>
                      <a:pt x="5151" y="43"/>
                    </a:lnTo>
                    <a:lnTo>
                      <a:pt x="5236" y="69"/>
                    </a:lnTo>
                    <a:lnTo>
                      <a:pt x="5319" y="103"/>
                    </a:lnTo>
                    <a:lnTo>
                      <a:pt x="5398" y="143"/>
                    </a:lnTo>
                    <a:lnTo>
                      <a:pt x="5472" y="188"/>
                    </a:lnTo>
                    <a:lnTo>
                      <a:pt x="5545" y="242"/>
                    </a:lnTo>
                    <a:lnTo>
                      <a:pt x="5611" y="300"/>
                    </a:lnTo>
                    <a:lnTo>
                      <a:pt x="5678" y="372"/>
                    </a:lnTo>
                    <a:lnTo>
                      <a:pt x="5740" y="450"/>
                    </a:lnTo>
                    <a:lnTo>
                      <a:pt x="5794" y="531"/>
                    </a:lnTo>
                    <a:lnTo>
                      <a:pt x="5839" y="616"/>
                    </a:lnTo>
                    <a:lnTo>
                      <a:pt x="5879" y="706"/>
                    </a:lnTo>
                    <a:lnTo>
                      <a:pt x="5909" y="796"/>
                    </a:lnTo>
                    <a:lnTo>
                      <a:pt x="5931" y="890"/>
                    </a:lnTo>
                    <a:lnTo>
                      <a:pt x="5945" y="986"/>
                    </a:lnTo>
                    <a:lnTo>
                      <a:pt x="5953" y="1084"/>
                    </a:lnTo>
                    <a:lnTo>
                      <a:pt x="5951" y="1179"/>
                    </a:lnTo>
                    <a:lnTo>
                      <a:pt x="5940" y="1277"/>
                    </a:lnTo>
                    <a:lnTo>
                      <a:pt x="5922" y="1372"/>
                    </a:lnTo>
                    <a:lnTo>
                      <a:pt x="5893" y="1466"/>
                    </a:lnTo>
                    <a:lnTo>
                      <a:pt x="5857" y="1558"/>
                    </a:lnTo>
                    <a:lnTo>
                      <a:pt x="5819" y="1636"/>
                    </a:lnTo>
                    <a:lnTo>
                      <a:pt x="5776" y="1712"/>
                    </a:lnTo>
                    <a:lnTo>
                      <a:pt x="5725" y="1784"/>
                    </a:lnTo>
                    <a:lnTo>
                      <a:pt x="5671" y="1851"/>
                    </a:lnTo>
                    <a:lnTo>
                      <a:pt x="5611" y="1914"/>
                    </a:lnTo>
                    <a:lnTo>
                      <a:pt x="5545" y="1974"/>
                    </a:lnTo>
                    <a:lnTo>
                      <a:pt x="5472" y="2026"/>
                    </a:lnTo>
                    <a:lnTo>
                      <a:pt x="5398" y="2071"/>
                    </a:lnTo>
                    <a:lnTo>
                      <a:pt x="5319" y="2111"/>
                    </a:lnTo>
                    <a:lnTo>
                      <a:pt x="5236" y="2145"/>
                    </a:lnTo>
                    <a:lnTo>
                      <a:pt x="5151" y="2172"/>
                    </a:lnTo>
                    <a:lnTo>
                      <a:pt x="5046" y="2196"/>
                    </a:lnTo>
                    <a:lnTo>
                      <a:pt x="4940" y="2210"/>
                    </a:lnTo>
                    <a:lnTo>
                      <a:pt x="4833" y="2214"/>
                    </a:lnTo>
                    <a:lnTo>
                      <a:pt x="4727" y="2212"/>
                    </a:lnTo>
                    <a:lnTo>
                      <a:pt x="4606" y="2198"/>
                    </a:lnTo>
                    <a:lnTo>
                      <a:pt x="4483" y="2176"/>
                    </a:lnTo>
                    <a:lnTo>
                      <a:pt x="4364" y="2147"/>
                    </a:lnTo>
                    <a:lnTo>
                      <a:pt x="4245" y="2109"/>
                    </a:lnTo>
                    <a:lnTo>
                      <a:pt x="4113" y="2061"/>
                    </a:lnTo>
                    <a:lnTo>
                      <a:pt x="3985" y="2006"/>
                    </a:lnTo>
                    <a:lnTo>
                      <a:pt x="3856" y="1945"/>
                    </a:lnTo>
                    <a:lnTo>
                      <a:pt x="3714" y="1869"/>
                    </a:lnTo>
                    <a:lnTo>
                      <a:pt x="3575" y="1786"/>
                    </a:lnTo>
                    <a:lnTo>
                      <a:pt x="3439" y="1696"/>
                    </a:lnTo>
                    <a:lnTo>
                      <a:pt x="3308" y="1600"/>
                    </a:lnTo>
                    <a:lnTo>
                      <a:pt x="3181" y="1499"/>
                    </a:lnTo>
                    <a:lnTo>
                      <a:pt x="3076" y="1409"/>
                    </a:lnTo>
                    <a:lnTo>
                      <a:pt x="2975" y="1315"/>
                    </a:lnTo>
                    <a:lnTo>
                      <a:pt x="2876" y="1409"/>
                    </a:lnTo>
                    <a:lnTo>
                      <a:pt x="2771" y="1499"/>
                    </a:lnTo>
                    <a:lnTo>
                      <a:pt x="2645" y="1600"/>
                    </a:lnTo>
                    <a:lnTo>
                      <a:pt x="2513" y="1696"/>
                    </a:lnTo>
                    <a:lnTo>
                      <a:pt x="2378" y="1786"/>
                    </a:lnTo>
                    <a:lnTo>
                      <a:pt x="2239" y="1869"/>
                    </a:lnTo>
                    <a:lnTo>
                      <a:pt x="2096" y="1945"/>
                    </a:lnTo>
                    <a:lnTo>
                      <a:pt x="1968" y="2006"/>
                    </a:lnTo>
                    <a:lnTo>
                      <a:pt x="1840" y="2061"/>
                    </a:lnTo>
                    <a:lnTo>
                      <a:pt x="1708" y="2109"/>
                    </a:lnTo>
                    <a:lnTo>
                      <a:pt x="1589" y="2147"/>
                    </a:lnTo>
                    <a:lnTo>
                      <a:pt x="1470" y="2176"/>
                    </a:lnTo>
                    <a:lnTo>
                      <a:pt x="1347" y="2198"/>
                    </a:lnTo>
                    <a:lnTo>
                      <a:pt x="1226" y="2212"/>
                    </a:lnTo>
                    <a:lnTo>
                      <a:pt x="1119" y="2214"/>
                    </a:lnTo>
                    <a:lnTo>
                      <a:pt x="1013" y="2210"/>
                    </a:lnTo>
                    <a:lnTo>
                      <a:pt x="906" y="2196"/>
                    </a:lnTo>
                    <a:lnTo>
                      <a:pt x="802" y="2172"/>
                    </a:lnTo>
                    <a:lnTo>
                      <a:pt x="717" y="2145"/>
                    </a:lnTo>
                    <a:lnTo>
                      <a:pt x="634" y="2111"/>
                    </a:lnTo>
                    <a:lnTo>
                      <a:pt x="554" y="2071"/>
                    </a:lnTo>
                    <a:lnTo>
                      <a:pt x="480" y="2026"/>
                    </a:lnTo>
                    <a:lnTo>
                      <a:pt x="408" y="1974"/>
                    </a:lnTo>
                    <a:lnTo>
                      <a:pt x="341" y="1914"/>
                    </a:lnTo>
                    <a:lnTo>
                      <a:pt x="282" y="1851"/>
                    </a:lnTo>
                    <a:lnTo>
                      <a:pt x="227" y="1784"/>
                    </a:lnTo>
                    <a:lnTo>
                      <a:pt x="177" y="1712"/>
                    </a:lnTo>
                    <a:lnTo>
                      <a:pt x="134" y="1636"/>
                    </a:lnTo>
                    <a:lnTo>
                      <a:pt x="96" y="1558"/>
                    </a:lnTo>
                    <a:lnTo>
                      <a:pt x="60" y="1466"/>
                    </a:lnTo>
                    <a:lnTo>
                      <a:pt x="31" y="1372"/>
                    </a:lnTo>
                    <a:lnTo>
                      <a:pt x="13" y="1277"/>
                    </a:lnTo>
                    <a:lnTo>
                      <a:pt x="2" y="1179"/>
                    </a:lnTo>
                    <a:lnTo>
                      <a:pt x="0" y="1084"/>
                    </a:lnTo>
                    <a:lnTo>
                      <a:pt x="7" y="986"/>
                    </a:lnTo>
                    <a:lnTo>
                      <a:pt x="22" y="890"/>
                    </a:lnTo>
                    <a:lnTo>
                      <a:pt x="43" y="796"/>
                    </a:lnTo>
                    <a:lnTo>
                      <a:pt x="74" y="706"/>
                    </a:lnTo>
                    <a:lnTo>
                      <a:pt x="114" y="616"/>
                    </a:lnTo>
                    <a:lnTo>
                      <a:pt x="159" y="531"/>
                    </a:lnTo>
                    <a:lnTo>
                      <a:pt x="213" y="450"/>
                    </a:lnTo>
                    <a:lnTo>
                      <a:pt x="273" y="372"/>
                    </a:lnTo>
                    <a:lnTo>
                      <a:pt x="341" y="300"/>
                    </a:lnTo>
                    <a:lnTo>
                      <a:pt x="408" y="242"/>
                    </a:lnTo>
                    <a:lnTo>
                      <a:pt x="480" y="188"/>
                    </a:lnTo>
                    <a:lnTo>
                      <a:pt x="554" y="143"/>
                    </a:lnTo>
                    <a:lnTo>
                      <a:pt x="634" y="103"/>
                    </a:lnTo>
                    <a:lnTo>
                      <a:pt x="717" y="69"/>
                    </a:lnTo>
                    <a:lnTo>
                      <a:pt x="802" y="43"/>
                    </a:lnTo>
                    <a:lnTo>
                      <a:pt x="906" y="18"/>
                    </a:lnTo>
                    <a:lnTo>
                      <a:pt x="1013" y="5"/>
                    </a:lnTo>
                    <a:lnTo>
                      <a:pt x="1119" y="0"/>
                    </a:lnTo>
                    <a:lnTo>
                      <a:pt x="1226" y="4"/>
                    </a:lnTo>
                    <a:lnTo>
                      <a:pt x="1347" y="16"/>
                    </a:lnTo>
                    <a:lnTo>
                      <a:pt x="1470" y="38"/>
                    </a:lnTo>
                    <a:lnTo>
                      <a:pt x="1589" y="69"/>
                    </a:lnTo>
                    <a:lnTo>
                      <a:pt x="1708" y="105"/>
                    </a:lnTo>
                    <a:lnTo>
                      <a:pt x="1840" y="153"/>
                    </a:lnTo>
                    <a:lnTo>
                      <a:pt x="1968" y="208"/>
                    </a:lnTo>
                    <a:lnTo>
                      <a:pt x="2096" y="269"/>
                    </a:lnTo>
                    <a:lnTo>
                      <a:pt x="2239" y="345"/>
                    </a:lnTo>
                    <a:lnTo>
                      <a:pt x="2378" y="428"/>
                    </a:lnTo>
                    <a:lnTo>
                      <a:pt x="2513" y="518"/>
                    </a:lnTo>
                    <a:lnTo>
                      <a:pt x="2645" y="614"/>
                    </a:lnTo>
                    <a:lnTo>
                      <a:pt x="2771" y="715"/>
                    </a:lnTo>
                    <a:lnTo>
                      <a:pt x="2876" y="805"/>
                    </a:lnTo>
                    <a:lnTo>
                      <a:pt x="2975" y="899"/>
                    </a:lnTo>
                    <a:lnTo>
                      <a:pt x="3076" y="805"/>
                    </a:lnTo>
                    <a:lnTo>
                      <a:pt x="3181" y="715"/>
                    </a:lnTo>
                    <a:lnTo>
                      <a:pt x="3308" y="614"/>
                    </a:lnTo>
                    <a:lnTo>
                      <a:pt x="3439" y="518"/>
                    </a:lnTo>
                    <a:lnTo>
                      <a:pt x="3575" y="428"/>
                    </a:lnTo>
                    <a:lnTo>
                      <a:pt x="3714" y="345"/>
                    </a:lnTo>
                    <a:lnTo>
                      <a:pt x="3856" y="269"/>
                    </a:lnTo>
                    <a:lnTo>
                      <a:pt x="3985" y="208"/>
                    </a:lnTo>
                    <a:lnTo>
                      <a:pt x="4113" y="153"/>
                    </a:lnTo>
                    <a:lnTo>
                      <a:pt x="4245" y="105"/>
                    </a:lnTo>
                    <a:lnTo>
                      <a:pt x="4364" y="69"/>
                    </a:lnTo>
                    <a:lnTo>
                      <a:pt x="4483" y="38"/>
                    </a:lnTo>
                    <a:lnTo>
                      <a:pt x="4606" y="16"/>
                    </a:lnTo>
                    <a:lnTo>
                      <a:pt x="4727" y="4"/>
                    </a:lnTo>
                    <a:lnTo>
                      <a:pt x="483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9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</p:grpSp>
      </p:grpSp>
      <p:sp>
        <p:nvSpPr>
          <p:cNvPr id="49" name="上矢印 48"/>
          <p:cNvSpPr/>
          <p:nvPr/>
        </p:nvSpPr>
        <p:spPr>
          <a:xfrm>
            <a:off x="1732264" y="3895344"/>
            <a:ext cx="218705" cy="301752"/>
          </a:xfrm>
          <a:prstGeom prst="upArrow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endParaRPr lang="ja-JP" altLang="en-US"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2881551" y="1721359"/>
            <a:ext cx="13716" cy="2853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227101" y="1672928"/>
            <a:ext cx="263245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①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MX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の既存の上位ライセンスに包含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046967" y="1680702"/>
            <a:ext cx="293541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②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Meraki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ダッシュボードで一元的に可視化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078" y="2168582"/>
            <a:ext cx="3000092" cy="182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/>
          <p:cNvPicPr>
            <a:picLocks noChangeAspect="1"/>
          </p:cNvPicPr>
          <p:nvPr/>
        </p:nvPicPr>
        <p:blipFill rotWithShape="1">
          <a:blip r:embed="rId4"/>
          <a:srcRect b="16310"/>
          <a:stretch/>
        </p:blipFill>
        <p:spPr>
          <a:xfrm>
            <a:off x="3680151" y="2417011"/>
            <a:ext cx="1759435" cy="1146953"/>
          </a:xfrm>
          <a:prstGeom prst="rect">
            <a:avLst/>
          </a:prstGeom>
        </p:spPr>
      </p:pic>
      <p:cxnSp>
        <p:nvCxnSpPr>
          <p:cNvPr id="58" name="直線コネクタ 57"/>
          <p:cNvCxnSpPr/>
          <p:nvPr/>
        </p:nvCxnSpPr>
        <p:spPr>
          <a:xfrm flipV="1">
            <a:off x="6158672" y="1698835"/>
            <a:ext cx="13716" cy="2853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4"/>
          <p:cNvSpPr/>
          <p:nvPr/>
        </p:nvSpPr>
        <p:spPr>
          <a:xfrm>
            <a:off x="3114801" y="3871856"/>
            <a:ext cx="2952410" cy="1920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全ての拠点のネットワーク上のイベント</a:t>
            </a:r>
            <a:endParaRPr 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0" name="Rectangle 25"/>
          <p:cNvSpPr/>
          <p:nvPr/>
        </p:nvSpPr>
        <p:spPr>
          <a:xfrm>
            <a:off x="3114801" y="4104899"/>
            <a:ext cx="2952410" cy="1920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マルウェアの挙動及び、侵入経路（振り返り機能）</a:t>
            </a:r>
            <a:endParaRPr 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2" name="Rectangle 28"/>
          <p:cNvSpPr/>
          <p:nvPr/>
        </p:nvSpPr>
        <p:spPr>
          <a:xfrm>
            <a:off x="3114801" y="4341359"/>
            <a:ext cx="2952410" cy="1920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サンドボックス機能も今後搭載予定</a:t>
            </a:r>
            <a:endParaRPr 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279098" y="1672928"/>
            <a:ext cx="259397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③業界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No.1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の脅威検知・ブロック性能</a:t>
            </a:r>
          </a:p>
        </p:txBody>
      </p:sp>
      <p:pic>
        <p:nvPicPr>
          <p:cNvPr id="77" name="図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09" y="1952708"/>
            <a:ext cx="2386765" cy="2319532"/>
          </a:xfrm>
          <a:prstGeom prst="rect">
            <a:avLst/>
          </a:prstGeom>
        </p:spPr>
      </p:pic>
      <p:sp>
        <p:nvSpPr>
          <p:cNvPr id="78" name="テキスト ボックス 77"/>
          <p:cNvSpPr txBox="1"/>
          <p:nvPr/>
        </p:nvSpPr>
        <p:spPr>
          <a:xfrm>
            <a:off x="6485272" y="4305275"/>
            <a:ext cx="2081018" cy="3348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788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NSS Labs Breach Detection Systems (BDS) </a:t>
            </a:r>
          </a:p>
          <a:p>
            <a:pPr algn="ctr"/>
            <a:r>
              <a:rPr lang="en-US" altLang="ja-JP" sz="788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Security Value Map™</a:t>
            </a:r>
            <a:endParaRPr lang="ja-JP" altLang="en-US" sz="788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599581" y="1952103"/>
            <a:ext cx="219731" cy="966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endParaRPr lang="ja-JP" altLang="en-US"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56742" y="4107756"/>
            <a:ext cx="938077" cy="1731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スループット当たりのコスト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327285" y="4107756"/>
            <a:ext cx="251993" cy="1731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高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365447" y="4107756"/>
            <a:ext cx="251993" cy="1731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低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60843" y="2594364"/>
            <a:ext cx="265457" cy="79225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　セキュリティの有効性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660844" y="1930412"/>
            <a:ext cx="251993" cy="1731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高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660844" y="3983122"/>
            <a:ext cx="251993" cy="1731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sz="525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低</a:t>
            </a: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7" y="4046220"/>
            <a:ext cx="1060523" cy="5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 ポートフォリオ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567" y="3008430"/>
            <a:ext cx="8794866" cy="90258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3850" y="1018940"/>
            <a:ext cx="8527663" cy="1471896"/>
            <a:chOff x="323850" y="1018940"/>
            <a:chExt cx="8527663" cy="1471896"/>
          </a:xfrm>
        </p:grpSpPr>
        <p:sp>
          <p:nvSpPr>
            <p:cNvPr id="109" name="角丸四角形 78"/>
            <p:cNvSpPr/>
            <p:nvPr/>
          </p:nvSpPr>
          <p:spPr>
            <a:xfrm>
              <a:off x="323850" y="1018940"/>
              <a:ext cx="8496300" cy="1230992"/>
            </a:xfrm>
            <a:prstGeom prst="roundRect">
              <a:avLst>
                <a:gd name="adj" fmla="val 116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0" name="正方形/長方形 65"/>
            <p:cNvSpPr/>
            <p:nvPr/>
          </p:nvSpPr>
          <p:spPr>
            <a:xfrm>
              <a:off x="2194586" y="1820104"/>
              <a:ext cx="4754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世界最大規模の</a:t>
              </a:r>
              <a:r>
                <a:rPr kumimoji="1" lang="en-US" altLang="ja-JP" sz="24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ビッグデータ</a:t>
              </a:r>
              <a:r>
                <a:rPr kumimoji="1" lang="en-US" altLang="ja-JP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分析</a:t>
              </a:r>
              <a:endParaRPr kumimoji="1" lang="en-US" altLang="ja-JP" sz="2400" b="1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1" name="二等辺三角形 20"/>
            <p:cNvSpPr/>
            <p:nvPr/>
          </p:nvSpPr>
          <p:spPr>
            <a:xfrm rot="10800000">
              <a:off x="4401667" y="2248127"/>
              <a:ext cx="340666" cy="2427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0870" y="1057946"/>
              <a:ext cx="7936656" cy="784568"/>
              <a:chOff x="1089504" y="4228726"/>
              <a:chExt cx="7936656" cy="784568"/>
            </a:xfrm>
          </p:grpSpPr>
          <p:sp>
            <p:nvSpPr>
              <p:cNvPr id="112" name="テキスト ボックス 16"/>
              <p:cNvSpPr txBox="1"/>
              <p:nvPr/>
            </p:nvSpPr>
            <p:spPr>
              <a:xfrm>
                <a:off x="1089504" y="4232897"/>
                <a:ext cx="11079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150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サンプル収集</a:t>
                </a:r>
                <a:endParaRPr kumimoji="1" lang="ja-JP" altLang="en-US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3" name="テキスト ボックス 66"/>
              <p:cNvSpPr txBox="1"/>
              <p:nvPr/>
            </p:nvSpPr>
            <p:spPr>
              <a:xfrm>
                <a:off x="2258653" y="4232897"/>
                <a:ext cx="8787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197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Web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サイト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ブロック</a:t>
                </a:r>
              </a:p>
            </p:txBody>
          </p:sp>
          <p:sp>
            <p:nvSpPr>
              <p:cNvPr id="114" name="テキスト ボックス 70"/>
              <p:cNvSpPr txBox="1"/>
              <p:nvPr/>
            </p:nvSpPr>
            <p:spPr>
              <a:xfrm>
                <a:off x="3251417" y="4232897"/>
                <a:ext cx="12250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レピュテーション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クエリ登録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5" name="テキスト ボックス 71"/>
              <p:cNvSpPr txBox="1"/>
              <p:nvPr/>
            </p:nvSpPr>
            <p:spPr>
              <a:xfrm>
                <a:off x="4563098" y="4243853"/>
                <a:ext cx="9621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6000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メール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解析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6" name="テキスト ボックス 73"/>
              <p:cNvSpPr txBox="1"/>
              <p:nvPr/>
            </p:nvSpPr>
            <p:spPr>
              <a:xfrm>
                <a:off x="5568472" y="4243852"/>
                <a:ext cx="11817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で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マルウェア発見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7" name="テキスト ボックス 76"/>
              <p:cNvSpPr txBox="1"/>
              <p:nvPr/>
            </p:nvSpPr>
            <p:spPr>
              <a:xfrm>
                <a:off x="6747304" y="4243851"/>
                <a:ext cx="14382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30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マルウェア情報を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へ送信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8" name="テキスト ボックス 77"/>
              <p:cNvSpPr txBox="1"/>
              <p:nvPr/>
            </p:nvSpPr>
            <p:spPr>
              <a:xfrm>
                <a:off x="8299678" y="4228726"/>
                <a:ext cx="7264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イベント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検出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8459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201196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0908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558364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79028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8198585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826454" y="1786462"/>
              <a:ext cx="102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/</a:t>
              </a:r>
              <a:r>
                <a:rPr lang="en-US" sz="105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lang="en-US" altLang="ja-JP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1</a:t>
              </a:r>
              <a:r>
                <a:rPr lang="ja-JP" alt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日</a:t>
              </a:r>
              <a:endParaRPr lang="en-US" sz="24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20449" y="2336302"/>
            <a:ext cx="1504428" cy="860597"/>
            <a:chOff x="3470684" y="2532623"/>
            <a:chExt cx="2202633" cy="1260000"/>
          </a:xfrm>
        </p:grpSpPr>
        <p:sp>
          <p:nvSpPr>
            <p:cNvPr id="19" name="Snip Diagonal Corner Rectangle 3"/>
            <p:cNvSpPr>
              <a:spLocks noChangeAspect="1"/>
            </p:cNvSpPr>
            <p:nvPr/>
          </p:nvSpPr>
          <p:spPr>
            <a:xfrm>
              <a:off x="3470684" y="2532623"/>
              <a:ext cx="2202633" cy="1260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7" name="Picture 3" descr="TalosLogo_dropshadow_p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000" y="3091175"/>
              <a:ext cx="1620000" cy="540000"/>
            </a:xfrm>
            <a:prstGeom prst="rect">
              <a:avLst/>
            </a:prstGeom>
          </p:spPr>
        </p:pic>
      </p:grpSp>
      <p:sp>
        <p:nvSpPr>
          <p:cNvPr id="48" name="Rectangle 19"/>
          <p:cNvSpPr>
            <a:spLocks noChangeArrowheads="1"/>
          </p:cNvSpPr>
          <p:nvPr/>
        </p:nvSpPr>
        <p:spPr bwMode="auto">
          <a:xfrm flipH="1">
            <a:off x="1611802" y="3297270"/>
            <a:ext cx="5703398" cy="1422541"/>
          </a:xfrm>
          <a:prstGeom prst="roundRect">
            <a:avLst>
              <a:gd name="adj" fmla="val 4621"/>
            </a:avLst>
          </a:prstGeom>
          <a:solidFill>
            <a:schemeClr val="bg1"/>
          </a:solidFill>
          <a:ln w="31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0" tIns="136860" rIns="68430" bIns="34216" rtlCol="0" anchor="t"/>
          <a:lstStyle/>
          <a:p>
            <a:pPr algn="ctr" defTabSz="684364">
              <a:lnSpc>
                <a:spcPct val="90000"/>
              </a:lnSpc>
              <a:spcBef>
                <a:spcPts val="450"/>
              </a:spcBef>
            </a:pP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9" name="TextBox 27"/>
          <p:cNvSpPr txBox="1"/>
          <p:nvPr/>
        </p:nvSpPr>
        <p:spPr>
          <a:xfrm>
            <a:off x="1594532" y="3305832"/>
            <a:ext cx="99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NGFW</a:t>
            </a:r>
          </a:p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/NGIPS</a:t>
            </a:r>
            <a:endParaRPr lang="en-US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grpSp>
        <p:nvGrpSpPr>
          <p:cNvPr id="142" name="Group 9"/>
          <p:cNvGrpSpPr/>
          <p:nvPr/>
        </p:nvGrpSpPr>
        <p:grpSpPr>
          <a:xfrm>
            <a:off x="2009402" y="2462210"/>
            <a:ext cx="1352269" cy="703231"/>
            <a:chOff x="1669410" y="2773190"/>
            <a:chExt cx="1636245" cy="936000"/>
          </a:xfrm>
        </p:grpSpPr>
        <p:sp>
          <p:nvSpPr>
            <p:cNvPr id="143" name="Snip Diagonal Corner Rectangle 3"/>
            <p:cNvSpPr>
              <a:spLocks noChangeAspect="1"/>
            </p:cNvSpPr>
            <p:nvPr/>
          </p:nvSpPr>
          <p:spPr>
            <a:xfrm>
              <a:off x="1669410" y="2773190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44" name="Picture 6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827" y="2908344"/>
              <a:ext cx="377495" cy="377495"/>
            </a:xfrm>
            <a:prstGeom prst="rect">
              <a:avLst/>
            </a:prstGeom>
          </p:spPr>
        </p:pic>
        <p:sp>
          <p:nvSpPr>
            <p:cNvPr id="145" name="TextBox 70"/>
            <p:cNvSpPr txBox="1"/>
            <p:nvPr/>
          </p:nvSpPr>
          <p:spPr>
            <a:xfrm>
              <a:off x="1679837" y="3296375"/>
              <a:ext cx="1623199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マルウェア解析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pic>
        <p:nvPicPr>
          <p:cNvPr id="91" name="図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581" y="4002494"/>
            <a:ext cx="583323" cy="184057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793" y="4208419"/>
            <a:ext cx="826373" cy="14857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685536" y="3549110"/>
            <a:ext cx="3229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altLang="ja-JP" sz="20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IPS</a:t>
            </a:r>
            <a:r>
              <a:rPr lang="ja-JP" altLang="en-US" sz="20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エンジン</a:t>
            </a:r>
            <a:endParaRPr lang="en-US" altLang="ja-JP" sz="20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>
              <a:buFont typeface="Wingdings" charset="2"/>
              <a:buChar char="ü"/>
            </a:pPr>
            <a:r>
              <a:rPr lang="ja-JP" altLang="en-US" sz="20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レポーティング</a:t>
            </a:r>
            <a:endParaRPr lang="en-US" altLang="ja-JP" sz="20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>
              <a:buFont typeface="Wingdings" charset="2"/>
              <a:buChar char="ü"/>
            </a:pPr>
            <a:r>
              <a:rPr lang="en-US" altLang="ja-JP" sz="20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IPS</a:t>
            </a:r>
            <a:r>
              <a:rPr lang="ja-JP" altLang="en-US" sz="20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チューニングの自動化</a:t>
            </a:r>
            <a:endParaRPr lang="en-US" altLang="ja-JP" sz="20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 ポートフォリオ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3850" y="1018940"/>
            <a:ext cx="8527663" cy="1471896"/>
            <a:chOff x="323850" y="1018940"/>
            <a:chExt cx="8527663" cy="1471896"/>
          </a:xfrm>
        </p:grpSpPr>
        <p:sp>
          <p:nvSpPr>
            <p:cNvPr id="109" name="角丸四角形 78"/>
            <p:cNvSpPr/>
            <p:nvPr/>
          </p:nvSpPr>
          <p:spPr>
            <a:xfrm>
              <a:off x="323850" y="1018940"/>
              <a:ext cx="8496300" cy="1230992"/>
            </a:xfrm>
            <a:prstGeom prst="roundRect">
              <a:avLst>
                <a:gd name="adj" fmla="val 116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0" name="正方形/長方形 65"/>
            <p:cNvSpPr/>
            <p:nvPr/>
          </p:nvSpPr>
          <p:spPr>
            <a:xfrm>
              <a:off x="2194586" y="1820104"/>
              <a:ext cx="4754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世界最大規模の</a:t>
              </a:r>
              <a:r>
                <a:rPr kumimoji="1" lang="en-US" altLang="ja-JP" sz="24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ビッグデータ</a:t>
              </a:r>
              <a:r>
                <a:rPr kumimoji="1" lang="en-US" altLang="ja-JP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kumimoji="1" lang="ja-JP" altLang="en-US" sz="2400" b="1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分析</a:t>
              </a:r>
              <a:endParaRPr kumimoji="1" lang="en-US" altLang="ja-JP" sz="2400" b="1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111" name="二等辺三角形 20"/>
            <p:cNvSpPr/>
            <p:nvPr/>
          </p:nvSpPr>
          <p:spPr>
            <a:xfrm rot="10800000">
              <a:off x="4401667" y="2248127"/>
              <a:ext cx="340666" cy="2427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0870" y="1057946"/>
              <a:ext cx="7936656" cy="784568"/>
              <a:chOff x="1089504" y="4228726"/>
              <a:chExt cx="7936656" cy="784568"/>
            </a:xfrm>
          </p:grpSpPr>
          <p:sp>
            <p:nvSpPr>
              <p:cNvPr id="112" name="テキスト ボックス 16"/>
              <p:cNvSpPr txBox="1"/>
              <p:nvPr/>
            </p:nvSpPr>
            <p:spPr>
              <a:xfrm>
                <a:off x="1089504" y="4232897"/>
                <a:ext cx="11079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150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サンプル収集</a:t>
                </a:r>
                <a:endParaRPr kumimoji="1" lang="ja-JP" altLang="en-US" sz="1200" dirty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3" name="テキスト ボックス 66"/>
              <p:cNvSpPr txBox="1"/>
              <p:nvPr/>
            </p:nvSpPr>
            <p:spPr>
              <a:xfrm>
                <a:off x="2258653" y="4232897"/>
                <a:ext cx="8787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197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Web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サイト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ブロック</a:t>
                </a:r>
              </a:p>
            </p:txBody>
          </p:sp>
          <p:sp>
            <p:nvSpPr>
              <p:cNvPr id="114" name="テキスト ボックス 70"/>
              <p:cNvSpPr txBox="1"/>
              <p:nvPr/>
            </p:nvSpPr>
            <p:spPr>
              <a:xfrm>
                <a:off x="3251417" y="4232897"/>
                <a:ext cx="12250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レピュテーション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クエリ登録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5" name="テキスト ボックス 71"/>
              <p:cNvSpPr txBox="1"/>
              <p:nvPr/>
            </p:nvSpPr>
            <p:spPr>
              <a:xfrm>
                <a:off x="4563098" y="4243853"/>
                <a:ext cx="96212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6000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億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メール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解析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6" name="テキスト ボックス 73"/>
              <p:cNvSpPr txBox="1"/>
              <p:nvPr/>
            </p:nvSpPr>
            <p:spPr>
              <a:xfrm>
                <a:off x="5568472" y="4243852"/>
                <a:ext cx="11817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で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マルウェア発見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7" name="テキスト ボックス 76"/>
              <p:cNvSpPr txBox="1"/>
              <p:nvPr/>
            </p:nvSpPr>
            <p:spPr>
              <a:xfrm>
                <a:off x="6747304" y="4243851"/>
                <a:ext cx="143821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30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マルウェア情報を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Cisco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 </a:t>
                </a:r>
                <a:r>
                  <a:rPr kumimoji="1" lang="en-US" altLang="ja-JP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AMP </a:t>
                </a:r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へ送信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sp>
            <p:nvSpPr>
              <p:cNvPr id="118" name="テキスト ボックス 77"/>
              <p:cNvSpPr txBox="1"/>
              <p:nvPr/>
            </p:nvSpPr>
            <p:spPr>
              <a:xfrm>
                <a:off x="8299678" y="4228726"/>
                <a:ext cx="7264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10</a:t>
                </a:r>
                <a:r>
                  <a:rPr kumimoji="1" lang="ja-JP" altLang="en-US" sz="2000" b="1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万</a:t>
                </a:r>
                <a:endParaRPr kumimoji="1" lang="en-US" altLang="ja-JP" sz="20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 smtClean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イベント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2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検出</a:t>
                </a:r>
                <a:endParaRPr kumimoji="1" lang="en-US" altLang="ja-JP" sz="12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8459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201196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0908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558364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790281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8198585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826454" y="1786462"/>
              <a:ext cx="102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/</a:t>
              </a:r>
              <a:r>
                <a:rPr lang="en-US" sz="105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 </a:t>
              </a:r>
              <a:r>
                <a:rPr lang="en-US" altLang="ja-JP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1</a:t>
              </a:r>
              <a:r>
                <a:rPr lang="ja-JP" altLang="en-US" sz="2400" b="1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日</a:t>
              </a:r>
              <a:endParaRPr lang="en-US" sz="24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92" name="Oval 15"/>
          <p:cNvSpPr/>
          <p:nvPr/>
        </p:nvSpPr>
        <p:spPr>
          <a:xfrm>
            <a:off x="174567" y="3008430"/>
            <a:ext cx="8794866" cy="90258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5" name="Group 5"/>
          <p:cNvGrpSpPr/>
          <p:nvPr/>
        </p:nvGrpSpPr>
        <p:grpSpPr>
          <a:xfrm>
            <a:off x="3820449" y="2336302"/>
            <a:ext cx="1504428" cy="860597"/>
            <a:chOff x="3470684" y="2532623"/>
            <a:chExt cx="2202633" cy="1260000"/>
          </a:xfrm>
        </p:grpSpPr>
        <p:sp>
          <p:nvSpPr>
            <p:cNvPr id="96" name="Snip Diagonal Corner Rectangle 3"/>
            <p:cNvSpPr>
              <a:spLocks noChangeAspect="1"/>
            </p:cNvSpPr>
            <p:nvPr/>
          </p:nvSpPr>
          <p:spPr>
            <a:xfrm>
              <a:off x="3470684" y="2532623"/>
              <a:ext cx="2202633" cy="1260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46" name="Picture 3" descr="TalosLogo_dropshadow_p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000" y="3091175"/>
              <a:ext cx="1620000" cy="540000"/>
            </a:xfrm>
            <a:prstGeom prst="rect">
              <a:avLst/>
            </a:prstGeom>
          </p:spPr>
        </p:pic>
      </p:grpSp>
      <p:grpSp>
        <p:nvGrpSpPr>
          <p:cNvPr id="147" name="Group 9"/>
          <p:cNvGrpSpPr/>
          <p:nvPr/>
        </p:nvGrpSpPr>
        <p:grpSpPr>
          <a:xfrm>
            <a:off x="2009402" y="2462210"/>
            <a:ext cx="1352269" cy="703231"/>
            <a:chOff x="1669410" y="2773190"/>
            <a:chExt cx="1636245" cy="936000"/>
          </a:xfrm>
        </p:grpSpPr>
        <p:sp>
          <p:nvSpPr>
            <p:cNvPr id="148" name="Snip Diagonal Corner Rectangle 3"/>
            <p:cNvSpPr>
              <a:spLocks noChangeAspect="1"/>
            </p:cNvSpPr>
            <p:nvPr/>
          </p:nvSpPr>
          <p:spPr>
            <a:xfrm>
              <a:off x="1669410" y="2773190"/>
              <a:ext cx="1636245" cy="936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149" name="Picture 6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827" y="2908344"/>
              <a:ext cx="377495" cy="377495"/>
            </a:xfrm>
            <a:prstGeom prst="rect">
              <a:avLst/>
            </a:prstGeom>
          </p:spPr>
        </p:pic>
        <p:sp>
          <p:nvSpPr>
            <p:cNvPr id="150" name="TextBox 70"/>
            <p:cNvSpPr txBox="1"/>
            <p:nvPr/>
          </p:nvSpPr>
          <p:spPr>
            <a:xfrm>
              <a:off x="1679837" y="3296375"/>
              <a:ext cx="1623199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マルウェア解析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48" name="Rectangle 19"/>
          <p:cNvSpPr>
            <a:spLocks noChangeArrowheads="1"/>
          </p:cNvSpPr>
          <p:nvPr/>
        </p:nvSpPr>
        <p:spPr bwMode="auto">
          <a:xfrm flipH="1">
            <a:off x="1611803" y="3297271"/>
            <a:ext cx="975866" cy="1284636"/>
          </a:xfrm>
          <a:prstGeom prst="roundRect">
            <a:avLst>
              <a:gd name="adj" fmla="val 4621"/>
            </a:avLst>
          </a:prstGeom>
          <a:solidFill>
            <a:schemeClr val="bg1"/>
          </a:solidFill>
          <a:ln w="31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0" tIns="136860" rIns="68430" bIns="34216" rtlCol="0" anchor="t"/>
          <a:lstStyle/>
          <a:p>
            <a:pPr algn="ctr" defTabSz="684364">
              <a:lnSpc>
                <a:spcPct val="90000"/>
              </a:lnSpc>
              <a:spcBef>
                <a:spcPts val="450"/>
              </a:spcBef>
            </a:pPr>
            <a:endParaRPr lang="en-US" dirty="0">
              <a:solidFill>
                <a:schemeClr val="accen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49" name="TextBox 27"/>
          <p:cNvSpPr txBox="1"/>
          <p:nvPr/>
        </p:nvSpPr>
        <p:spPr>
          <a:xfrm>
            <a:off x="1594532" y="3314976"/>
            <a:ext cx="99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NGFW</a:t>
            </a:r>
          </a:p>
          <a:p>
            <a:pPr algn="ctr"/>
            <a:r>
              <a:rPr lang="en-US" altLang="ja-JP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/NGIPS</a:t>
            </a:r>
            <a:endParaRPr lang="en-US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grpSp>
        <p:nvGrpSpPr>
          <p:cNvPr id="60" name="図形グループ 59"/>
          <p:cNvGrpSpPr/>
          <p:nvPr/>
        </p:nvGrpSpPr>
        <p:grpSpPr>
          <a:xfrm>
            <a:off x="2605514" y="3298210"/>
            <a:ext cx="5203982" cy="1284936"/>
            <a:chOff x="3474018" y="4668241"/>
            <a:chExt cx="6938642" cy="1713248"/>
          </a:xfrm>
        </p:grpSpPr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 flipH="1">
              <a:off x="7682058" y="4676054"/>
              <a:ext cx="1303424" cy="1698413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2" name="TextBox 77"/>
            <p:cNvSpPr txBox="1"/>
            <p:nvPr/>
          </p:nvSpPr>
          <p:spPr>
            <a:xfrm>
              <a:off x="7596242" y="4718703"/>
              <a:ext cx="14750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アンチ</a:t>
              </a:r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/>
              </a:r>
              <a:b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</a:br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マルウェア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grpSp>
          <p:nvGrpSpPr>
            <p:cNvPr id="63" name="Group 55"/>
            <p:cNvGrpSpPr>
              <a:grpSpLocks noChangeAspect="1"/>
            </p:cNvGrpSpPr>
            <p:nvPr/>
          </p:nvGrpSpPr>
          <p:grpSpPr>
            <a:xfrm>
              <a:off x="7825236" y="5497402"/>
              <a:ext cx="1023632" cy="804838"/>
              <a:chOff x="3198813" y="2921001"/>
              <a:chExt cx="849312" cy="660399"/>
            </a:xfrm>
            <a:effectLst/>
          </p:grpSpPr>
          <p:sp>
            <p:nvSpPr>
              <p:cNvPr id="136" name="Rectangle 80"/>
              <p:cNvSpPr/>
              <p:nvPr/>
            </p:nvSpPr>
            <p:spPr>
              <a:xfrm>
                <a:off x="3293269" y="2921001"/>
                <a:ext cx="660400" cy="419100"/>
              </a:xfrm>
              <a:prstGeom prst="rect">
                <a:avLst/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sp>
            <p:nvSpPr>
              <p:cNvPr id="137" name="Trapezoid 81"/>
              <p:cNvSpPr/>
              <p:nvPr/>
            </p:nvSpPr>
            <p:spPr>
              <a:xfrm>
                <a:off x="3198813" y="3368675"/>
                <a:ext cx="849312" cy="148187"/>
              </a:xfrm>
              <a:prstGeom prst="trapezoid">
                <a:avLst>
                  <a:gd name="adj" fmla="val 61424"/>
                </a:avLst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sp>
            <p:nvSpPr>
              <p:cNvPr id="138" name="Rectangle 82"/>
              <p:cNvSpPr/>
              <p:nvPr/>
            </p:nvSpPr>
            <p:spPr>
              <a:xfrm>
                <a:off x="3198813" y="3516862"/>
                <a:ext cx="849312" cy="64538"/>
              </a:xfrm>
              <a:prstGeom prst="rect">
                <a:avLst/>
              </a:prstGeom>
              <a:noFill/>
              <a:ln w="12700" cmpd="sng">
                <a:solidFill>
                  <a:srgbClr val="464646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cxnSp>
            <p:nvCxnSpPr>
              <p:cNvPr id="139" name="Straight Connector 83"/>
              <p:cNvCxnSpPr/>
              <p:nvPr/>
            </p:nvCxnSpPr>
            <p:spPr>
              <a:xfrm>
                <a:off x="3383947" y="3398243"/>
                <a:ext cx="495300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84"/>
              <p:cNvCxnSpPr/>
              <p:nvPr/>
            </p:nvCxnSpPr>
            <p:spPr>
              <a:xfrm>
                <a:off x="3338989" y="3442693"/>
                <a:ext cx="585216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85"/>
              <p:cNvCxnSpPr/>
              <p:nvPr/>
            </p:nvCxnSpPr>
            <p:spPr>
              <a:xfrm>
                <a:off x="3293269" y="3487143"/>
                <a:ext cx="676656" cy="0"/>
              </a:xfrm>
              <a:prstGeom prst="line">
                <a:avLst/>
              </a:prstGeom>
              <a:ln w="12700" cmpd="sng">
                <a:solidFill>
                  <a:srgbClr val="46464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19"/>
            <p:cNvSpPr>
              <a:spLocks noChangeArrowheads="1"/>
            </p:cNvSpPr>
            <p:nvPr/>
          </p:nvSpPr>
          <p:spPr bwMode="auto">
            <a:xfrm flipH="1">
              <a:off x="9071296" y="4668243"/>
              <a:ext cx="1319531" cy="1705436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7" name="TextBox 88"/>
            <p:cNvSpPr txBox="1"/>
            <p:nvPr/>
          </p:nvSpPr>
          <p:spPr>
            <a:xfrm>
              <a:off x="8985481" y="4712286"/>
              <a:ext cx="1427179" cy="697627"/>
            </a:xfrm>
            <a:prstGeom prst="rect">
              <a:avLst/>
            </a:prstGeom>
            <a:noFill/>
          </p:spPr>
          <p:txBody>
            <a:bodyPr wrap="square" lIns="27000" rIns="27000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リモートアクセス</a:t>
              </a:r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VPN</a:t>
              </a:r>
              <a:endParaRPr lang="en-US" sz="12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69" name="AutoShape 306"/>
            <p:cNvSpPr>
              <a:spLocks/>
            </p:cNvSpPr>
            <p:nvPr/>
          </p:nvSpPr>
          <p:spPr bwMode="auto">
            <a:xfrm>
              <a:off x="9503347" y="5651313"/>
              <a:ext cx="482389" cy="675988"/>
            </a:xfrm>
            <a:custGeom>
              <a:avLst/>
              <a:gdLst>
                <a:gd name="T0" fmla="*/ 260 w 21600"/>
                <a:gd name="T1" fmla="*/ 36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19895" y="0"/>
                  </a:moveTo>
                  <a:cubicBezTo>
                    <a:pt x="8185" y="0"/>
                    <a:pt x="1933" y="0"/>
                    <a:pt x="1933" y="0"/>
                  </a:cubicBezTo>
                  <a:cubicBezTo>
                    <a:pt x="909" y="0"/>
                    <a:pt x="0" y="650"/>
                    <a:pt x="0" y="1462"/>
                  </a:cubicBezTo>
                  <a:cubicBezTo>
                    <a:pt x="0" y="20301"/>
                    <a:pt x="0" y="20301"/>
                    <a:pt x="0" y="20301"/>
                  </a:cubicBezTo>
                  <a:cubicBezTo>
                    <a:pt x="0" y="21113"/>
                    <a:pt x="909" y="21600"/>
                    <a:pt x="1933" y="21600"/>
                  </a:cubicBezTo>
                  <a:cubicBezTo>
                    <a:pt x="13642" y="21600"/>
                    <a:pt x="19895" y="21600"/>
                    <a:pt x="19895" y="21600"/>
                  </a:cubicBezTo>
                  <a:cubicBezTo>
                    <a:pt x="20918" y="21600"/>
                    <a:pt x="21600" y="21113"/>
                    <a:pt x="21600" y="20301"/>
                  </a:cubicBezTo>
                  <a:cubicBezTo>
                    <a:pt x="21600" y="1462"/>
                    <a:pt x="21600" y="1462"/>
                    <a:pt x="21600" y="1462"/>
                  </a:cubicBezTo>
                  <a:cubicBezTo>
                    <a:pt x="21600" y="650"/>
                    <a:pt x="20918" y="0"/>
                    <a:pt x="19895" y="0"/>
                  </a:cubicBezTo>
                  <a:close/>
                  <a:moveTo>
                    <a:pt x="20236" y="17621"/>
                  </a:moveTo>
                  <a:cubicBezTo>
                    <a:pt x="20236" y="18189"/>
                    <a:pt x="19554" y="18596"/>
                    <a:pt x="18872" y="18596"/>
                  </a:cubicBezTo>
                  <a:cubicBezTo>
                    <a:pt x="9208" y="18596"/>
                    <a:pt x="2956" y="18596"/>
                    <a:pt x="2956" y="18596"/>
                  </a:cubicBezTo>
                  <a:cubicBezTo>
                    <a:pt x="2046" y="18596"/>
                    <a:pt x="1364" y="18189"/>
                    <a:pt x="1364" y="17621"/>
                  </a:cubicBezTo>
                  <a:cubicBezTo>
                    <a:pt x="1364" y="4223"/>
                    <a:pt x="1364" y="2192"/>
                    <a:pt x="1364" y="2192"/>
                  </a:cubicBezTo>
                  <a:cubicBezTo>
                    <a:pt x="1364" y="1543"/>
                    <a:pt x="2046" y="1056"/>
                    <a:pt x="2956" y="1056"/>
                  </a:cubicBezTo>
                  <a:cubicBezTo>
                    <a:pt x="12619" y="1056"/>
                    <a:pt x="18872" y="1056"/>
                    <a:pt x="18872" y="1056"/>
                  </a:cubicBezTo>
                  <a:cubicBezTo>
                    <a:pt x="19554" y="1056"/>
                    <a:pt x="20236" y="1543"/>
                    <a:pt x="20236" y="2192"/>
                  </a:cubicBezTo>
                  <a:cubicBezTo>
                    <a:pt x="20236" y="15591"/>
                    <a:pt x="20236" y="15591"/>
                    <a:pt x="20236" y="15591"/>
                  </a:cubicBezTo>
                  <a:lnTo>
                    <a:pt x="20236" y="17621"/>
                  </a:lnTo>
                  <a:close/>
                  <a:moveTo>
                    <a:pt x="20236" y="17621"/>
                  </a:moveTo>
                </a:path>
              </a:pathLst>
            </a:custGeom>
            <a:noFill/>
            <a:ln w="9525">
              <a:solidFill>
                <a:srgbClr val="464646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70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7468" y="5770400"/>
              <a:ext cx="372383" cy="37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 descr="/Users/njito/Library/Group Containers/UBF8T346G9.Office/msoclip1/01/ADAF3FA9-9D48-8040-869A-789F1F775BE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251" y="5504743"/>
              <a:ext cx="537797" cy="537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 flipH="1">
              <a:off x="6309976" y="4668243"/>
              <a:ext cx="1303424" cy="1705436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75" name="TextBox 63"/>
            <p:cNvSpPr txBox="1"/>
            <p:nvPr/>
          </p:nvSpPr>
          <p:spPr>
            <a:xfrm>
              <a:off x="6239166" y="4710618"/>
              <a:ext cx="144289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セキュリティポリシー</a:t>
              </a:r>
              <a:endParaRPr lang="en-US" sz="14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76" name="Picture 9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6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548" y="5951606"/>
              <a:ext cx="1308467" cy="240727"/>
            </a:xfrm>
            <a:prstGeom prst="rect">
              <a:avLst/>
            </a:prstGeom>
          </p:spPr>
        </p:pic>
        <p:grpSp>
          <p:nvGrpSpPr>
            <p:cNvPr id="77" name="Group 92"/>
            <p:cNvGrpSpPr/>
            <p:nvPr/>
          </p:nvGrpSpPr>
          <p:grpSpPr>
            <a:xfrm>
              <a:off x="6716876" y="5563403"/>
              <a:ext cx="447301" cy="447301"/>
              <a:chOff x="3420574" y="3760895"/>
              <a:chExt cx="464095" cy="464095"/>
            </a:xfrm>
          </p:grpSpPr>
          <p:sp>
            <p:nvSpPr>
              <p:cNvPr id="89" name="Oval 93"/>
              <p:cNvSpPr/>
              <p:nvPr/>
            </p:nvSpPr>
            <p:spPr>
              <a:xfrm>
                <a:off x="3420574" y="3760895"/>
                <a:ext cx="464095" cy="464095"/>
              </a:xfrm>
              <a:prstGeom prst="ellipse">
                <a:avLst/>
              </a:prstGeom>
              <a:solidFill>
                <a:srgbClr val="1929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b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endParaRPr>
              </a:p>
            </p:txBody>
          </p:sp>
          <p:grpSp>
            <p:nvGrpSpPr>
              <p:cNvPr id="90" name="Group 603"/>
              <p:cNvGrpSpPr>
                <a:grpSpLocks noChangeAspect="1"/>
              </p:cNvGrpSpPr>
              <p:nvPr/>
            </p:nvGrpSpPr>
            <p:grpSpPr bwMode="auto">
              <a:xfrm>
                <a:off x="3545627" y="3837475"/>
                <a:ext cx="208960" cy="302726"/>
                <a:chOff x="6556" y="492"/>
                <a:chExt cx="2551" cy="3655"/>
              </a:xfrm>
              <a:solidFill>
                <a:schemeClr val="bg1"/>
              </a:solidFill>
              <a:effectLst/>
            </p:grpSpPr>
            <p:sp>
              <p:nvSpPr>
                <p:cNvPr id="93" name="Freeform 579"/>
                <p:cNvSpPr>
                  <a:spLocks/>
                </p:cNvSpPr>
                <p:nvPr/>
              </p:nvSpPr>
              <p:spPr bwMode="auto">
                <a:xfrm>
                  <a:off x="7671" y="537"/>
                  <a:ext cx="272" cy="132"/>
                </a:xfrm>
                <a:custGeom>
                  <a:avLst/>
                  <a:gdLst>
                    <a:gd name="T0" fmla="*/ 32 w 115"/>
                    <a:gd name="T1" fmla="*/ 0 h 56"/>
                    <a:gd name="T2" fmla="*/ 72 w 115"/>
                    <a:gd name="T3" fmla="*/ 0 h 56"/>
                    <a:gd name="T4" fmla="*/ 0 w 115"/>
                    <a:gd name="T5" fmla="*/ 24 h 56"/>
                    <a:gd name="T6" fmla="*/ 32 w 115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56"/>
                    <a:gd name="T14" fmla="*/ 115 w 115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56">
                      <a:moveTo>
                        <a:pt x="32" y="0"/>
                      </a:moveTo>
                      <a:cubicBezTo>
                        <a:pt x="45" y="0"/>
                        <a:pt x="59" y="0"/>
                        <a:pt x="72" y="0"/>
                      </a:cubicBezTo>
                      <a:cubicBezTo>
                        <a:pt x="115" y="34"/>
                        <a:pt x="15" y="56"/>
                        <a:pt x="0" y="24"/>
                      </a:cubicBezTo>
                      <a:cubicBezTo>
                        <a:pt x="0" y="5"/>
                        <a:pt x="22" y="8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7" name="Freeform 580"/>
                <p:cNvSpPr>
                  <a:spLocks/>
                </p:cNvSpPr>
                <p:nvPr/>
              </p:nvSpPr>
              <p:spPr bwMode="auto">
                <a:xfrm>
                  <a:off x="7274" y="492"/>
                  <a:ext cx="1304" cy="489"/>
                </a:xfrm>
                <a:custGeom>
                  <a:avLst/>
                  <a:gdLst>
                    <a:gd name="T0" fmla="*/ 376 w 552"/>
                    <a:gd name="T1" fmla="*/ 75 h 207"/>
                    <a:gd name="T2" fmla="*/ 308 w 552"/>
                    <a:gd name="T3" fmla="*/ 79 h 207"/>
                    <a:gd name="T4" fmla="*/ 452 w 552"/>
                    <a:gd name="T5" fmla="*/ 123 h 207"/>
                    <a:gd name="T6" fmla="*/ 552 w 552"/>
                    <a:gd name="T7" fmla="*/ 207 h 207"/>
                    <a:gd name="T8" fmla="*/ 428 w 552"/>
                    <a:gd name="T9" fmla="*/ 155 h 207"/>
                    <a:gd name="T10" fmla="*/ 200 w 552"/>
                    <a:gd name="T11" fmla="*/ 127 h 207"/>
                    <a:gd name="T12" fmla="*/ 124 w 552"/>
                    <a:gd name="T13" fmla="*/ 111 h 207"/>
                    <a:gd name="T14" fmla="*/ 0 w 552"/>
                    <a:gd name="T15" fmla="*/ 131 h 207"/>
                    <a:gd name="T16" fmla="*/ 224 w 552"/>
                    <a:gd name="T17" fmla="*/ 71 h 207"/>
                    <a:gd name="T18" fmla="*/ 376 w 552"/>
                    <a:gd name="T19" fmla="*/ 75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2"/>
                    <a:gd name="T31" fmla="*/ 0 h 207"/>
                    <a:gd name="T32" fmla="*/ 552 w 552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2" h="207">
                      <a:moveTo>
                        <a:pt x="376" y="75"/>
                      </a:moveTo>
                      <a:cubicBezTo>
                        <a:pt x="349" y="75"/>
                        <a:pt x="328" y="67"/>
                        <a:pt x="308" y="79"/>
                      </a:cubicBezTo>
                      <a:cubicBezTo>
                        <a:pt x="347" y="104"/>
                        <a:pt x="405" y="105"/>
                        <a:pt x="452" y="123"/>
                      </a:cubicBezTo>
                      <a:cubicBezTo>
                        <a:pt x="494" y="139"/>
                        <a:pt x="548" y="155"/>
                        <a:pt x="552" y="207"/>
                      </a:cubicBezTo>
                      <a:cubicBezTo>
                        <a:pt x="510" y="197"/>
                        <a:pt x="473" y="171"/>
                        <a:pt x="428" y="155"/>
                      </a:cubicBezTo>
                      <a:cubicBezTo>
                        <a:pt x="359" y="130"/>
                        <a:pt x="295" y="137"/>
                        <a:pt x="200" y="127"/>
                      </a:cubicBezTo>
                      <a:cubicBezTo>
                        <a:pt x="174" y="124"/>
                        <a:pt x="150" y="111"/>
                        <a:pt x="124" y="111"/>
                      </a:cubicBezTo>
                      <a:cubicBezTo>
                        <a:pt x="77" y="112"/>
                        <a:pt x="41" y="154"/>
                        <a:pt x="0" y="131"/>
                      </a:cubicBezTo>
                      <a:cubicBezTo>
                        <a:pt x="17" y="48"/>
                        <a:pt x="142" y="83"/>
                        <a:pt x="224" y="71"/>
                      </a:cubicBezTo>
                      <a:cubicBezTo>
                        <a:pt x="275" y="64"/>
                        <a:pt x="359" y="0"/>
                        <a:pt x="376" y="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8" name="Freeform 581"/>
                <p:cNvSpPr>
                  <a:spLocks/>
                </p:cNvSpPr>
                <p:nvPr/>
              </p:nvSpPr>
              <p:spPr bwMode="auto">
                <a:xfrm>
                  <a:off x="8229" y="601"/>
                  <a:ext cx="203" cy="175"/>
                </a:xfrm>
                <a:custGeom>
                  <a:avLst/>
                  <a:gdLst>
                    <a:gd name="T0" fmla="*/ 80 w 86"/>
                    <a:gd name="T1" fmla="*/ 65 h 74"/>
                    <a:gd name="T2" fmla="*/ 0 w 86"/>
                    <a:gd name="T3" fmla="*/ 41 h 74"/>
                    <a:gd name="T4" fmla="*/ 80 w 86"/>
                    <a:gd name="T5" fmla="*/ 65 h 74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74"/>
                    <a:gd name="T11" fmla="*/ 86 w 8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74">
                      <a:moveTo>
                        <a:pt x="80" y="65"/>
                      </a:moveTo>
                      <a:cubicBezTo>
                        <a:pt x="52" y="74"/>
                        <a:pt x="18" y="55"/>
                        <a:pt x="0" y="41"/>
                      </a:cubicBezTo>
                      <a:cubicBezTo>
                        <a:pt x="8" y="0"/>
                        <a:pt x="86" y="28"/>
                        <a:pt x="80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99" name="Freeform 582"/>
                <p:cNvSpPr>
                  <a:spLocks/>
                </p:cNvSpPr>
                <p:nvPr/>
              </p:nvSpPr>
              <p:spPr bwMode="auto">
                <a:xfrm>
                  <a:off x="6842" y="792"/>
                  <a:ext cx="2154" cy="1030"/>
                </a:xfrm>
                <a:custGeom>
                  <a:avLst/>
                  <a:gdLst>
                    <a:gd name="T0" fmla="*/ 895 w 912"/>
                    <a:gd name="T1" fmla="*/ 436 h 436"/>
                    <a:gd name="T2" fmla="*/ 831 w 912"/>
                    <a:gd name="T3" fmla="*/ 336 h 436"/>
                    <a:gd name="T4" fmla="*/ 759 w 912"/>
                    <a:gd name="T5" fmla="*/ 248 h 436"/>
                    <a:gd name="T6" fmla="*/ 747 w 912"/>
                    <a:gd name="T7" fmla="*/ 184 h 436"/>
                    <a:gd name="T8" fmla="*/ 491 w 912"/>
                    <a:gd name="T9" fmla="*/ 64 h 436"/>
                    <a:gd name="T10" fmla="*/ 295 w 912"/>
                    <a:gd name="T11" fmla="*/ 44 h 436"/>
                    <a:gd name="T12" fmla="*/ 479 w 912"/>
                    <a:gd name="T13" fmla="*/ 84 h 436"/>
                    <a:gd name="T14" fmla="*/ 727 w 912"/>
                    <a:gd name="T15" fmla="*/ 220 h 436"/>
                    <a:gd name="T16" fmla="*/ 471 w 912"/>
                    <a:gd name="T17" fmla="*/ 120 h 436"/>
                    <a:gd name="T18" fmla="*/ 363 w 912"/>
                    <a:gd name="T19" fmla="*/ 120 h 436"/>
                    <a:gd name="T20" fmla="*/ 275 w 912"/>
                    <a:gd name="T21" fmla="*/ 92 h 436"/>
                    <a:gd name="T22" fmla="*/ 7 w 912"/>
                    <a:gd name="T23" fmla="*/ 216 h 436"/>
                    <a:gd name="T24" fmla="*/ 99 w 912"/>
                    <a:gd name="T25" fmla="*/ 132 h 436"/>
                    <a:gd name="T26" fmla="*/ 251 w 912"/>
                    <a:gd name="T27" fmla="*/ 24 h 436"/>
                    <a:gd name="T28" fmla="*/ 387 w 912"/>
                    <a:gd name="T29" fmla="*/ 24 h 436"/>
                    <a:gd name="T30" fmla="*/ 503 w 912"/>
                    <a:gd name="T31" fmla="*/ 28 h 436"/>
                    <a:gd name="T32" fmla="*/ 779 w 912"/>
                    <a:gd name="T33" fmla="*/ 148 h 436"/>
                    <a:gd name="T34" fmla="*/ 803 w 912"/>
                    <a:gd name="T35" fmla="*/ 228 h 436"/>
                    <a:gd name="T36" fmla="*/ 847 w 912"/>
                    <a:gd name="T37" fmla="*/ 276 h 436"/>
                    <a:gd name="T38" fmla="*/ 895 w 912"/>
                    <a:gd name="T39" fmla="*/ 436 h 4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12"/>
                    <a:gd name="T61" fmla="*/ 0 h 436"/>
                    <a:gd name="T62" fmla="*/ 912 w 912"/>
                    <a:gd name="T63" fmla="*/ 436 h 4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12" h="436">
                      <a:moveTo>
                        <a:pt x="895" y="436"/>
                      </a:moveTo>
                      <a:cubicBezTo>
                        <a:pt x="864" y="406"/>
                        <a:pt x="854" y="371"/>
                        <a:pt x="831" y="336"/>
                      </a:cubicBezTo>
                      <a:cubicBezTo>
                        <a:pt x="811" y="305"/>
                        <a:pt x="772" y="280"/>
                        <a:pt x="759" y="248"/>
                      </a:cubicBezTo>
                      <a:cubicBezTo>
                        <a:pt x="752" y="230"/>
                        <a:pt x="756" y="204"/>
                        <a:pt x="747" y="184"/>
                      </a:cubicBezTo>
                      <a:cubicBezTo>
                        <a:pt x="721" y="123"/>
                        <a:pt x="586" y="71"/>
                        <a:pt x="491" y="64"/>
                      </a:cubicBezTo>
                      <a:cubicBezTo>
                        <a:pt x="413" y="58"/>
                        <a:pt x="362" y="58"/>
                        <a:pt x="295" y="44"/>
                      </a:cubicBezTo>
                      <a:cubicBezTo>
                        <a:pt x="321" y="92"/>
                        <a:pt x="409" y="79"/>
                        <a:pt x="479" y="84"/>
                      </a:cubicBezTo>
                      <a:cubicBezTo>
                        <a:pt x="591" y="92"/>
                        <a:pt x="712" y="133"/>
                        <a:pt x="727" y="220"/>
                      </a:cubicBezTo>
                      <a:cubicBezTo>
                        <a:pt x="646" y="185"/>
                        <a:pt x="577" y="128"/>
                        <a:pt x="471" y="120"/>
                      </a:cubicBezTo>
                      <a:cubicBezTo>
                        <a:pt x="437" y="117"/>
                        <a:pt x="399" y="124"/>
                        <a:pt x="363" y="120"/>
                      </a:cubicBezTo>
                      <a:cubicBezTo>
                        <a:pt x="333" y="116"/>
                        <a:pt x="305" y="94"/>
                        <a:pt x="275" y="92"/>
                      </a:cubicBezTo>
                      <a:cubicBezTo>
                        <a:pt x="165" y="84"/>
                        <a:pt x="112" y="218"/>
                        <a:pt x="7" y="216"/>
                      </a:cubicBezTo>
                      <a:cubicBezTo>
                        <a:pt x="0" y="168"/>
                        <a:pt x="63" y="154"/>
                        <a:pt x="99" y="132"/>
                      </a:cubicBezTo>
                      <a:cubicBezTo>
                        <a:pt x="142" y="106"/>
                        <a:pt x="199" y="55"/>
                        <a:pt x="251" y="24"/>
                      </a:cubicBezTo>
                      <a:cubicBezTo>
                        <a:pt x="292" y="0"/>
                        <a:pt x="338" y="16"/>
                        <a:pt x="387" y="24"/>
                      </a:cubicBezTo>
                      <a:cubicBezTo>
                        <a:pt x="425" y="30"/>
                        <a:pt x="464" y="25"/>
                        <a:pt x="503" y="28"/>
                      </a:cubicBezTo>
                      <a:cubicBezTo>
                        <a:pt x="592" y="34"/>
                        <a:pt x="736" y="87"/>
                        <a:pt x="779" y="148"/>
                      </a:cubicBezTo>
                      <a:cubicBezTo>
                        <a:pt x="796" y="173"/>
                        <a:pt x="793" y="202"/>
                        <a:pt x="803" y="228"/>
                      </a:cubicBezTo>
                      <a:cubicBezTo>
                        <a:pt x="811" y="248"/>
                        <a:pt x="831" y="256"/>
                        <a:pt x="847" y="276"/>
                      </a:cubicBezTo>
                      <a:cubicBezTo>
                        <a:pt x="880" y="315"/>
                        <a:pt x="912" y="375"/>
                        <a:pt x="895" y="4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0" name="Freeform 583"/>
                <p:cNvSpPr>
                  <a:spLocks/>
                </p:cNvSpPr>
                <p:nvPr/>
              </p:nvSpPr>
              <p:spPr bwMode="auto">
                <a:xfrm>
                  <a:off x="7010" y="844"/>
                  <a:ext cx="255" cy="194"/>
                </a:xfrm>
                <a:custGeom>
                  <a:avLst/>
                  <a:gdLst>
                    <a:gd name="T0" fmla="*/ 108 w 108"/>
                    <a:gd name="T1" fmla="*/ 10 h 82"/>
                    <a:gd name="T2" fmla="*/ 0 w 108"/>
                    <a:gd name="T3" fmla="*/ 82 h 82"/>
                    <a:gd name="T4" fmla="*/ 108 w 108"/>
                    <a:gd name="T5" fmla="*/ 10 h 82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82"/>
                    <a:gd name="T11" fmla="*/ 108 w 108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82">
                      <a:moveTo>
                        <a:pt x="108" y="10"/>
                      </a:moveTo>
                      <a:cubicBezTo>
                        <a:pt x="93" y="53"/>
                        <a:pt x="43" y="81"/>
                        <a:pt x="0" y="82"/>
                      </a:cubicBezTo>
                      <a:cubicBezTo>
                        <a:pt x="14" y="38"/>
                        <a:pt x="53" y="0"/>
                        <a:pt x="10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1" name="Freeform 584"/>
                <p:cNvSpPr>
                  <a:spLocks/>
                </p:cNvSpPr>
                <p:nvPr/>
              </p:nvSpPr>
              <p:spPr bwMode="auto">
                <a:xfrm>
                  <a:off x="6632" y="1010"/>
                  <a:ext cx="916" cy="859"/>
                </a:xfrm>
                <a:custGeom>
                  <a:avLst/>
                  <a:gdLst>
                    <a:gd name="T0" fmla="*/ 388 w 388"/>
                    <a:gd name="T1" fmla="*/ 36 h 364"/>
                    <a:gd name="T2" fmla="*/ 220 w 388"/>
                    <a:gd name="T3" fmla="*/ 148 h 364"/>
                    <a:gd name="T4" fmla="*/ 192 w 388"/>
                    <a:gd name="T5" fmla="*/ 200 h 364"/>
                    <a:gd name="T6" fmla="*/ 96 w 388"/>
                    <a:gd name="T7" fmla="*/ 276 h 364"/>
                    <a:gd name="T8" fmla="*/ 12 w 388"/>
                    <a:gd name="T9" fmla="*/ 364 h 364"/>
                    <a:gd name="T10" fmla="*/ 88 w 388"/>
                    <a:gd name="T11" fmla="*/ 232 h 364"/>
                    <a:gd name="T12" fmla="*/ 160 w 388"/>
                    <a:gd name="T13" fmla="*/ 184 h 364"/>
                    <a:gd name="T14" fmla="*/ 208 w 388"/>
                    <a:gd name="T15" fmla="*/ 104 h 364"/>
                    <a:gd name="T16" fmla="*/ 388 w 388"/>
                    <a:gd name="T17" fmla="*/ 36 h 3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8"/>
                    <a:gd name="T28" fmla="*/ 0 h 364"/>
                    <a:gd name="T29" fmla="*/ 388 w 388"/>
                    <a:gd name="T30" fmla="*/ 364 h 3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8" h="364">
                      <a:moveTo>
                        <a:pt x="388" y="36"/>
                      </a:moveTo>
                      <a:cubicBezTo>
                        <a:pt x="327" y="76"/>
                        <a:pt x="262" y="93"/>
                        <a:pt x="220" y="148"/>
                      </a:cubicBezTo>
                      <a:cubicBezTo>
                        <a:pt x="208" y="164"/>
                        <a:pt x="205" y="185"/>
                        <a:pt x="192" y="200"/>
                      </a:cubicBezTo>
                      <a:cubicBezTo>
                        <a:pt x="166" y="229"/>
                        <a:pt x="126" y="246"/>
                        <a:pt x="96" y="276"/>
                      </a:cubicBezTo>
                      <a:cubicBezTo>
                        <a:pt x="66" y="306"/>
                        <a:pt x="53" y="347"/>
                        <a:pt x="12" y="364"/>
                      </a:cubicBezTo>
                      <a:cubicBezTo>
                        <a:pt x="0" y="307"/>
                        <a:pt x="48" y="268"/>
                        <a:pt x="88" y="232"/>
                      </a:cubicBezTo>
                      <a:cubicBezTo>
                        <a:pt x="110" y="212"/>
                        <a:pt x="142" y="202"/>
                        <a:pt x="160" y="184"/>
                      </a:cubicBezTo>
                      <a:cubicBezTo>
                        <a:pt x="179" y="165"/>
                        <a:pt x="187" y="127"/>
                        <a:pt x="208" y="104"/>
                      </a:cubicBezTo>
                      <a:cubicBezTo>
                        <a:pt x="245" y="65"/>
                        <a:pt x="341" y="0"/>
                        <a:pt x="388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2" name="Freeform 585"/>
                <p:cNvSpPr>
                  <a:spLocks/>
                </p:cNvSpPr>
                <p:nvPr/>
              </p:nvSpPr>
              <p:spPr bwMode="auto">
                <a:xfrm>
                  <a:off x="7189" y="1090"/>
                  <a:ext cx="1918" cy="1885"/>
                </a:xfrm>
                <a:custGeom>
                  <a:avLst/>
                  <a:gdLst>
                    <a:gd name="T0" fmla="*/ 812 w 812"/>
                    <a:gd name="T1" fmla="*/ 598 h 798"/>
                    <a:gd name="T2" fmla="*/ 812 w 812"/>
                    <a:gd name="T3" fmla="*/ 682 h 798"/>
                    <a:gd name="T4" fmla="*/ 760 w 812"/>
                    <a:gd name="T5" fmla="*/ 798 h 798"/>
                    <a:gd name="T6" fmla="*/ 772 w 812"/>
                    <a:gd name="T7" fmla="*/ 590 h 798"/>
                    <a:gd name="T8" fmla="*/ 576 w 812"/>
                    <a:gd name="T9" fmla="*/ 182 h 798"/>
                    <a:gd name="T10" fmla="*/ 100 w 812"/>
                    <a:gd name="T11" fmla="*/ 94 h 798"/>
                    <a:gd name="T12" fmla="*/ 0 w 812"/>
                    <a:gd name="T13" fmla="*/ 154 h 798"/>
                    <a:gd name="T14" fmla="*/ 112 w 812"/>
                    <a:gd name="T15" fmla="*/ 50 h 798"/>
                    <a:gd name="T16" fmla="*/ 364 w 812"/>
                    <a:gd name="T17" fmla="*/ 22 h 798"/>
                    <a:gd name="T18" fmla="*/ 812 w 812"/>
                    <a:gd name="T19" fmla="*/ 598 h 7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798"/>
                    <a:gd name="T32" fmla="*/ 812 w 812"/>
                    <a:gd name="T33" fmla="*/ 798 h 7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798">
                      <a:moveTo>
                        <a:pt x="812" y="598"/>
                      </a:moveTo>
                      <a:cubicBezTo>
                        <a:pt x="812" y="626"/>
                        <a:pt x="812" y="654"/>
                        <a:pt x="812" y="682"/>
                      </a:cubicBezTo>
                      <a:cubicBezTo>
                        <a:pt x="796" y="722"/>
                        <a:pt x="801" y="783"/>
                        <a:pt x="760" y="798"/>
                      </a:cubicBezTo>
                      <a:cubicBezTo>
                        <a:pt x="757" y="729"/>
                        <a:pt x="777" y="659"/>
                        <a:pt x="772" y="590"/>
                      </a:cubicBezTo>
                      <a:cubicBezTo>
                        <a:pt x="760" y="437"/>
                        <a:pt x="656" y="264"/>
                        <a:pt x="576" y="182"/>
                      </a:cubicBezTo>
                      <a:cubicBezTo>
                        <a:pt x="477" y="80"/>
                        <a:pt x="267" y="0"/>
                        <a:pt x="100" y="94"/>
                      </a:cubicBezTo>
                      <a:cubicBezTo>
                        <a:pt x="64" y="114"/>
                        <a:pt x="48" y="161"/>
                        <a:pt x="0" y="154"/>
                      </a:cubicBezTo>
                      <a:cubicBezTo>
                        <a:pt x="13" y="101"/>
                        <a:pt x="67" y="72"/>
                        <a:pt x="112" y="50"/>
                      </a:cubicBezTo>
                      <a:cubicBezTo>
                        <a:pt x="181" y="17"/>
                        <a:pt x="283" y="3"/>
                        <a:pt x="364" y="22"/>
                      </a:cubicBezTo>
                      <a:cubicBezTo>
                        <a:pt x="614" y="81"/>
                        <a:pt x="776" y="324"/>
                        <a:pt x="812" y="5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3" name="Freeform 586"/>
                <p:cNvSpPr>
                  <a:spLocks/>
                </p:cNvSpPr>
                <p:nvPr/>
              </p:nvSpPr>
              <p:spPr bwMode="auto">
                <a:xfrm>
                  <a:off x="6556" y="1267"/>
                  <a:ext cx="2407" cy="1623"/>
                </a:xfrm>
                <a:custGeom>
                  <a:avLst/>
                  <a:gdLst>
                    <a:gd name="T0" fmla="*/ 0 w 1019"/>
                    <a:gd name="T1" fmla="*/ 467 h 687"/>
                    <a:gd name="T2" fmla="*/ 0 w 1019"/>
                    <a:gd name="T3" fmla="*/ 435 h 687"/>
                    <a:gd name="T4" fmla="*/ 220 w 1019"/>
                    <a:gd name="T5" fmla="*/ 131 h 687"/>
                    <a:gd name="T6" fmla="*/ 296 w 1019"/>
                    <a:gd name="T7" fmla="*/ 103 h 687"/>
                    <a:gd name="T8" fmla="*/ 380 w 1019"/>
                    <a:gd name="T9" fmla="*/ 43 h 687"/>
                    <a:gd name="T10" fmla="*/ 588 w 1019"/>
                    <a:gd name="T11" fmla="*/ 3 h 687"/>
                    <a:gd name="T12" fmla="*/ 844 w 1019"/>
                    <a:gd name="T13" fmla="*/ 143 h 687"/>
                    <a:gd name="T14" fmla="*/ 1012 w 1019"/>
                    <a:gd name="T15" fmla="*/ 551 h 687"/>
                    <a:gd name="T16" fmla="*/ 976 w 1019"/>
                    <a:gd name="T17" fmla="*/ 687 h 687"/>
                    <a:gd name="T18" fmla="*/ 968 w 1019"/>
                    <a:gd name="T19" fmla="*/ 539 h 687"/>
                    <a:gd name="T20" fmla="*/ 820 w 1019"/>
                    <a:gd name="T21" fmla="*/ 187 h 687"/>
                    <a:gd name="T22" fmla="*/ 412 w 1019"/>
                    <a:gd name="T23" fmla="*/ 75 h 687"/>
                    <a:gd name="T24" fmla="*/ 304 w 1019"/>
                    <a:gd name="T25" fmla="*/ 151 h 687"/>
                    <a:gd name="T26" fmla="*/ 232 w 1019"/>
                    <a:gd name="T27" fmla="*/ 171 h 687"/>
                    <a:gd name="T28" fmla="*/ 68 w 1019"/>
                    <a:gd name="T29" fmla="*/ 371 h 687"/>
                    <a:gd name="T30" fmla="*/ 0 w 1019"/>
                    <a:gd name="T31" fmla="*/ 467 h 68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19"/>
                    <a:gd name="T49" fmla="*/ 0 h 687"/>
                    <a:gd name="T50" fmla="*/ 1019 w 1019"/>
                    <a:gd name="T51" fmla="*/ 687 h 68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19" h="687">
                      <a:moveTo>
                        <a:pt x="0" y="467"/>
                      </a:moveTo>
                      <a:cubicBezTo>
                        <a:pt x="0" y="456"/>
                        <a:pt x="0" y="446"/>
                        <a:pt x="0" y="435"/>
                      </a:cubicBezTo>
                      <a:cubicBezTo>
                        <a:pt x="35" y="319"/>
                        <a:pt x="123" y="178"/>
                        <a:pt x="220" y="131"/>
                      </a:cubicBezTo>
                      <a:cubicBezTo>
                        <a:pt x="245" y="119"/>
                        <a:pt x="272" y="115"/>
                        <a:pt x="296" y="103"/>
                      </a:cubicBezTo>
                      <a:cubicBezTo>
                        <a:pt x="329" y="86"/>
                        <a:pt x="354" y="58"/>
                        <a:pt x="380" y="43"/>
                      </a:cubicBezTo>
                      <a:cubicBezTo>
                        <a:pt x="432" y="14"/>
                        <a:pt x="497" y="0"/>
                        <a:pt x="588" y="3"/>
                      </a:cubicBezTo>
                      <a:cubicBezTo>
                        <a:pt x="693" y="7"/>
                        <a:pt x="788" y="78"/>
                        <a:pt x="844" y="143"/>
                      </a:cubicBezTo>
                      <a:cubicBezTo>
                        <a:pt x="930" y="242"/>
                        <a:pt x="1012" y="387"/>
                        <a:pt x="1012" y="551"/>
                      </a:cubicBezTo>
                      <a:cubicBezTo>
                        <a:pt x="1012" y="598"/>
                        <a:pt x="1019" y="653"/>
                        <a:pt x="976" y="687"/>
                      </a:cubicBezTo>
                      <a:cubicBezTo>
                        <a:pt x="955" y="635"/>
                        <a:pt x="970" y="584"/>
                        <a:pt x="968" y="539"/>
                      </a:cubicBezTo>
                      <a:cubicBezTo>
                        <a:pt x="961" y="392"/>
                        <a:pt x="890" y="271"/>
                        <a:pt x="820" y="187"/>
                      </a:cubicBezTo>
                      <a:cubicBezTo>
                        <a:pt x="740" y="91"/>
                        <a:pt x="571" y="0"/>
                        <a:pt x="412" y="75"/>
                      </a:cubicBezTo>
                      <a:cubicBezTo>
                        <a:pt x="373" y="93"/>
                        <a:pt x="347" y="132"/>
                        <a:pt x="304" y="151"/>
                      </a:cubicBezTo>
                      <a:cubicBezTo>
                        <a:pt x="283" y="160"/>
                        <a:pt x="256" y="159"/>
                        <a:pt x="232" y="171"/>
                      </a:cubicBezTo>
                      <a:cubicBezTo>
                        <a:pt x="156" y="208"/>
                        <a:pt x="102" y="300"/>
                        <a:pt x="68" y="371"/>
                      </a:cubicBezTo>
                      <a:cubicBezTo>
                        <a:pt x="52" y="406"/>
                        <a:pt x="34" y="484"/>
                        <a:pt x="0" y="4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4" name="Freeform 587"/>
                <p:cNvSpPr>
                  <a:spLocks/>
                </p:cNvSpPr>
                <p:nvPr/>
              </p:nvSpPr>
              <p:spPr bwMode="auto">
                <a:xfrm>
                  <a:off x="6752" y="1312"/>
                  <a:ext cx="258" cy="236"/>
                </a:xfrm>
                <a:custGeom>
                  <a:avLst/>
                  <a:gdLst>
                    <a:gd name="T0" fmla="*/ 109 w 109"/>
                    <a:gd name="T1" fmla="*/ 0 h 100"/>
                    <a:gd name="T2" fmla="*/ 1 w 109"/>
                    <a:gd name="T3" fmla="*/ 100 h 100"/>
                    <a:gd name="T4" fmla="*/ 109 w 109"/>
                    <a:gd name="T5" fmla="*/ 0 h 100"/>
                    <a:gd name="T6" fmla="*/ 0 60000 65536"/>
                    <a:gd name="T7" fmla="*/ 0 60000 65536"/>
                    <a:gd name="T8" fmla="*/ 0 60000 65536"/>
                    <a:gd name="T9" fmla="*/ 0 w 109"/>
                    <a:gd name="T10" fmla="*/ 0 h 100"/>
                    <a:gd name="T11" fmla="*/ 109 w 109"/>
                    <a:gd name="T12" fmla="*/ 100 h 1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9" h="100">
                      <a:moveTo>
                        <a:pt x="109" y="0"/>
                      </a:moveTo>
                      <a:cubicBezTo>
                        <a:pt x="102" y="62"/>
                        <a:pt x="47" y="77"/>
                        <a:pt x="1" y="100"/>
                      </a:cubicBezTo>
                      <a:cubicBezTo>
                        <a:pt x="0" y="45"/>
                        <a:pt x="52" y="10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5" name="Freeform 588"/>
                <p:cNvSpPr>
                  <a:spLocks/>
                </p:cNvSpPr>
                <p:nvPr/>
              </p:nvSpPr>
              <p:spPr bwMode="auto">
                <a:xfrm>
                  <a:off x="6589" y="1432"/>
                  <a:ext cx="1970" cy="2488"/>
                </a:xfrm>
                <a:custGeom>
                  <a:avLst/>
                  <a:gdLst>
                    <a:gd name="T0" fmla="*/ 386 w 834"/>
                    <a:gd name="T1" fmla="*/ 105 h 1053"/>
                    <a:gd name="T2" fmla="*/ 470 w 834"/>
                    <a:gd name="T3" fmla="*/ 85 h 1053"/>
                    <a:gd name="T4" fmla="*/ 834 w 834"/>
                    <a:gd name="T5" fmla="*/ 397 h 1053"/>
                    <a:gd name="T6" fmla="*/ 830 w 834"/>
                    <a:gd name="T7" fmla="*/ 429 h 1053"/>
                    <a:gd name="T8" fmla="*/ 694 w 834"/>
                    <a:gd name="T9" fmla="*/ 869 h 1053"/>
                    <a:gd name="T10" fmla="*/ 542 w 834"/>
                    <a:gd name="T11" fmla="*/ 937 h 1053"/>
                    <a:gd name="T12" fmla="*/ 434 w 834"/>
                    <a:gd name="T13" fmla="*/ 1001 h 1053"/>
                    <a:gd name="T14" fmla="*/ 302 w 834"/>
                    <a:gd name="T15" fmla="*/ 1021 h 1053"/>
                    <a:gd name="T16" fmla="*/ 222 w 834"/>
                    <a:gd name="T17" fmla="*/ 1045 h 1053"/>
                    <a:gd name="T18" fmla="*/ 390 w 834"/>
                    <a:gd name="T19" fmla="*/ 965 h 1053"/>
                    <a:gd name="T20" fmla="*/ 690 w 834"/>
                    <a:gd name="T21" fmla="*/ 625 h 1053"/>
                    <a:gd name="T22" fmla="*/ 714 w 834"/>
                    <a:gd name="T23" fmla="*/ 521 h 1053"/>
                    <a:gd name="T24" fmla="*/ 722 w 834"/>
                    <a:gd name="T25" fmla="*/ 653 h 1053"/>
                    <a:gd name="T26" fmla="*/ 622 w 834"/>
                    <a:gd name="T27" fmla="*/ 861 h 1053"/>
                    <a:gd name="T28" fmla="*/ 766 w 834"/>
                    <a:gd name="T29" fmla="*/ 529 h 1053"/>
                    <a:gd name="T30" fmla="*/ 778 w 834"/>
                    <a:gd name="T31" fmla="*/ 361 h 1053"/>
                    <a:gd name="T32" fmla="*/ 522 w 834"/>
                    <a:gd name="T33" fmla="*/ 133 h 1053"/>
                    <a:gd name="T34" fmla="*/ 326 w 834"/>
                    <a:gd name="T35" fmla="*/ 205 h 1053"/>
                    <a:gd name="T36" fmla="*/ 202 w 834"/>
                    <a:gd name="T37" fmla="*/ 321 h 1053"/>
                    <a:gd name="T38" fmla="*/ 114 w 834"/>
                    <a:gd name="T39" fmla="*/ 505 h 1053"/>
                    <a:gd name="T40" fmla="*/ 18 w 834"/>
                    <a:gd name="T41" fmla="*/ 645 h 1053"/>
                    <a:gd name="T42" fmla="*/ 78 w 834"/>
                    <a:gd name="T43" fmla="*/ 477 h 1053"/>
                    <a:gd name="T44" fmla="*/ 150 w 834"/>
                    <a:gd name="T45" fmla="*/ 309 h 1053"/>
                    <a:gd name="T46" fmla="*/ 266 w 834"/>
                    <a:gd name="T47" fmla="*/ 185 h 1053"/>
                    <a:gd name="T48" fmla="*/ 502 w 834"/>
                    <a:gd name="T49" fmla="*/ 5 h 1053"/>
                    <a:gd name="T50" fmla="*/ 574 w 834"/>
                    <a:gd name="T51" fmla="*/ 25 h 1053"/>
                    <a:gd name="T52" fmla="*/ 470 w 834"/>
                    <a:gd name="T53" fmla="*/ 57 h 1053"/>
                    <a:gd name="T54" fmla="*/ 386 w 834"/>
                    <a:gd name="T55" fmla="*/ 105 h 105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34"/>
                    <a:gd name="T85" fmla="*/ 0 h 1053"/>
                    <a:gd name="T86" fmla="*/ 834 w 834"/>
                    <a:gd name="T87" fmla="*/ 1053 h 105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34" h="1053">
                      <a:moveTo>
                        <a:pt x="386" y="105"/>
                      </a:moveTo>
                      <a:cubicBezTo>
                        <a:pt x="419" y="107"/>
                        <a:pt x="441" y="88"/>
                        <a:pt x="470" y="85"/>
                      </a:cubicBezTo>
                      <a:cubicBezTo>
                        <a:pt x="658" y="63"/>
                        <a:pt x="834" y="235"/>
                        <a:pt x="834" y="397"/>
                      </a:cubicBezTo>
                      <a:cubicBezTo>
                        <a:pt x="834" y="407"/>
                        <a:pt x="832" y="420"/>
                        <a:pt x="830" y="429"/>
                      </a:cubicBezTo>
                      <a:cubicBezTo>
                        <a:pt x="792" y="614"/>
                        <a:pt x="805" y="765"/>
                        <a:pt x="694" y="869"/>
                      </a:cubicBezTo>
                      <a:cubicBezTo>
                        <a:pt x="652" y="909"/>
                        <a:pt x="601" y="916"/>
                        <a:pt x="542" y="937"/>
                      </a:cubicBezTo>
                      <a:cubicBezTo>
                        <a:pt x="502" y="951"/>
                        <a:pt x="477" y="984"/>
                        <a:pt x="434" y="1001"/>
                      </a:cubicBezTo>
                      <a:cubicBezTo>
                        <a:pt x="395" y="1017"/>
                        <a:pt x="348" y="1010"/>
                        <a:pt x="302" y="1021"/>
                      </a:cubicBezTo>
                      <a:cubicBezTo>
                        <a:pt x="278" y="1027"/>
                        <a:pt x="256" y="1053"/>
                        <a:pt x="222" y="1045"/>
                      </a:cubicBezTo>
                      <a:cubicBezTo>
                        <a:pt x="220" y="972"/>
                        <a:pt x="328" y="988"/>
                        <a:pt x="390" y="965"/>
                      </a:cubicBezTo>
                      <a:cubicBezTo>
                        <a:pt x="533" y="914"/>
                        <a:pt x="657" y="786"/>
                        <a:pt x="690" y="625"/>
                      </a:cubicBezTo>
                      <a:cubicBezTo>
                        <a:pt x="697" y="593"/>
                        <a:pt x="685" y="552"/>
                        <a:pt x="714" y="521"/>
                      </a:cubicBezTo>
                      <a:cubicBezTo>
                        <a:pt x="764" y="541"/>
                        <a:pt x="733" y="611"/>
                        <a:pt x="722" y="653"/>
                      </a:cubicBezTo>
                      <a:cubicBezTo>
                        <a:pt x="700" y="737"/>
                        <a:pt x="671" y="808"/>
                        <a:pt x="622" y="861"/>
                      </a:cubicBezTo>
                      <a:cubicBezTo>
                        <a:pt x="735" y="819"/>
                        <a:pt x="755" y="678"/>
                        <a:pt x="766" y="529"/>
                      </a:cubicBezTo>
                      <a:cubicBezTo>
                        <a:pt x="771" y="467"/>
                        <a:pt x="790" y="414"/>
                        <a:pt x="778" y="361"/>
                      </a:cubicBezTo>
                      <a:cubicBezTo>
                        <a:pt x="753" y="251"/>
                        <a:pt x="651" y="135"/>
                        <a:pt x="522" y="133"/>
                      </a:cubicBezTo>
                      <a:cubicBezTo>
                        <a:pt x="442" y="132"/>
                        <a:pt x="378" y="164"/>
                        <a:pt x="326" y="205"/>
                      </a:cubicBezTo>
                      <a:cubicBezTo>
                        <a:pt x="288" y="236"/>
                        <a:pt x="235" y="283"/>
                        <a:pt x="202" y="321"/>
                      </a:cubicBezTo>
                      <a:cubicBezTo>
                        <a:pt x="166" y="363"/>
                        <a:pt x="144" y="445"/>
                        <a:pt x="114" y="505"/>
                      </a:cubicBezTo>
                      <a:cubicBezTo>
                        <a:pt x="89" y="556"/>
                        <a:pt x="74" y="622"/>
                        <a:pt x="18" y="645"/>
                      </a:cubicBezTo>
                      <a:cubicBezTo>
                        <a:pt x="0" y="588"/>
                        <a:pt x="50" y="534"/>
                        <a:pt x="78" y="477"/>
                      </a:cubicBezTo>
                      <a:cubicBezTo>
                        <a:pt x="104" y="424"/>
                        <a:pt x="119" y="359"/>
                        <a:pt x="150" y="309"/>
                      </a:cubicBezTo>
                      <a:cubicBezTo>
                        <a:pt x="177" y="264"/>
                        <a:pt x="229" y="225"/>
                        <a:pt x="266" y="185"/>
                      </a:cubicBezTo>
                      <a:cubicBezTo>
                        <a:pt x="341" y="106"/>
                        <a:pt x="369" y="17"/>
                        <a:pt x="502" y="5"/>
                      </a:cubicBezTo>
                      <a:cubicBezTo>
                        <a:pt x="524" y="3"/>
                        <a:pt x="572" y="0"/>
                        <a:pt x="574" y="25"/>
                      </a:cubicBezTo>
                      <a:cubicBezTo>
                        <a:pt x="577" y="58"/>
                        <a:pt x="501" y="50"/>
                        <a:pt x="470" y="57"/>
                      </a:cubicBezTo>
                      <a:cubicBezTo>
                        <a:pt x="435" y="65"/>
                        <a:pt x="401" y="77"/>
                        <a:pt x="386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6" name="Freeform 589"/>
                <p:cNvSpPr>
                  <a:spLocks/>
                </p:cNvSpPr>
                <p:nvPr/>
              </p:nvSpPr>
              <p:spPr bwMode="auto">
                <a:xfrm>
                  <a:off x="7983" y="1435"/>
                  <a:ext cx="817" cy="1455"/>
                </a:xfrm>
                <a:custGeom>
                  <a:avLst/>
                  <a:gdLst>
                    <a:gd name="T0" fmla="*/ 304 w 346"/>
                    <a:gd name="T1" fmla="*/ 616 h 616"/>
                    <a:gd name="T2" fmla="*/ 300 w 346"/>
                    <a:gd name="T3" fmla="*/ 464 h 616"/>
                    <a:gd name="T4" fmla="*/ 280 w 346"/>
                    <a:gd name="T5" fmla="*/ 412 h 616"/>
                    <a:gd name="T6" fmla="*/ 232 w 346"/>
                    <a:gd name="T7" fmla="*/ 260 h 616"/>
                    <a:gd name="T8" fmla="*/ 80 w 346"/>
                    <a:gd name="T9" fmla="*/ 92 h 616"/>
                    <a:gd name="T10" fmla="*/ 0 w 346"/>
                    <a:gd name="T11" fmla="*/ 32 h 616"/>
                    <a:gd name="T12" fmla="*/ 200 w 346"/>
                    <a:gd name="T13" fmla="*/ 132 h 616"/>
                    <a:gd name="T14" fmla="*/ 340 w 346"/>
                    <a:gd name="T15" fmla="*/ 448 h 616"/>
                    <a:gd name="T16" fmla="*/ 304 w 346"/>
                    <a:gd name="T17" fmla="*/ 616 h 6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6"/>
                    <a:gd name="T28" fmla="*/ 0 h 616"/>
                    <a:gd name="T29" fmla="*/ 346 w 346"/>
                    <a:gd name="T30" fmla="*/ 616 h 6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6" h="616">
                      <a:moveTo>
                        <a:pt x="304" y="616"/>
                      </a:moveTo>
                      <a:cubicBezTo>
                        <a:pt x="276" y="580"/>
                        <a:pt x="309" y="515"/>
                        <a:pt x="300" y="464"/>
                      </a:cubicBezTo>
                      <a:cubicBezTo>
                        <a:pt x="297" y="445"/>
                        <a:pt x="285" y="430"/>
                        <a:pt x="280" y="412"/>
                      </a:cubicBezTo>
                      <a:cubicBezTo>
                        <a:pt x="264" y="354"/>
                        <a:pt x="258" y="308"/>
                        <a:pt x="232" y="260"/>
                      </a:cubicBezTo>
                      <a:cubicBezTo>
                        <a:pt x="197" y="196"/>
                        <a:pt x="138" y="127"/>
                        <a:pt x="80" y="92"/>
                      </a:cubicBezTo>
                      <a:cubicBezTo>
                        <a:pt x="53" y="76"/>
                        <a:pt x="6" y="77"/>
                        <a:pt x="0" y="32"/>
                      </a:cubicBezTo>
                      <a:cubicBezTo>
                        <a:pt x="46" y="0"/>
                        <a:pt x="161" y="84"/>
                        <a:pt x="200" y="132"/>
                      </a:cubicBezTo>
                      <a:cubicBezTo>
                        <a:pt x="269" y="217"/>
                        <a:pt x="332" y="346"/>
                        <a:pt x="340" y="448"/>
                      </a:cubicBezTo>
                      <a:cubicBezTo>
                        <a:pt x="345" y="509"/>
                        <a:pt x="346" y="588"/>
                        <a:pt x="304" y="6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7" name="Freeform 590"/>
                <p:cNvSpPr>
                  <a:spLocks/>
                </p:cNvSpPr>
                <p:nvPr/>
              </p:nvSpPr>
              <p:spPr bwMode="auto">
                <a:xfrm>
                  <a:off x="6585" y="1680"/>
                  <a:ext cx="663" cy="993"/>
                </a:xfrm>
                <a:custGeom>
                  <a:avLst/>
                  <a:gdLst>
                    <a:gd name="T0" fmla="*/ 276 w 281"/>
                    <a:gd name="T1" fmla="*/ 0 h 420"/>
                    <a:gd name="T2" fmla="*/ 184 w 281"/>
                    <a:gd name="T3" fmla="*/ 116 h 420"/>
                    <a:gd name="T4" fmla="*/ 100 w 281"/>
                    <a:gd name="T5" fmla="*/ 244 h 420"/>
                    <a:gd name="T6" fmla="*/ 8 w 281"/>
                    <a:gd name="T7" fmla="*/ 420 h 420"/>
                    <a:gd name="T8" fmla="*/ 48 w 281"/>
                    <a:gd name="T9" fmla="*/ 268 h 420"/>
                    <a:gd name="T10" fmla="*/ 108 w 281"/>
                    <a:gd name="T11" fmla="*/ 128 h 420"/>
                    <a:gd name="T12" fmla="*/ 268 w 281"/>
                    <a:gd name="T13" fmla="*/ 0 h 420"/>
                    <a:gd name="T14" fmla="*/ 276 w 281"/>
                    <a:gd name="T15" fmla="*/ 0 h 4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1"/>
                    <a:gd name="T25" fmla="*/ 0 h 420"/>
                    <a:gd name="T26" fmla="*/ 281 w 281"/>
                    <a:gd name="T27" fmla="*/ 420 h 4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1" h="420">
                      <a:moveTo>
                        <a:pt x="276" y="0"/>
                      </a:moveTo>
                      <a:cubicBezTo>
                        <a:pt x="281" y="60"/>
                        <a:pt x="217" y="82"/>
                        <a:pt x="184" y="116"/>
                      </a:cubicBezTo>
                      <a:cubicBezTo>
                        <a:pt x="151" y="150"/>
                        <a:pt x="120" y="196"/>
                        <a:pt x="100" y="244"/>
                      </a:cubicBezTo>
                      <a:cubicBezTo>
                        <a:pt x="74" y="306"/>
                        <a:pt x="67" y="380"/>
                        <a:pt x="8" y="420"/>
                      </a:cubicBezTo>
                      <a:cubicBezTo>
                        <a:pt x="0" y="366"/>
                        <a:pt x="29" y="315"/>
                        <a:pt x="48" y="268"/>
                      </a:cubicBezTo>
                      <a:cubicBezTo>
                        <a:pt x="67" y="221"/>
                        <a:pt x="83" y="167"/>
                        <a:pt x="108" y="128"/>
                      </a:cubicBezTo>
                      <a:cubicBezTo>
                        <a:pt x="139" y="81"/>
                        <a:pt x="220" y="27"/>
                        <a:pt x="268" y="0"/>
                      </a:cubicBezTo>
                      <a:cubicBezTo>
                        <a:pt x="271" y="0"/>
                        <a:pt x="273" y="0"/>
                        <a:pt x="2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08" name="Freeform 591"/>
                <p:cNvSpPr>
                  <a:spLocks/>
                </p:cNvSpPr>
                <p:nvPr/>
              </p:nvSpPr>
              <p:spPr bwMode="auto">
                <a:xfrm>
                  <a:off x="6792" y="1758"/>
                  <a:ext cx="1637" cy="1961"/>
                </a:xfrm>
                <a:custGeom>
                  <a:avLst/>
                  <a:gdLst>
                    <a:gd name="T0" fmla="*/ 632 w 693"/>
                    <a:gd name="T1" fmla="*/ 363 h 830"/>
                    <a:gd name="T2" fmla="*/ 444 w 693"/>
                    <a:gd name="T3" fmla="*/ 79 h 830"/>
                    <a:gd name="T4" fmla="*/ 260 w 693"/>
                    <a:gd name="T5" fmla="*/ 151 h 830"/>
                    <a:gd name="T6" fmla="*/ 232 w 693"/>
                    <a:gd name="T7" fmla="*/ 187 h 830"/>
                    <a:gd name="T8" fmla="*/ 168 w 693"/>
                    <a:gd name="T9" fmla="*/ 263 h 830"/>
                    <a:gd name="T10" fmla="*/ 524 w 693"/>
                    <a:gd name="T11" fmla="*/ 131 h 830"/>
                    <a:gd name="T12" fmla="*/ 544 w 693"/>
                    <a:gd name="T13" fmla="*/ 571 h 830"/>
                    <a:gd name="T14" fmla="*/ 376 w 693"/>
                    <a:gd name="T15" fmla="*/ 763 h 830"/>
                    <a:gd name="T16" fmla="*/ 304 w 693"/>
                    <a:gd name="T17" fmla="*/ 795 h 830"/>
                    <a:gd name="T18" fmla="*/ 236 w 693"/>
                    <a:gd name="T19" fmla="*/ 819 h 830"/>
                    <a:gd name="T20" fmla="*/ 384 w 693"/>
                    <a:gd name="T21" fmla="*/ 703 h 830"/>
                    <a:gd name="T22" fmla="*/ 528 w 693"/>
                    <a:gd name="T23" fmla="*/ 415 h 830"/>
                    <a:gd name="T24" fmla="*/ 520 w 693"/>
                    <a:gd name="T25" fmla="*/ 191 h 830"/>
                    <a:gd name="T26" fmla="*/ 340 w 693"/>
                    <a:gd name="T27" fmla="*/ 167 h 830"/>
                    <a:gd name="T28" fmla="*/ 260 w 693"/>
                    <a:gd name="T29" fmla="*/ 255 h 830"/>
                    <a:gd name="T30" fmla="*/ 200 w 693"/>
                    <a:gd name="T31" fmla="*/ 307 h 830"/>
                    <a:gd name="T32" fmla="*/ 184 w 693"/>
                    <a:gd name="T33" fmla="*/ 431 h 830"/>
                    <a:gd name="T34" fmla="*/ 116 w 693"/>
                    <a:gd name="T35" fmla="*/ 571 h 830"/>
                    <a:gd name="T36" fmla="*/ 0 w 693"/>
                    <a:gd name="T37" fmla="*/ 651 h 830"/>
                    <a:gd name="T38" fmla="*/ 84 w 693"/>
                    <a:gd name="T39" fmla="*/ 527 h 830"/>
                    <a:gd name="T40" fmla="*/ 124 w 693"/>
                    <a:gd name="T41" fmla="*/ 355 h 830"/>
                    <a:gd name="T42" fmla="*/ 124 w 693"/>
                    <a:gd name="T43" fmla="*/ 223 h 830"/>
                    <a:gd name="T44" fmla="*/ 248 w 693"/>
                    <a:gd name="T45" fmla="*/ 103 h 830"/>
                    <a:gd name="T46" fmla="*/ 644 w 693"/>
                    <a:gd name="T47" fmla="*/ 171 h 830"/>
                    <a:gd name="T48" fmla="*/ 632 w 693"/>
                    <a:gd name="T49" fmla="*/ 363 h 8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3"/>
                    <a:gd name="T76" fmla="*/ 0 h 830"/>
                    <a:gd name="T77" fmla="*/ 693 w 693"/>
                    <a:gd name="T78" fmla="*/ 830 h 83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3" h="830">
                      <a:moveTo>
                        <a:pt x="632" y="363"/>
                      </a:moveTo>
                      <a:cubicBezTo>
                        <a:pt x="628" y="214"/>
                        <a:pt x="580" y="83"/>
                        <a:pt x="444" y="79"/>
                      </a:cubicBezTo>
                      <a:cubicBezTo>
                        <a:pt x="376" y="77"/>
                        <a:pt x="304" y="110"/>
                        <a:pt x="260" y="151"/>
                      </a:cubicBezTo>
                      <a:cubicBezTo>
                        <a:pt x="249" y="161"/>
                        <a:pt x="244" y="175"/>
                        <a:pt x="232" y="187"/>
                      </a:cubicBezTo>
                      <a:cubicBezTo>
                        <a:pt x="209" y="209"/>
                        <a:pt x="160" y="222"/>
                        <a:pt x="168" y="263"/>
                      </a:cubicBezTo>
                      <a:cubicBezTo>
                        <a:pt x="253" y="221"/>
                        <a:pt x="372" y="31"/>
                        <a:pt x="524" y="131"/>
                      </a:cubicBezTo>
                      <a:cubicBezTo>
                        <a:pt x="621" y="195"/>
                        <a:pt x="594" y="461"/>
                        <a:pt x="544" y="571"/>
                      </a:cubicBezTo>
                      <a:cubicBezTo>
                        <a:pt x="509" y="649"/>
                        <a:pt x="440" y="726"/>
                        <a:pt x="376" y="763"/>
                      </a:cubicBezTo>
                      <a:cubicBezTo>
                        <a:pt x="354" y="776"/>
                        <a:pt x="327" y="783"/>
                        <a:pt x="304" y="795"/>
                      </a:cubicBezTo>
                      <a:cubicBezTo>
                        <a:pt x="283" y="806"/>
                        <a:pt x="262" y="830"/>
                        <a:pt x="236" y="819"/>
                      </a:cubicBezTo>
                      <a:cubicBezTo>
                        <a:pt x="260" y="744"/>
                        <a:pt x="331" y="743"/>
                        <a:pt x="384" y="703"/>
                      </a:cubicBezTo>
                      <a:cubicBezTo>
                        <a:pt x="465" y="641"/>
                        <a:pt x="514" y="548"/>
                        <a:pt x="528" y="415"/>
                      </a:cubicBezTo>
                      <a:cubicBezTo>
                        <a:pt x="536" y="339"/>
                        <a:pt x="562" y="251"/>
                        <a:pt x="520" y="191"/>
                      </a:cubicBezTo>
                      <a:cubicBezTo>
                        <a:pt x="484" y="140"/>
                        <a:pt x="396" y="135"/>
                        <a:pt x="340" y="167"/>
                      </a:cubicBezTo>
                      <a:cubicBezTo>
                        <a:pt x="309" y="184"/>
                        <a:pt x="293" y="221"/>
                        <a:pt x="260" y="255"/>
                      </a:cubicBezTo>
                      <a:cubicBezTo>
                        <a:pt x="243" y="273"/>
                        <a:pt x="213" y="285"/>
                        <a:pt x="200" y="307"/>
                      </a:cubicBezTo>
                      <a:cubicBezTo>
                        <a:pt x="179" y="343"/>
                        <a:pt x="192" y="380"/>
                        <a:pt x="184" y="431"/>
                      </a:cubicBezTo>
                      <a:cubicBezTo>
                        <a:pt x="177" y="476"/>
                        <a:pt x="142" y="534"/>
                        <a:pt x="116" y="571"/>
                      </a:cubicBezTo>
                      <a:cubicBezTo>
                        <a:pt x="90" y="608"/>
                        <a:pt x="55" y="652"/>
                        <a:pt x="0" y="651"/>
                      </a:cubicBezTo>
                      <a:cubicBezTo>
                        <a:pt x="5" y="592"/>
                        <a:pt x="59" y="569"/>
                        <a:pt x="84" y="527"/>
                      </a:cubicBezTo>
                      <a:cubicBezTo>
                        <a:pt x="107" y="489"/>
                        <a:pt x="132" y="426"/>
                        <a:pt x="124" y="355"/>
                      </a:cubicBezTo>
                      <a:cubicBezTo>
                        <a:pt x="119" y="309"/>
                        <a:pt x="103" y="267"/>
                        <a:pt x="124" y="223"/>
                      </a:cubicBezTo>
                      <a:cubicBezTo>
                        <a:pt x="145" y="180"/>
                        <a:pt x="204" y="139"/>
                        <a:pt x="248" y="103"/>
                      </a:cubicBezTo>
                      <a:cubicBezTo>
                        <a:pt x="376" y="0"/>
                        <a:pt x="568" y="10"/>
                        <a:pt x="644" y="171"/>
                      </a:cubicBezTo>
                      <a:cubicBezTo>
                        <a:pt x="664" y="213"/>
                        <a:pt x="693" y="346"/>
                        <a:pt x="632" y="3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5" name="Freeform 592"/>
                <p:cNvSpPr>
                  <a:spLocks/>
                </p:cNvSpPr>
                <p:nvPr/>
              </p:nvSpPr>
              <p:spPr bwMode="auto">
                <a:xfrm>
                  <a:off x="7744" y="2099"/>
                  <a:ext cx="307" cy="214"/>
                </a:xfrm>
                <a:custGeom>
                  <a:avLst/>
                  <a:gdLst>
                    <a:gd name="T0" fmla="*/ 101 w 130"/>
                    <a:gd name="T1" fmla="*/ 91 h 91"/>
                    <a:gd name="T2" fmla="*/ 17 w 130"/>
                    <a:gd name="T3" fmla="*/ 67 h 91"/>
                    <a:gd name="T4" fmla="*/ 101 w 130"/>
                    <a:gd name="T5" fmla="*/ 91 h 91"/>
                    <a:gd name="T6" fmla="*/ 0 60000 65536"/>
                    <a:gd name="T7" fmla="*/ 0 60000 65536"/>
                    <a:gd name="T8" fmla="*/ 0 60000 65536"/>
                    <a:gd name="T9" fmla="*/ 0 w 130"/>
                    <a:gd name="T10" fmla="*/ 0 h 91"/>
                    <a:gd name="T11" fmla="*/ 130 w 130"/>
                    <a:gd name="T12" fmla="*/ 91 h 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" h="91">
                      <a:moveTo>
                        <a:pt x="101" y="91"/>
                      </a:moveTo>
                      <a:cubicBezTo>
                        <a:pt x="75" y="81"/>
                        <a:pt x="51" y="69"/>
                        <a:pt x="17" y="67"/>
                      </a:cubicBezTo>
                      <a:cubicBezTo>
                        <a:pt x="0" y="0"/>
                        <a:pt x="130" y="39"/>
                        <a:pt x="101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6" name="Freeform 593"/>
                <p:cNvSpPr>
                  <a:spLocks/>
                </p:cNvSpPr>
                <p:nvPr/>
              </p:nvSpPr>
              <p:spPr bwMode="auto">
                <a:xfrm>
                  <a:off x="7222" y="2108"/>
                  <a:ext cx="529" cy="621"/>
                </a:xfrm>
                <a:custGeom>
                  <a:avLst/>
                  <a:gdLst>
                    <a:gd name="T0" fmla="*/ 222 w 224"/>
                    <a:gd name="T1" fmla="*/ 47 h 263"/>
                    <a:gd name="T2" fmla="*/ 182 w 224"/>
                    <a:gd name="T3" fmla="*/ 79 h 263"/>
                    <a:gd name="T4" fmla="*/ 86 w 224"/>
                    <a:gd name="T5" fmla="*/ 179 h 263"/>
                    <a:gd name="T6" fmla="*/ 34 w 224"/>
                    <a:gd name="T7" fmla="*/ 263 h 263"/>
                    <a:gd name="T8" fmla="*/ 118 w 224"/>
                    <a:gd name="T9" fmla="*/ 91 h 263"/>
                    <a:gd name="T10" fmla="*/ 222 w 224"/>
                    <a:gd name="T11" fmla="*/ 47 h 2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263"/>
                    <a:gd name="T20" fmla="*/ 224 w 224"/>
                    <a:gd name="T21" fmla="*/ 263 h 2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263">
                      <a:moveTo>
                        <a:pt x="222" y="47"/>
                      </a:moveTo>
                      <a:cubicBezTo>
                        <a:pt x="224" y="73"/>
                        <a:pt x="195" y="68"/>
                        <a:pt x="182" y="79"/>
                      </a:cubicBezTo>
                      <a:cubicBezTo>
                        <a:pt x="162" y="122"/>
                        <a:pt x="115" y="143"/>
                        <a:pt x="86" y="179"/>
                      </a:cubicBezTo>
                      <a:cubicBezTo>
                        <a:pt x="65" y="205"/>
                        <a:pt x="68" y="245"/>
                        <a:pt x="34" y="263"/>
                      </a:cubicBezTo>
                      <a:cubicBezTo>
                        <a:pt x="0" y="195"/>
                        <a:pt x="79" y="136"/>
                        <a:pt x="118" y="91"/>
                      </a:cubicBezTo>
                      <a:cubicBezTo>
                        <a:pt x="141" y="65"/>
                        <a:pt x="176" y="0"/>
                        <a:pt x="222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7" name="Freeform 594"/>
                <p:cNvSpPr>
                  <a:spLocks/>
                </p:cNvSpPr>
                <p:nvPr/>
              </p:nvSpPr>
              <p:spPr bwMode="auto">
                <a:xfrm>
                  <a:off x="6868" y="2271"/>
                  <a:ext cx="1139" cy="1498"/>
                </a:xfrm>
                <a:custGeom>
                  <a:avLst/>
                  <a:gdLst>
                    <a:gd name="T0" fmla="*/ 52 w 482"/>
                    <a:gd name="T1" fmla="*/ 614 h 634"/>
                    <a:gd name="T2" fmla="*/ 120 w 482"/>
                    <a:gd name="T3" fmla="*/ 562 h 634"/>
                    <a:gd name="T4" fmla="*/ 236 w 482"/>
                    <a:gd name="T5" fmla="*/ 454 h 634"/>
                    <a:gd name="T6" fmla="*/ 300 w 482"/>
                    <a:gd name="T7" fmla="*/ 430 h 634"/>
                    <a:gd name="T8" fmla="*/ 432 w 482"/>
                    <a:gd name="T9" fmla="*/ 206 h 634"/>
                    <a:gd name="T10" fmla="*/ 428 w 482"/>
                    <a:gd name="T11" fmla="*/ 162 h 634"/>
                    <a:gd name="T12" fmla="*/ 400 w 482"/>
                    <a:gd name="T13" fmla="*/ 58 h 634"/>
                    <a:gd name="T14" fmla="*/ 332 w 482"/>
                    <a:gd name="T15" fmla="*/ 130 h 634"/>
                    <a:gd name="T16" fmla="*/ 64 w 482"/>
                    <a:gd name="T17" fmla="*/ 490 h 634"/>
                    <a:gd name="T18" fmla="*/ 0 w 482"/>
                    <a:gd name="T19" fmla="*/ 506 h 634"/>
                    <a:gd name="T20" fmla="*/ 76 w 482"/>
                    <a:gd name="T21" fmla="*/ 426 h 634"/>
                    <a:gd name="T22" fmla="*/ 240 w 482"/>
                    <a:gd name="T23" fmla="*/ 146 h 634"/>
                    <a:gd name="T24" fmla="*/ 292 w 482"/>
                    <a:gd name="T25" fmla="*/ 102 h 634"/>
                    <a:gd name="T26" fmla="*/ 340 w 482"/>
                    <a:gd name="T27" fmla="*/ 38 h 634"/>
                    <a:gd name="T28" fmla="*/ 480 w 482"/>
                    <a:gd name="T29" fmla="*/ 90 h 634"/>
                    <a:gd name="T30" fmla="*/ 468 w 482"/>
                    <a:gd name="T31" fmla="*/ 166 h 634"/>
                    <a:gd name="T32" fmla="*/ 468 w 482"/>
                    <a:gd name="T33" fmla="*/ 250 h 634"/>
                    <a:gd name="T34" fmla="*/ 356 w 482"/>
                    <a:gd name="T35" fmla="*/ 450 h 634"/>
                    <a:gd name="T36" fmla="*/ 264 w 482"/>
                    <a:gd name="T37" fmla="*/ 494 h 634"/>
                    <a:gd name="T38" fmla="*/ 52 w 482"/>
                    <a:gd name="T39" fmla="*/ 614 h 6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2"/>
                    <a:gd name="T61" fmla="*/ 0 h 634"/>
                    <a:gd name="T62" fmla="*/ 482 w 482"/>
                    <a:gd name="T63" fmla="*/ 634 h 63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2" h="634">
                      <a:moveTo>
                        <a:pt x="52" y="614"/>
                      </a:moveTo>
                      <a:cubicBezTo>
                        <a:pt x="63" y="583"/>
                        <a:pt x="91" y="582"/>
                        <a:pt x="120" y="562"/>
                      </a:cubicBezTo>
                      <a:cubicBezTo>
                        <a:pt x="162" y="533"/>
                        <a:pt x="194" y="478"/>
                        <a:pt x="236" y="454"/>
                      </a:cubicBezTo>
                      <a:cubicBezTo>
                        <a:pt x="255" y="443"/>
                        <a:pt x="279" y="442"/>
                        <a:pt x="300" y="430"/>
                      </a:cubicBezTo>
                      <a:cubicBezTo>
                        <a:pt x="368" y="392"/>
                        <a:pt x="428" y="289"/>
                        <a:pt x="432" y="206"/>
                      </a:cubicBezTo>
                      <a:cubicBezTo>
                        <a:pt x="433" y="191"/>
                        <a:pt x="427" y="176"/>
                        <a:pt x="428" y="162"/>
                      </a:cubicBezTo>
                      <a:cubicBezTo>
                        <a:pt x="430" y="121"/>
                        <a:pt x="449" y="65"/>
                        <a:pt x="400" y="58"/>
                      </a:cubicBezTo>
                      <a:cubicBezTo>
                        <a:pt x="355" y="51"/>
                        <a:pt x="343" y="93"/>
                        <a:pt x="332" y="130"/>
                      </a:cubicBezTo>
                      <a:cubicBezTo>
                        <a:pt x="229" y="219"/>
                        <a:pt x="186" y="413"/>
                        <a:pt x="64" y="490"/>
                      </a:cubicBezTo>
                      <a:cubicBezTo>
                        <a:pt x="48" y="500"/>
                        <a:pt x="23" y="512"/>
                        <a:pt x="0" y="506"/>
                      </a:cubicBezTo>
                      <a:cubicBezTo>
                        <a:pt x="0" y="456"/>
                        <a:pt x="46" y="452"/>
                        <a:pt x="76" y="426"/>
                      </a:cubicBezTo>
                      <a:cubicBezTo>
                        <a:pt x="154" y="358"/>
                        <a:pt x="171" y="230"/>
                        <a:pt x="240" y="146"/>
                      </a:cubicBezTo>
                      <a:cubicBezTo>
                        <a:pt x="253" y="131"/>
                        <a:pt x="276" y="120"/>
                        <a:pt x="292" y="102"/>
                      </a:cubicBezTo>
                      <a:cubicBezTo>
                        <a:pt x="311" y="81"/>
                        <a:pt x="322" y="51"/>
                        <a:pt x="340" y="38"/>
                      </a:cubicBezTo>
                      <a:cubicBezTo>
                        <a:pt x="395" y="0"/>
                        <a:pt x="476" y="32"/>
                        <a:pt x="480" y="90"/>
                      </a:cubicBezTo>
                      <a:cubicBezTo>
                        <a:pt x="482" y="116"/>
                        <a:pt x="470" y="144"/>
                        <a:pt x="468" y="166"/>
                      </a:cubicBezTo>
                      <a:cubicBezTo>
                        <a:pt x="466" y="195"/>
                        <a:pt x="471" y="223"/>
                        <a:pt x="468" y="250"/>
                      </a:cubicBezTo>
                      <a:cubicBezTo>
                        <a:pt x="459" y="329"/>
                        <a:pt x="412" y="407"/>
                        <a:pt x="356" y="450"/>
                      </a:cubicBezTo>
                      <a:cubicBezTo>
                        <a:pt x="330" y="470"/>
                        <a:pt x="294" y="476"/>
                        <a:pt x="264" y="494"/>
                      </a:cubicBezTo>
                      <a:cubicBezTo>
                        <a:pt x="198" y="533"/>
                        <a:pt x="151" y="634"/>
                        <a:pt x="52" y="6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8" name="Freeform 595"/>
                <p:cNvSpPr>
                  <a:spLocks noEditPoints="1"/>
                </p:cNvSpPr>
                <p:nvPr/>
              </p:nvSpPr>
              <p:spPr bwMode="auto">
                <a:xfrm>
                  <a:off x="6896" y="2465"/>
                  <a:ext cx="983" cy="1207"/>
                </a:xfrm>
                <a:custGeom>
                  <a:avLst/>
                  <a:gdLst>
                    <a:gd name="T0" fmla="*/ 388 w 416"/>
                    <a:gd name="T1" fmla="*/ 0 h 511"/>
                    <a:gd name="T2" fmla="*/ 380 w 416"/>
                    <a:gd name="T3" fmla="*/ 76 h 511"/>
                    <a:gd name="T4" fmla="*/ 308 w 416"/>
                    <a:gd name="T5" fmla="*/ 296 h 511"/>
                    <a:gd name="T6" fmla="*/ 160 w 416"/>
                    <a:gd name="T7" fmla="*/ 392 h 511"/>
                    <a:gd name="T8" fmla="*/ 0 w 416"/>
                    <a:gd name="T9" fmla="*/ 476 h 511"/>
                    <a:gd name="T10" fmla="*/ 76 w 416"/>
                    <a:gd name="T11" fmla="*/ 420 h 511"/>
                    <a:gd name="T12" fmla="*/ 208 w 416"/>
                    <a:gd name="T13" fmla="*/ 276 h 511"/>
                    <a:gd name="T14" fmla="*/ 344 w 416"/>
                    <a:gd name="T15" fmla="*/ 60 h 511"/>
                    <a:gd name="T16" fmla="*/ 380 w 416"/>
                    <a:gd name="T17" fmla="*/ 0 h 511"/>
                    <a:gd name="T18" fmla="*/ 388 w 416"/>
                    <a:gd name="T19" fmla="*/ 0 h 511"/>
                    <a:gd name="T20" fmla="*/ 260 w 416"/>
                    <a:gd name="T21" fmla="*/ 264 h 511"/>
                    <a:gd name="T22" fmla="*/ 344 w 416"/>
                    <a:gd name="T23" fmla="*/ 120 h 511"/>
                    <a:gd name="T24" fmla="*/ 332 w 416"/>
                    <a:gd name="T25" fmla="*/ 116 h 511"/>
                    <a:gd name="T26" fmla="*/ 260 w 416"/>
                    <a:gd name="T27" fmla="*/ 264 h 5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6"/>
                    <a:gd name="T43" fmla="*/ 0 h 511"/>
                    <a:gd name="T44" fmla="*/ 416 w 416"/>
                    <a:gd name="T45" fmla="*/ 511 h 51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6" h="511">
                      <a:moveTo>
                        <a:pt x="388" y="0"/>
                      </a:moveTo>
                      <a:cubicBezTo>
                        <a:pt x="408" y="22"/>
                        <a:pt x="388" y="57"/>
                        <a:pt x="380" y="76"/>
                      </a:cubicBezTo>
                      <a:cubicBezTo>
                        <a:pt x="416" y="121"/>
                        <a:pt x="361" y="271"/>
                        <a:pt x="308" y="296"/>
                      </a:cubicBezTo>
                      <a:cubicBezTo>
                        <a:pt x="246" y="325"/>
                        <a:pt x="203" y="342"/>
                        <a:pt x="160" y="392"/>
                      </a:cubicBezTo>
                      <a:cubicBezTo>
                        <a:pt x="130" y="426"/>
                        <a:pt x="60" y="511"/>
                        <a:pt x="0" y="476"/>
                      </a:cubicBezTo>
                      <a:cubicBezTo>
                        <a:pt x="17" y="440"/>
                        <a:pt x="50" y="439"/>
                        <a:pt x="76" y="420"/>
                      </a:cubicBezTo>
                      <a:cubicBezTo>
                        <a:pt x="106" y="399"/>
                        <a:pt x="194" y="313"/>
                        <a:pt x="208" y="276"/>
                      </a:cubicBezTo>
                      <a:cubicBezTo>
                        <a:pt x="239" y="199"/>
                        <a:pt x="278" y="107"/>
                        <a:pt x="344" y="60"/>
                      </a:cubicBezTo>
                      <a:cubicBezTo>
                        <a:pt x="351" y="35"/>
                        <a:pt x="355" y="6"/>
                        <a:pt x="380" y="0"/>
                      </a:cubicBezTo>
                      <a:cubicBezTo>
                        <a:pt x="383" y="0"/>
                        <a:pt x="385" y="0"/>
                        <a:pt x="388" y="0"/>
                      </a:cubicBezTo>
                      <a:close/>
                      <a:moveTo>
                        <a:pt x="260" y="264"/>
                      </a:moveTo>
                      <a:cubicBezTo>
                        <a:pt x="312" y="258"/>
                        <a:pt x="349" y="183"/>
                        <a:pt x="344" y="120"/>
                      </a:cubicBezTo>
                      <a:cubicBezTo>
                        <a:pt x="339" y="120"/>
                        <a:pt x="339" y="115"/>
                        <a:pt x="332" y="116"/>
                      </a:cubicBezTo>
                      <a:cubicBezTo>
                        <a:pt x="312" y="169"/>
                        <a:pt x="283" y="213"/>
                        <a:pt x="260" y="2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29" name="Freeform 596"/>
                <p:cNvSpPr>
                  <a:spLocks/>
                </p:cNvSpPr>
                <p:nvPr/>
              </p:nvSpPr>
              <p:spPr bwMode="auto">
                <a:xfrm>
                  <a:off x="8514" y="2502"/>
                  <a:ext cx="163" cy="350"/>
                </a:xfrm>
                <a:custGeom>
                  <a:avLst/>
                  <a:gdLst>
                    <a:gd name="T0" fmla="*/ 39 w 69"/>
                    <a:gd name="T1" fmla="*/ 0 h 148"/>
                    <a:gd name="T2" fmla="*/ 15 w 69"/>
                    <a:gd name="T3" fmla="*/ 148 h 148"/>
                    <a:gd name="T4" fmla="*/ 39 w 69"/>
                    <a:gd name="T5" fmla="*/ 0 h 148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48"/>
                    <a:gd name="T11" fmla="*/ 69 w 69"/>
                    <a:gd name="T12" fmla="*/ 148 h 1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48">
                      <a:moveTo>
                        <a:pt x="39" y="0"/>
                      </a:moveTo>
                      <a:cubicBezTo>
                        <a:pt x="69" y="30"/>
                        <a:pt x="53" y="134"/>
                        <a:pt x="15" y="148"/>
                      </a:cubicBezTo>
                      <a:cubicBezTo>
                        <a:pt x="13" y="103"/>
                        <a:pt x="0" y="16"/>
                        <a:pt x="3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0" name="Freeform 597"/>
                <p:cNvSpPr>
                  <a:spLocks/>
                </p:cNvSpPr>
                <p:nvPr/>
              </p:nvSpPr>
              <p:spPr bwMode="auto">
                <a:xfrm>
                  <a:off x="6670" y="2538"/>
                  <a:ext cx="375" cy="616"/>
                </a:xfrm>
                <a:custGeom>
                  <a:avLst/>
                  <a:gdLst>
                    <a:gd name="T0" fmla="*/ 140 w 159"/>
                    <a:gd name="T1" fmla="*/ 5 h 261"/>
                    <a:gd name="T2" fmla="*/ 112 w 159"/>
                    <a:gd name="T3" fmla="*/ 157 h 261"/>
                    <a:gd name="T4" fmla="*/ 20 w 159"/>
                    <a:gd name="T5" fmla="*/ 261 h 261"/>
                    <a:gd name="T6" fmla="*/ 120 w 159"/>
                    <a:gd name="T7" fmla="*/ 13 h 261"/>
                    <a:gd name="T8" fmla="*/ 128 w 159"/>
                    <a:gd name="T9" fmla="*/ 1 h 261"/>
                    <a:gd name="T10" fmla="*/ 140 w 159"/>
                    <a:gd name="T11" fmla="*/ 5 h 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261"/>
                    <a:gd name="T20" fmla="*/ 159 w 159"/>
                    <a:gd name="T21" fmla="*/ 261 h 2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261">
                      <a:moveTo>
                        <a:pt x="140" y="5"/>
                      </a:moveTo>
                      <a:cubicBezTo>
                        <a:pt x="159" y="62"/>
                        <a:pt x="137" y="118"/>
                        <a:pt x="112" y="157"/>
                      </a:cubicBezTo>
                      <a:cubicBezTo>
                        <a:pt x="87" y="195"/>
                        <a:pt x="54" y="238"/>
                        <a:pt x="20" y="261"/>
                      </a:cubicBezTo>
                      <a:cubicBezTo>
                        <a:pt x="0" y="156"/>
                        <a:pt x="106" y="110"/>
                        <a:pt x="120" y="13"/>
                      </a:cubicBezTo>
                      <a:cubicBezTo>
                        <a:pt x="122" y="8"/>
                        <a:pt x="127" y="7"/>
                        <a:pt x="128" y="1"/>
                      </a:cubicBezTo>
                      <a:cubicBezTo>
                        <a:pt x="135" y="0"/>
                        <a:pt x="135" y="5"/>
                        <a:pt x="14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1" name="Freeform 598"/>
                <p:cNvSpPr>
                  <a:spLocks/>
                </p:cNvSpPr>
                <p:nvPr/>
              </p:nvSpPr>
              <p:spPr bwMode="auto">
                <a:xfrm>
                  <a:off x="7425" y="2937"/>
                  <a:ext cx="1198" cy="1210"/>
                </a:xfrm>
                <a:custGeom>
                  <a:avLst/>
                  <a:gdLst>
                    <a:gd name="T0" fmla="*/ 492 w 507"/>
                    <a:gd name="T1" fmla="*/ 0 h 512"/>
                    <a:gd name="T2" fmla="*/ 444 w 507"/>
                    <a:gd name="T3" fmla="*/ 188 h 512"/>
                    <a:gd name="T4" fmla="*/ 328 w 507"/>
                    <a:gd name="T5" fmla="*/ 324 h 512"/>
                    <a:gd name="T6" fmla="*/ 160 w 507"/>
                    <a:gd name="T7" fmla="*/ 396 h 512"/>
                    <a:gd name="T8" fmla="*/ 316 w 507"/>
                    <a:gd name="T9" fmla="*/ 360 h 512"/>
                    <a:gd name="T10" fmla="*/ 124 w 507"/>
                    <a:gd name="T11" fmla="*/ 444 h 512"/>
                    <a:gd name="T12" fmla="*/ 0 w 507"/>
                    <a:gd name="T13" fmla="*/ 496 h 512"/>
                    <a:gd name="T14" fmla="*/ 56 w 507"/>
                    <a:gd name="T15" fmla="*/ 444 h 512"/>
                    <a:gd name="T16" fmla="*/ 136 w 507"/>
                    <a:gd name="T17" fmla="*/ 356 h 512"/>
                    <a:gd name="T18" fmla="*/ 332 w 507"/>
                    <a:gd name="T19" fmla="*/ 272 h 512"/>
                    <a:gd name="T20" fmla="*/ 472 w 507"/>
                    <a:gd name="T21" fmla="*/ 16 h 512"/>
                    <a:gd name="T22" fmla="*/ 480 w 507"/>
                    <a:gd name="T23" fmla="*/ 0 h 512"/>
                    <a:gd name="T24" fmla="*/ 492 w 507"/>
                    <a:gd name="T25" fmla="*/ 0 h 5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7"/>
                    <a:gd name="T40" fmla="*/ 0 h 512"/>
                    <a:gd name="T41" fmla="*/ 507 w 507"/>
                    <a:gd name="T42" fmla="*/ 512 h 5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7" h="512">
                      <a:moveTo>
                        <a:pt x="492" y="0"/>
                      </a:moveTo>
                      <a:cubicBezTo>
                        <a:pt x="507" y="67"/>
                        <a:pt x="473" y="136"/>
                        <a:pt x="444" y="188"/>
                      </a:cubicBezTo>
                      <a:cubicBezTo>
                        <a:pt x="415" y="240"/>
                        <a:pt x="380" y="296"/>
                        <a:pt x="328" y="324"/>
                      </a:cubicBezTo>
                      <a:cubicBezTo>
                        <a:pt x="274" y="354"/>
                        <a:pt x="207" y="350"/>
                        <a:pt x="160" y="396"/>
                      </a:cubicBezTo>
                      <a:cubicBezTo>
                        <a:pt x="219" y="409"/>
                        <a:pt x="271" y="361"/>
                        <a:pt x="316" y="360"/>
                      </a:cubicBezTo>
                      <a:cubicBezTo>
                        <a:pt x="311" y="453"/>
                        <a:pt x="194" y="419"/>
                        <a:pt x="124" y="444"/>
                      </a:cubicBezTo>
                      <a:cubicBezTo>
                        <a:pt x="78" y="460"/>
                        <a:pt x="50" y="512"/>
                        <a:pt x="0" y="496"/>
                      </a:cubicBezTo>
                      <a:cubicBezTo>
                        <a:pt x="5" y="460"/>
                        <a:pt x="37" y="460"/>
                        <a:pt x="56" y="444"/>
                      </a:cubicBezTo>
                      <a:cubicBezTo>
                        <a:pt x="87" y="419"/>
                        <a:pt x="107" y="378"/>
                        <a:pt x="136" y="356"/>
                      </a:cubicBezTo>
                      <a:cubicBezTo>
                        <a:pt x="198" y="310"/>
                        <a:pt x="277" y="314"/>
                        <a:pt x="332" y="272"/>
                      </a:cubicBezTo>
                      <a:cubicBezTo>
                        <a:pt x="418" y="206"/>
                        <a:pt x="424" y="122"/>
                        <a:pt x="472" y="16"/>
                      </a:cubicBezTo>
                      <a:cubicBezTo>
                        <a:pt x="474" y="12"/>
                        <a:pt x="475" y="5"/>
                        <a:pt x="480" y="0"/>
                      </a:cubicBezTo>
                      <a:cubicBezTo>
                        <a:pt x="484" y="0"/>
                        <a:pt x="488" y="0"/>
                        <a:pt x="49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2" name="Freeform 599"/>
                <p:cNvSpPr>
                  <a:spLocks/>
                </p:cNvSpPr>
                <p:nvPr/>
              </p:nvSpPr>
              <p:spPr bwMode="auto">
                <a:xfrm>
                  <a:off x="8219" y="2956"/>
                  <a:ext cx="721" cy="869"/>
                </a:xfrm>
                <a:custGeom>
                  <a:avLst/>
                  <a:gdLst>
                    <a:gd name="T0" fmla="*/ 288 w 305"/>
                    <a:gd name="T1" fmla="*/ 4 h 368"/>
                    <a:gd name="T2" fmla="*/ 220 w 305"/>
                    <a:gd name="T3" fmla="*/ 196 h 368"/>
                    <a:gd name="T4" fmla="*/ 152 w 305"/>
                    <a:gd name="T5" fmla="*/ 236 h 368"/>
                    <a:gd name="T6" fmla="*/ 0 w 305"/>
                    <a:gd name="T7" fmla="*/ 348 h 368"/>
                    <a:gd name="T8" fmla="*/ 52 w 305"/>
                    <a:gd name="T9" fmla="*/ 292 h 368"/>
                    <a:gd name="T10" fmla="*/ 172 w 305"/>
                    <a:gd name="T11" fmla="*/ 76 h 368"/>
                    <a:gd name="T12" fmla="*/ 208 w 305"/>
                    <a:gd name="T13" fmla="*/ 4 h 368"/>
                    <a:gd name="T14" fmla="*/ 176 w 305"/>
                    <a:gd name="T15" fmla="*/ 164 h 368"/>
                    <a:gd name="T16" fmla="*/ 276 w 305"/>
                    <a:gd name="T17" fmla="*/ 0 h 368"/>
                    <a:gd name="T18" fmla="*/ 288 w 305"/>
                    <a:gd name="T19" fmla="*/ 4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5"/>
                    <a:gd name="T31" fmla="*/ 0 h 368"/>
                    <a:gd name="T32" fmla="*/ 305 w 305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5" h="368">
                      <a:moveTo>
                        <a:pt x="288" y="4"/>
                      </a:moveTo>
                      <a:cubicBezTo>
                        <a:pt x="305" y="75"/>
                        <a:pt x="265" y="155"/>
                        <a:pt x="220" y="196"/>
                      </a:cubicBezTo>
                      <a:cubicBezTo>
                        <a:pt x="202" y="213"/>
                        <a:pt x="173" y="218"/>
                        <a:pt x="152" y="236"/>
                      </a:cubicBezTo>
                      <a:cubicBezTo>
                        <a:pt x="106" y="276"/>
                        <a:pt x="76" y="368"/>
                        <a:pt x="0" y="348"/>
                      </a:cubicBezTo>
                      <a:cubicBezTo>
                        <a:pt x="0" y="310"/>
                        <a:pt x="31" y="310"/>
                        <a:pt x="52" y="292"/>
                      </a:cubicBezTo>
                      <a:cubicBezTo>
                        <a:pt x="106" y="246"/>
                        <a:pt x="151" y="153"/>
                        <a:pt x="172" y="76"/>
                      </a:cubicBezTo>
                      <a:cubicBezTo>
                        <a:pt x="179" y="52"/>
                        <a:pt x="177" y="14"/>
                        <a:pt x="208" y="4"/>
                      </a:cubicBezTo>
                      <a:cubicBezTo>
                        <a:pt x="247" y="48"/>
                        <a:pt x="187" y="118"/>
                        <a:pt x="176" y="164"/>
                      </a:cubicBezTo>
                      <a:cubicBezTo>
                        <a:pt x="233" y="149"/>
                        <a:pt x="235" y="44"/>
                        <a:pt x="276" y="0"/>
                      </a:cubicBezTo>
                      <a:cubicBezTo>
                        <a:pt x="279" y="2"/>
                        <a:pt x="283" y="4"/>
                        <a:pt x="288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3" name="Freeform 600"/>
                <p:cNvSpPr>
                  <a:spLocks/>
                </p:cNvSpPr>
                <p:nvPr/>
              </p:nvSpPr>
              <p:spPr bwMode="auto">
                <a:xfrm>
                  <a:off x="8059" y="3410"/>
                  <a:ext cx="788" cy="614"/>
                </a:xfrm>
                <a:custGeom>
                  <a:avLst/>
                  <a:gdLst>
                    <a:gd name="T0" fmla="*/ 328 w 334"/>
                    <a:gd name="T1" fmla="*/ 0 h 260"/>
                    <a:gd name="T2" fmla="*/ 252 w 334"/>
                    <a:gd name="T3" fmla="*/ 100 h 260"/>
                    <a:gd name="T4" fmla="*/ 288 w 334"/>
                    <a:gd name="T5" fmla="*/ 92 h 260"/>
                    <a:gd name="T6" fmla="*/ 252 w 334"/>
                    <a:gd name="T7" fmla="*/ 148 h 260"/>
                    <a:gd name="T8" fmla="*/ 0 w 334"/>
                    <a:gd name="T9" fmla="*/ 260 h 260"/>
                    <a:gd name="T10" fmla="*/ 92 w 334"/>
                    <a:gd name="T11" fmla="*/ 188 h 260"/>
                    <a:gd name="T12" fmla="*/ 196 w 334"/>
                    <a:gd name="T13" fmla="*/ 120 h 260"/>
                    <a:gd name="T14" fmla="*/ 316 w 334"/>
                    <a:gd name="T15" fmla="*/ 0 h 260"/>
                    <a:gd name="T16" fmla="*/ 328 w 334"/>
                    <a:gd name="T17" fmla="*/ 0 h 2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34"/>
                    <a:gd name="T28" fmla="*/ 0 h 260"/>
                    <a:gd name="T29" fmla="*/ 334 w 334"/>
                    <a:gd name="T30" fmla="*/ 260 h 2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34" h="260">
                      <a:moveTo>
                        <a:pt x="328" y="0"/>
                      </a:moveTo>
                      <a:cubicBezTo>
                        <a:pt x="334" y="49"/>
                        <a:pt x="277" y="69"/>
                        <a:pt x="252" y="100"/>
                      </a:cubicBezTo>
                      <a:cubicBezTo>
                        <a:pt x="263" y="112"/>
                        <a:pt x="269" y="85"/>
                        <a:pt x="288" y="92"/>
                      </a:cubicBezTo>
                      <a:cubicBezTo>
                        <a:pt x="289" y="123"/>
                        <a:pt x="264" y="129"/>
                        <a:pt x="252" y="148"/>
                      </a:cubicBezTo>
                      <a:cubicBezTo>
                        <a:pt x="148" y="163"/>
                        <a:pt x="101" y="255"/>
                        <a:pt x="0" y="260"/>
                      </a:cubicBezTo>
                      <a:cubicBezTo>
                        <a:pt x="16" y="222"/>
                        <a:pt x="60" y="207"/>
                        <a:pt x="92" y="188"/>
                      </a:cubicBezTo>
                      <a:cubicBezTo>
                        <a:pt x="126" y="168"/>
                        <a:pt x="168" y="148"/>
                        <a:pt x="196" y="120"/>
                      </a:cubicBezTo>
                      <a:cubicBezTo>
                        <a:pt x="235" y="82"/>
                        <a:pt x="259" y="24"/>
                        <a:pt x="316" y="0"/>
                      </a:cubicBezTo>
                      <a:cubicBezTo>
                        <a:pt x="320" y="0"/>
                        <a:pt x="324" y="0"/>
                        <a:pt x="32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4" name="Freeform 601"/>
                <p:cNvSpPr>
                  <a:spLocks/>
                </p:cNvSpPr>
                <p:nvPr/>
              </p:nvSpPr>
              <p:spPr bwMode="auto">
                <a:xfrm>
                  <a:off x="7227" y="3870"/>
                  <a:ext cx="321" cy="210"/>
                </a:xfrm>
                <a:custGeom>
                  <a:avLst/>
                  <a:gdLst>
                    <a:gd name="T0" fmla="*/ 136 w 136"/>
                    <a:gd name="T1" fmla="*/ 9 h 89"/>
                    <a:gd name="T2" fmla="*/ 0 w 136"/>
                    <a:gd name="T3" fmla="*/ 53 h 89"/>
                    <a:gd name="T4" fmla="*/ 136 w 136"/>
                    <a:gd name="T5" fmla="*/ 9 h 89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9"/>
                    <a:gd name="T11" fmla="*/ 136 w 136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9">
                      <a:moveTo>
                        <a:pt x="136" y="9"/>
                      </a:moveTo>
                      <a:cubicBezTo>
                        <a:pt x="122" y="49"/>
                        <a:pt x="38" y="89"/>
                        <a:pt x="0" y="53"/>
                      </a:cubicBezTo>
                      <a:cubicBezTo>
                        <a:pt x="9" y="6"/>
                        <a:pt x="98" y="0"/>
                        <a:pt x="136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  <p:sp>
              <p:nvSpPr>
                <p:cNvPr id="135" name="Freeform 602"/>
                <p:cNvSpPr>
                  <a:spLocks/>
                </p:cNvSpPr>
                <p:nvPr/>
              </p:nvSpPr>
              <p:spPr bwMode="auto">
                <a:xfrm>
                  <a:off x="7593" y="3976"/>
                  <a:ext cx="333" cy="152"/>
                </a:xfrm>
                <a:custGeom>
                  <a:avLst/>
                  <a:gdLst>
                    <a:gd name="T0" fmla="*/ 77 w 141"/>
                    <a:gd name="T1" fmla="*/ 64 h 64"/>
                    <a:gd name="T2" fmla="*/ 37 w 141"/>
                    <a:gd name="T3" fmla="*/ 64 h 64"/>
                    <a:gd name="T4" fmla="*/ 141 w 141"/>
                    <a:gd name="T5" fmla="*/ 24 h 64"/>
                    <a:gd name="T6" fmla="*/ 77 w 141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64"/>
                    <a:gd name="T14" fmla="*/ 141 w 141"/>
                    <a:gd name="T15" fmla="*/ 64 h 6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64">
                      <a:moveTo>
                        <a:pt x="77" y="64"/>
                      </a:moveTo>
                      <a:cubicBezTo>
                        <a:pt x="64" y="64"/>
                        <a:pt x="50" y="64"/>
                        <a:pt x="37" y="64"/>
                      </a:cubicBezTo>
                      <a:cubicBezTo>
                        <a:pt x="0" y="28"/>
                        <a:pt x="107" y="0"/>
                        <a:pt x="141" y="24"/>
                      </a:cubicBezTo>
                      <a:cubicBezTo>
                        <a:pt x="135" y="53"/>
                        <a:pt x="101" y="53"/>
                        <a:pt x="77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charset="0"/>
                  </a:endParaRPr>
                </a:p>
              </p:txBody>
            </p:sp>
          </p:grpSp>
        </p:grpSp>
        <p:sp>
          <p:nvSpPr>
            <p:cNvPr id="78" name="Rectangle 19"/>
            <p:cNvSpPr>
              <a:spLocks noChangeArrowheads="1"/>
            </p:cNvSpPr>
            <p:nvPr/>
          </p:nvSpPr>
          <p:spPr bwMode="auto">
            <a:xfrm flipH="1">
              <a:off x="4922581" y="4676053"/>
              <a:ext cx="1303424" cy="1705436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79" name="TextBox 48"/>
            <p:cNvSpPr txBox="1"/>
            <p:nvPr/>
          </p:nvSpPr>
          <p:spPr>
            <a:xfrm>
              <a:off x="4842619" y="4694573"/>
              <a:ext cx="150991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Email</a:t>
              </a:r>
            </a:p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0" name="Snip Diagonal Corner Rectangle 3"/>
            <p:cNvSpPr>
              <a:spLocks noChangeAspect="1"/>
            </p:cNvSpPr>
            <p:nvPr/>
          </p:nvSpPr>
          <p:spPr>
            <a:xfrm>
              <a:off x="5040443" y="5532176"/>
              <a:ext cx="1049627" cy="60043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A661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5896" y="5648359"/>
              <a:ext cx="446707" cy="446707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12" b="93291" l="0" r="99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936" y="5598689"/>
              <a:ext cx="266763" cy="266763"/>
            </a:xfrm>
            <a:prstGeom prst="rect">
              <a:avLst/>
            </a:prstGeom>
          </p:spPr>
        </p:pic>
        <p:sp>
          <p:nvSpPr>
            <p:cNvPr id="83" name="Rectangle 19"/>
            <p:cNvSpPr>
              <a:spLocks noChangeArrowheads="1"/>
            </p:cNvSpPr>
            <p:nvPr/>
          </p:nvSpPr>
          <p:spPr bwMode="auto">
            <a:xfrm flipH="1">
              <a:off x="3536039" y="4668241"/>
              <a:ext cx="1303424" cy="1705436"/>
            </a:xfrm>
            <a:prstGeom prst="roundRect">
              <a:avLst>
                <a:gd name="adj" fmla="val 4621"/>
              </a:avLst>
            </a:prstGeom>
            <a:solidFill>
              <a:schemeClr val="bg1"/>
            </a:solidFill>
            <a:ln w="3175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30" tIns="136860" rIns="68430" bIns="34216" rtlCol="0" anchor="t"/>
            <a:lstStyle/>
            <a:p>
              <a:pPr algn="ctr" defTabSz="684364">
                <a:lnSpc>
                  <a:spcPct val="90000"/>
                </a:lnSpc>
                <a:spcBef>
                  <a:spcPts val="450"/>
                </a:spcBef>
              </a:pPr>
              <a:endParaRPr lang="en-US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4" name="TextBox 48"/>
            <p:cNvSpPr txBox="1"/>
            <p:nvPr/>
          </p:nvSpPr>
          <p:spPr>
            <a:xfrm>
              <a:off x="3474018" y="4688469"/>
              <a:ext cx="1435401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DNS</a:t>
              </a:r>
            </a:p>
            <a:p>
              <a:pPr algn="ctr"/>
              <a:r>
                <a:rPr lang="ja-JP" altLang="en-US" sz="1400" dirty="0" smtClean="0">
                  <a:solidFill>
                    <a:schemeClr val="tx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charset="0"/>
                </a:rPr>
                <a:t>セキュリティ</a:t>
              </a:r>
              <a:endParaRPr lang="en-US" sz="16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sp>
          <p:nvSpPr>
            <p:cNvPr id="85" name="Snip Diagonal Corner Rectangle 3"/>
            <p:cNvSpPr>
              <a:spLocks noChangeAspect="1"/>
            </p:cNvSpPr>
            <p:nvPr/>
          </p:nvSpPr>
          <p:spPr>
            <a:xfrm>
              <a:off x="3668834" y="5539836"/>
              <a:ext cx="1049627" cy="60043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A661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endParaRPr>
            </a:p>
          </p:txBody>
        </p: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389" y="5663956"/>
              <a:ext cx="415068" cy="415068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12" b="93291" l="0" r="99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242" y="5768531"/>
              <a:ext cx="266763" cy="266763"/>
            </a:xfrm>
            <a:prstGeom prst="rect">
              <a:avLst/>
            </a:prstGeom>
          </p:spPr>
        </p:pic>
      </p:grpSp>
      <p:pic>
        <p:nvPicPr>
          <p:cNvPr id="91" name="図 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3581" y="4011638"/>
            <a:ext cx="583323" cy="184057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0793" y="4217563"/>
            <a:ext cx="826373" cy="148572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1292172" y="4663657"/>
            <a:ext cx="6550761" cy="4381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 セキュリティ</a:t>
            </a:r>
            <a:r>
              <a:rPr kumimoji="1" lang="ja-JP" altLang="en-US" sz="24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製品を活用した多層防御</a:t>
            </a:r>
          </a:p>
        </p:txBody>
      </p:sp>
    </p:spTree>
    <p:extLst>
      <p:ext uri="{BB962C8B-B14F-4D97-AF65-F5344CB8AC3E}">
        <p14:creationId xmlns:p14="http://schemas.microsoft.com/office/powerpoint/2010/main" val="5539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431" t="18262" r="24068" b="17953"/>
          <a:stretch/>
        </p:blipFill>
        <p:spPr>
          <a:xfrm>
            <a:off x="835799" y="2195963"/>
            <a:ext cx="1324616" cy="1119877"/>
          </a:xfrm>
          <a:prstGeom prst="rect">
            <a:avLst/>
          </a:prstGeom>
        </p:spPr>
      </p:pic>
      <p:cxnSp>
        <p:nvCxnSpPr>
          <p:cNvPr id="28" name="直線コネクタ 27"/>
          <p:cNvCxnSpPr/>
          <p:nvPr/>
        </p:nvCxnSpPr>
        <p:spPr>
          <a:xfrm flipH="1">
            <a:off x="1977408" y="2748544"/>
            <a:ext cx="573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242457"/>
            <a:ext cx="8494694" cy="731837"/>
          </a:xfrm>
        </p:spPr>
        <p:txBody>
          <a:bodyPr/>
          <a:lstStyle/>
          <a:p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シスコセキュリティ製品を活用した多層防御による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対策例</a:t>
            </a:r>
            <a:endParaRPr kumimoji="1" lang="ja-JP" altLang="en-US" sz="1800" dirty="0">
              <a:solidFill>
                <a:srgbClr val="00507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431" t="18262" r="24068" b="17953"/>
          <a:stretch/>
        </p:blipFill>
        <p:spPr>
          <a:xfrm>
            <a:off x="5660321" y="3677103"/>
            <a:ext cx="1324616" cy="1119877"/>
          </a:xfrm>
          <a:prstGeom prst="rect">
            <a:avLst/>
          </a:prstGeom>
        </p:spPr>
      </p:pic>
      <p:cxnSp>
        <p:nvCxnSpPr>
          <p:cNvPr id="22" name="直線コネクタ 21"/>
          <p:cNvCxnSpPr>
            <a:stCxn id="29" idx="0"/>
          </p:cNvCxnSpPr>
          <p:nvPr/>
        </p:nvCxnSpPr>
        <p:spPr>
          <a:xfrm flipV="1">
            <a:off x="3005998" y="3019283"/>
            <a:ext cx="0" cy="6578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雲 22"/>
          <p:cNvSpPr/>
          <p:nvPr/>
        </p:nvSpPr>
        <p:spPr>
          <a:xfrm>
            <a:off x="5163770" y="1577676"/>
            <a:ext cx="2925921" cy="1543049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4" name="雲 23"/>
          <p:cNvSpPr/>
          <p:nvPr/>
        </p:nvSpPr>
        <p:spPr>
          <a:xfrm>
            <a:off x="2403269" y="1772991"/>
            <a:ext cx="2586742" cy="144775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10520" y="1722062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社内ネット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72086" y="2238139"/>
            <a:ext cx="219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インターネット</a:t>
            </a:r>
            <a:endParaRPr kumimoji="1" lang="en-US" altLang="ja-JP" sz="1600" dirty="0" smtClean="0">
              <a:solidFill>
                <a:srgbClr val="00507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kumimoji="1" lang="ja-JP" altLang="en-US" sz="1600" dirty="0" smtClean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・</a:t>
            </a:r>
            <a:r>
              <a:rPr kumimoji="1" lang="en-US" altLang="ja-JP" sz="1600" dirty="0" smtClean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4G </a:t>
            </a:r>
            <a:r>
              <a:rPr kumimoji="1" lang="en-US" altLang="ja-JP" sz="1600" dirty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kumimoji="1" lang="ja-JP" altLang="en-US" sz="1600" dirty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kumimoji="1" lang="en-US" altLang="ja-JP" sz="1600" dirty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LTE</a:t>
            </a:r>
            <a:r>
              <a:rPr kumimoji="1" lang="ja-JP" altLang="en-US" sz="1600" dirty="0">
                <a:solidFill>
                  <a:srgbClr val="00507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網</a:t>
            </a:r>
          </a:p>
        </p:txBody>
      </p:sp>
      <p:sp>
        <p:nvSpPr>
          <p:cNvPr id="27" name="雲 26"/>
          <p:cNvSpPr/>
          <p:nvPr/>
        </p:nvSpPr>
        <p:spPr>
          <a:xfrm>
            <a:off x="3590570" y="883398"/>
            <a:ext cx="2939353" cy="1305314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431" t="18262" r="24068" b="17953"/>
          <a:stretch/>
        </p:blipFill>
        <p:spPr>
          <a:xfrm>
            <a:off x="2343690" y="3677103"/>
            <a:ext cx="1324616" cy="1119877"/>
          </a:xfrm>
          <a:prstGeom prst="rect">
            <a:avLst/>
          </a:prstGeom>
        </p:spPr>
      </p:pic>
      <p:cxnSp>
        <p:nvCxnSpPr>
          <p:cNvPr id="30" name="直線コネクタ 29"/>
          <p:cNvCxnSpPr>
            <a:endCxn id="21" idx="0"/>
          </p:cNvCxnSpPr>
          <p:nvPr/>
        </p:nvCxnSpPr>
        <p:spPr>
          <a:xfrm>
            <a:off x="6322629" y="3019283"/>
            <a:ext cx="0" cy="6578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301788" y="346386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</a:t>
            </a:r>
            <a:endParaRPr kumimoji="1" lang="ja-JP" altLang="en-US" sz="16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67585" y="35018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社外</a:t>
            </a:r>
            <a:endParaRPr kumimoji="1" lang="ja-JP" altLang="en-US" sz="16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0" name="上下矢印 53"/>
          <p:cNvSpPr/>
          <p:nvPr/>
        </p:nvSpPr>
        <p:spPr>
          <a:xfrm rot="16200000">
            <a:off x="4433378" y="3276280"/>
            <a:ext cx="471488" cy="1982402"/>
          </a:xfrm>
          <a:prstGeom prst="up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2" name="円弧 51"/>
          <p:cNvSpPr/>
          <p:nvPr/>
        </p:nvSpPr>
        <p:spPr>
          <a:xfrm rot="16200000">
            <a:off x="4264187" y="3536989"/>
            <a:ext cx="2213123" cy="1692085"/>
          </a:xfrm>
          <a:prstGeom prst="arc">
            <a:avLst>
              <a:gd name="adj1" fmla="val 14565585"/>
              <a:gd name="adj2" fmla="val 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4" name="円弧 53"/>
          <p:cNvSpPr/>
          <p:nvPr/>
        </p:nvSpPr>
        <p:spPr>
          <a:xfrm rot="5400000" flipH="1">
            <a:off x="2116078" y="3536989"/>
            <a:ext cx="2213123" cy="1692085"/>
          </a:xfrm>
          <a:prstGeom prst="arc">
            <a:avLst>
              <a:gd name="adj1" fmla="val 14565585"/>
              <a:gd name="adj2" fmla="val 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3435" y="4102308"/>
            <a:ext cx="13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自宅、カフェ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外出先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49037" y="398128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オフィス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事業所・支社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/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支店</a:t>
            </a:r>
          </a:p>
        </p:txBody>
      </p:sp>
      <p:sp>
        <p:nvSpPr>
          <p:cNvPr id="9" name="円柱 8"/>
          <p:cNvSpPr/>
          <p:nvPr/>
        </p:nvSpPr>
        <p:spPr>
          <a:xfrm rot="4610961" flipH="1">
            <a:off x="3270606" y="359099"/>
            <a:ext cx="45719" cy="3455093"/>
          </a:xfrm>
          <a:prstGeom prst="ca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20829536">
            <a:off x="2185056" y="1559537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DNS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クエリーのみ</a:t>
            </a:r>
            <a:endParaRPr kumimoji="1" lang="en-US" altLang="ja-JP" sz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VPN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接続</a:t>
            </a:r>
          </a:p>
        </p:txBody>
      </p:sp>
      <p:sp>
        <p:nvSpPr>
          <p:cNvPr id="33" name="円柱 32"/>
          <p:cNvSpPr/>
          <p:nvPr/>
        </p:nvSpPr>
        <p:spPr>
          <a:xfrm rot="3474951" flipH="1">
            <a:off x="4204842" y="1487247"/>
            <a:ext cx="70124" cy="2963749"/>
          </a:xfrm>
          <a:prstGeom prst="ca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65" name="図形グループ 64"/>
          <p:cNvGrpSpPr/>
          <p:nvPr/>
        </p:nvGrpSpPr>
        <p:grpSpPr>
          <a:xfrm>
            <a:off x="912547" y="1680662"/>
            <a:ext cx="1162498" cy="1125299"/>
            <a:chOff x="417950" y="1680662"/>
            <a:chExt cx="1162498" cy="1125299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417950" y="1680662"/>
              <a:ext cx="11624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AnyConnect</a:t>
              </a:r>
            </a:p>
            <a:p>
              <a:pPr algn="ctr"/>
              <a:r>
                <a:rPr kumimoji="1" lang="en-US" altLang="ja-JP" sz="1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Umbrella</a:t>
              </a:r>
              <a:r>
                <a:rPr kumimoji="1" lang="ja-JP" altLang="en-US" sz="1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への通信</a:t>
              </a:r>
              <a:endParaRPr kumimoji="1"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70" b="93151" l="0" r="936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132" y="2309728"/>
              <a:ext cx="537019" cy="496233"/>
            </a:xfrm>
            <a:prstGeom prst="rect">
              <a:avLst/>
            </a:prstGeom>
          </p:spPr>
        </p:pic>
      </p:grpSp>
      <p:sp>
        <p:nvSpPr>
          <p:cNvPr id="34" name="テキスト ボックス 33"/>
          <p:cNvSpPr txBox="1"/>
          <p:nvPr/>
        </p:nvSpPr>
        <p:spPr>
          <a:xfrm rot="19706576">
            <a:off x="3529817" y="2873757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VPN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接続</a:t>
            </a:r>
          </a:p>
        </p:txBody>
      </p:sp>
      <p:cxnSp>
        <p:nvCxnSpPr>
          <p:cNvPr id="38" name="カギ線コネクタ 37"/>
          <p:cNvCxnSpPr>
            <a:endCxn id="12" idx="4"/>
          </p:cNvCxnSpPr>
          <p:nvPr/>
        </p:nvCxnSpPr>
        <p:spPr>
          <a:xfrm rot="16200000" flipV="1">
            <a:off x="5450179" y="1654126"/>
            <a:ext cx="194034" cy="38490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曲線コネクタ 38"/>
          <p:cNvCxnSpPr>
            <a:stCxn id="21" idx="0"/>
            <a:endCxn id="12" idx="5"/>
          </p:cNvCxnSpPr>
          <p:nvPr/>
        </p:nvCxnSpPr>
        <p:spPr>
          <a:xfrm rot="16200000" flipV="1">
            <a:off x="4874916" y="2229390"/>
            <a:ext cx="2021111" cy="874316"/>
          </a:xfrm>
          <a:prstGeom prst="curvedConnector2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1494972" y="3500804"/>
            <a:ext cx="1085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AnyConnect</a:t>
            </a:r>
          </a:p>
          <a:p>
            <a:pPr algn="ctr"/>
            <a:r>
              <a:rPr kumimoji="1" lang="ja-JP" alt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社内へ</a:t>
            </a:r>
            <a:r>
              <a:rPr kumimoji="1"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VPN</a:t>
            </a:r>
            <a:r>
              <a:rPr kumimoji="1" lang="ja-JP" alt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接続</a:t>
            </a:r>
            <a:endParaRPr kumimoji="1" lang="en-US" altLang="ja-JP" sz="1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直方体 11"/>
          <p:cNvSpPr/>
          <p:nvPr/>
        </p:nvSpPr>
        <p:spPr>
          <a:xfrm>
            <a:off x="4811223" y="1515639"/>
            <a:ext cx="637090" cy="374275"/>
          </a:xfrm>
          <a:prstGeom prst="cub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DNS</a:t>
            </a:r>
            <a:endParaRPr kumimoji="1" lang="ja-JP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6" name="直方体 55"/>
          <p:cNvSpPr/>
          <p:nvPr/>
        </p:nvSpPr>
        <p:spPr>
          <a:xfrm>
            <a:off x="6529923" y="2309728"/>
            <a:ext cx="637090" cy="374275"/>
          </a:xfrm>
          <a:prstGeom prst="cub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DHCP</a:t>
            </a:r>
            <a:endParaRPr kumimoji="1" lang="ja-JP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43" name="直線矢印コネクタ 42"/>
          <p:cNvCxnSpPr>
            <a:endCxn id="21" idx="0"/>
          </p:cNvCxnSpPr>
          <p:nvPr/>
        </p:nvCxnSpPr>
        <p:spPr>
          <a:xfrm flipH="1">
            <a:off x="6322629" y="2778661"/>
            <a:ext cx="304101" cy="898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7738" y="1881314"/>
            <a:ext cx="1242335" cy="391997"/>
          </a:xfrm>
          <a:prstGeom prst="rect">
            <a:avLst/>
          </a:prstGeom>
        </p:spPr>
      </p:pic>
      <p:pic>
        <p:nvPicPr>
          <p:cNvPr id="51" name="Picture 2" descr="/Users/njito/Library/Group Containers/UBF8T346G9.Office/msoclip1/01/ADAF3FA9-9D48-8040-869A-789F1F775BE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82" y="3766794"/>
            <a:ext cx="537651" cy="5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6797982" y="3654900"/>
            <a:ext cx="212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AMP for End</a:t>
            </a:r>
            <a:r>
              <a:rPr kumimoji="1" lang="ja-JP" altLang="en-US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ｐ</a:t>
            </a:r>
            <a:r>
              <a:rPr kumimoji="1"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oint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0" b="93151" l="0" r="93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34" y="3795230"/>
            <a:ext cx="537019" cy="496233"/>
          </a:xfrm>
          <a:prstGeom prst="rect">
            <a:avLst/>
          </a:prstGeom>
        </p:spPr>
      </p:pic>
      <p:pic>
        <p:nvPicPr>
          <p:cNvPr id="60" name="Picture 2" descr="/Users/njito/Library/Group Containers/UBF8T346G9.Office/msoclip1/01/ADAF3FA9-9D48-8040-869A-789F1F775BE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75" y="3774520"/>
            <a:ext cx="537651" cy="5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/Users/njito/Library/Group Containers/UBF8T346G9.Office/msoclip1/01/ADAF3FA9-9D48-8040-869A-789F1F775BE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4" y="2288542"/>
            <a:ext cx="537651" cy="5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正方形/長方形 40"/>
          <p:cNvSpPr/>
          <p:nvPr/>
        </p:nvSpPr>
        <p:spPr>
          <a:xfrm>
            <a:off x="4068683" y="1086171"/>
            <a:ext cx="2862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 Umbrella</a:t>
            </a:r>
            <a:endParaRPr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11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33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2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" t="1480" r="1941" b="20998"/>
          <a:stretch/>
        </p:blipFill>
        <p:spPr bwMode="auto">
          <a:xfrm>
            <a:off x="268294" y="1085852"/>
            <a:ext cx="8594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8294" y="2785907"/>
            <a:ext cx="8594725" cy="19480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tx1">
                  <a:lumMod val="75000"/>
                  <a:alpha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</a:gradFill>
        </p:spPr>
        <p:txBody>
          <a:bodyPr wrap="square" lIns="91440" anchor="b">
            <a:noAutofit/>
          </a:bodyPr>
          <a:lstStyle/>
          <a:p>
            <a:endParaRPr lang="en-IN" sz="9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6720" y="341313"/>
            <a:ext cx="8022336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セキュリティを侵害された組織は、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その対応に大変苦労する。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8744" y="1655805"/>
            <a:ext cx="2156653" cy="1247669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15% 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15%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の組織は侵害を発見するのに２年以上費やしている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5311" y="1655805"/>
            <a:ext cx="2156653" cy="1247669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55%</a:t>
            </a:r>
            <a:r>
              <a:rPr 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55%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の組織が、侵害の原因を解決できていない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5306" y="2995814"/>
            <a:ext cx="2156652" cy="1305141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45</a:t>
            </a:r>
            <a:r>
              <a:rPr lang="en-US" sz="3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days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つのサイバー攻撃を解決するのに必要な日数は平均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45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日間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8744" y="2986900"/>
            <a:ext cx="2156653" cy="1314055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54%</a:t>
            </a:r>
          </a:p>
          <a:p>
            <a:pPr algn="ctr"/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侵害の内の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54%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が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数ヶ月間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発見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されずに放置されている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288" y="1085850"/>
            <a:ext cx="8595360" cy="795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endParaRPr lang="en-US" sz="1600" b="1" dirty="0">
              <a:solidFill>
                <a:srgbClr val="21479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1206934" y="1655805"/>
            <a:ext cx="2156653" cy="1262817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60%</a:t>
            </a:r>
            <a: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１時間以内に</a:t>
            </a: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60%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のデータが 盗まれる</a:t>
            </a:r>
            <a:endParaRPr 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3" name="Rectangle 19"/>
          <p:cNvSpPr/>
          <p:nvPr/>
        </p:nvSpPr>
        <p:spPr>
          <a:xfrm>
            <a:off x="1192177" y="2986900"/>
            <a:ext cx="2156658" cy="1314055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65%</a:t>
            </a:r>
            <a:endParaRPr lang="en-US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65%</a:t>
            </a:r>
            <a:r>
              <a:rPr lang="ja-JP" alt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の企業は、既存システムでは新たな脅威への対応はできないと言っている</a:t>
            </a:r>
            <a:endParaRPr lang="en-US" sz="11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3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09" y="144435"/>
            <a:ext cx="8345488" cy="731837"/>
          </a:xfrm>
        </p:spPr>
        <p:txBody>
          <a:bodyPr/>
          <a:lstStyle/>
          <a:p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日本におけるセキュリティ侵害の現状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 descr="Screen Shot 2015-06-22 at 22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4" y="1138926"/>
            <a:ext cx="2474659" cy="3261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Screen Shot 2015-06-22 at 22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2079336"/>
            <a:ext cx="3437881" cy="1348978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654223" y="767837"/>
            <a:ext cx="4169261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【</a:t>
            </a:r>
            <a:r>
              <a:rPr lang="ja-JP" altLang="en-US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注意喚起</a:t>
            </a:r>
            <a:r>
              <a:rPr lang="en-US" altLang="ja-JP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】</a:t>
            </a:r>
            <a:r>
              <a:rPr lang="ja-JP" altLang="en-US" sz="12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ランサムウェア</a:t>
            </a:r>
            <a:r>
              <a:rPr lang="ja-JP" altLang="en-US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感染を狙った攻撃に注意</a:t>
            </a:r>
          </a:p>
          <a:p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7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, IPA)</a:t>
            </a:r>
            <a:endParaRPr lang="en-US" sz="1100" dirty="0">
              <a:solidFill>
                <a:schemeClr val="tx2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54" y="731088"/>
            <a:ext cx="4370652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データ漏洩</a:t>
            </a:r>
            <a:r>
              <a:rPr lang="en-US" altLang="ja-JP" sz="12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/</a:t>
            </a:r>
            <a:r>
              <a:rPr lang="ja-JP" altLang="en-US" sz="12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侵害に関するニュース</a:t>
            </a:r>
            <a:r>
              <a:rPr lang="en-US" altLang="ja-JP" sz="12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</a:p>
          <a:p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(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日経コンピュータ、日本産経新聞、</a:t>
            </a:r>
            <a:r>
              <a:rPr lang="en-US" altLang="ja-JP" sz="1100" dirty="0" err="1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ITmedia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、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NHK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news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web)</a:t>
            </a:r>
            <a:endParaRPr lang="en-US" sz="1100" dirty="0">
              <a:solidFill>
                <a:schemeClr val="tx2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370" y="3115010"/>
            <a:ext cx="36421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国内セキュリティ市場規模予測</a:t>
            </a:r>
            <a:r>
              <a:rPr lang="en-US" altLang="ja-JP" sz="1100" dirty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6</a:t>
            </a:r>
            <a:r>
              <a:rPr lang="ja-JP" altLang="en-US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, IDC)</a:t>
            </a:r>
            <a:endParaRPr lang="en-US" sz="1200" dirty="0">
              <a:solidFill>
                <a:schemeClr val="tx2"/>
              </a:solidFill>
              <a:latin typeface="+mn-ea"/>
              <a:ea typeface="+mn-ea"/>
              <a:cs typeface="Meiryo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22" y="2572406"/>
            <a:ext cx="3607971" cy="21959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137" y="3392009"/>
            <a:ext cx="3352420" cy="1600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49" y="2871753"/>
            <a:ext cx="2144604" cy="204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06" y="1250862"/>
            <a:ext cx="3461716" cy="1550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59" y="3118069"/>
            <a:ext cx="2506146" cy="1960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78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09" y="144435"/>
            <a:ext cx="8345488" cy="731837"/>
          </a:xfrm>
        </p:spPr>
        <p:txBody>
          <a:bodyPr/>
          <a:lstStyle/>
          <a:p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日本におけるセキュリティ侵害の現状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5" name="Picture 4" descr="Screen Shot 2015-06-22 at 22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4" y="1138926"/>
            <a:ext cx="2474659" cy="3261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Screen Shot 2015-06-22 at 22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2079336"/>
            <a:ext cx="3437881" cy="1348978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544746" y="600304"/>
            <a:ext cx="3642114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【</a:t>
            </a:r>
            <a:r>
              <a:rPr lang="ja-JP" altLang="en-US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注意喚起</a:t>
            </a:r>
            <a:r>
              <a:rPr lang="en-US" altLang="ja-JP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】</a:t>
            </a:r>
            <a:r>
              <a:rPr lang="ja-JP" altLang="en-US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ランサムウェア感染を狙った攻撃に注意</a:t>
            </a:r>
          </a:p>
          <a:p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7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, IPA)</a:t>
            </a:r>
            <a:endParaRPr lang="en-US" sz="11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54" y="731088"/>
            <a:ext cx="4460802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データ漏洩</a:t>
            </a:r>
            <a:r>
              <a:rPr lang="en-US" altLang="ja-JP" sz="12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sz="12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侵害に関するニュース</a:t>
            </a:r>
            <a:r>
              <a:rPr lang="en-US" altLang="ja-JP" sz="12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 </a:t>
            </a:r>
          </a:p>
          <a:p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(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日経コンピュータ、日本産経新聞、</a:t>
            </a:r>
            <a:r>
              <a:rPr lang="en-US" altLang="ja-JP" sz="1100" dirty="0" err="1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Itmedia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NHK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news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web)</a:t>
            </a:r>
            <a:endParaRPr lang="en-US" sz="11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370" y="3115010"/>
            <a:ext cx="36421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国内セキュリティ市場規模予測</a:t>
            </a:r>
            <a:r>
              <a:rPr lang="en-US" altLang="ja-JP" sz="1100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(2016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年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6</a:t>
            </a:r>
            <a:r>
              <a:rPr lang="ja-JP" altLang="en-US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月</a:t>
            </a:r>
            <a:r>
              <a:rPr lang="en-US" altLang="ja-JP" sz="11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, IDC)</a:t>
            </a:r>
            <a:endParaRPr lang="en-US" sz="12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22" y="2572406"/>
            <a:ext cx="3607971" cy="21959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806" y="3374076"/>
            <a:ext cx="3352420" cy="1600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49" y="2871753"/>
            <a:ext cx="2144604" cy="204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06" y="1250862"/>
            <a:ext cx="3461716" cy="1550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759" y="3118069"/>
            <a:ext cx="2506146" cy="1960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2346" y="766353"/>
            <a:ext cx="4138794" cy="4225743"/>
          </a:xfrm>
          <a:prstGeom prst="rect">
            <a:avLst/>
          </a:prstGeom>
          <a:solidFill>
            <a:srgbClr val="17375E"/>
          </a:solidFill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415318" y="4542093"/>
            <a:ext cx="3917569" cy="218693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accent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18176" y="1135419"/>
            <a:ext cx="23118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Meiryo" charset="-128"/>
                <a:ea typeface="Meiryo" charset="-128"/>
                <a:cs typeface="Meiryo" charset="-128"/>
              </a:rPr>
              <a:t>Source: IPA</a:t>
            </a:r>
            <a:r>
              <a:rPr kumimoji="1" lang="ja-JP" altLang="en-US" sz="1050" dirty="0" smtClean="0">
                <a:latin typeface="Meiryo" charset="-128"/>
                <a:ea typeface="Meiryo" charset="-128"/>
                <a:cs typeface="Meiryo" charset="-128"/>
              </a:rPr>
              <a:t>（情報処理推進機構）</a:t>
            </a:r>
          </a:p>
        </p:txBody>
      </p:sp>
    </p:spTree>
    <p:extLst>
      <p:ext uri="{BB962C8B-B14F-4D97-AF65-F5344CB8AC3E}">
        <p14:creationId xmlns:p14="http://schemas.microsoft.com/office/powerpoint/2010/main" val="1261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" t="1480" r="1941" b="20998"/>
          <a:stretch/>
        </p:blipFill>
        <p:spPr bwMode="auto">
          <a:xfrm>
            <a:off x="268294" y="1085852"/>
            <a:ext cx="8594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>
                <a:latin typeface="MS PGothic" charset="-128"/>
                <a:ea typeface="MS PGothic" charset="-128"/>
                <a:cs typeface="MS PGothic" charset="-128"/>
              </a:rPr>
              <a:t>情報流出の場合</a:t>
            </a:r>
            <a:endParaRPr lang="en-US" sz="28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8294" y="2785907"/>
            <a:ext cx="8594725" cy="19480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tx1">
                  <a:lumMod val="75000"/>
                  <a:alpha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1"/>
          </a:gradFill>
        </p:spPr>
        <p:txBody>
          <a:bodyPr wrap="square" lIns="91440" anchor="b">
            <a:noAutofit/>
          </a:bodyPr>
          <a:lstStyle/>
          <a:p>
            <a:endParaRPr lang="en-IN" sz="9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9749" y="1337751"/>
            <a:ext cx="2156653" cy="894847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altLang="ja-JP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679</a:t>
            </a:r>
            <a:r>
              <a:rPr lang="ja-JP" alt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万</a:t>
            </a:r>
            <a:r>
              <a:rPr 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66316" y="1337751"/>
            <a:ext cx="4832716" cy="894847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ja-JP" alt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件の個人情報流出</a:t>
            </a:r>
            <a: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6311" y="2295076"/>
            <a:ext cx="4824310" cy="910412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ja-JP" alt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円の補償</a:t>
            </a:r>
            <a: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11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9749" y="2286158"/>
            <a:ext cx="2156653" cy="917553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34</a:t>
            </a:r>
            <a:r>
              <a:rPr lang="ja-JP" altLang="en-US" sz="44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億</a:t>
            </a:r>
            <a:r>
              <a:rPr lang="en-US" sz="12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sz="12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288" y="1085850"/>
            <a:ext cx="8595360" cy="795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endParaRPr lang="en-US" sz="1600" b="1" dirty="0">
              <a:solidFill>
                <a:srgbClr val="214794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175" y="3557257"/>
            <a:ext cx="2156653" cy="917553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en-US" altLang="ja-JP" sz="60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∞</a:t>
            </a:r>
            <a:r>
              <a:rPr lang="en-US" sz="12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sz="12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737" y="3557766"/>
            <a:ext cx="4824310" cy="910412"/>
          </a:xfrm>
          <a:prstGeom prst="rect">
            <a:avLst/>
          </a:prstGeom>
          <a:solidFill>
            <a:srgbClr val="FF0000">
              <a:alpha val="6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t"/>
          <a:lstStyle/>
          <a:p>
            <a:pPr algn="ctr"/>
            <a:r>
              <a:rPr lang="ja-JP" altLang="en-US" sz="28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人的リソース、社会的信用の失墜、顧客離れ、取引停止等</a:t>
            </a:r>
            <a:endParaRPr lang="en-US" sz="8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2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8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00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0" y="0"/>
            <a:ext cx="9180512" cy="5138400"/>
          </a:xfrm>
          <a:prstGeom prst="rect">
            <a:avLst/>
          </a:prstGeom>
          <a:solidFill>
            <a:srgbClr val="201E21">
              <a:alpha val="74902"/>
            </a:srgb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23269" y="906274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chemeClr val="bg1"/>
                </a:solidFill>
              </a:rPr>
              <a:t>最強の</a:t>
            </a:r>
            <a:r>
              <a:rPr lang="ja-JP" altLang="en-US" sz="2800" dirty="0" smtClean="0">
                <a:solidFill>
                  <a:schemeClr val="bg1"/>
                </a:solidFill>
              </a:rPr>
              <a:t>セキュリティ インテリジェンス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2283718"/>
            <a:ext cx="5904656" cy="720080"/>
          </a:xfrm>
          <a:prstGeom prst="rect">
            <a:avLst/>
          </a:prstGeom>
          <a:solidFill>
            <a:srgbClr val="D481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63" y="1642094"/>
            <a:ext cx="2093679" cy="929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7574" y="2531680"/>
            <a:ext cx="4630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latin typeface="+mj-ea"/>
                <a:ea typeface="+mj-ea"/>
              </a:rPr>
              <a:t>www.talosintelligence.com</a:t>
            </a:r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4030" y="3219822"/>
            <a:ext cx="1659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n-ea"/>
              </a:rPr>
              <a:t> is provided by</a:t>
            </a:r>
            <a:endParaRPr 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608" y="3147814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143" y="243339"/>
            <a:ext cx="8837857" cy="731837"/>
          </a:xfrm>
        </p:spPr>
        <p:txBody>
          <a:bodyPr/>
          <a:lstStyle/>
          <a:p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Talos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vs.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競合他社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脅威インテリジェンスの比較</a:t>
            </a:r>
            <a:r>
              <a:rPr lang="en-US" altLang="ja-JP" sz="2400" dirty="0">
                <a:cs typeface="Meiryo" charset="-128"/>
              </a:rPr>
              <a:t/>
            </a:r>
            <a:br>
              <a:rPr lang="en-US" altLang="ja-JP" sz="2400" dirty="0">
                <a:cs typeface="Meiryo" charset="-128"/>
              </a:rPr>
            </a:br>
            <a:r>
              <a:rPr lang="en-US" altLang="ja-JP" sz="1400" dirty="0">
                <a:cs typeface="Meiryo" charset="-128"/>
              </a:rPr>
              <a:t>http://</a:t>
            </a:r>
            <a:r>
              <a:rPr lang="en-US" altLang="ja-JP" sz="1400" dirty="0" err="1" smtClean="0">
                <a:cs typeface="Meiryo" charset="-128"/>
              </a:rPr>
              <a:t>www.cisco.com</a:t>
            </a:r>
            <a:r>
              <a:rPr lang="en-US" altLang="ja-JP" sz="1400" dirty="0" smtClean="0">
                <a:cs typeface="Meiryo" charset="-128"/>
              </a:rPr>
              <a:t>/c/m/</a:t>
            </a:r>
            <a:r>
              <a:rPr lang="en-US" altLang="ja-JP" sz="1400" dirty="0" err="1" smtClean="0">
                <a:cs typeface="Meiryo" charset="-128"/>
              </a:rPr>
              <a:t>ja_jp</a:t>
            </a:r>
            <a:r>
              <a:rPr lang="en-US" altLang="ja-JP" sz="1400" dirty="0" smtClean="0">
                <a:cs typeface="Meiryo" charset="-128"/>
              </a:rPr>
              <a:t>/products/security/firewalls/competitive-</a:t>
            </a:r>
            <a:r>
              <a:rPr lang="en-US" altLang="ja-JP" sz="1400" dirty="0" err="1" smtClean="0">
                <a:cs typeface="Meiryo" charset="-128"/>
              </a:rPr>
              <a:t>comparison.html</a:t>
            </a:r>
            <a:endParaRPr lang="en-US" sz="1600" dirty="0">
              <a:cs typeface="Meiryo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8" y="1094918"/>
            <a:ext cx="5423817" cy="377818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34744" y="1513114"/>
            <a:ext cx="3275256" cy="212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n"/>
            </a:pPr>
            <a:r>
              <a:rPr kumimoji="1" lang="ja-JP" altLang="en-US" dirty="0" smtClean="0">
                <a:latin typeface="+mn-ea"/>
                <a:ea typeface="+mn-ea"/>
              </a:rPr>
              <a:t>データの信頼性が違います。</a:t>
            </a:r>
            <a:endParaRPr kumimoji="1" lang="en-US" altLang="ja-JP" dirty="0">
              <a:latin typeface="+mn-ea"/>
              <a:ea typeface="+mn-ea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+mn-ea"/>
                <a:ea typeface="+mn-ea"/>
              </a:rPr>
              <a:t>マルウェア検体数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+mn-ea"/>
                <a:ea typeface="+mn-ea"/>
              </a:rPr>
              <a:t>データベースの登録数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r>
              <a:rPr kumimoji="1" lang="ja-JP" altLang="en-US" dirty="0" smtClean="0">
                <a:latin typeface="+mn-ea"/>
                <a:ea typeface="+mn-ea"/>
              </a:rPr>
              <a:t>世界中にセンサー配備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536575" lvl="1" indent="-171450">
              <a:lnSpc>
                <a:spcPct val="150000"/>
              </a:lnSpc>
              <a:buFont typeface="Wingdings" charset="2"/>
              <a:buChar char="ü"/>
            </a:pPr>
            <a:endParaRPr kumimoji="1" lang="en-US" altLang="ja-JP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7665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2450" y="297769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Talos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vs.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競合他社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脅威インテリジェンスの比較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94841"/>
              </p:ext>
            </p:extLst>
          </p:nvPr>
        </p:nvGraphicFramePr>
        <p:xfrm>
          <a:off x="367792" y="1044770"/>
          <a:ext cx="8415463" cy="351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</a:rPr>
                        <a:t>Cisco</a:t>
                      </a:r>
                      <a:r>
                        <a:rPr lang="en-US" altLang="ja-JP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ja-JP" sz="1100" dirty="0" err="1" smtClean="0">
                          <a:solidFill>
                            <a:schemeClr val="bg1"/>
                          </a:solidFill>
                        </a:rPr>
                        <a:t>Talos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</a:t>
                      </a:r>
                      <a:r>
                        <a:rPr lang="ja-JP" alt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社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ユニークな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マルウェア サンプル数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r>
                        <a:rPr lang="ja-JP" altLang="en-US" sz="9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endParaRPr 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50</a:t>
                      </a:r>
                      <a:r>
                        <a:rPr lang="ja-JP" altLang="en-US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分析される電子メール数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930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億通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約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86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％がスパム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(SPAM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シグネチャ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65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ブロックする脅威の合計数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197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報告なし：数千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ブロックする脅威の数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秒</a:t>
                      </a:r>
                      <a:endParaRPr lang="en-US" sz="10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250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報告なし：数百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46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分析処理される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URL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億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ブロックする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Web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リクエスト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43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数百万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3500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億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処理される脅威データ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月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120TB/D, 3.6PB/M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31TB/D, 0.9PB/M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貢献しているセンサー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億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(AC/AMP)</a:t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160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(IPS)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数千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7500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万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クライアント上でのブロック</a:t>
                      </a:r>
                      <a:r>
                        <a:rPr lang="en-US" altLang="ja-JP" sz="1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ja-JP" altLang="en-US" sz="1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日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万件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(AMP)</a:t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万の情報をプッシュ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報告なし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本インテリジェンスを利用するコスト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無料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ja-JP" altLang="en-US" sz="1000" b="0" dirty="0" smtClean="0">
                          <a:solidFill>
                            <a:schemeClr val="bg1"/>
                          </a:solidFill>
                        </a:rPr>
                        <a:t>製品に付属</a:t>
                      </a:r>
                      <a:r>
                        <a:rPr lang="en-US" altLang="ja-JP" sz="10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シートあたり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に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付属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無料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製品に付属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サブスクリプション</a:t>
                      </a:r>
                      <a:endParaRPr lang="en-US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無料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ja-JP" altLang="en-US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製品に付属</a:t>
                      </a:r>
                      <a:r>
                        <a:rPr lang="en-US" altLang="ja-JP" sz="1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427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5 16x9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</Template>
  <TotalTime>57781</TotalTime>
  <Words>1602</Words>
  <Application>Microsoft Office PowerPoint</Application>
  <PresentationFormat>画面に合わせる (16:9)</PresentationFormat>
  <Paragraphs>496</Paragraphs>
  <Slides>26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42" baseType="lpstr">
      <vt:lpstr>Ciscolight</vt:lpstr>
      <vt:lpstr>CiscoSansTT ExtraLight</vt:lpstr>
      <vt:lpstr>CiscoSansTT Thin</vt:lpstr>
      <vt:lpstr>MS PGothic</vt:lpstr>
      <vt:lpstr>MS PGothic</vt:lpstr>
      <vt:lpstr>Tipo de letra del sistema Fina</vt:lpstr>
      <vt:lpstr>Meiryo</vt:lpstr>
      <vt:lpstr>Meiryo</vt:lpstr>
      <vt:lpstr>Arial</vt:lpstr>
      <vt:lpstr>Calibri</vt:lpstr>
      <vt:lpstr>CiscoSans</vt:lpstr>
      <vt:lpstr>CiscoSans ExtraLight</vt:lpstr>
      <vt:lpstr>CiscoSans Thin</vt:lpstr>
      <vt:lpstr>Wingdings</vt:lpstr>
      <vt:lpstr>Blue theme 2015 16x9</vt:lpstr>
      <vt:lpstr>Blue theme 2016 16x9</vt:lpstr>
      <vt:lpstr>Cisco Startシリーズ セキュリティ特集 第２回 Cisco ASA with FirePOWER編</vt:lpstr>
      <vt:lpstr>シスコ セキュリティ年次レポート</vt:lpstr>
      <vt:lpstr>セキュリティを侵害された組織は、 その対応に大変苦労する。</vt:lpstr>
      <vt:lpstr>日本におけるセキュリティ侵害の現状</vt:lpstr>
      <vt:lpstr>日本におけるセキュリティ侵害の現状</vt:lpstr>
      <vt:lpstr>情報流出の場合</vt:lpstr>
      <vt:lpstr>PowerPoint プレゼンテーション</vt:lpstr>
      <vt:lpstr>Cisco Talos vs. 競合他社 脅威インテリジェンスの比較 http://www.cisco.com/c/m/ja_jp/products/security/firewalls/competitive-comparison.html</vt:lpstr>
      <vt:lpstr>Cisco Talos vs. 競合他社 脅威インテリジェンスの比較</vt:lpstr>
      <vt:lpstr>シスコ セキュリティ ポートフォリオ</vt:lpstr>
      <vt:lpstr>セキュリティを高めるために。 シスコセキュリティ製品を活用した多層防御による対策</vt:lpstr>
      <vt:lpstr>シスコ SOHO/SMB向けラインナップ</vt:lpstr>
      <vt:lpstr>Cisco ASA with Firepowerシリーズが提供する脅威対策</vt:lpstr>
      <vt:lpstr>検出時間のスコア</vt:lpstr>
      <vt:lpstr>Cisco ASA with FirePower と FTD</vt:lpstr>
      <vt:lpstr>ハードウェアとOSの関係</vt:lpstr>
      <vt:lpstr>Cisco ASA with Firepowerが動作する プラットフォーム</vt:lpstr>
      <vt:lpstr>FTDが動作するプラットフォーム</vt:lpstr>
      <vt:lpstr>企業別の次世代ファイアウォール比較</vt:lpstr>
      <vt:lpstr>シスコ次世代ファイアウォールの特徴</vt:lpstr>
      <vt:lpstr>Cisco ASA with FirePowerを利用した セキュリティ運用サイクル</vt:lpstr>
      <vt:lpstr>Cisco Meraki MX セキュリティ新機能: ランサムウェア&amp;マルウェア対策</vt:lpstr>
      <vt:lpstr>シスコ セキュリティ ポートフォリオ</vt:lpstr>
      <vt:lpstr>シスコ セキュリティ ポートフォリオ</vt:lpstr>
      <vt:lpstr>シスコセキュリティ製品を活用した多層防御による対策例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Slides</dc:title>
  <dc:creator>Microsoft Office ユーザー</dc:creator>
  <cp:lastModifiedBy>Sachiko Wakuta -T (swakuta - Adecco at Cisco)</cp:lastModifiedBy>
  <cp:revision>141</cp:revision>
  <cp:lastPrinted>2017-07-03T01:51:36Z</cp:lastPrinted>
  <dcterms:created xsi:type="dcterms:W3CDTF">2016-06-16T05:23:34Z</dcterms:created>
  <dcterms:modified xsi:type="dcterms:W3CDTF">2017-07-11T00:57:00Z</dcterms:modified>
</cp:coreProperties>
</file>