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4" r:id="rId1"/>
    <p:sldMasterId id="2147484070" r:id="rId2"/>
  </p:sldMasterIdLst>
  <p:notesMasterIdLst>
    <p:notesMasterId r:id="rId24"/>
  </p:notesMasterIdLst>
  <p:handoutMasterIdLst>
    <p:handoutMasterId r:id="rId25"/>
  </p:handoutMasterIdLst>
  <p:sldIdLst>
    <p:sldId id="258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290" r:id="rId23"/>
  </p:sldIdLst>
  <p:sldSz cx="9144000" cy="5143500" type="screen16x9"/>
  <p:notesSz cx="6805613" cy="9944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6" userDrawn="1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B"/>
    <a:srgbClr val="58595B"/>
    <a:srgbClr val="004BAF"/>
    <a:srgbClr val="E8EBF1"/>
    <a:srgbClr val="4D4D4D"/>
    <a:srgbClr val="AB0810"/>
    <a:srgbClr val="FDBE24"/>
    <a:srgbClr val="FA661C"/>
    <a:srgbClr val="90BDDB"/>
    <a:srgbClr val="335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 autoAdjust="0"/>
    <p:restoredTop sz="96154" autoAdjust="0"/>
  </p:normalViewPr>
  <p:slideViewPr>
    <p:cSldViewPr snapToGrid="0" snapToObjects="1">
      <p:cViewPr>
        <p:scale>
          <a:sx n="60" d="100"/>
          <a:sy n="60" d="100"/>
        </p:scale>
        <p:origin x="726" y="-219"/>
      </p:cViewPr>
      <p:guideLst>
        <p:guide orient="horz" pos="1076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E61C0-B6F7-4C9C-863F-D118B03799EB}" type="datetimeFigureOut">
              <a:rPr lang="en-US"/>
              <a:pPr>
                <a:defRPr/>
              </a:pPr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F3F7B5-9A0B-40F3-A257-932ED5C8B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524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6EE8EE-BAD1-491A-8874-8394E5CA366F}" type="datetimeFigureOut">
              <a:rPr lang="en-US"/>
              <a:pPr>
                <a:defRPr/>
              </a:pPr>
              <a:t>6/19/2017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6C1005-B323-4A04-B0D1-DB577C3C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41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9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started</a:t>
            </a:r>
            <a:r>
              <a:rPr lang="en-US" baseline="0" dirty="0" smtClean="0"/>
              <a:t> observing an uptick in connections on port 445 on our honeypot systems between 0700 </a:t>
            </a:r>
            <a:r>
              <a:rPr lang="mr-IN" baseline="0" dirty="0" smtClean="0"/>
              <a:t>–</a:t>
            </a:r>
            <a:r>
              <a:rPr lang="en-US" baseline="0" dirty="0" smtClean="0"/>
              <a:t> 0800 UTC on Friday morning.</a:t>
            </a:r>
          </a:p>
          <a:p>
            <a:r>
              <a:rPr lang="en-US" baseline="0" dirty="0" smtClean="0"/>
              <a:t>At the same time </a:t>
            </a:r>
            <a:r>
              <a:rPr lang="en-US" baseline="0" dirty="0" err="1" smtClean="0"/>
              <a:t>OpenDNS</a:t>
            </a:r>
            <a:r>
              <a:rPr lang="en-US" baseline="0" dirty="0" smtClean="0"/>
              <a:t> recorded DNS lookups for the kill switch domain. </a:t>
            </a:r>
          </a:p>
          <a:p>
            <a:r>
              <a:rPr lang="en-US" baseline="0" dirty="0" err="1" smtClean="0"/>
              <a:t>OpenDNS</a:t>
            </a:r>
            <a:r>
              <a:rPr lang="en-US" baseline="0" dirty="0" smtClean="0"/>
              <a:t> systems’ were able to establish this as malicious activity from the pattern of lookups and listed the domain as malicious.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observed peak port 445 connections to our honeypot at 16:00 UTC, and a spike in excess of 10 000 DNS lookups per hour at 18:00 UTC.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84F8B-43C6-1E48-83B1-708D82FF62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49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12379-27E0-AE4E-8E9A-858B630D3D0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69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95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478" indent="-342478"/>
            <a:endParaRPr lang="ja-JP" altLang="en-US" b="0" baseline="0" dirty="0">
              <a:latin typeface="Calibri"/>
              <a:ea typeface="ＭＳ Ｐゴシック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DE923D7A-22D0-4312-AB16-E513CBA4D342}" type="slidenum">
              <a:rPr lang="en-US" smtClean="0">
                <a:latin typeface="Arial"/>
                <a:ea typeface="ＭＳ Ｐゴシック"/>
              </a:rPr>
              <a:t>16</a:t>
            </a:fld>
            <a:endParaRPr lang="ja-JP" dirty="0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72925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0A4A5-B44D-4FE7-9047-DDD8FDBF9AD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023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0A4A5-B44D-4FE7-9047-DDD8FDBF9AD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832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4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9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683F-D4D6-497E-9895-9DEC0E615E8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01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99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55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99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251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360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DD23-6FC6-8C4F-AB9B-7553C61237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74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5" y="517783"/>
            <a:ext cx="782431" cy="415667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5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2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62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4" name="正方形/長方形 3"/>
          <p:cNvSpPr/>
          <p:nvPr userDrawn="1"/>
        </p:nvSpPr>
        <p:spPr>
          <a:xfrm>
            <a:off x="7089820" y="444321"/>
            <a:ext cx="1635617" cy="628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4107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22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713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821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5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30918788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1314450"/>
            <a:ext cx="3551237" cy="3276599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0723904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5" orient="horz" pos="8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1317625"/>
            <a:ext cx="3551237" cy="3273425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773363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tx2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tx2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tx2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tx2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2557179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1317625"/>
            <a:ext cx="3559175" cy="257903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33752951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51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1317625"/>
            <a:ext cx="3559175" cy="32734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22612337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2834662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980830" y="450377"/>
            <a:ext cx="1862919" cy="6354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kern="12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kern="12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4512576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1317624"/>
            <a:ext cx="3559175" cy="3273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439366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1317624"/>
            <a:ext cx="3559175" cy="3273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kern="12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kern="12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317431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94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35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96389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944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96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0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988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402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76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681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76744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is-I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2017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Publix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666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15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7209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5" b="27614"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92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899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  <a:solidFill>
            <a:schemeClr val="bg1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1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9314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1229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644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14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36090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6209414" y="4874681"/>
            <a:ext cx="267408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reserved.  Cisco Public</a:t>
            </a:r>
            <a:endParaRPr lang="en-US" sz="600" spc="20" baseline="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  <p:sldLayoutId id="2147484042" r:id="rId18"/>
    <p:sldLayoutId id="2147484043" r:id="rId19"/>
    <p:sldLayoutId id="2147484044" r:id="rId20"/>
    <p:sldLayoutId id="2147484045" r:id="rId21"/>
    <p:sldLayoutId id="2147484046" r:id="rId22"/>
    <p:sldLayoutId id="2147484047" r:id="rId23"/>
    <p:sldLayoutId id="2147484048" r:id="rId24"/>
    <p:sldLayoutId id="2147484049" r:id="rId25"/>
    <p:sldLayoutId id="2147484069" r:id="rId26"/>
    <p:sldLayoutId id="2147484077" r:id="rId27"/>
    <p:sldLayoutId id="2147484078" r:id="rId28"/>
    <p:sldLayoutId id="2147484079" r:id="rId29"/>
    <p:sldLayoutId id="2147484080" r:id="rId30"/>
    <p:sldLayoutId id="2147484081" r:id="rId31"/>
  </p:sldLayoutIdLst>
  <p:hf sldNum="0" hdr="0" dt="0"/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03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6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06386" y="4741653"/>
            <a:ext cx="261914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is-I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2017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Public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50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</p:sldLayoutIdLst>
  <p:transition spd="slow">
    <p:wip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emf"/><Relationship Id="rId10" Type="http://schemas.openxmlformats.org/officeDocument/2006/relationships/image" Target="../media/image51.png"/><Relationship Id="rId4" Type="http://schemas.openxmlformats.org/officeDocument/2006/relationships/image" Target="../media/image45.emf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45.em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1.tif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jpeg"/><Relationship Id="rId4" Type="http://schemas.openxmlformats.org/officeDocument/2006/relationships/image" Target="../media/image57.png"/><Relationship Id="rId9" Type="http://schemas.openxmlformats.org/officeDocument/2006/relationships/image" Target="../media/image61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66.png"/><Relationship Id="rId4" Type="http://schemas.openxmlformats.org/officeDocument/2006/relationships/image" Target="../media/image6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469496" y="3807438"/>
            <a:ext cx="8296421" cy="454461"/>
          </a:xfrm>
        </p:spPr>
        <p:txBody>
          <a:bodyPr/>
          <a:lstStyle/>
          <a:p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シスコシステムズ合同会社</a:t>
            </a:r>
            <a: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</a:b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9496" y="4054764"/>
            <a:ext cx="8252690" cy="506559"/>
          </a:xfrm>
        </p:spPr>
        <p:txBody>
          <a:bodyPr/>
          <a:lstStyle/>
          <a:p>
            <a: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2017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年 </a:t>
            </a:r>
            <a:r>
              <a:rPr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6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月</a:t>
            </a: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6" y="1204540"/>
            <a:ext cx="8159114" cy="1975982"/>
          </a:xfrm>
        </p:spPr>
        <p:txBody>
          <a:bodyPr/>
          <a:lstStyle/>
          <a:p>
            <a: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Start</a:t>
            </a:r>
            <a:r>
              <a:rPr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  <a: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特集 第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</a:t>
            </a:r>
            <a:r>
              <a:rPr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ランサムウェア</a:t>
            </a:r>
            <a:r>
              <a:rPr kumimoji="1"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対策</a:t>
            </a:r>
            <a:endParaRPr lang="en-US" sz="28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波線 6"/>
          <p:cNvSpPr/>
          <p:nvPr/>
        </p:nvSpPr>
        <p:spPr>
          <a:xfrm>
            <a:off x="5578030" y="575890"/>
            <a:ext cx="3187887" cy="628650"/>
          </a:xfrm>
          <a:prstGeom prst="wave">
            <a:avLst>
              <a:gd name="adj1" fmla="val 12500"/>
              <a:gd name="adj2" fmla="val 243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ウェビナー資料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106064" y="4656735"/>
            <a:ext cx="47993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200" dirty="0">
                <a:solidFill>
                  <a:schemeClr val="bg1"/>
                </a:solidFill>
              </a:rPr>
              <a:t>本資料に記載の各社社名、製品名は、各社の商標または登録商標です。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26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666" y="282605"/>
            <a:ext cx="8453954" cy="731837"/>
          </a:xfrm>
        </p:spPr>
        <p:txBody>
          <a:bodyPr/>
          <a:lstStyle/>
          <a:p>
            <a:r>
              <a:rPr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Talos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vs.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競合他社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脅威インテリジェンスの比較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076873"/>
              </p:ext>
            </p:extLst>
          </p:nvPr>
        </p:nvGraphicFramePr>
        <p:xfrm>
          <a:off x="193100" y="1029606"/>
          <a:ext cx="8524838" cy="3516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5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2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6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>
                          <a:solidFill>
                            <a:schemeClr val="bg1"/>
                          </a:solidFill>
                        </a:rPr>
                        <a:t>Cisco</a:t>
                      </a:r>
                      <a:r>
                        <a:rPr lang="en-US" altLang="ja-JP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ja-JP" sz="1100" dirty="0" err="1" smtClean="0">
                          <a:solidFill>
                            <a:schemeClr val="bg1"/>
                          </a:solidFill>
                        </a:rPr>
                        <a:t>Talos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</a:t>
                      </a:r>
                      <a:r>
                        <a:rPr lang="ja-JP" alt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社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ja-JP" alt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社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</a:t>
                      </a:r>
                      <a:r>
                        <a:rPr lang="ja-JP" alt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社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</a:t>
                      </a:r>
                      <a:r>
                        <a:rPr lang="ja-JP" alt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社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ユニークな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マルウェア サンプル数</a:t>
                      </a:r>
                      <a:r>
                        <a:rPr lang="en-US" altLang="ja-JP" sz="100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/ 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smtClean="0">
                          <a:solidFill>
                            <a:schemeClr val="bg1"/>
                          </a:solidFill>
                        </a:rPr>
                        <a:t>150</a:t>
                      </a:r>
                      <a:r>
                        <a:rPr lang="ja-JP" altLang="en-US" sz="900" b="0" dirty="0" smtClean="0">
                          <a:solidFill>
                            <a:schemeClr val="bg1"/>
                          </a:solidFill>
                        </a:rPr>
                        <a:t>万</a:t>
                      </a:r>
                      <a:endParaRPr 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数万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数万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数万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50</a:t>
                      </a:r>
                      <a:r>
                        <a:rPr lang="ja-JP" altLang="en-US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万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分析される電子メール数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930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億通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約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86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％がスパム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600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万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(SPAM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シグネチャ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365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ブロックする脅威の合計数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197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億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報告なし：数千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70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400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193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ブロックする脅威の数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秒</a:t>
                      </a:r>
                      <a:endParaRPr lang="en-US" sz="10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bg1"/>
                          </a:solidFill>
                        </a:rPr>
                        <a:t>250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万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報告なし：数百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46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分析処理される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URL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130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億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数百万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数百万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数百万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120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億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ブロックする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Web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リクエスト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43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億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数百万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3500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億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処理される脅威データ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月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120TB/D, 3.6PB/M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31TB/D, 0.9PB/M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貢献しているセンサー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1.5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億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(AC/AMP)</a:t>
                      </a:r>
                      <a:b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160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万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(IPS)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数千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数千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7500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クライアント上でのブロック</a:t>
                      </a:r>
                      <a:r>
                        <a:rPr lang="en-US" altLang="ja-JP" sz="1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万件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(AMP)</a:t>
                      </a:r>
                      <a:b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万の情報をプッシュ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本インテリジェンスを利用するコスト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無料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製品に付属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シートあたり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に</a:t>
                      </a:r>
                      <a:r>
                        <a:rPr lang="en-US" altLang="ja-JP" sz="100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n-US" altLang="ja-JP" sz="100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付属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無料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製品に付属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10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サブスクリプション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無料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製品に付属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10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6132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検出時間のスコア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99666" y="876300"/>
            <a:ext cx="6928234" cy="76200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0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34" indent="0">
              <a:buNone/>
            </a:pP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NSS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侵害検出システム（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BDS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 テストでシスコが首位を継続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45426" y="1460500"/>
            <a:ext cx="3498575" cy="3033812"/>
          </a:xfrm>
          <a:solidFill>
            <a:schemeClr val="bg1"/>
          </a:solidFill>
        </p:spPr>
        <p:txBody>
          <a:bodyPr/>
          <a:lstStyle/>
          <a:p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は最も早い時間で、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90%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超える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ブロック率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を記録しています。</a:t>
            </a: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blocking 91.8% of attacks in &lt; 3 minutes</a:t>
            </a:r>
          </a:p>
          <a:p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この図は、検出時間に基づく効果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違い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を示します。複数の製品について、最終行に同じ総合検出スコアが記載されて います。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この場合、検出速度が速い製品（上から下に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向かって 先に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数字が緑になる）の方が、攻撃者に与える活動時間と空間が減少するため、効果が高いと判断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されます。</a:t>
            </a:r>
            <a:endParaRPr lang="en-US" sz="10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Picture 9" descr="C:\Users\johdomin\Desktop\nss lab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6030" y="816212"/>
            <a:ext cx="1463970" cy="66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28" y="1460501"/>
            <a:ext cx="5223901" cy="26464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49929" y="1735494"/>
            <a:ext cx="453312" cy="2343780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63323" y="1735494"/>
            <a:ext cx="899143" cy="2343780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5901" y="4106970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r>
              <a:rPr lang="ja-JP" altLang="en-US" sz="105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社</a:t>
            </a:r>
            <a:endParaRPr lang="en-US" sz="1050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57021" y="4106970"/>
            <a:ext cx="3946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</a:t>
            </a:r>
            <a:r>
              <a:rPr lang="ja-JP" altLang="en-US" sz="105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社</a:t>
            </a:r>
            <a:endParaRPr lang="en-US" sz="1050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3944" y="4106970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5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シスコ</a:t>
            </a:r>
            <a:endParaRPr lang="en-US" sz="1050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84576" y="4995215"/>
            <a:ext cx="615874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C-&gt;I 2016 Dec 20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28747" y="1735494"/>
            <a:ext cx="484158" cy="2343780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41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7589953" cy="731837"/>
          </a:xfrm>
        </p:spPr>
        <p:txBody>
          <a:bodyPr/>
          <a:lstStyle/>
          <a:p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Talos</a:t>
            </a:r>
            <a:r>
              <a:rPr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に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よる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WannaCry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ネットワーク観測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66" y="1414202"/>
            <a:ext cx="4011132" cy="23216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363697" y="1004762"/>
            <a:ext cx="363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Honeypot 445 TCP Connections</a:t>
            </a:r>
            <a:endParaRPr 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6761" y="1016834"/>
            <a:ext cx="4244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Kill Switch Domain DNS Queries</a:t>
            </a:r>
            <a:endParaRPr 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37266" y="3899600"/>
            <a:ext cx="7330794" cy="100490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spc="30">
                <a:solidFill>
                  <a:srgbClr val="D1D3D4"/>
                </a:solidFill>
                <a:latin typeface="Exo 2 Thin"/>
                <a:ea typeface="ＭＳ Ｐゴシック" charset="0"/>
                <a:cs typeface="Exo 2 Thin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 spc="30">
                <a:solidFill>
                  <a:srgbClr val="ED6F09"/>
                </a:solidFill>
                <a:latin typeface="Exo 2"/>
                <a:ea typeface="ＭＳ Ｐゴシック" charset="0"/>
                <a:cs typeface="Exo 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30">
                <a:solidFill>
                  <a:srgbClr val="D1D3D4"/>
                </a:solidFill>
                <a:latin typeface="Exo 2 Thin"/>
                <a:ea typeface="ＭＳ Ｐゴシック" charset="0"/>
                <a:cs typeface="Exo 2 Thin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 spc="30">
                <a:solidFill>
                  <a:srgbClr val="D1D3D4"/>
                </a:solidFill>
                <a:latin typeface="Exo 2 Thin"/>
                <a:ea typeface="Exo 2 Thin" charset="0"/>
                <a:cs typeface="Exo 2 Thin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 spc="30">
                <a:solidFill>
                  <a:srgbClr val="D1D3D4"/>
                </a:solidFill>
                <a:latin typeface="Exo 2 Thin"/>
                <a:ea typeface="Exo 2 Thin" charset="0"/>
                <a:cs typeface="Exo 2 Thi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charset="2"/>
              <a:buChar char="ü"/>
            </a:pPr>
            <a:r>
              <a:rPr lang="en-US" altLang="ja-JP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5</a:t>
            </a:r>
            <a:r>
              <a:rPr lang="ja-JP" altLang="en-US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月</a:t>
            </a:r>
            <a:r>
              <a:rPr lang="en-US" altLang="ja-JP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12</a:t>
            </a:r>
            <a:r>
              <a:rPr lang="ja-JP" altLang="en-US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日</a:t>
            </a:r>
            <a:r>
              <a:rPr lang="en-US" altLang="ja-JP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7:00(UTC)</a:t>
            </a:r>
            <a:r>
              <a:rPr lang="ja-JP" altLang="en-US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頃</a:t>
            </a:r>
            <a:r>
              <a:rPr lang="en-US" altLang="ja-JP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sz="1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WannaCry</a:t>
            </a:r>
            <a:r>
              <a:rPr lang="ja-JP" altLang="en-US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が利用する</a:t>
            </a:r>
            <a:r>
              <a:rPr lang="en-US" altLang="ja-JP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DNS</a:t>
            </a:r>
            <a:r>
              <a:rPr lang="ja-JP" altLang="en-US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クエリー確認</a:t>
            </a:r>
            <a:endParaRPr lang="en-US" altLang="ja-JP" sz="1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269875" indent="-269875">
              <a:buFont typeface="Wingdings" charset="2"/>
              <a:buChar char="ü"/>
            </a:pPr>
            <a:r>
              <a:rPr lang="en-US" altLang="ja-JP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16:00(UTC) TALOS</a:t>
            </a:r>
            <a:r>
              <a:rPr lang="ja-JP" altLang="en-US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が保持するハニーポットがポート</a:t>
            </a:r>
            <a:r>
              <a:rPr lang="en-US" altLang="ja-JP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445</a:t>
            </a:r>
            <a:r>
              <a:rPr lang="ja-JP" altLang="en-US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の増加を計測</a:t>
            </a:r>
            <a:endParaRPr lang="en-US" altLang="ja-JP" sz="1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269875" indent="-269875">
              <a:buFont typeface="Wingdings" charset="2"/>
              <a:buChar char="ü"/>
            </a:pPr>
            <a:r>
              <a:rPr lang="en-US" altLang="ja-JP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18:00(UTC</a:t>
            </a:r>
            <a:r>
              <a:rPr lang="en-US" altLang="ja-JP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) 10000DNS</a:t>
            </a: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クエリー</a:t>
            </a:r>
            <a:r>
              <a:rPr lang="en-US" altLang="ja-JP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 hour</a:t>
            </a: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を</a:t>
            </a:r>
            <a:r>
              <a:rPr lang="ja-JP" altLang="en-US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計測</a:t>
            </a:r>
            <a:endParaRPr lang="en-US" altLang="ja-JP" sz="1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14201"/>
            <a:ext cx="4324854" cy="23216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352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354" y="0"/>
            <a:ext cx="9149354" cy="5143500"/>
          </a:xfrm>
          <a:prstGeom prst="rect">
            <a:avLst/>
          </a:prstGeom>
          <a:solidFill>
            <a:srgbClr val="1325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1" y="168538"/>
            <a:ext cx="9120779" cy="4849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9666" y="1510992"/>
            <a:ext cx="1768957" cy="461665"/>
          </a:xfrm>
          <a:prstGeom prst="rect">
            <a:avLst/>
          </a:prstGeom>
          <a:solidFill>
            <a:srgbClr val="122C3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olidFill>
                  <a:schemeClr val="bg1"/>
                </a:solidFill>
              </a:rPr>
              <a:t>The</a:t>
            </a:r>
            <a:r>
              <a:rPr kumimoji="1" lang="ja-JP" altLang="en-US" sz="8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800" dirty="0" smtClean="0">
                <a:solidFill>
                  <a:schemeClr val="bg1"/>
                </a:solidFill>
              </a:rPr>
              <a:t>Shadow</a:t>
            </a:r>
            <a:r>
              <a:rPr kumimoji="1" lang="ja-JP" altLang="en-US" sz="8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800" dirty="0" smtClean="0">
                <a:solidFill>
                  <a:schemeClr val="bg1"/>
                </a:solidFill>
              </a:rPr>
              <a:t>Brokers</a:t>
            </a:r>
            <a:r>
              <a:rPr kumimoji="1" lang="ja-JP" altLang="en-US" sz="800" dirty="0" smtClean="0">
                <a:solidFill>
                  <a:schemeClr val="bg1"/>
                </a:solidFill>
              </a:rPr>
              <a:t>グループが、</a:t>
            </a:r>
            <a:r>
              <a:rPr kumimoji="1" lang="en-US" altLang="ja-JP" sz="800" dirty="0" smtClean="0">
                <a:solidFill>
                  <a:schemeClr val="bg1"/>
                </a:solidFill>
              </a:rPr>
              <a:t>Eternal</a:t>
            </a:r>
            <a:r>
              <a:rPr kumimoji="1" lang="ja-JP" altLang="en-US" sz="8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800" dirty="0" smtClean="0">
                <a:solidFill>
                  <a:schemeClr val="bg1"/>
                </a:solidFill>
              </a:rPr>
              <a:t>Blue</a:t>
            </a:r>
            <a:r>
              <a:rPr kumimoji="1" lang="ja-JP" altLang="en-US" sz="800" dirty="0" smtClean="0">
                <a:solidFill>
                  <a:schemeClr val="bg1"/>
                </a:solidFill>
              </a:rPr>
              <a:t>や</a:t>
            </a:r>
            <a:r>
              <a:rPr kumimoji="1" lang="en-US" altLang="ja-JP" sz="800" dirty="0" smtClean="0">
                <a:solidFill>
                  <a:schemeClr val="bg1"/>
                </a:solidFill>
              </a:rPr>
              <a:t>Double</a:t>
            </a:r>
            <a:r>
              <a:rPr kumimoji="1" lang="ja-JP" altLang="en-US" sz="8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800" dirty="0" smtClean="0">
                <a:solidFill>
                  <a:schemeClr val="bg1"/>
                </a:solidFill>
              </a:rPr>
              <a:t>Pulsar</a:t>
            </a:r>
            <a:r>
              <a:rPr kumimoji="1" lang="ja-JP" altLang="en-US" sz="800" dirty="0">
                <a:solidFill>
                  <a:schemeClr val="bg1"/>
                </a:solidFill>
              </a:rPr>
              <a:t>をリリース</a:t>
            </a:r>
            <a:r>
              <a:rPr kumimoji="1" lang="ja-JP" altLang="en-US" sz="800" dirty="0" smtClean="0">
                <a:solidFill>
                  <a:schemeClr val="bg1"/>
                </a:solidFill>
              </a:rPr>
              <a:t>。</a:t>
            </a:r>
            <a:endParaRPr kumimoji="1" lang="en-US" altLang="ja-JP" sz="800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944" y="1562562"/>
            <a:ext cx="1658231" cy="307777"/>
          </a:xfrm>
          <a:prstGeom prst="rect">
            <a:avLst/>
          </a:prstGeom>
          <a:solidFill>
            <a:srgbClr val="122C3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700" dirty="0" smtClean="0">
                <a:solidFill>
                  <a:schemeClr val="bg1"/>
                </a:solidFill>
              </a:rPr>
              <a:t>マイクロソフトが、新しい</a:t>
            </a:r>
            <a:r>
              <a:rPr kumimoji="1" lang="en-US" altLang="ja-JP" sz="700" dirty="0" smtClean="0">
                <a:solidFill>
                  <a:schemeClr val="bg1"/>
                </a:solidFill>
              </a:rPr>
              <a:t>SMB</a:t>
            </a:r>
            <a:r>
              <a:rPr kumimoji="1" lang="ja-JP" altLang="en-US" sz="700" dirty="0" smtClean="0">
                <a:solidFill>
                  <a:schemeClr val="bg1"/>
                </a:solidFill>
              </a:rPr>
              <a:t>脆弱性に関するパ</a:t>
            </a:r>
            <a:r>
              <a:rPr kumimoji="1" lang="ja-JP" altLang="en-US" sz="700" dirty="0">
                <a:solidFill>
                  <a:schemeClr val="bg1"/>
                </a:solidFill>
              </a:rPr>
              <a:t>ッ</a:t>
            </a:r>
            <a:r>
              <a:rPr kumimoji="1" lang="ja-JP" altLang="en-US" sz="700" dirty="0" smtClean="0">
                <a:solidFill>
                  <a:schemeClr val="bg1"/>
                </a:solidFill>
              </a:rPr>
              <a:t>チ（</a:t>
            </a:r>
            <a:r>
              <a:rPr kumimoji="1" lang="en-US" altLang="ja-JP" sz="700" dirty="0" smtClean="0">
                <a:solidFill>
                  <a:schemeClr val="bg1"/>
                </a:solidFill>
              </a:rPr>
              <a:t>MS17-010</a:t>
            </a:r>
            <a:r>
              <a:rPr kumimoji="1" lang="ja-JP" altLang="en-US" sz="700" dirty="0" smtClean="0">
                <a:solidFill>
                  <a:schemeClr val="bg1"/>
                </a:solidFill>
              </a:rPr>
              <a:t>）をリリース。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7888" y="1524089"/>
            <a:ext cx="1687979" cy="461665"/>
          </a:xfrm>
          <a:prstGeom prst="rect">
            <a:avLst/>
          </a:prstGeom>
          <a:solidFill>
            <a:srgbClr val="122C3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800" b="1" dirty="0" smtClean="0">
                <a:solidFill>
                  <a:srgbClr val="FFF2AF"/>
                </a:solidFill>
              </a:rPr>
              <a:t>シスコの</a:t>
            </a:r>
            <a:r>
              <a:rPr kumimoji="1" lang="en-US" altLang="ja-JP" sz="800" b="1" dirty="0" err="1" smtClean="0">
                <a:solidFill>
                  <a:srgbClr val="FFF2AF"/>
                </a:solidFill>
              </a:rPr>
              <a:t>Talos</a:t>
            </a:r>
            <a:r>
              <a:rPr kumimoji="1" lang="ja-JP" altLang="en-US" sz="800" b="1" dirty="0" smtClean="0">
                <a:solidFill>
                  <a:srgbClr val="FFF2AF"/>
                </a:solidFill>
              </a:rPr>
              <a:t>チーム</a:t>
            </a:r>
            <a:endParaRPr kumimoji="1" lang="en-US" altLang="ja-JP" sz="800" b="1" dirty="0" smtClean="0">
              <a:solidFill>
                <a:srgbClr val="FFF2AF"/>
              </a:solidFill>
            </a:endParaRPr>
          </a:p>
          <a:p>
            <a:r>
              <a:rPr kumimoji="1" lang="en-US" altLang="ja-JP" sz="800" b="1" dirty="0" smtClean="0">
                <a:solidFill>
                  <a:srgbClr val="FFF2AF"/>
                </a:solidFill>
              </a:rPr>
              <a:t>MS17-010</a:t>
            </a:r>
            <a:r>
              <a:rPr kumimoji="1" lang="ja-JP" altLang="en-US" sz="800" b="1" dirty="0" smtClean="0">
                <a:solidFill>
                  <a:srgbClr val="FFF2AF"/>
                </a:solidFill>
              </a:rPr>
              <a:t>脆弱性への攻撃検知、防止</a:t>
            </a:r>
            <a:r>
              <a:rPr kumimoji="1" lang="ja-JP" altLang="en-US" sz="800" b="1" dirty="0">
                <a:solidFill>
                  <a:srgbClr val="FFF2AF"/>
                </a:solidFill>
              </a:rPr>
              <a:t>可能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74877" y="1524089"/>
            <a:ext cx="2169123" cy="461665"/>
          </a:xfrm>
          <a:prstGeom prst="rect">
            <a:avLst/>
          </a:prstGeom>
          <a:solidFill>
            <a:srgbClr val="13253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800" b="1" dirty="0">
                <a:solidFill>
                  <a:srgbClr val="FFF2AF"/>
                </a:solidFill>
              </a:rPr>
              <a:t>シスコの</a:t>
            </a:r>
            <a:r>
              <a:rPr kumimoji="1" lang="en-US" altLang="ja-JP" sz="800" b="1" dirty="0" err="1">
                <a:solidFill>
                  <a:srgbClr val="FFF2AF"/>
                </a:solidFill>
              </a:rPr>
              <a:t>Talos</a:t>
            </a:r>
            <a:r>
              <a:rPr kumimoji="1" lang="ja-JP" altLang="en-US" sz="800" b="1" dirty="0">
                <a:solidFill>
                  <a:srgbClr val="FFF2AF"/>
                </a:solidFill>
              </a:rPr>
              <a:t>チーム</a:t>
            </a:r>
            <a:endParaRPr kumimoji="1" lang="en-US" altLang="ja-JP" sz="800" b="1" dirty="0">
              <a:solidFill>
                <a:srgbClr val="FFF2AF"/>
              </a:solidFill>
            </a:endParaRPr>
          </a:p>
          <a:p>
            <a:r>
              <a:rPr kumimoji="1" lang="en-US" altLang="ja-JP" sz="800" b="1" dirty="0" smtClean="0">
                <a:solidFill>
                  <a:srgbClr val="FFF2AF"/>
                </a:solidFill>
              </a:rPr>
              <a:t>Double</a:t>
            </a:r>
            <a:r>
              <a:rPr kumimoji="1" lang="ja-JP" altLang="en-US" sz="800" b="1" dirty="0" smtClean="0">
                <a:solidFill>
                  <a:srgbClr val="FFF2AF"/>
                </a:solidFill>
              </a:rPr>
              <a:t> </a:t>
            </a:r>
            <a:r>
              <a:rPr kumimoji="1" lang="en-US" altLang="ja-JP" sz="800" b="1" dirty="0" smtClean="0">
                <a:solidFill>
                  <a:srgbClr val="FFF2AF"/>
                </a:solidFill>
              </a:rPr>
              <a:t>Pulsar</a:t>
            </a:r>
            <a:r>
              <a:rPr kumimoji="1" lang="ja-JP" altLang="en-US" sz="800" b="1" dirty="0" smtClean="0">
                <a:solidFill>
                  <a:srgbClr val="FFF2AF"/>
                </a:solidFill>
              </a:rPr>
              <a:t>と</a:t>
            </a:r>
            <a:r>
              <a:rPr kumimoji="1" lang="en-US" altLang="ja-JP" sz="800" b="1" dirty="0" err="1" smtClean="0">
                <a:solidFill>
                  <a:srgbClr val="FFF2AF"/>
                </a:solidFill>
              </a:rPr>
              <a:t>Eternalblue</a:t>
            </a:r>
            <a:r>
              <a:rPr kumimoji="1" lang="ja-JP" altLang="en-US" sz="800" b="1" dirty="0" smtClean="0">
                <a:solidFill>
                  <a:srgbClr val="FFF2AF"/>
                </a:solidFill>
              </a:rPr>
              <a:t>のシグネチャ </a:t>
            </a:r>
            <a:r>
              <a:rPr kumimoji="1" lang="en-US" altLang="ja-JP" sz="800" b="1" dirty="0" smtClean="0">
                <a:solidFill>
                  <a:srgbClr val="FFF2AF"/>
                </a:solidFill>
              </a:rPr>
              <a:t>#42329, #42332, #42340 </a:t>
            </a:r>
            <a:r>
              <a:rPr kumimoji="1" lang="ja-JP" altLang="en-US" sz="800" b="1" dirty="0" smtClean="0">
                <a:solidFill>
                  <a:srgbClr val="FFF2AF"/>
                </a:solidFill>
              </a:rPr>
              <a:t>をリリース。</a:t>
            </a:r>
            <a:endParaRPr kumimoji="1" lang="en-US" altLang="ja-JP" sz="800" b="1" dirty="0" smtClean="0">
              <a:solidFill>
                <a:srgbClr val="FFF2A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1816" y="3624845"/>
            <a:ext cx="1660734" cy="707886"/>
          </a:xfrm>
          <a:prstGeom prst="rect">
            <a:avLst/>
          </a:prstGeom>
          <a:solidFill>
            <a:srgbClr val="122C3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b="1" dirty="0">
                <a:solidFill>
                  <a:srgbClr val="FFF2AF"/>
                </a:solidFill>
              </a:rPr>
              <a:t>Cisco</a:t>
            </a:r>
            <a:r>
              <a:rPr kumimoji="1" lang="ja-JP" altLang="en-US" sz="800" b="1" dirty="0">
                <a:solidFill>
                  <a:srgbClr val="FFF2AF"/>
                </a:solidFill>
              </a:rPr>
              <a:t> </a:t>
            </a:r>
            <a:r>
              <a:rPr kumimoji="1" lang="en-US" altLang="ja-JP" sz="800" b="1" dirty="0">
                <a:solidFill>
                  <a:srgbClr val="FFF2AF"/>
                </a:solidFill>
              </a:rPr>
              <a:t>Investigate </a:t>
            </a:r>
            <a:r>
              <a:rPr kumimoji="1" lang="ja-JP" altLang="en-US" sz="800" b="1" dirty="0" smtClean="0">
                <a:solidFill>
                  <a:srgbClr val="FFF2AF"/>
                </a:solidFill>
              </a:rPr>
              <a:t>にて「</a:t>
            </a:r>
            <a:r>
              <a:rPr kumimoji="1" lang="en-US" altLang="ja-JP" sz="800" b="1" dirty="0" err="1" smtClean="0">
                <a:solidFill>
                  <a:srgbClr val="FFF2AF"/>
                </a:solidFill>
              </a:rPr>
              <a:t>WannaCry</a:t>
            </a:r>
            <a:r>
              <a:rPr kumimoji="1" lang="ja-JP" altLang="en-US" sz="800" b="1" dirty="0" smtClean="0">
                <a:solidFill>
                  <a:srgbClr val="FFF2AF"/>
                </a:solidFill>
              </a:rPr>
              <a:t>」の攻撃開始を検出</a:t>
            </a:r>
            <a:endParaRPr kumimoji="1" lang="en-US" altLang="ja-JP" sz="800" b="1" dirty="0" smtClean="0">
              <a:solidFill>
                <a:srgbClr val="FFF2AF"/>
              </a:solidFill>
            </a:endParaRPr>
          </a:p>
          <a:p>
            <a:endParaRPr kumimoji="1" lang="en-US" altLang="ja-JP" sz="800" b="1" dirty="0">
              <a:solidFill>
                <a:srgbClr val="FFF2AF"/>
              </a:solidFill>
            </a:endParaRPr>
          </a:p>
          <a:p>
            <a:endParaRPr kumimoji="1" lang="en-US" altLang="ja-JP" sz="800" b="1" dirty="0" smtClean="0">
              <a:solidFill>
                <a:srgbClr val="FFF2AF"/>
              </a:solidFill>
            </a:endParaRPr>
          </a:p>
          <a:p>
            <a:endParaRPr kumimoji="1" lang="en-US" altLang="ja-JP" sz="800" b="1" dirty="0" smtClean="0">
              <a:solidFill>
                <a:srgbClr val="FFF2A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9602" y="3624846"/>
            <a:ext cx="1610764" cy="523220"/>
          </a:xfrm>
          <a:prstGeom prst="rect">
            <a:avLst/>
          </a:prstGeom>
          <a:solidFill>
            <a:srgbClr val="122C3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b="1" dirty="0" smtClean="0">
                <a:solidFill>
                  <a:srgbClr val="FFF2AF"/>
                </a:solidFill>
              </a:rPr>
              <a:t>Cisco</a:t>
            </a:r>
            <a:r>
              <a:rPr kumimoji="1" lang="ja-JP" altLang="en-US" sz="700" b="1" dirty="0" smtClean="0">
                <a:solidFill>
                  <a:srgbClr val="FFF2AF"/>
                </a:solidFill>
              </a:rPr>
              <a:t> </a:t>
            </a:r>
            <a:r>
              <a:rPr kumimoji="1" lang="en-US" altLang="ja-JP" sz="700" b="1" dirty="0" smtClean="0">
                <a:solidFill>
                  <a:srgbClr val="FFF2AF"/>
                </a:solidFill>
              </a:rPr>
              <a:t>Umbrella</a:t>
            </a:r>
            <a:r>
              <a:rPr kumimoji="1" lang="ja-JP" altLang="en-US" sz="700" b="1" dirty="0" smtClean="0">
                <a:solidFill>
                  <a:srgbClr val="FFF2AF"/>
                </a:solidFill>
              </a:rPr>
              <a:t> にて、</a:t>
            </a:r>
            <a:r>
              <a:rPr kumimoji="1" lang="en-US" altLang="ja-JP" sz="700" b="1" dirty="0" err="1" smtClean="0">
                <a:solidFill>
                  <a:srgbClr val="FFF2AF"/>
                </a:solidFill>
              </a:rPr>
              <a:t>WannaCry</a:t>
            </a:r>
            <a:endParaRPr kumimoji="1" lang="en-US" altLang="ja-JP" sz="700" b="1" dirty="0" smtClean="0">
              <a:solidFill>
                <a:srgbClr val="FFF2AF"/>
              </a:solidFill>
            </a:endParaRPr>
          </a:p>
          <a:p>
            <a:r>
              <a:rPr kumimoji="1" lang="ja-JP" altLang="en-US" sz="700" b="1" dirty="0" smtClean="0">
                <a:solidFill>
                  <a:srgbClr val="FFF2AF"/>
                </a:solidFill>
              </a:rPr>
              <a:t>拡散</a:t>
            </a:r>
            <a:r>
              <a:rPr kumimoji="1" lang="ja-JP" altLang="en-US" sz="700" b="1" dirty="0">
                <a:solidFill>
                  <a:srgbClr val="FFF2AF"/>
                </a:solidFill>
              </a:rPr>
              <a:t>・関連ドメインの自動</a:t>
            </a:r>
            <a:r>
              <a:rPr kumimoji="1" lang="ja-JP" altLang="en-US" sz="700" b="1" dirty="0" smtClean="0">
                <a:solidFill>
                  <a:srgbClr val="FFF2AF"/>
                </a:solidFill>
              </a:rPr>
              <a:t>識別。</a:t>
            </a:r>
            <a:endParaRPr kumimoji="1" lang="ja-JP" altLang="en-US" sz="700" b="1" dirty="0">
              <a:solidFill>
                <a:srgbClr val="FFF2AF"/>
              </a:solidFill>
            </a:endParaRPr>
          </a:p>
          <a:p>
            <a:r>
              <a:rPr kumimoji="1" lang="ja-JP" altLang="en-US" sz="700" b="1" dirty="0" smtClean="0">
                <a:solidFill>
                  <a:srgbClr val="FFF2AF"/>
                </a:solidFill>
              </a:rPr>
              <a:t>ランサムウェアやワームの拡散を抑止。</a:t>
            </a:r>
            <a:endParaRPr kumimoji="1" lang="en-US" altLang="ja-JP" sz="700" b="1" dirty="0" smtClean="0">
              <a:solidFill>
                <a:srgbClr val="FFF2AF"/>
              </a:solidFill>
            </a:endParaRPr>
          </a:p>
          <a:p>
            <a:endParaRPr kumimoji="1" lang="en-US" altLang="ja-JP" sz="700" b="1" dirty="0" smtClean="0">
              <a:solidFill>
                <a:srgbClr val="FFF2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1454" y="3635829"/>
            <a:ext cx="1940117" cy="830997"/>
          </a:xfrm>
          <a:prstGeom prst="rect">
            <a:avLst/>
          </a:prstGeom>
          <a:solidFill>
            <a:srgbClr val="122C3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solidFill>
                  <a:srgbClr val="FFF2AF"/>
                </a:solidFill>
              </a:rPr>
              <a:t>最初のサンプルが見られてから約</a:t>
            </a:r>
            <a:r>
              <a:rPr kumimoji="1" lang="en-US" altLang="ja-JP" sz="800" dirty="0" smtClean="0">
                <a:solidFill>
                  <a:srgbClr val="FFF2AF"/>
                </a:solidFill>
              </a:rPr>
              <a:t>60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分以内に、</a:t>
            </a:r>
            <a:r>
              <a:rPr kumimoji="1" lang="en-US" altLang="ja-JP" sz="800" dirty="0" smtClean="0">
                <a:solidFill>
                  <a:srgbClr val="FFF2AF"/>
                </a:solidFill>
              </a:rPr>
              <a:t>Cisco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 </a:t>
            </a:r>
            <a:r>
              <a:rPr kumimoji="1" lang="en-US" altLang="ja-JP" sz="800" dirty="0" smtClean="0">
                <a:solidFill>
                  <a:srgbClr val="FFF2AF"/>
                </a:solidFill>
              </a:rPr>
              <a:t>AMP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はランサムウェアを検知。</a:t>
            </a:r>
            <a:endParaRPr kumimoji="1" lang="en-US" altLang="ja-JP" sz="800" dirty="0" smtClean="0">
              <a:solidFill>
                <a:srgbClr val="FFF2AF"/>
              </a:solidFill>
            </a:endParaRPr>
          </a:p>
          <a:p>
            <a:r>
              <a:rPr kumimoji="1" lang="en-US" altLang="ja-JP" sz="800" dirty="0" smtClean="0">
                <a:solidFill>
                  <a:srgbClr val="FFF2AF"/>
                </a:solidFill>
              </a:rPr>
              <a:t>Cisco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 </a:t>
            </a:r>
            <a:r>
              <a:rPr kumimoji="1" lang="en-US" altLang="ja-JP" sz="800" dirty="0" smtClean="0">
                <a:solidFill>
                  <a:srgbClr val="FFF2AF"/>
                </a:solidFill>
              </a:rPr>
              <a:t>AMP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にて エンドポイント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、メール、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ウェブ ゲートウェイ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、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ネットワーク セキュリティ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において検知、ブロック。</a:t>
            </a:r>
            <a:endParaRPr kumimoji="1" lang="en-US" altLang="ja-JP" sz="800" dirty="0" smtClean="0">
              <a:solidFill>
                <a:srgbClr val="FFF2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4031" y="3635830"/>
            <a:ext cx="1649476" cy="461665"/>
          </a:xfrm>
          <a:prstGeom prst="rect">
            <a:avLst/>
          </a:prstGeom>
          <a:solidFill>
            <a:srgbClr val="122C3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olidFill>
                  <a:srgbClr val="FFF2AF"/>
                </a:solidFill>
              </a:rPr>
              <a:t>Cisco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 </a:t>
            </a:r>
            <a:r>
              <a:rPr kumimoji="1" lang="en-US" altLang="ja-JP" sz="800" dirty="0" smtClean="0">
                <a:solidFill>
                  <a:srgbClr val="FFF2AF"/>
                </a:solidFill>
              </a:rPr>
              <a:t>Umbrella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は、</a:t>
            </a:r>
            <a:r>
              <a:rPr kumimoji="1" lang="en-US" altLang="ja-JP" sz="800" dirty="0" err="1">
                <a:solidFill>
                  <a:srgbClr val="FFF2AF"/>
                </a:solidFill>
              </a:rPr>
              <a:t>WannaCry</a:t>
            </a:r>
            <a:endParaRPr kumimoji="1" lang="en-US" altLang="ja-JP" sz="800" dirty="0">
              <a:solidFill>
                <a:srgbClr val="FFF2AF"/>
              </a:solidFill>
            </a:endParaRPr>
          </a:p>
          <a:p>
            <a:r>
              <a:rPr kumimoji="1" lang="ja-JP" altLang="en-US" sz="800" dirty="0">
                <a:solidFill>
                  <a:srgbClr val="FFF2AF"/>
                </a:solidFill>
              </a:rPr>
              <a:t>関連</a:t>
            </a:r>
            <a:r>
              <a:rPr kumimoji="1" lang="ja-JP" altLang="en-US" sz="800" dirty="0" smtClean="0">
                <a:solidFill>
                  <a:srgbClr val="FFF2AF"/>
                </a:solidFill>
              </a:rPr>
              <a:t>ドメインを遮断。</a:t>
            </a:r>
            <a:endParaRPr kumimoji="1" lang="en-US" altLang="ja-JP" sz="800" dirty="0" smtClean="0">
              <a:solidFill>
                <a:srgbClr val="FFF2AF"/>
              </a:solidFill>
            </a:endParaRPr>
          </a:p>
          <a:p>
            <a:endParaRPr kumimoji="1" lang="ja-JP" altLang="en-US" sz="800" dirty="0">
              <a:solidFill>
                <a:srgbClr val="FFF2A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550" y="3452956"/>
            <a:ext cx="1533862" cy="738664"/>
          </a:xfrm>
          <a:prstGeom prst="rect">
            <a:avLst/>
          </a:prstGeom>
          <a:solidFill>
            <a:srgbClr val="13253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700" dirty="0" smtClean="0">
                <a:solidFill>
                  <a:srgbClr val="FFF2AF"/>
                </a:solidFill>
              </a:rPr>
              <a:t>数百名のワールドクラスの研究者を世界中に抱えて、インテリジェンスの</a:t>
            </a:r>
            <a:r>
              <a:rPr kumimoji="1" lang="ja-JP" altLang="en-US" sz="700" dirty="0" smtClean="0">
                <a:solidFill>
                  <a:srgbClr val="FFF2AF"/>
                </a:solidFill>
              </a:rPr>
              <a:t>グローバル ネットワーク</a:t>
            </a:r>
            <a:r>
              <a:rPr kumimoji="1" lang="ja-JP" altLang="en-US" sz="700" dirty="0" smtClean="0">
                <a:solidFill>
                  <a:srgbClr val="FFF2AF"/>
                </a:solidFill>
              </a:rPr>
              <a:t>と</a:t>
            </a:r>
            <a:r>
              <a:rPr kumimoji="1" lang="ja-JP" altLang="en-US" sz="700" dirty="0" smtClean="0">
                <a:solidFill>
                  <a:srgbClr val="FFF2AF"/>
                </a:solidFill>
              </a:rPr>
              <a:t>データソース</a:t>
            </a:r>
            <a:r>
              <a:rPr kumimoji="1" lang="ja-JP" altLang="en-US" sz="700" dirty="0" smtClean="0">
                <a:solidFill>
                  <a:srgbClr val="FFF2AF"/>
                </a:solidFill>
              </a:rPr>
              <a:t>を活かし、シスコは、お客様を「</a:t>
            </a:r>
            <a:r>
              <a:rPr kumimoji="1" lang="en-US" altLang="ja-JP" sz="700" dirty="0" err="1" smtClean="0">
                <a:solidFill>
                  <a:srgbClr val="FFF2AF"/>
                </a:solidFill>
              </a:rPr>
              <a:t>WannaCry</a:t>
            </a:r>
            <a:r>
              <a:rPr kumimoji="1" lang="ja-JP" altLang="en-US" sz="700" dirty="0" smtClean="0">
                <a:solidFill>
                  <a:srgbClr val="FFF2AF"/>
                </a:solidFill>
              </a:rPr>
              <a:t>」および他の新しい脅威を監視、研究、防御しています。</a:t>
            </a:r>
            <a:endParaRPr kumimoji="1" lang="en-US" altLang="ja-JP" sz="700" dirty="0" smtClean="0">
              <a:solidFill>
                <a:srgbClr val="FFF2A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550" y="325463"/>
            <a:ext cx="7204794" cy="707886"/>
          </a:xfrm>
          <a:prstGeom prst="rect">
            <a:avLst/>
          </a:prstGeom>
          <a:solidFill>
            <a:srgbClr val="122C3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「</a:t>
            </a:r>
            <a:r>
              <a:rPr kumimoji="1" lang="en-US" altLang="ja-JP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WannaCry</a:t>
            </a:r>
            <a:r>
              <a:rPr kumimoji="1" lang="ja-JP" alt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」に関するランサムウェア防御のタイムラインと、</a:t>
            </a:r>
            <a:endParaRPr kumimoji="1" lang="en-US" altLang="ja-JP" sz="20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kumimoji="1" lang="ja-JP" alt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世界最強の</a:t>
            </a:r>
            <a:r>
              <a:rPr kumimoji="1" lang="ja-JP" alt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セキュリティ インテリジェンス</a:t>
            </a:r>
            <a:r>
              <a:rPr kumimoji="1" lang="ja-JP" alt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　”</a:t>
            </a:r>
            <a:r>
              <a:rPr kumimoji="1" lang="en-US" altLang="ja-JP" sz="20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Talos</a:t>
            </a:r>
            <a:r>
              <a:rPr kumimoji="1" lang="ja-JP" alt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”</a:t>
            </a:r>
            <a:r>
              <a:rPr kumimoji="1" lang="ja-JP" alt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の対応</a:t>
            </a:r>
            <a:endParaRPr kumimoji="1" lang="en-US" altLang="ja-JP" sz="20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170"/>
          <p:cNvSpPr/>
          <p:nvPr/>
        </p:nvSpPr>
        <p:spPr bwMode="auto">
          <a:xfrm>
            <a:off x="-116638" y="460515"/>
            <a:ext cx="9135541" cy="115927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55" tIns="45678" rIns="91355" bIns="45678" numCol="1" rtlCol="0" anchor="t" anchorCtr="0" compatLnSpc="1">
            <a:prstTxWarp prst="textNoShape">
              <a:avLst/>
            </a:prstTxWarp>
          </a:bodyPr>
          <a:lstStyle/>
          <a:p>
            <a:pPr defTabSz="913577" fontAlgn="base">
              <a:spcBef>
                <a:spcPct val="0"/>
              </a:spcBef>
              <a:spcAft>
                <a:spcPct val="0"/>
              </a:spcAft>
            </a:pPr>
            <a:endParaRPr kumimoji="1" lang="en-US" dirty="0" err="1">
              <a:solidFill>
                <a:srgbClr val="00000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1996" y="120786"/>
            <a:ext cx="7825070" cy="44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5" tIns="45678" rIns="91355" bIns="45678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lang="en-US" altLang="zh-TW" sz="2400" b="0" kern="1200" dirty="0">
                <a:solidFill>
                  <a:schemeClr val="tx1"/>
                </a:solidFill>
                <a:latin typeface="Franklin Gothic Medium" panose="020B0603020102020204" pitchFamily="34" charset="0"/>
                <a:ea typeface="PMingLiU" pitchFamily="18" charset="-120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B9F2"/>
                </a:solidFill>
                <a:latin typeface="Calibri" charset="0"/>
                <a:ea typeface="PMingLiU" pitchFamily="18" charset="-120"/>
                <a:cs typeface="新細明體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B9F2"/>
                </a:solidFill>
                <a:latin typeface="Calibri" charset="0"/>
                <a:ea typeface="PMingLiU" pitchFamily="18" charset="-120"/>
                <a:cs typeface="新細明體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B9F2"/>
                </a:solidFill>
                <a:latin typeface="Calibri" charset="0"/>
                <a:ea typeface="PMingLiU" pitchFamily="18" charset="-120"/>
                <a:cs typeface="新細明體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B9F2"/>
                </a:solidFill>
                <a:latin typeface="Calibri" charset="0"/>
                <a:ea typeface="PMingLiU" pitchFamily="18" charset="-120"/>
                <a:cs typeface="新細明體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B9F2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B9F2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B9F2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B9F2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defTabSz="913577">
              <a:defRPr/>
            </a:pPr>
            <a:r>
              <a:rPr lang="en-US" altLang="ja-JP" sz="2398" dirty="0" err="1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WannaCry</a:t>
            </a:r>
            <a:r>
              <a:rPr lang="en-US" altLang="ja-JP" sz="2398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ja-JP" altLang="en-US" sz="2398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一連の流れと多層防御（概要）</a:t>
            </a:r>
            <a:endParaRPr lang="en-US" altLang="ja-JP" sz="2398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6" name="Round Same Side Corner Rectangle 15"/>
          <p:cNvSpPr/>
          <p:nvPr/>
        </p:nvSpPr>
        <p:spPr bwMode="auto">
          <a:xfrm>
            <a:off x="7008734" y="944976"/>
            <a:ext cx="2010169" cy="652733"/>
          </a:xfrm>
          <a:prstGeom prst="round2SameRect">
            <a:avLst>
              <a:gd name="adj1" fmla="val 7310"/>
              <a:gd name="adj2" fmla="val 8285"/>
            </a:avLst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53" tIns="45677" rIns="91353" bIns="45677" numCol="1" rtlCol="0" anchor="ctr" anchorCtr="0" compatLnSpc="1">
            <a:prstTxWarp prst="textNoShape">
              <a:avLst/>
            </a:prstTxWarp>
          </a:bodyPr>
          <a:lstStyle/>
          <a:p>
            <a:pPr algn="ctr" defTabSz="913555">
              <a:defRPr/>
            </a:pPr>
            <a:r>
              <a:rPr kumimoji="1" lang="ja-JP" altLang="en-US" sz="1400" kern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実行</a:t>
            </a:r>
            <a:endParaRPr kumimoji="1" lang="en-US" altLang="ja-JP" sz="1400" kern="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85" name="Pentagon 384"/>
          <p:cNvSpPr/>
          <p:nvPr/>
        </p:nvSpPr>
        <p:spPr>
          <a:xfrm>
            <a:off x="5486907" y="934085"/>
            <a:ext cx="1677325" cy="674668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4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kumimoji="1" lang="ja-JP" altLang="en-US" sz="14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感染拡大</a:t>
            </a:r>
            <a:endParaRPr kumimoji="1" lang="ja-JP" altLang="en-US" sz="105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84" name="Pentagon 383"/>
          <p:cNvSpPr/>
          <p:nvPr/>
        </p:nvSpPr>
        <p:spPr>
          <a:xfrm>
            <a:off x="3866106" y="933932"/>
            <a:ext cx="1764951" cy="674668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 イ</a:t>
            </a:r>
            <a:r>
              <a:rPr kumimoji="1" lang="ja-JP" altLang="en-US" sz="14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ンストール</a:t>
            </a:r>
            <a:endParaRPr kumimoji="1" lang="ja-JP" altLang="en-US" sz="1400" b="1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83" name="Pentagon 382"/>
          <p:cNvSpPr/>
          <p:nvPr/>
        </p:nvSpPr>
        <p:spPr>
          <a:xfrm>
            <a:off x="2243212" y="922888"/>
            <a:ext cx="1764950" cy="674668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攻撃</a:t>
            </a:r>
          </a:p>
        </p:txBody>
      </p:sp>
      <p:sp>
        <p:nvSpPr>
          <p:cNvPr id="43" name="Pentagon 42"/>
          <p:cNvSpPr/>
          <p:nvPr/>
        </p:nvSpPr>
        <p:spPr>
          <a:xfrm>
            <a:off x="151996" y="900800"/>
            <a:ext cx="2180935" cy="674668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偵察・攻撃準備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186721" y="1852025"/>
            <a:ext cx="1911811" cy="463792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1.</a:t>
            </a:r>
            <a:r>
              <a:rPr kumimoji="1" lang="ja-JP" altLang="en-US" sz="1100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インターネットから</a:t>
            </a:r>
            <a:r>
              <a:rPr kumimoji="1" lang="ja-JP" altLang="en-US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攻撃</a:t>
            </a:r>
            <a:endParaRPr kumimoji="1" lang="en-US" altLang="ja-JP" sz="1100" dirty="0" smtClean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r>
              <a:rPr kumimoji="1" lang="en-US" altLang="ja-JP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TCP</a:t>
            </a:r>
            <a:r>
              <a:rPr kumimoji="1" lang="ja-JP" altLang="en-US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ポート</a:t>
            </a:r>
            <a:r>
              <a:rPr kumimoji="1" lang="en-US" altLang="ja-JP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445</a:t>
            </a:r>
            <a:r>
              <a:rPr kumimoji="1" lang="en-US" altLang="ja-JP" sz="1100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kumimoji="1" lang="ja-JP" altLang="en-US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スキャン</a:t>
            </a:r>
            <a:endParaRPr kumimoji="1" lang="en-US" altLang="ja-JP" sz="1100" dirty="0" smtClean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37" name="角丸四角形 136"/>
          <p:cNvSpPr/>
          <p:nvPr/>
        </p:nvSpPr>
        <p:spPr>
          <a:xfrm>
            <a:off x="2332931" y="1848462"/>
            <a:ext cx="1675231" cy="463792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ETERNALBLUE</a:t>
            </a:r>
          </a:p>
          <a:p>
            <a:pPr algn="ctr"/>
            <a:r>
              <a:rPr kumimoji="1" lang="ja-JP" altLang="en-US" sz="12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脆弱性利用</a:t>
            </a:r>
          </a:p>
        </p:txBody>
      </p:sp>
      <p:sp>
        <p:nvSpPr>
          <p:cNvPr id="139" name="角丸四角形 138"/>
          <p:cNvSpPr/>
          <p:nvPr/>
        </p:nvSpPr>
        <p:spPr>
          <a:xfrm>
            <a:off x="3999911" y="1842005"/>
            <a:ext cx="1478895" cy="463792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WannaCry</a:t>
            </a:r>
            <a:endParaRPr kumimoji="1" lang="en-US" altLang="ja-JP" sz="1200" dirty="0" smtClean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インストール</a:t>
            </a:r>
          </a:p>
        </p:txBody>
      </p:sp>
      <p:sp>
        <p:nvSpPr>
          <p:cNvPr id="140" name="角丸四角形 139"/>
          <p:cNvSpPr/>
          <p:nvPr/>
        </p:nvSpPr>
        <p:spPr>
          <a:xfrm>
            <a:off x="5497287" y="1840452"/>
            <a:ext cx="1511447" cy="463792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内部</a:t>
            </a:r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NW</a:t>
            </a:r>
          </a:p>
          <a:p>
            <a:pPr algn="ctr"/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TCP445</a:t>
            </a:r>
            <a:r>
              <a:rPr kumimoji="1" lang="ja-JP" altLang="en-US" sz="12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スキャン</a:t>
            </a:r>
          </a:p>
        </p:txBody>
      </p:sp>
      <p:sp>
        <p:nvSpPr>
          <p:cNvPr id="144" name="角丸四角形 143"/>
          <p:cNvSpPr/>
          <p:nvPr/>
        </p:nvSpPr>
        <p:spPr>
          <a:xfrm>
            <a:off x="7027215" y="1855639"/>
            <a:ext cx="2024346" cy="46379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データ暗号、画面書き換え（身代金要求）</a:t>
            </a:r>
          </a:p>
        </p:txBody>
      </p:sp>
      <p:sp>
        <p:nvSpPr>
          <p:cNvPr id="145" name="角丸四角形 144"/>
          <p:cNvSpPr/>
          <p:nvPr/>
        </p:nvSpPr>
        <p:spPr>
          <a:xfrm>
            <a:off x="795677" y="2491034"/>
            <a:ext cx="1838851" cy="463792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2.</a:t>
            </a:r>
            <a:r>
              <a:rPr kumimoji="1" lang="ja-JP" altLang="en-US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メール経由の侵入</a:t>
            </a:r>
            <a:endParaRPr kumimoji="1" lang="en-US" altLang="ja-JP" sz="1100" dirty="0" smtClean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r>
              <a:rPr kumimoji="1" lang="ja-JP" altLang="en-US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添付ファイル活用</a:t>
            </a:r>
            <a:endParaRPr kumimoji="1" lang="en-US" altLang="ja-JP" sz="1100" dirty="0" smtClean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47" name="角丸四角形 146"/>
          <p:cNvSpPr/>
          <p:nvPr/>
        </p:nvSpPr>
        <p:spPr>
          <a:xfrm>
            <a:off x="795677" y="3019069"/>
            <a:ext cx="1838851" cy="463792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3.</a:t>
            </a:r>
            <a:r>
              <a:rPr kumimoji="1" lang="ja-JP" altLang="en-US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ウェブ経由の侵入</a:t>
            </a:r>
            <a:endParaRPr kumimoji="1" lang="en-US" altLang="ja-JP" sz="1100" dirty="0" smtClean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r>
              <a:rPr kumimoji="1" lang="ja-JP" altLang="en-US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クラウド ストレージ</a:t>
            </a:r>
            <a:r>
              <a:rPr kumimoji="1" lang="ja-JP" altLang="en-US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、</a:t>
            </a:r>
            <a:r>
              <a:rPr kumimoji="1" lang="en-US" altLang="ja-JP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Web</a:t>
            </a:r>
            <a:r>
              <a:rPr kumimoji="1" lang="ja-JP" altLang="en-US" sz="11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サーバ活用</a:t>
            </a:r>
            <a:endParaRPr kumimoji="1" lang="en-US" altLang="ja-JP" sz="1100" dirty="0" smtClean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149" name="Picture 2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63" y="757719"/>
            <a:ext cx="356023" cy="330338"/>
          </a:xfrm>
          <a:prstGeom prst="rect">
            <a:avLst/>
          </a:prstGeom>
        </p:spPr>
      </p:pic>
      <p:pic>
        <p:nvPicPr>
          <p:cNvPr id="150" name="Picture 30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234" y="769173"/>
            <a:ext cx="353845" cy="287291"/>
          </a:xfrm>
          <a:prstGeom prst="rect">
            <a:avLst/>
          </a:prstGeom>
        </p:spPr>
      </p:pic>
      <p:pic>
        <p:nvPicPr>
          <p:cNvPr id="151" name="Picture 2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322" y="735630"/>
            <a:ext cx="356023" cy="330338"/>
          </a:xfrm>
          <a:prstGeom prst="rect">
            <a:avLst/>
          </a:prstGeom>
        </p:spPr>
      </p:pic>
      <p:sp>
        <p:nvSpPr>
          <p:cNvPr id="154" name="Rectangle 170"/>
          <p:cNvSpPr/>
          <p:nvPr/>
        </p:nvSpPr>
        <p:spPr bwMode="auto">
          <a:xfrm>
            <a:off x="8459" y="3568135"/>
            <a:ext cx="9135541" cy="14066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55" tIns="45678" rIns="91355" bIns="45678" numCol="1" rtlCol="0" anchor="t" anchorCtr="0" compatLnSpc="1">
            <a:prstTxWarp prst="textNoShape">
              <a:avLst/>
            </a:prstTxWarp>
          </a:bodyPr>
          <a:lstStyle/>
          <a:p>
            <a:pPr defTabSz="913577" fontAlgn="base">
              <a:spcBef>
                <a:spcPct val="0"/>
              </a:spcBef>
              <a:spcAft>
                <a:spcPct val="0"/>
              </a:spcAft>
            </a:pPr>
            <a:endParaRPr kumimoji="1" lang="en-US" dirty="0" err="1">
              <a:solidFill>
                <a:srgbClr val="00000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5" name="フリーフォーム 14"/>
          <p:cNvSpPr/>
          <p:nvPr/>
        </p:nvSpPr>
        <p:spPr>
          <a:xfrm>
            <a:off x="2243211" y="1654466"/>
            <a:ext cx="4503547" cy="220629"/>
          </a:xfrm>
          <a:custGeom>
            <a:avLst/>
            <a:gdLst>
              <a:gd name="connsiteX0" fmla="*/ 4196315 w 4704319"/>
              <a:gd name="connsiteY0" fmla="*/ 159253 h 205552"/>
              <a:gd name="connsiteX1" fmla="*/ 4358361 w 4704319"/>
              <a:gd name="connsiteY1" fmla="*/ 20357 h 205552"/>
              <a:gd name="connsiteX2" fmla="*/ 249348 w 4704319"/>
              <a:gd name="connsiteY2" fmla="*/ 20357 h 205552"/>
              <a:gd name="connsiteX3" fmla="*/ 434543 w 4704319"/>
              <a:gd name="connsiteY3" fmla="*/ 205552 h 20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4319" h="205552">
                <a:moveTo>
                  <a:pt x="4196315" y="159253"/>
                </a:moveTo>
                <a:cubicBezTo>
                  <a:pt x="4606252" y="101379"/>
                  <a:pt x="5016189" y="43506"/>
                  <a:pt x="4358361" y="20357"/>
                </a:cubicBezTo>
                <a:cubicBezTo>
                  <a:pt x="3700533" y="-2792"/>
                  <a:pt x="903318" y="-10509"/>
                  <a:pt x="249348" y="20357"/>
                </a:cubicBezTo>
                <a:cubicBezTo>
                  <a:pt x="-404622" y="51223"/>
                  <a:pt x="434543" y="205552"/>
                  <a:pt x="434543" y="20555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196" name="Picture 358" descr="antimalwar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910" y="3756574"/>
            <a:ext cx="418432" cy="420444"/>
          </a:xfrm>
          <a:prstGeom prst="rect">
            <a:avLst/>
          </a:prstGeom>
        </p:spPr>
      </p:pic>
      <p:sp>
        <p:nvSpPr>
          <p:cNvPr id="197" name="テキスト ボックス 196"/>
          <p:cNvSpPr txBox="1"/>
          <p:nvPr/>
        </p:nvSpPr>
        <p:spPr>
          <a:xfrm>
            <a:off x="4567603" y="3727860"/>
            <a:ext cx="146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エンドポイント</a:t>
            </a:r>
            <a:r>
              <a:rPr kumimoji="1" lang="en-US" altLang="ja-JP" sz="140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kumimoji="1" lang="en-US" altLang="ja-JP" sz="140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防御</a:t>
            </a:r>
            <a:endParaRPr kumimoji="1"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198" name="Picture 34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910" y="4301684"/>
            <a:ext cx="419090" cy="421104"/>
          </a:xfrm>
          <a:prstGeom prst="rect">
            <a:avLst/>
          </a:prstGeom>
        </p:spPr>
      </p:pic>
      <p:sp>
        <p:nvSpPr>
          <p:cNvPr id="199" name="テキスト ボックス 198"/>
          <p:cNvSpPr txBox="1"/>
          <p:nvPr/>
        </p:nvSpPr>
        <p:spPr>
          <a:xfrm>
            <a:off x="4551157" y="4384789"/>
            <a:ext cx="1456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サンドボックス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01" name="テキスト ボックス 200"/>
          <p:cNvSpPr txBox="1"/>
          <p:nvPr/>
        </p:nvSpPr>
        <p:spPr>
          <a:xfrm>
            <a:off x="6322142" y="3802081"/>
            <a:ext cx="1456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内部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NW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監視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202" name="Picture 3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252" y="4270699"/>
            <a:ext cx="418432" cy="420443"/>
          </a:xfrm>
          <a:prstGeom prst="rect">
            <a:avLst/>
          </a:prstGeom>
        </p:spPr>
      </p:pic>
      <p:sp>
        <p:nvSpPr>
          <p:cNvPr id="203" name="テキスト ボックス 202"/>
          <p:cNvSpPr txBox="1"/>
          <p:nvPr/>
        </p:nvSpPr>
        <p:spPr>
          <a:xfrm>
            <a:off x="6344109" y="4327031"/>
            <a:ext cx="1456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感染端末隔離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206" name="Picture 357" descr="flowanalytic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115" y="3742302"/>
            <a:ext cx="418432" cy="420444"/>
          </a:xfrm>
          <a:prstGeom prst="rect">
            <a:avLst/>
          </a:prstGeom>
        </p:spPr>
      </p:pic>
      <p:pic>
        <p:nvPicPr>
          <p:cNvPr id="47" name="Picture 3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886" y="4047747"/>
            <a:ext cx="391078" cy="392958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2530257" y="4106317"/>
            <a:ext cx="1672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添付ファイル検査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49" name="Picture 36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532" y="4467243"/>
            <a:ext cx="418432" cy="420443"/>
          </a:xfrm>
          <a:prstGeom prst="rect">
            <a:avLst/>
          </a:prstGeom>
        </p:spPr>
      </p:pic>
      <p:sp>
        <p:nvSpPr>
          <p:cNvPr id="50" name="テキスト ボックス 49"/>
          <p:cNvSpPr txBox="1"/>
          <p:nvPr/>
        </p:nvSpPr>
        <p:spPr>
          <a:xfrm>
            <a:off x="2528230" y="4448891"/>
            <a:ext cx="1674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ウェブ ドメイン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検査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51" name="Picture 360" descr="nextgenintprev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18" y="3789658"/>
            <a:ext cx="418432" cy="420444"/>
          </a:xfrm>
          <a:prstGeom prst="rect">
            <a:avLst/>
          </a:prstGeom>
        </p:spPr>
      </p:pic>
      <p:sp>
        <p:nvSpPr>
          <p:cNvPr id="52" name="テキスト ボックス 51"/>
          <p:cNvSpPr txBox="1"/>
          <p:nvPr/>
        </p:nvSpPr>
        <p:spPr>
          <a:xfrm>
            <a:off x="625375" y="3865256"/>
            <a:ext cx="2473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ポート フィルタ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567436" y="3661494"/>
            <a:ext cx="2473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ペイロード検査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54" name="Picture 360" descr="nextgenintprev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990" y="3612292"/>
            <a:ext cx="418432" cy="420444"/>
          </a:xfrm>
          <a:prstGeom prst="rect">
            <a:avLst/>
          </a:prstGeom>
        </p:spPr>
      </p:pic>
      <p:pic>
        <p:nvPicPr>
          <p:cNvPr id="55" name="Picture 360" descr="nextgenintprev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236" y="3980607"/>
            <a:ext cx="418432" cy="420444"/>
          </a:xfrm>
          <a:prstGeom prst="rect">
            <a:avLst/>
          </a:prstGeom>
        </p:spPr>
      </p:pic>
      <p:sp>
        <p:nvSpPr>
          <p:cNvPr id="57" name="テキスト ボックス 56"/>
          <p:cNvSpPr txBox="1"/>
          <p:nvPr/>
        </p:nvSpPr>
        <p:spPr>
          <a:xfrm>
            <a:off x="7987372" y="4033055"/>
            <a:ext cx="1456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C2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接続防止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cxnSp>
        <p:nvCxnSpPr>
          <p:cNvPr id="5" name="カギ線コネクタ 4"/>
          <p:cNvCxnSpPr>
            <a:endCxn id="139" idx="2"/>
          </p:cNvCxnSpPr>
          <p:nvPr/>
        </p:nvCxnSpPr>
        <p:spPr>
          <a:xfrm flipV="1">
            <a:off x="2634528" y="2305797"/>
            <a:ext cx="2104831" cy="391098"/>
          </a:xfrm>
          <a:prstGeom prst="bentConnector2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カギ線コネクタ 43"/>
          <p:cNvCxnSpPr>
            <a:stCxn id="147" idx="3"/>
            <a:endCxn id="139" idx="2"/>
          </p:cNvCxnSpPr>
          <p:nvPr/>
        </p:nvCxnSpPr>
        <p:spPr>
          <a:xfrm flipV="1">
            <a:off x="2634528" y="2305797"/>
            <a:ext cx="2104831" cy="945168"/>
          </a:xfrm>
          <a:prstGeom prst="bentConnector2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9697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  <p:bldP spid="16" grpId="0" animBg="1"/>
      <p:bldP spid="1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107"/>
          <p:cNvSpPr txBox="1"/>
          <p:nvPr/>
        </p:nvSpPr>
        <p:spPr>
          <a:xfrm>
            <a:off x="528106" y="681849"/>
            <a:ext cx="8059175" cy="629644"/>
          </a:xfrm>
          <a:prstGeom prst="rect">
            <a:avLst/>
          </a:prstGeom>
          <a:solidFill>
            <a:schemeClr val="accent1"/>
          </a:solidFill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defTabSz="456789"/>
            <a:endParaRPr lang="ja-JP" altLang="en-US" sz="898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8105" y="1171665"/>
            <a:ext cx="8054810" cy="918117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defTabSz="456789"/>
            <a:endParaRPr lang="ja-JP" altLang="en-US" sz="898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19" name="Picture 26" descr="C:\Users\ecoffey\AppData\Local\Temp\Rar$DRa0.376\30028_Device_file_server_unreachable_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381" y="1653091"/>
            <a:ext cx="288547" cy="2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C:\Users\ecoffey\AppData\Local\Temp\Rar$DRa1.653\30059_Device_laptop_3145_unreachable_2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800" y="1677553"/>
            <a:ext cx="279289" cy="27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reeform 6"/>
          <p:cNvSpPr>
            <a:spLocks noEditPoints="1"/>
          </p:cNvSpPr>
          <p:nvPr/>
        </p:nvSpPr>
        <p:spPr bwMode="auto">
          <a:xfrm>
            <a:off x="1251594" y="1623337"/>
            <a:ext cx="186839" cy="332325"/>
          </a:xfrm>
          <a:custGeom>
            <a:avLst/>
            <a:gdLst>
              <a:gd name="T0" fmla="*/ 87 w 103"/>
              <a:gd name="T1" fmla="*/ 0 h 184"/>
              <a:gd name="T2" fmla="*/ 16 w 103"/>
              <a:gd name="T3" fmla="*/ 0 h 184"/>
              <a:gd name="T4" fmla="*/ 0 w 103"/>
              <a:gd name="T5" fmla="*/ 17 h 184"/>
              <a:gd name="T6" fmla="*/ 0 w 103"/>
              <a:gd name="T7" fmla="*/ 168 h 184"/>
              <a:gd name="T8" fmla="*/ 16 w 103"/>
              <a:gd name="T9" fmla="*/ 184 h 184"/>
              <a:gd name="T10" fmla="*/ 87 w 103"/>
              <a:gd name="T11" fmla="*/ 184 h 184"/>
              <a:gd name="T12" fmla="*/ 103 w 103"/>
              <a:gd name="T13" fmla="*/ 168 h 184"/>
              <a:gd name="T14" fmla="*/ 103 w 103"/>
              <a:gd name="T15" fmla="*/ 17 h 184"/>
              <a:gd name="T16" fmla="*/ 87 w 103"/>
              <a:gd name="T17" fmla="*/ 0 h 184"/>
              <a:gd name="T18" fmla="*/ 51 w 103"/>
              <a:gd name="T19" fmla="*/ 175 h 184"/>
              <a:gd name="T20" fmla="*/ 42 w 103"/>
              <a:gd name="T21" fmla="*/ 165 h 184"/>
              <a:gd name="T22" fmla="*/ 51 w 103"/>
              <a:gd name="T23" fmla="*/ 155 h 184"/>
              <a:gd name="T24" fmla="*/ 61 w 103"/>
              <a:gd name="T25" fmla="*/ 165 h 184"/>
              <a:gd name="T26" fmla="*/ 51 w 103"/>
              <a:gd name="T27" fmla="*/ 175 h 184"/>
              <a:gd name="T28" fmla="*/ 92 w 103"/>
              <a:gd name="T29" fmla="*/ 147 h 184"/>
              <a:gd name="T30" fmla="*/ 11 w 103"/>
              <a:gd name="T31" fmla="*/ 147 h 184"/>
              <a:gd name="T32" fmla="*/ 11 w 103"/>
              <a:gd name="T33" fmla="*/ 27 h 184"/>
              <a:gd name="T34" fmla="*/ 92 w 103"/>
              <a:gd name="T35" fmla="*/ 27 h 184"/>
              <a:gd name="T36" fmla="*/ 92 w 103"/>
              <a:gd name="T37" fmla="*/ 147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3" h="184">
                <a:moveTo>
                  <a:pt x="87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77"/>
                  <a:pt x="7" y="184"/>
                  <a:pt x="16" y="184"/>
                </a:cubicBezTo>
                <a:cubicBezTo>
                  <a:pt x="87" y="184"/>
                  <a:pt x="87" y="184"/>
                  <a:pt x="87" y="184"/>
                </a:cubicBezTo>
                <a:cubicBezTo>
                  <a:pt x="96" y="184"/>
                  <a:pt x="103" y="177"/>
                  <a:pt x="103" y="168"/>
                </a:cubicBezTo>
                <a:cubicBezTo>
                  <a:pt x="103" y="17"/>
                  <a:pt x="103" y="17"/>
                  <a:pt x="103" y="17"/>
                </a:cubicBezTo>
                <a:cubicBezTo>
                  <a:pt x="103" y="8"/>
                  <a:pt x="96" y="0"/>
                  <a:pt x="87" y="0"/>
                </a:cubicBezTo>
                <a:moveTo>
                  <a:pt x="51" y="175"/>
                </a:moveTo>
                <a:cubicBezTo>
                  <a:pt x="46" y="175"/>
                  <a:pt x="42" y="171"/>
                  <a:pt x="42" y="165"/>
                </a:cubicBezTo>
                <a:cubicBezTo>
                  <a:pt x="42" y="160"/>
                  <a:pt x="46" y="155"/>
                  <a:pt x="51" y="155"/>
                </a:cubicBezTo>
                <a:cubicBezTo>
                  <a:pt x="57" y="155"/>
                  <a:pt x="61" y="160"/>
                  <a:pt x="61" y="165"/>
                </a:cubicBezTo>
                <a:cubicBezTo>
                  <a:pt x="61" y="171"/>
                  <a:pt x="57" y="175"/>
                  <a:pt x="51" y="175"/>
                </a:cubicBezTo>
                <a:moveTo>
                  <a:pt x="92" y="147"/>
                </a:moveTo>
                <a:cubicBezTo>
                  <a:pt x="11" y="147"/>
                  <a:pt x="11" y="147"/>
                  <a:pt x="11" y="147"/>
                </a:cubicBezTo>
                <a:cubicBezTo>
                  <a:pt x="11" y="27"/>
                  <a:pt x="11" y="27"/>
                  <a:pt x="11" y="27"/>
                </a:cubicBezTo>
                <a:cubicBezTo>
                  <a:pt x="92" y="27"/>
                  <a:pt x="92" y="27"/>
                  <a:pt x="92" y="27"/>
                </a:cubicBezTo>
                <a:lnTo>
                  <a:pt x="92" y="14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454" tIns="34226" rIns="68454" bIns="34226" numCol="1" anchor="t" anchorCtr="0" compatLnSpc="1">
            <a:prstTxWarp prst="textNoShape">
              <a:avLst/>
            </a:prstTxWarp>
          </a:bodyPr>
          <a:lstStyle/>
          <a:p>
            <a:pPr defTabSz="912755">
              <a:defRPr/>
            </a:pPr>
            <a:endParaRPr lang="en-US" sz="1048" kern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60" name="Straight Arrow Connector 59"/>
          <p:cNvCxnSpPr>
            <a:endCxn id="75" idx="1"/>
          </p:cNvCxnSpPr>
          <p:nvPr/>
        </p:nvCxnSpPr>
        <p:spPr>
          <a:xfrm flipV="1">
            <a:off x="3207569" y="1454674"/>
            <a:ext cx="206019" cy="9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6529534" y="1437569"/>
            <a:ext cx="236282" cy="2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59332" y="726025"/>
            <a:ext cx="1419176" cy="384764"/>
          </a:xfrm>
          <a:prstGeom prst="rect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 defTabSz="456789"/>
            <a:r>
              <a:rPr lang="ja-JP" altLang="en-US" sz="898" b="1" dirty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偵察・攻撃準備</a:t>
            </a:r>
            <a:endParaRPr lang="en-US" altLang="ja-JP" sz="898" b="1" dirty="0">
              <a:solidFill>
                <a:srgbClr val="FF000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63497" y="724825"/>
            <a:ext cx="1112344" cy="384763"/>
          </a:xfrm>
          <a:prstGeom prst="rect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 defTabSz="456789"/>
            <a:r>
              <a:rPr lang="ja-JP" altLang="en-US" sz="898" b="1" dirty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攻撃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56687" y="729134"/>
            <a:ext cx="904423" cy="384763"/>
          </a:xfrm>
          <a:prstGeom prst="rect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 defTabSz="456789"/>
            <a:r>
              <a:rPr lang="ja-JP" altLang="en-US" sz="898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感染</a:t>
            </a:r>
            <a:endParaRPr lang="ja-JP" altLang="en-US" sz="898" b="1" dirty="0">
              <a:solidFill>
                <a:srgbClr val="FF000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105" y="110202"/>
            <a:ext cx="850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789"/>
            <a:r>
              <a:rPr lang="en-US" altLang="ja-JP" sz="2000" dirty="0">
                <a:solidFill>
                  <a:srgbClr val="58585B">
                    <a:lumMod val="50000"/>
                  </a:srgbClr>
                </a:solidFill>
                <a:latin typeface="+mj-ea"/>
                <a:ea typeface="+mj-ea"/>
              </a:rPr>
              <a:t>WannaCry </a:t>
            </a:r>
            <a:r>
              <a:rPr lang="ja-JP" altLang="en-US" sz="2000" dirty="0">
                <a:solidFill>
                  <a:srgbClr val="58585B">
                    <a:lumMod val="50000"/>
                  </a:srgbClr>
                </a:solidFill>
                <a:latin typeface="+mj-ea"/>
                <a:ea typeface="+mj-ea"/>
              </a:rPr>
              <a:t>一連の流れと多層防御</a:t>
            </a:r>
            <a:r>
              <a:rPr lang="ja-JP" altLang="en-US" sz="2000" dirty="0" smtClean="0">
                <a:solidFill>
                  <a:srgbClr val="58585B">
                    <a:lumMod val="50000"/>
                  </a:srgbClr>
                </a:solidFill>
                <a:latin typeface="+mj-ea"/>
                <a:ea typeface="+mj-ea"/>
              </a:rPr>
              <a:t>（シスコセキュリティーポートフォリオ）</a:t>
            </a:r>
            <a:endParaRPr lang="ja-JP" altLang="en-US" sz="2000" dirty="0">
              <a:solidFill>
                <a:srgbClr val="58585B">
                  <a:lumMod val="50000"/>
                </a:srgbClr>
              </a:solidFill>
              <a:latin typeface="+mj-ea"/>
              <a:ea typeface="+mj-ea"/>
            </a:endParaRPr>
          </a:p>
        </p:txBody>
      </p:sp>
      <p:sp>
        <p:nvSpPr>
          <p:cNvPr id="64" name="TextBox 51"/>
          <p:cNvSpPr txBox="1"/>
          <p:nvPr/>
        </p:nvSpPr>
        <p:spPr>
          <a:xfrm>
            <a:off x="5548181" y="735393"/>
            <a:ext cx="1078038" cy="384764"/>
          </a:xfrm>
          <a:prstGeom prst="rect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 defTabSz="456789"/>
            <a:r>
              <a:rPr lang="ja-JP" altLang="en-US" sz="999" b="1" dirty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感染拡大</a:t>
            </a:r>
            <a:endParaRPr lang="en-US" altLang="ja-JP" sz="999" b="1" dirty="0">
              <a:solidFill>
                <a:srgbClr val="FF000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5" name="TextBox 45"/>
          <p:cNvSpPr txBox="1"/>
          <p:nvPr/>
        </p:nvSpPr>
        <p:spPr>
          <a:xfrm>
            <a:off x="1859330" y="1268700"/>
            <a:ext cx="1405090" cy="276819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altLang="ja-JP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1.</a:t>
            </a:r>
            <a:r>
              <a:rPr lang="ja-JP" altLang="en-US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インターネットから攻撃</a:t>
            </a:r>
            <a:endParaRPr lang="en-US" altLang="ja-JP" sz="899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6" name="TextBox 45"/>
          <p:cNvSpPr txBox="1"/>
          <p:nvPr/>
        </p:nvSpPr>
        <p:spPr>
          <a:xfrm>
            <a:off x="1859330" y="1544017"/>
            <a:ext cx="1402264" cy="245885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altLang="ja-JP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2.</a:t>
            </a:r>
            <a:r>
              <a:rPr lang="ja-JP" altLang="en-US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メール経由の侵入</a:t>
            </a:r>
            <a:endParaRPr lang="en-US" altLang="ja-JP" sz="899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2" name="TextBox 45"/>
          <p:cNvSpPr txBox="1"/>
          <p:nvPr/>
        </p:nvSpPr>
        <p:spPr>
          <a:xfrm>
            <a:off x="1861443" y="1795639"/>
            <a:ext cx="1400152" cy="245885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altLang="ja-JP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3.</a:t>
            </a:r>
            <a:r>
              <a:rPr lang="ja-JP" altLang="en-US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ウェブ経由の侵入</a:t>
            </a:r>
            <a:endParaRPr lang="en-US" altLang="ja-JP" sz="899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5" name="TextBox 45"/>
          <p:cNvSpPr txBox="1"/>
          <p:nvPr/>
        </p:nvSpPr>
        <p:spPr>
          <a:xfrm>
            <a:off x="3413589" y="1280234"/>
            <a:ext cx="1090480" cy="348880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altLang="ja-JP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ETERNAL BLUE </a:t>
            </a:r>
            <a:r>
              <a:rPr lang="ja-JP" altLang="en-US" sz="898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脆弱性利用</a:t>
            </a:r>
            <a:endParaRPr lang="en-US" altLang="ja-JP" sz="899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7" name="TextBox 45"/>
          <p:cNvSpPr txBox="1"/>
          <p:nvPr/>
        </p:nvSpPr>
        <p:spPr>
          <a:xfrm>
            <a:off x="4629962" y="1275230"/>
            <a:ext cx="868716" cy="348106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altLang="ja-JP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WannaCry</a:t>
            </a:r>
          </a:p>
          <a:p>
            <a:pPr algn="ctr"/>
            <a:r>
              <a:rPr lang="ja-JP" altLang="en-US" sz="899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感染</a:t>
            </a:r>
            <a:endParaRPr lang="ja-JP" altLang="en-US" sz="898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4511758" y="1440595"/>
            <a:ext cx="122837" cy="5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5498678" y="1446028"/>
            <a:ext cx="94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45"/>
          <p:cNvSpPr txBox="1"/>
          <p:nvPr/>
        </p:nvSpPr>
        <p:spPr>
          <a:xfrm>
            <a:off x="5588341" y="1274456"/>
            <a:ext cx="1035902" cy="348106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ja-JP" altLang="en-US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内部</a:t>
            </a:r>
            <a:r>
              <a:rPr lang="en-US" altLang="ja-JP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NW</a:t>
            </a:r>
          </a:p>
          <a:p>
            <a:pPr algn="ctr"/>
            <a:r>
              <a:rPr lang="en-US" altLang="ja-JP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TCP445</a:t>
            </a:r>
            <a:r>
              <a:rPr lang="ja-JP" altLang="en-US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スキャン</a:t>
            </a:r>
            <a:endParaRPr lang="en-US" altLang="ja-JP" sz="899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8" name="TextBox 45"/>
          <p:cNvSpPr txBox="1"/>
          <p:nvPr/>
        </p:nvSpPr>
        <p:spPr>
          <a:xfrm>
            <a:off x="6891870" y="1263516"/>
            <a:ext cx="1484937" cy="348106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ja-JP" altLang="en-US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データ暗号、画面書換</a:t>
            </a:r>
            <a:endParaRPr lang="en-US" altLang="ja-JP" sz="899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/>
            <a:r>
              <a:rPr lang="ja-JP" altLang="en-US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（身代金要求）</a:t>
            </a:r>
            <a:endParaRPr lang="en-US" altLang="ja-JP" sz="899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0" name="フリーフォーム 14"/>
          <p:cNvSpPr/>
          <p:nvPr/>
        </p:nvSpPr>
        <p:spPr>
          <a:xfrm>
            <a:off x="3416415" y="1195580"/>
            <a:ext cx="3323460" cy="112119"/>
          </a:xfrm>
          <a:custGeom>
            <a:avLst/>
            <a:gdLst>
              <a:gd name="connsiteX0" fmla="*/ 4196315 w 4704319"/>
              <a:gd name="connsiteY0" fmla="*/ 159253 h 205552"/>
              <a:gd name="connsiteX1" fmla="*/ 4358361 w 4704319"/>
              <a:gd name="connsiteY1" fmla="*/ 20357 h 205552"/>
              <a:gd name="connsiteX2" fmla="*/ 249348 w 4704319"/>
              <a:gd name="connsiteY2" fmla="*/ 20357 h 205552"/>
              <a:gd name="connsiteX3" fmla="*/ 434543 w 4704319"/>
              <a:gd name="connsiteY3" fmla="*/ 205552 h 20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4319" h="205552">
                <a:moveTo>
                  <a:pt x="4196315" y="159253"/>
                </a:moveTo>
                <a:cubicBezTo>
                  <a:pt x="4606252" y="101379"/>
                  <a:pt x="5016189" y="43506"/>
                  <a:pt x="4358361" y="20357"/>
                </a:cubicBezTo>
                <a:cubicBezTo>
                  <a:pt x="3700533" y="-2792"/>
                  <a:pt x="903318" y="-10509"/>
                  <a:pt x="249348" y="20357"/>
                </a:cubicBezTo>
                <a:cubicBezTo>
                  <a:pt x="-404622" y="51223"/>
                  <a:pt x="434543" y="205552"/>
                  <a:pt x="434543" y="205552"/>
                </a:cubicBezTo>
              </a:path>
            </a:pathLst>
          </a:custGeom>
          <a:noFill/>
          <a:ln w="952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98"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97" name="Elbow Connector 96"/>
          <p:cNvCxnSpPr>
            <a:stCxn id="72" idx="3"/>
            <a:endCxn id="77" idx="2"/>
          </p:cNvCxnSpPr>
          <p:nvPr/>
        </p:nvCxnSpPr>
        <p:spPr>
          <a:xfrm flipV="1">
            <a:off x="3261595" y="1623336"/>
            <a:ext cx="1802726" cy="29524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100"/>
          <p:cNvCxnSpPr/>
          <p:nvPr/>
        </p:nvCxnSpPr>
        <p:spPr>
          <a:xfrm flipV="1">
            <a:off x="3261593" y="1623759"/>
            <a:ext cx="1637460" cy="107844"/>
          </a:xfrm>
          <a:prstGeom prst="bentConnector3">
            <a:avLst>
              <a:gd name="adj1" fmla="val 10023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45"/>
          <p:cNvSpPr txBox="1"/>
          <p:nvPr/>
        </p:nvSpPr>
        <p:spPr>
          <a:xfrm>
            <a:off x="1861110" y="1543595"/>
            <a:ext cx="1403310" cy="245885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altLang="ja-JP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2.</a:t>
            </a:r>
            <a:r>
              <a:rPr lang="ja-JP" altLang="en-US" sz="899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メール経由の侵入</a:t>
            </a:r>
            <a:endParaRPr lang="en-US" altLang="ja-JP" sz="899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6" name="TextBox 51"/>
          <p:cNvSpPr txBox="1"/>
          <p:nvPr/>
        </p:nvSpPr>
        <p:spPr>
          <a:xfrm>
            <a:off x="6891870" y="745984"/>
            <a:ext cx="1484936" cy="384764"/>
          </a:xfrm>
          <a:prstGeom prst="rect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 defTabSz="456789"/>
            <a:r>
              <a:rPr lang="ja-JP" altLang="en-US" sz="900" b="1" dirty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実行</a:t>
            </a:r>
            <a:endParaRPr lang="en-US" altLang="ja-JP" sz="900" b="1" dirty="0">
              <a:solidFill>
                <a:srgbClr val="FF000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aphicFrame>
        <p:nvGraphicFramePr>
          <p:cNvPr id="110" name="Table 109"/>
          <p:cNvGraphicFramePr>
            <a:graphicFrameLocks noGrp="1"/>
          </p:cNvGraphicFramePr>
          <p:nvPr>
            <p:extLst/>
          </p:nvPr>
        </p:nvGraphicFramePr>
        <p:xfrm>
          <a:off x="1859330" y="2123070"/>
          <a:ext cx="6713513" cy="237140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01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465">
                  <a:extLst>
                    <a:ext uri="{9D8B030D-6E8A-4147-A177-3AD203B41FA5}">
                      <a16:colId xmlns:a16="http://schemas.microsoft.com/office/drawing/2014/main" val="1212673148"/>
                    </a:ext>
                  </a:extLst>
                </a:gridCol>
                <a:gridCol w="960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4072">
                  <a:extLst>
                    <a:ext uri="{9D8B030D-6E8A-4147-A177-3AD203B41FA5}">
                      <a16:colId xmlns:a16="http://schemas.microsoft.com/office/drawing/2014/main" val="260145222"/>
                    </a:ext>
                  </a:extLst>
                </a:gridCol>
                <a:gridCol w="1902950">
                  <a:extLst>
                    <a:ext uri="{9D8B030D-6E8A-4147-A177-3AD203B41FA5}">
                      <a16:colId xmlns:a16="http://schemas.microsoft.com/office/drawing/2014/main" val="3610098981"/>
                    </a:ext>
                  </a:extLst>
                </a:gridCol>
              </a:tblGrid>
              <a:tr h="33576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extLst>
                  <a:ext uri="{0D108BD9-81ED-4DB2-BD59-A6C34878D82A}">
                    <a16:rowId xmlns:a16="http://schemas.microsoft.com/office/drawing/2014/main" val="81590147"/>
                  </a:ext>
                </a:extLst>
              </a:tr>
              <a:tr h="33576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extLst>
                  <a:ext uri="{0D108BD9-81ED-4DB2-BD59-A6C34878D82A}">
                    <a16:rowId xmlns:a16="http://schemas.microsoft.com/office/drawing/2014/main" val="630789635"/>
                  </a:ext>
                </a:extLst>
              </a:tr>
              <a:tr h="33576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extLst>
                  <a:ext uri="{0D108BD9-81ED-4DB2-BD59-A6C34878D82A}">
                    <a16:rowId xmlns:a16="http://schemas.microsoft.com/office/drawing/2014/main" val="2637913271"/>
                  </a:ext>
                </a:extLst>
              </a:tr>
              <a:tr h="35680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extLst>
                  <a:ext uri="{0D108BD9-81ED-4DB2-BD59-A6C34878D82A}">
                    <a16:rowId xmlns:a16="http://schemas.microsoft.com/office/drawing/2014/main" val="297431467"/>
                  </a:ext>
                </a:extLst>
              </a:tr>
              <a:tr h="33576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extLst>
                  <a:ext uri="{0D108BD9-81ED-4DB2-BD59-A6C34878D82A}">
                    <a16:rowId xmlns:a16="http://schemas.microsoft.com/office/drawing/2014/main" val="1126026018"/>
                  </a:ext>
                </a:extLst>
              </a:tr>
              <a:tr h="33576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76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270" marR="91270" marT="45636" marB="4563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1" name="Picture 2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796" y="695906"/>
            <a:ext cx="242996" cy="195858"/>
          </a:xfrm>
          <a:prstGeom prst="rect">
            <a:avLst/>
          </a:prstGeom>
        </p:spPr>
      </p:pic>
      <p:pic>
        <p:nvPicPr>
          <p:cNvPr id="113" name="Picture 30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511" y="618996"/>
            <a:ext cx="288963" cy="234613"/>
          </a:xfrm>
          <a:prstGeom prst="rect">
            <a:avLst/>
          </a:prstGeom>
        </p:spPr>
      </p:pic>
      <p:pic>
        <p:nvPicPr>
          <p:cNvPr id="114" name="Picture 2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509" y="703086"/>
            <a:ext cx="211442" cy="178766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528105" y="2137735"/>
            <a:ext cx="1291707" cy="29100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 defTabSz="456789"/>
            <a:r>
              <a:rPr lang="ja-JP" altLang="en-US" sz="799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ファイアウォール</a:t>
            </a:r>
            <a:r>
              <a:rPr lang="en-US" altLang="ja-JP" sz="799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/IPS</a:t>
            </a:r>
          </a:p>
          <a:p>
            <a:pPr algn="ctr" defTabSz="456789"/>
            <a:r>
              <a:rPr lang="en-US" altLang="ja-JP" sz="799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(ASA,FP,FTD)</a:t>
            </a:r>
            <a:endParaRPr lang="ja-JP" altLang="en-US" sz="799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993184" y="2155392"/>
            <a:ext cx="1296946" cy="251085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rtlCol="0">
            <a:noAutofit/>
          </a:bodyPr>
          <a:lstStyle/>
          <a:p>
            <a:pPr algn="ctr" defTabSz="456789"/>
            <a:r>
              <a:rPr lang="ja-JP" altLang="en-US" sz="800" dirty="0" smtClean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ポート フィルタ</a:t>
            </a:r>
            <a:r>
              <a:rPr lang="ja-JP" altLang="en-US" sz="800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による</a:t>
            </a:r>
            <a:endParaRPr lang="en-US" altLang="ja-JP" sz="800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456789"/>
            <a:r>
              <a:rPr lang="ja-JP" altLang="en-US" sz="800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ブロック　</a:t>
            </a:r>
            <a:endParaRPr lang="en-US" altLang="ja-JP" sz="800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955142" y="2149415"/>
            <a:ext cx="1296946" cy="231127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rtlCol="0" anchor="ctr">
            <a:noAutofit/>
          </a:bodyPr>
          <a:lstStyle/>
          <a:p>
            <a:pPr algn="ctr" defTabSz="456789"/>
            <a:r>
              <a:rPr lang="en-US" altLang="ja-JP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C2</a:t>
            </a:r>
            <a:r>
              <a:rPr lang="ja-JP" altLang="en-US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接続防止</a:t>
            </a:r>
            <a:endParaRPr lang="en-US" altLang="ja-JP" sz="898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28105" y="2471120"/>
            <a:ext cx="1291707" cy="310152"/>
          </a:xfrm>
          <a:prstGeom prst="rect">
            <a:avLst/>
          </a:prstGeom>
          <a:solidFill>
            <a:schemeClr val="accent1"/>
          </a:solidFill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 defTabSz="456789"/>
            <a:r>
              <a:rPr lang="ja-JP" altLang="en-US" sz="898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Email</a:t>
            </a:r>
            <a:r>
              <a:rPr lang="ja-JP" altLang="en-US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セキュリティ</a:t>
            </a:r>
            <a:endParaRPr lang="en-US" altLang="ja-JP" sz="799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456789"/>
            <a:r>
              <a:rPr lang="en-US" altLang="ja-JP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(ESA, CES)</a:t>
            </a:r>
            <a:endParaRPr lang="ja-JP" altLang="en-US" sz="799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635896" y="2496497"/>
            <a:ext cx="1741836" cy="289151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rtlCol="0" anchor="ctr">
            <a:noAutofit/>
          </a:bodyPr>
          <a:lstStyle/>
          <a:p>
            <a:pPr algn="ctr" defTabSz="456789"/>
            <a:r>
              <a:rPr lang="ja-JP" altLang="en-US" sz="800" dirty="0" smtClean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メール経由の攻撃に対して</a:t>
            </a:r>
            <a:endParaRPr lang="en-US" altLang="ja-JP" sz="800" dirty="0" smtClean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456789"/>
            <a:r>
              <a:rPr lang="ja-JP" altLang="en-US" sz="800" dirty="0" smtClean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添付</a:t>
            </a:r>
            <a:r>
              <a:rPr lang="ja-JP" altLang="en-US" sz="800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ファイルの検査</a:t>
            </a:r>
            <a:endParaRPr lang="en-US" altLang="ja-JP" sz="800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28106" y="2822455"/>
            <a:ext cx="1291706" cy="29843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 defTabSz="456789"/>
            <a:r>
              <a:rPr lang="ja-JP" altLang="en-US" sz="898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898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DNS </a:t>
            </a:r>
            <a:r>
              <a:rPr lang="ja-JP" altLang="en-US" sz="898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セキュリティ</a:t>
            </a:r>
            <a:endParaRPr lang="en-US" altLang="ja-JP" sz="898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456789"/>
            <a:r>
              <a:rPr lang="en-US" altLang="ja-JP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(Umbrella)</a:t>
            </a:r>
            <a:endParaRPr lang="ja-JP" altLang="en-US" sz="799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28106" y="3833987"/>
            <a:ext cx="1291706" cy="306031"/>
          </a:xfrm>
          <a:prstGeom prst="rect">
            <a:avLst/>
          </a:prstGeom>
          <a:solidFill>
            <a:schemeClr val="accent1"/>
          </a:solidFill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 defTabSz="456789"/>
            <a:r>
              <a:rPr lang="ja-JP" altLang="en-US" sz="898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ネットワーク可視化</a:t>
            </a:r>
            <a:endParaRPr lang="en-US" altLang="ja-JP" sz="799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456789"/>
            <a:r>
              <a:rPr lang="ja-JP" altLang="en-US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（</a:t>
            </a:r>
            <a:r>
              <a:rPr lang="en-US" altLang="ja-JP" sz="799" b="1" dirty="0" err="1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StealthWatch</a:t>
            </a:r>
            <a:r>
              <a:rPr lang="en-US" altLang="ja-JP" sz="799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)</a:t>
            </a:r>
            <a:endParaRPr lang="en-US" altLang="ja-JP" sz="799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28106" y="4176817"/>
            <a:ext cx="1291706" cy="317654"/>
          </a:xfrm>
          <a:prstGeom prst="rect">
            <a:avLst/>
          </a:prstGeom>
          <a:solidFill>
            <a:schemeClr val="accent1"/>
          </a:solidFill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 defTabSz="456789"/>
            <a:r>
              <a:rPr lang="ja-JP" altLang="en-US" sz="898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ポリシーアクセス制御</a:t>
            </a:r>
            <a:endParaRPr lang="en-US" altLang="ja-JP" sz="799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456789"/>
            <a:r>
              <a:rPr lang="en-US" altLang="ja-JP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(ISE)</a:t>
            </a:r>
            <a:endParaRPr lang="ja-JP" altLang="en-US" sz="799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545790" y="3842402"/>
            <a:ext cx="1129564" cy="297617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rtlCol="0">
            <a:noAutofit/>
          </a:bodyPr>
          <a:lstStyle/>
          <a:p>
            <a:pPr algn="ctr" defTabSz="456789"/>
            <a:r>
              <a:rPr lang="ja-JP" altLang="en-US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感染端末の</a:t>
            </a:r>
            <a:endParaRPr lang="en-US" altLang="ja-JP" sz="898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456789"/>
            <a:r>
              <a:rPr lang="ja-JP" altLang="en-US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特定</a:t>
            </a:r>
            <a:endParaRPr lang="en-US" altLang="ja-JP" sz="898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28106" y="3164990"/>
            <a:ext cx="1291706" cy="3101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 defTabSz="456789"/>
            <a:r>
              <a:rPr lang="ja-JP" altLang="en-US" sz="898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エンドポイント</a:t>
            </a:r>
            <a:endParaRPr lang="en-US" altLang="ja-JP" sz="799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456789"/>
            <a:r>
              <a:rPr lang="ja-JP" altLang="en-US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（</a:t>
            </a:r>
            <a:r>
              <a:rPr lang="en-US" altLang="ja-JP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AMP4E)</a:t>
            </a:r>
            <a:endParaRPr lang="ja-JP" altLang="en-US" sz="799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28105" y="3494375"/>
            <a:ext cx="1291707" cy="308952"/>
          </a:xfrm>
          <a:prstGeom prst="rect">
            <a:avLst/>
          </a:prstGeom>
          <a:solidFill>
            <a:schemeClr val="accent1"/>
          </a:solidFill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 defTabSz="456789"/>
            <a:r>
              <a:rPr lang="ja-JP" altLang="en-US" sz="898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サンドボックス</a:t>
            </a:r>
            <a:endParaRPr lang="en-US" altLang="ja-JP" sz="799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456789"/>
            <a:r>
              <a:rPr lang="en-US" altLang="ja-JP" sz="799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(Threat Grid)</a:t>
            </a:r>
            <a:endParaRPr lang="ja-JP" altLang="en-US" sz="799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545790" y="4176994"/>
            <a:ext cx="1129564" cy="297617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rtlCol="0">
            <a:noAutofit/>
          </a:bodyPr>
          <a:lstStyle/>
          <a:p>
            <a:pPr algn="ctr" defTabSz="456789"/>
            <a:r>
              <a:rPr lang="ja-JP" altLang="en-US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感染端末の</a:t>
            </a:r>
            <a:endParaRPr lang="en-US" altLang="ja-JP" sz="898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456789"/>
            <a:r>
              <a:rPr lang="ja-JP" altLang="en-US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隔離</a:t>
            </a:r>
            <a:endParaRPr lang="en-US" altLang="ja-JP" sz="898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530376" y="2149415"/>
            <a:ext cx="1617687" cy="251085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rtlCol="0" anchor="ctr">
            <a:noAutofit/>
          </a:bodyPr>
          <a:lstStyle/>
          <a:p>
            <a:pPr algn="ctr" defTabSz="456789"/>
            <a:r>
              <a:rPr lang="en-US" altLang="ja-JP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SNORT Signature</a:t>
            </a:r>
            <a:r>
              <a:rPr lang="ja-JP" altLang="en-US" sz="898" dirty="0" smtClean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で検知</a:t>
            </a:r>
            <a:endParaRPr lang="en-US" altLang="ja-JP" sz="898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635896" y="2829883"/>
            <a:ext cx="1741836" cy="251085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rtlCol="0" anchor="ctr">
            <a:noAutofit/>
          </a:bodyPr>
          <a:lstStyle/>
          <a:p>
            <a:pPr algn="ctr" defTabSz="456789"/>
            <a:r>
              <a:rPr lang="ja-JP" altLang="en-US" sz="800" dirty="0" smtClean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怪しいドメインの</a:t>
            </a:r>
            <a:r>
              <a:rPr lang="ja-JP" altLang="en-US" sz="800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名前解決を検知</a:t>
            </a:r>
            <a:endParaRPr lang="en-US" altLang="ja-JP" sz="800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396831" y="3163269"/>
            <a:ext cx="3210654" cy="291002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rtlCol="0" anchor="ctr">
            <a:noAutofit/>
          </a:bodyPr>
          <a:lstStyle/>
          <a:p>
            <a:pPr algn="ctr" defTabSz="456789"/>
            <a:r>
              <a:rPr lang="ja-JP" altLang="en-US" sz="900" dirty="0" smtClean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マルウェア</a:t>
            </a:r>
            <a:r>
              <a:rPr lang="ja-JP" altLang="en-US" sz="900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本体を検知</a:t>
            </a:r>
            <a:r>
              <a:rPr lang="ja-JP" altLang="en-US" sz="900" dirty="0" smtClean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、レトロスペクティブ（過去に遡って追跡）</a:t>
            </a:r>
            <a:endParaRPr lang="en-US" altLang="ja-JP" sz="900" dirty="0" smtClean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396831" y="3515575"/>
            <a:ext cx="3210654" cy="261966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rtlCol="0" anchor="ctr">
            <a:noAutofit/>
          </a:bodyPr>
          <a:lstStyle/>
          <a:p>
            <a:pPr algn="ctr" defTabSz="456789"/>
            <a:r>
              <a:rPr lang="en-US" altLang="ja-JP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NW, Gateway, Endpoint</a:t>
            </a:r>
            <a:r>
              <a:rPr lang="ja-JP" altLang="en-US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から送られるファイルを検査</a:t>
            </a:r>
            <a:endParaRPr lang="en-US" altLang="ja-JP" sz="898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955142" y="3875646"/>
            <a:ext cx="1296946" cy="231127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rtlCol="0" anchor="ctr">
            <a:noAutofit/>
          </a:bodyPr>
          <a:lstStyle/>
          <a:p>
            <a:pPr algn="ctr" defTabSz="456789"/>
            <a:r>
              <a:rPr lang="en-US" altLang="ja-JP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C2</a:t>
            </a:r>
            <a:r>
              <a:rPr lang="ja-JP" altLang="en-US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接続の検知</a:t>
            </a:r>
            <a:endParaRPr lang="en-US" altLang="ja-JP" sz="898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9" name="TextBox 124"/>
          <p:cNvSpPr txBox="1"/>
          <p:nvPr/>
        </p:nvSpPr>
        <p:spPr>
          <a:xfrm>
            <a:off x="6955142" y="2829883"/>
            <a:ext cx="1296946" cy="231127"/>
          </a:xfrm>
          <a:prstGeom prst="rect">
            <a:avLst/>
          </a:prstGeom>
          <a:ln w="3175">
            <a:solidFill>
              <a:srgbClr val="004B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rtlCol="0" anchor="ctr">
            <a:noAutofit/>
          </a:bodyPr>
          <a:lstStyle/>
          <a:p>
            <a:pPr algn="ctr" defTabSz="456789"/>
            <a:r>
              <a:rPr lang="en-US" altLang="ja-JP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C2</a:t>
            </a:r>
            <a:r>
              <a:rPr lang="ja-JP" altLang="en-US" sz="898" dirty="0">
                <a:solidFill>
                  <a:srgbClr val="004BAF"/>
                </a:solidFill>
                <a:latin typeface="MS PGothic" charset="-128"/>
                <a:ea typeface="MS PGothic" charset="-128"/>
                <a:cs typeface="MS PGothic" charset="-128"/>
              </a:rPr>
              <a:t>接続防止</a:t>
            </a:r>
            <a:endParaRPr lang="en-US" altLang="ja-JP" sz="898" dirty="0">
              <a:solidFill>
                <a:srgbClr val="004BA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0" name="Rectangle 1"/>
          <p:cNvSpPr/>
          <p:nvPr/>
        </p:nvSpPr>
        <p:spPr>
          <a:xfrm>
            <a:off x="488588" y="2105093"/>
            <a:ext cx="8094328" cy="139691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8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44384" y="1937018"/>
            <a:ext cx="8455232" cy="100584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9" name="Rectangle 2"/>
          <p:cNvSpPr txBox="1">
            <a:spLocks noChangeArrowheads="1"/>
          </p:cNvSpPr>
          <p:nvPr/>
        </p:nvSpPr>
        <p:spPr>
          <a:xfrm>
            <a:off x="344384" y="2144791"/>
            <a:ext cx="2937364" cy="550571"/>
          </a:xfrm>
          <a:prstGeom prst="rect">
            <a:avLst/>
          </a:prstGeom>
          <a:noFill/>
        </p:spPr>
        <p:txBody>
          <a:bodyPr anchor="ctr" anchorCtr="0"/>
          <a:lstStyle/>
          <a:p>
            <a:pPr marL="0" marR="0" lvl="0" indent="0" algn="ctr" defTabSz="6107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攻撃前</a:t>
            </a:r>
          </a:p>
          <a:p>
            <a:pPr marL="0" marR="0" lvl="0" indent="0" algn="ctr" defTabSz="6107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「脅威がネットワークに </a:t>
            </a:r>
          </a:p>
          <a:p>
            <a:pPr marL="0" marR="0" lvl="0" indent="0" algn="ctr" defTabSz="6107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侵入する前に防ぐ」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4384" y="3207044"/>
            <a:ext cx="8455232" cy="100584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344385" y="3448952"/>
            <a:ext cx="2937362" cy="550571"/>
          </a:xfrm>
          <a:prstGeom prst="rect">
            <a:avLst/>
          </a:prstGeom>
          <a:noFill/>
        </p:spPr>
        <p:txBody>
          <a:bodyPr anchor="ctr" anchorCtr="0"/>
          <a:lstStyle/>
          <a:p>
            <a:pPr marL="0" marR="0" lvl="0" indent="0" algn="ctr" defTabSz="6107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攻撃中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/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攻撃後</a:t>
            </a:r>
          </a:p>
          <a:p>
            <a:pPr marL="0" marR="0" lvl="0" indent="0" algn="ctr" defTabSz="6107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「脅威の侵入時に </a:t>
            </a:r>
          </a:p>
          <a:p>
            <a:pPr marL="0" marR="0" lvl="0" indent="0" algn="ctr" defTabSz="6107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検出して封じ込める」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04913" y="1289126"/>
            <a:ext cx="3027535" cy="3887678"/>
            <a:chOff x="3575341" y="727587"/>
            <a:chExt cx="2997527" cy="4039293"/>
          </a:xfrm>
        </p:grpSpPr>
        <p:sp>
          <p:nvSpPr>
            <p:cNvPr id="3" name="Rounded Rectangle 2"/>
            <p:cNvSpPr/>
            <p:nvPr/>
          </p:nvSpPr>
          <p:spPr>
            <a:xfrm>
              <a:off x="3692013" y="727587"/>
              <a:ext cx="2449547" cy="4039293"/>
            </a:xfrm>
            <a:prstGeom prst="roundRect">
              <a:avLst/>
            </a:prstGeom>
            <a:solidFill>
              <a:schemeClr val="bg2">
                <a:lumMod val="85000"/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72348" y="1453666"/>
              <a:ext cx="2481547" cy="62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marR="0" lvl="0" indent="-128588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Umbrella </a:t>
              </a:r>
              <a:endParaRPr kumimoji="0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128588" marR="0" lvl="0" indent="-128588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AMP for Endpoints </a:t>
              </a:r>
              <a:r>
                <a:rPr kumimoji="0" lang="ja-JP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によりブロック</a:t>
              </a:r>
            </a:p>
            <a:p>
              <a:pPr marL="128588" marR="0" lvl="0" indent="-128588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AMP </a:t>
              </a:r>
              <a:r>
                <a:rPr kumimoji="0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による電子メール </a:t>
              </a:r>
              <a:r>
                <a:rPr kumimoji="0" lang="ja-JP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セキュリティ</a:t>
              </a:r>
              <a:endParaRPr kumimoji="0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52686" y="2491812"/>
              <a:ext cx="2920182" cy="334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128588" marR="0" lvl="0" indent="-128588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endParaRPr kumimoji="0" lang="ja-JP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75341" y="751697"/>
              <a:ext cx="2566218" cy="509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b="1" dirty="0" smtClean="0">
                  <a:solidFill>
                    <a:srgbClr val="011B42"/>
                  </a:solidFill>
                  <a:latin typeface="Arial"/>
                  <a:ea typeface="ＭＳ Ｐゴシック"/>
                </a:rPr>
                <a:t>基本</a:t>
              </a:r>
              <a:endParaRPr kumimoji="0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1B42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788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11B42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防御</a:t>
              </a:r>
              <a:endParaRPr kumimoji="0" lang="ja-JP" altLang="en-US" sz="788" b="0" i="1" u="none" strike="noStrike" kern="1200" cap="none" spc="0" normalizeH="0" baseline="0" noProof="0" dirty="0">
                <a:ln>
                  <a:noFill/>
                </a:ln>
                <a:solidFill>
                  <a:srgbClr val="011B42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03738" y="1236473"/>
            <a:ext cx="3121479" cy="3940331"/>
            <a:chOff x="6017338" y="727587"/>
            <a:chExt cx="3119874" cy="4050891"/>
          </a:xfrm>
        </p:grpSpPr>
        <p:sp>
          <p:nvSpPr>
            <p:cNvPr id="20" name="Rounded Rectangle 19"/>
            <p:cNvSpPr/>
            <p:nvPr/>
          </p:nvSpPr>
          <p:spPr>
            <a:xfrm>
              <a:off x="6076330" y="727587"/>
              <a:ext cx="2661995" cy="4050891"/>
            </a:xfrm>
            <a:prstGeom prst="roundRect">
              <a:avLst/>
            </a:prstGeom>
            <a:solidFill>
              <a:schemeClr val="bg2">
                <a:lumMod val="85000"/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76333" y="1450376"/>
              <a:ext cx="306087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基本防御 </a:t>
              </a: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+</a:t>
              </a:r>
            </a:p>
            <a:p>
              <a:pPr marL="128588" marR="0" lvl="0" indent="-128588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NGFW</a:t>
              </a:r>
            </a:p>
            <a:p>
              <a:pPr marL="128588" marR="0" lvl="0" indent="-128588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Firepower Management </a:t>
              </a:r>
              <a:r>
                <a:rPr kumimoji="0" lang="en-US" altLang="ja-JP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Center</a:t>
              </a:r>
              <a:endParaRPr kumimoji="0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76329" y="2779444"/>
              <a:ext cx="26929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marR="0" lvl="0" indent="-128588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StealthWatch</a:t>
              </a:r>
              <a:r>
                <a:rPr lang="ja-JP" altLang="en-US" sz="1100" dirty="0" smtClean="0">
                  <a:latin typeface="Arial"/>
                  <a:ea typeface="ＭＳ Ｐゴシック"/>
                </a:rPr>
                <a:t> </a:t>
              </a:r>
              <a:endParaRPr kumimoji="0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128588" marR="0" lvl="0" indent="-128588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Identity Services Engine – </a:t>
              </a:r>
              <a:r>
                <a:rPr kumimoji="0" lang="en-US" altLang="ja-JP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TrustSec</a:t>
              </a:r>
              <a:endParaRPr kumimoji="0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46833" y="3635511"/>
              <a:ext cx="29201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17338" y="759172"/>
              <a:ext cx="2566219" cy="490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11B42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アドバンスド</a:t>
              </a:r>
              <a:endParaRPr kumimoji="0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1B42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788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11B42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防御 </a:t>
              </a:r>
              <a:r>
                <a:rPr kumimoji="0" lang="en-US" altLang="ja-JP" sz="788" b="0" i="1" u="none" strike="noStrike" kern="1200" cap="none" spc="0" normalizeH="0" baseline="0" noProof="0" dirty="0">
                  <a:ln>
                    <a:noFill/>
                  </a:ln>
                  <a:solidFill>
                    <a:srgbClr val="011B42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+ </a:t>
              </a:r>
              <a:r>
                <a:rPr kumimoji="0" lang="ja-JP" altLang="en-US" sz="788" b="0" i="1" u="none" strike="noStrike" kern="1200" cap="none" spc="0" normalizeH="0" baseline="0" noProof="0" dirty="0">
                  <a:ln>
                    <a:noFill/>
                  </a:ln>
                  <a:solidFill>
                    <a:srgbClr val="011B42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封じ込め</a:t>
              </a:r>
              <a:endParaRPr kumimoji="0" lang="ja-JP" alt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11B4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80429" y="3263356"/>
            <a:ext cx="2439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marR="0" lvl="0" indent="-128588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AMP for Endpoints </a:t>
            </a:r>
            <a:r>
              <a:rPr kumimoji="0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によりブロック</a:t>
            </a:r>
          </a:p>
          <a:p>
            <a:pPr marL="128588" marR="0" lvl="0" indent="-128588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AMP </a:t>
            </a:r>
            <a:r>
              <a:rPr kumimoji="0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による電子メール セキュリテ</a:t>
            </a:r>
            <a:r>
              <a:rPr kumimoji="0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ィ</a:t>
            </a:r>
            <a:endParaRPr kumimoji="0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384" y="169609"/>
            <a:ext cx="7451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789"/>
            <a:r>
              <a:rPr lang="ja-JP" altLang="en-US" sz="2400" dirty="0" smtClean="0">
                <a:solidFill>
                  <a:srgbClr val="58585B">
                    <a:lumMod val="50000"/>
                  </a:srgbClr>
                </a:solidFill>
                <a:latin typeface="ＭＳ Ｐゴシック" charset="-128"/>
                <a:ea typeface="ＭＳ Ｐゴシック" charset="-128"/>
              </a:rPr>
              <a:t>ランサムウェア対策のパターン</a:t>
            </a:r>
            <a:endParaRPr lang="ja-JP" altLang="en-US" sz="2400" dirty="0">
              <a:solidFill>
                <a:srgbClr val="58585B">
                  <a:lumMod val="50000"/>
                </a:srgbClr>
              </a:solidFill>
              <a:latin typeface="ＭＳ Ｐゴシック" charset="-128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68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49857" y="341313"/>
            <a:ext cx="8433397" cy="731837"/>
          </a:xfrm>
        </p:spPr>
        <p:txBody>
          <a:bodyPr/>
          <a:lstStyle/>
          <a:p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新しい</a:t>
            </a:r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マルウェア、ランサムウェア</a:t>
            </a:r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に対応するために。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39262" y="1195755"/>
            <a:ext cx="8065476" cy="586154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39262" y="1257999"/>
            <a:ext cx="794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04800" algn="ctr">
              <a:buFont typeface="Wingdings" charset="2"/>
              <a:buChar char="ü"/>
            </a:pP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デバイスへの適切なパッチの適用</a:t>
            </a:r>
            <a:endParaRPr kumimoji="1"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9262" y="1867600"/>
            <a:ext cx="8065476" cy="5861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39262" y="1929844"/>
            <a:ext cx="794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04800" algn="ctr">
              <a:buFont typeface="Wingdings" charset="2"/>
              <a:buChar char="ü"/>
            </a:pP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無用なトラフィック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の遮断</a:t>
            </a:r>
            <a:endParaRPr kumimoji="1"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39262" y="2547538"/>
            <a:ext cx="8065476" cy="5861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39262" y="2609782"/>
            <a:ext cx="794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36" indent="-571500" algn="ctr">
              <a:buFont typeface="Wingdings" charset="2"/>
              <a:buChar char="ü"/>
            </a:pPr>
            <a:r>
              <a:rPr kumimoji="1" lang="en-US" altLang="ja-JP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UTM/IPS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活用による侵入防止</a:t>
            </a:r>
            <a:endParaRPr kumimoji="1"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39262" y="3227476"/>
            <a:ext cx="8065476" cy="586154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39262" y="3289720"/>
            <a:ext cx="794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36" indent="-571500" algn="ctr">
              <a:buFont typeface="Wingdings" charset="2"/>
              <a:buChar char="ü"/>
            </a:pP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感染時のデバイス内マルウェアの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隔離</a:t>
            </a:r>
            <a:endParaRPr kumimoji="1"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39262" y="3911042"/>
            <a:ext cx="8065476" cy="58615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39262" y="3973286"/>
            <a:ext cx="794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36" indent="-571500" algn="ctr">
              <a:buFont typeface="Wingdings" charset="2"/>
              <a:buChar char="ü"/>
            </a:pP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機密情報漏えい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サイト（</a:t>
            </a:r>
            <a:r>
              <a:rPr kumimoji="1" lang="en-US" altLang="ja-JP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C2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サイト）の</a:t>
            </a: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遮断</a:t>
            </a:r>
            <a:endParaRPr kumimoji="1"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32683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680782" y="1848767"/>
            <a:ext cx="4498964" cy="1063105"/>
          </a:xfrm>
          <a:prstGeom prst="rightArrow">
            <a:avLst/>
          </a:prstGeom>
          <a:solidFill>
            <a:srgbClr val="FFFFFF"/>
          </a:solidFill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6277151" y="2050582"/>
            <a:ext cx="2127783" cy="2555858"/>
          </a:xfrm>
          <a:prstGeom prst="curvedLeftArrow">
            <a:avLst/>
          </a:prstGeom>
          <a:solidFill>
            <a:srgbClr val="FFFFFF"/>
          </a:solidFill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 smtClean="0">
              <a:solidFill>
                <a:srgbClr val="676767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1620791" y="3563847"/>
            <a:ext cx="4532424" cy="1063105"/>
          </a:xfrm>
          <a:prstGeom prst="rightArrow">
            <a:avLst/>
          </a:prstGeom>
          <a:solidFill>
            <a:srgbClr val="FFFFFF"/>
          </a:solidFill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9" y="257699"/>
            <a:ext cx="8459726" cy="815451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そもそも、</a:t>
            </a:r>
            <a:r>
              <a:rPr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どのように情報搾取が行われるのか（一例）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50" y="1848767"/>
            <a:ext cx="832200" cy="795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j0431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48139" y="2926157"/>
            <a:ext cx="547933" cy="51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2731" y="2420381"/>
            <a:ext cx="598765" cy="56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64" y="3710321"/>
            <a:ext cx="900759" cy="727813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674782" y="3933812"/>
            <a:ext cx="428675" cy="461268"/>
            <a:chOff x="7143750" y="1444627"/>
            <a:chExt cx="1346200" cy="1447800"/>
          </a:xfrm>
          <a:solidFill>
            <a:srgbClr val="FF0000"/>
          </a:solidFill>
        </p:grpSpPr>
        <p:grpSp>
          <p:nvGrpSpPr>
            <p:cNvPr id="88" name="Group 87"/>
            <p:cNvGrpSpPr/>
            <p:nvPr/>
          </p:nvGrpSpPr>
          <p:grpSpPr>
            <a:xfrm>
              <a:off x="7143750" y="1444627"/>
              <a:ext cx="1346200" cy="1447800"/>
              <a:chOff x="7143750" y="1444627"/>
              <a:chExt cx="1346200" cy="1447800"/>
            </a:xfrm>
            <a:grpFill/>
          </p:grpSpPr>
          <p:sp>
            <p:nvSpPr>
              <p:cNvPr id="90" name="Freeform 23"/>
              <p:cNvSpPr>
                <a:spLocks/>
              </p:cNvSpPr>
              <p:nvPr/>
            </p:nvSpPr>
            <p:spPr bwMode="auto">
              <a:xfrm>
                <a:off x="7143750" y="1909764"/>
                <a:ext cx="644525" cy="982663"/>
              </a:xfrm>
              <a:custGeom>
                <a:avLst/>
                <a:gdLst>
                  <a:gd name="T0" fmla="*/ 172 w 172"/>
                  <a:gd name="T1" fmla="*/ 50 h 262"/>
                  <a:gd name="T2" fmla="*/ 96 w 172"/>
                  <a:gd name="T3" fmla="*/ 133 h 262"/>
                  <a:gd name="T4" fmla="*/ 172 w 172"/>
                  <a:gd name="T5" fmla="*/ 216 h 262"/>
                  <a:gd name="T6" fmla="*/ 172 w 172"/>
                  <a:gd name="T7" fmla="*/ 262 h 262"/>
                  <a:gd name="T8" fmla="*/ 75 w 172"/>
                  <a:gd name="T9" fmla="*/ 181 h 262"/>
                  <a:gd name="T10" fmla="*/ 30 w 172"/>
                  <a:gd name="T11" fmla="*/ 200 h 262"/>
                  <a:gd name="T12" fmla="*/ 26 w 172"/>
                  <a:gd name="T13" fmla="*/ 202 h 262"/>
                  <a:gd name="T14" fmla="*/ 13 w 172"/>
                  <a:gd name="T15" fmla="*/ 194 h 262"/>
                  <a:gd name="T16" fmla="*/ 21 w 172"/>
                  <a:gd name="T17" fmla="*/ 176 h 262"/>
                  <a:gd name="T18" fmla="*/ 66 w 172"/>
                  <a:gd name="T19" fmla="*/ 156 h 262"/>
                  <a:gd name="T20" fmla="*/ 61 w 172"/>
                  <a:gd name="T21" fmla="*/ 118 h 262"/>
                  <a:gd name="T22" fmla="*/ 13 w 172"/>
                  <a:gd name="T23" fmla="*/ 118 h 262"/>
                  <a:gd name="T24" fmla="*/ 0 w 172"/>
                  <a:gd name="T25" fmla="*/ 105 h 262"/>
                  <a:gd name="T26" fmla="*/ 13 w 172"/>
                  <a:gd name="T27" fmla="*/ 92 h 262"/>
                  <a:gd name="T28" fmla="*/ 61 w 172"/>
                  <a:gd name="T29" fmla="*/ 92 h 262"/>
                  <a:gd name="T30" fmla="*/ 66 w 172"/>
                  <a:gd name="T31" fmla="*/ 53 h 262"/>
                  <a:gd name="T32" fmla="*/ 21 w 172"/>
                  <a:gd name="T33" fmla="*/ 34 h 262"/>
                  <a:gd name="T34" fmla="*/ 13 w 172"/>
                  <a:gd name="T35" fmla="*/ 17 h 262"/>
                  <a:gd name="T36" fmla="*/ 30 w 172"/>
                  <a:gd name="T37" fmla="*/ 10 h 262"/>
                  <a:gd name="T38" fmla="*/ 73 w 172"/>
                  <a:gd name="T39" fmla="*/ 28 h 262"/>
                  <a:gd name="T40" fmla="*/ 86 w 172"/>
                  <a:gd name="T41" fmla="*/ 0 h 262"/>
                  <a:gd name="T42" fmla="*/ 92 w 172"/>
                  <a:gd name="T43" fmla="*/ 4 h 262"/>
                  <a:gd name="T44" fmla="*/ 172 w 172"/>
                  <a:gd name="T45" fmla="*/ 23 h 262"/>
                  <a:gd name="T46" fmla="*/ 172 w 172"/>
                  <a:gd name="T47" fmla="*/ 5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2" h="262">
                    <a:moveTo>
                      <a:pt x="172" y="50"/>
                    </a:moveTo>
                    <a:cubicBezTo>
                      <a:pt x="130" y="53"/>
                      <a:pt x="96" y="89"/>
                      <a:pt x="96" y="133"/>
                    </a:cubicBezTo>
                    <a:cubicBezTo>
                      <a:pt x="96" y="177"/>
                      <a:pt x="130" y="212"/>
                      <a:pt x="172" y="216"/>
                    </a:cubicBezTo>
                    <a:cubicBezTo>
                      <a:pt x="172" y="230"/>
                      <a:pt x="172" y="246"/>
                      <a:pt x="172" y="262"/>
                    </a:cubicBezTo>
                    <a:cubicBezTo>
                      <a:pt x="128" y="247"/>
                      <a:pt x="93" y="222"/>
                      <a:pt x="75" y="181"/>
                    </a:cubicBezTo>
                    <a:cubicBezTo>
                      <a:pt x="75" y="181"/>
                      <a:pt x="75" y="181"/>
                      <a:pt x="30" y="200"/>
                    </a:cubicBezTo>
                    <a:cubicBezTo>
                      <a:pt x="29" y="200"/>
                      <a:pt x="27" y="202"/>
                      <a:pt x="26" y="202"/>
                    </a:cubicBezTo>
                    <a:cubicBezTo>
                      <a:pt x="21" y="202"/>
                      <a:pt x="16" y="198"/>
                      <a:pt x="13" y="194"/>
                    </a:cubicBezTo>
                    <a:cubicBezTo>
                      <a:pt x="10" y="187"/>
                      <a:pt x="13" y="180"/>
                      <a:pt x="21" y="176"/>
                    </a:cubicBezTo>
                    <a:cubicBezTo>
                      <a:pt x="21" y="176"/>
                      <a:pt x="21" y="176"/>
                      <a:pt x="66" y="156"/>
                    </a:cubicBezTo>
                    <a:cubicBezTo>
                      <a:pt x="64" y="145"/>
                      <a:pt x="61" y="132"/>
                      <a:pt x="61" y="118"/>
                    </a:cubicBezTo>
                    <a:cubicBezTo>
                      <a:pt x="61" y="118"/>
                      <a:pt x="61" y="118"/>
                      <a:pt x="13" y="118"/>
                    </a:cubicBezTo>
                    <a:cubicBezTo>
                      <a:pt x="5" y="118"/>
                      <a:pt x="0" y="111"/>
                      <a:pt x="0" y="105"/>
                    </a:cubicBezTo>
                    <a:cubicBezTo>
                      <a:pt x="0" y="97"/>
                      <a:pt x="5" y="92"/>
                      <a:pt x="13" y="92"/>
                    </a:cubicBezTo>
                    <a:cubicBezTo>
                      <a:pt x="13" y="92"/>
                      <a:pt x="13" y="92"/>
                      <a:pt x="61" y="92"/>
                    </a:cubicBezTo>
                    <a:cubicBezTo>
                      <a:pt x="61" y="79"/>
                      <a:pt x="64" y="66"/>
                      <a:pt x="66" y="53"/>
                    </a:cubicBezTo>
                    <a:cubicBezTo>
                      <a:pt x="66" y="53"/>
                      <a:pt x="66" y="53"/>
                      <a:pt x="21" y="34"/>
                    </a:cubicBezTo>
                    <a:cubicBezTo>
                      <a:pt x="14" y="31"/>
                      <a:pt x="10" y="23"/>
                      <a:pt x="13" y="17"/>
                    </a:cubicBezTo>
                    <a:cubicBezTo>
                      <a:pt x="16" y="10"/>
                      <a:pt x="23" y="8"/>
                      <a:pt x="30" y="10"/>
                    </a:cubicBezTo>
                    <a:cubicBezTo>
                      <a:pt x="30" y="10"/>
                      <a:pt x="30" y="10"/>
                      <a:pt x="73" y="28"/>
                    </a:cubicBezTo>
                    <a:cubicBezTo>
                      <a:pt x="76" y="18"/>
                      <a:pt x="80" y="9"/>
                      <a:pt x="86" y="0"/>
                    </a:cubicBezTo>
                    <a:cubicBezTo>
                      <a:pt x="88" y="1"/>
                      <a:pt x="91" y="3"/>
                      <a:pt x="92" y="4"/>
                    </a:cubicBezTo>
                    <a:cubicBezTo>
                      <a:pt x="114" y="16"/>
                      <a:pt x="141" y="23"/>
                      <a:pt x="172" y="23"/>
                    </a:cubicBezTo>
                    <a:cubicBezTo>
                      <a:pt x="172" y="23"/>
                      <a:pt x="172" y="23"/>
                      <a:pt x="172" y="50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867"/>
                <a:endParaRPr lang="en-US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91" name="Freeform 24"/>
              <p:cNvSpPr>
                <a:spLocks/>
              </p:cNvSpPr>
              <p:nvPr/>
            </p:nvSpPr>
            <p:spPr bwMode="auto">
              <a:xfrm>
                <a:off x="7356475" y="1444627"/>
                <a:ext cx="911225" cy="498475"/>
              </a:xfrm>
              <a:custGeom>
                <a:avLst/>
                <a:gdLst>
                  <a:gd name="T0" fmla="*/ 43 w 243"/>
                  <a:gd name="T1" fmla="*/ 115 h 133"/>
                  <a:gd name="T2" fmla="*/ 38 w 243"/>
                  <a:gd name="T3" fmla="*/ 111 h 133"/>
                  <a:gd name="T4" fmla="*/ 61 w 243"/>
                  <a:gd name="T5" fmla="*/ 84 h 133"/>
                  <a:gd name="T6" fmla="*/ 26 w 243"/>
                  <a:gd name="T7" fmla="*/ 43 h 133"/>
                  <a:gd name="T8" fmla="*/ 22 w 243"/>
                  <a:gd name="T9" fmla="*/ 44 h 133"/>
                  <a:gd name="T10" fmla="*/ 0 w 243"/>
                  <a:gd name="T11" fmla="*/ 22 h 133"/>
                  <a:gd name="T12" fmla="*/ 22 w 243"/>
                  <a:gd name="T13" fmla="*/ 0 h 133"/>
                  <a:gd name="T14" fmla="*/ 44 w 243"/>
                  <a:gd name="T15" fmla="*/ 22 h 133"/>
                  <a:gd name="T16" fmla="*/ 41 w 243"/>
                  <a:gd name="T17" fmla="*/ 31 h 133"/>
                  <a:gd name="T18" fmla="*/ 78 w 243"/>
                  <a:gd name="T19" fmla="*/ 72 h 133"/>
                  <a:gd name="T20" fmla="*/ 123 w 243"/>
                  <a:gd name="T21" fmla="*/ 61 h 133"/>
                  <a:gd name="T22" fmla="*/ 166 w 243"/>
                  <a:gd name="T23" fmla="*/ 71 h 133"/>
                  <a:gd name="T24" fmla="*/ 201 w 243"/>
                  <a:gd name="T25" fmla="*/ 31 h 133"/>
                  <a:gd name="T26" fmla="*/ 199 w 243"/>
                  <a:gd name="T27" fmla="*/ 22 h 133"/>
                  <a:gd name="T28" fmla="*/ 221 w 243"/>
                  <a:gd name="T29" fmla="*/ 0 h 133"/>
                  <a:gd name="T30" fmla="*/ 243 w 243"/>
                  <a:gd name="T31" fmla="*/ 22 h 133"/>
                  <a:gd name="T32" fmla="*/ 221 w 243"/>
                  <a:gd name="T33" fmla="*/ 44 h 133"/>
                  <a:gd name="T34" fmla="*/ 218 w 243"/>
                  <a:gd name="T35" fmla="*/ 43 h 133"/>
                  <a:gd name="T36" fmla="*/ 183 w 243"/>
                  <a:gd name="T37" fmla="*/ 83 h 133"/>
                  <a:gd name="T38" fmla="*/ 209 w 243"/>
                  <a:gd name="T39" fmla="*/ 111 h 133"/>
                  <a:gd name="T40" fmla="*/ 203 w 243"/>
                  <a:gd name="T41" fmla="*/ 115 h 133"/>
                  <a:gd name="T42" fmla="*/ 123 w 243"/>
                  <a:gd name="T43" fmla="*/ 133 h 133"/>
                  <a:gd name="T44" fmla="*/ 43 w 243"/>
                  <a:gd name="T45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3" h="133">
                    <a:moveTo>
                      <a:pt x="43" y="115"/>
                    </a:moveTo>
                    <a:cubicBezTo>
                      <a:pt x="40" y="114"/>
                      <a:pt x="39" y="112"/>
                      <a:pt x="38" y="111"/>
                    </a:cubicBezTo>
                    <a:cubicBezTo>
                      <a:pt x="44" y="101"/>
                      <a:pt x="52" y="92"/>
                      <a:pt x="61" y="84"/>
                    </a:cubicBezTo>
                    <a:cubicBezTo>
                      <a:pt x="61" y="84"/>
                      <a:pt x="61" y="84"/>
                      <a:pt x="26" y="43"/>
                    </a:cubicBezTo>
                    <a:cubicBezTo>
                      <a:pt x="25" y="44"/>
                      <a:pt x="23" y="44"/>
                      <a:pt x="22" y="44"/>
                    </a:cubicBezTo>
                    <a:cubicBezTo>
                      <a:pt x="9" y="44"/>
                      <a:pt x="0" y="34"/>
                      <a:pt x="0" y="22"/>
                    </a:cubicBezTo>
                    <a:cubicBezTo>
                      <a:pt x="0" y="9"/>
                      <a:pt x="9" y="0"/>
                      <a:pt x="22" y="0"/>
                    </a:cubicBezTo>
                    <a:cubicBezTo>
                      <a:pt x="34" y="0"/>
                      <a:pt x="44" y="9"/>
                      <a:pt x="44" y="22"/>
                    </a:cubicBezTo>
                    <a:cubicBezTo>
                      <a:pt x="44" y="25"/>
                      <a:pt x="43" y="28"/>
                      <a:pt x="41" y="31"/>
                    </a:cubicBezTo>
                    <a:cubicBezTo>
                      <a:pt x="41" y="31"/>
                      <a:pt x="41" y="31"/>
                      <a:pt x="78" y="72"/>
                    </a:cubicBezTo>
                    <a:cubicBezTo>
                      <a:pt x="92" y="65"/>
                      <a:pt x="108" y="61"/>
                      <a:pt x="123" y="61"/>
                    </a:cubicBezTo>
                    <a:cubicBezTo>
                      <a:pt x="139" y="61"/>
                      <a:pt x="153" y="65"/>
                      <a:pt x="166" y="71"/>
                    </a:cubicBezTo>
                    <a:cubicBezTo>
                      <a:pt x="166" y="71"/>
                      <a:pt x="166" y="71"/>
                      <a:pt x="201" y="31"/>
                    </a:cubicBezTo>
                    <a:cubicBezTo>
                      <a:pt x="199" y="28"/>
                      <a:pt x="199" y="25"/>
                      <a:pt x="199" y="22"/>
                    </a:cubicBezTo>
                    <a:cubicBezTo>
                      <a:pt x="199" y="9"/>
                      <a:pt x="209" y="0"/>
                      <a:pt x="221" y="0"/>
                    </a:cubicBezTo>
                    <a:cubicBezTo>
                      <a:pt x="233" y="0"/>
                      <a:pt x="243" y="9"/>
                      <a:pt x="243" y="22"/>
                    </a:cubicBezTo>
                    <a:cubicBezTo>
                      <a:pt x="243" y="34"/>
                      <a:pt x="233" y="44"/>
                      <a:pt x="221" y="44"/>
                    </a:cubicBezTo>
                    <a:cubicBezTo>
                      <a:pt x="220" y="44"/>
                      <a:pt x="219" y="44"/>
                      <a:pt x="218" y="43"/>
                    </a:cubicBezTo>
                    <a:cubicBezTo>
                      <a:pt x="218" y="43"/>
                      <a:pt x="218" y="43"/>
                      <a:pt x="183" y="83"/>
                    </a:cubicBezTo>
                    <a:cubicBezTo>
                      <a:pt x="193" y="90"/>
                      <a:pt x="202" y="99"/>
                      <a:pt x="209" y="111"/>
                    </a:cubicBezTo>
                    <a:cubicBezTo>
                      <a:pt x="207" y="112"/>
                      <a:pt x="206" y="114"/>
                      <a:pt x="203" y="115"/>
                    </a:cubicBezTo>
                    <a:cubicBezTo>
                      <a:pt x="183" y="125"/>
                      <a:pt x="154" y="133"/>
                      <a:pt x="123" y="133"/>
                    </a:cubicBezTo>
                    <a:cubicBezTo>
                      <a:pt x="92" y="133"/>
                      <a:pt x="64" y="125"/>
                      <a:pt x="43" y="115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867"/>
                <a:endParaRPr lang="en-US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92" name="Freeform 25"/>
              <p:cNvSpPr>
                <a:spLocks/>
              </p:cNvSpPr>
              <p:nvPr/>
            </p:nvSpPr>
            <p:spPr bwMode="auto">
              <a:xfrm>
                <a:off x="7848600" y="1909764"/>
                <a:ext cx="641350" cy="982663"/>
              </a:xfrm>
              <a:custGeom>
                <a:avLst/>
                <a:gdLst>
                  <a:gd name="T0" fmla="*/ 156 w 171"/>
                  <a:gd name="T1" fmla="*/ 118 h 262"/>
                  <a:gd name="T2" fmla="*/ 111 w 171"/>
                  <a:gd name="T3" fmla="*/ 118 h 262"/>
                  <a:gd name="T4" fmla="*/ 105 w 171"/>
                  <a:gd name="T5" fmla="*/ 158 h 262"/>
                  <a:gd name="T6" fmla="*/ 150 w 171"/>
                  <a:gd name="T7" fmla="*/ 176 h 262"/>
                  <a:gd name="T8" fmla="*/ 156 w 171"/>
                  <a:gd name="T9" fmla="*/ 194 h 262"/>
                  <a:gd name="T10" fmla="*/ 145 w 171"/>
                  <a:gd name="T11" fmla="*/ 202 h 262"/>
                  <a:gd name="T12" fmla="*/ 140 w 171"/>
                  <a:gd name="T13" fmla="*/ 200 h 262"/>
                  <a:gd name="T14" fmla="*/ 97 w 171"/>
                  <a:gd name="T15" fmla="*/ 182 h 262"/>
                  <a:gd name="T16" fmla="*/ 0 w 171"/>
                  <a:gd name="T17" fmla="*/ 262 h 262"/>
                  <a:gd name="T18" fmla="*/ 0 w 171"/>
                  <a:gd name="T19" fmla="*/ 216 h 262"/>
                  <a:gd name="T20" fmla="*/ 75 w 171"/>
                  <a:gd name="T21" fmla="*/ 133 h 262"/>
                  <a:gd name="T22" fmla="*/ 0 w 171"/>
                  <a:gd name="T23" fmla="*/ 50 h 262"/>
                  <a:gd name="T24" fmla="*/ 0 w 171"/>
                  <a:gd name="T25" fmla="*/ 23 h 262"/>
                  <a:gd name="T26" fmla="*/ 80 w 171"/>
                  <a:gd name="T27" fmla="*/ 4 h 262"/>
                  <a:gd name="T28" fmla="*/ 87 w 171"/>
                  <a:gd name="T29" fmla="*/ 0 h 262"/>
                  <a:gd name="T30" fmla="*/ 98 w 171"/>
                  <a:gd name="T31" fmla="*/ 27 h 262"/>
                  <a:gd name="T32" fmla="*/ 140 w 171"/>
                  <a:gd name="T33" fmla="*/ 10 h 262"/>
                  <a:gd name="T34" fmla="*/ 156 w 171"/>
                  <a:gd name="T35" fmla="*/ 17 h 262"/>
                  <a:gd name="T36" fmla="*/ 150 w 171"/>
                  <a:gd name="T37" fmla="*/ 34 h 262"/>
                  <a:gd name="T38" fmla="*/ 106 w 171"/>
                  <a:gd name="T39" fmla="*/ 53 h 262"/>
                  <a:gd name="T40" fmla="*/ 111 w 171"/>
                  <a:gd name="T41" fmla="*/ 92 h 262"/>
                  <a:gd name="T42" fmla="*/ 158 w 171"/>
                  <a:gd name="T43" fmla="*/ 92 h 262"/>
                  <a:gd name="T44" fmla="*/ 171 w 171"/>
                  <a:gd name="T45" fmla="*/ 105 h 262"/>
                  <a:gd name="T46" fmla="*/ 156 w 171"/>
                  <a:gd name="T47" fmla="*/ 118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62">
                    <a:moveTo>
                      <a:pt x="156" y="118"/>
                    </a:move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1" y="132"/>
                      <a:pt x="109" y="145"/>
                      <a:pt x="105" y="158"/>
                    </a:cubicBezTo>
                    <a:cubicBezTo>
                      <a:pt x="105" y="158"/>
                      <a:pt x="105" y="158"/>
                      <a:pt x="150" y="176"/>
                    </a:cubicBezTo>
                    <a:cubicBezTo>
                      <a:pt x="156" y="180"/>
                      <a:pt x="159" y="187"/>
                      <a:pt x="156" y="194"/>
                    </a:cubicBezTo>
                    <a:cubicBezTo>
                      <a:pt x="155" y="198"/>
                      <a:pt x="150" y="202"/>
                      <a:pt x="145" y="202"/>
                    </a:cubicBezTo>
                    <a:cubicBezTo>
                      <a:pt x="144" y="202"/>
                      <a:pt x="141" y="200"/>
                      <a:pt x="140" y="200"/>
                    </a:cubicBezTo>
                    <a:cubicBezTo>
                      <a:pt x="140" y="200"/>
                      <a:pt x="140" y="200"/>
                      <a:pt x="97" y="182"/>
                    </a:cubicBezTo>
                    <a:cubicBezTo>
                      <a:pt x="78" y="222"/>
                      <a:pt x="43" y="248"/>
                      <a:pt x="0" y="262"/>
                    </a:cubicBezTo>
                    <a:cubicBezTo>
                      <a:pt x="0" y="262"/>
                      <a:pt x="0" y="262"/>
                      <a:pt x="0" y="216"/>
                    </a:cubicBezTo>
                    <a:cubicBezTo>
                      <a:pt x="42" y="212"/>
                      <a:pt x="75" y="176"/>
                      <a:pt x="75" y="133"/>
                    </a:cubicBezTo>
                    <a:cubicBezTo>
                      <a:pt x="75" y="90"/>
                      <a:pt x="42" y="54"/>
                      <a:pt x="0" y="50"/>
                    </a:cubicBezTo>
                    <a:cubicBezTo>
                      <a:pt x="0" y="41"/>
                      <a:pt x="0" y="32"/>
                      <a:pt x="0" y="23"/>
                    </a:cubicBezTo>
                    <a:cubicBezTo>
                      <a:pt x="31" y="23"/>
                      <a:pt x="58" y="16"/>
                      <a:pt x="80" y="4"/>
                    </a:cubicBezTo>
                    <a:cubicBezTo>
                      <a:pt x="81" y="3"/>
                      <a:pt x="84" y="1"/>
                      <a:pt x="87" y="0"/>
                    </a:cubicBezTo>
                    <a:cubicBezTo>
                      <a:pt x="92" y="9"/>
                      <a:pt x="96" y="18"/>
                      <a:pt x="98" y="27"/>
                    </a:cubicBezTo>
                    <a:cubicBezTo>
                      <a:pt x="98" y="27"/>
                      <a:pt x="98" y="27"/>
                      <a:pt x="140" y="10"/>
                    </a:cubicBezTo>
                    <a:cubicBezTo>
                      <a:pt x="146" y="8"/>
                      <a:pt x="154" y="10"/>
                      <a:pt x="156" y="17"/>
                    </a:cubicBezTo>
                    <a:cubicBezTo>
                      <a:pt x="159" y="23"/>
                      <a:pt x="156" y="31"/>
                      <a:pt x="150" y="34"/>
                    </a:cubicBezTo>
                    <a:cubicBezTo>
                      <a:pt x="150" y="34"/>
                      <a:pt x="150" y="34"/>
                      <a:pt x="106" y="53"/>
                    </a:cubicBezTo>
                    <a:cubicBezTo>
                      <a:pt x="109" y="65"/>
                      <a:pt x="111" y="78"/>
                      <a:pt x="111" y="92"/>
                    </a:cubicBezTo>
                    <a:cubicBezTo>
                      <a:pt x="111" y="92"/>
                      <a:pt x="111" y="92"/>
                      <a:pt x="158" y="92"/>
                    </a:cubicBezTo>
                    <a:cubicBezTo>
                      <a:pt x="164" y="92"/>
                      <a:pt x="171" y="97"/>
                      <a:pt x="171" y="105"/>
                    </a:cubicBezTo>
                    <a:cubicBezTo>
                      <a:pt x="169" y="111"/>
                      <a:pt x="164" y="118"/>
                      <a:pt x="156" y="118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867"/>
                <a:endParaRPr lang="en-US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  <p:sp>
          <p:nvSpPr>
            <p:cNvPr id="89" name="Freeform 20"/>
            <p:cNvSpPr>
              <a:spLocks noEditPoints="1"/>
            </p:cNvSpPr>
            <p:nvPr/>
          </p:nvSpPr>
          <p:spPr bwMode="auto">
            <a:xfrm>
              <a:off x="7571668" y="2194767"/>
              <a:ext cx="490364" cy="429371"/>
            </a:xfrm>
            <a:custGeom>
              <a:avLst/>
              <a:gdLst/>
              <a:ahLst/>
              <a:cxnLst>
                <a:cxn ang="0">
                  <a:pos x="139" y="218"/>
                </a:cxn>
                <a:cxn ang="0">
                  <a:pos x="185" y="230"/>
                </a:cxn>
                <a:cxn ang="0">
                  <a:pos x="189" y="232"/>
                </a:cxn>
                <a:cxn ang="0">
                  <a:pos x="216" y="256"/>
                </a:cxn>
                <a:cxn ang="0">
                  <a:pos x="223" y="251"/>
                </a:cxn>
                <a:cxn ang="0">
                  <a:pos x="221" y="240"/>
                </a:cxn>
                <a:cxn ang="0">
                  <a:pos x="248" y="207"/>
                </a:cxn>
                <a:cxn ang="0">
                  <a:pos x="248" y="199"/>
                </a:cxn>
                <a:cxn ang="0">
                  <a:pos x="241" y="12"/>
                </a:cxn>
                <a:cxn ang="0">
                  <a:pos x="241" y="0"/>
                </a:cxn>
                <a:cxn ang="0">
                  <a:pos x="136" y="173"/>
                </a:cxn>
                <a:cxn ang="0">
                  <a:pos x="38" y="355"/>
                </a:cxn>
                <a:cxn ang="0">
                  <a:pos x="52" y="347"/>
                </a:cxn>
                <a:cxn ang="0">
                  <a:pos x="139" y="218"/>
                </a:cxn>
                <a:cxn ang="0">
                  <a:pos x="188" y="149"/>
                </a:cxn>
                <a:cxn ang="0">
                  <a:pos x="318" y="148"/>
                </a:cxn>
                <a:cxn ang="0">
                  <a:pos x="329" y="128"/>
                </a:cxn>
                <a:cxn ang="0">
                  <a:pos x="180" y="128"/>
                </a:cxn>
                <a:cxn ang="0">
                  <a:pos x="188" y="149"/>
                </a:cxn>
                <a:cxn ang="0">
                  <a:pos x="122" y="235"/>
                </a:cxn>
                <a:cxn ang="0">
                  <a:pos x="201" y="362"/>
                </a:cxn>
                <a:cxn ang="0">
                  <a:pos x="213" y="342"/>
                </a:cxn>
                <a:cxn ang="0">
                  <a:pos x="142" y="233"/>
                </a:cxn>
                <a:cxn ang="0">
                  <a:pos x="122" y="235"/>
                </a:cxn>
                <a:cxn ang="0">
                  <a:pos x="274" y="319"/>
                </a:cxn>
                <a:cxn ang="0">
                  <a:pos x="286" y="268"/>
                </a:cxn>
                <a:cxn ang="0">
                  <a:pos x="277" y="263"/>
                </a:cxn>
                <a:cxn ang="0">
                  <a:pos x="254" y="272"/>
                </a:cxn>
                <a:cxn ang="0">
                  <a:pos x="229" y="261"/>
                </a:cxn>
                <a:cxn ang="0">
                  <a:pos x="222" y="266"/>
                </a:cxn>
                <a:cxn ang="0">
                  <a:pos x="232" y="319"/>
                </a:cxn>
                <a:cxn ang="0">
                  <a:pos x="139" y="406"/>
                </a:cxn>
                <a:cxn ang="0">
                  <a:pos x="63" y="367"/>
                </a:cxn>
                <a:cxn ang="0">
                  <a:pos x="50" y="375"/>
                </a:cxn>
                <a:cxn ang="0">
                  <a:pos x="151" y="426"/>
                </a:cxn>
                <a:cxn ang="0">
                  <a:pos x="254" y="371"/>
                </a:cxn>
                <a:cxn ang="0">
                  <a:pos x="455" y="375"/>
                </a:cxn>
                <a:cxn ang="0">
                  <a:pos x="443" y="369"/>
                </a:cxn>
                <a:cxn ang="0">
                  <a:pos x="274" y="319"/>
                </a:cxn>
                <a:cxn ang="0">
                  <a:pos x="369" y="173"/>
                </a:cxn>
                <a:cxn ang="0">
                  <a:pos x="266" y="0"/>
                </a:cxn>
                <a:cxn ang="0">
                  <a:pos x="266" y="12"/>
                </a:cxn>
                <a:cxn ang="0">
                  <a:pos x="260" y="199"/>
                </a:cxn>
                <a:cxn ang="0">
                  <a:pos x="260" y="207"/>
                </a:cxn>
                <a:cxn ang="0">
                  <a:pos x="287" y="240"/>
                </a:cxn>
                <a:cxn ang="0">
                  <a:pos x="285" y="252"/>
                </a:cxn>
                <a:cxn ang="0">
                  <a:pos x="292" y="256"/>
                </a:cxn>
                <a:cxn ang="0">
                  <a:pos x="369" y="217"/>
                </a:cxn>
                <a:cxn ang="0">
                  <a:pos x="455" y="347"/>
                </a:cxn>
                <a:cxn ang="0">
                  <a:pos x="469" y="355"/>
                </a:cxn>
                <a:cxn ang="0">
                  <a:pos x="369" y="173"/>
                </a:cxn>
                <a:cxn ang="0">
                  <a:pos x="297" y="342"/>
                </a:cxn>
                <a:cxn ang="0">
                  <a:pos x="307" y="362"/>
                </a:cxn>
                <a:cxn ang="0">
                  <a:pos x="388" y="234"/>
                </a:cxn>
                <a:cxn ang="0">
                  <a:pos x="366" y="232"/>
                </a:cxn>
                <a:cxn ang="0">
                  <a:pos x="297" y="342"/>
                </a:cxn>
              </a:cxnLst>
              <a:rect l="0" t="0" r="r" b="b"/>
              <a:pathLst>
                <a:path w="507" h="444">
                  <a:moveTo>
                    <a:pt x="139" y="218"/>
                  </a:moveTo>
                  <a:cubicBezTo>
                    <a:pt x="155" y="218"/>
                    <a:pt x="171" y="222"/>
                    <a:pt x="185" y="230"/>
                  </a:cubicBezTo>
                  <a:cubicBezTo>
                    <a:pt x="187" y="232"/>
                    <a:pt x="189" y="232"/>
                    <a:pt x="189" y="232"/>
                  </a:cubicBezTo>
                  <a:cubicBezTo>
                    <a:pt x="201" y="240"/>
                    <a:pt x="209" y="248"/>
                    <a:pt x="216" y="256"/>
                  </a:cubicBezTo>
                  <a:cubicBezTo>
                    <a:pt x="223" y="251"/>
                    <a:pt x="223" y="251"/>
                    <a:pt x="223" y="251"/>
                  </a:cubicBezTo>
                  <a:cubicBezTo>
                    <a:pt x="222" y="247"/>
                    <a:pt x="221" y="243"/>
                    <a:pt x="221" y="240"/>
                  </a:cubicBezTo>
                  <a:cubicBezTo>
                    <a:pt x="221" y="224"/>
                    <a:pt x="233" y="210"/>
                    <a:pt x="248" y="207"/>
                  </a:cubicBezTo>
                  <a:cubicBezTo>
                    <a:pt x="248" y="199"/>
                    <a:pt x="248" y="199"/>
                    <a:pt x="248" y="199"/>
                  </a:cubicBezTo>
                  <a:cubicBezTo>
                    <a:pt x="136" y="190"/>
                    <a:pt x="128" y="22"/>
                    <a:pt x="241" y="12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56" y="6"/>
                    <a:pt x="104" y="98"/>
                    <a:pt x="136" y="173"/>
                  </a:cubicBezTo>
                  <a:cubicBezTo>
                    <a:pt x="46" y="182"/>
                    <a:pt x="0" y="278"/>
                    <a:pt x="38" y="355"/>
                  </a:cubicBezTo>
                  <a:cubicBezTo>
                    <a:pt x="52" y="347"/>
                    <a:pt x="52" y="347"/>
                    <a:pt x="52" y="347"/>
                  </a:cubicBezTo>
                  <a:cubicBezTo>
                    <a:pt x="18" y="290"/>
                    <a:pt x="77" y="218"/>
                    <a:pt x="139" y="218"/>
                  </a:cubicBezTo>
                  <a:close/>
                  <a:moveTo>
                    <a:pt x="188" y="149"/>
                  </a:moveTo>
                  <a:cubicBezTo>
                    <a:pt x="227" y="118"/>
                    <a:pt x="280" y="118"/>
                    <a:pt x="318" y="148"/>
                  </a:cubicBezTo>
                  <a:cubicBezTo>
                    <a:pt x="323" y="142"/>
                    <a:pt x="327" y="136"/>
                    <a:pt x="329" y="128"/>
                  </a:cubicBezTo>
                  <a:cubicBezTo>
                    <a:pt x="283" y="96"/>
                    <a:pt x="225" y="96"/>
                    <a:pt x="180" y="128"/>
                  </a:cubicBezTo>
                  <a:cubicBezTo>
                    <a:pt x="182" y="139"/>
                    <a:pt x="184" y="143"/>
                    <a:pt x="188" y="149"/>
                  </a:cubicBezTo>
                  <a:close/>
                  <a:moveTo>
                    <a:pt x="122" y="235"/>
                  </a:moveTo>
                  <a:cubicBezTo>
                    <a:pt x="120" y="289"/>
                    <a:pt x="150" y="340"/>
                    <a:pt x="201" y="362"/>
                  </a:cubicBezTo>
                  <a:cubicBezTo>
                    <a:pt x="205" y="356"/>
                    <a:pt x="209" y="350"/>
                    <a:pt x="213" y="342"/>
                  </a:cubicBezTo>
                  <a:cubicBezTo>
                    <a:pt x="168" y="324"/>
                    <a:pt x="140" y="279"/>
                    <a:pt x="142" y="233"/>
                  </a:cubicBezTo>
                  <a:cubicBezTo>
                    <a:pt x="136" y="233"/>
                    <a:pt x="128" y="233"/>
                    <a:pt x="122" y="235"/>
                  </a:cubicBezTo>
                  <a:close/>
                  <a:moveTo>
                    <a:pt x="274" y="319"/>
                  </a:moveTo>
                  <a:cubicBezTo>
                    <a:pt x="273" y="296"/>
                    <a:pt x="274" y="288"/>
                    <a:pt x="286" y="268"/>
                  </a:cubicBezTo>
                  <a:cubicBezTo>
                    <a:pt x="277" y="263"/>
                    <a:pt x="277" y="263"/>
                    <a:pt x="277" y="263"/>
                  </a:cubicBezTo>
                  <a:cubicBezTo>
                    <a:pt x="271" y="269"/>
                    <a:pt x="263" y="272"/>
                    <a:pt x="254" y="272"/>
                  </a:cubicBezTo>
                  <a:cubicBezTo>
                    <a:pt x="244" y="272"/>
                    <a:pt x="235" y="268"/>
                    <a:pt x="229" y="261"/>
                  </a:cubicBezTo>
                  <a:cubicBezTo>
                    <a:pt x="222" y="266"/>
                    <a:pt x="222" y="266"/>
                    <a:pt x="222" y="266"/>
                  </a:cubicBezTo>
                  <a:cubicBezTo>
                    <a:pt x="230" y="282"/>
                    <a:pt x="232" y="299"/>
                    <a:pt x="232" y="319"/>
                  </a:cubicBezTo>
                  <a:cubicBezTo>
                    <a:pt x="230" y="367"/>
                    <a:pt x="187" y="406"/>
                    <a:pt x="139" y="406"/>
                  </a:cubicBezTo>
                  <a:cubicBezTo>
                    <a:pt x="107" y="406"/>
                    <a:pt x="81" y="391"/>
                    <a:pt x="63" y="367"/>
                  </a:cubicBezTo>
                  <a:cubicBezTo>
                    <a:pt x="50" y="375"/>
                    <a:pt x="50" y="375"/>
                    <a:pt x="50" y="375"/>
                  </a:cubicBezTo>
                  <a:cubicBezTo>
                    <a:pt x="73" y="405"/>
                    <a:pt x="111" y="426"/>
                    <a:pt x="151" y="426"/>
                  </a:cubicBezTo>
                  <a:cubicBezTo>
                    <a:pt x="194" y="426"/>
                    <a:pt x="230" y="404"/>
                    <a:pt x="254" y="371"/>
                  </a:cubicBezTo>
                  <a:cubicBezTo>
                    <a:pt x="302" y="441"/>
                    <a:pt x="405" y="444"/>
                    <a:pt x="455" y="375"/>
                  </a:cubicBezTo>
                  <a:cubicBezTo>
                    <a:pt x="443" y="369"/>
                    <a:pt x="443" y="369"/>
                    <a:pt x="443" y="369"/>
                  </a:cubicBezTo>
                  <a:cubicBezTo>
                    <a:pt x="394" y="437"/>
                    <a:pt x="281" y="403"/>
                    <a:pt x="274" y="319"/>
                  </a:cubicBezTo>
                  <a:close/>
                  <a:moveTo>
                    <a:pt x="369" y="173"/>
                  </a:moveTo>
                  <a:cubicBezTo>
                    <a:pt x="402" y="97"/>
                    <a:pt x="351" y="8"/>
                    <a:pt x="266" y="0"/>
                  </a:cubicBezTo>
                  <a:cubicBezTo>
                    <a:pt x="266" y="12"/>
                    <a:pt x="266" y="12"/>
                    <a:pt x="266" y="12"/>
                  </a:cubicBezTo>
                  <a:cubicBezTo>
                    <a:pt x="376" y="26"/>
                    <a:pt x="370" y="190"/>
                    <a:pt x="260" y="199"/>
                  </a:cubicBezTo>
                  <a:cubicBezTo>
                    <a:pt x="260" y="207"/>
                    <a:pt x="260" y="207"/>
                    <a:pt x="260" y="207"/>
                  </a:cubicBezTo>
                  <a:cubicBezTo>
                    <a:pt x="275" y="210"/>
                    <a:pt x="287" y="224"/>
                    <a:pt x="287" y="240"/>
                  </a:cubicBezTo>
                  <a:cubicBezTo>
                    <a:pt x="287" y="244"/>
                    <a:pt x="286" y="248"/>
                    <a:pt x="285" y="252"/>
                  </a:cubicBezTo>
                  <a:cubicBezTo>
                    <a:pt x="292" y="256"/>
                    <a:pt x="292" y="256"/>
                    <a:pt x="292" y="256"/>
                  </a:cubicBezTo>
                  <a:cubicBezTo>
                    <a:pt x="309" y="234"/>
                    <a:pt x="337" y="218"/>
                    <a:pt x="369" y="217"/>
                  </a:cubicBezTo>
                  <a:cubicBezTo>
                    <a:pt x="436" y="217"/>
                    <a:pt x="479" y="288"/>
                    <a:pt x="455" y="347"/>
                  </a:cubicBezTo>
                  <a:cubicBezTo>
                    <a:pt x="469" y="355"/>
                    <a:pt x="469" y="355"/>
                    <a:pt x="469" y="355"/>
                  </a:cubicBezTo>
                  <a:cubicBezTo>
                    <a:pt x="507" y="278"/>
                    <a:pt x="458" y="181"/>
                    <a:pt x="369" y="173"/>
                  </a:cubicBezTo>
                  <a:close/>
                  <a:moveTo>
                    <a:pt x="297" y="342"/>
                  </a:moveTo>
                  <a:cubicBezTo>
                    <a:pt x="301" y="350"/>
                    <a:pt x="303" y="356"/>
                    <a:pt x="307" y="362"/>
                  </a:cubicBezTo>
                  <a:cubicBezTo>
                    <a:pt x="358" y="340"/>
                    <a:pt x="390" y="289"/>
                    <a:pt x="388" y="234"/>
                  </a:cubicBezTo>
                  <a:cubicBezTo>
                    <a:pt x="382" y="232"/>
                    <a:pt x="374" y="232"/>
                    <a:pt x="366" y="232"/>
                  </a:cubicBezTo>
                  <a:cubicBezTo>
                    <a:pt x="370" y="281"/>
                    <a:pt x="341" y="326"/>
                    <a:pt x="297" y="342"/>
                  </a:cubicBezTo>
                  <a:close/>
                </a:path>
              </a:pathLst>
            </a:custGeom>
            <a:grp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621867"/>
              <a:endParaRPr lang="en-US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6936603" y="4530081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r>
              <a:rPr lang="en-US" altLang="ja-JP" sz="6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Traffic</a:t>
            </a:r>
          </a:p>
          <a:p>
            <a:pPr algn="ctr" defTabSz="457189"/>
            <a:r>
              <a:rPr lang="en-US" altLang="ja-JP" sz="6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Sensor</a:t>
            </a: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030" y1="30719" x2="33030" y2="30719"/>
                        <a14:foregroundMark x1="29697" y1="35294" x2="29697" y2="35294"/>
                        <a14:foregroundMark x1="23636" y1="35294" x2="23636" y2="35294"/>
                        <a14:foregroundMark x1="34242" y1="19608" x2="34242" y2="19608"/>
                        <a14:foregroundMark x1="38788" y1="9804" x2="38788" y2="9804"/>
                        <a14:foregroundMark x1="44545" y1="3922" x2="44545" y2="3922"/>
                        <a14:foregroundMark x1="53636" y1="2614" x2="53636" y2="2614"/>
                        <a14:foregroundMark x1="59394" y1="9150" x2="59394" y2="9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839" y="2388056"/>
            <a:ext cx="833477" cy="386430"/>
          </a:xfrm>
          <a:prstGeom prst="rect">
            <a:avLst/>
          </a:prstGeom>
        </p:spPr>
      </p:pic>
      <p:grpSp>
        <p:nvGrpSpPr>
          <p:cNvPr id="158" name="Group 60"/>
          <p:cNvGrpSpPr>
            <a:grpSpLocks noChangeAspect="1"/>
          </p:cNvGrpSpPr>
          <p:nvPr/>
        </p:nvGrpSpPr>
        <p:grpSpPr>
          <a:xfrm>
            <a:off x="4721058" y="2093598"/>
            <a:ext cx="584320" cy="586457"/>
            <a:chOff x="3006163" y="4594066"/>
            <a:chExt cx="728663" cy="731520"/>
          </a:xfrm>
        </p:grpSpPr>
        <p:sp>
          <p:nvSpPr>
            <p:cNvPr id="159" name="Oval 263"/>
            <p:cNvSpPr>
              <a:spLocks/>
            </p:cNvSpPr>
            <p:nvPr/>
          </p:nvSpPr>
          <p:spPr bwMode="auto">
            <a:xfrm>
              <a:off x="3006163" y="4594066"/>
              <a:ext cx="728663" cy="731520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1905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defTabSz="457189">
                <a:lnSpc>
                  <a:spcPct val="90000"/>
                </a:lnSpc>
                <a:defRPr/>
              </a:pPr>
              <a:endParaRPr lang="en-US" sz="1000" kern="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grpSp>
          <p:nvGrpSpPr>
            <p:cNvPr id="160" name="Group 157"/>
            <p:cNvGrpSpPr>
              <a:grpSpLocks noChangeAspect="1"/>
            </p:cNvGrpSpPr>
            <p:nvPr/>
          </p:nvGrpSpPr>
          <p:grpSpPr>
            <a:xfrm>
              <a:off x="3138423" y="4820864"/>
              <a:ext cx="464142" cy="288013"/>
              <a:chOff x="13636625" y="1373188"/>
              <a:chExt cx="1330325" cy="825500"/>
            </a:xfrm>
            <a:solidFill>
              <a:schemeClr val="bg1"/>
            </a:solidFill>
          </p:grpSpPr>
          <p:sp>
            <p:nvSpPr>
              <p:cNvPr id="161" name="Rectangle 17"/>
              <p:cNvSpPr>
                <a:spLocks noChangeArrowheads="1"/>
              </p:cNvSpPr>
              <p:nvPr/>
            </p:nvSpPr>
            <p:spPr bwMode="auto">
              <a:xfrm>
                <a:off x="13636625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2" name="Rectangle 18"/>
              <p:cNvSpPr>
                <a:spLocks noChangeArrowheads="1"/>
              </p:cNvSpPr>
              <p:nvPr/>
            </p:nvSpPr>
            <p:spPr bwMode="auto">
              <a:xfrm>
                <a:off x="14100175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3" name="Rectangle 19"/>
              <p:cNvSpPr>
                <a:spLocks noChangeArrowheads="1"/>
              </p:cNvSpPr>
              <p:nvPr/>
            </p:nvSpPr>
            <p:spPr bwMode="auto">
              <a:xfrm>
                <a:off x="14560550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4" name="Rectangle 20"/>
              <p:cNvSpPr>
                <a:spLocks noChangeArrowheads="1"/>
              </p:cNvSpPr>
              <p:nvPr/>
            </p:nvSpPr>
            <p:spPr bwMode="auto">
              <a:xfrm>
                <a:off x="13868400" y="151923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5" name="Rectangle 21"/>
              <p:cNvSpPr>
                <a:spLocks noChangeArrowheads="1"/>
              </p:cNvSpPr>
              <p:nvPr/>
            </p:nvSpPr>
            <p:spPr bwMode="auto">
              <a:xfrm>
                <a:off x="14328775" y="151923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6" name="Rectangle 22"/>
              <p:cNvSpPr>
                <a:spLocks noChangeArrowheads="1"/>
              </p:cNvSpPr>
              <p:nvPr/>
            </p:nvSpPr>
            <p:spPr bwMode="auto">
              <a:xfrm>
                <a:off x="13636625" y="1519238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7" name="Rectangle 23"/>
              <p:cNvSpPr>
                <a:spLocks noChangeArrowheads="1"/>
              </p:cNvSpPr>
              <p:nvPr/>
            </p:nvSpPr>
            <p:spPr bwMode="auto">
              <a:xfrm>
                <a:off x="14792325" y="1519238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8" name="Rectangle 24"/>
              <p:cNvSpPr>
                <a:spLocks noChangeArrowheads="1"/>
              </p:cNvSpPr>
              <p:nvPr/>
            </p:nvSpPr>
            <p:spPr bwMode="auto">
              <a:xfrm>
                <a:off x="1363662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9" name="Rectangle 25"/>
              <p:cNvSpPr>
                <a:spLocks noChangeArrowheads="1"/>
              </p:cNvSpPr>
              <p:nvPr/>
            </p:nvSpPr>
            <p:spPr bwMode="auto">
              <a:xfrm>
                <a:off x="1410017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0" name="Rectangle 26"/>
              <p:cNvSpPr>
                <a:spLocks noChangeArrowheads="1"/>
              </p:cNvSpPr>
              <p:nvPr/>
            </p:nvSpPr>
            <p:spPr bwMode="auto">
              <a:xfrm>
                <a:off x="14560550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1" name="Rectangle 27"/>
              <p:cNvSpPr>
                <a:spLocks noChangeArrowheads="1"/>
              </p:cNvSpPr>
              <p:nvPr/>
            </p:nvSpPr>
            <p:spPr bwMode="auto">
              <a:xfrm>
                <a:off x="13868400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2" name="Rectangle 28"/>
              <p:cNvSpPr>
                <a:spLocks noChangeArrowheads="1"/>
              </p:cNvSpPr>
              <p:nvPr/>
            </p:nvSpPr>
            <p:spPr bwMode="auto">
              <a:xfrm>
                <a:off x="14328775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3" name="Rectangle 29"/>
              <p:cNvSpPr>
                <a:spLocks noChangeArrowheads="1"/>
              </p:cNvSpPr>
              <p:nvPr/>
            </p:nvSpPr>
            <p:spPr bwMode="auto">
              <a:xfrm>
                <a:off x="136366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4" name="Rectangle 30"/>
              <p:cNvSpPr>
                <a:spLocks noChangeArrowheads="1"/>
              </p:cNvSpPr>
              <p:nvPr/>
            </p:nvSpPr>
            <p:spPr bwMode="auto">
              <a:xfrm>
                <a:off x="147923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5" name="Rectangle 31"/>
              <p:cNvSpPr>
                <a:spLocks noChangeArrowheads="1"/>
              </p:cNvSpPr>
              <p:nvPr/>
            </p:nvSpPr>
            <p:spPr bwMode="auto">
              <a:xfrm>
                <a:off x="1363662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6" name="Rectangle 32"/>
              <p:cNvSpPr>
                <a:spLocks noChangeArrowheads="1"/>
              </p:cNvSpPr>
              <p:nvPr/>
            </p:nvSpPr>
            <p:spPr bwMode="auto">
              <a:xfrm>
                <a:off x="1410017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7" name="Rectangle 33"/>
              <p:cNvSpPr>
                <a:spLocks noChangeArrowheads="1"/>
              </p:cNvSpPr>
              <p:nvPr/>
            </p:nvSpPr>
            <p:spPr bwMode="auto">
              <a:xfrm>
                <a:off x="14560550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8" name="Rectangle 34"/>
              <p:cNvSpPr>
                <a:spLocks noChangeArrowheads="1"/>
              </p:cNvSpPr>
              <p:nvPr/>
            </p:nvSpPr>
            <p:spPr bwMode="auto">
              <a:xfrm>
                <a:off x="13868400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9" name="Rectangle 35"/>
              <p:cNvSpPr>
                <a:spLocks noChangeArrowheads="1"/>
              </p:cNvSpPr>
              <p:nvPr/>
            </p:nvSpPr>
            <p:spPr bwMode="auto">
              <a:xfrm>
                <a:off x="14328775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80" name="Rectangle 36"/>
              <p:cNvSpPr>
                <a:spLocks noChangeArrowheads="1"/>
              </p:cNvSpPr>
              <p:nvPr/>
            </p:nvSpPr>
            <p:spPr bwMode="auto">
              <a:xfrm>
                <a:off x="136366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81" name="Rectangle 37"/>
              <p:cNvSpPr>
                <a:spLocks noChangeArrowheads="1"/>
              </p:cNvSpPr>
              <p:nvPr/>
            </p:nvSpPr>
            <p:spPr bwMode="auto">
              <a:xfrm>
                <a:off x="147923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</p:grpSp>
      <p:sp>
        <p:nvSpPr>
          <p:cNvPr id="9" name="Freeform 22"/>
          <p:cNvSpPr>
            <a:spLocks noEditPoints="1"/>
          </p:cNvSpPr>
          <p:nvPr/>
        </p:nvSpPr>
        <p:spPr bwMode="auto">
          <a:xfrm>
            <a:off x="754290" y="3435971"/>
            <a:ext cx="292096" cy="429573"/>
          </a:xfrm>
          <a:custGeom>
            <a:avLst/>
            <a:gdLst/>
            <a:ahLst/>
            <a:cxnLst>
              <a:cxn ang="0">
                <a:pos x="195" y="167"/>
              </a:cxn>
              <a:cxn ang="0">
                <a:pos x="191" y="167"/>
              </a:cxn>
              <a:cxn ang="0">
                <a:pos x="100" y="180"/>
              </a:cxn>
              <a:cxn ang="0">
                <a:pos x="110" y="237"/>
              </a:cxn>
              <a:cxn ang="0">
                <a:pos x="145" y="257"/>
              </a:cxn>
              <a:cxn ang="0">
                <a:pos x="243" y="297"/>
              </a:cxn>
              <a:cxn ang="0">
                <a:pos x="263" y="237"/>
              </a:cxn>
              <a:cxn ang="0">
                <a:pos x="287" y="216"/>
              </a:cxn>
              <a:cxn ang="0">
                <a:pos x="283" y="163"/>
              </a:cxn>
              <a:cxn ang="0">
                <a:pos x="76" y="160"/>
              </a:cxn>
              <a:cxn ang="0">
                <a:pos x="89" y="104"/>
              </a:cxn>
              <a:cxn ang="0">
                <a:pos x="128" y="0"/>
              </a:cxn>
              <a:cxn ang="0">
                <a:pos x="270" y="8"/>
              </a:cxn>
              <a:cxn ang="0">
                <a:pos x="387" y="137"/>
              </a:cxn>
              <a:cxn ang="0">
                <a:pos x="319" y="199"/>
              </a:cxn>
              <a:cxn ang="0">
                <a:pos x="317" y="237"/>
              </a:cxn>
              <a:cxn ang="0">
                <a:pos x="337" y="279"/>
              </a:cxn>
              <a:cxn ang="0">
                <a:pos x="365" y="439"/>
              </a:cxn>
              <a:cxn ang="0">
                <a:pos x="201" y="475"/>
              </a:cxn>
              <a:cxn ang="0">
                <a:pos x="187" y="315"/>
              </a:cxn>
              <a:cxn ang="0">
                <a:pos x="55" y="475"/>
              </a:cxn>
              <a:cxn ang="0">
                <a:pos x="22" y="315"/>
              </a:cxn>
              <a:cxn ang="0">
                <a:pos x="51" y="257"/>
              </a:cxn>
              <a:cxn ang="0">
                <a:pos x="76" y="237"/>
              </a:cxn>
              <a:cxn ang="0">
                <a:pos x="76" y="160"/>
              </a:cxn>
              <a:cxn ang="0">
                <a:pos x="168" y="179"/>
              </a:cxn>
              <a:cxn ang="0">
                <a:pos x="181" y="210"/>
              </a:cxn>
              <a:cxn ang="0">
                <a:pos x="143" y="227"/>
              </a:cxn>
              <a:cxn ang="0">
                <a:pos x="126" y="182"/>
              </a:cxn>
              <a:cxn ang="0">
                <a:pos x="131" y="179"/>
              </a:cxn>
              <a:cxn ang="0">
                <a:pos x="224" y="179"/>
              </a:cxn>
              <a:cxn ang="0">
                <a:pos x="262" y="179"/>
              </a:cxn>
              <a:cxn ang="0">
                <a:pos x="269" y="182"/>
              </a:cxn>
              <a:cxn ang="0">
                <a:pos x="252" y="227"/>
              </a:cxn>
              <a:cxn ang="0">
                <a:pos x="213" y="210"/>
              </a:cxn>
              <a:cxn ang="0">
                <a:pos x="224" y="179"/>
              </a:cxn>
            </a:cxnLst>
            <a:rect l="0" t="0" r="r" b="b"/>
            <a:pathLst>
              <a:path w="387" h="475">
                <a:moveTo>
                  <a:pt x="196" y="167"/>
                </a:moveTo>
                <a:cubicBezTo>
                  <a:pt x="195" y="167"/>
                  <a:pt x="195" y="167"/>
                  <a:pt x="195" y="167"/>
                </a:cubicBezTo>
                <a:cubicBezTo>
                  <a:pt x="193" y="167"/>
                  <a:pt x="193" y="167"/>
                  <a:pt x="193" y="167"/>
                </a:cubicBezTo>
                <a:cubicBezTo>
                  <a:pt x="191" y="167"/>
                  <a:pt x="191" y="167"/>
                  <a:pt x="191" y="167"/>
                </a:cubicBezTo>
                <a:cubicBezTo>
                  <a:pt x="160" y="167"/>
                  <a:pt x="131" y="166"/>
                  <a:pt x="105" y="163"/>
                </a:cubicBezTo>
                <a:cubicBezTo>
                  <a:pt x="102" y="168"/>
                  <a:pt x="100" y="173"/>
                  <a:pt x="100" y="180"/>
                </a:cubicBezTo>
                <a:cubicBezTo>
                  <a:pt x="100" y="216"/>
                  <a:pt x="100" y="216"/>
                  <a:pt x="100" y="216"/>
                </a:cubicBezTo>
                <a:cubicBezTo>
                  <a:pt x="100" y="225"/>
                  <a:pt x="104" y="233"/>
                  <a:pt x="110" y="237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36" y="237"/>
                  <a:pt x="145" y="246"/>
                  <a:pt x="145" y="257"/>
                </a:cubicBezTo>
                <a:cubicBezTo>
                  <a:pt x="145" y="297"/>
                  <a:pt x="145" y="297"/>
                  <a:pt x="145" y="297"/>
                </a:cubicBezTo>
                <a:cubicBezTo>
                  <a:pt x="173" y="313"/>
                  <a:pt x="215" y="313"/>
                  <a:pt x="243" y="297"/>
                </a:cubicBezTo>
                <a:cubicBezTo>
                  <a:pt x="243" y="257"/>
                  <a:pt x="243" y="257"/>
                  <a:pt x="243" y="257"/>
                </a:cubicBezTo>
                <a:cubicBezTo>
                  <a:pt x="243" y="246"/>
                  <a:pt x="252" y="237"/>
                  <a:pt x="263" y="237"/>
                </a:cubicBezTo>
                <a:cubicBezTo>
                  <a:pt x="278" y="237"/>
                  <a:pt x="278" y="237"/>
                  <a:pt x="278" y="237"/>
                </a:cubicBezTo>
                <a:cubicBezTo>
                  <a:pt x="283" y="233"/>
                  <a:pt x="287" y="225"/>
                  <a:pt x="287" y="216"/>
                </a:cubicBezTo>
                <a:cubicBezTo>
                  <a:pt x="287" y="180"/>
                  <a:pt x="287" y="180"/>
                  <a:pt x="287" y="180"/>
                </a:cubicBezTo>
                <a:cubicBezTo>
                  <a:pt x="287" y="173"/>
                  <a:pt x="286" y="168"/>
                  <a:pt x="283" y="163"/>
                </a:cubicBezTo>
                <a:cubicBezTo>
                  <a:pt x="257" y="166"/>
                  <a:pt x="227" y="167"/>
                  <a:pt x="196" y="167"/>
                </a:cubicBezTo>
                <a:close/>
                <a:moveTo>
                  <a:pt x="76" y="160"/>
                </a:moveTo>
                <a:cubicBezTo>
                  <a:pt x="30" y="154"/>
                  <a:pt x="0" y="145"/>
                  <a:pt x="0" y="137"/>
                </a:cubicBezTo>
                <a:cubicBezTo>
                  <a:pt x="1" y="124"/>
                  <a:pt x="36" y="110"/>
                  <a:pt x="89" y="104"/>
                </a:cubicBezTo>
                <a:cubicBezTo>
                  <a:pt x="117" y="8"/>
                  <a:pt x="117" y="8"/>
                  <a:pt x="117" y="8"/>
                </a:cubicBezTo>
                <a:cubicBezTo>
                  <a:pt x="119" y="4"/>
                  <a:pt x="122" y="0"/>
                  <a:pt x="128" y="0"/>
                </a:cubicBezTo>
                <a:cubicBezTo>
                  <a:pt x="172" y="0"/>
                  <a:pt x="216" y="0"/>
                  <a:pt x="260" y="0"/>
                </a:cubicBezTo>
                <a:cubicBezTo>
                  <a:pt x="266" y="0"/>
                  <a:pt x="269" y="4"/>
                  <a:pt x="270" y="8"/>
                </a:cubicBezTo>
                <a:cubicBezTo>
                  <a:pt x="299" y="104"/>
                  <a:pt x="299" y="104"/>
                  <a:pt x="299" y="104"/>
                </a:cubicBezTo>
                <a:cubicBezTo>
                  <a:pt x="352" y="110"/>
                  <a:pt x="387" y="124"/>
                  <a:pt x="387" y="137"/>
                </a:cubicBezTo>
                <a:cubicBezTo>
                  <a:pt x="387" y="145"/>
                  <a:pt x="358" y="154"/>
                  <a:pt x="312" y="160"/>
                </a:cubicBezTo>
                <a:cubicBezTo>
                  <a:pt x="316" y="172"/>
                  <a:pt x="319" y="185"/>
                  <a:pt x="319" y="199"/>
                </a:cubicBezTo>
                <a:cubicBezTo>
                  <a:pt x="319" y="212"/>
                  <a:pt x="316" y="225"/>
                  <a:pt x="312" y="237"/>
                </a:cubicBezTo>
                <a:cubicBezTo>
                  <a:pt x="317" y="237"/>
                  <a:pt x="317" y="237"/>
                  <a:pt x="317" y="237"/>
                </a:cubicBezTo>
                <a:cubicBezTo>
                  <a:pt x="328" y="237"/>
                  <a:pt x="337" y="246"/>
                  <a:pt x="337" y="257"/>
                </a:cubicBezTo>
                <a:cubicBezTo>
                  <a:pt x="337" y="279"/>
                  <a:pt x="337" y="279"/>
                  <a:pt x="337" y="279"/>
                </a:cubicBezTo>
                <a:cubicBezTo>
                  <a:pt x="353" y="281"/>
                  <a:pt x="365" y="296"/>
                  <a:pt x="365" y="315"/>
                </a:cubicBezTo>
                <a:cubicBezTo>
                  <a:pt x="365" y="439"/>
                  <a:pt x="365" y="439"/>
                  <a:pt x="365" y="439"/>
                </a:cubicBezTo>
                <a:cubicBezTo>
                  <a:pt x="365" y="459"/>
                  <a:pt x="351" y="475"/>
                  <a:pt x="333" y="475"/>
                </a:cubicBezTo>
                <a:cubicBezTo>
                  <a:pt x="201" y="475"/>
                  <a:pt x="201" y="475"/>
                  <a:pt x="201" y="475"/>
                </a:cubicBezTo>
                <a:cubicBezTo>
                  <a:pt x="201" y="315"/>
                  <a:pt x="201" y="315"/>
                  <a:pt x="201" y="315"/>
                </a:cubicBezTo>
                <a:cubicBezTo>
                  <a:pt x="196" y="315"/>
                  <a:pt x="191" y="315"/>
                  <a:pt x="187" y="315"/>
                </a:cubicBezTo>
                <a:cubicBezTo>
                  <a:pt x="187" y="475"/>
                  <a:pt x="187" y="475"/>
                  <a:pt x="187" y="475"/>
                </a:cubicBezTo>
                <a:cubicBezTo>
                  <a:pt x="55" y="475"/>
                  <a:pt x="55" y="475"/>
                  <a:pt x="55" y="475"/>
                </a:cubicBezTo>
                <a:cubicBezTo>
                  <a:pt x="37" y="475"/>
                  <a:pt x="22" y="459"/>
                  <a:pt x="22" y="439"/>
                </a:cubicBezTo>
                <a:cubicBezTo>
                  <a:pt x="22" y="315"/>
                  <a:pt x="22" y="315"/>
                  <a:pt x="22" y="315"/>
                </a:cubicBezTo>
                <a:cubicBezTo>
                  <a:pt x="22" y="296"/>
                  <a:pt x="35" y="281"/>
                  <a:pt x="51" y="279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46"/>
                  <a:pt x="60" y="237"/>
                  <a:pt x="71" y="237"/>
                </a:cubicBezTo>
                <a:cubicBezTo>
                  <a:pt x="76" y="237"/>
                  <a:pt x="76" y="237"/>
                  <a:pt x="76" y="237"/>
                </a:cubicBezTo>
                <a:cubicBezTo>
                  <a:pt x="71" y="225"/>
                  <a:pt x="69" y="212"/>
                  <a:pt x="69" y="199"/>
                </a:cubicBezTo>
                <a:cubicBezTo>
                  <a:pt x="69" y="185"/>
                  <a:pt x="71" y="172"/>
                  <a:pt x="76" y="160"/>
                </a:cubicBezTo>
                <a:close/>
                <a:moveTo>
                  <a:pt x="132" y="179"/>
                </a:moveTo>
                <a:cubicBezTo>
                  <a:pt x="144" y="179"/>
                  <a:pt x="156" y="179"/>
                  <a:pt x="168" y="179"/>
                </a:cubicBezTo>
                <a:cubicBezTo>
                  <a:pt x="180" y="179"/>
                  <a:pt x="181" y="182"/>
                  <a:pt x="181" y="194"/>
                </a:cubicBezTo>
                <a:cubicBezTo>
                  <a:pt x="181" y="194"/>
                  <a:pt x="181" y="208"/>
                  <a:pt x="181" y="210"/>
                </a:cubicBezTo>
                <a:cubicBezTo>
                  <a:pt x="181" y="219"/>
                  <a:pt x="173" y="227"/>
                  <a:pt x="164" y="227"/>
                </a:cubicBezTo>
                <a:cubicBezTo>
                  <a:pt x="143" y="227"/>
                  <a:pt x="143" y="227"/>
                  <a:pt x="143" y="227"/>
                </a:cubicBezTo>
                <a:cubicBezTo>
                  <a:pt x="133" y="227"/>
                  <a:pt x="126" y="219"/>
                  <a:pt x="126" y="210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80"/>
                  <a:pt x="127" y="179"/>
                  <a:pt x="128" y="179"/>
                </a:cubicBezTo>
                <a:cubicBezTo>
                  <a:pt x="131" y="179"/>
                  <a:pt x="131" y="179"/>
                  <a:pt x="131" y="179"/>
                </a:cubicBezTo>
                <a:cubicBezTo>
                  <a:pt x="131" y="179"/>
                  <a:pt x="131" y="179"/>
                  <a:pt x="132" y="179"/>
                </a:cubicBezTo>
                <a:close/>
                <a:moveTo>
                  <a:pt x="224" y="179"/>
                </a:moveTo>
                <a:cubicBezTo>
                  <a:pt x="262" y="179"/>
                  <a:pt x="262" y="179"/>
                  <a:pt x="262" y="179"/>
                </a:cubicBezTo>
                <a:cubicBezTo>
                  <a:pt x="262" y="179"/>
                  <a:pt x="262" y="179"/>
                  <a:pt x="262" y="179"/>
                </a:cubicBezTo>
                <a:cubicBezTo>
                  <a:pt x="266" y="179"/>
                  <a:pt x="266" y="179"/>
                  <a:pt x="266" y="179"/>
                </a:cubicBezTo>
                <a:cubicBezTo>
                  <a:pt x="268" y="179"/>
                  <a:pt x="269" y="180"/>
                  <a:pt x="269" y="182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69" y="219"/>
                  <a:pt x="261" y="227"/>
                  <a:pt x="252" y="227"/>
                </a:cubicBezTo>
                <a:cubicBezTo>
                  <a:pt x="230" y="227"/>
                  <a:pt x="230" y="227"/>
                  <a:pt x="230" y="227"/>
                </a:cubicBezTo>
                <a:cubicBezTo>
                  <a:pt x="221" y="227"/>
                  <a:pt x="214" y="219"/>
                  <a:pt x="213" y="210"/>
                </a:cubicBezTo>
                <a:cubicBezTo>
                  <a:pt x="213" y="193"/>
                  <a:pt x="213" y="193"/>
                  <a:pt x="213" y="193"/>
                </a:cubicBezTo>
                <a:cubicBezTo>
                  <a:pt x="213" y="182"/>
                  <a:pt x="211" y="179"/>
                  <a:pt x="224" y="179"/>
                </a:cubicBezTo>
                <a:close/>
              </a:path>
            </a:pathLst>
          </a:custGeom>
          <a:solidFill>
            <a:srgbClr val="FF0000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25400" dir="2700000" algn="t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pPr defTabSz="457189">
              <a:defRPr/>
            </a:pPr>
            <a:endParaRPr lang="en-US" kern="0" dirty="0">
              <a:solidFill>
                <a:sysClr val="windowText" lastClr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192" name="Group 60"/>
          <p:cNvGrpSpPr>
            <a:grpSpLocks noChangeAspect="1"/>
          </p:cNvGrpSpPr>
          <p:nvPr/>
        </p:nvGrpSpPr>
        <p:grpSpPr>
          <a:xfrm>
            <a:off x="4721058" y="3795792"/>
            <a:ext cx="584320" cy="586457"/>
            <a:chOff x="3006163" y="4594066"/>
            <a:chExt cx="728663" cy="731520"/>
          </a:xfrm>
        </p:grpSpPr>
        <p:sp>
          <p:nvSpPr>
            <p:cNvPr id="193" name="Oval 263"/>
            <p:cNvSpPr>
              <a:spLocks/>
            </p:cNvSpPr>
            <p:nvPr/>
          </p:nvSpPr>
          <p:spPr bwMode="auto">
            <a:xfrm>
              <a:off x="3006163" y="4594066"/>
              <a:ext cx="728663" cy="731520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1905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defTabSz="457189">
                <a:lnSpc>
                  <a:spcPct val="90000"/>
                </a:lnSpc>
                <a:defRPr/>
              </a:pPr>
              <a:endParaRPr lang="en-US" sz="1000" kern="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grpSp>
          <p:nvGrpSpPr>
            <p:cNvPr id="194" name="Group 157"/>
            <p:cNvGrpSpPr>
              <a:grpSpLocks noChangeAspect="1"/>
            </p:cNvGrpSpPr>
            <p:nvPr/>
          </p:nvGrpSpPr>
          <p:grpSpPr>
            <a:xfrm>
              <a:off x="3138423" y="4820864"/>
              <a:ext cx="464142" cy="288013"/>
              <a:chOff x="13636625" y="1373188"/>
              <a:chExt cx="1330325" cy="825500"/>
            </a:xfrm>
            <a:solidFill>
              <a:schemeClr val="bg1"/>
            </a:solidFill>
          </p:grpSpPr>
          <p:sp>
            <p:nvSpPr>
              <p:cNvPr id="195" name="Rectangle 17"/>
              <p:cNvSpPr>
                <a:spLocks noChangeArrowheads="1"/>
              </p:cNvSpPr>
              <p:nvPr/>
            </p:nvSpPr>
            <p:spPr bwMode="auto">
              <a:xfrm>
                <a:off x="13636625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96" name="Rectangle 18"/>
              <p:cNvSpPr>
                <a:spLocks noChangeArrowheads="1"/>
              </p:cNvSpPr>
              <p:nvPr/>
            </p:nvSpPr>
            <p:spPr bwMode="auto">
              <a:xfrm>
                <a:off x="14100175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97" name="Rectangle 19"/>
              <p:cNvSpPr>
                <a:spLocks noChangeArrowheads="1"/>
              </p:cNvSpPr>
              <p:nvPr/>
            </p:nvSpPr>
            <p:spPr bwMode="auto">
              <a:xfrm>
                <a:off x="14560550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98" name="Rectangle 20"/>
              <p:cNvSpPr>
                <a:spLocks noChangeArrowheads="1"/>
              </p:cNvSpPr>
              <p:nvPr/>
            </p:nvSpPr>
            <p:spPr bwMode="auto">
              <a:xfrm>
                <a:off x="13868400" y="151923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99" name="Rectangle 21"/>
              <p:cNvSpPr>
                <a:spLocks noChangeArrowheads="1"/>
              </p:cNvSpPr>
              <p:nvPr/>
            </p:nvSpPr>
            <p:spPr bwMode="auto">
              <a:xfrm>
                <a:off x="14328775" y="151923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0" name="Rectangle 22"/>
              <p:cNvSpPr>
                <a:spLocks noChangeArrowheads="1"/>
              </p:cNvSpPr>
              <p:nvPr/>
            </p:nvSpPr>
            <p:spPr bwMode="auto">
              <a:xfrm>
                <a:off x="13636625" y="1519238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1" name="Rectangle 23"/>
              <p:cNvSpPr>
                <a:spLocks noChangeArrowheads="1"/>
              </p:cNvSpPr>
              <p:nvPr/>
            </p:nvSpPr>
            <p:spPr bwMode="auto">
              <a:xfrm>
                <a:off x="14792325" y="1519238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2" name="Rectangle 24"/>
              <p:cNvSpPr>
                <a:spLocks noChangeArrowheads="1"/>
              </p:cNvSpPr>
              <p:nvPr/>
            </p:nvSpPr>
            <p:spPr bwMode="auto">
              <a:xfrm>
                <a:off x="1363662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3" name="Rectangle 25"/>
              <p:cNvSpPr>
                <a:spLocks noChangeArrowheads="1"/>
              </p:cNvSpPr>
              <p:nvPr/>
            </p:nvSpPr>
            <p:spPr bwMode="auto">
              <a:xfrm>
                <a:off x="1410017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4" name="Rectangle 26"/>
              <p:cNvSpPr>
                <a:spLocks noChangeArrowheads="1"/>
              </p:cNvSpPr>
              <p:nvPr/>
            </p:nvSpPr>
            <p:spPr bwMode="auto">
              <a:xfrm>
                <a:off x="14560550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5" name="Rectangle 27"/>
              <p:cNvSpPr>
                <a:spLocks noChangeArrowheads="1"/>
              </p:cNvSpPr>
              <p:nvPr/>
            </p:nvSpPr>
            <p:spPr bwMode="auto">
              <a:xfrm>
                <a:off x="13868400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6" name="Rectangle 28"/>
              <p:cNvSpPr>
                <a:spLocks noChangeArrowheads="1"/>
              </p:cNvSpPr>
              <p:nvPr/>
            </p:nvSpPr>
            <p:spPr bwMode="auto">
              <a:xfrm>
                <a:off x="14328775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7" name="Rectangle 29"/>
              <p:cNvSpPr>
                <a:spLocks noChangeArrowheads="1"/>
              </p:cNvSpPr>
              <p:nvPr/>
            </p:nvSpPr>
            <p:spPr bwMode="auto">
              <a:xfrm>
                <a:off x="136366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8" name="Rectangle 30"/>
              <p:cNvSpPr>
                <a:spLocks noChangeArrowheads="1"/>
              </p:cNvSpPr>
              <p:nvPr/>
            </p:nvSpPr>
            <p:spPr bwMode="auto">
              <a:xfrm>
                <a:off x="147923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9" name="Rectangle 31"/>
              <p:cNvSpPr>
                <a:spLocks noChangeArrowheads="1"/>
              </p:cNvSpPr>
              <p:nvPr/>
            </p:nvSpPr>
            <p:spPr bwMode="auto">
              <a:xfrm>
                <a:off x="1363662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0" name="Rectangle 32"/>
              <p:cNvSpPr>
                <a:spLocks noChangeArrowheads="1"/>
              </p:cNvSpPr>
              <p:nvPr/>
            </p:nvSpPr>
            <p:spPr bwMode="auto">
              <a:xfrm>
                <a:off x="1410017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1" name="Rectangle 33"/>
              <p:cNvSpPr>
                <a:spLocks noChangeArrowheads="1"/>
              </p:cNvSpPr>
              <p:nvPr/>
            </p:nvSpPr>
            <p:spPr bwMode="auto">
              <a:xfrm>
                <a:off x="14560550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2" name="Rectangle 34"/>
              <p:cNvSpPr>
                <a:spLocks noChangeArrowheads="1"/>
              </p:cNvSpPr>
              <p:nvPr/>
            </p:nvSpPr>
            <p:spPr bwMode="auto">
              <a:xfrm>
                <a:off x="13868400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3" name="Rectangle 35"/>
              <p:cNvSpPr>
                <a:spLocks noChangeArrowheads="1"/>
              </p:cNvSpPr>
              <p:nvPr/>
            </p:nvSpPr>
            <p:spPr bwMode="auto">
              <a:xfrm>
                <a:off x="14328775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4" name="Rectangle 36"/>
              <p:cNvSpPr>
                <a:spLocks noChangeArrowheads="1"/>
              </p:cNvSpPr>
              <p:nvPr/>
            </p:nvSpPr>
            <p:spPr bwMode="auto">
              <a:xfrm>
                <a:off x="136366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5" name="Rectangle 37"/>
              <p:cNvSpPr>
                <a:spLocks noChangeArrowheads="1"/>
              </p:cNvSpPr>
              <p:nvPr/>
            </p:nvSpPr>
            <p:spPr bwMode="auto">
              <a:xfrm>
                <a:off x="147923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</p:grpSp>
      <p:sp>
        <p:nvSpPr>
          <p:cNvPr id="216" name="テキスト ボックス 215"/>
          <p:cNvSpPr txBox="1"/>
          <p:nvPr/>
        </p:nvSpPr>
        <p:spPr>
          <a:xfrm>
            <a:off x="162304" y="4431123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Wingdings" charset="2"/>
              <a:buChar char="ü"/>
            </a:pP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悪質な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Web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サイト</a:t>
            </a:r>
            <a:endParaRPr kumimoji="1"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180975" indent="-180975">
              <a:buFont typeface="Wingdings" charset="2"/>
              <a:buChar char="ü"/>
            </a:pP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C2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サーバ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217" name="図 2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152" y="1437471"/>
            <a:ext cx="742576" cy="742576"/>
          </a:xfrm>
          <a:prstGeom prst="rect">
            <a:avLst/>
          </a:prstGeom>
        </p:spPr>
      </p:pic>
      <p:grpSp>
        <p:nvGrpSpPr>
          <p:cNvPr id="32" name="図形グループ 31"/>
          <p:cNvGrpSpPr/>
          <p:nvPr/>
        </p:nvGrpSpPr>
        <p:grpSpPr>
          <a:xfrm>
            <a:off x="1191661" y="1935339"/>
            <a:ext cx="6294250" cy="530129"/>
            <a:chOff x="1191661" y="1935339"/>
            <a:chExt cx="6294250" cy="530129"/>
          </a:xfrm>
        </p:grpSpPr>
        <p:grpSp>
          <p:nvGrpSpPr>
            <p:cNvPr id="10" name="図形グループ 9"/>
            <p:cNvGrpSpPr/>
            <p:nvPr/>
          </p:nvGrpSpPr>
          <p:grpSpPr>
            <a:xfrm>
              <a:off x="1200636" y="2176011"/>
              <a:ext cx="6285275" cy="289457"/>
              <a:chOff x="1600848" y="2901348"/>
              <a:chExt cx="8380366" cy="385942"/>
            </a:xfrm>
          </p:grpSpPr>
          <p:grpSp>
            <p:nvGrpSpPr>
              <p:cNvPr id="6" name="Group 229"/>
              <p:cNvGrpSpPr>
                <a:grpSpLocks noChangeAspect="1"/>
              </p:cNvGrpSpPr>
              <p:nvPr/>
            </p:nvGrpSpPr>
            <p:grpSpPr bwMode="auto">
              <a:xfrm>
                <a:off x="1600848" y="2901348"/>
                <a:ext cx="294069" cy="295347"/>
                <a:chOff x="1734" y="3429"/>
                <a:chExt cx="230" cy="231"/>
              </a:xfrm>
            </p:grpSpPr>
            <p:sp>
              <p:nvSpPr>
                <p:cNvPr id="7" name="Oval 263"/>
                <p:cNvSpPr>
                  <a:spLocks/>
                </p:cNvSpPr>
                <p:nvPr/>
              </p:nvSpPr>
              <p:spPr bwMode="auto">
                <a:xfrm>
                  <a:off x="1734" y="3429"/>
                  <a:ext cx="230" cy="23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algn="ctr" rotWithShape="0">
                    <a:srgbClr val="000000">
                      <a:alpha val="73000"/>
                    </a:srgbClr>
                  </a:outerShdw>
                </a:effectLst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457189">
                    <a:lnSpc>
                      <a:spcPct val="90000"/>
                    </a:lnSpc>
                    <a:buClr>
                      <a:srgbClr val="00B0F0"/>
                    </a:buClr>
                    <a:defRPr/>
                  </a:pPr>
                  <a:endParaRPr lang="en-US">
                    <a:solidFill>
                      <a:srgbClr val="00B0F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  <a:sym typeface="Arial" pitchFamily="34" charset="0"/>
                  </a:endParaRPr>
                </a:p>
              </p:txBody>
            </p:sp>
            <p:sp>
              <p:nvSpPr>
                <p:cNvPr id="8" name="Freeform 20"/>
                <p:cNvSpPr>
                  <a:spLocks noEditPoints="1"/>
                </p:cNvSpPr>
                <p:nvPr/>
              </p:nvSpPr>
              <p:spPr bwMode="auto">
                <a:xfrm>
                  <a:off x="1769" y="3472"/>
                  <a:ext cx="158" cy="138"/>
                </a:xfrm>
                <a:custGeom>
                  <a:avLst/>
                  <a:gdLst>
                    <a:gd name="T0" fmla="*/ 13 w 507"/>
                    <a:gd name="T1" fmla="*/ 21 h 444"/>
                    <a:gd name="T2" fmla="*/ 18 w 507"/>
                    <a:gd name="T3" fmla="*/ 22 h 444"/>
                    <a:gd name="T4" fmla="*/ 18 w 507"/>
                    <a:gd name="T5" fmla="*/ 22 h 444"/>
                    <a:gd name="T6" fmla="*/ 21 w 507"/>
                    <a:gd name="T7" fmla="*/ 25 h 444"/>
                    <a:gd name="T8" fmla="*/ 22 w 507"/>
                    <a:gd name="T9" fmla="*/ 24 h 444"/>
                    <a:gd name="T10" fmla="*/ 22 w 507"/>
                    <a:gd name="T11" fmla="*/ 23 h 444"/>
                    <a:gd name="T12" fmla="*/ 24 w 507"/>
                    <a:gd name="T13" fmla="*/ 20 h 444"/>
                    <a:gd name="T14" fmla="*/ 24 w 507"/>
                    <a:gd name="T15" fmla="*/ 19 h 444"/>
                    <a:gd name="T16" fmla="*/ 23 w 507"/>
                    <a:gd name="T17" fmla="*/ 1 h 444"/>
                    <a:gd name="T18" fmla="*/ 23 w 507"/>
                    <a:gd name="T19" fmla="*/ 0 h 444"/>
                    <a:gd name="T20" fmla="*/ 13 w 507"/>
                    <a:gd name="T21" fmla="*/ 17 h 444"/>
                    <a:gd name="T22" fmla="*/ 4 w 507"/>
                    <a:gd name="T23" fmla="*/ 34 h 444"/>
                    <a:gd name="T24" fmla="*/ 5 w 507"/>
                    <a:gd name="T25" fmla="*/ 34 h 444"/>
                    <a:gd name="T26" fmla="*/ 13 w 507"/>
                    <a:gd name="T27" fmla="*/ 21 h 444"/>
                    <a:gd name="T28" fmla="*/ 18 w 507"/>
                    <a:gd name="T29" fmla="*/ 14 h 444"/>
                    <a:gd name="T30" fmla="*/ 31 w 507"/>
                    <a:gd name="T31" fmla="*/ 14 h 444"/>
                    <a:gd name="T32" fmla="*/ 32 w 507"/>
                    <a:gd name="T33" fmla="*/ 12 h 444"/>
                    <a:gd name="T34" fmla="*/ 17 w 507"/>
                    <a:gd name="T35" fmla="*/ 12 h 444"/>
                    <a:gd name="T36" fmla="*/ 18 w 507"/>
                    <a:gd name="T37" fmla="*/ 14 h 444"/>
                    <a:gd name="T38" fmla="*/ 12 w 507"/>
                    <a:gd name="T39" fmla="*/ 23 h 444"/>
                    <a:gd name="T40" fmla="*/ 20 w 507"/>
                    <a:gd name="T41" fmla="*/ 35 h 444"/>
                    <a:gd name="T42" fmla="*/ 21 w 507"/>
                    <a:gd name="T43" fmla="*/ 33 h 444"/>
                    <a:gd name="T44" fmla="*/ 14 w 507"/>
                    <a:gd name="T45" fmla="*/ 22 h 444"/>
                    <a:gd name="T46" fmla="*/ 12 w 507"/>
                    <a:gd name="T47" fmla="*/ 23 h 444"/>
                    <a:gd name="T48" fmla="*/ 26 w 507"/>
                    <a:gd name="T49" fmla="*/ 31 h 444"/>
                    <a:gd name="T50" fmla="*/ 28 w 507"/>
                    <a:gd name="T51" fmla="*/ 26 h 444"/>
                    <a:gd name="T52" fmla="*/ 27 w 507"/>
                    <a:gd name="T53" fmla="*/ 25 h 444"/>
                    <a:gd name="T54" fmla="*/ 25 w 507"/>
                    <a:gd name="T55" fmla="*/ 26 h 444"/>
                    <a:gd name="T56" fmla="*/ 22 w 507"/>
                    <a:gd name="T57" fmla="*/ 25 h 444"/>
                    <a:gd name="T58" fmla="*/ 22 w 507"/>
                    <a:gd name="T59" fmla="*/ 26 h 444"/>
                    <a:gd name="T60" fmla="*/ 22 w 507"/>
                    <a:gd name="T61" fmla="*/ 31 h 444"/>
                    <a:gd name="T62" fmla="*/ 13 w 507"/>
                    <a:gd name="T63" fmla="*/ 39 h 444"/>
                    <a:gd name="T64" fmla="*/ 6 w 507"/>
                    <a:gd name="T65" fmla="*/ 35 h 444"/>
                    <a:gd name="T66" fmla="*/ 5 w 507"/>
                    <a:gd name="T67" fmla="*/ 36 h 444"/>
                    <a:gd name="T68" fmla="*/ 15 w 507"/>
                    <a:gd name="T69" fmla="*/ 41 h 444"/>
                    <a:gd name="T70" fmla="*/ 25 w 507"/>
                    <a:gd name="T71" fmla="*/ 36 h 444"/>
                    <a:gd name="T72" fmla="*/ 44 w 507"/>
                    <a:gd name="T73" fmla="*/ 36 h 444"/>
                    <a:gd name="T74" fmla="*/ 43 w 507"/>
                    <a:gd name="T75" fmla="*/ 36 h 444"/>
                    <a:gd name="T76" fmla="*/ 26 w 507"/>
                    <a:gd name="T77" fmla="*/ 31 h 444"/>
                    <a:gd name="T78" fmla="*/ 36 w 507"/>
                    <a:gd name="T79" fmla="*/ 17 h 444"/>
                    <a:gd name="T80" fmla="*/ 26 w 507"/>
                    <a:gd name="T81" fmla="*/ 0 h 444"/>
                    <a:gd name="T82" fmla="*/ 26 w 507"/>
                    <a:gd name="T83" fmla="*/ 1 h 444"/>
                    <a:gd name="T84" fmla="*/ 25 w 507"/>
                    <a:gd name="T85" fmla="*/ 19 h 444"/>
                    <a:gd name="T86" fmla="*/ 25 w 507"/>
                    <a:gd name="T87" fmla="*/ 20 h 444"/>
                    <a:gd name="T88" fmla="*/ 28 w 507"/>
                    <a:gd name="T89" fmla="*/ 23 h 444"/>
                    <a:gd name="T90" fmla="*/ 28 w 507"/>
                    <a:gd name="T91" fmla="*/ 24 h 444"/>
                    <a:gd name="T92" fmla="*/ 28 w 507"/>
                    <a:gd name="T93" fmla="*/ 25 h 444"/>
                    <a:gd name="T94" fmla="*/ 36 w 507"/>
                    <a:gd name="T95" fmla="*/ 21 h 444"/>
                    <a:gd name="T96" fmla="*/ 44 w 507"/>
                    <a:gd name="T97" fmla="*/ 34 h 444"/>
                    <a:gd name="T98" fmla="*/ 45 w 507"/>
                    <a:gd name="T99" fmla="*/ 34 h 444"/>
                    <a:gd name="T100" fmla="*/ 36 w 507"/>
                    <a:gd name="T101" fmla="*/ 17 h 444"/>
                    <a:gd name="T102" fmla="*/ 29 w 507"/>
                    <a:gd name="T103" fmla="*/ 33 h 444"/>
                    <a:gd name="T104" fmla="*/ 30 w 507"/>
                    <a:gd name="T105" fmla="*/ 35 h 444"/>
                    <a:gd name="T106" fmla="*/ 38 w 507"/>
                    <a:gd name="T107" fmla="*/ 23 h 444"/>
                    <a:gd name="T108" fmla="*/ 36 w 507"/>
                    <a:gd name="T109" fmla="*/ 22 h 444"/>
                    <a:gd name="T110" fmla="*/ 29 w 507"/>
                    <a:gd name="T111" fmla="*/ 33 h 44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07"/>
                    <a:gd name="T169" fmla="*/ 0 h 444"/>
                    <a:gd name="T170" fmla="*/ 507 w 507"/>
                    <a:gd name="T171" fmla="*/ 444 h 44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31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73017" tIns="36506" rIns="73017" bIns="36506" anchor="ctr"/>
                <a:lstStyle/>
                <a:p>
                  <a:pPr defTabSz="457189">
                    <a:buClr>
                      <a:srgbClr val="000000"/>
                    </a:buClr>
                  </a:pPr>
                  <a:endParaRPr lang="en-US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  <a:sym typeface="Arial" charset="0"/>
                  </a:endParaRPr>
                </a:p>
              </p:txBody>
            </p:sp>
          </p:grpSp>
          <p:sp>
            <p:nvSpPr>
              <p:cNvPr id="49" name="フリーフォーム 48"/>
              <p:cNvSpPr/>
              <p:nvPr/>
            </p:nvSpPr>
            <p:spPr>
              <a:xfrm>
                <a:off x="1732547" y="3080076"/>
                <a:ext cx="8248667" cy="207214"/>
              </a:xfrm>
              <a:custGeom>
                <a:avLst/>
                <a:gdLst>
                  <a:gd name="connsiteX0" fmla="*/ 0 w 8021052"/>
                  <a:gd name="connsiteY0" fmla="*/ 0 h 288758"/>
                  <a:gd name="connsiteX1" fmla="*/ 7347284 w 8021052"/>
                  <a:gd name="connsiteY1" fmla="*/ 0 h 288758"/>
                  <a:gd name="connsiteX2" fmla="*/ 8021052 w 8021052"/>
                  <a:gd name="connsiteY2" fmla="*/ 288758 h 288758"/>
                  <a:gd name="connsiteX3" fmla="*/ 8021052 w 8021052"/>
                  <a:gd name="connsiteY3" fmla="*/ 288758 h 28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21052" h="288758">
                    <a:moveTo>
                      <a:pt x="0" y="0"/>
                    </a:moveTo>
                    <a:lnTo>
                      <a:pt x="7347284" y="0"/>
                    </a:lnTo>
                    <a:lnTo>
                      <a:pt x="8021052" y="288758"/>
                    </a:lnTo>
                    <a:lnTo>
                      <a:pt x="8021052" y="28875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  <p:grpSp>
          <p:nvGrpSpPr>
            <p:cNvPr id="4" name="図形グループ 3"/>
            <p:cNvGrpSpPr/>
            <p:nvPr/>
          </p:nvGrpSpPr>
          <p:grpSpPr>
            <a:xfrm>
              <a:off x="1191661" y="1935339"/>
              <a:ext cx="5168929" cy="347358"/>
              <a:chOff x="1588881" y="2580452"/>
              <a:chExt cx="6891905" cy="463144"/>
            </a:xfrm>
          </p:grpSpPr>
          <p:grpSp>
            <p:nvGrpSpPr>
              <p:cNvPr id="218" name="Group 229"/>
              <p:cNvGrpSpPr>
                <a:grpSpLocks noChangeAspect="1"/>
              </p:cNvGrpSpPr>
              <p:nvPr/>
            </p:nvGrpSpPr>
            <p:grpSpPr bwMode="auto">
              <a:xfrm>
                <a:off x="1588881" y="2748249"/>
                <a:ext cx="294069" cy="295347"/>
                <a:chOff x="1734" y="3429"/>
                <a:chExt cx="230" cy="231"/>
              </a:xfrm>
            </p:grpSpPr>
            <p:sp>
              <p:nvSpPr>
                <p:cNvPr id="219" name="Oval 263"/>
                <p:cNvSpPr>
                  <a:spLocks/>
                </p:cNvSpPr>
                <p:nvPr/>
              </p:nvSpPr>
              <p:spPr bwMode="auto">
                <a:xfrm>
                  <a:off x="1734" y="3429"/>
                  <a:ext cx="230" cy="23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algn="ctr" rotWithShape="0">
                    <a:srgbClr val="000000">
                      <a:alpha val="73000"/>
                    </a:srgbClr>
                  </a:outerShdw>
                </a:effectLst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457189">
                    <a:lnSpc>
                      <a:spcPct val="90000"/>
                    </a:lnSpc>
                    <a:buClr>
                      <a:srgbClr val="00B0F0"/>
                    </a:buClr>
                    <a:defRPr/>
                  </a:pPr>
                  <a:endParaRPr lang="en-US">
                    <a:solidFill>
                      <a:srgbClr val="00B0F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  <a:sym typeface="Arial" pitchFamily="34" charset="0"/>
                  </a:endParaRPr>
                </a:p>
              </p:txBody>
            </p:sp>
            <p:sp>
              <p:nvSpPr>
                <p:cNvPr id="220" name="Freeform 20"/>
                <p:cNvSpPr>
                  <a:spLocks noEditPoints="1"/>
                </p:cNvSpPr>
                <p:nvPr/>
              </p:nvSpPr>
              <p:spPr bwMode="auto">
                <a:xfrm>
                  <a:off x="1769" y="3472"/>
                  <a:ext cx="158" cy="138"/>
                </a:xfrm>
                <a:custGeom>
                  <a:avLst/>
                  <a:gdLst>
                    <a:gd name="T0" fmla="*/ 13 w 507"/>
                    <a:gd name="T1" fmla="*/ 21 h 444"/>
                    <a:gd name="T2" fmla="*/ 18 w 507"/>
                    <a:gd name="T3" fmla="*/ 22 h 444"/>
                    <a:gd name="T4" fmla="*/ 18 w 507"/>
                    <a:gd name="T5" fmla="*/ 22 h 444"/>
                    <a:gd name="T6" fmla="*/ 21 w 507"/>
                    <a:gd name="T7" fmla="*/ 25 h 444"/>
                    <a:gd name="T8" fmla="*/ 22 w 507"/>
                    <a:gd name="T9" fmla="*/ 24 h 444"/>
                    <a:gd name="T10" fmla="*/ 22 w 507"/>
                    <a:gd name="T11" fmla="*/ 23 h 444"/>
                    <a:gd name="T12" fmla="*/ 24 w 507"/>
                    <a:gd name="T13" fmla="*/ 20 h 444"/>
                    <a:gd name="T14" fmla="*/ 24 w 507"/>
                    <a:gd name="T15" fmla="*/ 19 h 444"/>
                    <a:gd name="T16" fmla="*/ 23 w 507"/>
                    <a:gd name="T17" fmla="*/ 1 h 444"/>
                    <a:gd name="T18" fmla="*/ 23 w 507"/>
                    <a:gd name="T19" fmla="*/ 0 h 444"/>
                    <a:gd name="T20" fmla="*/ 13 w 507"/>
                    <a:gd name="T21" fmla="*/ 17 h 444"/>
                    <a:gd name="T22" fmla="*/ 4 w 507"/>
                    <a:gd name="T23" fmla="*/ 34 h 444"/>
                    <a:gd name="T24" fmla="*/ 5 w 507"/>
                    <a:gd name="T25" fmla="*/ 34 h 444"/>
                    <a:gd name="T26" fmla="*/ 13 w 507"/>
                    <a:gd name="T27" fmla="*/ 21 h 444"/>
                    <a:gd name="T28" fmla="*/ 18 w 507"/>
                    <a:gd name="T29" fmla="*/ 14 h 444"/>
                    <a:gd name="T30" fmla="*/ 31 w 507"/>
                    <a:gd name="T31" fmla="*/ 14 h 444"/>
                    <a:gd name="T32" fmla="*/ 32 w 507"/>
                    <a:gd name="T33" fmla="*/ 12 h 444"/>
                    <a:gd name="T34" fmla="*/ 17 w 507"/>
                    <a:gd name="T35" fmla="*/ 12 h 444"/>
                    <a:gd name="T36" fmla="*/ 18 w 507"/>
                    <a:gd name="T37" fmla="*/ 14 h 444"/>
                    <a:gd name="T38" fmla="*/ 12 w 507"/>
                    <a:gd name="T39" fmla="*/ 23 h 444"/>
                    <a:gd name="T40" fmla="*/ 20 w 507"/>
                    <a:gd name="T41" fmla="*/ 35 h 444"/>
                    <a:gd name="T42" fmla="*/ 21 w 507"/>
                    <a:gd name="T43" fmla="*/ 33 h 444"/>
                    <a:gd name="T44" fmla="*/ 14 w 507"/>
                    <a:gd name="T45" fmla="*/ 22 h 444"/>
                    <a:gd name="T46" fmla="*/ 12 w 507"/>
                    <a:gd name="T47" fmla="*/ 23 h 444"/>
                    <a:gd name="T48" fmla="*/ 26 w 507"/>
                    <a:gd name="T49" fmla="*/ 31 h 444"/>
                    <a:gd name="T50" fmla="*/ 28 w 507"/>
                    <a:gd name="T51" fmla="*/ 26 h 444"/>
                    <a:gd name="T52" fmla="*/ 27 w 507"/>
                    <a:gd name="T53" fmla="*/ 25 h 444"/>
                    <a:gd name="T54" fmla="*/ 25 w 507"/>
                    <a:gd name="T55" fmla="*/ 26 h 444"/>
                    <a:gd name="T56" fmla="*/ 22 w 507"/>
                    <a:gd name="T57" fmla="*/ 25 h 444"/>
                    <a:gd name="T58" fmla="*/ 22 w 507"/>
                    <a:gd name="T59" fmla="*/ 26 h 444"/>
                    <a:gd name="T60" fmla="*/ 22 w 507"/>
                    <a:gd name="T61" fmla="*/ 31 h 444"/>
                    <a:gd name="T62" fmla="*/ 13 w 507"/>
                    <a:gd name="T63" fmla="*/ 39 h 444"/>
                    <a:gd name="T64" fmla="*/ 6 w 507"/>
                    <a:gd name="T65" fmla="*/ 35 h 444"/>
                    <a:gd name="T66" fmla="*/ 5 w 507"/>
                    <a:gd name="T67" fmla="*/ 36 h 444"/>
                    <a:gd name="T68" fmla="*/ 15 w 507"/>
                    <a:gd name="T69" fmla="*/ 41 h 444"/>
                    <a:gd name="T70" fmla="*/ 25 w 507"/>
                    <a:gd name="T71" fmla="*/ 36 h 444"/>
                    <a:gd name="T72" fmla="*/ 44 w 507"/>
                    <a:gd name="T73" fmla="*/ 36 h 444"/>
                    <a:gd name="T74" fmla="*/ 43 w 507"/>
                    <a:gd name="T75" fmla="*/ 36 h 444"/>
                    <a:gd name="T76" fmla="*/ 26 w 507"/>
                    <a:gd name="T77" fmla="*/ 31 h 444"/>
                    <a:gd name="T78" fmla="*/ 36 w 507"/>
                    <a:gd name="T79" fmla="*/ 17 h 444"/>
                    <a:gd name="T80" fmla="*/ 26 w 507"/>
                    <a:gd name="T81" fmla="*/ 0 h 444"/>
                    <a:gd name="T82" fmla="*/ 26 w 507"/>
                    <a:gd name="T83" fmla="*/ 1 h 444"/>
                    <a:gd name="T84" fmla="*/ 25 w 507"/>
                    <a:gd name="T85" fmla="*/ 19 h 444"/>
                    <a:gd name="T86" fmla="*/ 25 w 507"/>
                    <a:gd name="T87" fmla="*/ 20 h 444"/>
                    <a:gd name="T88" fmla="*/ 28 w 507"/>
                    <a:gd name="T89" fmla="*/ 23 h 444"/>
                    <a:gd name="T90" fmla="*/ 28 w 507"/>
                    <a:gd name="T91" fmla="*/ 24 h 444"/>
                    <a:gd name="T92" fmla="*/ 28 w 507"/>
                    <a:gd name="T93" fmla="*/ 25 h 444"/>
                    <a:gd name="T94" fmla="*/ 36 w 507"/>
                    <a:gd name="T95" fmla="*/ 21 h 444"/>
                    <a:gd name="T96" fmla="*/ 44 w 507"/>
                    <a:gd name="T97" fmla="*/ 34 h 444"/>
                    <a:gd name="T98" fmla="*/ 45 w 507"/>
                    <a:gd name="T99" fmla="*/ 34 h 444"/>
                    <a:gd name="T100" fmla="*/ 36 w 507"/>
                    <a:gd name="T101" fmla="*/ 17 h 444"/>
                    <a:gd name="T102" fmla="*/ 29 w 507"/>
                    <a:gd name="T103" fmla="*/ 33 h 444"/>
                    <a:gd name="T104" fmla="*/ 30 w 507"/>
                    <a:gd name="T105" fmla="*/ 35 h 444"/>
                    <a:gd name="T106" fmla="*/ 38 w 507"/>
                    <a:gd name="T107" fmla="*/ 23 h 444"/>
                    <a:gd name="T108" fmla="*/ 36 w 507"/>
                    <a:gd name="T109" fmla="*/ 22 h 444"/>
                    <a:gd name="T110" fmla="*/ 29 w 507"/>
                    <a:gd name="T111" fmla="*/ 33 h 44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07"/>
                    <a:gd name="T169" fmla="*/ 0 h 444"/>
                    <a:gd name="T170" fmla="*/ 507 w 507"/>
                    <a:gd name="T171" fmla="*/ 444 h 44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31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73017" tIns="36506" rIns="73017" bIns="36506" anchor="ctr"/>
                <a:lstStyle/>
                <a:p>
                  <a:pPr defTabSz="457189">
                    <a:buClr>
                      <a:srgbClr val="000000"/>
                    </a:buClr>
                  </a:pPr>
                  <a:endParaRPr lang="en-US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  <a:sym typeface="Arial" charset="0"/>
                  </a:endParaRPr>
                </a:p>
              </p:txBody>
            </p:sp>
          </p:grpSp>
          <p:sp>
            <p:nvSpPr>
              <p:cNvPr id="221" name="フリーフォーム 220"/>
              <p:cNvSpPr/>
              <p:nvPr/>
            </p:nvSpPr>
            <p:spPr>
              <a:xfrm flipV="1">
                <a:off x="1868427" y="2580452"/>
                <a:ext cx="6612359" cy="336029"/>
              </a:xfrm>
              <a:custGeom>
                <a:avLst/>
                <a:gdLst>
                  <a:gd name="connsiteX0" fmla="*/ 0 w 8021052"/>
                  <a:gd name="connsiteY0" fmla="*/ 0 h 288758"/>
                  <a:gd name="connsiteX1" fmla="*/ 7347284 w 8021052"/>
                  <a:gd name="connsiteY1" fmla="*/ 0 h 288758"/>
                  <a:gd name="connsiteX2" fmla="*/ 8021052 w 8021052"/>
                  <a:gd name="connsiteY2" fmla="*/ 288758 h 288758"/>
                  <a:gd name="connsiteX3" fmla="*/ 8021052 w 8021052"/>
                  <a:gd name="connsiteY3" fmla="*/ 288758 h 28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21052" h="288758">
                    <a:moveTo>
                      <a:pt x="0" y="0"/>
                    </a:moveTo>
                    <a:lnTo>
                      <a:pt x="7347284" y="0"/>
                    </a:lnTo>
                    <a:lnTo>
                      <a:pt x="8021052" y="288758"/>
                    </a:lnTo>
                    <a:lnTo>
                      <a:pt x="8021052" y="28875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</p:grpSp>
      <p:sp>
        <p:nvSpPr>
          <p:cNvPr id="222" name="テキスト ボックス 221"/>
          <p:cNvSpPr txBox="1"/>
          <p:nvPr/>
        </p:nvSpPr>
        <p:spPr>
          <a:xfrm>
            <a:off x="6758309" y="1647240"/>
            <a:ext cx="1931751" cy="817245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42875" indent="-142875">
              <a:buFont typeface="Wingdings" charset="2"/>
              <a:buChar char="ü"/>
            </a:pP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不正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アクセス、不正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侵入</a:t>
            </a:r>
            <a:endParaRPr kumimoji="1"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142875" indent="-142875">
              <a:buFont typeface="Wingdings" charset="2"/>
              <a:buChar char="ü"/>
            </a:pP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不正 悪質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なソフトウェア</a:t>
            </a:r>
            <a:r>
              <a:rPr kumimoji="1" lang="en-US" altLang="ja-JP" sz="105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kumimoji="1" lang="en-US" altLang="ja-JP" sz="105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ランサムウェア、マルウェア</a:t>
            </a:r>
            <a:endParaRPr kumimoji="1"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142875" indent="-142875">
              <a:buFont typeface="Wingdings" charset="2"/>
              <a:buChar char="ü"/>
            </a:pP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Web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サイト改ざん 他</a:t>
            </a:r>
            <a:endParaRPr kumimoji="1"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27" name="テキスト ボックス 226"/>
          <p:cNvSpPr txBox="1"/>
          <p:nvPr/>
        </p:nvSpPr>
        <p:spPr>
          <a:xfrm>
            <a:off x="1234497" y="2799619"/>
            <a:ext cx="2238919" cy="459700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42875" indent="-142875">
              <a:buFont typeface="Wingdings" charset="2"/>
              <a:buChar char="ü"/>
            </a:pP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ウィルス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マルウェア感染ファイル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のメール送信</a:t>
            </a:r>
            <a:endParaRPr kumimoji="1" lang="en-US" altLang="ja-JP" sz="105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29" name="テキスト ボックス 228"/>
          <p:cNvSpPr txBox="1"/>
          <p:nvPr/>
        </p:nvSpPr>
        <p:spPr>
          <a:xfrm>
            <a:off x="5327514" y="2711170"/>
            <a:ext cx="1738916" cy="638473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42875" indent="-142875">
              <a:buFont typeface="Wingdings" charset="2"/>
              <a:buChar char="ü"/>
            </a:pPr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標的型攻撃</a:t>
            </a:r>
            <a:r>
              <a:rPr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(</a:t>
            </a:r>
            <a:r>
              <a:rPr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APT)</a:t>
            </a:r>
            <a:endParaRPr kumimoji="1" lang="en-US" altLang="ja-JP" sz="105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142875" indent="-142875">
              <a:buFont typeface="Wingdings" charset="2"/>
              <a:buChar char="ü"/>
            </a:pP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電子メール</a:t>
            </a:r>
            <a:endParaRPr kumimoji="1"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142875" indent="-142875">
              <a:buFont typeface="Wingdings" charset="2"/>
              <a:buChar char="ü"/>
            </a:pP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悪質な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Web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サイトへ誘導</a:t>
            </a:r>
            <a:endParaRPr kumimoji="1"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30" name="テキスト ボックス 229"/>
          <p:cNvSpPr txBox="1"/>
          <p:nvPr/>
        </p:nvSpPr>
        <p:spPr>
          <a:xfrm>
            <a:off x="6952130" y="1266622"/>
            <a:ext cx="14718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Public Servers</a:t>
            </a:r>
          </a:p>
          <a:p>
            <a:pPr algn="ctr"/>
            <a:r>
              <a:rPr kumimoji="1"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(Web, DNS, Proxy etc.)</a:t>
            </a:r>
            <a:endParaRPr kumimoji="1" lang="ja-JP" altLang="en-US" sz="105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cxnSp>
        <p:nvCxnSpPr>
          <p:cNvPr id="232" name="直線コネクタ 231"/>
          <p:cNvCxnSpPr/>
          <p:nvPr/>
        </p:nvCxnSpPr>
        <p:spPr>
          <a:xfrm>
            <a:off x="5005667" y="926592"/>
            <a:ext cx="0" cy="4181622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曲線コネクタ 236"/>
          <p:cNvCxnSpPr>
            <a:stCxn id="184" idx="3"/>
            <a:endCxn id="93" idx="3"/>
          </p:cNvCxnSpPr>
          <p:nvPr/>
        </p:nvCxnSpPr>
        <p:spPr>
          <a:xfrm flipH="1">
            <a:off x="1346123" y="2795537"/>
            <a:ext cx="6372946" cy="1278691"/>
          </a:xfrm>
          <a:prstGeom prst="curvedConnector3">
            <a:avLst>
              <a:gd name="adj1" fmla="val -517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テキスト ボックス 239"/>
          <p:cNvSpPr txBox="1"/>
          <p:nvPr/>
        </p:nvSpPr>
        <p:spPr>
          <a:xfrm>
            <a:off x="6584318" y="3878234"/>
            <a:ext cx="2045725" cy="638473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42875" indent="-142875">
              <a:buFont typeface="Wingdings" charset="2"/>
              <a:buChar char="ü"/>
            </a:pPr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個人</a:t>
            </a:r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情報</a:t>
            </a:r>
            <a:r>
              <a:rPr lang="en-US" altLang="ja-JP" sz="105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 </a:t>
            </a:r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機密</a:t>
            </a:r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情報の搾取</a:t>
            </a:r>
            <a:endParaRPr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142875" indent="-142875">
              <a:buFont typeface="Wingdings" charset="2"/>
              <a:buChar char="ü"/>
            </a:pPr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端末、サーバ内</a:t>
            </a:r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のデータ送信</a:t>
            </a:r>
            <a:endParaRPr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142875" indent="-142875">
              <a:buFont typeface="Wingdings" charset="2"/>
              <a:buChar char="ü"/>
            </a:pPr>
            <a:r>
              <a:rPr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C2</a:t>
            </a:r>
            <a:r>
              <a:rPr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サーバへのデータ送信</a:t>
            </a:r>
            <a:endParaRPr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33" name="図形グループ 32"/>
          <p:cNvGrpSpPr/>
          <p:nvPr/>
        </p:nvGrpSpPr>
        <p:grpSpPr>
          <a:xfrm>
            <a:off x="1222470" y="2373219"/>
            <a:ext cx="6288054" cy="383853"/>
            <a:chOff x="1222470" y="2373219"/>
            <a:chExt cx="6288054" cy="383853"/>
          </a:xfrm>
        </p:grpSpPr>
        <p:cxnSp>
          <p:nvCxnSpPr>
            <p:cNvPr id="147" name="直線矢印コネクタ 146"/>
            <p:cNvCxnSpPr>
              <a:endCxn id="155" idx="12"/>
            </p:cNvCxnSpPr>
            <p:nvPr/>
          </p:nvCxnSpPr>
          <p:spPr>
            <a:xfrm>
              <a:off x="3384079" y="2583493"/>
              <a:ext cx="412644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図形グループ 26"/>
            <p:cNvGrpSpPr/>
            <p:nvPr/>
          </p:nvGrpSpPr>
          <p:grpSpPr>
            <a:xfrm>
              <a:off x="1222470" y="2373219"/>
              <a:ext cx="2146370" cy="383853"/>
              <a:chOff x="1629959" y="3164292"/>
              <a:chExt cx="2861827" cy="511804"/>
            </a:xfrm>
          </p:grpSpPr>
          <p:grpSp>
            <p:nvGrpSpPr>
              <p:cNvPr id="26" name="図形グループ 25"/>
              <p:cNvGrpSpPr/>
              <p:nvPr/>
            </p:nvGrpSpPr>
            <p:grpSpPr>
              <a:xfrm>
                <a:off x="1629959" y="3164292"/>
                <a:ext cx="896092" cy="511804"/>
                <a:chOff x="1629959" y="3164292"/>
                <a:chExt cx="896092" cy="511804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629959" y="3281615"/>
                  <a:ext cx="597672" cy="394481"/>
                  <a:chOff x="5065467" y="2430723"/>
                  <a:chExt cx="2774918" cy="1929136"/>
                </a:xfrm>
              </p:grpSpPr>
              <p:sp>
                <p:nvSpPr>
                  <p:cNvPr id="16" name="Freeform 31"/>
                  <p:cNvSpPr>
                    <a:spLocks/>
                  </p:cNvSpPr>
                  <p:nvPr/>
                </p:nvSpPr>
                <p:spPr bwMode="auto">
                  <a:xfrm>
                    <a:off x="5065467" y="2601779"/>
                    <a:ext cx="893296" cy="1663049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71"/>
                      </a:cxn>
                      <a:cxn ang="0">
                        <a:pos x="1" y="74"/>
                      </a:cxn>
                      <a:cxn ang="0">
                        <a:pos x="40" y="32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40" h="74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71"/>
                          <a:pt x="0" y="71"/>
                          <a:pt x="0" y="71"/>
                        </a:cubicBezTo>
                        <a:cubicBezTo>
                          <a:pt x="0" y="72"/>
                          <a:pt x="1" y="73"/>
                          <a:pt x="1" y="74"/>
                        </a:cubicBezTo>
                        <a:cubicBezTo>
                          <a:pt x="40" y="32"/>
                          <a:pt x="40" y="32"/>
                          <a:pt x="40" y="32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956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endParaRPr>
                  </a:p>
                </p:txBody>
              </p:sp>
              <p:sp>
                <p:nvSpPr>
                  <p:cNvPr id="17" name="Freeform 32"/>
                  <p:cNvSpPr>
                    <a:spLocks/>
                  </p:cNvSpPr>
                  <p:nvPr/>
                </p:nvSpPr>
                <p:spPr bwMode="auto">
                  <a:xfrm>
                    <a:off x="6947089" y="2601779"/>
                    <a:ext cx="893296" cy="1663049"/>
                  </a:xfrm>
                  <a:custGeom>
                    <a:avLst/>
                    <a:gdLst/>
                    <a:ahLst/>
                    <a:cxnLst>
                      <a:cxn ang="0">
                        <a:pos x="40" y="0"/>
                      </a:cxn>
                      <a:cxn ang="0">
                        <a:pos x="40" y="1"/>
                      </a:cxn>
                      <a:cxn ang="0">
                        <a:pos x="40" y="71"/>
                      </a:cxn>
                      <a:cxn ang="0">
                        <a:pos x="39" y="74"/>
                      </a:cxn>
                      <a:cxn ang="0">
                        <a:pos x="0" y="32"/>
                      </a:cxn>
                      <a:cxn ang="0">
                        <a:pos x="40" y="0"/>
                      </a:cxn>
                    </a:cxnLst>
                    <a:rect l="0" t="0" r="r" b="b"/>
                    <a:pathLst>
                      <a:path w="40" h="74">
                        <a:moveTo>
                          <a:pt x="40" y="0"/>
                        </a:moveTo>
                        <a:cubicBezTo>
                          <a:pt x="40" y="0"/>
                          <a:pt x="40" y="1"/>
                          <a:pt x="40" y="1"/>
                        </a:cubicBezTo>
                        <a:cubicBezTo>
                          <a:pt x="40" y="71"/>
                          <a:pt x="40" y="71"/>
                          <a:pt x="40" y="71"/>
                        </a:cubicBezTo>
                        <a:cubicBezTo>
                          <a:pt x="40" y="72"/>
                          <a:pt x="40" y="73"/>
                          <a:pt x="39" y="74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956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endParaRPr>
                  </a:p>
                </p:txBody>
              </p:sp>
              <p:sp>
                <p:nvSpPr>
                  <p:cNvPr id="18" name="Freeform 33"/>
                  <p:cNvSpPr>
                    <a:spLocks/>
                  </p:cNvSpPr>
                  <p:nvPr/>
                </p:nvSpPr>
                <p:spPr bwMode="auto">
                  <a:xfrm>
                    <a:off x="5284036" y="3457060"/>
                    <a:ext cx="2337773" cy="902799"/>
                  </a:xfrm>
                  <a:custGeom>
                    <a:avLst/>
                    <a:gdLst/>
                    <a:ahLst/>
                    <a:cxnLst>
                      <a:cxn ang="0">
                        <a:pos x="52" y="40"/>
                      </a:cxn>
                      <a:cxn ang="0">
                        <a:pos x="104" y="40"/>
                      </a:cxn>
                      <a:cxn ang="0">
                        <a:pos x="104" y="40"/>
                      </a:cxn>
                      <a:cxn ang="0">
                        <a:pos x="67" y="0"/>
                      </a:cxn>
                      <a:cxn ang="0">
                        <a:pos x="55" y="10"/>
                      </a:cxn>
                      <a:cxn ang="0">
                        <a:pos x="52" y="11"/>
                      </a:cxn>
                      <a:cxn ang="0">
                        <a:pos x="50" y="10"/>
                      </a:cxn>
                      <a:cxn ang="0">
                        <a:pos x="38" y="0"/>
                      </a:cxn>
                      <a:cxn ang="0">
                        <a:pos x="0" y="40"/>
                      </a:cxn>
                      <a:cxn ang="0">
                        <a:pos x="1" y="40"/>
                      </a:cxn>
                      <a:cxn ang="0">
                        <a:pos x="52" y="40"/>
                      </a:cxn>
                    </a:cxnLst>
                    <a:rect l="0" t="0" r="r" b="b"/>
                    <a:pathLst>
                      <a:path w="104" h="40">
                        <a:moveTo>
                          <a:pt x="52" y="40"/>
                        </a:moveTo>
                        <a:cubicBezTo>
                          <a:pt x="104" y="40"/>
                          <a:pt x="104" y="40"/>
                          <a:pt x="104" y="40"/>
                        </a:cubicBezTo>
                        <a:cubicBezTo>
                          <a:pt x="104" y="40"/>
                          <a:pt x="104" y="40"/>
                          <a:pt x="104" y="40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55" y="10"/>
                          <a:pt x="55" y="10"/>
                          <a:pt x="55" y="10"/>
                        </a:cubicBezTo>
                        <a:cubicBezTo>
                          <a:pt x="54" y="11"/>
                          <a:pt x="53" y="11"/>
                          <a:pt x="52" y="11"/>
                        </a:cubicBezTo>
                        <a:cubicBezTo>
                          <a:pt x="51" y="11"/>
                          <a:pt x="50" y="11"/>
                          <a:pt x="50" y="1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40"/>
                          <a:pt x="0" y="40"/>
                          <a:pt x="1" y="40"/>
                        </a:cubicBezTo>
                        <a:lnTo>
                          <a:pt x="52" y="40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956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endParaRPr>
                  </a:p>
                </p:txBody>
              </p:sp>
              <p:sp>
                <p:nvSpPr>
                  <p:cNvPr id="19" name="Freeform 34"/>
                  <p:cNvSpPr>
                    <a:spLocks/>
                  </p:cNvSpPr>
                  <p:nvPr/>
                </p:nvSpPr>
                <p:spPr bwMode="auto">
                  <a:xfrm>
                    <a:off x="5198511" y="2430723"/>
                    <a:ext cx="2537336" cy="1007331"/>
                  </a:xfrm>
                  <a:custGeom>
                    <a:avLst/>
                    <a:gdLst/>
                    <a:ahLst/>
                    <a:cxnLst>
                      <a:cxn ang="0">
                        <a:pos x="56" y="45"/>
                      </a:cxn>
                      <a:cxn ang="0">
                        <a:pos x="60" y="43"/>
                      </a:cxn>
                      <a:cxn ang="0">
                        <a:pos x="113" y="0"/>
                      </a:cxn>
                      <a:cxn ang="0">
                        <a:pos x="111" y="0"/>
                      </a:cxn>
                      <a:cxn ang="0">
                        <a:pos x="56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  <a:cxn ang="0">
                        <a:pos x="52" y="43"/>
                      </a:cxn>
                      <a:cxn ang="0">
                        <a:pos x="56" y="45"/>
                      </a:cxn>
                    </a:cxnLst>
                    <a:rect l="0" t="0" r="r" b="b"/>
                    <a:pathLst>
                      <a:path w="113" h="45">
                        <a:moveTo>
                          <a:pt x="56" y="45"/>
                        </a:moveTo>
                        <a:cubicBezTo>
                          <a:pt x="58" y="45"/>
                          <a:pt x="59" y="44"/>
                          <a:pt x="60" y="43"/>
                        </a:cubicBezTo>
                        <a:cubicBezTo>
                          <a:pt x="113" y="0"/>
                          <a:pt x="113" y="0"/>
                          <a:pt x="113" y="0"/>
                        </a:cubicBezTo>
                        <a:cubicBezTo>
                          <a:pt x="112" y="0"/>
                          <a:pt x="111" y="0"/>
                          <a:pt x="111" y="0"/>
                        </a:cubicBezTo>
                        <a:cubicBezTo>
                          <a:pt x="56" y="0"/>
                          <a:pt x="56" y="0"/>
                          <a:pt x="56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52" y="43"/>
                          <a:pt x="52" y="43"/>
                          <a:pt x="52" y="43"/>
                        </a:cubicBezTo>
                        <a:cubicBezTo>
                          <a:pt x="53" y="44"/>
                          <a:pt x="55" y="45"/>
                          <a:pt x="56" y="45"/>
                        </a:cubicBez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956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endParaRPr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2076729" y="3164292"/>
                  <a:ext cx="449322" cy="483485"/>
                  <a:chOff x="7143750" y="1444627"/>
                  <a:chExt cx="1346200" cy="1447800"/>
                </a:xfrm>
                <a:solidFill>
                  <a:srgbClr val="FF0000"/>
                </a:solidFill>
              </p:grpSpPr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7143750" y="1444627"/>
                    <a:ext cx="1346200" cy="1447800"/>
                    <a:chOff x="7143750" y="1444627"/>
                    <a:chExt cx="1346200" cy="1447800"/>
                  </a:xfrm>
                  <a:grpFill/>
                </p:grpSpPr>
                <p:sp>
                  <p:nvSpPr>
                    <p:cNvPr id="23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7143750" y="1909764"/>
                      <a:ext cx="644525" cy="982663"/>
                    </a:xfrm>
                    <a:custGeom>
                      <a:avLst/>
                      <a:gdLst>
                        <a:gd name="T0" fmla="*/ 172 w 172"/>
                        <a:gd name="T1" fmla="*/ 50 h 262"/>
                        <a:gd name="T2" fmla="*/ 96 w 172"/>
                        <a:gd name="T3" fmla="*/ 133 h 262"/>
                        <a:gd name="T4" fmla="*/ 172 w 172"/>
                        <a:gd name="T5" fmla="*/ 216 h 262"/>
                        <a:gd name="T6" fmla="*/ 172 w 172"/>
                        <a:gd name="T7" fmla="*/ 262 h 262"/>
                        <a:gd name="T8" fmla="*/ 75 w 172"/>
                        <a:gd name="T9" fmla="*/ 181 h 262"/>
                        <a:gd name="T10" fmla="*/ 30 w 172"/>
                        <a:gd name="T11" fmla="*/ 200 h 262"/>
                        <a:gd name="T12" fmla="*/ 26 w 172"/>
                        <a:gd name="T13" fmla="*/ 202 h 262"/>
                        <a:gd name="T14" fmla="*/ 13 w 172"/>
                        <a:gd name="T15" fmla="*/ 194 h 262"/>
                        <a:gd name="T16" fmla="*/ 21 w 172"/>
                        <a:gd name="T17" fmla="*/ 176 h 262"/>
                        <a:gd name="T18" fmla="*/ 66 w 172"/>
                        <a:gd name="T19" fmla="*/ 156 h 262"/>
                        <a:gd name="T20" fmla="*/ 61 w 172"/>
                        <a:gd name="T21" fmla="*/ 118 h 262"/>
                        <a:gd name="T22" fmla="*/ 13 w 172"/>
                        <a:gd name="T23" fmla="*/ 118 h 262"/>
                        <a:gd name="T24" fmla="*/ 0 w 172"/>
                        <a:gd name="T25" fmla="*/ 105 h 262"/>
                        <a:gd name="T26" fmla="*/ 13 w 172"/>
                        <a:gd name="T27" fmla="*/ 92 h 262"/>
                        <a:gd name="T28" fmla="*/ 61 w 172"/>
                        <a:gd name="T29" fmla="*/ 92 h 262"/>
                        <a:gd name="T30" fmla="*/ 66 w 172"/>
                        <a:gd name="T31" fmla="*/ 53 h 262"/>
                        <a:gd name="T32" fmla="*/ 21 w 172"/>
                        <a:gd name="T33" fmla="*/ 34 h 262"/>
                        <a:gd name="T34" fmla="*/ 13 w 172"/>
                        <a:gd name="T35" fmla="*/ 17 h 262"/>
                        <a:gd name="T36" fmla="*/ 30 w 172"/>
                        <a:gd name="T37" fmla="*/ 10 h 262"/>
                        <a:gd name="T38" fmla="*/ 73 w 172"/>
                        <a:gd name="T39" fmla="*/ 28 h 262"/>
                        <a:gd name="T40" fmla="*/ 86 w 172"/>
                        <a:gd name="T41" fmla="*/ 0 h 262"/>
                        <a:gd name="T42" fmla="*/ 92 w 172"/>
                        <a:gd name="T43" fmla="*/ 4 h 262"/>
                        <a:gd name="T44" fmla="*/ 172 w 172"/>
                        <a:gd name="T45" fmla="*/ 23 h 262"/>
                        <a:gd name="T46" fmla="*/ 172 w 172"/>
                        <a:gd name="T47" fmla="*/ 50 h 2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172" h="262">
                          <a:moveTo>
                            <a:pt x="172" y="50"/>
                          </a:moveTo>
                          <a:cubicBezTo>
                            <a:pt x="130" y="53"/>
                            <a:pt x="96" y="89"/>
                            <a:pt x="96" y="133"/>
                          </a:cubicBezTo>
                          <a:cubicBezTo>
                            <a:pt x="96" y="177"/>
                            <a:pt x="130" y="212"/>
                            <a:pt x="172" y="216"/>
                          </a:cubicBezTo>
                          <a:cubicBezTo>
                            <a:pt x="172" y="230"/>
                            <a:pt x="172" y="246"/>
                            <a:pt x="172" y="262"/>
                          </a:cubicBezTo>
                          <a:cubicBezTo>
                            <a:pt x="128" y="247"/>
                            <a:pt x="93" y="222"/>
                            <a:pt x="75" y="181"/>
                          </a:cubicBezTo>
                          <a:cubicBezTo>
                            <a:pt x="75" y="181"/>
                            <a:pt x="75" y="181"/>
                            <a:pt x="30" y="200"/>
                          </a:cubicBezTo>
                          <a:cubicBezTo>
                            <a:pt x="29" y="200"/>
                            <a:pt x="27" y="202"/>
                            <a:pt x="26" y="202"/>
                          </a:cubicBezTo>
                          <a:cubicBezTo>
                            <a:pt x="21" y="202"/>
                            <a:pt x="16" y="198"/>
                            <a:pt x="13" y="194"/>
                          </a:cubicBezTo>
                          <a:cubicBezTo>
                            <a:pt x="10" y="187"/>
                            <a:pt x="13" y="180"/>
                            <a:pt x="21" y="176"/>
                          </a:cubicBezTo>
                          <a:cubicBezTo>
                            <a:pt x="21" y="176"/>
                            <a:pt x="21" y="176"/>
                            <a:pt x="66" y="156"/>
                          </a:cubicBezTo>
                          <a:cubicBezTo>
                            <a:pt x="64" y="145"/>
                            <a:pt x="61" y="132"/>
                            <a:pt x="61" y="118"/>
                          </a:cubicBezTo>
                          <a:cubicBezTo>
                            <a:pt x="61" y="118"/>
                            <a:pt x="61" y="118"/>
                            <a:pt x="13" y="118"/>
                          </a:cubicBezTo>
                          <a:cubicBezTo>
                            <a:pt x="5" y="118"/>
                            <a:pt x="0" y="111"/>
                            <a:pt x="0" y="105"/>
                          </a:cubicBezTo>
                          <a:cubicBezTo>
                            <a:pt x="0" y="97"/>
                            <a:pt x="5" y="92"/>
                            <a:pt x="13" y="92"/>
                          </a:cubicBezTo>
                          <a:cubicBezTo>
                            <a:pt x="13" y="92"/>
                            <a:pt x="13" y="92"/>
                            <a:pt x="61" y="92"/>
                          </a:cubicBezTo>
                          <a:cubicBezTo>
                            <a:pt x="61" y="79"/>
                            <a:pt x="64" y="66"/>
                            <a:pt x="66" y="53"/>
                          </a:cubicBezTo>
                          <a:cubicBezTo>
                            <a:pt x="66" y="53"/>
                            <a:pt x="66" y="53"/>
                            <a:pt x="21" y="34"/>
                          </a:cubicBezTo>
                          <a:cubicBezTo>
                            <a:pt x="14" y="31"/>
                            <a:pt x="10" y="23"/>
                            <a:pt x="13" y="17"/>
                          </a:cubicBezTo>
                          <a:cubicBezTo>
                            <a:pt x="16" y="10"/>
                            <a:pt x="23" y="8"/>
                            <a:pt x="30" y="10"/>
                          </a:cubicBezTo>
                          <a:cubicBezTo>
                            <a:pt x="30" y="10"/>
                            <a:pt x="30" y="10"/>
                            <a:pt x="73" y="28"/>
                          </a:cubicBezTo>
                          <a:cubicBezTo>
                            <a:pt x="76" y="18"/>
                            <a:pt x="80" y="9"/>
                            <a:pt x="86" y="0"/>
                          </a:cubicBezTo>
                          <a:cubicBezTo>
                            <a:pt x="88" y="1"/>
                            <a:pt x="91" y="3"/>
                            <a:pt x="92" y="4"/>
                          </a:cubicBezTo>
                          <a:cubicBezTo>
                            <a:pt x="114" y="16"/>
                            <a:pt x="141" y="23"/>
                            <a:pt x="172" y="23"/>
                          </a:cubicBezTo>
                          <a:cubicBezTo>
                            <a:pt x="172" y="23"/>
                            <a:pt x="172" y="23"/>
                            <a:pt x="172" y="50"/>
                          </a:cubicBezTo>
                          <a:close/>
                        </a:path>
                      </a:pathLst>
                    </a:custGeom>
                    <a:grpFill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621867"/>
                      <a:endParaRPr lang="en-US">
                        <a:solidFill>
                          <a:srgbClr val="00000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Meiryo" charset="-128"/>
                      </a:endParaRPr>
                    </a:p>
                  </p:txBody>
                </p:sp>
                <p:sp>
                  <p:nvSpPr>
                    <p:cNvPr id="24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7356475" y="1444627"/>
                      <a:ext cx="911225" cy="498475"/>
                    </a:xfrm>
                    <a:custGeom>
                      <a:avLst/>
                      <a:gdLst>
                        <a:gd name="T0" fmla="*/ 43 w 243"/>
                        <a:gd name="T1" fmla="*/ 115 h 133"/>
                        <a:gd name="T2" fmla="*/ 38 w 243"/>
                        <a:gd name="T3" fmla="*/ 111 h 133"/>
                        <a:gd name="T4" fmla="*/ 61 w 243"/>
                        <a:gd name="T5" fmla="*/ 84 h 133"/>
                        <a:gd name="T6" fmla="*/ 26 w 243"/>
                        <a:gd name="T7" fmla="*/ 43 h 133"/>
                        <a:gd name="T8" fmla="*/ 22 w 243"/>
                        <a:gd name="T9" fmla="*/ 44 h 133"/>
                        <a:gd name="T10" fmla="*/ 0 w 243"/>
                        <a:gd name="T11" fmla="*/ 22 h 133"/>
                        <a:gd name="T12" fmla="*/ 22 w 243"/>
                        <a:gd name="T13" fmla="*/ 0 h 133"/>
                        <a:gd name="T14" fmla="*/ 44 w 243"/>
                        <a:gd name="T15" fmla="*/ 22 h 133"/>
                        <a:gd name="T16" fmla="*/ 41 w 243"/>
                        <a:gd name="T17" fmla="*/ 31 h 133"/>
                        <a:gd name="T18" fmla="*/ 78 w 243"/>
                        <a:gd name="T19" fmla="*/ 72 h 133"/>
                        <a:gd name="T20" fmla="*/ 123 w 243"/>
                        <a:gd name="T21" fmla="*/ 61 h 133"/>
                        <a:gd name="T22" fmla="*/ 166 w 243"/>
                        <a:gd name="T23" fmla="*/ 71 h 133"/>
                        <a:gd name="T24" fmla="*/ 201 w 243"/>
                        <a:gd name="T25" fmla="*/ 31 h 133"/>
                        <a:gd name="T26" fmla="*/ 199 w 243"/>
                        <a:gd name="T27" fmla="*/ 22 h 133"/>
                        <a:gd name="T28" fmla="*/ 221 w 243"/>
                        <a:gd name="T29" fmla="*/ 0 h 133"/>
                        <a:gd name="T30" fmla="*/ 243 w 243"/>
                        <a:gd name="T31" fmla="*/ 22 h 133"/>
                        <a:gd name="T32" fmla="*/ 221 w 243"/>
                        <a:gd name="T33" fmla="*/ 44 h 133"/>
                        <a:gd name="T34" fmla="*/ 218 w 243"/>
                        <a:gd name="T35" fmla="*/ 43 h 133"/>
                        <a:gd name="T36" fmla="*/ 183 w 243"/>
                        <a:gd name="T37" fmla="*/ 83 h 133"/>
                        <a:gd name="T38" fmla="*/ 209 w 243"/>
                        <a:gd name="T39" fmla="*/ 111 h 133"/>
                        <a:gd name="T40" fmla="*/ 203 w 243"/>
                        <a:gd name="T41" fmla="*/ 115 h 133"/>
                        <a:gd name="T42" fmla="*/ 123 w 243"/>
                        <a:gd name="T43" fmla="*/ 133 h 133"/>
                        <a:gd name="T44" fmla="*/ 43 w 243"/>
                        <a:gd name="T45" fmla="*/ 115 h 1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243" h="133">
                          <a:moveTo>
                            <a:pt x="43" y="115"/>
                          </a:moveTo>
                          <a:cubicBezTo>
                            <a:pt x="40" y="114"/>
                            <a:pt x="39" y="112"/>
                            <a:pt x="38" y="111"/>
                          </a:cubicBezTo>
                          <a:cubicBezTo>
                            <a:pt x="44" y="101"/>
                            <a:pt x="52" y="92"/>
                            <a:pt x="61" y="84"/>
                          </a:cubicBezTo>
                          <a:cubicBezTo>
                            <a:pt x="61" y="84"/>
                            <a:pt x="61" y="84"/>
                            <a:pt x="26" y="43"/>
                          </a:cubicBezTo>
                          <a:cubicBezTo>
                            <a:pt x="25" y="44"/>
                            <a:pt x="23" y="44"/>
                            <a:pt x="22" y="44"/>
                          </a:cubicBezTo>
                          <a:cubicBezTo>
                            <a:pt x="9" y="44"/>
                            <a:pt x="0" y="34"/>
                            <a:pt x="0" y="22"/>
                          </a:cubicBezTo>
                          <a:cubicBezTo>
                            <a:pt x="0" y="9"/>
                            <a:pt x="9" y="0"/>
                            <a:pt x="22" y="0"/>
                          </a:cubicBezTo>
                          <a:cubicBezTo>
                            <a:pt x="34" y="0"/>
                            <a:pt x="44" y="9"/>
                            <a:pt x="44" y="22"/>
                          </a:cubicBezTo>
                          <a:cubicBezTo>
                            <a:pt x="44" y="25"/>
                            <a:pt x="43" y="28"/>
                            <a:pt x="41" y="31"/>
                          </a:cubicBezTo>
                          <a:cubicBezTo>
                            <a:pt x="41" y="31"/>
                            <a:pt x="41" y="31"/>
                            <a:pt x="78" y="72"/>
                          </a:cubicBezTo>
                          <a:cubicBezTo>
                            <a:pt x="92" y="65"/>
                            <a:pt x="108" y="61"/>
                            <a:pt x="123" y="61"/>
                          </a:cubicBezTo>
                          <a:cubicBezTo>
                            <a:pt x="139" y="61"/>
                            <a:pt x="153" y="65"/>
                            <a:pt x="166" y="71"/>
                          </a:cubicBezTo>
                          <a:cubicBezTo>
                            <a:pt x="166" y="71"/>
                            <a:pt x="166" y="71"/>
                            <a:pt x="201" y="31"/>
                          </a:cubicBezTo>
                          <a:cubicBezTo>
                            <a:pt x="199" y="28"/>
                            <a:pt x="199" y="25"/>
                            <a:pt x="199" y="22"/>
                          </a:cubicBezTo>
                          <a:cubicBezTo>
                            <a:pt x="199" y="9"/>
                            <a:pt x="209" y="0"/>
                            <a:pt x="221" y="0"/>
                          </a:cubicBezTo>
                          <a:cubicBezTo>
                            <a:pt x="233" y="0"/>
                            <a:pt x="243" y="9"/>
                            <a:pt x="243" y="22"/>
                          </a:cubicBezTo>
                          <a:cubicBezTo>
                            <a:pt x="243" y="34"/>
                            <a:pt x="233" y="44"/>
                            <a:pt x="221" y="44"/>
                          </a:cubicBezTo>
                          <a:cubicBezTo>
                            <a:pt x="220" y="44"/>
                            <a:pt x="219" y="44"/>
                            <a:pt x="218" y="43"/>
                          </a:cubicBezTo>
                          <a:cubicBezTo>
                            <a:pt x="218" y="43"/>
                            <a:pt x="218" y="43"/>
                            <a:pt x="183" y="83"/>
                          </a:cubicBezTo>
                          <a:cubicBezTo>
                            <a:pt x="193" y="90"/>
                            <a:pt x="202" y="99"/>
                            <a:pt x="209" y="111"/>
                          </a:cubicBezTo>
                          <a:cubicBezTo>
                            <a:pt x="207" y="112"/>
                            <a:pt x="206" y="114"/>
                            <a:pt x="203" y="115"/>
                          </a:cubicBezTo>
                          <a:cubicBezTo>
                            <a:pt x="183" y="125"/>
                            <a:pt x="154" y="133"/>
                            <a:pt x="123" y="133"/>
                          </a:cubicBezTo>
                          <a:cubicBezTo>
                            <a:pt x="92" y="133"/>
                            <a:pt x="64" y="125"/>
                            <a:pt x="43" y="115"/>
                          </a:cubicBezTo>
                          <a:close/>
                        </a:path>
                      </a:pathLst>
                    </a:custGeom>
                    <a:grpFill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621867"/>
                      <a:endParaRPr lang="en-US">
                        <a:solidFill>
                          <a:srgbClr val="00000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Meiryo" charset="-128"/>
                      </a:endParaRPr>
                    </a:p>
                  </p:txBody>
                </p:sp>
                <p:sp>
                  <p:nvSpPr>
                    <p:cNvPr id="25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7848600" y="1909764"/>
                      <a:ext cx="641350" cy="982663"/>
                    </a:xfrm>
                    <a:custGeom>
                      <a:avLst/>
                      <a:gdLst>
                        <a:gd name="T0" fmla="*/ 156 w 171"/>
                        <a:gd name="T1" fmla="*/ 118 h 262"/>
                        <a:gd name="T2" fmla="*/ 111 w 171"/>
                        <a:gd name="T3" fmla="*/ 118 h 262"/>
                        <a:gd name="T4" fmla="*/ 105 w 171"/>
                        <a:gd name="T5" fmla="*/ 158 h 262"/>
                        <a:gd name="T6" fmla="*/ 150 w 171"/>
                        <a:gd name="T7" fmla="*/ 176 h 262"/>
                        <a:gd name="T8" fmla="*/ 156 w 171"/>
                        <a:gd name="T9" fmla="*/ 194 h 262"/>
                        <a:gd name="T10" fmla="*/ 145 w 171"/>
                        <a:gd name="T11" fmla="*/ 202 h 262"/>
                        <a:gd name="T12" fmla="*/ 140 w 171"/>
                        <a:gd name="T13" fmla="*/ 200 h 262"/>
                        <a:gd name="T14" fmla="*/ 97 w 171"/>
                        <a:gd name="T15" fmla="*/ 182 h 262"/>
                        <a:gd name="T16" fmla="*/ 0 w 171"/>
                        <a:gd name="T17" fmla="*/ 262 h 262"/>
                        <a:gd name="T18" fmla="*/ 0 w 171"/>
                        <a:gd name="T19" fmla="*/ 216 h 262"/>
                        <a:gd name="T20" fmla="*/ 75 w 171"/>
                        <a:gd name="T21" fmla="*/ 133 h 262"/>
                        <a:gd name="T22" fmla="*/ 0 w 171"/>
                        <a:gd name="T23" fmla="*/ 50 h 262"/>
                        <a:gd name="T24" fmla="*/ 0 w 171"/>
                        <a:gd name="T25" fmla="*/ 23 h 262"/>
                        <a:gd name="T26" fmla="*/ 80 w 171"/>
                        <a:gd name="T27" fmla="*/ 4 h 262"/>
                        <a:gd name="T28" fmla="*/ 87 w 171"/>
                        <a:gd name="T29" fmla="*/ 0 h 262"/>
                        <a:gd name="T30" fmla="*/ 98 w 171"/>
                        <a:gd name="T31" fmla="*/ 27 h 262"/>
                        <a:gd name="T32" fmla="*/ 140 w 171"/>
                        <a:gd name="T33" fmla="*/ 10 h 262"/>
                        <a:gd name="T34" fmla="*/ 156 w 171"/>
                        <a:gd name="T35" fmla="*/ 17 h 262"/>
                        <a:gd name="T36" fmla="*/ 150 w 171"/>
                        <a:gd name="T37" fmla="*/ 34 h 262"/>
                        <a:gd name="T38" fmla="*/ 106 w 171"/>
                        <a:gd name="T39" fmla="*/ 53 h 262"/>
                        <a:gd name="T40" fmla="*/ 111 w 171"/>
                        <a:gd name="T41" fmla="*/ 92 h 262"/>
                        <a:gd name="T42" fmla="*/ 158 w 171"/>
                        <a:gd name="T43" fmla="*/ 92 h 262"/>
                        <a:gd name="T44" fmla="*/ 171 w 171"/>
                        <a:gd name="T45" fmla="*/ 105 h 262"/>
                        <a:gd name="T46" fmla="*/ 156 w 171"/>
                        <a:gd name="T47" fmla="*/ 118 h 2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171" h="262">
                          <a:moveTo>
                            <a:pt x="156" y="118"/>
                          </a:moveTo>
                          <a:cubicBezTo>
                            <a:pt x="111" y="118"/>
                            <a:pt x="111" y="118"/>
                            <a:pt x="111" y="118"/>
                          </a:cubicBezTo>
                          <a:cubicBezTo>
                            <a:pt x="111" y="132"/>
                            <a:pt x="109" y="145"/>
                            <a:pt x="105" y="158"/>
                          </a:cubicBezTo>
                          <a:cubicBezTo>
                            <a:pt x="105" y="158"/>
                            <a:pt x="105" y="158"/>
                            <a:pt x="150" y="176"/>
                          </a:cubicBezTo>
                          <a:cubicBezTo>
                            <a:pt x="156" y="180"/>
                            <a:pt x="159" y="187"/>
                            <a:pt x="156" y="194"/>
                          </a:cubicBezTo>
                          <a:cubicBezTo>
                            <a:pt x="155" y="198"/>
                            <a:pt x="150" y="202"/>
                            <a:pt x="145" y="202"/>
                          </a:cubicBezTo>
                          <a:cubicBezTo>
                            <a:pt x="144" y="202"/>
                            <a:pt x="141" y="200"/>
                            <a:pt x="140" y="200"/>
                          </a:cubicBezTo>
                          <a:cubicBezTo>
                            <a:pt x="140" y="200"/>
                            <a:pt x="140" y="200"/>
                            <a:pt x="97" y="182"/>
                          </a:cubicBezTo>
                          <a:cubicBezTo>
                            <a:pt x="78" y="222"/>
                            <a:pt x="43" y="248"/>
                            <a:pt x="0" y="262"/>
                          </a:cubicBezTo>
                          <a:cubicBezTo>
                            <a:pt x="0" y="262"/>
                            <a:pt x="0" y="262"/>
                            <a:pt x="0" y="216"/>
                          </a:cubicBezTo>
                          <a:cubicBezTo>
                            <a:pt x="42" y="212"/>
                            <a:pt x="75" y="176"/>
                            <a:pt x="75" y="133"/>
                          </a:cubicBezTo>
                          <a:cubicBezTo>
                            <a:pt x="75" y="90"/>
                            <a:pt x="42" y="54"/>
                            <a:pt x="0" y="50"/>
                          </a:cubicBezTo>
                          <a:cubicBezTo>
                            <a:pt x="0" y="41"/>
                            <a:pt x="0" y="32"/>
                            <a:pt x="0" y="23"/>
                          </a:cubicBezTo>
                          <a:cubicBezTo>
                            <a:pt x="31" y="23"/>
                            <a:pt x="58" y="16"/>
                            <a:pt x="80" y="4"/>
                          </a:cubicBezTo>
                          <a:cubicBezTo>
                            <a:pt x="81" y="3"/>
                            <a:pt x="84" y="1"/>
                            <a:pt x="87" y="0"/>
                          </a:cubicBezTo>
                          <a:cubicBezTo>
                            <a:pt x="92" y="9"/>
                            <a:pt x="96" y="18"/>
                            <a:pt x="98" y="27"/>
                          </a:cubicBezTo>
                          <a:cubicBezTo>
                            <a:pt x="98" y="27"/>
                            <a:pt x="98" y="27"/>
                            <a:pt x="140" y="10"/>
                          </a:cubicBezTo>
                          <a:cubicBezTo>
                            <a:pt x="146" y="8"/>
                            <a:pt x="154" y="10"/>
                            <a:pt x="156" y="17"/>
                          </a:cubicBezTo>
                          <a:cubicBezTo>
                            <a:pt x="159" y="23"/>
                            <a:pt x="156" y="31"/>
                            <a:pt x="150" y="34"/>
                          </a:cubicBezTo>
                          <a:cubicBezTo>
                            <a:pt x="150" y="34"/>
                            <a:pt x="150" y="34"/>
                            <a:pt x="106" y="53"/>
                          </a:cubicBezTo>
                          <a:cubicBezTo>
                            <a:pt x="109" y="65"/>
                            <a:pt x="111" y="78"/>
                            <a:pt x="111" y="92"/>
                          </a:cubicBezTo>
                          <a:cubicBezTo>
                            <a:pt x="111" y="92"/>
                            <a:pt x="111" y="92"/>
                            <a:pt x="158" y="92"/>
                          </a:cubicBezTo>
                          <a:cubicBezTo>
                            <a:pt x="164" y="92"/>
                            <a:pt x="171" y="97"/>
                            <a:pt x="171" y="105"/>
                          </a:cubicBezTo>
                          <a:cubicBezTo>
                            <a:pt x="169" y="111"/>
                            <a:pt x="164" y="118"/>
                            <a:pt x="156" y="118"/>
                          </a:cubicBezTo>
                          <a:close/>
                        </a:path>
                      </a:pathLst>
                    </a:custGeom>
                    <a:grpFill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621867"/>
                      <a:endParaRPr lang="en-US">
                        <a:solidFill>
                          <a:srgbClr val="00000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Meiryo" charset="-128"/>
                      </a:endParaRPr>
                    </a:p>
                  </p:txBody>
                </p:sp>
              </p:grpSp>
              <p:sp>
                <p:nvSpPr>
                  <p:cNvPr id="22" name="Freeform 20"/>
                  <p:cNvSpPr>
                    <a:spLocks noEditPoints="1"/>
                  </p:cNvSpPr>
                  <p:nvPr/>
                </p:nvSpPr>
                <p:spPr bwMode="auto">
                  <a:xfrm>
                    <a:off x="7571668" y="2194767"/>
                    <a:ext cx="490364" cy="429371"/>
                  </a:xfrm>
                  <a:custGeom>
                    <a:avLst/>
                    <a:gdLst/>
                    <a:ahLst/>
                    <a:cxnLst>
                      <a:cxn ang="0">
                        <a:pos x="139" y="218"/>
                      </a:cxn>
                      <a:cxn ang="0">
                        <a:pos x="185" y="230"/>
                      </a:cxn>
                      <a:cxn ang="0">
                        <a:pos x="189" y="232"/>
                      </a:cxn>
                      <a:cxn ang="0">
                        <a:pos x="216" y="256"/>
                      </a:cxn>
                      <a:cxn ang="0">
                        <a:pos x="223" y="251"/>
                      </a:cxn>
                      <a:cxn ang="0">
                        <a:pos x="221" y="240"/>
                      </a:cxn>
                      <a:cxn ang="0">
                        <a:pos x="248" y="207"/>
                      </a:cxn>
                      <a:cxn ang="0">
                        <a:pos x="248" y="199"/>
                      </a:cxn>
                      <a:cxn ang="0">
                        <a:pos x="241" y="12"/>
                      </a:cxn>
                      <a:cxn ang="0">
                        <a:pos x="241" y="0"/>
                      </a:cxn>
                      <a:cxn ang="0">
                        <a:pos x="136" y="173"/>
                      </a:cxn>
                      <a:cxn ang="0">
                        <a:pos x="38" y="355"/>
                      </a:cxn>
                      <a:cxn ang="0">
                        <a:pos x="52" y="347"/>
                      </a:cxn>
                      <a:cxn ang="0">
                        <a:pos x="139" y="218"/>
                      </a:cxn>
                      <a:cxn ang="0">
                        <a:pos x="188" y="149"/>
                      </a:cxn>
                      <a:cxn ang="0">
                        <a:pos x="318" y="148"/>
                      </a:cxn>
                      <a:cxn ang="0">
                        <a:pos x="329" y="128"/>
                      </a:cxn>
                      <a:cxn ang="0">
                        <a:pos x="180" y="128"/>
                      </a:cxn>
                      <a:cxn ang="0">
                        <a:pos x="188" y="149"/>
                      </a:cxn>
                      <a:cxn ang="0">
                        <a:pos x="122" y="235"/>
                      </a:cxn>
                      <a:cxn ang="0">
                        <a:pos x="201" y="362"/>
                      </a:cxn>
                      <a:cxn ang="0">
                        <a:pos x="213" y="342"/>
                      </a:cxn>
                      <a:cxn ang="0">
                        <a:pos x="142" y="233"/>
                      </a:cxn>
                      <a:cxn ang="0">
                        <a:pos x="122" y="235"/>
                      </a:cxn>
                      <a:cxn ang="0">
                        <a:pos x="274" y="319"/>
                      </a:cxn>
                      <a:cxn ang="0">
                        <a:pos x="286" y="268"/>
                      </a:cxn>
                      <a:cxn ang="0">
                        <a:pos x="277" y="263"/>
                      </a:cxn>
                      <a:cxn ang="0">
                        <a:pos x="254" y="272"/>
                      </a:cxn>
                      <a:cxn ang="0">
                        <a:pos x="229" y="261"/>
                      </a:cxn>
                      <a:cxn ang="0">
                        <a:pos x="222" y="266"/>
                      </a:cxn>
                      <a:cxn ang="0">
                        <a:pos x="232" y="319"/>
                      </a:cxn>
                      <a:cxn ang="0">
                        <a:pos x="139" y="406"/>
                      </a:cxn>
                      <a:cxn ang="0">
                        <a:pos x="63" y="367"/>
                      </a:cxn>
                      <a:cxn ang="0">
                        <a:pos x="50" y="375"/>
                      </a:cxn>
                      <a:cxn ang="0">
                        <a:pos x="151" y="426"/>
                      </a:cxn>
                      <a:cxn ang="0">
                        <a:pos x="254" y="371"/>
                      </a:cxn>
                      <a:cxn ang="0">
                        <a:pos x="455" y="375"/>
                      </a:cxn>
                      <a:cxn ang="0">
                        <a:pos x="443" y="369"/>
                      </a:cxn>
                      <a:cxn ang="0">
                        <a:pos x="274" y="319"/>
                      </a:cxn>
                      <a:cxn ang="0">
                        <a:pos x="369" y="173"/>
                      </a:cxn>
                      <a:cxn ang="0">
                        <a:pos x="266" y="0"/>
                      </a:cxn>
                      <a:cxn ang="0">
                        <a:pos x="266" y="12"/>
                      </a:cxn>
                      <a:cxn ang="0">
                        <a:pos x="260" y="199"/>
                      </a:cxn>
                      <a:cxn ang="0">
                        <a:pos x="260" y="207"/>
                      </a:cxn>
                      <a:cxn ang="0">
                        <a:pos x="287" y="240"/>
                      </a:cxn>
                      <a:cxn ang="0">
                        <a:pos x="285" y="252"/>
                      </a:cxn>
                      <a:cxn ang="0">
                        <a:pos x="292" y="256"/>
                      </a:cxn>
                      <a:cxn ang="0">
                        <a:pos x="369" y="217"/>
                      </a:cxn>
                      <a:cxn ang="0">
                        <a:pos x="455" y="347"/>
                      </a:cxn>
                      <a:cxn ang="0">
                        <a:pos x="469" y="355"/>
                      </a:cxn>
                      <a:cxn ang="0">
                        <a:pos x="369" y="173"/>
                      </a:cxn>
                      <a:cxn ang="0">
                        <a:pos x="297" y="342"/>
                      </a:cxn>
                      <a:cxn ang="0">
                        <a:pos x="307" y="362"/>
                      </a:cxn>
                      <a:cxn ang="0">
                        <a:pos x="388" y="234"/>
                      </a:cxn>
                      <a:cxn ang="0">
                        <a:pos x="366" y="232"/>
                      </a:cxn>
                      <a:cxn ang="0">
                        <a:pos x="297" y="342"/>
                      </a:cxn>
                    </a:cxnLst>
                    <a:rect l="0" t="0" r="r" b="b"/>
                    <a:pathLst>
                      <a:path w="507" h="444">
                        <a:moveTo>
                          <a:pt x="139" y="218"/>
                        </a:moveTo>
                        <a:cubicBezTo>
                          <a:pt x="155" y="218"/>
                          <a:pt x="171" y="222"/>
                          <a:pt x="185" y="230"/>
                        </a:cubicBezTo>
                        <a:cubicBezTo>
                          <a:pt x="187" y="232"/>
                          <a:pt x="189" y="232"/>
                          <a:pt x="189" y="232"/>
                        </a:cubicBezTo>
                        <a:cubicBezTo>
                          <a:pt x="201" y="240"/>
                          <a:pt x="209" y="248"/>
                          <a:pt x="216" y="256"/>
                        </a:cubicBezTo>
                        <a:cubicBezTo>
                          <a:pt x="223" y="251"/>
                          <a:pt x="223" y="251"/>
                          <a:pt x="223" y="251"/>
                        </a:cubicBezTo>
                        <a:cubicBezTo>
                          <a:pt x="222" y="247"/>
                          <a:pt x="221" y="243"/>
                          <a:pt x="221" y="240"/>
                        </a:cubicBezTo>
                        <a:cubicBezTo>
                          <a:pt x="221" y="224"/>
                          <a:pt x="233" y="210"/>
                          <a:pt x="248" y="207"/>
                        </a:cubicBezTo>
                        <a:cubicBezTo>
                          <a:pt x="248" y="199"/>
                          <a:pt x="248" y="199"/>
                          <a:pt x="248" y="199"/>
                        </a:cubicBezTo>
                        <a:cubicBezTo>
                          <a:pt x="136" y="190"/>
                          <a:pt x="128" y="22"/>
                          <a:pt x="241" y="12"/>
                        </a:cubicBezTo>
                        <a:cubicBezTo>
                          <a:pt x="241" y="0"/>
                          <a:pt x="241" y="0"/>
                          <a:pt x="241" y="0"/>
                        </a:cubicBezTo>
                        <a:cubicBezTo>
                          <a:pt x="156" y="6"/>
                          <a:pt x="104" y="98"/>
                          <a:pt x="136" y="173"/>
                        </a:cubicBezTo>
                        <a:cubicBezTo>
                          <a:pt x="46" y="182"/>
                          <a:pt x="0" y="278"/>
                          <a:pt x="38" y="355"/>
                        </a:cubicBezTo>
                        <a:cubicBezTo>
                          <a:pt x="52" y="347"/>
                          <a:pt x="52" y="347"/>
                          <a:pt x="52" y="347"/>
                        </a:cubicBezTo>
                        <a:cubicBezTo>
                          <a:pt x="18" y="290"/>
                          <a:pt x="77" y="218"/>
                          <a:pt x="139" y="218"/>
                        </a:cubicBezTo>
                        <a:close/>
                        <a:moveTo>
                          <a:pt x="188" y="149"/>
                        </a:moveTo>
                        <a:cubicBezTo>
                          <a:pt x="227" y="118"/>
                          <a:pt x="280" y="118"/>
                          <a:pt x="318" y="148"/>
                        </a:cubicBezTo>
                        <a:cubicBezTo>
                          <a:pt x="323" y="142"/>
                          <a:pt x="327" y="136"/>
                          <a:pt x="329" y="128"/>
                        </a:cubicBezTo>
                        <a:cubicBezTo>
                          <a:pt x="283" y="96"/>
                          <a:pt x="225" y="96"/>
                          <a:pt x="180" y="128"/>
                        </a:cubicBezTo>
                        <a:cubicBezTo>
                          <a:pt x="182" y="139"/>
                          <a:pt x="184" y="143"/>
                          <a:pt x="188" y="149"/>
                        </a:cubicBezTo>
                        <a:close/>
                        <a:moveTo>
                          <a:pt x="122" y="235"/>
                        </a:moveTo>
                        <a:cubicBezTo>
                          <a:pt x="120" y="289"/>
                          <a:pt x="150" y="340"/>
                          <a:pt x="201" y="362"/>
                        </a:cubicBezTo>
                        <a:cubicBezTo>
                          <a:pt x="205" y="356"/>
                          <a:pt x="209" y="350"/>
                          <a:pt x="213" y="342"/>
                        </a:cubicBezTo>
                        <a:cubicBezTo>
                          <a:pt x="168" y="324"/>
                          <a:pt x="140" y="279"/>
                          <a:pt x="142" y="233"/>
                        </a:cubicBezTo>
                        <a:cubicBezTo>
                          <a:pt x="136" y="233"/>
                          <a:pt x="128" y="233"/>
                          <a:pt x="122" y="235"/>
                        </a:cubicBezTo>
                        <a:close/>
                        <a:moveTo>
                          <a:pt x="274" y="319"/>
                        </a:moveTo>
                        <a:cubicBezTo>
                          <a:pt x="273" y="296"/>
                          <a:pt x="274" y="288"/>
                          <a:pt x="286" y="268"/>
                        </a:cubicBezTo>
                        <a:cubicBezTo>
                          <a:pt x="277" y="263"/>
                          <a:pt x="277" y="263"/>
                          <a:pt x="277" y="263"/>
                        </a:cubicBezTo>
                        <a:cubicBezTo>
                          <a:pt x="271" y="269"/>
                          <a:pt x="263" y="272"/>
                          <a:pt x="254" y="272"/>
                        </a:cubicBezTo>
                        <a:cubicBezTo>
                          <a:pt x="244" y="272"/>
                          <a:pt x="235" y="268"/>
                          <a:pt x="229" y="261"/>
                        </a:cubicBezTo>
                        <a:cubicBezTo>
                          <a:pt x="222" y="266"/>
                          <a:pt x="222" y="266"/>
                          <a:pt x="222" y="266"/>
                        </a:cubicBezTo>
                        <a:cubicBezTo>
                          <a:pt x="230" y="282"/>
                          <a:pt x="232" y="299"/>
                          <a:pt x="232" y="319"/>
                        </a:cubicBezTo>
                        <a:cubicBezTo>
                          <a:pt x="230" y="367"/>
                          <a:pt x="187" y="406"/>
                          <a:pt x="139" y="406"/>
                        </a:cubicBezTo>
                        <a:cubicBezTo>
                          <a:pt x="107" y="406"/>
                          <a:pt x="81" y="391"/>
                          <a:pt x="63" y="367"/>
                        </a:cubicBezTo>
                        <a:cubicBezTo>
                          <a:pt x="50" y="375"/>
                          <a:pt x="50" y="375"/>
                          <a:pt x="50" y="375"/>
                        </a:cubicBezTo>
                        <a:cubicBezTo>
                          <a:pt x="73" y="405"/>
                          <a:pt x="111" y="426"/>
                          <a:pt x="151" y="426"/>
                        </a:cubicBezTo>
                        <a:cubicBezTo>
                          <a:pt x="194" y="426"/>
                          <a:pt x="230" y="404"/>
                          <a:pt x="254" y="371"/>
                        </a:cubicBezTo>
                        <a:cubicBezTo>
                          <a:pt x="302" y="441"/>
                          <a:pt x="405" y="444"/>
                          <a:pt x="455" y="375"/>
                        </a:cubicBezTo>
                        <a:cubicBezTo>
                          <a:pt x="443" y="369"/>
                          <a:pt x="443" y="369"/>
                          <a:pt x="443" y="369"/>
                        </a:cubicBezTo>
                        <a:cubicBezTo>
                          <a:pt x="394" y="437"/>
                          <a:pt x="281" y="403"/>
                          <a:pt x="274" y="319"/>
                        </a:cubicBezTo>
                        <a:close/>
                        <a:moveTo>
                          <a:pt x="369" y="173"/>
                        </a:moveTo>
                        <a:cubicBezTo>
                          <a:pt x="402" y="97"/>
                          <a:pt x="351" y="8"/>
                          <a:pt x="266" y="0"/>
                        </a:cubicBezTo>
                        <a:cubicBezTo>
                          <a:pt x="266" y="12"/>
                          <a:pt x="266" y="12"/>
                          <a:pt x="266" y="12"/>
                        </a:cubicBezTo>
                        <a:cubicBezTo>
                          <a:pt x="376" y="26"/>
                          <a:pt x="370" y="190"/>
                          <a:pt x="260" y="199"/>
                        </a:cubicBezTo>
                        <a:cubicBezTo>
                          <a:pt x="260" y="207"/>
                          <a:pt x="260" y="207"/>
                          <a:pt x="260" y="207"/>
                        </a:cubicBezTo>
                        <a:cubicBezTo>
                          <a:pt x="275" y="210"/>
                          <a:pt x="287" y="224"/>
                          <a:pt x="287" y="240"/>
                        </a:cubicBezTo>
                        <a:cubicBezTo>
                          <a:pt x="287" y="244"/>
                          <a:pt x="286" y="248"/>
                          <a:pt x="285" y="252"/>
                        </a:cubicBezTo>
                        <a:cubicBezTo>
                          <a:pt x="292" y="256"/>
                          <a:pt x="292" y="256"/>
                          <a:pt x="292" y="256"/>
                        </a:cubicBezTo>
                        <a:cubicBezTo>
                          <a:pt x="309" y="234"/>
                          <a:pt x="337" y="218"/>
                          <a:pt x="369" y="217"/>
                        </a:cubicBezTo>
                        <a:cubicBezTo>
                          <a:pt x="436" y="217"/>
                          <a:pt x="479" y="288"/>
                          <a:pt x="455" y="347"/>
                        </a:cubicBezTo>
                        <a:cubicBezTo>
                          <a:pt x="469" y="355"/>
                          <a:pt x="469" y="355"/>
                          <a:pt x="469" y="355"/>
                        </a:cubicBezTo>
                        <a:cubicBezTo>
                          <a:pt x="507" y="278"/>
                          <a:pt x="458" y="181"/>
                          <a:pt x="369" y="173"/>
                        </a:cubicBezTo>
                        <a:close/>
                        <a:moveTo>
                          <a:pt x="297" y="342"/>
                        </a:moveTo>
                        <a:cubicBezTo>
                          <a:pt x="301" y="350"/>
                          <a:pt x="303" y="356"/>
                          <a:pt x="307" y="362"/>
                        </a:cubicBezTo>
                        <a:cubicBezTo>
                          <a:pt x="358" y="340"/>
                          <a:pt x="390" y="289"/>
                          <a:pt x="388" y="234"/>
                        </a:cubicBezTo>
                        <a:cubicBezTo>
                          <a:pt x="382" y="232"/>
                          <a:pt x="374" y="232"/>
                          <a:pt x="366" y="232"/>
                        </a:cubicBezTo>
                        <a:cubicBezTo>
                          <a:pt x="370" y="281"/>
                          <a:pt x="341" y="326"/>
                          <a:pt x="297" y="342"/>
                        </a:cubicBezTo>
                        <a:close/>
                      </a:path>
                    </a:pathLst>
                  </a:custGeom>
                  <a:grpFill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621867"/>
                    <a:endParaRPr lang="en-US" dirty="0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endParaRPr>
                  </a:p>
                </p:txBody>
              </p:sp>
            </p:grpSp>
          </p:grpSp>
          <p:cxnSp>
            <p:nvCxnSpPr>
              <p:cNvPr id="146" name="直線矢印コネクタ 145"/>
              <p:cNvCxnSpPr>
                <a:stCxn id="25" idx="21"/>
                <a:endCxn id="30" idx="1"/>
              </p:cNvCxnSpPr>
              <p:nvPr/>
            </p:nvCxnSpPr>
            <p:spPr>
              <a:xfrm>
                <a:off x="2509777" y="3434852"/>
                <a:ext cx="1982009" cy="684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6" name="直線矢印コネクタ 115"/>
          <p:cNvCxnSpPr/>
          <p:nvPr/>
        </p:nvCxnSpPr>
        <p:spPr>
          <a:xfrm flipH="1">
            <a:off x="445364" y="1152187"/>
            <a:ext cx="45678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テキスト ボックス 116"/>
          <p:cNvSpPr txBox="1"/>
          <p:nvPr/>
        </p:nvSpPr>
        <p:spPr>
          <a:xfrm>
            <a:off x="1671815" y="975737"/>
            <a:ext cx="15055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インターネット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4063894" y="1373505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境界セキュリティ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cxnSp>
        <p:nvCxnSpPr>
          <p:cNvPr id="120" name="直線矢印コネクタ 119"/>
          <p:cNvCxnSpPr/>
          <p:nvPr/>
        </p:nvCxnSpPr>
        <p:spPr>
          <a:xfrm>
            <a:off x="5020768" y="1157762"/>
            <a:ext cx="376248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テキスト ボックス 121"/>
          <p:cNvSpPr txBox="1"/>
          <p:nvPr/>
        </p:nvSpPr>
        <p:spPr>
          <a:xfrm>
            <a:off x="5790542" y="986285"/>
            <a:ext cx="1180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社内ネット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2147583" y="1571984"/>
            <a:ext cx="1712769" cy="459700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42875" indent="-142875">
              <a:buFont typeface="Wingdings" charset="2"/>
              <a:buChar char="ü"/>
            </a:pP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侵入できるポートを探索</a:t>
            </a:r>
            <a:endParaRPr kumimoji="1"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142875" indent="-142875">
              <a:buFont typeface="Wingdings" charset="2"/>
              <a:buChar char="ü"/>
            </a:pP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例えば、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TCP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445</a:t>
            </a:r>
          </a:p>
        </p:txBody>
      </p:sp>
      <p:grpSp>
        <p:nvGrpSpPr>
          <p:cNvPr id="42" name="図形グループ 41"/>
          <p:cNvGrpSpPr/>
          <p:nvPr/>
        </p:nvGrpSpPr>
        <p:grpSpPr>
          <a:xfrm>
            <a:off x="7505730" y="2403068"/>
            <a:ext cx="314564" cy="581606"/>
            <a:chOff x="7505730" y="2403068"/>
            <a:chExt cx="314564" cy="581606"/>
          </a:xfrm>
        </p:grpSpPr>
        <p:grpSp>
          <p:nvGrpSpPr>
            <p:cNvPr id="149" name="Group 19"/>
            <p:cNvGrpSpPr/>
            <p:nvPr/>
          </p:nvGrpSpPr>
          <p:grpSpPr>
            <a:xfrm>
              <a:off x="7510524" y="2403068"/>
              <a:ext cx="282625" cy="304114"/>
              <a:chOff x="7143750" y="1444627"/>
              <a:chExt cx="1346200" cy="1447800"/>
            </a:xfrm>
            <a:solidFill>
              <a:srgbClr val="FF0000"/>
            </a:solidFill>
          </p:grpSpPr>
          <p:grpSp>
            <p:nvGrpSpPr>
              <p:cNvPr id="150" name="Group 20"/>
              <p:cNvGrpSpPr/>
              <p:nvPr/>
            </p:nvGrpSpPr>
            <p:grpSpPr>
              <a:xfrm>
                <a:off x="7143750" y="1444627"/>
                <a:ext cx="1346200" cy="1447800"/>
                <a:chOff x="7143750" y="1444627"/>
                <a:chExt cx="1346200" cy="1447800"/>
              </a:xfrm>
              <a:grpFill/>
            </p:grpSpPr>
            <p:sp>
              <p:nvSpPr>
                <p:cNvPr id="155" name="Freeform 23"/>
                <p:cNvSpPr>
                  <a:spLocks/>
                </p:cNvSpPr>
                <p:nvPr/>
              </p:nvSpPr>
              <p:spPr bwMode="auto">
                <a:xfrm>
                  <a:off x="7143750" y="1909764"/>
                  <a:ext cx="644525" cy="982663"/>
                </a:xfrm>
                <a:custGeom>
                  <a:avLst/>
                  <a:gdLst>
                    <a:gd name="T0" fmla="*/ 172 w 172"/>
                    <a:gd name="T1" fmla="*/ 50 h 262"/>
                    <a:gd name="T2" fmla="*/ 96 w 172"/>
                    <a:gd name="T3" fmla="*/ 133 h 262"/>
                    <a:gd name="T4" fmla="*/ 172 w 172"/>
                    <a:gd name="T5" fmla="*/ 216 h 262"/>
                    <a:gd name="T6" fmla="*/ 172 w 172"/>
                    <a:gd name="T7" fmla="*/ 262 h 262"/>
                    <a:gd name="T8" fmla="*/ 75 w 172"/>
                    <a:gd name="T9" fmla="*/ 181 h 262"/>
                    <a:gd name="T10" fmla="*/ 30 w 172"/>
                    <a:gd name="T11" fmla="*/ 200 h 262"/>
                    <a:gd name="T12" fmla="*/ 26 w 172"/>
                    <a:gd name="T13" fmla="*/ 202 h 262"/>
                    <a:gd name="T14" fmla="*/ 13 w 172"/>
                    <a:gd name="T15" fmla="*/ 194 h 262"/>
                    <a:gd name="T16" fmla="*/ 21 w 172"/>
                    <a:gd name="T17" fmla="*/ 176 h 262"/>
                    <a:gd name="T18" fmla="*/ 66 w 172"/>
                    <a:gd name="T19" fmla="*/ 156 h 262"/>
                    <a:gd name="T20" fmla="*/ 61 w 172"/>
                    <a:gd name="T21" fmla="*/ 118 h 262"/>
                    <a:gd name="T22" fmla="*/ 13 w 172"/>
                    <a:gd name="T23" fmla="*/ 118 h 262"/>
                    <a:gd name="T24" fmla="*/ 0 w 172"/>
                    <a:gd name="T25" fmla="*/ 105 h 262"/>
                    <a:gd name="T26" fmla="*/ 13 w 172"/>
                    <a:gd name="T27" fmla="*/ 92 h 262"/>
                    <a:gd name="T28" fmla="*/ 61 w 172"/>
                    <a:gd name="T29" fmla="*/ 92 h 262"/>
                    <a:gd name="T30" fmla="*/ 66 w 172"/>
                    <a:gd name="T31" fmla="*/ 53 h 262"/>
                    <a:gd name="T32" fmla="*/ 21 w 172"/>
                    <a:gd name="T33" fmla="*/ 34 h 262"/>
                    <a:gd name="T34" fmla="*/ 13 w 172"/>
                    <a:gd name="T35" fmla="*/ 17 h 262"/>
                    <a:gd name="T36" fmla="*/ 30 w 172"/>
                    <a:gd name="T37" fmla="*/ 10 h 262"/>
                    <a:gd name="T38" fmla="*/ 73 w 172"/>
                    <a:gd name="T39" fmla="*/ 28 h 262"/>
                    <a:gd name="T40" fmla="*/ 86 w 172"/>
                    <a:gd name="T41" fmla="*/ 0 h 262"/>
                    <a:gd name="T42" fmla="*/ 92 w 172"/>
                    <a:gd name="T43" fmla="*/ 4 h 262"/>
                    <a:gd name="T44" fmla="*/ 172 w 172"/>
                    <a:gd name="T45" fmla="*/ 23 h 262"/>
                    <a:gd name="T46" fmla="*/ 172 w 172"/>
                    <a:gd name="T47" fmla="*/ 5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2" h="262">
                      <a:moveTo>
                        <a:pt x="172" y="50"/>
                      </a:moveTo>
                      <a:cubicBezTo>
                        <a:pt x="130" y="53"/>
                        <a:pt x="96" y="89"/>
                        <a:pt x="96" y="133"/>
                      </a:cubicBezTo>
                      <a:cubicBezTo>
                        <a:pt x="96" y="177"/>
                        <a:pt x="130" y="212"/>
                        <a:pt x="172" y="216"/>
                      </a:cubicBezTo>
                      <a:cubicBezTo>
                        <a:pt x="172" y="230"/>
                        <a:pt x="172" y="246"/>
                        <a:pt x="172" y="262"/>
                      </a:cubicBezTo>
                      <a:cubicBezTo>
                        <a:pt x="128" y="247"/>
                        <a:pt x="93" y="222"/>
                        <a:pt x="75" y="181"/>
                      </a:cubicBezTo>
                      <a:cubicBezTo>
                        <a:pt x="75" y="181"/>
                        <a:pt x="75" y="181"/>
                        <a:pt x="30" y="200"/>
                      </a:cubicBezTo>
                      <a:cubicBezTo>
                        <a:pt x="29" y="200"/>
                        <a:pt x="27" y="202"/>
                        <a:pt x="26" y="202"/>
                      </a:cubicBezTo>
                      <a:cubicBezTo>
                        <a:pt x="21" y="202"/>
                        <a:pt x="16" y="198"/>
                        <a:pt x="13" y="194"/>
                      </a:cubicBezTo>
                      <a:cubicBezTo>
                        <a:pt x="10" y="187"/>
                        <a:pt x="13" y="180"/>
                        <a:pt x="21" y="176"/>
                      </a:cubicBezTo>
                      <a:cubicBezTo>
                        <a:pt x="21" y="176"/>
                        <a:pt x="21" y="176"/>
                        <a:pt x="66" y="156"/>
                      </a:cubicBezTo>
                      <a:cubicBezTo>
                        <a:pt x="64" y="145"/>
                        <a:pt x="61" y="132"/>
                        <a:pt x="61" y="118"/>
                      </a:cubicBezTo>
                      <a:cubicBezTo>
                        <a:pt x="61" y="118"/>
                        <a:pt x="61" y="118"/>
                        <a:pt x="13" y="118"/>
                      </a:cubicBezTo>
                      <a:cubicBezTo>
                        <a:pt x="5" y="118"/>
                        <a:pt x="0" y="111"/>
                        <a:pt x="0" y="105"/>
                      </a:cubicBezTo>
                      <a:cubicBezTo>
                        <a:pt x="0" y="97"/>
                        <a:pt x="5" y="92"/>
                        <a:pt x="13" y="92"/>
                      </a:cubicBezTo>
                      <a:cubicBezTo>
                        <a:pt x="13" y="92"/>
                        <a:pt x="13" y="92"/>
                        <a:pt x="61" y="92"/>
                      </a:cubicBezTo>
                      <a:cubicBezTo>
                        <a:pt x="61" y="79"/>
                        <a:pt x="64" y="66"/>
                        <a:pt x="66" y="53"/>
                      </a:cubicBezTo>
                      <a:cubicBezTo>
                        <a:pt x="66" y="53"/>
                        <a:pt x="66" y="53"/>
                        <a:pt x="21" y="34"/>
                      </a:cubicBezTo>
                      <a:cubicBezTo>
                        <a:pt x="14" y="31"/>
                        <a:pt x="10" y="23"/>
                        <a:pt x="13" y="17"/>
                      </a:cubicBezTo>
                      <a:cubicBezTo>
                        <a:pt x="16" y="10"/>
                        <a:pt x="23" y="8"/>
                        <a:pt x="30" y="10"/>
                      </a:cubicBezTo>
                      <a:cubicBezTo>
                        <a:pt x="30" y="10"/>
                        <a:pt x="30" y="10"/>
                        <a:pt x="73" y="28"/>
                      </a:cubicBezTo>
                      <a:cubicBezTo>
                        <a:pt x="76" y="18"/>
                        <a:pt x="80" y="9"/>
                        <a:pt x="86" y="0"/>
                      </a:cubicBezTo>
                      <a:cubicBezTo>
                        <a:pt x="88" y="1"/>
                        <a:pt x="91" y="3"/>
                        <a:pt x="92" y="4"/>
                      </a:cubicBezTo>
                      <a:cubicBezTo>
                        <a:pt x="114" y="16"/>
                        <a:pt x="141" y="23"/>
                        <a:pt x="172" y="23"/>
                      </a:cubicBezTo>
                      <a:cubicBezTo>
                        <a:pt x="172" y="23"/>
                        <a:pt x="172" y="23"/>
                        <a:pt x="172" y="50"/>
                      </a:cubicBezTo>
                      <a:close/>
                    </a:path>
                  </a:pathLst>
                </a:custGeom>
                <a:grpFill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1867"/>
                  <a:endParaRPr lang="en-US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endParaRPr>
                </a:p>
              </p:txBody>
            </p:sp>
            <p:sp>
              <p:nvSpPr>
                <p:cNvPr id="156" name="Freeform 24"/>
                <p:cNvSpPr>
                  <a:spLocks/>
                </p:cNvSpPr>
                <p:nvPr/>
              </p:nvSpPr>
              <p:spPr bwMode="auto">
                <a:xfrm>
                  <a:off x="7356475" y="1444627"/>
                  <a:ext cx="911225" cy="498475"/>
                </a:xfrm>
                <a:custGeom>
                  <a:avLst/>
                  <a:gdLst>
                    <a:gd name="T0" fmla="*/ 43 w 243"/>
                    <a:gd name="T1" fmla="*/ 115 h 133"/>
                    <a:gd name="T2" fmla="*/ 38 w 243"/>
                    <a:gd name="T3" fmla="*/ 111 h 133"/>
                    <a:gd name="T4" fmla="*/ 61 w 243"/>
                    <a:gd name="T5" fmla="*/ 84 h 133"/>
                    <a:gd name="T6" fmla="*/ 26 w 243"/>
                    <a:gd name="T7" fmla="*/ 43 h 133"/>
                    <a:gd name="T8" fmla="*/ 22 w 243"/>
                    <a:gd name="T9" fmla="*/ 44 h 133"/>
                    <a:gd name="T10" fmla="*/ 0 w 243"/>
                    <a:gd name="T11" fmla="*/ 22 h 133"/>
                    <a:gd name="T12" fmla="*/ 22 w 243"/>
                    <a:gd name="T13" fmla="*/ 0 h 133"/>
                    <a:gd name="T14" fmla="*/ 44 w 243"/>
                    <a:gd name="T15" fmla="*/ 22 h 133"/>
                    <a:gd name="T16" fmla="*/ 41 w 243"/>
                    <a:gd name="T17" fmla="*/ 31 h 133"/>
                    <a:gd name="T18" fmla="*/ 78 w 243"/>
                    <a:gd name="T19" fmla="*/ 72 h 133"/>
                    <a:gd name="T20" fmla="*/ 123 w 243"/>
                    <a:gd name="T21" fmla="*/ 61 h 133"/>
                    <a:gd name="T22" fmla="*/ 166 w 243"/>
                    <a:gd name="T23" fmla="*/ 71 h 133"/>
                    <a:gd name="T24" fmla="*/ 201 w 243"/>
                    <a:gd name="T25" fmla="*/ 31 h 133"/>
                    <a:gd name="T26" fmla="*/ 199 w 243"/>
                    <a:gd name="T27" fmla="*/ 22 h 133"/>
                    <a:gd name="T28" fmla="*/ 221 w 243"/>
                    <a:gd name="T29" fmla="*/ 0 h 133"/>
                    <a:gd name="T30" fmla="*/ 243 w 243"/>
                    <a:gd name="T31" fmla="*/ 22 h 133"/>
                    <a:gd name="T32" fmla="*/ 221 w 243"/>
                    <a:gd name="T33" fmla="*/ 44 h 133"/>
                    <a:gd name="T34" fmla="*/ 218 w 243"/>
                    <a:gd name="T35" fmla="*/ 43 h 133"/>
                    <a:gd name="T36" fmla="*/ 183 w 243"/>
                    <a:gd name="T37" fmla="*/ 83 h 133"/>
                    <a:gd name="T38" fmla="*/ 209 w 243"/>
                    <a:gd name="T39" fmla="*/ 111 h 133"/>
                    <a:gd name="T40" fmla="*/ 203 w 243"/>
                    <a:gd name="T41" fmla="*/ 115 h 133"/>
                    <a:gd name="T42" fmla="*/ 123 w 243"/>
                    <a:gd name="T43" fmla="*/ 133 h 133"/>
                    <a:gd name="T44" fmla="*/ 43 w 243"/>
                    <a:gd name="T45" fmla="*/ 115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43" h="133">
                      <a:moveTo>
                        <a:pt x="43" y="115"/>
                      </a:moveTo>
                      <a:cubicBezTo>
                        <a:pt x="40" y="114"/>
                        <a:pt x="39" y="112"/>
                        <a:pt x="38" y="111"/>
                      </a:cubicBezTo>
                      <a:cubicBezTo>
                        <a:pt x="44" y="101"/>
                        <a:pt x="52" y="92"/>
                        <a:pt x="61" y="84"/>
                      </a:cubicBezTo>
                      <a:cubicBezTo>
                        <a:pt x="61" y="84"/>
                        <a:pt x="61" y="84"/>
                        <a:pt x="26" y="43"/>
                      </a:cubicBezTo>
                      <a:cubicBezTo>
                        <a:pt x="25" y="44"/>
                        <a:pt x="23" y="44"/>
                        <a:pt x="22" y="44"/>
                      </a:cubicBezTo>
                      <a:cubicBezTo>
                        <a:pt x="9" y="44"/>
                        <a:pt x="0" y="34"/>
                        <a:pt x="0" y="22"/>
                      </a:cubicBezTo>
                      <a:cubicBezTo>
                        <a:pt x="0" y="9"/>
                        <a:pt x="9" y="0"/>
                        <a:pt x="22" y="0"/>
                      </a:cubicBezTo>
                      <a:cubicBezTo>
                        <a:pt x="34" y="0"/>
                        <a:pt x="44" y="9"/>
                        <a:pt x="44" y="22"/>
                      </a:cubicBezTo>
                      <a:cubicBezTo>
                        <a:pt x="44" y="25"/>
                        <a:pt x="43" y="28"/>
                        <a:pt x="41" y="31"/>
                      </a:cubicBezTo>
                      <a:cubicBezTo>
                        <a:pt x="41" y="31"/>
                        <a:pt x="41" y="31"/>
                        <a:pt x="78" y="72"/>
                      </a:cubicBezTo>
                      <a:cubicBezTo>
                        <a:pt x="92" y="65"/>
                        <a:pt x="108" y="61"/>
                        <a:pt x="123" y="61"/>
                      </a:cubicBezTo>
                      <a:cubicBezTo>
                        <a:pt x="139" y="61"/>
                        <a:pt x="153" y="65"/>
                        <a:pt x="166" y="71"/>
                      </a:cubicBezTo>
                      <a:cubicBezTo>
                        <a:pt x="166" y="71"/>
                        <a:pt x="166" y="71"/>
                        <a:pt x="201" y="31"/>
                      </a:cubicBezTo>
                      <a:cubicBezTo>
                        <a:pt x="199" y="28"/>
                        <a:pt x="199" y="25"/>
                        <a:pt x="199" y="22"/>
                      </a:cubicBezTo>
                      <a:cubicBezTo>
                        <a:pt x="199" y="9"/>
                        <a:pt x="209" y="0"/>
                        <a:pt x="221" y="0"/>
                      </a:cubicBezTo>
                      <a:cubicBezTo>
                        <a:pt x="233" y="0"/>
                        <a:pt x="243" y="9"/>
                        <a:pt x="243" y="22"/>
                      </a:cubicBezTo>
                      <a:cubicBezTo>
                        <a:pt x="243" y="34"/>
                        <a:pt x="233" y="44"/>
                        <a:pt x="221" y="44"/>
                      </a:cubicBezTo>
                      <a:cubicBezTo>
                        <a:pt x="220" y="44"/>
                        <a:pt x="219" y="44"/>
                        <a:pt x="218" y="43"/>
                      </a:cubicBezTo>
                      <a:cubicBezTo>
                        <a:pt x="218" y="43"/>
                        <a:pt x="218" y="43"/>
                        <a:pt x="183" y="83"/>
                      </a:cubicBezTo>
                      <a:cubicBezTo>
                        <a:pt x="193" y="90"/>
                        <a:pt x="202" y="99"/>
                        <a:pt x="209" y="111"/>
                      </a:cubicBezTo>
                      <a:cubicBezTo>
                        <a:pt x="207" y="112"/>
                        <a:pt x="206" y="114"/>
                        <a:pt x="203" y="115"/>
                      </a:cubicBezTo>
                      <a:cubicBezTo>
                        <a:pt x="183" y="125"/>
                        <a:pt x="154" y="133"/>
                        <a:pt x="123" y="133"/>
                      </a:cubicBezTo>
                      <a:cubicBezTo>
                        <a:pt x="92" y="133"/>
                        <a:pt x="64" y="125"/>
                        <a:pt x="43" y="115"/>
                      </a:cubicBezTo>
                      <a:close/>
                    </a:path>
                  </a:pathLst>
                </a:custGeom>
                <a:grpFill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1867"/>
                  <a:endParaRPr lang="en-US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endParaRPr>
                </a:p>
              </p:txBody>
            </p:sp>
            <p:sp>
              <p:nvSpPr>
                <p:cNvPr id="157" name="Freeform 25"/>
                <p:cNvSpPr>
                  <a:spLocks/>
                </p:cNvSpPr>
                <p:nvPr/>
              </p:nvSpPr>
              <p:spPr bwMode="auto">
                <a:xfrm>
                  <a:off x="7848600" y="1909764"/>
                  <a:ext cx="641350" cy="982663"/>
                </a:xfrm>
                <a:custGeom>
                  <a:avLst/>
                  <a:gdLst>
                    <a:gd name="T0" fmla="*/ 156 w 171"/>
                    <a:gd name="T1" fmla="*/ 118 h 262"/>
                    <a:gd name="T2" fmla="*/ 111 w 171"/>
                    <a:gd name="T3" fmla="*/ 118 h 262"/>
                    <a:gd name="T4" fmla="*/ 105 w 171"/>
                    <a:gd name="T5" fmla="*/ 158 h 262"/>
                    <a:gd name="T6" fmla="*/ 150 w 171"/>
                    <a:gd name="T7" fmla="*/ 176 h 262"/>
                    <a:gd name="T8" fmla="*/ 156 w 171"/>
                    <a:gd name="T9" fmla="*/ 194 h 262"/>
                    <a:gd name="T10" fmla="*/ 145 w 171"/>
                    <a:gd name="T11" fmla="*/ 202 h 262"/>
                    <a:gd name="T12" fmla="*/ 140 w 171"/>
                    <a:gd name="T13" fmla="*/ 200 h 262"/>
                    <a:gd name="T14" fmla="*/ 97 w 171"/>
                    <a:gd name="T15" fmla="*/ 182 h 262"/>
                    <a:gd name="T16" fmla="*/ 0 w 171"/>
                    <a:gd name="T17" fmla="*/ 262 h 262"/>
                    <a:gd name="T18" fmla="*/ 0 w 171"/>
                    <a:gd name="T19" fmla="*/ 216 h 262"/>
                    <a:gd name="T20" fmla="*/ 75 w 171"/>
                    <a:gd name="T21" fmla="*/ 133 h 262"/>
                    <a:gd name="T22" fmla="*/ 0 w 171"/>
                    <a:gd name="T23" fmla="*/ 50 h 262"/>
                    <a:gd name="T24" fmla="*/ 0 w 171"/>
                    <a:gd name="T25" fmla="*/ 23 h 262"/>
                    <a:gd name="T26" fmla="*/ 80 w 171"/>
                    <a:gd name="T27" fmla="*/ 4 h 262"/>
                    <a:gd name="T28" fmla="*/ 87 w 171"/>
                    <a:gd name="T29" fmla="*/ 0 h 262"/>
                    <a:gd name="T30" fmla="*/ 98 w 171"/>
                    <a:gd name="T31" fmla="*/ 27 h 262"/>
                    <a:gd name="T32" fmla="*/ 140 w 171"/>
                    <a:gd name="T33" fmla="*/ 10 h 262"/>
                    <a:gd name="T34" fmla="*/ 156 w 171"/>
                    <a:gd name="T35" fmla="*/ 17 h 262"/>
                    <a:gd name="T36" fmla="*/ 150 w 171"/>
                    <a:gd name="T37" fmla="*/ 34 h 262"/>
                    <a:gd name="T38" fmla="*/ 106 w 171"/>
                    <a:gd name="T39" fmla="*/ 53 h 262"/>
                    <a:gd name="T40" fmla="*/ 111 w 171"/>
                    <a:gd name="T41" fmla="*/ 92 h 262"/>
                    <a:gd name="T42" fmla="*/ 158 w 171"/>
                    <a:gd name="T43" fmla="*/ 92 h 262"/>
                    <a:gd name="T44" fmla="*/ 171 w 171"/>
                    <a:gd name="T45" fmla="*/ 105 h 262"/>
                    <a:gd name="T46" fmla="*/ 156 w 171"/>
                    <a:gd name="T47" fmla="*/ 118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1" h="262">
                      <a:moveTo>
                        <a:pt x="156" y="118"/>
                      </a:moveTo>
                      <a:cubicBezTo>
                        <a:pt x="111" y="118"/>
                        <a:pt x="111" y="118"/>
                        <a:pt x="111" y="118"/>
                      </a:cubicBezTo>
                      <a:cubicBezTo>
                        <a:pt x="111" y="132"/>
                        <a:pt x="109" y="145"/>
                        <a:pt x="105" y="158"/>
                      </a:cubicBezTo>
                      <a:cubicBezTo>
                        <a:pt x="105" y="158"/>
                        <a:pt x="105" y="158"/>
                        <a:pt x="150" y="176"/>
                      </a:cubicBezTo>
                      <a:cubicBezTo>
                        <a:pt x="156" y="180"/>
                        <a:pt x="159" y="187"/>
                        <a:pt x="156" y="194"/>
                      </a:cubicBezTo>
                      <a:cubicBezTo>
                        <a:pt x="155" y="198"/>
                        <a:pt x="150" y="202"/>
                        <a:pt x="145" y="202"/>
                      </a:cubicBezTo>
                      <a:cubicBezTo>
                        <a:pt x="144" y="202"/>
                        <a:pt x="141" y="200"/>
                        <a:pt x="140" y="200"/>
                      </a:cubicBezTo>
                      <a:cubicBezTo>
                        <a:pt x="140" y="200"/>
                        <a:pt x="140" y="200"/>
                        <a:pt x="97" y="182"/>
                      </a:cubicBezTo>
                      <a:cubicBezTo>
                        <a:pt x="78" y="222"/>
                        <a:pt x="43" y="248"/>
                        <a:pt x="0" y="262"/>
                      </a:cubicBezTo>
                      <a:cubicBezTo>
                        <a:pt x="0" y="262"/>
                        <a:pt x="0" y="262"/>
                        <a:pt x="0" y="216"/>
                      </a:cubicBezTo>
                      <a:cubicBezTo>
                        <a:pt x="42" y="212"/>
                        <a:pt x="75" y="176"/>
                        <a:pt x="75" y="133"/>
                      </a:cubicBezTo>
                      <a:cubicBezTo>
                        <a:pt x="75" y="90"/>
                        <a:pt x="42" y="54"/>
                        <a:pt x="0" y="50"/>
                      </a:cubicBezTo>
                      <a:cubicBezTo>
                        <a:pt x="0" y="41"/>
                        <a:pt x="0" y="32"/>
                        <a:pt x="0" y="23"/>
                      </a:cubicBezTo>
                      <a:cubicBezTo>
                        <a:pt x="31" y="23"/>
                        <a:pt x="58" y="16"/>
                        <a:pt x="80" y="4"/>
                      </a:cubicBezTo>
                      <a:cubicBezTo>
                        <a:pt x="81" y="3"/>
                        <a:pt x="84" y="1"/>
                        <a:pt x="87" y="0"/>
                      </a:cubicBezTo>
                      <a:cubicBezTo>
                        <a:pt x="92" y="9"/>
                        <a:pt x="96" y="18"/>
                        <a:pt x="98" y="27"/>
                      </a:cubicBezTo>
                      <a:cubicBezTo>
                        <a:pt x="98" y="27"/>
                        <a:pt x="98" y="27"/>
                        <a:pt x="140" y="10"/>
                      </a:cubicBezTo>
                      <a:cubicBezTo>
                        <a:pt x="146" y="8"/>
                        <a:pt x="154" y="10"/>
                        <a:pt x="156" y="17"/>
                      </a:cubicBezTo>
                      <a:cubicBezTo>
                        <a:pt x="159" y="23"/>
                        <a:pt x="156" y="31"/>
                        <a:pt x="150" y="34"/>
                      </a:cubicBezTo>
                      <a:cubicBezTo>
                        <a:pt x="150" y="34"/>
                        <a:pt x="150" y="34"/>
                        <a:pt x="106" y="53"/>
                      </a:cubicBezTo>
                      <a:cubicBezTo>
                        <a:pt x="109" y="65"/>
                        <a:pt x="111" y="78"/>
                        <a:pt x="111" y="92"/>
                      </a:cubicBezTo>
                      <a:cubicBezTo>
                        <a:pt x="111" y="92"/>
                        <a:pt x="111" y="92"/>
                        <a:pt x="158" y="92"/>
                      </a:cubicBezTo>
                      <a:cubicBezTo>
                        <a:pt x="164" y="92"/>
                        <a:pt x="171" y="97"/>
                        <a:pt x="171" y="105"/>
                      </a:cubicBezTo>
                      <a:cubicBezTo>
                        <a:pt x="169" y="111"/>
                        <a:pt x="164" y="118"/>
                        <a:pt x="156" y="118"/>
                      </a:cubicBezTo>
                      <a:close/>
                    </a:path>
                  </a:pathLst>
                </a:custGeom>
                <a:grpFill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1867"/>
                  <a:endParaRPr lang="en-US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endParaRPr>
                </a:p>
              </p:txBody>
            </p:sp>
          </p:grpSp>
          <p:sp>
            <p:nvSpPr>
              <p:cNvPr id="154" name="Freeform 20"/>
              <p:cNvSpPr>
                <a:spLocks noEditPoints="1"/>
              </p:cNvSpPr>
              <p:nvPr/>
            </p:nvSpPr>
            <p:spPr bwMode="auto">
              <a:xfrm>
                <a:off x="7571668" y="2194767"/>
                <a:ext cx="490364" cy="429371"/>
              </a:xfrm>
              <a:custGeom>
                <a:avLst/>
                <a:gdLst/>
                <a:ahLst/>
                <a:cxnLst>
                  <a:cxn ang="0">
                    <a:pos x="139" y="218"/>
                  </a:cxn>
                  <a:cxn ang="0">
                    <a:pos x="185" y="230"/>
                  </a:cxn>
                  <a:cxn ang="0">
                    <a:pos x="189" y="232"/>
                  </a:cxn>
                  <a:cxn ang="0">
                    <a:pos x="216" y="256"/>
                  </a:cxn>
                  <a:cxn ang="0">
                    <a:pos x="223" y="251"/>
                  </a:cxn>
                  <a:cxn ang="0">
                    <a:pos x="221" y="240"/>
                  </a:cxn>
                  <a:cxn ang="0">
                    <a:pos x="248" y="207"/>
                  </a:cxn>
                  <a:cxn ang="0">
                    <a:pos x="248" y="199"/>
                  </a:cxn>
                  <a:cxn ang="0">
                    <a:pos x="241" y="12"/>
                  </a:cxn>
                  <a:cxn ang="0">
                    <a:pos x="241" y="0"/>
                  </a:cxn>
                  <a:cxn ang="0">
                    <a:pos x="136" y="173"/>
                  </a:cxn>
                  <a:cxn ang="0">
                    <a:pos x="38" y="355"/>
                  </a:cxn>
                  <a:cxn ang="0">
                    <a:pos x="52" y="347"/>
                  </a:cxn>
                  <a:cxn ang="0">
                    <a:pos x="139" y="218"/>
                  </a:cxn>
                  <a:cxn ang="0">
                    <a:pos x="188" y="149"/>
                  </a:cxn>
                  <a:cxn ang="0">
                    <a:pos x="318" y="148"/>
                  </a:cxn>
                  <a:cxn ang="0">
                    <a:pos x="329" y="128"/>
                  </a:cxn>
                  <a:cxn ang="0">
                    <a:pos x="180" y="128"/>
                  </a:cxn>
                  <a:cxn ang="0">
                    <a:pos x="188" y="149"/>
                  </a:cxn>
                  <a:cxn ang="0">
                    <a:pos x="122" y="235"/>
                  </a:cxn>
                  <a:cxn ang="0">
                    <a:pos x="201" y="362"/>
                  </a:cxn>
                  <a:cxn ang="0">
                    <a:pos x="213" y="342"/>
                  </a:cxn>
                  <a:cxn ang="0">
                    <a:pos x="142" y="233"/>
                  </a:cxn>
                  <a:cxn ang="0">
                    <a:pos x="122" y="235"/>
                  </a:cxn>
                  <a:cxn ang="0">
                    <a:pos x="274" y="319"/>
                  </a:cxn>
                  <a:cxn ang="0">
                    <a:pos x="286" y="268"/>
                  </a:cxn>
                  <a:cxn ang="0">
                    <a:pos x="277" y="263"/>
                  </a:cxn>
                  <a:cxn ang="0">
                    <a:pos x="254" y="272"/>
                  </a:cxn>
                  <a:cxn ang="0">
                    <a:pos x="229" y="261"/>
                  </a:cxn>
                  <a:cxn ang="0">
                    <a:pos x="222" y="266"/>
                  </a:cxn>
                  <a:cxn ang="0">
                    <a:pos x="232" y="319"/>
                  </a:cxn>
                  <a:cxn ang="0">
                    <a:pos x="139" y="406"/>
                  </a:cxn>
                  <a:cxn ang="0">
                    <a:pos x="63" y="367"/>
                  </a:cxn>
                  <a:cxn ang="0">
                    <a:pos x="50" y="375"/>
                  </a:cxn>
                  <a:cxn ang="0">
                    <a:pos x="151" y="426"/>
                  </a:cxn>
                  <a:cxn ang="0">
                    <a:pos x="254" y="371"/>
                  </a:cxn>
                  <a:cxn ang="0">
                    <a:pos x="455" y="375"/>
                  </a:cxn>
                  <a:cxn ang="0">
                    <a:pos x="443" y="369"/>
                  </a:cxn>
                  <a:cxn ang="0">
                    <a:pos x="274" y="319"/>
                  </a:cxn>
                  <a:cxn ang="0">
                    <a:pos x="369" y="173"/>
                  </a:cxn>
                  <a:cxn ang="0">
                    <a:pos x="266" y="0"/>
                  </a:cxn>
                  <a:cxn ang="0">
                    <a:pos x="266" y="12"/>
                  </a:cxn>
                  <a:cxn ang="0">
                    <a:pos x="260" y="199"/>
                  </a:cxn>
                  <a:cxn ang="0">
                    <a:pos x="260" y="207"/>
                  </a:cxn>
                  <a:cxn ang="0">
                    <a:pos x="287" y="240"/>
                  </a:cxn>
                  <a:cxn ang="0">
                    <a:pos x="285" y="252"/>
                  </a:cxn>
                  <a:cxn ang="0">
                    <a:pos x="292" y="256"/>
                  </a:cxn>
                  <a:cxn ang="0">
                    <a:pos x="369" y="217"/>
                  </a:cxn>
                  <a:cxn ang="0">
                    <a:pos x="455" y="347"/>
                  </a:cxn>
                  <a:cxn ang="0">
                    <a:pos x="469" y="355"/>
                  </a:cxn>
                  <a:cxn ang="0">
                    <a:pos x="369" y="173"/>
                  </a:cxn>
                  <a:cxn ang="0">
                    <a:pos x="297" y="342"/>
                  </a:cxn>
                  <a:cxn ang="0">
                    <a:pos x="307" y="362"/>
                  </a:cxn>
                  <a:cxn ang="0">
                    <a:pos x="388" y="234"/>
                  </a:cxn>
                  <a:cxn ang="0">
                    <a:pos x="366" y="232"/>
                  </a:cxn>
                  <a:cxn ang="0">
                    <a:pos x="297" y="342"/>
                  </a:cxn>
                </a:cxnLst>
                <a:rect l="0" t="0" r="r" b="b"/>
                <a:pathLst>
                  <a:path w="507" h="444">
                    <a:moveTo>
                      <a:pt x="139" y="218"/>
                    </a:moveTo>
                    <a:cubicBezTo>
                      <a:pt x="155" y="218"/>
                      <a:pt x="171" y="222"/>
                      <a:pt x="185" y="230"/>
                    </a:cubicBezTo>
                    <a:cubicBezTo>
                      <a:pt x="187" y="232"/>
                      <a:pt x="189" y="232"/>
                      <a:pt x="189" y="232"/>
                    </a:cubicBezTo>
                    <a:cubicBezTo>
                      <a:pt x="201" y="240"/>
                      <a:pt x="209" y="248"/>
                      <a:pt x="216" y="256"/>
                    </a:cubicBezTo>
                    <a:cubicBezTo>
                      <a:pt x="223" y="251"/>
                      <a:pt x="223" y="251"/>
                      <a:pt x="223" y="251"/>
                    </a:cubicBezTo>
                    <a:cubicBezTo>
                      <a:pt x="222" y="247"/>
                      <a:pt x="221" y="243"/>
                      <a:pt x="221" y="240"/>
                    </a:cubicBezTo>
                    <a:cubicBezTo>
                      <a:pt x="221" y="224"/>
                      <a:pt x="233" y="210"/>
                      <a:pt x="248" y="207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136" y="190"/>
                      <a:pt x="128" y="22"/>
                      <a:pt x="241" y="12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156" y="6"/>
                      <a:pt x="104" y="98"/>
                      <a:pt x="136" y="173"/>
                    </a:cubicBezTo>
                    <a:cubicBezTo>
                      <a:pt x="46" y="182"/>
                      <a:pt x="0" y="278"/>
                      <a:pt x="38" y="355"/>
                    </a:cubicBezTo>
                    <a:cubicBezTo>
                      <a:pt x="52" y="347"/>
                      <a:pt x="52" y="347"/>
                      <a:pt x="52" y="347"/>
                    </a:cubicBezTo>
                    <a:cubicBezTo>
                      <a:pt x="18" y="290"/>
                      <a:pt x="77" y="218"/>
                      <a:pt x="139" y="218"/>
                    </a:cubicBezTo>
                    <a:close/>
                    <a:moveTo>
                      <a:pt x="188" y="149"/>
                    </a:moveTo>
                    <a:cubicBezTo>
                      <a:pt x="227" y="118"/>
                      <a:pt x="280" y="118"/>
                      <a:pt x="318" y="148"/>
                    </a:cubicBezTo>
                    <a:cubicBezTo>
                      <a:pt x="323" y="142"/>
                      <a:pt x="327" y="136"/>
                      <a:pt x="329" y="128"/>
                    </a:cubicBezTo>
                    <a:cubicBezTo>
                      <a:pt x="283" y="96"/>
                      <a:pt x="225" y="96"/>
                      <a:pt x="180" y="128"/>
                    </a:cubicBezTo>
                    <a:cubicBezTo>
                      <a:pt x="182" y="139"/>
                      <a:pt x="184" y="143"/>
                      <a:pt x="188" y="149"/>
                    </a:cubicBezTo>
                    <a:close/>
                    <a:moveTo>
                      <a:pt x="122" y="235"/>
                    </a:moveTo>
                    <a:cubicBezTo>
                      <a:pt x="120" y="289"/>
                      <a:pt x="150" y="340"/>
                      <a:pt x="201" y="362"/>
                    </a:cubicBezTo>
                    <a:cubicBezTo>
                      <a:pt x="205" y="356"/>
                      <a:pt x="209" y="350"/>
                      <a:pt x="213" y="342"/>
                    </a:cubicBezTo>
                    <a:cubicBezTo>
                      <a:pt x="168" y="324"/>
                      <a:pt x="140" y="279"/>
                      <a:pt x="142" y="233"/>
                    </a:cubicBezTo>
                    <a:cubicBezTo>
                      <a:pt x="136" y="233"/>
                      <a:pt x="128" y="233"/>
                      <a:pt x="122" y="235"/>
                    </a:cubicBezTo>
                    <a:close/>
                    <a:moveTo>
                      <a:pt x="274" y="319"/>
                    </a:moveTo>
                    <a:cubicBezTo>
                      <a:pt x="273" y="296"/>
                      <a:pt x="274" y="288"/>
                      <a:pt x="286" y="268"/>
                    </a:cubicBezTo>
                    <a:cubicBezTo>
                      <a:pt x="277" y="263"/>
                      <a:pt x="277" y="263"/>
                      <a:pt x="277" y="263"/>
                    </a:cubicBezTo>
                    <a:cubicBezTo>
                      <a:pt x="271" y="269"/>
                      <a:pt x="263" y="272"/>
                      <a:pt x="254" y="272"/>
                    </a:cubicBezTo>
                    <a:cubicBezTo>
                      <a:pt x="244" y="272"/>
                      <a:pt x="235" y="268"/>
                      <a:pt x="229" y="261"/>
                    </a:cubicBezTo>
                    <a:cubicBezTo>
                      <a:pt x="222" y="266"/>
                      <a:pt x="222" y="266"/>
                      <a:pt x="222" y="266"/>
                    </a:cubicBezTo>
                    <a:cubicBezTo>
                      <a:pt x="230" y="282"/>
                      <a:pt x="232" y="299"/>
                      <a:pt x="232" y="319"/>
                    </a:cubicBezTo>
                    <a:cubicBezTo>
                      <a:pt x="230" y="367"/>
                      <a:pt x="187" y="406"/>
                      <a:pt x="139" y="406"/>
                    </a:cubicBezTo>
                    <a:cubicBezTo>
                      <a:pt x="107" y="406"/>
                      <a:pt x="81" y="391"/>
                      <a:pt x="63" y="367"/>
                    </a:cubicBezTo>
                    <a:cubicBezTo>
                      <a:pt x="50" y="375"/>
                      <a:pt x="50" y="375"/>
                      <a:pt x="50" y="375"/>
                    </a:cubicBezTo>
                    <a:cubicBezTo>
                      <a:pt x="73" y="405"/>
                      <a:pt x="111" y="426"/>
                      <a:pt x="151" y="426"/>
                    </a:cubicBezTo>
                    <a:cubicBezTo>
                      <a:pt x="194" y="426"/>
                      <a:pt x="230" y="404"/>
                      <a:pt x="254" y="371"/>
                    </a:cubicBezTo>
                    <a:cubicBezTo>
                      <a:pt x="302" y="441"/>
                      <a:pt x="405" y="444"/>
                      <a:pt x="455" y="375"/>
                    </a:cubicBezTo>
                    <a:cubicBezTo>
                      <a:pt x="443" y="369"/>
                      <a:pt x="443" y="369"/>
                      <a:pt x="443" y="369"/>
                    </a:cubicBezTo>
                    <a:cubicBezTo>
                      <a:pt x="394" y="437"/>
                      <a:pt x="281" y="403"/>
                      <a:pt x="274" y="319"/>
                    </a:cubicBezTo>
                    <a:close/>
                    <a:moveTo>
                      <a:pt x="369" y="173"/>
                    </a:moveTo>
                    <a:cubicBezTo>
                      <a:pt x="402" y="97"/>
                      <a:pt x="351" y="8"/>
                      <a:pt x="266" y="0"/>
                    </a:cubicBezTo>
                    <a:cubicBezTo>
                      <a:pt x="266" y="12"/>
                      <a:pt x="266" y="12"/>
                      <a:pt x="266" y="12"/>
                    </a:cubicBezTo>
                    <a:cubicBezTo>
                      <a:pt x="376" y="26"/>
                      <a:pt x="370" y="190"/>
                      <a:pt x="260" y="199"/>
                    </a:cubicBezTo>
                    <a:cubicBezTo>
                      <a:pt x="260" y="207"/>
                      <a:pt x="260" y="207"/>
                      <a:pt x="260" y="207"/>
                    </a:cubicBezTo>
                    <a:cubicBezTo>
                      <a:pt x="275" y="210"/>
                      <a:pt x="287" y="224"/>
                      <a:pt x="287" y="240"/>
                    </a:cubicBezTo>
                    <a:cubicBezTo>
                      <a:pt x="287" y="244"/>
                      <a:pt x="286" y="248"/>
                      <a:pt x="285" y="252"/>
                    </a:cubicBezTo>
                    <a:cubicBezTo>
                      <a:pt x="292" y="256"/>
                      <a:pt x="292" y="256"/>
                      <a:pt x="292" y="256"/>
                    </a:cubicBezTo>
                    <a:cubicBezTo>
                      <a:pt x="309" y="234"/>
                      <a:pt x="337" y="218"/>
                      <a:pt x="369" y="217"/>
                    </a:cubicBezTo>
                    <a:cubicBezTo>
                      <a:pt x="436" y="217"/>
                      <a:pt x="479" y="288"/>
                      <a:pt x="455" y="347"/>
                    </a:cubicBezTo>
                    <a:cubicBezTo>
                      <a:pt x="469" y="355"/>
                      <a:pt x="469" y="355"/>
                      <a:pt x="469" y="355"/>
                    </a:cubicBezTo>
                    <a:cubicBezTo>
                      <a:pt x="507" y="278"/>
                      <a:pt x="458" y="181"/>
                      <a:pt x="369" y="173"/>
                    </a:cubicBezTo>
                    <a:close/>
                    <a:moveTo>
                      <a:pt x="297" y="342"/>
                    </a:moveTo>
                    <a:cubicBezTo>
                      <a:pt x="301" y="350"/>
                      <a:pt x="303" y="356"/>
                      <a:pt x="307" y="362"/>
                    </a:cubicBezTo>
                    <a:cubicBezTo>
                      <a:pt x="358" y="340"/>
                      <a:pt x="390" y="289"/>
                      <a:pt x="388" y="234"/>
                    </a:cubicBezTo>
                    <a:cubicBezTo>
                      <a:pt x="382" y="232"/>
                      <a:pt x="374" y="232"/>
                      <a:pt x="366" y="232"/>
                    </a:cubicBezTo>
                    <a:cubicBezTo>
                      <a:pt x="370" y="281"/>
                      <a:pt x="341" y="326"/>
                      <a:pt x="297" y="342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867"/>
                <a:endParaRPr lang="en-US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  <p:grpSp>
          <p:nvGrpSpPr>
            <p:cNvPr id="182" name="Group 14"/>
            <p:cNvGrpSpPr/>
            <p:nvPr/>
          </p:nvGrpSpPr>
          <p:grpSpPr>
            <a:xfrm>
              <a:off x="7505730" y="2777053"/>
              <a:ext cx="314564" cy="207621"/>
              <a:chOff x="5065467" y="2430723"/>
              <a:chExt cx="2774918" cy="1929136"/>
            </a:xfrm>
          </p:grpSpPr>
          <p:sp>
            <p:nvSpPr>
              <p:cNvPr id="183" name="Freeform 31"/>
              <p:cNvSpPr>
                <a:spLocks/>
              </p:cNvSpPr>
              <p:nvPr/>
            </p:nvSpPr>
            <p:spPr bwMode="auto">
              <a:xfrm>
                <a:off x="5065467" y="2601779"/>
                <a:ext cx="893296" cy="166304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71"/>
                  </a:cxn>
                  <a:cxn ang="0">
                    <a:pos x="1" y="74"/>
                  </a:cxn>
                  <a:cxn ang="0">
                    <a:pos x="40" y="32"/>
                  </a:cxn>
                  <a:cxn ang="0">
                    <a:pos x="1" y="0"/>
                  </a:cxn>
                </a:cxnLst>
                <a:rect l="0" t="0" r="r" b="b"/>
                <a:pathLst>
                  <a:path w="40" h="74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2"/>
                      <a:pt x="1" y="73"/>
                      <a:pt x="1" y="74"/>
                    </a:cubicBezTo>
                    <a:cubicBezTo>
                      <a:pt x="40" y="32"/>
                      <a:pt x="40" y="32"/>
                      <a:pt x="40" y="3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956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84" name="Freeform 32"/>
              <p:cNvSpPr>
                <a:spLocks/>
              </p:cNvSpPr>
              <p:nvPr/>
            </p:nvSpPr>
            <p:spPr bwMode="auto">
              <a:xfrm>
                <a:off x="6947089" y="2601779"/>
                <a:ext cx="893296" cy="1663049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1"/>
                  </a:cxn>
                  <a:cxn ang="0">
                    <a:pos x="40" y="71"/>
                  </a:cxn>
                  <a:cxn ang="0">
                    <a:pos x="39" y="74"/>
                  </a:cxn>
                  <a:cxn ang="0">
                    <a:pos x="0" y="32"/>
                  </a:cxn>
                  <a:cxn ang="0">
                    <a:pos x="40" y="0"/>
                  </a:cxn>
                </a:cxnLst>
                <a:rect l="0" t="0" r="r" b="b"/>
                <a:pathLst>
                  <a:path w="40" h="74">
                    <a:moveTo>
                      <a:pt x="40" y="0"/>
                    </a:moveTo>
                    <a:cubicBezTo>
                      <a:pt x="40" y="0"/>
                      <a:pt x="40" y="1"/>
                      <a:pt x="40" y="1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0" y="72"/>
                      <a:pt x="40" y="73"/>
                      <a:pt x="39" y="74"/>
                    </a:cubicBezTo>
                    <a:cubicBezTo>
                      <a:pt x="0" y="32"/>
                      <a:pt x="0" y="32"/>
                      <a:pt x="0" y="32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956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85" name="Freeform 33"/>
              <p:cNvSpPr>
                <a:spLocks/>
              </p:cNvSpPr>
              <p:nvPr/>
            </p:nvSpPr>
            <p:spPr bwMode="auto">
              <a:xfrm>
                <a:off x="5284036" y="3457060"/>
                <a:ext cx="2337773" cy="902799"/>
              </a:xfrm>
              <a:custGeom>
                <a:avLst/>
                <a:gdLst/>
                <a:ahLst/>
                <a:cxnLst>
                  <a:cxn ang="0">
                    <a:pos x="52" y="40"/>
                  </a:cxn>
                  <a:cxn ang="0">
                    <a:pos x="104" y="40"/>
                  </a:cxn>
                  <a:cxn ang="0">
                    <a:pos x="104" y="40"/>
                  </a:cxn>
                  <a:cxn ang="0">
                    <a:pos x="67" y="0"/>
                  </a:cxn>
                  <a:cxn ang="0">
                    <a:pos x="55" y="10"/>
                  </a:cxn>
                  <a:cxn ang="0">
                    <a:pos x="52" y="11"/>
                  </a:cxn>
                  <a:cxn ang="0">
                    <a:pos x="50" y="10"/>
                  </a:cxn>
                  <a:cxn ang="0">
                    <a:pos x="38" y="0"/>
                  </a:cxn>
                  <a:cxn ang="0">
                    <a:pos x="0" y="40"/>
                  </a:cxn>
                  <a:cxn ang="0">
                    <a:pos x="1" y="40"/>
                  </a:cxn>
                  <a:cxn ang="0">
                    <a:pos x="52" y="40"/>
                  </a:cxn>
                </a:cxnLst>
                <a:rect l="0" t="0" r="r" b="b"/>
                <a:pathLst>
                  <a:path w="104" h="40">
                    <a:moveTo>
                      <a:pt x="52" y="40"/>
                    </a:moveTo>
                    <a:cubicBezTo>
                      <a:pt x="104" y="40"/>
                      <a:pt x="104" y="40"/>
                      <a:pt x="104" y="40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4" y="11"/>
                      <a:pt x="53" y="11"/>
                      <a:pt x="52" y="11"/>
                    </a:cubicBezTo>
                    <a:cubicBezTo>
                      <a:pt x="51" y="11"/>
                      <a:pt x="50" y="11"/>
                      <a:pt x="50" y="1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1" y="40"/>
                    </a:cubicBezTo>
                    <a:lnTo>
                      <a:pt x="52" y="4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956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86" name="Freeform 34"/>
              <p:cNvSpPr>
                <a:spLocks/>
              </p:cNvSpPr>
              <p:nvPr/>
            </p:nvSpPr>
            <p:spPr bwMode="auto">
              <a:xfrm>
                <a:off x="5198511" y="2430723"/>
                <a:ext cx="2537336" cy="1007331"/>
              </a:xfrm>
              <a:custGeom>
                <a:avLst/>
                <a:gdLst/>
                <a:ahLst/>
                <a:cxnLst>
                  <a:cxn ang="0">
                    <a:pos x="56" y="45"/>
                  </a:cxn>
                  <a:cxn ang="0">
                    <a:pos x="60" y="43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56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52" y="43"/>
                  </a:cxn>
                  <a:cxn ang="0">
                    <a:pos x="56" y="45"/>
                  </a:cxn>
                </a:cxnLst>
                <a:rect l="0" t="0" r="r" b="b"/>
                <a:pathLst>
                  <a:path w="113" h="45">
                    <a:moveTo>
                      <a:pt x="56" y="45"/>
                    </a:moveTo>
                    <a:cubicBezTo>
                      <a:pt x="58" y="45"/>
                      <a:pt x="59" y="44"/>
                      <a:pt x="60" y="43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12" y="0"/>
                      <a:pt x="111" y="0"/>
                      <a:pt x="111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3" y="44"/>
                      <a:pt x="55" y="45"/>
                      <a:pt x="56" y="45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956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11760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227" grpId="0" animBg="1"/>
      <p:bldP spid="229" grpId="0" animBg="1"/>
      <p:bldP spid="240" grpId="0" animBg="1"/>
      <p:bldP spid="1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680782" y="1848767"/>
            <a:ext cx="4498964" cy="1063105"/>
          </a:xfrm>
          <a:prstGeom prst="rightArrow">
            <a:avLst/>
          </a:prstGeom>
          <a:solidFill>
            <a:srgbClr val="FFFFFF"/>
          </a:solidFill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6277151" y="2050582"/>
            <a:ext cx="2127783" cy="2555858"/>
          </a:xfrm>
          <a:prstGeom prst="curvedLeftArrow">
            <a:avLst/>
          </a:prstGeom>
          <a:solidFill>
            <a:srgbClr val="FFFFFF"/>
          </a:solidFill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 smtClean="0">
              <a:solidFill>
                <a:srgbClr val="676767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1620791" y="3563847"/>
            <a:ext cx="4532424" cy="1063105"/>
          </a:xfrm>
          <a:prstGeom prst="rightArrow">
            <a:avLst/>
          </a:prstGeom>
          <a:solidFill>
            <a:srgbClr val="FFFFFF"/>
          </a:solidFill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9" y="257699"/>
            <a:ext cx="8459726" cy="815451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そもそも、</a:t>
            </a:r>
            <a:r>
              <a:rPr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どのように情報搾取が行われるのか（一例）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50" y="1848767"/>
            <a:ext cx="832200" cy="795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j0431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48139" y="2926157"/>
            <a:ext cx="547933" cy="51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2731" y="2420381"/>
            <a:ext cx="598765" cy="56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64" y="3710321"/>
            <a:ext cx="900759" cy="727813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674782" y="3933812"/>
            <a:ext cx="428675" cy="461268"/>
            <a:chOff x="7143750" y="1444627"/>
            <a:chExt cx="1346200" cy="1447800"/>
          </a:xfrm>
          <a:solidFill>
            <a:srgbClr val="FF0000"/>
          </a:solidFill>
        </p:grpSpPr>
        <p:grpSp>
          <p:nvGrpSpPr>
            <p:cNvPr id="88" name="Group 87"/>
            <p:cNvGrpSpPr/>
            <p:nvPr/>
          </p:nvGrpSpPr>
          <p:grpSpPr>
            <a:xfrm>
              <a:off x="7143750" y="1444627"/>
              <a:ext cx="1346200" cy="1447800"/>
              <a:chOff x="7143750" y="1444627"/>
              <a:chExt cx="1346200" cy="1447800"/>
            </a:xfrm>
            <a:grpFill/>
          </p:grpSpPr>
          <p:sp>
            <p:nvSpPr>
              <p:cNvPr id="90" name="Freeform 23"/>
              <p:cNvSpPr>
                <a:spLocks/>
              </p:cNvSpPr>
              <p:nvPr/>
            </p:nvSpPr>
            <p:spPr bwMode="auto">
              <a:xfrm>
                <a:off x="7143750" y="1909764"/>
                <a:ext cx="644525" cy="982663"/>
              </a:xfrm>
              <a:custGeom>
                <a:avLst/>
                <a:gdLst>
                  <a:gd name="T0" fmla="*/ 172 w 172"/>
                  <a:gd name="T1" fmla="*/ 50 h 262"/>
                  <a:gd name="T2" fmla="*/ 96 w 172"/>
                  <a:gd name="T3" fmla="*/ 133 h 262"/>
                  <a:gd name="T4" fmla="*/ 172 w 172"/>
                  <a:gd name="T5" fmla="*/ 216 h 262"/>
                  <a:gd name="T6" fmla="*/ 172 w 172"/>
                  <a:gd name="T7" fmla="*/ 262 h 262"/>
                  <a:gd name="T8" fmla="*/ 75 w 172"/>
                  <a:gd name="T9" fmla="*/ 181 h 262"/>
                  <a:gd name="T10" fmla="*/ 30 w 172"/>
                  <a:gd name="T11" fmla="*/ 200 h 262"/>
                  <a:gd name="T12" fmla="*/ 26 w 172"/>
                  <a:gd name="T13" fmla="*/ 202 h 262"/>
                  <a:gd name="T14" fmla="*/ 13 w 172"/>
                  <a:gd name="T15" fmla="*/ 194 h 262"/>
                  <a:gd name="T16" fmla="*/ 21 w 172"/>
                  <a:gd name="T17" fmla="*/ 176 h 262"/>
                  <a:gd name="T18" fmla="*/ 66 w 172"/>
                  <a:gd name="T19" fmla="*/ 156 h 262"/>
                  <a:gd name="T20" fmla="*/ 61 w 172"/>
                  <a:gd name="T21" fmla="*/ 118 h 262"/>
                  <a:gd name="T22" fmla="*/ 13 w 172"/>
                  <a:gd name="T23" fmla="*/ 118 h 262"/>
                  <a:gd name="T24" fmla="*/ 0 w 172"/>
                  <a:gd name="T25" fmla="*/ 105 h 262"/>
                  <a:gd name="T26" fmla="*/ 13 w 172"/>
                  <a:gd name="T27" fmla="*/ 92 h 262"/>
                  <a:gd name="T28" fmla="*/ 61 w 172"/>
                  <a:gd name="T29" fmla="*/ 92 h 262"/>
                  <a:gd name="T30" fmla="*/ 66 w 172"/>
                  <a:gd name="T31" fmla="*/ 53 h 262"/>
                  <a:gd name="T32" fmla="*/ 21 w 172"/>
                  <a:gd name="T33" fmla="*/ 34 h 262"/>
                  <a:gd name="T34" fmla="*/ 13 w 172"/>
                  <a:gd name="T35" fmla="*/ 17 h 262"/>
                  <a:gd name="T36" fmla="*/ 30 w 172"/>
                  <a:gd name="T37" fmla="*/ 10 h 262"/>
                  <a:gd name="T38" fmla="*/ 73 w 172"/>
                  <a:gd name="T39" fmla="*/ 28 h 262"/>
                  <a:gd name="T40" fmla="*/ 86 w 172"/>
                  <a:gd name="T41" fmla="*/ 0 h 262"/>
                  <a:gd name="T42" fmla="*/ 92 w 172"/>
                  <a:gd name="T43" fmla="*/ 4 h 262"/>
                  <a:gd name="T44" fmla="*/ 172 w 172"/>
                  <a:gd name="T45" fmla="*/ 23 h 262"/>
                  <a:gd name="T46" fmla="*/ 172 w 172"/>
                  <a:gd name="T47" fmla="*/ 5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2" h="262">
                    <a:moveTo>
                      <a:pt x="172" y="50"/>
                    </a:moveTo>
                    <a:cubicBezTo>
                      <a:pt x="130" y="53"/>
                      <a:pt x="96" y="89"/>
                      <a:pt x="96" y="133"/>
                    </a:cubicBezTo>
                    <a:cubicBezTo>
                      <a:pt x="96" y="177"/>
                      <a:pt x="130" y="212"/>
                      <a:pt x="172" y="216"/>
                    </a:cubicBezTo>
                    <a:cubicBezTo>
                      <a:pt x="172" y="230"/>
                      <a:pt x="172" y="246"/>
                      <a:pt x="172" y="262"/>
                    </a:cubicBezTo>
                    <a:cubicBezTo>
                      <a:pt x="128" y="247"/>
                      <a:pt x="93" y="222"/>
                      <a:pt x="75" y="181"/>
                    </a:cubicBezTo>
                    <a:cubicBezTo>
                      <a:pt x="75" y="181"/>
                      <a:pt x="75" y="181"/>
                      <a:pt x="30" y="200"/>
                    </a:cubicBezTo>
                    <a:cubicBezTo>
                      <a:pt x="29" y="200"/>
                      <a:pt x="27" y="202"/>
                      <a:pt x="26" y="202"/>
                    </a:cubicBezTo>
                    <a:cubicBezTo>
                      <a:pt x="21" y="202"/>
                      <a:pt x="16" y="198"/>
                      <a:pt x="13" y="194"/>
                    </a:cubicBezTo>
                    <a:cubicBezTo>
                      <a:pt x="10" y="187"/>
                      <a:pt x="13" y="180"/>
                      <a:pt x="21" y="176"/>
                    </a:cubicBezTo>
                    <a:cubicBezTo>
                      <a:pt x="21" y="176"/>
                      <a:pt x="21" y="176"/>
                      <a:pt x="66" y="156"/>
                    </a:cubicBezTo>
                    <a:cubicBezTo>
                      <a:pt x="64" y="145"/>
                      <a:pt x="61" y="132"/>
                      <a:pt x="61" y="118"/>
                    </a:cubicBezTo>
                    <a:cubicBezTo>
                      <a:pt x="61" y="118"/>
                      <a:pt x="61" y="118"/>
                      <a:pt x="13" y="118"/>
                    </a:cubicBezTo>
                    <a:cubicBezTo>
                      <a:pt x="5" y="118"/>
                      <a:pt x="0" y="111"/>
                      <a:pt x="0" y="105"/>
                    </a:cubicBezTo>
                    <a:cubicBezTo>
                      <a:pt x="0" y="97"/>
                      <a:pt x="5" y="92"/>
                      <a:pt x="13" y="92"/>
                    </a:cubicBezTo>
                    <a:cubicBezTo>
                      <a:pt x="13" y="92"/>
                      <a:pt x="13" y="92"/>
                      <a:pt x="61" y="92"/>
                    </a:cubicBezTo>
                    <a:cubicBezTo>
                      <a:pt x="61" y="79"/>
                      <a:pt x="64" y="66"/>
                      <a:pt x="66" y="53"/>
                    </a:cubicBezTo>
                    <a:cubicBezTo>
                      <a:pt x="66" y="53"/>
                      <a:pt x="66" y="53"/>
                      <a:pt x="21" y="34"/>
                    </a:cubicBezTo>
                    <a:cubicBezTo>
                      <a:pt x="14" y="31"/>
                      <a:pt x="10" y="23"/>
                      <a:pt x="13" y="17"/>
                    </a:cubicBezTo>
                    <a:cubicBezTo>
                      <a:pt x="16" y="10"/>
                      <a:pt x="23" y="8"/>
                      <a:pt x="30" y="10"/>
                    </a:cubicBezTo>
                    <a:cubicBezTo>
                      <a:pt x="30" y="10"/>
                      <a:pt x="30" y="10"/>
                      <a:pt x="73" y="28"/>
                    </a:cubicBezTo>
                    <a:cubicBezTo>
                      <a:pt x="76" y="18"/>
                      <a:pt x="80" y="9"/>
                      <a:pt x="86" y="0"/>
                    </a:cubicBezTo>
                    <a:cubicBezTo>
                      <a:pt x="88" y="1"/>
                      <a:pt x="91" y="3"/>
                      <a:pt x="92" y="4"/>
                    </a:cubicBezTo>
                    <a:cubicBezTo>
                      <a:pt x="114" y="16"/>
                      <a:pt x="141" y="23"/>
                      <a:pt x="172" y="23"/>
                    </a:cubicBezTo>
                    <a:cubicBezTo>
                      <a:pt x="172" y="23"/>
                      <a:pt x="172" y="23"/>
                      <a:pt x="172" y="50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867"/>
                <a:endParaRPr lang="en-US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91" name="Freeform 24"/>
              <p:cNvSpPr>
                <a:spLocks/>
              </p:cNvSpPr>
              <p:nvPr/>
            </p:nvSpPr>
            <p:spPr bwMode="auto">
              <a:xfrm>
                <a:off x="7356475" y="1444627"/>
                <a:ext cx="911225" cy="498475"/>
              </a:xfrm>
              <a:custGeom>
                <a:avLst/>
                <a:gdLst>
                  <a:gd name="T0" fmla="*/ 43 w 243"/>
                  <a:gd name="T1" fmla="*/ 115 h 133"/>
                  <a:gd name="T2" fmla="*/ 38 w 243"/>
                  <a:gd name="T3" fmla="*/ 111 h 133"/>
                  <a:gd name="T4" fmla="*/ 61 w 243"/>
                  <a:gd name="T5" fmla="*/ 84 h 133"/>
                  <a:gd name="T6" fmla="*/ 26 w 243"/>
                  <a:gd name="T7" fmla="*/ 43 h 133"/>
                  <a:gd name="T8" fmla="*/ 22 w 243"/>
                  <a:gd name="T9" fmla="*/ 44 h 133"/>
                  <a:gd name="T10" fmla="*/ 0 w 243"/>
                  <a:gd name="T11" fmla="*/ 22 h 133"/>
                  <a:gd name="T12" fmla="*/ 22 w 243"/>
                  <a:gd name="T13" fmla="*/ 0 h 133"/>
                  <a:gd name="T14" fmla="*/ 44 w 243"/>
                  <a:gd name="T15" fmla="*/ 22 h 133"/>
                  <a:gd name="T16" fmla="*/ 41 w 243"/>
                  <a:gd name="T17" fmla="*/ 31 h 133"/>
                  <a:gd name="T18" fmla="*/ 78 w 243"/>
                  <a:gd name="T19" fmla="*/ 72 h 133"/>
                  <a:gd name="T20" fmla="*/ 123 w 243"/>
                  <a:gd name="T21" fmla="*/ 61 h 133"/>
                  <a:gd name="T22" fmla="*/ 166 w 243"/>
                  <a:gd name="T23" fmla="*/ 71 h 133"/>
                  <a:gd name="T24" fmla="*/ 201 w 243"/>
                  <a:gd name="T25" fmla="*/ 31 h 133"/>
                  <a:gd name="T26" fmla="*/ 199 w 243"/>
                  <a:gd name="T27" fmla="*/ 22 h 133"/>
                  <a:gd name="T28" fmla="*/ 221 w 243"/>
                  <a:gd name="T29" fmla="*/ 0 h 133"/>
                  <a:gd name="T30" fmla="*/ 243 w 243"/>
                  <a:gd name="T31" fmla="*/ 22 h 133"/>
                  <a:gd name="T32" fmla="*/ 221 w 243"/>
                  <a:gd name="T33" fmla="*/ 44 h 133"/>
                  <a:gd name="T34" fmla="*/ 218 w 243"/>
                  <a:gd name="T35" fmla="*/ 43 h 133"/>
                  <a:gd name="T36" fmla="*/ 183 w 243"/>
                  <a:gd name="T37" fmla="*/ 83 h 133"/>
                  <a:gd name="T38" fmla="*/ 209 w 243"/>
                  <a:gd name="T39" fmla="*/ 111 h 133"/>
                  <a:gd name="T40" fmla="*/ 203 w 243"/>
                  <a:gd name="T41" fmla="*/ 115 h 133"/>
                  <a:gd name="T42" fmla="*/ 123 w 243"/>
                  <a:gd name="T43" fmla="*/ 133 h 133"/>
                  <a:gd name="T44" fmla="*/ 43 w 243"/>
                  <a:gd name="T45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3" h="133">
                    <a:moveTo>
                      <a:pt x="43" y="115"/>
                    </a:moveTo>
                    <a:cubicBezTo>
                      <a:pt x="40" y="114"/>
                      <a:pt x="39" y="112"/>
                      <a:pt x="38" y="111"/>
                    </a:cubicBezTo>
                    <a:cubicBezTo>
                      <a:pt x="44" y="101"/>
                      <a:pt x="52" y="92"/>
                      <a:pt x="61" y="84"/>
                    </a:cubicBezTo>
                    <a:cubicBezTo>
                      <a:pt x="61" y="84"/>
                      <a:pt x="61" y="84"/>
                      <a:pt x="26" y="43"/>
                    </a:cubicBezTo>
                    <a:cubicBezTo>
                      <a:pt x="25" y="44"/>
                      <a:pt x="23" y="44"/>
                      <a:pt x="22" y="44"/>
                    </a:cubicBezTo>
                    <a:cubicBezTo>
                      <a:pt x="9" y="44"/>
                      <a:pt x="0" y="34"/>
                      <a:pt x="0" y="22"/>
                    </a:cubicBezTo>
                    <a:cubicBezTo>
                      <a:pt x="0" y="9"/>
                      <a:pt x="9" y="0"/>
                      <a:pt x="22" y="0"/>
                    </a:cubicBezTo>
                    <a:cubicBezTo>
                      <a:pt x="34" y="0"/>
                      <a:pt x="44" y="9"/>
                      <a:pt x="44" y="22"/>
                    </a:cubicBezTo>
                    <a:cubicBezTo>
                      <a:pt x="44" y="25"/>
                      <a:pt x="43" y="28"/>
                      <a:pt x="41" y="31"/>
                    </a:cubicBezTo>
                    <a:cubicBezTo>
                      <a:pt x="41" y="31"/>
                      <a:pt x="41" y="31"/>
                      <a:pt x="78" y="72"/>
                    </a:cubicBezTo>
                    <a:cubicBezTo>
                      <a:pt x="92" y="65"/>
                      <a:pt x="108" y="61"/>
                      <a:pt x="123" y="61"/>
                    </a:cubicBezTo>
                    <a:cubicBezTo>
                      <a:pt x="139" y="61"/>
                      <a:pt x="153" y="65"/>
                      <a:pt x="166" y="71"/>
                    </a:cubicBezTo>
                    <a:cubicBezTo>
                      <a:pt x="166" y="71"/>
                      <a:pt x="166" y="71"/>
                      <a:pt x="201" y="31"/>
                    </a:cubicBezTo>
                    <a:cubicBezTo>
                      <a:pt x="199" y="28"/>
                      <a:pt x="199" y="25"/>
                      <a:pt x="199" y="22"/>
                    </a:cubicBezTo>
                    <a:cubicBezTo>
                      <a:pt x="199" y="9"/>
                      <a:pt x="209" y="0"/>
                      <a:pt x="221" y="0"/>
                    </a:cubicBezTo>
                    <a:cubicBezTo>
                      <a:pt x="233" y="0"/>
                      <a:pt x="243" y="9"/>
                      <a:pt x="243" y="22"/>
                    </a:cubicBezTo>
                    <a:cubicBezTo>
                      <a:pt x="243" y="34"/>
                      <a:pt x="233" y="44"/>
                      <a:pt x="221" y="44"/>
                    </a:cubicBezTo>
                    <a:cubicBezTo>
                      <a:pt x="220" y="44"/>
                      <a:pt x="219" y="44"/>
                      <a:pt x="218" y="43"/>
                    </a:cubicBezTo>
                    <a:cubicBezTo>
                      <a:pt x="218" y="43"/>
                      <a:pt x="218" y="43"/>
                      <a:pt x="183" y="83"/>
                    </a:cubicBezTo>
                    <a:cubicBezTo>
                      <a:pt x="193" y="90"/>
                      <a:pt x="202" y="99"/>
                      <a:pt x="209" y="111"/>
                    </a:cubicBezTo>
                    <a:cubicBezTo>
                      <a:pt x="207" y="112"/>
                      <a:pt x="206" y="114"/>
                      <a:pt x="203" y="115"/>
                    </a:cubicBezTo>
                    <a:cubicBezTo>
                      <a:pt x="183" y="125"/>
                      <a:pt x="154" y="133"/>
                      <a:pt x="123" y="133"/>
                    </a:cubicBezTo>
                    <a:cubicBezTo>
                      <a:pt x="92" y="133"/>
                      <a:pt x="64" y="125"/>
                      <a:pt x="43" y="115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867"/>
                <a:endParaRPr lang="en-US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92" name="Freeform 25"/>
              <p:cNvSpPr>
                <a:spLocks/>
              </p:cNvSpPr>
              <p:nvPr/>
            </p:nvSpPr>
            <p:spPr bwMode="auto">
              <a:xfrm>
                <a:off x="7848600" y="1909764"/>
                <a:ext cx="641350" cy="982663"/>
              </a:xfrm>
              <a:custGeom>
                <a:avLst/>
                <a:gdLst>
                  <a:gd name="T0" fmla="*/ 156 w 171"/>
                  <a:gd name="T1" fmla="*/ 118 h 262"/>
                  <a:gd name="T2" fmla="*/ 111 w 171"/>
                  <a:gd name="T3" fmla="*/ 118 h 262"/>
                  <a:gd name="T4" fmla="*/ 105 w 171"/>
                  <a:gd name="T5" fmla="*/ 158 h 262"/>
                  <a:gd name="T6" fmla="*/ 150 w 171"/>
                  <a:gd name="T7" fmla="*/ 176 h 262"/>
                  <a:gd name="T8" fmla="*/ 156 w 171"/>
                  <a:gd name="T9" fmla="*/ 194 h 262"/>
                  <a:gd name="T10" fmla="*/ 145 w 171"/>
                  <a:gd name="T11" fmla="*/ 202 h 262"/>
                  <a:gd name="T12" fmla="*/ 140 w 171"/>
                  <a:gd name="T13" fmla="*/ 200 h 262"/>
                  <a:gd name="T14" fmla="*/ 97 w 171"/>
                  <a:gd name="T15" fmla="*/ 182 h 262"/>
                  <a:gd name="T16" fmla="*/ 0 w 171"/>
                  <a:gd name="T17" fmla="*/ 262 h 262"/>
                  <a:gd name="T18" fmla="*/ 0 w 171"/>
                  <a:gd name="T19" fmla="*/ 216 h 262"/>
                  <a:gd name="T20" fmla="*/ 75 w 171"/>
                  <a:gd name="T21" fmla="*/ 133 h 262"/>
                  <a:gd name="T22" fmla="*/ 0 w 171"/>
                  <a:gd name="T23" fmla="*/ 50 h 262"/>
                  <a:gd name="T24" fmla="*/ 0 w 171"/>
                  <a:gd name="T25" fmla="*/ 23 h 262"/>
                  <a:gd name="T26" fmla="*/ 80 w 171"/>
                  <a:gd name="T27" fmla="*/ 4 h 262"/>
                  <a:gd name="T28" fmla="*/ 87 w 171"/>
                  <a:gd name="T29" fmla="*/ 0 h 262"/>
                  <a:gd name="T30" fmla="*/ 98 w 171"/>
                  <a:gd name="T31" fmla="*/ 27 h 262"/>
                  <a:gd name="T32" fmla="*/ 140 w 171"/>
                  <a:gd name="T33" fmla="*/ 10 h 262"/>
                  <a:gd name="T34" fmla="*/ 156 w 171"/>
                  <a:gd name="T35" fmla="*/ 17 h 262"/>
                  <a:gd name="T36" fmla="*/ 150 w 171"/>
                  <a:gd name="T37" fmla="*/ 34 h 262"/>
                  <a:gd name="T38" fmla="*/ 106 w 171"/>
                  <a:gd name="T39" fmla="*/ 53 h 262"/>
                  <a:gd name="T40" fmla="*/ 111 w 171"/>
                  <a:gd name="T41" fmla="*/ 92 h 262"/>
                  <a:gd name="T42" fmla="*/ 158 w 171"/>
                  <a:gd name="T43" fmla="*/ 92 h 262"/>
                  <a:gd name="T44" fmla="*/ 171 w 171"/>
                  <a:gd name="T45" fmla="*/ 105 h 262"/>
                  <a:gd name="T46" fmla="*/ 156 w 171"/>
                  <a:gd name="T47" fmla="*/ 118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62">
                    <a:moveTo>
                      <a:pt x="156" y="118"/>
                    </a:move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1" y="132"/>
                      <a:pt x="109" y="145"/>
                      <a:pt x="105" y="158"/>
                    </a:cubicBezTo>
                    <a:cubicBezTo>
                      <a:pt x="105" y="158"/>
                      <a:pt x="105" y="158"/>
                      <a:pt x="150" y="176"/>
                    </a:cubicBezTo>
                    <a:cubicBezTo>
                      <a:pt x="156" y="180"/>
                      <a:pt x="159" y="187"/>
                      <a:pt x="156" y="194"/>
                    </a:cubicBezTo>
                    <a:cubicBezTo>
                      <a:pt x="155" y="198"/>
                      <a:pt x="150" y="202"/>
                      <a:pt x="145" y="202"/>
                    </a:cubicBezTo>
                    <a:cubicBezTo>
                      <a:pt x="144" y="202"/>
                      <a:pt x="141" y="200"/>
                      <a:pt x="140" y="200"/>
                    </a:cubicBezTo>
                    <a:cubicBezTo>
                      <a:pt x="140" y="200"/>
                      <a:pt x="140" y="200"/>
                      <a:pt x="97" y="182"/>
                    </a:cubicBezTo>
                    <a:cubicBezTo>
                      <a:pt x="78" y="222"/>
                      <a:pt x="43" y="248"/>
                      <a:pt x="0" y="262"/>
                    </a:cubicBezTo>
                    <a:cubicBezTo>
                      <a:pt x="0" y="262"/>
                      <a:pt x="0" y="262"/>
                      <a:pt x="0" y="216"/>
                    </a:cubicBezTo>
                    <a:cubicBezTo>
                      <a:pt x="42" y="212"/>
                      <a:pt x="75" y="176"/>
                      <a:pt x="75" y="133"/>
                    </a:cubicBezTo>
                    <a:cubicBezTo>
                      <a:pt x="75" y="90"/>
                      <a:pt x="42" y="54"/>
                      <a:pt x="0" y="50"/>
                    </a:cubicBezTo>
                    <a:cubicBezTo>
                      <a:pt x="0" y="41"/>
                      <a:pt x="0" y="32"/>
                      <a:pt x="0" y="23"/>
                    </a:cubicBezTo>
                    <a:cubicBezTo>
                      <a:pt x="31" y="23"/>
                      <a:pt x="58" y="16"/>
                      <a:pt x="80" y="4"/>
                    </a:cubicBezTo>
                    <a:cubicBezTo>
                      <a:pt x="81" y="3"/>
                      <a:pt x="84" y="1"/>
                      <a:pt x="87" y="0"/>
                    </a:cubicBezTo>
                    <a:cubicBezTo>
                      <a:pt x="92" y="9"/>
                      <a:pt x="96" y="18"/>
                      <a:pt x="98" y="27"/>
                    </a:cubicBezTo>
                    <a:cubicBezTo>
                      <a:pt x="98" y="27"/>
                      <a:pt x="98" y="27"/>
                      <a:pt x="140" y="10"/>
                    </a:cubicBezTo>
                    <a:cubicBezTo>
                      <a:pt x="146" y="8"/>
                      <a:pt x="154" y="10"/>
                      <a:pt x="156" y="17"/>
                    </a:cubicBezTo>
                    <a:cubicBezTo>
                      <a:pt x="159" y="23"/>
                      <a:pt x="156" y="31"/>
                      <a:pt x="150" y="34"/>
                    </a:cubicBezTo>
                    <a:cubicBezTo>
                      <a:pt x="150" y="34"/>
                      <a:pt x="150" y="34"/>
                      <a:pt x="106" y="53"/>
                    </a:cubicBezTo>
                    <a:cubicBezTo>
                      <a:pt x="109" y="65"/>
                      <a:pt x="111" y="78"/>
                      <a:pt x="111" y="92"/>
                    </a:cubicBezTo>
                    <a:cubicBezTo>
                      <a:pt x="111" y="92"/>
                      <a:pt x="111" y="92"/>
                      <a:pt x="158" y="92"/>
                    </a:cubicBezTo>
                    <a:cubicBezTo>
                      <a:pt x="164" y="92"/>
                      <a:pt x="171" y="97"/>
                      <a:pt x="171" y="105"/>
                    </a:cubicBezTo>
                    <a:cubicBezTo>
                      <a:pt x="169" y="111"/>
                      <a:pt x="164" y="118"/>
                      <a:pt x="156" y="118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867"/>
                <a:endParaRPr lang="en-US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  <p:sp>
          <p:nvSpPr>
            <p:cNvPr id="89" name="Freeform 20"/>
            <p:cNvSpPr>
              <a:spLocks noEditPoints="1"/>
            </p:cNvSpPr>
            <p:nvPr/>
          </p:nvSpPr>
          <p:spPr bwMode="auto">
            <a:xfrm>
              <a:off x="7571668" y="2194767"/>
              <a:ext cx="490364" cy="429371"/>
            </a:xfrm>
            <a:custGeom>
              <a:avLst/>
              <a:gdLst/>
              <a:ahLst/>
              <a:cxnLst>
                <a:cxn ang="0">
                  <a:pos x="139" y="218"/>
                </a:cxn>
                <a:cxn ang="0">
                  <a:pos x="185" y="230"/>
                </a:cxn>
                <a:cxn ang="0">
                  <a:pos x="189" y="232"/>
                </a:cxn>
                <a:cxn ang="0">
                  <a:pos x="216" y="256"/>
                </a:cxn>
                <a:cxn ang="0">
                  <a:pos x="223" y="251"/>
                </a:cxn>
                <a:cxn ang="0">
                  <a:pos x="221" y="240"/>
                </a:cxn>
                <a:cxn ang="0">
                  <a:pos x="248" y="207"/>
                </a:cxn>
                <a:cxn ang="0">
                  <a:pos x="248" y="199"/>
                </a:cxn>
                <a:cxn ang="0">
                  <a:pos x="241" y="12"/>
                </a:cxn>
                <a:cxn ang="0">
                  <a:pos x="241" y="0"/>
                </a:cxn>
                <a:cxn ang="0">
                  <a:pos x="136" y="173"/>
                </a:cxn>
                <a:cxn ang="0">
                  <a:pos x="38" y="355"/>
                </a:cxn>
                <a:cxn ang="0">
                  <a:pos x="52" y="347"/>
                </a:cxn>
                <a:cxn ang="0">
                  <a:pos x="139" y="218"/>
                </a:cxn>
                <a:cxn ang="0">
                  <a:pos x="188" y="149"/>
                </a:cxn>
                <a:cxn ang="0">
                  <a:pos x="318" y="148"/>
                </a:cxn>
                <a:cxn ang="0">
                  <a:pos x="329" y="128"/>
                </a:cxn>
                <a:cxn ang="0">
                  <a:pos x="180" y="128"/>
                </a:cxn>
                <a:cxn ang="0">
                  <a:pos x="188" y="149"/>
                </a:cxn>
                <a:cxn ang="0">
                  <a:pos x="122" y="235"/>
                </a:cxn>
                <a:cxn ang="0">
                  <a:pos x="201" y="362"/>
                </a:cxn>
                <a:cxn ang="0">
                  <a:pos x="213" y="342"/>
                </a:cxn>
                <a:cxn ang="0">
                  <a:pos x="142" y="233"/>
                </a:cxn>
                <a:cxn ang="0">
                  <a:pos x="122" y="235"/>
                </a:cxn>
                <a:cxn ang="0">
                  <a:pos x="274" y="319"/>
                </a:cxn>
                <a:cxn ang="0">
                  <a:pos x="286" y="268"/>
                </a:cxn>
                <a:cxn ang="0">
                  <a:pos x="277" y="263"/>
                </a:cxn>
                <a:cxn ang="0">
                  <a:pos x="254" y="272"/>
                </a:cxn>
                <a:cxn ang="0">
                  <a:pos x="229" y="261"/>
                </a:cxn>
                <a:cxn ang="0">
                  <a:pos x="222" y="266"/>
                </a:cxn>
                <a:cxn ang="0">
                  <a:pos x="232" y="319"/>
                </a:cxn>
                <a:cxn ang="0">
                  <a:pos x="139" y="406"/>
                </a:cxn>
                <a:cxn ang="0">
                  <a:pos x="63" y="367"/>
                </a:cxn>
                <a:cxn ang="0">
                  <a:pos x="50" y="375"/>
                </a:cxn>
                <a:cxn ang="0">
                  <a:pos x="151" y="426"/>
                </a:cxn>
                <a:cxn ang="0">
                  <a:pos x="254" y="371"/>
                </a:cxn>
                <a:cxn ang="0">
                  <a:pos x="455" y="375"/>
                </a:cxn>
                <a:cxn ang="0">
                  <a:pos x="443" y="369"/>
                </a:cxn>
                <a:cxn ang="0">
                  <a:pos x="274" y="319"/>
                </a:cxn>
                <a:cxn ang="0">
                  <a:pos x="369" y="173"/>
                </a:cxn>
                <a:cxn ang="0">
                  <a:pos x="266" y="0"/>
                </a:cxn>
                <a:cxn ang="0">
                  <a:pos x="266" y="12"/>
                </a:cxn>
                <a:cxn ang="0">
                  <a:pos x="260" y="199"/>
                </a:cxn>
                <a:cxn ang="0">
                  <a:pos x="260" y="207"/>
                </a:cxn>
                <a:cxn ang="0">
                  <a:pos x="287" y="240"/>
                </a:cxn>
                <a:cxn ang="0">
                  <a:pos x="285" y="252"/>
                </a:cxn>
                <a:cxn ang="0">
                  <a:pos x="292" y="256"/>
                </a:cxn>
                <a:cxn ang="0">
                  <a:pos x="369" y="217"/>
                </a:cxn>
                <a:cxn ang="0">
                  <a:pos x="455" y="347"/>
                </a:cxn>
                <a:cxn ang="0">
                  <a:pos x="469" y="355"/>
                </a:cxn>
                <a:cxn ang="0">
                  <a:pos x="369" y="173"/>
                </a:cxn>
                <a:cxn ang="0">
                  <a:pos x="297" y="342"/>
                </a:cxn>
                <a:cxn ang="0">
                  <a:pos x="307" y="362"/>
                </a:cxn>
                <a:cxn ang="0">
                  <a:pos x="388" y="234"/>
                </a:cxn>
                <a:cxn ang="0">
                  <a:pos x="366" y="232"/>
                </a:cxn>
                <a:cxn ang="0">
                  <a:pos x="297" y="342"/>
                </a:cxn>
              </a:cxnLst>
              <a:rect l="0" t="0" r="r" b="b"/>
              <a:pathLst>
                <a:path w="507" h="444">
                  <a:moveTo>
                    <a:pt x="139" y="218"/>
                  </a:moveTo>
                  <a:cubicBezTo>
                    <a:pt x="155" y="218"/>
                    <a:pt x="171" y="222"/>
                    <a:pt x="185" y="230"/>
                  </a:cubicBezTo>
                  <a:cubicBezTo>
                    <a:pt x="187" y="232"/>
                    <a:pt x="189" y="232"/>
                    <a:pt x="189" y="232"/>
                  </a:cubicBezTo>
                  <a:cubicBezTo>
                    <a:pt x="201" y="240"/>
                    <a:pt x="209" y="248"/>
                    <a:pt x="216" y="256"/>
                  </a:cubicBezTo>
                  <a:cubicBezTo>
                    <a:pt x="223" y="251"/>
                    <a:pt x="223" y="251"/>
                    <a:pt x="223" y="251"/>
                  </a:cubicBezTo>
                  <a:cubicBezTo>
                    <a:pt x="222" y="247"/>
                    <a:pt x="221" y="243"/>
                    <a:pt x="221" y="240"/>
                  </a:cubicBezTo>
                  <a:cubicBezTo>
                    <a:pt x="221" y="224"/>
                    <a:pt x="233" y="210"/>
                    <a:pt x="248" y="207"/>
                  </a:cubicBezTo>
                  <a:cubicBezTo>
                    <a:pt x="248" y="199"/>
                    <a:pt x="248" y="199"/>
                    <a:pt x="248" y="199"/>
                  </a:cubicBezTo>
                  <a:cubicBezTo>
                    <a:pt x="136" y="190"/>
                    <a:pt x="128" y="22"/>
                    <a:pt x="241" y="12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56" y="6"/>
                    <a:pt x="104" y="98"/>
                    <a:pt x="136" y="173"/>
                  </a:cubicBezTo>
                  <a:cubicBezTo>
                    <a:pt x="46" y="182"/>
                    <a:pt x="0" y="278"/>
                    <a:pt x="38" y="355"/>
                  </a:cubicBezTo>
                  <a:cubicBezTo>
                    <a:pt x="52" y="347"/>
                    <a:pt x="52" y="347"/>
                    <a:pt x="52" y="347"/>
                  </a:cubicBezTo>
                  <a:cubicBezTo>
                    <a:pt x="18" y="290"/>
                    <a:pt x="77" y="218"/>
                    <a:pt x="139" y="218"/>
                  </a:cubicBezTo>
                  <a:close/>
                  <a:moveTo>
                    <a:pt x="188" y="149"/>
                  </a:moveTo>
                  <a:cubicBezTo>
                    <a:pt x="227" y="118"/>
                    <a:pt x="280" y="118"/>
                    <a:pt x="318" y="148"/>
                  </a:cubicBezTo>
                  <a:cubicBezTo>
                    <a:pt x="323" y="142"/>
                    <a:pt x="327" y="136"/>
                    <a:pt x="329" y="128"/>
                  </a:cubicBezTo>
                  <a:cubicBezTo>
                    <a:pt x="283" y="96"/>
                    <a:pt x="225" y="96"/>
                    <a:pt x="180" y="128"/>
                  </a:cubicBezTo>
                  <a:cubicBezTo>
                    <a:pt x="182" y="139"/>
                    <a:pt x="184" y="143"/>
                    <a:pt x="188" y="149"/>
                  </a:cubicBezTo>
                  <a:close/>
                  <a:moveTo>
                    <a:pt x="122" y="235"/>
                  </a:moveTo>
                  <a:cubicBezTo>
                    <a:pt x="120" y="289"/>
                    <a:pt x="150" y="340"/>
                    <a:pt x="201" y="362"/>
                  </a:cubicBezTo>
                  <a:cubicBezTo>
                    <a:pt x="205" y="356"/>
                    <a:pt x="209" y="350"/>
                    <a:pt x="213" y="342"/>
                  </a:cubicBezTo>
                  <a:cubicBezTo>
                    <a:pt x="168" y="324"/>
                    <a:pt x="140" y="279"/>
                    <a:pt x="142" y="233"/>
                  </a:cubicBezTo>
                  <a:cubicBezTo>
                    <a:pt x="136" y="233"/>
                    <a:pt x="128" y="233"/>
                    <a:pt x="122" y="235"/>
                  </a:cubicBezTo>
                  <a:close/>
                  <a:moveTo>
                    <a:pt x="274" y="319"/>
                  </a:moveTo>
                  <a:cubicBezTo>
                    <a:pt x="273" y="296"/>
                    <a:pt x="274" y="288"/>
                    <a:pt x="286" y="268"/>
                  </a:cubicBezTo>
                  <a:cubicBezTo>
                    <a:pt x="277" y="263"/>
                    <a:pt x="277" y="263"/>
                    <a:pt x="277" y="263"/>
                  </a:cubicBezTo>
                  <a:cubicBezTo>
                    <a:pt x="271" y="269"/>
                    <a:pt x="263" y="272"/>
                    <a:pt x="254" y="272"/>
                  </a:cubicBezTo>
                  <a:cubicBezTo>
                    <a:pt x="244" y="272"/>
                    <a:pt x="235" y="268"/>
                    <a:pt x="229" y="261"/>
                  </a:cubicBezTo>
                  <a:cubicBezTo>
                    <a:pt x="222" y="266"/>
                    <a:pt x="222" y="266"/>
                    <a:pt x="222" y="266"/>
                  </a:cubicBezTo>
                  <a:cubicBezTo>
                    <a:pt x="230" y="282"/>
                    <a:pt x="232" y="299"/>
                    <a:pt x="232" y="319"/>
                  </a:cubicBezTo>
                  <a:cubicBezTo>
                    <a:pt x="230" y="367"/>
                    <a:pt x="187" y="406"/>
                    <a:pt x="139" y="406"/>
                  </a:cubicBezTo>
                  <a:cubicBezTo>
                    <a:pt x="107" y="406"/>
                    <a:pt x="81" y="391"/>
                    <a:pt x="63" y="367"/>
                  </a:cubicBezTo>
                  <a:cubicBezTo>
                    <a:pt x="50" y="375"/>
                    <a:pt x="50" y="375"/>
                    <a:pt x="50" y="375"/>
                  </a:cubicBezTo>
                  <a:cubicBezTo>
                    <a:pt x="73" y="405"/>
                    <a:pt x="111" y="426"/>
                    <a:pt x="151" y="426"/>
                  </a:cubicBezTo>
                  <a:cubicBezTo>
                    <a:pt x="194" y="426"/>
                    <a:pt x="230" y="404"/>
                    <a:pt x="254" y="371"/>
                  </a:cubicBezTo>
                  <a:cubicBezTo>
                    <a:pt x="302" y="441"/>
                    <a:pt x="405" y="444"/>
                    <a:pt x="455" y="375"/>
                  </a:cubicBezTo>
                  <a:cubicBezTo>
                    <a:pt x="443" y="369"/>
                    <a:pt x="443" y="369"/>
                    <a:pt x="443" y="369"/>
                  </a:cubicBezTo>
                  <a:cubicBezTo>
                    <a:pt x="394" y="437"/>
                    <a:pt x="281" y="403"/>
                    <a:pt x="274" y="319"/>
                  </a:cubicBezTo>
                  <a:close/>
                  <a:moveTo>
                    <a:pt x="369" y="173"/>
                  </a:moveTo>
                  <a:cubicBezTo>
                    <a:pt x="402" y="97"/>
                    <a:pt x="351" y="8"/>
                    <a:pt x="266" y="0"/>
                  </a:cubicBezTo>
                  <a:cubicBezTo>
                    <a:pt x="266" y="12"/>
                    <a:pt x="266" y="12"/>
                    <a:pt x="266" y="12"/>
                  </a:cubicBezTo>
                  <a:cubicBezTo>
                    <a:pt x="376" y="26"/>
                    <a:pt x="370" y="190"/>
                    <a:pt x="260" y="199"/>
                  </a:cubicBezTo>
                  <a:cubicBezTo>
                    <a:pt x="260" y="207"/>
                    <a:pt x="260" y="207"/>
                    <a:pt x="260" y="207"/>
                  </a:cubicBezTo>
                  <a:cubicBezTo>
                    <a:pt x="275" y="210"/>
                    <a:pt x="287" y="224"/>
                    <a:pt x="287" y="240"/>
                  </a:cubicBezTo>
                  <a:cubicBezTo>
                    <a:pt x="287" y="244"/>
                    <a:pt x="286" y="248"/>
                    <a:pt x="285" y="252"/>
                  </a:cubicBezTo>
                  <a:cubicBezTo>
                    <a:pt x="292" y="256"/>
                    <a:pt x="292" y="256"/>
                    <a:pt x="292" y="256"/>
                  </a:cubicBezTo>
                  <a:cubicBezTo>
                    <a:pt x="309" y="234"/>
                    <a:pt x="337" y="218"/>
                    <a:pt x="369" y="217"/>
                  </a:cubicBezTo>
                  <a:cubicBezTo>
                    <a:pt x="436" y="217"/>
                    <a:pt x="479" y="288"/>
                    <a:pt x="455" y="347"/>
                  </a:cubicBezTo>
                  <a:cubicBezTo>
                    <a:pt x="469" y="355"/>
                    <a:pt x="469" y="355"/>
                    <a:pt x="469" y="355"/>
                  </a:cubicBezTo>
                  <a:cubicBezTo>
                    <a:pt x="507" y="278"/>
                    <a:pt x="458" y="181"/>
                    <a:pt x="369" y="173"/>
                  </a:cubicBezTo>
                  <a:close/>
                  <a:moveTo>
                    <a:pt x="297" y="342"/>
                  </a:moveTo>
                  <a:cubicBezTo>
                    <a:pt x="301" y="350"/>
                    <a:pt x="303" y="356"/>
                    <a:pt x="307" y="362"/>
                  </a:cubicBezTo>
                  <a:cubicBezTo>
                    <a:pt x="358" y="340"/>
                    <a:pt x="390" y="289"/>
                    <a:pt x="388" y="234"/>
                  </a:cubicBezTo>
                  <a:cubicBezTo>
                    <a:pt x="382" y="232"/>
                    <a:pt x="374" y="232"/>
                    <a:pt x="366" y="232"/>
                  </a:cubicBezTo>
                  <a:cubicBezTo>
                    <a:pt x="370" y="281"/>
                    <a:pt x="341" y="326"/>
                    <a:pt x="297" y="342"/>
                  </a:cubicBezTo>
                  <a:close/>
                </a:path>
              </a:pathLst>
            </a:custGeom>
            <a:grp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621867"/>
              <a:endParaRPr lang="en-US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6936603" y="4530081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r>
              <a:rPr lang="en-US" altLang="ja-JP" sz="6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Traffic</a:t>
            </a:r>
          </a:p>
          <a:p>
            <a:pPr algn="ctr" defTabSz="457189"/>
            <a:r>
              <a:rPr lang="en-US" altLang="ja-JP" sz="6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Sensor</a:t>
            </a: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030" y1="30719" x2="33030" y2="30719"/>
                        <a14:foregroundMark x1="29697" y1="35294" x2="29697" y2="35294"/>
                        <a14:foregroundMark x1="23636" y1="35294" x2="23636" y2="35294"/>
                        <a14:foregroundMark x1="34242" y1="19608" x2="34242" y2="19608"/>
                        <a14:foregroundMark x1="38788" y1="9804" x2="38788" y2="9804"/>
                        <a14:foregroundMark x1="44545" y1="3922" x2="44545" y2="3922"/>
                        <a14:foregroundMark x1="53636" y1="2614" x2="53636" y2="2614"/>
                        <a14:foregroundMark x1="59394" y1="9150" x2="59394" y2="9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839" y="2388056"/>
            <a:ext cx="833477" cy="386430"/>
          </a:xfrm>
          <a:prstGeom prst="rect">
            <a:avLst/>
          </a:prstGeom>
        </p:spPr>
      </p:pic>
      <p:grpSp>
        <p:nvGrpSpPr>
          <p:cNvPr id="158" name="Group 60"/>
          <p:cNvGrpSpPr>
            <a:grpSpLocks noChangeAspect="1"/>
          </p:cNvGrpSpPr>
          <p:nvPr/>
        </p:nvGrpSpPr>
        <p:grpSpPr>
          <a:xfrm>
            <a:off x="4721058" y="2093598"/>
            <a:ext cx="584320" cy="586457"/>
            <a:chOff x="3006163" y="4594066"/>
            <a:chExt cx="728663" cy="731520"/>
          </a:xfrm>
        </p:grpSpPr>
        <p:sp>
          <p:nvSpPr>
            <p:cNvPr id="159" name="Oval 263"/>
            <p:cNvSpPr>
              <a:spLocks/>
            </p:cNvSpPr>
            <p:nvPr/>
          </p:nvSpPr>
          <p:spPr bwMode="auto">
            <a:xfrm>
              <a:off x="3006163" y="4594066"/>
              <a:ext cx="728663" cy="731520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1905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defTabSz="457189">
                <a:lnSpc>
                  <a:spcPct val="90000"/>
                </a:lnSpc>
                <a:defRPr/>
              </a:pPr>
              <a:endParaRPr lang="en-US" sz="1000" kern="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grpSp>
          <p:nvGrpSpPr>
            <p:cNvPr id="160" name="Group 157"/>
            <p:cNvGrpSpPr>
              <a:grpSpLocks noChangeAspect="1"/>
            </p:cNvGrpSpPr>
            <p:nvPr/>
          </p:nvGrpSpPr>
          <p:grpSpPr>
            <a:xfrm>
              <a:off x="3138423" y="4820864"/>
              <a:ext cx="464142" cy="288013"/>
              <a:chOff x="13636625" y="1373188"/>
              <a:chExt cx="1330325" cy="825500"/>
            </a:xfrm>
            <a:solidFill>
              <a:schemeClr val="bg1"/>
            </a:solidFill>
          </p:grpSpPr>
          <p:sp>
            <p:nvSpPr>
              <p:cNvPr id="161" name="Rectangle 17"/>
              <p:cNvSpPr>
                <a:spLocks noChangeArrowheads="1"/>
              </p:cNvSpPr>
              <p:nvPr/>
            </p:nvSpPr>
            <p:spPr bwMode="auto">
              <a:xfrm>
                <a:off x="13636625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2" name="Rectangle 18"/>
              <p:cNvSpPr>
                <a:spLocks noChangeArrowheads="1"/>
              </p:cNvSpPr>
              <p:nvPr/>
            </p:nvSpPr>
            <p:spPr bwMode="auto">
              <a:xfrm>
                <a:off x="14100175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3" name="Rectangle 19"/>
              <p:cNvSpPr>
                <a:spLocks noChangeArrowheads="1"/>
              </p:cNvSpPr>
              <p:nvPr/>
            </p:nvSpPr>
            <p:spPr bwMode="auto">
              <a:xfrm>
                <a:off x="14560550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4" name="Rectangle 20"/>
              <p:cNvSpPr>
                <a:spLocks noChangeArrowheads="1"/>
              </p:cNvSpPr>
              <p:nvPr/>
            </p:nvSpPr>
            <p:spPr bwMode="auto">
              <a:xfrm>
                <a:off x="13868400" y="151923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5" name="Rectangle 21"/>
              <p:cNvSpPr>
                <a:spLocks noChangeArrowheads="1"/>
              </p:cNvSpPr>
              <p:nvPr/>
            </p:nvSpPr>
            <p:spPr bwMode="auto">
              <a:xfrm>
                <a:off x="14328775" y="151923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6" name="Rectangle 22"/>
              <p:cNvSpPr>
                <a:spLocks noChangeArrowheads="1"/>
              </p:cNvSpPr>
              <p:nvPr/>
            </p:nvSpPr>
            <p:spPr bwMode="auto">
              <a:xfrm>
                <a:off x="13636625" y="1519238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7" name="Rectangle 23"/>
              <p:cNvSpPr>
                <a:spLocks noChangeArrowheads="1"/>
              </p:cNvSpPr>
              <p:nvPr/>
            </p:nvSpPr>
            <p:spPr bwMode="auto">
              <a:xfrm>
                <a:off x="14792325" y="1519238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8" name="Rectangle 24"/>
              <p:cNvSpPr>
                <a:spLocks noChangeArrowheads="1"/>
              </p:cNvSpPr>
              <p:nvPr/>
            </p:nvSpPr>
            <p:spPr bwMode="auto">
              <a:xfrm>
                <a:off x="1363662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69" name="Rectangle 25"/>
              <p:cNvSpPr>
                <a:spLocks noChangeArrowheads="1"/>
              </p:cNvSpPr>
              <p:nvPr/>
            </p:nvSpPr>
            <p:spPr bwMode="auto">
              <a:xfrm>
                <a:off x="1410017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0" name="Rectangle 26"/>
              <p:cNvSpPr>
                <a:spLocks noChangeArrowheads="1"/>
              </p:cNvSpPr>
              <p:nvPr/>
            </p:nvSpPr>
            <p:spPr bwMode="auto">
              <a:xfrm>
                <a:off x="14560550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1" name="Rectangle 27"/>
              <p:cNvSpPr>
                <a:spLocks noChangeArrowheads="1"/>
              </p:cNvSpPr>
              <p:nvPr/>
            </p:nvSpPr>
            <p:spPr bwMode="auto">
              <a:xfrm>
                <a:off x="13868400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2" name="Rectangle 28"/>
              <p:cNvSpPr>
                <a:spLocks noChangeArrowheads="1"/>
              </p:cNvSpPr>
              <p:nvPr/>
            </p:nvSpPr>
            <p:spPr bwMode="auto">
              <a:xfrm>
                <a:off x="14328775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3" name="Rectangle 29"/>
              <p:cNvSpPr>
                <a:spLocks noChangeArrowheads="1"/>
              </p:cNvSpPr>
              <p:nvPr/>
            </p:nvSpPr>
            <p:spPr bwMode="auto">
              <a:xfrm>
                <a:off x="136366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4" name="Rectangle 30"/>
              <p:cNvSpPr>
                <a:spLocks noChangeArrowheads="1"/>
              </p:cNvSpPr>
              <p:nvPr/>
            </p:nvSpPr>
            <p:spPr bwMode="auto">
              <a:xfrm>
                <a:off x="147923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5" name="Rectangle 31"/>
              <p:cNvSpPr>
                <a:spLocks noChangeArrowheads="1"/>
              </p:cNvSpPr>
              <p:nvPr/>
            </p:nvSpPr>
            <p:spPr bwMode="auto">
              <a:xfrm>
                <a:off x="1363662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6" name="Rectangle 32"/>
              <p:cNvSpPr>
                <a:spLocks noChangeArrowheads="1"/>
              </p:cNvSpPr>
              <p:nvPr/>
            </p:nvSpPr>
            <p:spPr bwMode="auto">
              <a:xfrm>
                <a:off x="1410017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7" name="Rectangle 33"/>
              <p:cNvSpPr>
                <a:spLocks noChangeArrowheads="1"/>
              </p:cNvSpPr>
              <p:nvPr/>
            </p:nvSpPr>
            <p:spPr bwMode="auto">
              <a:xfrm>
                <a:off x="14560550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8" name="Rectangle 34"/>
              <p:cNvSpPr>
                <a:spLocks noChangeArrowheads="1"/>
              </p:cNvSpPr>
              <p:nvPr/>
            </p:nvSpPr>
            <p:spPr bwMode="auto">
              <a:xfrm>
                <a:off x="13868400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79" name="Rectangle 35"/>
              <p:cNvSpPr>
                <a:spLocks noChangeArrowheads="1"/>
              </p:cNvSpPr>
              <p:nvPr/>
            </p:nvSpPr>
            <p:spPr bwMode="auto">
              <a:xfrm>
                <a:off x="14328775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80" name="Rectangle 36"/>
              <p:cNvSpPr>
                <a:spLocks noChangeArrowheads="1"/>
              </p:cNvSpPr>
              <p:nvPr/>
            </p:nvSpPr>
            <p:spPr bwMode="auto">
              <a:xfrm>
                <a:off x="136366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81" name="Rectangle 37"/>
              <p:cNvSpPr>
                <a:spLocks noChangeArrowheads="1"/>
              </p:cNvSpPr>
              <p:nvPr/>
            </p:nvSpPr>
            <p:spPr bwMode="auto">
              <a:xfrm>
                <a:off x="147923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</p:grpSp>
      <p:sp>
        <p:nvSpPr>
          <p:cNvPr id="9" name="Freeform 22"/>
          <p:cNvSpPr>
            <a:spLocks noEditPoints="1"/>
          </p:cNvSpPr>
          <p:nvPr/>
        </p:nvSpPr>
        <p:spPr bwMode="auto">
          <a:xfrm>
            <a:off x="754290" y="3435971"/>
            <a:ext cx="292096" cy="429573"/>
          </a:xfrm>
          <a:custGeom>
            <a:avLst/>
            <a:gdLst/>
            <a:ahLst/>
            <a:cxnLst>
              <a:cxn ang="0">
                <a:pos x="195" y="167"/>
              </a:cxn>
              <a:cxn ang="0">
                <a:pos x="191" y="167"/>
              </a:cxn>
              <a:cxn ang="0">
                <a:pos x="100" y="180"/>
              </a:cxn>
              <a:cxn ang="0">
                <a:pos x="110" y="237"/>
              </a:cxn>
              <a:cxn ang="0">
                <a:pos x="145" y="257"/>
              </a:cxn>
              <a:cxn ang="0">
                <a:pos x="243" y="297"/>
              </a:cxn>
              <a:cxn ang="0">
                <a:pos x="263" y="237"/>
              </a:cxn>
              <a:cxn ang="0">
                <a:pos x="287" y="216"/>
              </a:cxn>
              <a:cxn ang="0">
                <a:pos x="283" y="163"/>
              </a:cxn>
              <a:cxn ang="0">
                <a:pos x="76" y="160"/>
              </a:cxn>
              <a:cxn ang="0">
                <a:pos x="89" y="104"/>
              </a:cxn>
              <a:cxn ang="0">
                <a:pos x="128" y="0"/>
              </a:cxn>
              <a:cxn ang="0">
                <a:pos x="270" y="8"/>
              </a:cxn>
              <a:cxn ang="0">
                <a:pos x="387" y="137"/>
              </a:cxn>
              <a:cxn ang="0">
                <a:pos x="319" y="199"/>
              </a:cxn>
              <a:cxn ang="0">
                <a:pos x="317" y="237"/>
              </a:cxn>
              <a:cxn ang="0">
                <a:pos x="337" y="279"/>
              </a:cxn>
              <a:cxn ang="0">
                <a:pos x="365" y="439"/>
              </a:cxn>
              <a:cxn ang="0">
                <a:pos x="201" y="475"/>
              </a:cxn>
              <a:cxn ang="0">
                <a:pos x="187" y="315"/>
              </a:cxn>
              <a:cxn ang="0">
                <a:pos x="55" y="475"/>
              </a:cxn>
              <a:cxn ang="0">
                <a:pos x="22" y="315"/>
              </a:cxn>
              <a:cxn ang="0">
                <a:pos x="51" y="257"/>
              </a:cxn>
              <a:cxn ang="0">
                <a:pos x="76" y="237"/>
              </a:cxn>
              <a:cxn ang="0">
                <a:pos x="76" y="160"/>
              </a:cxn>
              <a:cxn ang="0">
                <a:pos x="168" y="179"/>
              </a:cxn>
              <a:cxn ang="0">
                <a:pos x="181" y="210"/>
              </a:cxn>
              <a:cxn ang="0">
                <a:pos x="143" y="227"/>
              </a:cxn>
              <a:cxn ang="0">
                <a:pos x="126" y="182"/>
              </a:cxn>
              <a:cxn ang="0">
                <a:pos x="131" y="179"/>
              </a:cxn>
              <a:cxn ang="0">
                <a:pos x="224" y="179"/>
              </a:cxn>
              <a:cxn ang="0">
                <a:pos x="262" y="179"/>
              </a:cxn>
              <a:cxn ang="0">
                <a:pos x="269" y="182"/>
              </a:cxn>
              <a:cxn ang="0">
                <a:pos x="252" y="227"/>
              </a:cxn>
              <a:cxn ang="0">
                <a:pos x="213" y="210"/>
              </a:cxn>
              <a:cxn ang="0">
                <a:pos x="224" y="179"/>
              </a:cxn>
            </a:cxnLst>
            <a:rect l="0" t="0" r="r" b="b"/>
            <a:pathLst>
              <a:path w="387" h="475">
                <a:moveTo>
                  <a:pt x="196" y="167"/>
                </a:moveTo>
                <a:cubicBezTo>
                  <a:pt x="195" y="167"/>
                  <a:pt x="195" y="167"/>
                  <a:pt x="195" y="167"/>
                </a:cubicBezTo>
                <a:cubicBezTo>
                  <a:pt x="193" y="167"/>
                  <a:pt x="193" y="167"/>
                  <a:pt x="193" y="167"/>
                </a:cubicBezTo>
                <a:cubicBezTo>
                  <a:pt x="191" y="167"/>
                  <a:pt x="191" y="167"/>
                  <a:pt x="191" y="167"/>
                </a:cubicBezTo>
                <a:cubicBezTo>
                  <a:pt x="160" y="167"/>
                  <a:pt x="131" y="166"/>
                  <a:pt x="105" y="163"/>
                </a:cubicBezTo>
                <a:cubicBezTo>
                  <a:pt x="102" y="168"/>
                  <a:pt x="100" y="173"/>
                  <a:pt x="100" y="180"/>
                </a:cubicBezTo>
                <a:cubicBezTo>
                  <a:pt x="100" y="216"/>
                  <a:pt x="100" y="216"/>
                  <a:pt x="100" y="216"/>
                </a:cubicBezTo>
                <a:cubicBezTo>
                  <a:pt x="100" y="225"/>
                  <a:pt x="104" y="233"/>
                  <a:pt x="110" y="237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36" y="237"/>
                  <a:pt x="145" y="246"/>
                  <a:pt x="145" y="257"/>
                </a:cubicBezTo>
                <a:cubicBezTo>
                  <a:pt x="145" y="297"/>
                  <a:pt x="145" y="297"/>
                  <a:pt x="145" y="297"/>
                </a:cubicBezTo>
                <a:cubicBezTo>
                  <a:pt x="173" y="313"/>
                  <a:pt x="215" y="313"/>
                  <a:pt x="243" y="297"/>
                </a:cubicBezTo>
                <a:cubicBezTo>
                  <a:pt x="243" y="257"/>
                  <a:pt x="243" y="257"/>
                  <a:pt x="243" y="257"/>
                </a:cubicBezTo>
                <a:cubicBezTo>
                  <a:pt x="243" y="246"/>
                  <a:pt x="252" y="237"/>
                  <a:pt x="263" y="237"/>
                </a:cubicBezTo>
                <a:cubicBezTo>
                  <a:pt x="278" y="237"/>
                  <a:pt x="278" y="237"/>
                  <a:pt x="278" y="237"/>
                </a:cubicBezTo>
                <a:cubicBezTo>
                  <a:pt x="283" y="233"/>
                  <a:pt x="287" y="225"/>
                  <a:pt x="287" y="216"/>
                </a:cubicBezTo>
                <a:cubicBezTo>
                  <a:pt x="287" y="180"/>
                  <a:pt x="287" y="180"/>
                  <a:pt x="287" y="180"/>
                </a:cubicBezTo>
                <a:cubicBezTo>
                  <a:pt x="287" y="173"/>
                  <a:pt x="286" y="168"/>
                  <a:pt x="283" y="163"/>
                </a:cubicBezTo>
                <a:cubicBezTo>
                  <a:pt x="257" y="166"/>
                  <a:pt x="227" y="167"/>
                  <a:pt x="196" y="167"/>
                </a:cubicBezTo>
                <a:close/>
                <a:moveTo>
                  <a:pt x="76" y="160"/>
                </a:moveTo>
                <a:cubicBezTo>
                  <a:pt x="30" y="154"/>
                  <a:pt x="0" y="145"/>
                  <a:pt x="0" y="137"/>
                </a:cubicBezTo>
                <a:cubicBezTo>
                  <a:pt x="1" y="124"/>
                  <a:pt x="36" y="110"/>
                  <a:pt x="89" y="104"/>
                </a:cubicBezTo>
                <a:cubicBezTo>
                  <a:pt x="117" y="8"/>
                  <a:pt x="117" y="8"/>
                  <a:pt x="117" y="8"/>
                </a:cubicBezTo>
                <a:cubicBezTo>
                  <a:pt x="119" y="4"/>
                  <a:pt x="122" y="0"/>
                  <a:pt x="128" y="0"/>
                </a:cubicBezTo>
                <a:cubicBezTo>
                  <a:pt x="172" y="0"/>
                  <a:pt x="216" y="0"/>
                  <a:pt x="260" y="0"/>
                </a:cubicBezTo>
                <a:cubicBezTo>
                  <a:pt x="266" y="0"/>
                  <a:pt x="269" y="4"/>
                  <a:pt x="270" y="8"/>
                </a:cubicBezTo>
                <a:cubicBezTo>
                  <a:pt x="299" y="104"/>
                  <a:pt x="299" y="104"/>
                  <a:pt x="299" y="104"/>
                </a:cubicBezTo>
                <a:cubicBezTo>
                  <a:pt x="352" y="110"/>
                  <a:pt x="387" y="124"/>
                  <a:pt x="387" y="137"/>
                </a:cubicBezTo>
                <a:cubicBezTo>
                  <a:pt x="387" y="145"/>
                  <a:pt x="358" y="154"/>
                  <a:pt x="312" y="160"/>
                </a:cubicBezTo>
                <a:cubicBezTo>
                  <a:pt x="316" y="172"/>
                  <a:pt x="319" y="185"/>
                  <a:pt x="319" y="199"/>
                </a:cubicBezTo>
                <a:cubicBezTo>
                  <a:pt x="319" y="212"/>
                  <a:pt x="316" y="225"/>
                  <a:pt x="312" y="237"/>
                </a:cubicBezTo>
                <a:cubicBezTo>
                  <a:pt x="317" y="237"/>
                  <a:pt x="317" y="237"/>
                  <a:pt x="317" y="237"/>
                </a:cubicBezTo>
                <a:cubicBezTo>
                  <a:pt x="328" y="237"/>
                  <a:pt x="337" y="246"/>
                  <a:pt x="337" y="257"/>
                </a:cubicBezTo>
                <a:cubicBezTo>
                  <a:pt x="337" y="279"/>
                  <a:pt x="337" y="279"/>
                  <a:pt x="337" y="279"/>
                </a:cubicBezTo>
                <a:cubicBezTo>
                  <a:pt x="353" y="281"/>
                  <a:pt x="365" y="296"/>
                  <a:pt x="365" y="315"/>
                </a:cubicBezTo>
                <a:cubicBezTo>
                  <a:pt x="365" y="439"/>
                  <a:pt x="365" y="439"/>
                  <a:pt x="365" y="439"/>
                </a:cubicBezTo>
                <a:cubicBezTo>
                  <a:pt x="365" y="459"/>
                  <a:pt x="351" y="475"/>
                  <a:pt x="333" y="475"/>
                </a:cubicBezTo>
                <a:cubicBezTo>
                  <a:pt x="201" y="475"/>
                  <a:pt x="201" y="475"/>
                  <a:pt x="201" y="475"/>
                </a:cubicBezTo>
                <a:cubicBezTo>
                  <a:pt x="201" y="315"/>
                  <a:pt x="201" y="315"/>
                  <a:pt x="201" y="315"/>
                </a:cubicBezTo>
                <a:cubicBezTo>
                  <a:pt x="196" y="315"/>
                  <a:pt x="191" y="315"/>
                  <a:pt x="187" y="315"/>
                </a:cubicBezTo>
                <a:cubicBezTo>
                  <a:pt x="187" y="475"/>
                  <a:pt x="187" y="475"/>
                  <a:pt x="187" y="475"/>
                </a:cubicBezTo>
                <a:cubicBezTo>
                  <a:pt x="55" y="475"/>
                  <a:pt x="55" y="475"/>
                  <a:pt x="55" y="475"/>
                </a:cubicBezTo>
                <a:cubicBezTo>
                  <a:pt x="37" y="475"/>
                  <a:pt x="22" y="459"/>
                  <a:pt x="22" y="439"/>
                </a:cubicBezTo>
                <a:cubicBezTo>
                  <a:pt x="22" y="315"/>
                  <a:pt x="22" y="315"/>
                  <a:pt x="22" y="315"/>
                </a:cubicBezTo>
                <a:cubicBezTo>
                  <a:pt x="22" y="296"/>
                  <a:pt x="35" y="281"/>
                  <a:pt x="51" y="279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46"/>
                  <a:pt x="60" y="237"/>
                  <a:pt x="71" y="237"/>
                </a:cubicBezTo>
                <a:cubicBezTo>
                  <a:pt x="76" y="237"/>
                  <a:pt x="76" y="237"/>
                  <a:pt x="76" y="237"/>
                </a:cubicBezTo>
                <a:cubicBezTo>
                  <a:pt x="71" y="225"/>
                  <a:pt x="69" y="212"/>
                  <a:pt x="69" y="199"/>
                </a:cubicBezTo>
                <a:cubicBezTo>
                  <a:pt x="69" y="185"/>
                  <a:pt x="71" y="172"/>
                  <a:pt x="76" y="160"/>
                </a:cubicBezTo>
                <a:close/>
                <a:moveTo>
                  <a:pt x="132" y="179"/>
                </a:moveTo>
                <a:cubicBezTo>
                  <a:pt x="144" y="179"/>
                  <a:pt x="156" y="179"/>
                  <a:pt x="168" y="179"/>
                </a:cubicBezTo>
                <a:cubicBezTo>
                  <a:pt x="180" y="179"/>
                  <a:pt x="181" y="182"/>
                  <a:pt x="181" y="194"/>
                </a:cubicBezTo>
                <a:cubicBezTo>
                  <a:pt x="181" y="194"/>
                  <a:pt x="181" y="208"/>
                  <a:pt x="181" y="210"/>
                </a:cubicBezTo>
                <a:cubicBezTo>
                  <a:pt x="181" y="219"/>
                  <a:pt x="173" y="227"/>
                  <a:pt x="164" y="227"/>
                </a:cubicBezTo>
                <a:cubicBezTo>
                  <a:pt x="143" y="227"/>
                  <a:pt x="143" y="227"/>
                  <a:pt x="143" y="227"/>
                </a:cubicBezTo>
                <a:cubicBezTo>
                  <a:pt x="133" y="227"/>
                  <a:pt x="126" y="219"/>
                  <a:pt x="126" y="210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80"/>
                  <a:pt x="127" y="179"/>
                  <a:pt x="128" y="179"/>
                </a:cubicBezTo>
                <a:cubicBezTo>
                  <a:pt x="131" y="179"/>
                  <a:pt x="131" y="179"/>
                  <a:pt x="131" y="179"/>
                </a:cubicBezTo>
                <a:cubicBezTo>
                  <a:pt x="131" y="179"/>
                  <a:pt x="131" y="179"/>
                  <a:pt x="132" y="179"/>
                </a:cubicBezTo>
                <a:close/>
                <a:moveTo>
                  <a:pt x="224" y="179"/>
                </a:moveTo>
                <a:cubicBezTo>
                  <a:pt x="262" y="179"/>
                  <a:pt x="262" y="179"/>
                  <a:pt x="262" y="179"/>
                </a:cubicBezTo>
                <a:cubicBezTo>
                  <a:pt x="262" y="179"/>
                  <a:pt x="262" y="179"/>
                  <a:pt x="262" y="179"/>
                </a:cubicBezTo>
                <a:cubicBezTo>
                  <a:pt x="266" y="179"/>
                  <a:pt x="266" y="179"/>
                  <a:pt x="266" y="179"/>
                </a:cubicBezTo>
                <a:cubicBezTo>
                  <a:pt x="268" y="179"/>
                  <a:pt x="269" y="180"/>
                  <a:pt x="269" y="182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69" y="219"/>
                  <a:pt x="261" y="227"/>
                  <a:pt x="252" y="227"/>
                </a:cubicBezTo>
                <a:cubicBezTo>
                  <a:pt x="230" y="227"/>
                  <a:pt x="230" y="227"/>
                  <a:pt x="230" y="227"/>
                </a:cubicBezTo>
                <a:cubicBezTo>
                  <a:pt x="221" y="227"/>
                  <a:pt x="214" y="219"/>
                  <a:pt x="213" y="210"/>
                </a:cubicBezTo>
                <a:cubicBezTo>
                  <a:pt x="213" y="193"/>
                  <a:pt x="213" y="193"/>
                  <a:pt x="213" y="193"/>
                </a:cubicBezTo>
                <a:cubicBezTo>
                  <a:pt x="213" y="182"/>
                  <a:pt x="211" y="179"/>
                  <a:pt x="224" y="179"/>
                </a:cubicBezTo>
                <a:close/>
              </a:path>
            </a:pathLst>
          </a:custGeom>
          <a:solidFill>
            <a:srgbClr val="FF0000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25400" dir="2700000" algn="t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pPr defTabSz="457189">
              <a:defRPr/>
            </a:pPr>
            <a:endParaRPr lang="en-US" kern="0" dirty="0">
              <a:solidFill>
                <a:sysClr val="windowText" lastClr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192" name="Group 60"/>
          <p:cNvGrpSpPr>
            <a:grpSpLocks noChangeAspect="1"/>
          </p:cNvGrpSpPr>
          <p:nvPr/>
        </p:nvGrpSpPr>
        <p:grpSpPr>
          <a:xfrm>
            <a:off x="4721058" y="3795792"/>
            <a:ext cx="584320" cy="586457"/>
            <a:chOff x="3006163" y="4594066"/>
            <a:chExt cx="728663" cy="731520"/>
          </a:xfrm>
        </p:grpSpPr>
        <p:sp>
          <p:nvSpPr>
            <p:cNvPr id="193" name="Oval 263"/>
            <p:cNvSpPr>
              <a:spLocks/>
            </p:cNvSpPr>
            <p:nvPr/>
          </p:nvSpPr>
          <p:spPr bwMode="auto">
            <a:xfrm>
              <a:off x="3006163" y="4594066"/>
              <a:ext cx="728663" cy="731520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1905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defTabSz="457189">
                <a:lnSpc>
                  <a:spcPct val="90000"/>
                </a:lnSpc>
                <a:defRPr/>
              </a:pPr>
              <a:endParaRPr lang="en-US" sz="1000" kern="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grpSp>
          <p:nvGrpSpPr>
            <p:cNvPr id="194" name="Group 157"/>
            <p:cNvGrpSpPr>
              <a:grpSpLocks noChangeAspect="1"/>
            </p:cNvGrpSpPr>
            <p:nvPr/>
          </p:nvGrpSpPr>
          <p:grpSpPr>
            <a:xfrm>
              <a:off x="3138423" y="4820864"/>
              <a:ext cx="464142" cy="288013"/>
              <a:chOff x="13636625" y="1373188"/>
              <a:chExt cx="1330325" cy="825500"/>
            </a:xfrm>
            <a:solidFill>
              <a:schemeClr val="bg1"/>
            </a:solidFill>
          </p:grpSpPr>
          <p:sp>
            <p:nvSpPr>
              <p:cNvPr id="195" name="Rectangle 17"/>
              <p:cNvSpPr>
                <a:spLocks noChangeArrowheads="1"/>
              </p:cNvSpPr>
              <p:nvPr/>
            </p:nvSpPr>
            <p:spPr bwMode="auto">
              <a:xfrm>
                <a:off x="13636625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96" name="Rectangle 18"/>
              <p:cNvSpPr>
                <a:spLocks noChangeArrowheads="1"/>
              </p:cNvSpPr>
              <p:nvPr/>
            </p:nvSpPr>
            <p:spPr bwMode="auto">
              <a:xfrm>
                <a:off x="14100175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97" name="Rectangle 19"/>
              <p:cNvSpPr>
                <a:spLocks noChangeArrowheads="1"/>
              </p:cNvSpPr>
              <p:nvPr/>
            </p:nvSpPr>
            <p:spPr bwMode="auto">
              <a:xfrm>
                <a:off x="14560550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98" name="Rectangle 20"/>
              <p:cNvSpPr>
                <a:spLocks noChangeArrowheads="1"/>
              </p:cNvSpPr>
              <p:nvPr/>
            </p:nvSpPr>
            <p:spPr bwMode="auto">
              <a:xfrm>
                <a:off x="13868400" y="151923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99" name="Rectangle 21"/>
              <p:cNvSpPr>
                <a:spLocks noChangeArrowheads="1"/>
              </p:cNvSpPr>
              <p:nvPr/>
            </p:nvSpPr>
            <p:spPr bwMode="auto">
              <a:xfrm>
                <a:off x="14328775" y="151923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0" name="Rectangle 22"/>
              <p:cNvSpPr>
                <a:spLocks noChangeArrowheads="1"/>
              </p:cNvSpPr>
              <p:nvPr/>
            </p:nvSpPr>
            <p:spPr bwMode="auto">
              <a:xfrm>
                <a:off x="13636625" y="1519238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1" name="Rectangle 23"/>
              <p:cNvSpPr>
                <a:spLocks noChangeArrowheads="1"/>
              </p:cNvSpPr>
              <p:nvPr/>
            </p:nvSpPr>
            <p:spPr bwMode="auto">
              <a:xfrm>
                <a:off x="14792325" y="1519238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2" name="Rectangle 24"/>
              <p:cNvSpPr>
                <a:spLocks noChangeArrowheads="1"/>
              </p:cNvSpPr>
              <p:nvPr/>
            </p:nvSpPr>
            <p:spPr bwMode="auto">
              <a:xfrm>
                <a:off x="1363662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3" name="Rectangle 25"/>
              <p:cNvSpPr>
                <a:spLocks noChangeArrowheads="1"/>
              </p:cNvSpPr>
              <p:nvPr/>
            </p:nvSpPr>
            <p:spPr bwMode="auto">
              <a:xfrm>
                <a:off x="1410017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4" name="Rectangle 26"/>
              <p:cNvSpPr>
                <a:spLocks noChangeArrowheads="1"/>
              </p:cNvSpPr>
              <p:nvPr/>
            </p:nvSpPr>
            <p:spPr bwMode="auto">
              <a:xfrm>
                <a:off x="14560550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5" name="Rectangle 27"/>
              <p:cNvSpPr>
                <a:spLocks noChangeArrowheads="1"/>
              </p:cNvSpPr>
              <p:nvPr/>
            </p:nvSpPr>
            <p:spPr bwMode="auto">
              <a:xfrm>
                <a:off x="13868400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6" name="Rectangle 28"/>
              <p:cNvSpPr>
                <a:spLocks noChangeArrowheads="1"/>
              </p:cNvSpPr>
              <p:nvPr/>
            </p:nvSpPr>
            <p:spPr bwMode="auto">
              <a:xfrm>
                <a:off x="14328775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7" name="Rectangle 29"/>
              <p:cNvSpPr>
                <a:spLocks noChangeArrowheads="1"/>
              </p:cNvSpPr>
              <p:nvPr/>
            </p:nvSpPr>
            <p:spPr bwMode="auto">
              <a:xfrm>
                <a:off x="136366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8" name="Rectangle 30"/>
              <p:cNvSpPr>
                <a:spLocks noChangeArrowheads="1"/>
              </p:cNvSpPr>
              <p:nvPr/>
            </p:nvSpPr>
            <p:spPr bwMode="auto">
              <a:xfrm>
                <a:off x="147923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9" name="Rectangle 31"/>
              <p:cNvSpPr>
                <a:spLocks noChangeArrowheads="1"/>
              </p:cNvSpPr>
              <p:nvPr/>
            </p:nvSpPr>
            <p:spPr bwMode="auto">
              <a:xfrm>
                <a:off x="1363662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0" name="Rectangle 32"/>
              <p:cNvSpPr>
                <a:spLocks noChangeArrowheads="1"/>
              </p:cNvSpPr>
              <p:nvPr/>
            </p:nvSpPr>
            <p:spPr bwMode="auto">
              <a:xfrm>
                <a:off x="1410017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1" name="Rectangle 33"/>
              <p:cNvSpPr>
                <a:spLocks noChangeArrowheads="1"/>
              </p:cNvSpPr>
              <p:nvPr/>
            </p:nvSpPr>
            <p:spPr bwMode="auto">
              <a:xfrm>
                <a:off x="14560550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2" name="Rectangle 34"/>
              <p:cNvSpPr>
                <a:spLocks noChangeArrowheads="1"/>
              </p:cNvSpPr>
              <p:nvPr/>
            </p:nvSpPr>
            <p:spPr bwMode="auto">
              <a:xfrm>
                <a:off x="13868400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3" name="Rectangle 35"/>
              <p:cNvSpPr>
                <a:spLocks noChangeArrowheads="1"/>
              </p:cNvSpPr>
              <p:nvPr/>
            </p:nvSpPr>
            <p:spPr bwMode="auto">
              <a:xfrm>
                <a:off x="14328775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4" name="Rectangle 36"/>
              <p:cNvSpPr>
                <a:spLocks noChangeArrowheads="1"/>
              </p:cNvSpPr>
              <p:nvPr/>
            </p:nvSpPr>
            <p:spPr bwMode="auto">
              <a:xfrm>
                <a:off x="136366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5" name="Rectangle 37"/>
              <p:cNvSpPr>
                <a:spLocks noChangeArrowheads="1"/>
              </p:cNvSpPr>
              <p:nvPr/>
            </p:nvSpPr>
            <p:spPr bwMode="auto">
              <a:xfrm>
                <a:off x="147923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586"/>
                <a:endParaRPr lang="en-US" sz="1000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</p:grpSp>
      <p:sp>
        <p:nvSpPr>
          <p:cNvPr id="216" name="テキスト ボックス 215"/>
          <p:cNvSpPr txBox="1"/>
          <p:nvPr/>
        </p:nvSpPr>
        <p:spPr>
          <a:xfrm>
            <a:off x="162304" y="4431123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Wingdings" charset="2"/>
              <a:buChar char="ü"/>
            </a:pP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悪質な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Web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サイト</a:t>
            </a:r>
            <a:endParaRPr kumimoji="1"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180975" indent="-180975">
              <a:buFont typeface="Wingdings" charset="2"/>
              <a:buChar char="ü"/>
            </a:pP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C2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サーバ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217" name="図 2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152" y="1437471"/>
            <a:ext cx="742576" cy="742576"/>
          </a:xfrm>
          <a:prstGeom prst="rect">
            <a:avLst/>
          </a:prstGeom>
        </p:spPr>
      </p:pic>
      <p:grpSp>
        <p:nvGrpSpPr>
          <p:cNvPr id="32" name="図形グループ 31"/>
          <p:cNvGrpSpPr/>
          <p:nvPr/>
        </p:nvGrpSpPr>
        <p:grpSpPr>
          <a:xfrm>
            <a:off x="1191661" y="1935339"/>
            <a:ext cx="6294250" cy="530129"/>
            <a:chOff x="1191661" y="1935339"/>
            <a:chExt cx="6294250" cy="530129"/>
          </a:xfrm>
        </p:grpSpPr>
        <p:grpSp>
          <p:nvGrpSpPr>
            <p:cNvPr id="10" name="図形グループ 9"/>
            <p:cNvGrpSpPr/>
            <p:nvPr/>
          </p:nvGrpSpPr>
          <p:grpSpPr>
            <a:xfrm>
              <a:off x="1200636" y="2176011"/>
              <a:ext cx="6285275" cy="289457"/>
              <a:chOff x="1600848" y="2901348"/>
              <a:chExt cx="8380366" cy="385942"/>
            </a:xfrm>
          </p:grpSpPr>
          <p:grpSp>
            <p:nvGrpSpPr>
              <p:cNvPr id="6" name="Group 229"/>
              <p:cNvGrpSpPr>
                <a:grpSpLocks noChangeAspect="1"/>
              </p:cNvGrpSpPr>
              <p:nvPr/>
            </p:nvGrpSpPr>
            <p:grpSpPr bwMode="auto">
              <a:xfrm>
                <a:off x="1600848" y="2901348"/>
                <a:ext cx="294069" cy="295347"/>
                <a:chOff x="1734" y="3429"/>
                <a:chExt cx="230" cy="231"/>
              </a:xfrm>
            </p:grpSpPr>
            <p:sp>
              <p:nvSpPr>
                <p:cNvPr id="7" name="Oval 263"/>
                <p:cNvSpPr>
                  <a:spLocks/>
                </p:cNvSpPr>
                <p:nvPr/>
              </p:nvSpPr>
              <p:spPr bwMode="auto">
                <a:xfrm>
                  <a:off x="1734" y="3429"/>
                  <a:ext cx="230" cy="23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algn="ctr" rotWithShape="0">
                    <a:srgbClr val="000000">
                      <a:alpha val="73000"/>
                    </a:srgbClr>
                  </a:outerShdw>
                </a:effectLst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457189">
                    <a:lnSpc>
                      <a:spcPct val="90000"/>
                    </a:lnSpc>
                    <a:buClr>
                      <a:srgbClr val="00B0F0"/>
                    </a:buClr>
                    <a:defRPr/>
                  </a:pPr>
                  <a:endParaRPr lang="en-US">
                    <a:solidFill>
                      <a:srgbClr val="00B0F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  <a:sym typeface="Arial" pitchFamily="34" charset="0"/>
                  </a:endParaRPr>
                </a:p>
              </p:txBody>
            </p:sp>
            <p:sp>
              <p:nvSpPr>
                <p:cNvPr id="8" name="Freeform 20"/>
                <p:cNvSpPr>
                  <a:spLocks noEditPoints="1"/>
                </p:cNvSpPr>
                <p:nvPr/>
              </p:nvSpPr>
              <p:spPr bwMode="auto">
                <a:xfrm>
                  <a:off x="1769" y="3472"/>
                  <a:ext cx="158" cy="138"/>
                </a:xfrm>
                <a:custGeom>
                  <a:avLst/>
                  <a:gdLst>
                    <a:gd name="T0" fmla="*/ 13 w 507"/>
                    <a:gd name="T1" fmla="*/ 21 h 444"/>
                    <a:gd name="T2" fmla="*/ 18 w 507"/>
                    <a:gd name="T3" fmla="*/ 22 h 444"/>
                    <a:gd name="T4" fmla="*/ 18 w 507"/>
                    <a:gd name="T5" fmla="*/ 22 h 444"/>
                    <a:gd name="T6" fmla="*/ 21 w 507"/>
                    <a:gd name="T7" fmla="*/ 25 h 444"/>
                    <a:gd name="T8" fmla="*/ 22 w 507"/>
                    <a:gd name="T9" fmla="*/ 24 h 444"/>
                    <a:gd name="T10" fmla="*/ 22 w 507"/>
                    <a:gd name="T11" fmla="*/ 23 h 444"/>
                    <a:gd name="T12" fmla="*/ 24 w 507"/>
                    <a:gd name="T13" fmla="*/ 20 h 444"/>
                    <a:gd name="T14" fmla="*/ 24 w 507"/>
                    <a:gd name="T15" fmla="*/ 19 h 444"/>
                    <a:gd name="T16" fmla="*/ 23 w 507"/>
                    <a:gd name="T17" fmla="*/ 1 h 444"/>
                    <a:gd name="T18" fmla="*/ 23 w 507"/>
                    <a:gd name="T19" fmla="*/ 0 h 444"/>
                    <a:gd name="T20" fmla="*/ 13 w 507"/>
                    <a:gd name="T21" fmla="*/ 17 h 444"/>
                    <a:gd name="T22" fmla="*/ 4 w 507"/>
                    <a:gd name="T23" fmla="*/ 34 h 444"/>
                    <a:gd name="T24" fmla="*/ 5 w 507"/>
                    <a:gd name="T25" fmla="*/ 34 h 444"/>
                    <a:gd name="T26" fmla="*/ 13 w 507"/>
                    <a:gd name="T27" fmla="*/ 21 h 444"/>
                    <a:gd name="T28" fmla="*/ 18 w 507"/>
                    <a:gd name="T29" fmla="*/ 14 h 444"/>
                    <a:gd name="T30" fmla="*/ 31 w 507"/>
                    <a:gd name="T31" fmla="*/ 14 h 444"/>
                    <a:gd name="T32" fmla="*/ 32 w 507"/>
                    <a:gd name="T33" fmla="*/ 12 h 444"/>
                    <a:gd name="T34" fmla="*/ 17 w 507"/>
                    <a:gd name="T35" fmla="*/ 12 h 444"/>
                    <a:gd name="T36" fmla="*/ 18 w 507"/>
                    <a:gd name="T37" fmla="*/ 14 h 444"/>
                    <a:gd name="T38" fmla="*/ 12 w 507"/>
                    <a:gd name="T39" fmla="*/ 23 h 444"/>
                    <a:gd name="T40" fmla="*/ 20 w 507"/>
                    <a:gd name="T41" fmla="*/ 35 h 444"/>
                    <a:gd name="T42" fmla="*/ 21 w 507"/>
                    <a:gd name="T43" fmla="*/ 33 h 444"/>
                    <a:gd name="T44" fmla="*/ 14 w 507"/>
                    <a:gd name="T45" fmla="*/ 22 h 444"/>
                    <a:gd name="T46" fmla="*/ 12 w 507"/>
                    <a:gd name="T47" fmla="*/ 23 h 444"/>
                    <a:gd name="T48" fmla="*/ 26 w 507"/>
                    <a:gd name="T49" fmla="*/ 31 h 444"/>
                    <a:gd name="T50" fmla="*/ 28 w 507"/>
                    <a:gd name="T51" fmla="*/ 26 h 444"/>
                    <a:gd name="T52" fmla="*/ 27 w 507"/>
                    <a:gd name="T53" fmla="*/ 25 h 444"/>
                    <a:gd name="T54" fmla="*/ 25 w 507"/>
                    <a:gd name="T55" fmla="*/ 26 h 444"/>
                    <a:gd name="T56" fmla="*/ 22 w 507"/>
                    <a:gd name="T57" fmla="*/ 25 h 444"/>
                    <a:gd name="T58" fmla="*/ 22 w 507"/>
                    <a:gd name="T59" fmla="*/ 26 h 444"/>
                    <a:gd name="T60" fmla="*/ 22 w 507"/>
                    <a:gd name="T61" fmla="*/ 31 h 444"/>
                    <a:gd name="T62" fmla="*/ 13 w 507"/>
                    <a:gd name="T63" fmla="*/ 39 h 444"/>
                    <a:gd name="T64" fmla="*/ 6 w 507"/>
                    <a:gd name="T65" fmla="*/ 35 h 444"/>
                    <a:gd name="T66" fmla="*/ 5 w 507"/>
                    <a:gd name="T67" fmla="*/ 36 h 444"/>
                    <a:gd name="T68" fmla="*/ 15 w 507"/>
                    <a:gd name="T69" fmla="*/ 41 h 444"/>
                    <a:gd name="T70" fmla="*/ 25 w 507"/>
                    <a:gd name="T71" fmla="*/ 36 h 444"/>
                    <a:gd name="T72" fmla="*/ 44 w 507"/>
                    <a:gd name="T73" fmla="*/ 36 h 444"/>
                    <a:gd name="T74" fmla="*/ 43 w 507"/>
                    <a:gd name="T75" fmla="*/ 36 h 444"/>
                    <a:gd name="T76" fmla="*/ 26 w 507"/>
                    <a:gd name="T77" fmla="*/ 31 h 444"/>
                    <a:gd name="T78" fmla="*/ 36 w 507"/>
                    <a:gd name="T79" fmla="*/ 17 h 444"/>
                    <a:gd name="T80" fmla="*/ 26 w 507"/>
                    <a:gd name="T81" fmla="*/ 0 h 444"/>
                    <a:gd name="T82" fmla="*/ 26 w 507"/>
                    <a:gd name="T83" fmla="*/ 1 h 444"/>
                    <a:gd name="T84" fmla="*/ 25 w 507"/>
                    <a:gd name="T85" fmla="*/ 19 h 444"/>
                    <a:gd name="T86" fmla="*/ 25 w 507"/>
                    <a:gd name="T87" fmla="*/ 20 h 444"/>
                    <a:gd name="T88" fmla="*/ 28 w 507"/>
                    <a:gd name="T89" fmla="*/ 23 h 444"/>
                    <a:gd name="T90" fmla="*/ 28 w 507"/>
                    <a:gd name="T91" fmla="*/ 24 h 444"/>
                    <a:gd name="T92" fmla="*/ 28 w 507"/>
                    <a:gd name="T93" fmla="*/ 25 h 444"/>
                    <a:gd name="T94" fmla="*/ 36 w 507"/>
                    <a:gd name="T95" fmla="*/ 21 h 444"/>
                    <a:gd name="T96" fmla="*/ 44 w 507"/>
                    <a:gd name="T97" fmla="*/ 34 h 444"/>
                    <a:gd name="T98" fmla="*/ 45 w 507"/>
                    <a:gd name="T99" fmla="*/ 34 h 444"/>
                    <a:gd name="T100" fmla="*/ 36 w 507"/>
                    <a:gd name="T101" fmla="*/ 17 h 444"/>
                    <a:gd name="T102" fmla="*/ 29 w 507"/>
                    <a:gd name="T103" fmla="*/ 33 h 444"/>
                    <a:gd name="T104" fmla="*/ 30 w 507"/>
                    <a:gd name="T105" fmla="*/ 35 h 444"/>
                    <a:gd name="T106" fmla="*/ 38 w 507"/>
                    <a:gd name="T107" fmla="*/ 23 h 444"/>
                    <a:gd name="T108" fmla="*/ 36 w 507"/>
                    <a:gd name="T109" fmla="*/ 22 h 444"/>
                    <a:gd name="T110" fmla="*/ 29 w 507"/>
                    <a:gd name="T111" fmla="*/ 33 h 44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07"/>
                    <a:gd name="T169" fmla="*/ 0 h 444"/>
                    <a:gd name="T170" fmla="*/ 507 w 507"/>
                    <a:gd name="T171" fmla="*/ 444 h 44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31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73017" tIns="36506" rIns="73017" bIns="36506" anchor="ctr"/>
                <a:lstStyle/>
                <a:p>
                  <a:pPr defTabSz="457189">
                    <a:buClr>
                      <a:srgbClr val="000000"/>
                    </a:buClr>
                  </a:pPr>
                  <a:endParaRPr lang="en-US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  <a:sym typeface="Arial" charset="0"/>
                  </a:endParaRPr>
                </a:p>
              </p:txBody>
            </p:sp>
          </p:grpSp>
          <p:sp>
            <p:nvSpPr>
              <p:cNvPr id="49" name="フリーフォーム 48"/>
              <p:cNvSpPr/>
              <p:nvPr/>
            </p:nvSpPr>
            <p:spPr>
              <a:xfrm>
                <a:off x="1732547" y="3080076"/>
                <a:ext cx="8248667" cy="207214"/>
              </a:xfrm>
              <a:custGeom>
                <a:avLst/>
                <a:gdLst>
                  <a:gd name="connsiteX0" fmla="*/ 0 w 8021052"/>
                  <a:gd name="connsiteY0" fmla="*/ 0 h 288758"/>
                  <a:gd name="connsiteX1" fmla="*/ 7347284 w 8021052"/>
                  <a:gd name="connsiteY1" fmla="*/ 0 h 288758"/>
                  <a:gd name="connsiteX2" fmla="*/ 8021052 w 8021052"/>
                  <a:gd name="connsiteY2" fmla="*/ 288758 h 288758"/>
                  <a:gd name="connsiteX3" fmla="*/ 8021052 w 8021052"/>
                  <a:gd name="connsiteY3" fmla="*/ 288758 h 28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21052" h="288758">
                    <a:moveTo>
                      <a:pt x="0" y="0"/>
                    </a:moveTo>
                    <a:lnTo>
                      <a:pt x="7347284" y="0"/>
                    </a:lnTo>
                    <a:lnTo>
                      <a:pt x="8021052" y="288758"/>
                    </a:lnTo>
                    <a:lnTo>
                      <a:pt x="8021052" y="28875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  <p:grpSp>
          <p:nvGrpSpPr>
            <p:cNvPr id="4" name="図形グループ 3"/>
            <p:cNvGrpSpPr/>
            <p:nvPr/>
          </p:nvGrpSpPr>
          <p:grpSpPr>
            <a:xfrm>
              <a:off x="1191661" y="1935339"/>
              <a:ext cx="5168929" cy="347358"/>
              <a:chOff x="1588881" y="2580452"/>
              <a:chExt cx="6891905" cy="463144"/>
            </a:xfrm>
          </p:grpSpPr>
          <p:grpSp>
            <p:nvGrpSpPr>
              <p:cNvPr id="218" name="Group 229"/>
              <p:cNvGrpSpPr>
                <a:grpSpLocks noChangeAspect="1"/>
              </p:cNvGrpSpPr>
              <p:nvPr/>
            </p:nvGrpSpPr>
            <p:grpSpPr bwMode="auto">
              <a:xfrm>
                <a:off x="1588881" y="2748249"/>
                <a:ext cx="294069" cy="295347"/>
                <a:chOff x="1734" y="3429"/>
                <a:chExt cx="230" cy="231"/>
              </a:xfrm>
            </p:grpSpPr>
            <p:sp>
              <p:nvSpPr>
                <p:cNvPr id="219" name="Oval 263"/>
                <p:cNvSpPr>
                  <a:spLocks/>
                </p:cNvSpPr>
                <p:nvPr/>
              </p:nvSpPr>
              <p:spPr bwMode="auto">
                <a:xfrm>
                  <a:off x="1734" y="3429"/>
                  <a:ext cx="230" cy="23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algn="ctr" rotWithShape="0">
                    <a:srgbClr val="000000">
                      <a:alpha val="73000"/>
                    </a:srgbClr>
                  </a:outerShdw>
                </a:effectLst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457189">
                    <a:lnSpc>
                      <a:spcPct val="90000"/>
                    </a:lnSpc>
                    <a:buClr>
                      <a:srgbClr val="00B0F0"/>
                    </a:buClr>
                    <a:defRPr/>
                  </a:pPr>
                  <a:endParaRPr lang="en-US">
                    <a:solidFill>
                      <a:srgbClr val="00B0F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  <a:sym typeface="Arial" pitchFamily="34" charset="0"/>
                  </a:endParaRPr>
                </a:p>
              </p:txBody>
            </p:sp>
            <p:sp>
              <p:nvSpPr>
                <p:cNvPr id="220" name="Freeform 20"/>
                <p:cNvSpPr>
                  <a:spLocks noEditPoints="1"/>
                </p:cNvSpPr>
                <p:nvPr/>
              </p:nvSpPr>
              <p:spPr bwMode="auto">
                <a:xfrm>
                  <a:off x="1769" y="3472"/>
                  <a:ext cx="158" cy="138"/>
                </a:xfrm>
                <a:custGeom>
                  <a:avLst/>
                  <a:gdLst>
                    <a:gd name="T0" fmla="*/ 13 w 507"/>
                    <a:gd name="T1" fmla="*/ 21 h 444"/>
                    <a:gd name="T2" fmla="*/ 18 w 507"/>
                    <a:gd name="T3" fmla="*/ 22 h 444"/>
                    <a:gd name="T4" fmla="*/ 18 w 507"/>
                    <a:gd name="T5" fmla="*/ 22 h 444"/>
                    <a:gd name="T6" fmla="*/ 21 w 507"/>
                    <a:gd name="T7" fmla="*/ 25 h 444"/>
                    <a:gd name="T8" fmla="*/ 22 w 507"/>
                    <a:gd name="T9" fmla="*/ 24 h 444"/>
                    <a:gd name="T10" fmla="*/ 22 w 507"/>
                    <a:gd name="T11" fmla="*/ 23 h 444"/>
                    <a:gd name="T12" fmla="*/ 24 w 507"/>
                    <a:gd name="T13" fmla="*/ 20 h 444"/>
                    <a:gd name="T14" fmla="*/ 24 w 507"/>
                    <a:gd name="T15" fmla="*/ 19 h 444"/>
                    <a:gd name="T16" fmla="*/ 23 w 507"/>
                    <a:gd name="T17" fmla="*/ 1 h 444"/>
                    <a:gd name="T18" fmla="*/ 23 w 507"/>
                    <a:gd name="T19" fmla="*/ 0 h 444"/>
                    <a:gd name="T20" fmla="*/ 13 w 507"/>
                    <a:gd name="T21" fmla="*/ 17 h 444"/>
                    <a:gd name="T22" fmla="*/ 4 w 507"/>
                    <a:gd name="T23" fmla="*/ 34 h 444"/>
                    <a:gd name="T24" fmla="*/ 5 w 507"/>
                    <a:gd name="T25" fmla="*/ 34 h 444"/>
                    <a:gd name="T26" fmla="*/ 13 w 507"/>
                    <a:gd name="T27" fmla="*/ 21 h 444"/>
                    <a:gd name="T28" fmla="*/ 18 w 507"/>
                    <a:gd name="T29" fmla="*/ 14 h 444"/>
                    <a:gd name="T30" fmla="*/ 31 w 507"/>
                    <a:gd name="T31" fmla="*/ 14 h 444"/>
                    <a:gd name="T32" fmla="*/ 32 w 507"/>
                    <a:gd name="T33" fmla="*/ 12 h 444"/>
                    <a:gd name="T34" fmla="*/ 17 w 507"/>
                    <a:gd name="T35" fmla="*/ 12 h 444"/>
                    <a:gd name="T36" fmla="*/ 18 w 507"/>
                    <a:gd name="T37" fmla="*/ 14 h 444"/>
                    <a:gd name="T38" fmla="*/ 12 w 507"/>
                    <a:gd name="T39" fmla="*/ 23 h 444"/>
                    <a:gd name="T40" fmla="*/ 20 w 507"/>
                    <a:gd name="T41" fmla="*/ 35 h 444"/>
                    <a:gd name="T42" fmla="*/ 21 w 507"/>
                    <a:gd name="T43" fmla="*/ 33 h 444"/>
                    <a:gd name="T44" fmla="*/ 14 w 507"/>
                    <a:gd name="T45" fmla="*/ 22 h 444"/>
                    <a:gd name="T46" fmla="*/ 12 w 507"/>
                    <a:gd name="T47" fmla="*/ 23 h 444"/>
                    <a:gd name="T48" fmla="*/ 26 w 507"/>
                    <a:gd name="T49" fmla="*/ 31 h 444"/>
                    <a:gd name="T50" fmla="*/ 28 w 507"/>
                    <a:gd name="T51" fmla="*/ 26 h 444"/>
                    <a:gd name="T52" fmla="*/ 27 w 507"/>
                    <a:gd name="T53" fmla="*/ 25 h 444"/>
                    <a:gd name="T54" fmla="*/ 25 w 507"/>
                    <a:gd name="T55" fmla="*/ 26 h 444"/>
                    <a:gd name="T56" fmla="*/ 22 w 507"/>
                    <a:gd name="T57" fmla="*/ 25 h 444"/>
                    <a:gd name="T58" fmla="*/ 22 w 507"/>
                    <a:gd name="T59" fmla="*/ 26 h 444"/>
                    <a:gd name="T60" fmla="*/ 22 w 507"/>
                    <a:gd name="T61" fmla="*/ 31 h 444"/>
                    <a:gd name="T62" fmla="*/ 13 w 507"/>
                    <a:gd name="T63" fmla="*/ 39 h 444"/>
                    <a:gd name="T64" fmla="*/ 6 w 507"/>
                    <a:gd name="T65" fmla="*/ 35 h 444"/>
                    <a:gd name="T66" fmla="*/ 5 w 507"/>
                    <a:gd name="T67" fmla="*/ 36 h 444"/>
                    <a:gd name="T68" fmla="*/ 15 w 507"/>
                    <a:gd name="T69" fmla="*/ 41 h 444"/>
                    <a:gd name="T70" fmla="*/ 25 w 507"/>
                    <a:gd name="T71" fmla="*/ 36 h 444"/>
                    <a:gd name="T72" fmla="*/ 44 w 507"/>
                    <a:gd name="T73" fmla="*/ 36 h 444"/>
                    <a:gd name="T74" fmla="*/ 43 w 507"/>
                    <a:gd name="T75" fmla="*/ 36 h 444"/>
                    <a:gd name="T76" fmla="*/ 26 w 507"/>
                    <a:gd name="T77" fmla="*/ 31 h 444"/>
                    <a:gd name="T78" fmla="*/ 36 w 507"/>
                    <a:gd name="T79" fmla="*/ 17 h 444"/>
                    <a:gd name="T80" fmla="*/ 26 w 507"/>
                    <a:gd name="T81" fmla="*/ 0 h 444"/>
                    <a:gd name="T82" fmla="*/ 26 w 507"/>
                    <a:gd name="T83" fmla="*/ 1 h 444"/>
                    <a:gd name="T84" fmla="*/ 25 w 507"/>
                    <a:gd name="T85" fmla="*/ 19 h 444"/>
                    <a:gd name="T86" fmla="*/ 25 w 507"/>
                    <a:gd name="T87" fmla="*/ 20 h 444"/>
                    <a:gd name="T88" fmla="*/ 28 w 507"/>
                    <a:gd name="T89" fmla="*/ 23 h 444"/>
                    <a:gd name="T90" fmla="*/ 28 w 507"/>
                    <a:gd name="T91" fmla="*/ 24 h 444"/>
                    <a:gd name="T92" fmla="*/ 28 w 507"/>
                    <a:gd name="T93" fmla="*/ 25 h 444"/>
                    <a:gd name="T94" fmla="*/ 36 w 507"/>
                    <a:gd name="T95" fmla="*/ 21 h 444"/>
                    <a:gd name="T96" fmla="*/ 44 w 507"/>
                    <a:gd name="T97" fmla="*/ 34 h 444"/>
                    <a:gd name="T98" fmla="*/ 45 w 507"/>
                    <a:gd name="T99" fmla="*/ 34 h 444"/>
                    <a:gd name="T100" fmla="*/ 36 w 507"/>
                    <a:gd name="T101" fmla="*/ 17 h 444"/>
                    <a:gd name="T102" fmla="*/ 29 w 507"/>
                    <a:gd name="T103" fmla="*/ 33 h 444"/>
                    <a:gd name="T104" fmla="*/ 30 w 507"/>
                    <a:gd name="T105" fmla="*/ 35 h 444"/>
                    <a:gd name="T106" fmla="*/ 38 w 507"/>
                    <a:gd name="T107" fmla="*/ 23 h 444"/>
                    <a:gd name="T108" fmla="*/ 36 w 507"/>
                    <a:gd name="T109" fmla="*/ 22 h 444"/>
                    <a:gd name="T110" fmla="*/ 29 w 507"/>
                    <a:gd name="T111" fmla="*/ 33 h 44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07"/>
                    <a:gd name="T169" fmla="*/ 0 h 444"/>
                    <a:gd name="T170" fmla="*/ 507 w 507"/>
                    <a:gd name="T171" fmla="*/ 444 h 44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31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73017" tIns="36506" rIns="73017" bIns="36506" anchor="ctr"/>
                <a:lstStyle/>
                <a:p>
                  <a:pPr defTabSz="457189">
                    <a:buClr>
                      <a:srgbClr val="000000"/>
                    </a:buClr>
                  </a:pPr>
                  <a:endParaRPr lang="en-US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  <a:sym typeface="Arial" charset="0"/>
                  </a:endParaRPr>
                </a:p>
              </p:txBody>
            </p:sp>
          </p:grpSp>
          <p:sp>
            <p:nvSpPr>
              <p:cNvPr id="221" name="フリーフォーム 220"/>
              <p:cNvSpPr/>
              <p:nvPr/>
            </p:nvSpPr>
            <p:spPr>
              <a:xfrm flipV="1">
                <a:off x="1868427" y="2580452"/>
                <a:ext cx="6612359" cy="336029"/>
              </a:xfrm>
              <a:custGeom>
                <a:avLst/>
                <a:gdLst>
                  <a:gd name="connsiteX0" fmla="*/ 0 w 8021052"/>
                  <a:gd name="connsiteY0" fmla="*/ 0 h 288758"/>
                  <a:gd name="connsiteX1" fmla="*/ 7347284 w 8021052"/>
                  <a:gd name="connsiteY1" fmla="*/ 0 h 288758"/>
                  <a:gd name="connsiteX2" fmla="*/ 8021052 w 8021052"/>
                  <a:gd name="connsiteY2" fmla="*/ 288758 h 288758"/>
                  <a:gd name="connsiteX3" fmla="*/ 8021052 w 8021052"/>
                  <a:gd name="connsiteY3" fmla="*/ 288758 h 28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21052" h="288758">
                    <a:moveTo>
                      <a:pt x="0" y="0"/>
                    </a:moveTo>
                    <a:lnTo>
                      <a:pt x="7347284" y="0"/>
                    </a:lnTo>
                    <a:lnTo>
                      <a:pt x="8021052" y="288758"/>
                    </a:lnTo>
                    <a:lnTo>
                      <a:pt x="8021052" y="28875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</p:grpSp>
      <p:sp>
        <p:nvSpPr>
          <p:cNvPr id="222" name="テキスト ボックス 221"/>
          <p:cNvSpPr txBox="1"/>
          <p:nvPr/>
        </p:nvSpPr>
        <p:spPr>
          <a:xfrm>
            <a:off x="6358954" y="1777845"/>
            <a:ext cx="2571914" cy="459700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42875" indent="-142875">
              <a:buFont typeface="Wingdings" charset="2"/>
              <a:buChar char="ü"/>
            </a:pP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発症・感染時の</a:t>
            </a:r>
            <a:r>
              <a:rPr kumimoji="1" lang="en-US" altLang="ja-JP" sz="105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kumimoji="1" lang="en-US" altLang="ja-JP" sz="105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マルウェア、ランサムウェア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の隔離</a:t>
            </a:r>
            <a:endParaRPr kumimoji="1" lang="en-US" altLang="ja-JP" sz="105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30" name="テキスト ボックス 229"/>
          <p:cNvSpPr txBox="1"/>
          <p:nvPr/>
        </p:nvSpPr>
        <p:spPr>
          <a:xfrm>
            <a:off x="6952130" y="1266622"/>
            <a:ext cx="14718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Public Servers</a:t>
            </a:r>
          </a:p>
          <a:p>
            <a:pPr algn="ctr"/>
            <a:r>
              <a:rPr kumimoji="1"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(Web, DNS, Proxy etc.)</a:t>
            </a:r>
            <a:endParaRPr kumimoji="1" lang="ja-JP" altLang="en-US" sz="105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cxnSp>
        <p:nvCxnSpPr>
          <p:cNvPr id="232" name="直線コネクタ 231"/>
          <p:cNvCxnSpPr/>
          <p:nvPr/>
        </p:nvCxnSpPr>
        <p:spPr>
          <a:xfrm>
            <a:off x="5005667" y="926592"/>
            <a:ext cx="0" cy="4181622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曲線コネクタ 236"/>
          <p:cNvCxnSpPr>
            <a:stCxn id="184" idx="3"/>
            <a:endCxn id="132" idx="6"/>
          </p:cNvCxnSpPr>
          <p:nvPr/>
        </p:nvCxnSpPr>
        <p:spPr>
          <a:xfrm flipH="1">
            <a:off x="3513807" y="2795537"/>
            <a:ext cx="4205262" cy="1182017"/>
          </a:xfrm>
          <a:prstGeom prst="curvedConnector3">
            <a:avLst>
              <a:gd name="adj1" fmla="val -7843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テキスト ボックス 239"/>
          <p:cNvSpPr txBox="1"/>
          <p:nvPr/>
        </p:nvSpPr>
        <p:spPr>
          <a:xfrm>
            <a:off x="2120667" y="4421140"/>
            <a:ext cx="2085643" cy="638473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182563" indent="-127000">
              <a:buFont typeface="Wingdings" charset="2"/>
              <a:buChar char="ü"/>
            </a:pPr>
            <a:r>
              <a:rPr kumimoji="1" lang="ja-JP" altLang="en-US" sz="10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機密情報漏えいサイトの</a:t>
            </a:r>
            <a:r>
              <a:rPr kumimoji="1" lang="ja-JP" altLang="en-US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遮断</a:t>
            </a:r>
            <a:endParaRPr kumimoji="1" lang="en-US" altLang="ja-JP" sz="105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182563" indent="-127000">
              <a:buFont typeface="Wingdings" charset="2"/>
              <a:buChar char="ü"/>
            </a:pPr>
            <a:r>
              <a:rPr kumimoji="1" lang="ja-JP" altLang="en-US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マルウェア感染サイトの遮断</a:t>
            </a:r>
            <a:endParaRPr kumimoji="1" lang="en-US" altLang="ja-JP" sz="105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182563" indent="-127000">
              <a:buFont typeface="Wingdings" charset="2"/>
              <a:buChar char="ü"/>
            </a:pPr>
            <a:r>
              <a:rPr kumimoji="1" lang="ja-JP" altLang="en-US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プロトコル問わず。</a:t>
            </a:r>
            <a:endParaRPr kumimoji="1" lang="en-US" altLang="ja-JP" sz="10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33" name="図形グループ 32"/>
          <p:cNvGrpSpPr/>
          <p:nvPr/>
        </p:nvGrpSpPr>
        <p:grpSpPr>
          <a:xfrm>
            <a:off x="1222470" y="2373219"/>
            <a:ext cx="6288054" cy="383853"/>
            <a:chOff x="1222470" y="2373219"/>
            <a:chExt cx="6288054" cy="383853"/>
          </a:xfrm>
        </p:grpSpPr>
        <p:cxnSp>
          <p:nvCxnSpPr>
            <p:cNvPr id="147" name="直線矢印コネクタ 146"/>
            <p:cNvCxnSpPr>
              <a:endCxn id="155" idx="12"/>
            </p:cNvCxnSpPr>
            <p:nvPr/>
          </p:nvCxnSpPr>
          <p:spPr>
            <a:xfrm>
              <a:off x="3384079" y="2583493"/>
              <a:ext cx="412644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図形グループ 26"/>
            <p:cNvGrpSpPr/>
            <p:nvPr/>
          </p:nvGrpSpPr>
          <p:grpSpPr>
            <a:xfrm>
              <a:off x="1222470" y="2373219"/>
              <a:ext cx="2146370" cy="383853"/>
              <a:chOff x="1629959" y="3164292"/>
              <a:chExt cx="2861827" cy="511804"/>
            </a:xfrm>
          </p:grpSpPr>
          <p:grpSp>
            <p:nvGrpSpPr>
              <p:cNvPr id="26" name="図形グループ 25"/>
              <p:cNvGrpSpPr/>
              <p:nvPr/>
            </p:nvGrpSpPr>
            <p:grpSpPr>
              <a:xfrm>
                <a:off x="1629959" y="3164292"/>
                <a:ext cx="896092" cy="511804"/>
                <a:chOff x="1629959" y="3164292"/>
                <a:chExt cx="896092" cy="511804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629959" y="3281615"/>
                  <a:ext cx="597672" cy="394481"/>
                  <a:chOff x="5065467" y="2430723"/>
                  <a:chExt cx="2774918" cy="1929136"/>
                </a:xfrm>
              </p:grpSpPr>
              <p:sp>
                <p:nvSpPr>
                  <p:cNvPr id="16" name="Freeform 31"/>
                  <p:cNvSpPr>
                    <a:spLocks/>
                  </p:cNvSpPr>
                  <p:nvPr/>
                </p:nvSpPr>
                <p:spPr bwMode="auto">
                  <a:xfrm>
                    <a:off x="5065467" y="2601779"/>
                    <a:ext cx="893296" cy="1663049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71"/>
                      </a:cxn>
                      <a:cxn ang="0">
                        <a:pos x="1" y="74"/>
                      </a:cxn>
                      <a:cxn ang="0">
                        <a:pos x="40" y="32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40" h="74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71"/>
                          <a:pt x="0" y="71"/>
                          <a:pt x="0" y="71"/>
                        </a:cubicBezTo>
                        <a:cubicBezTo>
                          <a:pt x="0" y="72"/>
                          <a:pt x="1" y="73"/>
                          <a:pt x="1" y="74"/>
                        </a:cubicBezTo>
                        <a:cubicBezTo>
                          <a:pt x="40" y="32"/>
                          <a:pt x="40" y="32"/>
                          <a:pt x="40" y="32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956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endParaRPr>
                  </a:p>
                </p:txBody>
              </p:sp>
              <p:sp>
                <p:nvSpPr>
                  <p:cNvPr id="17" name="Freeform 32"/>
                  <p:cNvSpPr>
                    <a:spLocks/>
                  </p:cNvSpPr>
                  <p:nvPr/>
                </p:nvSpPr>
                <p:spPr bwMode="auto">
                  <a:xfrm>
                    <a:off x="6947089" y="2601779"/>
                    <a:ext cx="893296" cy="1663049"/>
                  </a:xfrm>
                  <a:custGeom>
                    <a:avLst/>
                    <a:gdLst/>
                    <a:ahLst/>
                    <a:cxnLst>
                      <a:cxn ang="0">
                        <a:pos x="40" y="0"/>
                      </a:cxn>
                      <a:cxn ang="0">
                        <a:pos x="40" y="1"/>
                      </a:cxn>
                      <a:cxn ang="0">
                        <a:pos x="40" y="71"/>
                      </a:cxn>
                      <a:cxn ang="0">
                        <a:pos x="39" y="74"/>
                      </a:cxn>
                      <a:cxn ang="0">
                        <a:pos x="0" y="32"/>
                      </a:cxn>
                      <a:cxn ang="0">
                        <a:pos x="40" y="0"/>
                      </a:cxn>
                    </a:cxnLst>
                    <a:rect l="0" t="0" r="r" b="b"/>
                    <a:pathLst>
                      <a:path w="40" h="74">
                        <a:moveTo>
                          <a:pt x="40" y="0"/>
                        </a:moveTo>
                        <a:cubicBezTo>
                          <a:pt x="40" y="0"/>
                          <a:pt x="40" y="1"/>
                          <a:pt x="40" y="1"/>
                        </a:cubicBezTo>
                        <a:cubicBezTo>
                          <a:pt x="40" y="71"/>
                          <a:pt x="40" y="71"/>
                          <a:pt x="40" y="71"/>
                        </a:cubicBezTo>
                        <a:cubicBezTo>
                          <a:pt x="40" y="72"/>
                          <a:pt x="40" y="73"/>
                          <a:pt x="39" y="74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956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endParaRPr>
                  </a:p>
                </p:txBody>
              </p:sp>
              <p:sp>
                <p:nvSpPr>
                  <p:cNvPr id="18" name="Freeform 33"/>
                  <p:cNvSpPr>
                    <a:spLocks/>
                  </p:cNvSpPr>
                  <p:nvPr/>
                </p:nvSpPr>
                <p:spPr bwMode="auto">
                  <a:xfrm>
                    <a:off x="5284036" y="3457060"/>
                    <a:ext cx="2337773" cy="902799"/>
                  </a:xfrm>
                  <a:custGeom>
                    <a:avLst/>
                    <a:gdLst/>
                    <a:ahLst/>
                    <a:cxnLst>
                      <a:cxn ang="0">
                        <a:pos x="52" y="40"/>
                      </a:cxn>
                      <a:cxn ang="0">
                        <a:pos x="104" y="40"/>
                      </a:cxn>
                      <a:cxn ang="0">
                        <a:pos x="104" y="40"/>
                      </a:cxn>
                      <a:cxn ang="0">
                        <a:pos x="67" y="0"/>
                      </a:cxn>
                      <a:cxn ang="0">
                        <a:pos x="55" y="10"/>
                      </a:cxn>
                      <a:cxn ang="0">
                        <a:pos x="52" y="11"/>
                      </a:cxn>
                      <a:cxn ang="0">
                        <a:pos x="50" y="10"/>
                      </a:cxn>
                      <a:cxn ang="0">
                        <a:pos x="38" y="0"/>
                      </a:cxn>
                      <a:cxn ang="0">
                        <a:pos x="0" y="40"/>
                      </a:cxn>
                      <a:cxn ang="0">
                        <a:pos x="1" y="40"/>
                      </a:cxn>
                      <a:cxn ang="0">
                        <a:pos x="52" y="40"/>
                      </a:cxn>
                    </a:cxnLst>
                    <a:rect l="0" t="0" r="r" b="b"/>
                    <a:pathLst>
                      <a:path w="104" h="40">
                        <a:moveTo>
                          <a:pt x="52" y="40"/>
                        </a:moveTo>
                        <a:cubicBezTo>
                          <a:pt x="104" y="40"/>
                          <a:pt x="104" y="40"/>
                          <a:pt x="104" y="40"/>
                        </a:cubicBezTo>
                        <a:cubicBezTo>
                          <a:pt x="104" y="40"/>
                          <a:pt x="104" y="40"/>
                          <a:pt x="104" y="40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55" y="10"/>
                          <a:pt x="55" y="10"/>
                          <a:pt x="55" y="10"/>
                        </a:cubicBezTo>
                        <a:cubicBezTo>
                          <a:pt x="54" y="11"/>
                          <a:pt x="53" y="11"/>
                          <a:pt x="52" y="11"/>
                        </a:cubicBezTo>
                        <a:cubicBezTo>
                          <a:pt x="51" y="11"/>
                          <a:pt x="50" y="11"/>
                          <a:pt x="50" y="1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40"/>
                          <a:pt x="0" y="40"/>
                          <a:pt x="1" y="40"/>
                        </a:cubicBezTo>
                        <a:lnTo>
                          <a:pt x="52" y="40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956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endParaRPr>
                  </a:p>
                </p:txBody>
              </p:sp>
              <p:sp>
                <p:nvSpPr>
                  <p:cNvPr id="19" name="Freeform 34"/>
                  <p:cNvSpPr>
                    <a:spLocks/>
                  </p:cNvSpPr>
                  <p:nvPr/>
                </p:nvSpPr>
                <p:spPr bwMode="auto">
                  <a:xfrm>
                    <a:off x="5198511" y="2430723"/>
                    <a:ext cx="2537336" cy="1007331"/>
                  </a:xfrm>
                  <a:custGeom>
                    <a:avLst/>
                    <a:gdLst/>
                    <a:ahLst/>
                    <a:cxnLst>
                      <a:cxn ang="0">
                        <a:pos x="56" y="45"/>
                      </a:cxn>
                      <a:cxn ang="0">
                        <a:pos x="60" y="43"/>
                      </a:cxn>
                      <a:cxn ang="0">
                        <a:pos x="113" y="0"/>
                      </a:cxn>
                      <a:cxn ang="0">
                        <a:pos x="111" y="0"/>
                      </a:cxn>
                      <a:cxn ang="0">
                        <a:pos x="56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  <a:cxn ang="0">
                        <a:pos x="52" y="43"/>
                      </a:cxn>
                      <a:cxn ang="0">
                        <a:pos x="56" y="45"/>
                      </a:cxn>
                    </a:cxnLst>
                    <a:rect l="0" t="0" r="r" b="b"/>
                    <a:pathLst>
                      <a:path w="113" h="45">
                        <a:moveTo>
                          <a:pt x="56" y="45"/>
                        </a:moveTo>
                        <a:cubicBezTo>
                          <a:pt x="58" y="45"/>
                          <a:pt x="59" y="44"/>
                          <a:pt x="60" y="43"/>
                        </a:cubicBezTo>
                        <a:cubicBezTo>
                          <a:pt x="113" y="0"/>
                          <a:pt x="113" y="0"/>
                          <a:pt x="113" y="0"/>
                        </a:cubicBezTo>
                        <a:cubicBezTo>
                          <a:pt x="112" y="0"/>
                          <a:pt x="111" y="0"/>
                          <a:pt x="111" y="0"/>
                        </a:cubicBezTo>
                        <a:cubicBezTo>
                          <a:pt x="56" y="0"/>
                          <a:pt x="56" y="0"/>
                          <a:pt x="56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52" y="43"/>
                          <a:pt x="52" y="43"/>
                          <a:pt x="52" y="43"/>
                        </a:cubicBezTo>
                        <a:cubicBezTo>
                          <a:pt x="53" y="44"/>
                          <a:pt x="55" y="45"/>
                          <a:pt x="56" y="45"/>
                        </a:cubicBez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956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endParaRPr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2076729" y="3164292"/>
                  <a:ext cx="449322" cy="483485"/>
                  <a:chOff x="7143750" y="1444627"/>
                  <a:chExt cx="1346200" cy="1447800"/>
                </a:xfrm>
                <a:solidFill>
                  <a:srgbClr val="FF0000"/>
                </a:solidFill>
              </p:grpSpPr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7143750" y="1444627"/>
                    <a:ext cx="1346200" cy="1447800"/>
                    <a:chOff x="7143750" y="1444627"/>
                    <a:chExt cx="1346200" cy="1447800"/>
                  </a:xfrm>
                  <a:grpFill/>
                </p:grpSpPr>
                <p:sp>
                  <p:nvSpPr>
                    <p:cNvPr id="23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7143750" y="1909764"/>
                      <a:ext cx="644525" cy="982663"/>
                    </a:xfrm>
                    <a:custGeom>
                      <a:avLst/>
                      <a:gdLst>
                        <a:gd name="T0" fmla="*/ 172 w 172"/>
                        <a:gd name="T1" fmla="*/ 50 h 262"/>
                        <a:gd name="T2" fmla="*/ 96 w 172"/>
                        <a:gd name="T3" fmla="*/ 133 h 262"/>
                        <a:gd name="T4" fmla="*/ 172 w 172"/>
                        <a:gd name="T5" fmla="*/ 216 h 262"/>
                        <a:gd name="T6" fmla="*/ 172 w 172"/>
                        <a:gd name="T7" fmla="*/ 262 h 262"/>
                        <a:gd name="T8" fmla="*/ 75 w 172"/>
                        <a:gd name="T9" fmla="*/ 181 h 262"/>
                        <a:gd name="T10" fmla="*/ 30 w 172"/>
                        <a:gd name="T11" fmla="*/ 200 h 262"/>
                        <a:gd name="T12" fmla="*/ 26 w 172"/>
                        <a:gd name="T13" fmla="*/ 202 h 262"/>
                        <a:gd name="T14" fmla="*/ 13 w 172"/>
                        <a:gd name="T15" fmla="*/ 194 h 262"/>
                        <a:gd name="T16" fmla="*/ 21 w 172"/>
                        <a:gd name="T17" fmla="*/ 176 h 262"/>
                        <a:gd name="T18" fmla="*/ 66 w 172"/>
                        <a:gd name="T19" fmla="*/ 156 h 262"/>
                        <a:gd name="T20" fmla="*/ 61 w 172"/>
                        <a:gd name="T21" fmla="*/ 118 h 262"/>
                        <a:gd name="T22" fmla="*/ 13 w 172"/>
                        <a:gd name="T23" fmla="*/ 118 h 262"/>
                        <a:gd name="T24" fmla="*/ 0 w 172"/>
                        <a:gd name="T25" fmla="*/ 105 h 262"/>
                        <a:gd name="T26" fmla="*/ 13 w 172"/>
                        <a:gd name="T27" fmla="*/ 92 h 262"/>
                        <a:gd name="T28" fmla="*/ 61 w 172"/>
                        <a:gd name="T29" fmla="*/ 92 h 262"/>
                        <a:gd name="T30" fmla="*/ 66 w 172"/>
                        <a:gd name="T31" fmla="*/ 53 h 262"/>
                        <a:gd name="T32" fmla="*/ 21 w 172"/>
                        <a:gd name="T33" fmla="*/ 34 h 262"/>
                        <a:gd name="T34" fmla="*/ 13 w 172"/>
                        <a:gd name="T35" fmla="*/ 17 h 262"/>
                        <a:gd name="T36" fmla="*/ 30 w 172"/>
                        <a:gd name="T37" fmla="*/ 10 h 262"/>
                        <a:gd name="T38" fmla="*/ 73 w 172"/>
                        <a:gd name="T39" fmla="*/ 28 h 262"/>
                        <a:gd name="T40" fmla="*/ 86 w 172"/>
                        <a:gd name="T41" fmla="*/ 0 h 262"/>
                        <a:gd name="T42" fmla="*/ 92 w 172"/>
                        <a:gd name="T43" fmla="*/ 4 h 262"/>
                        <a:gd name="T44" fmla="*/ 172 w 172"/>
                        <a:gd name="T45" fmla="*/ 23 h 262"/>
                        <a:gd name="T46" fmla="*/ 172 w 172"/>
                        <a:gd name="T47" fmla="*/ 50 h 2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172" h="262">
                          <a:moveTo>
                            <a:pt x="172" y="50"/>
                          </a:moveTo>
                          <a:cubicBezTo>
                            <a:pt x="130" y="53"/>
                            <a:pt x="96" y="89"/>
                            <a:pt x="96" y="133"/>
                          </a:cubicBezTo>
                          <a:cubicBezTo>
                            <a:pt x="96" y="177"/>
                            <a:pt x="130" y="212"/>
                            <a:pt x="172" y="216"/>
                          </a:cubicBezTo>
                          <a:cubicBezTo>
                            <a:pt x="172" y="230"/>
                            <a:pt x="172" y="246"/>
                            <a:pt x="172" y="262"/>
                          </a:cubicBezTo>
                          <a:cubicBezTo>
                            <a:pt x="128" y="247"/>
                            <a:pt x="93" y="222"/>
                            <a:pt x="75" y="181"/>
                          </a:cubicBezTo>
                          <a:cubicBezTo>
                            <a:pt x="75" y="181"/>
                            <a:pt x="75" y="181"/>
                            <a:pt x="30" y="200"/>
                          </a:cubicBezTo>
                          <a:cubicBezTo>
                            <a:pt x="29" y="200"/>
                            <a:pt x="27" y="202"/>
                            <a:pt x="26" y="202"/>
                          </a:cubicBezTo>
                          <a:cubicBezTo>
                            <a:pt x="21" y="202"/>
                            <a:pt x="16" y="198"/>
                            <a:pt x="13" y="194"/>
                          </a:cubicBezTo>
                          <a:cubicBezTo>
                            <a:pt x="10" y="187"/>
                            <a:pt x="13" y="180"/>
                            <a:pt x="21" y="176"/>
                          </a:cubicBezTo>
                          <a:cubicBezTo>
                            <a:pt x="21" y="176"/>
                            <a:pt x="21" y="176"/>
                            <a:pt x="66" y="156"/>
                          </a:cubicBezTo>
                          <a:cubicBezTo>
                            <a:pt x="64" y="145"/>
                            <a:pt x="61" y="132"/>
                            <a:pt x="61" y="118"/>
                          </a:cubicBezTo>
                          <a:cubicBezTo>
                            <a:pt x="61" y="118"/>
                            <a:pt x="61" y="118"/>
                            <a:pt x="13" y="118"/>
                          </a:cubicBezTo>
                          <a:cubicBezTo>
                            <a:pt x="5" y="118"/>
                            <a:pt x="0" y="111"/>
                            <a:pt x="0" y="105"/>
                          </a:cubicBezTo>
                          <a:cubicBezTo>
                            <a:pt x="0" y="97"/>
                            <a:pt x="5" y="92"/>
                            <a:pt x="13" y="92"/>
                          </a:cubicBezTo>
                          <a:cubicBezTo>
                            <a:pt x="13" y="92"/>
                            <a:pt x="13" y="92"/>
                            <a:pt x="61" y="92"/>
                          </a:cubicBezTo>
                          <a:cubicBezTo>
                            <a:pt x="61" y="79"/>
                            <a:pt x="64" y="66"/>
                            <a:pt x="66" y="53"/>
                          </a:cubicBezTo>
                          <a:cubicBezTo>
                            <a:pt x="66" y="53"/>
                            <a:pt x="66" y="53"/>
                            <a:pt x="21" y="34"/>
                          </a:cubicBezTo>
                          <a:cubicBezTo>
                            <a:pt x="14" y="31"/>
                            <a:pt x="10" y="23"/>
                            <a:pt x="13" y="17"/>
                          </a:cubicBezTo>
                          <a:cubicBezTo>
                            <a:pt x="16" y="10"/>
                            <a:pt x="23" y="8"/>
                            <a:pt x="30" y="10"/>
                          </a:cubicBezTo>
                          <a:cubicBezTo>
                            <a:pt x="30" y="10"/>
                            <a:pt x="30" y="10"/>
                            <a:pt x="73" y="28"/>
                          </a:cubicBezTo>
                          <a:cubicBezTo>
                            <a:pt x="76" y="18"/>
                            <a:pt x="80" y="9"/>
                            <a:pt x="86" y="0"/>
                          </a:cubicBezTo>
                          <a:cubicBezTo>
                            <a:pt x="88" y="1"/>
                            <a:pt x="91" y="3"/>
                            <a:pt x="92" y="4"/>
                          </a:cubicBezTo>
                          <a:cubicBezTo>
                            <a:pt x="114" y="16"/>
                            <a:pt x="141" y="23"/>
                            <a:pt x="172" y="23"/>
                          </a:cubicBezTo>
                          <a:cubicBezTo>
                            <a:pt x="172" y="23"/>
                            <a:pt x="172" y="23"/>
                            <a:pt x="172" y="50"/>
                          </a:cubicBezTo>
                          <a:close/>
                        </a:path>
                      </a:pathLst>
                    </a:custGeom>
                    <a:grpFill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621867"/>
                      <a:endParaRPr lang="en-US">
                        <a:solidFill>
                          <a:srgbClr val="00000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Meiryo" charset="-128"/>
                      </a:endParaRPr>
                    </a:p>
                  </p:txBody>
                </p:sp>
                <p:sp>
                  <p:nvSpPr>
                    <p:cNvPr id="24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7356475" y="1444627"/>
                      <a:ext cx="911225" cy="498475"/>
                    </a:xfrm>
                    <a:custGeom>
                      <a:avLst/>
                      <a:gdLst>
                        <a:gd name="T0" fmla="*/ 43 w 243"/>
                        <a:gd name="T1" fmla="*/ 115 h 133"/>
                        <a:gd name="T2" fmla="*/ 38 w 243"/>
                        <a:gd name="T3" fmla="*/ 111 h 133"/>
                        <a:gd name="T4" fmla="*/ 61 w 243"/>
                        <a:gd name="T5" fmla="*/ 84 h 133"/>
                        <a:gd name="T6" fmla="*/ 26 w 243"/>
                        <a:gd name="T7" fmla="*/ 43 h 133"/>
                        <a:gd name="T8" fmla="*/ 22 w 243"/>
                        <a:gd name="T9" fmla="*/ 44 h 133"/>
                        <a:gd name="T10" fmla="*/ 0 w 243"/>
                        <a:gd name="T11" fmla="*/ 22 h 133"/>
                        <a:gd name="T12" fmla="*/ 22 w 243"/>
                        <a:gd name="T13" fmla="*/ 0 h 133"/>
                        <a:gd name="T14" fmla="*/ 44 w 243"/>
                        <a:gd name="T15" fmla="*/ 22 h 133"/>
                        <a:gd name="T16" fmla="*/ 41 w 243"/>
                        <a:gd name="T17" fmla="*/ 31 h 133"/>
                        <a:gd name="T18" fmla="*/ 78 w 243"/>
                        <a:gd name="T19" fmla="*/ 72 h 133"/>
                        <a:gd name="T20" fmla="*/ 123 w 243"/>
                        <a:gd name="T21" fmla="*/ 61 h 133"/>
                        <a:gd name="T22" fmla="*/ 166 w 243"/>
                        <a:gd name="T23" fmla="*/ 71 h 133"/>
                        <a:gd name="T24" fmla="*/ 201 w 243"/>
                        <a:gd name="T25" fmla="*/ 31 h 133"/>
                        <a:gd name="T26" fmla="*/ 199 w 243"/>
                        <a:gd name="T27" fmla="*/ 22 h 133"/>
                        <a:gd name="T28" fmla="*/ 221 w 243"/>
                        <a:gd name="T29" fmla="*/ 0 h 133"/>
                        <a:gd name="T30" fmla="*/ 243 w 243"/>
                        <a:gd name="T31" fmla="*/ 22 h 133"/>
                        <a:gd name="T32" fmla="*/ 221 w 243"/>
                        <a:gd name="T33" fmla="*/ 44 h 133"/>
                        <a:gd name="T34" fmla="*/ 218 w 243"/>
                        <a:gd name="T35" fmla="*/ 43 h 133"/>
                        <a:gd name="T36" fmla="*/ 183 w 243"/>
                        <a:gd name="T37" fmla="*/ 83 h 133"/>
                        <a:gd name="T38" fmla="*/ 209 w 243"/>
                        <a:gd name="T39" fmla="*/ 111 h 133"/>
                        <a:gd name="T40" fmla="*/ 203 w 243"/>
                        <a:gd name="T41" fmla="*/ 115 h 133"/>
                        <a:gd name="T42" fmla="*/ 123 w 243"/>
                        <a:gd name="T43" fmla="*/ 133 h 133"/>
                        <a:gd name="T44" fmla="*/ 43 w 243"/>
                        <a:gd name="T45" fmla="*/ 115 h 1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243" h="133">
                          <a:moveTo>
                            <a:pt x="43" y="115"/>
                          </a:moveTo>
                          <a:cubicBezTo>
                            <a:pt x="40" y="114"/>
                            <a:pt x="39" y="112"/>
                            <a:pt x="38" y="111"/>
                          </a:cubicBezTo>
                          <a:cubicBezTo>
                            <a:pt x="44" y="101"/>
                            <a:pt x="52" y="92"/>
                            <a:pt x="61" y="84"/>
                          </a:cubicBezTo>
                          <a:cubicBezTo>
                            <a:pt x="61" y="84"/>
                            <a:pt x="61" y="84"/>
                            <a:pt x="26" y="43"/>
                          </a:cubicBezTo>
                          <a:cubicBezTo>
                            <a:pt x="25" y="44"/>
                            <a:pt x="23" y="44"/>
                            <a:pt x="22" y="44"/>
                          </a:cubicBezTo>
                          <a:cubicBezTo>
                            <a:pt x="9" y="44"/>
                            <a:pt x="0" y="34"/>
                            <a:pt x="0" y="22"/>
                          </a:cubicBezTo>
                          <a:cubicBezTo>
                            <a:pt x="0" y="9"/>
                            <a:pt x="9" y="0"/>
                            <a:pt x="22" y="0"/>
                          </a:cubicBezTo>
                          <a:cubicBezTo>
                            <a:pt x="34" y="0"/>
                            <a:pt x="44" y="9"/>
                            <a:pt x="44" y="22"/>
                          </a:cubicBezTo>
                          <a:cubicBezTo>
                            <a:pt x="44" y="25"/>
                            <a:pt x="43" y="28"/>
                            <a:pt x="41" y="31"/>
                          </a:cubicBezTo>
                          <a:cubicBezTo>
                            <a:pt x="41" y="31"/>
                            <a:pt x="41" y="31"/>
                            <a:pt x="78" y="72"/>
                          </a:cubicBezTo>
                          <a:cubicBezTo>
                            <a:pt x="92" y="65"/>
                            <a:pt x="108" y="61"/>
                            <a:pt x="123" y="61"/>
                          </a:cubicBezTo>
                          <a:cubicBezTo>
                            <a:pt x="139" y="61"/>
                            <a:pt x="153" y="65"/>
                            <a:pt x="166" y="71"/>
                          </a:cubicBezTo>
                          <a:cubicBezTo>
                            <a:pt x="166" y="71"/>
                            <a:pt x="166" y="71"/>
                            <a:pt x="201" y="31"/>
                          </a:cubicBezTo>
                          <a:cubicBezTo>
                            <a:pt x="199" y="28"/>
                            <a:pt x="199" y="25"/>
                            <a:pt x="199" y="22"/>
                          </a:cubicBezTo>
                          <a:cubicBezTo>
                            <a:pt x="199" y="9"/>
                            <a:pt x="209" y="0"/>
                            <a:pt x="221" y="0"/>
                          </a:cubicBezTo>
                          <a:cubicBezTo>
                            <a:pt x="233" y="0"/>
                            <a:pt x="243" y="9"/>
                            <a:pt x="243" y="22"/>
                          </a:cubicBezTo>
                          <a:cubicBezTo>
                            <a:pt x="243" y="34"/>
                            <a:pt x="233" y="44"/>
                            <a:pt x="221" y="44"/>
                          </a:cubicBezTo>
                          <a:cubicBezTo>
                            <a:pt x="220" y="44"/>
                            <a:pt x="219" y="44"/>
                            <a:pt x="218" y="43"/>
                          </a:cubicBezTo>
                          <a:cubicBezTo>
                            <a:pt x="218" y="43"/>
                            <a:pt x="218" y="43"/>
                            <a:pt x="183" y="83"/>
                          </a:cubicBezTo>
                          <a:cubicBezTo>
                            <a:pt x="193" y="90"/>
                            <a:pt x="202" y="99"/>
                            <a:pt x="209" y="111"/>
                          </a:cubicBezTo>
                          <a:cubicBezTo>
                            <a:pt x="207" y="112"/>
                            <a:pt x="206" y="114"/>
                            <a:pt x="203" y="115"/>
                          </a:cubicBezTo>
                          <a:cubicBezTo>
                            <a:pt x="183" y="125"/>
                            <a:pt x="154" y="133"/>
                            <a:pt x="123" y="133"/>
                          </a:cubicBezTo>
                          <a:cubicBezTo>
                            <a:pt x="92" y="133"/>
                            <a:pt x="64" y="125"/>
                            <a:pt x="43" y="115"/>
                          </a:cubicBezTo>
                          <a:close/>
                        </a:path>
                      </a:pathLst>
                    </a:custGeom>
                    <a:grpFill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621867"/>
                      <a:endParaRPr lang="en-US">
                        <a:solidFill>
                          <a:srgbClr val="00000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Meiryo" charset="-128"/>
                      </a:endParaRPr>
                    </a:p>
                  </p:txBody>
                </p:sp>
                <p:sp>
                  <p:nvSpPr>
                    <p:cNvPr id="25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7848600" y="1909764"/>
                      <a:ext cx="641350" cy="982663"/>
                    </a:xfrm>
                    <a:custGeom>
                      <a:avLst/>
                      <a:gdLst>
                        <a:gd name="T0" fmla="*/ 156 w 171"/>
                        <a:gd name="T1" fmla="*/ 118 h 262"/>
                        <a:gd name="T2" fmla="*/ 111 w 171"/>
                        <a:gd name="T3" fmla="*/ 118 h 262"/>
                        <a:gd name="T4" fmla="*/ 105 w 171"/>
                        <a:gd name="T5" fmla="*/ 158 h 262"/>
                        <a:gd name="T6" fmla="*/ 150 w 171"/>
                        <a:gd name="T7" fmla="*/ 176 h 262"/>
                        <a:gd name="T8" fmla="*/ 156 w 171"/>
                        <a:gd name="T9" fmla="*/ 194 h 262"/>
                        <a:gd name="T10" fmla="*/ 145 w 171"/>
                        <a:gd name="T11" fmla="*/ 202 h 262"/>
                        <a:gd name="T12" fmla="*/ 140 w 171"/>
                        <a:gd name="T13" fmla="*/ 200 h 262"/>
                        <a:gd name="T14" fmla="*/ 97 w 171"/>
                        <a:gd name="T15" fmla="*/ 182 h 262"/>
                        <a:gd name="T16" fmla="*/ 0 w 171"/>
                        <a:gd name="T17" fmla="*/ 262 h 262"/>
                        <a:gd name="T18" fmla="*/ 0 w 171"/>
                        <a:gd name="T19" fmla="*/ 216 h 262"/>
                        <a:gd name="T20" fmla="*/ 75 w 171"/>
                        <a:gd name="T21" fmla="*/ 133 h 262"/>
                        <a:gd name="T22" fmla="*/ 0 w 171"/>
                        <a:gd name="T23" fmla="*/ 50 h 262"/>
                        <a:gd name="T24" fmla="*/ 0 w 171"/>
                        <a:gd name="T25" fmla="*/ 23 h 262"/>
                        <a:gd name="T26" fmla="*/ 80 w 171"/>
                        <a:gd name="T27" fmla="*/ 4 h 262"/>
                        <a:gd name="T28" fmla="*/ 87 w 171"/>
                        <a:gd name="T29" fmla="*/ 0 h 262"/>
                        <a:gd name="T30" fmla="*/ 98 w 171"/>
                        <a:gd name="T31" fmla="*/ 27 h 262"/>
                        <a:gd name="T32" fmla="*/ 140 w 171"/>
                        <a:gd name="T33" fmla="*/ 10 h 262"/>
                        <a:gd name="T34" fmla="*/ 156 w 171"/>
                        <a:gd name="T35" fmla="*/ 17 h 262"/>
                        <a:gd name="T36" fmla="*/ 150 w 171"/>
                        <a:gd name="T37" fmla="*/ 34 h 262"/>
                        <a:gd name="T38" fmla="*/ 106 w 171"/>
                        <a:gd name="T39" fmla="*/ 53 h 262"/>
                        <a:gd name="T40" fmla="*/ 111 w 171"/>
                        <a:gd name="T41" fmla="*/ 92 h 262"/>
                        <a:gd name="T42" fmla="*/ 158 w 171"/>
                        <a:gd name="T43" fmla="*/ 92 h 262"/>
                        <a:gd name="T44" fmla="*/ 171 w 171"/>
                        <a:gd name="T45" fmla="*/ 105 h 262"/>
                        <a:gd name="T46" fmla="*/ 156 w 171"/>
                        <a:gd name="T47" fmla="*/ 118 h 2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171" h="262">
                          <a:moveTo>
                            <a:pt x="156" y="118"/>
                          </a:moveTo>
                          <a:cubicBezTo>
                            <a:pt x="111" y="118"/>
                            <a:pt x="111" y="118"/>
                            <a:pt x="111" y="118"/>
                          </a:cubicBezTo>
                          <a:cubicBezTo>
                            <a:pt x="111" y="132"/>
                            <a:pt x="109" y="145"/>
                            <a:pt x="105" y="158"/>
                          </a:cubicBezTo>
                          <a:cubicBezTo>
                            <a:pt x="105" y="158"/>
                            <a:pt x="105" y="158"/>
                            <a:pt x="150" y="176"/>
                          </a:cubicBezTo>
                          <a:cubicBezTo>
                            <a:pt x="156" y="180"/>
                            <a:pt x="159" y="187"/>
                            <a:pt x="156" y="194"/>
                          </a:cubicBezTo>
                          <a:cubicBezTo>
                            <a:pt x="155" y="198"/>
                            <a:pt x="150" y="202"/>
                            <a:pt x="145" y="202"/>
                          </a:cubicBezTo>
                          <a:cubicBezTo>
                            <a:pt x="144" y="202"/>
                            <a:pt x="141" y="200"/>
                            <a:pt x="140" y="200"/>
                          </a:cubicBezTo>
                          <a:cubicBezTo>
                            <a:pt x="140" y="200"/>
                            <a:pt x="140" y="200"/>
                            <a:pt x="97" y="182"/>
                          </a:cubicBezTo>
                          <a:cubicBezTo>
                            <a:pt x="78" y="222"/>
                            <a:pt x="43" y="248"/>
                            <a:pt x="0" y="262"/>
                          </a:cubicBezTo>
                          <a:cubicBezTo>
                            <a:pt x="0" y="262"/>
                            <a:pt x="0" y="262"/>
                            <a:pt x="0" y="216"/>
                          </a:cubicBezTo>
                          <a:cubicBezTo>
                            <a:pt x="42" y="212"/>
                            <a:pt x="75" y="176"/>
                            <a:pt x="75" y="133"/>
                          </a:cubicBezTo>
                          <a:cubicBezTo>
                            <a:pt x="75" y="90"/>
                            <a:pt x="42" y="54"/>
                            <a:pt x="0" y="50"/>
                          </a:cubicBezTo>
                          <a:cubicBezTo>
                            <a:pt x="0" y="41"/>
                            <a:pt x="0" y="32"/>
                            <a:pt x="0" y="23"/>
                          </a:cubicBezTo>
                          <a:cubicBezTo>
                            <a:pt x="31" y="23"/>
                            <a:pt x="58" y="16"/>
                            <a:pt x="80" y="4"/>
                          </a:cubicBezTo>
                          <a:cubicBezTo>
                            <a:pt x="81" y="3"/>
                            <a:pt x="84" y="1"/>
                            <a:pt x="87" y="0"/>
                          </a:cubicBezTo>
                          <a:cubicBezTo>
                            <a:pt x="92" y="9"/>
                            <a:pt x="96" y="18"/>
                            <a:pt x="98" y="27"/>
                          </a:cubicBezTo>
                          <a:cubicBezTo>
                            <a:pt x="98" y="27"/>
                            <a:pt x="98" y="27"/>
                            <a:pt x="140" y="10"/>
                          </a:cubicBezTo>
                          <a:cubicBezTo>
                            <a:pt x="146" y="8"/>
                            <a:pt x="154" y="10"/>
                            <a:pt x="156" y="17"/>
                          </a:cubicBezTo>
                          <a:cubicBezTo>
                            <a:pt x="159" y="23"/>
                            <a:pt x="156" y="31"/>
                            <a:pt x="150" y="34"/>
                          </a:cubicBezTo>
                          <a:cubicBezTo>
                            <a:pt x="150" y="34"/>
                            <a:pt x="150" y="34"/>
                            <a:pt x="106" y="53"/>
                          </a:cubicBezTo>
                          <a:cubicBezTo>
                            <a:pt x="109" y="65"/>
                            <a:pt x="111" y="78"/>
                            <a:pt x="111" y="92"/>
                          </a:cubicBezTo>
                          <a:cubicBezTo>
                            <a:pt x="111" y="92"/>
                            <a:pt x="111" y="92"/>
                            <a:pt x="158" y="92"/>
                          </a:cubicBezTo>
                          <a:cubicBezTo>
                            <a:pt x="164" y="92"/>
                            <a:pt x="171" y="97"/>
                            <a:pt x="171" y="105"/>
                          </a:cubicBezTo>
                          <a:cubicBezTo>
                            <a:pt x="169" y="111"/>
                            <a:pt x="164" y="118"/>
                            <a:pt x="156" y="118"/>
                          </a:cubicBezTo>
                          <a:close/>
                        </a:path>
                      </a:pathLst>
                    </a:custGeom>
                    <a:grpFill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621867"/>
                      <a:endParaRPr lang="en-US">
                        <a:solidFill>
                          <a:srgbClr val="00000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Meiryo" charset="-128"/>
                      </a:endParaRPr>
                    </a:p>
                  </p:txBody>
                </p:sp>
              </p:grpSp>
              <p:sp>
                <p:nvSpPr>
                  <p:cNvPr id="22" name="Freeform 20"/>
                  <p:cNvSpPr>
                    <a:spLocks noEditPoints="1"/>
                  </p:cNvSpPr>
                  <p:nvPr/>
                </p:nvSpPr>
                <p:spPr bwMode="auto">
                  <a:xfrm>
                    <a:off x="7571668" y="2194767"/>
                    <a:ext cx="490364" cy="429371"/>
                  </a:xfrm>
                  <a:custGeom>
                    <a:avLst/>
                    <a:gdLst/>
                    <a:ahLst/>
                    <a:cxnLst>
                      <a:cxn ang="0">
                        <a:pos x="139" y="218"/>
                      </a:cxn>
                      <a:cxn ang="0">
                        <a:pos x="185" y="230"/>
                      </a:cxn>
                      <a:cxn ang="0">
                        <a:pos x="189" y="232"/>
                      </a:cxn>
                      <a:cxn ang="0">
                        <a:pos x="216" y="256"/>
                      </a:cxn>
                      <a:cxn ang="0">
                        <a:pos x="223" y="251"/>
                      </a:cxn>
                      <a:cxn ang="0">
                        <a:pos x="221" y="240"/>
                      </a:cxn>
                      <a:cxn ang="0">
                        <a:pos x="248" y="207"/>
                      </a:cxn>
                      <a:cxn ang="0">
                        <a:pos x="248" y="199"/>
                      </a:cxn>
                      <a:cxn ang="0">
                        <a:pos x="241" y="12"/>
                      </a:cxn>
                      <a:cxn ang="0">
                        <a:pos x="241" y="0"/>
                      </a:cxn>
                      <a:cxn ang="0">
                        <a:pos x="136" y="173"/>
                      </a:cxn>
                      <a:cxn ang="0">
                        <a:pos x="38" y="355"/>
                      </a:cxn>
                      <a:cxn ang="0">
                        <a:pos x="52" y="347"/>
                      </a:cxn>
                      <a:cxn ang="0">
                        <a:pos x="139" y="218"/>
                      </a:cxn>
                      <a:cxn ang="0">
                        <a:pos x="188" y="149"/>
                      </a:cxn>
                      <a:cxn ang="0">
                        <a:pos x="318" y="148"/>
                      </a:cxn>
                      <a:cxn ang="0">
                        <a:pos x="329" y="128"/>
                      </a:cxn>
                      <a:cxn ang="0">
                        <a:pos x="180" y="128"/>
                      </a:cxn>
                      <a:cxn ang="0">
                        <a:pos x="188" y="149"/>
                      </a:cxn>
                      <a:cxn ang="0">
                        <a:pos x="122" y="235"/>
                      </a:cxn>
                      <a:cxn ang="0">
                        <a:pos x="201" y="362"/>
                      </a:cxn>
                      <a:cxn ang="0">
                        <a:pos x="213" y="342"/>
                      </a:cxn>
                      <a:cxn ang="0">
                        <a:pos x="142" y="233"/>
                      </a:cxn>
                      <a:cxn ang="0">
                        <a:pos x="122" y="235"/>
                      </a:cxn>
                      <a:cxn ang="0">
                        <a:pos x="274" y="319"/>
                      </a:cxn>
                      <a:cxn ang="0">
                        <a:pos x="286" y="268"/>
                      </a:cxn>
                      <a:cxn ang="0">
                        <a:pos x="277" y="263"/>
                      </a:cxn>
                      <a:cxn ang="0">
                        <a:pos x="254" y="272"/>
                      </a:cxn>
                      <a:cxn ang="0">
                        <a:pos x="229" y="261"/>
                      </a:cxn>
                      <a:cxn ang="0">
                        <a:pos x="222" y="266"/>
                      </a:cxn>
                      <a:cxn ang="0">
                        <a:pos x="232" y="319"/>
                      </a:cxn>
                      <a:cxn ang="0">
                        <a:pos x="139" y="406"/>
                      </a:cxn>
                      <a:cxn ang="0">
                        <a:pos x="63" y="367"/>
                      </a:cxn>
                      <a:cxn ang="0">
                        <a:pos x="50" y="375"/>
                      </a:cxn>
                      <a:cxn ang="0">
                        <a:pos x="151" y="426"/>
                      </a:cxn>
                      <a:cxn ang="0">
                        <a:pos x="254" y="371"/>
                      </a:cxn>
                      <a:cxn ang="0">
                        <a:pos x="455" y="375"/>
                      </a:cxn>
                      <a:cxn ang="0">
                        <a:pos x="443" y="369"/>
                      </a:cxn>
                      <a:cxn ang="0">
                        <a:pos x="274" y="319"/>
                      </a:cxn>
                      <a:cxn ang="0">
                        <a:pos x="369" y="173"/>
                      </a:cxn>
                      <a:cxn ang="0">
                        <a:pos x="266" y="0"/>
                      </a:cxn>
                      <a:cxn ang="0">
                        <a:pos x="266" y="12"/>
                      </a:cxn>
                      <a:cxn ang="0">
                        <a:pos x="260" y="199"/>
                      </a:cxn>
                      <a:cxn ang="0">
                        <a:pos x="260" y="207"/>
                      </a:cxn>
                      <a:cxn ang="0">
                        <a:pos x="287" y="240"/>
                      </a:cxn>
                      <a:cxn ang="0">
                        <a:pos x="285" y="252"/>
                      </a:cxn>
                      <a:cxn ang="0">
                        <a:pos x="292" y="256"/>
                      </a:cxn>
                      <a:cxn ang="0">
                        <a:pos x="369" y="217"/>
                      </a:cxn>
                      <a:cxn ang="0">
                        <a:pos x="455" y="347"/>
                      </a:cxn>
                      <a:cxn ang="0">
                        <a:pos x="469" y="355"/>
                      </a:cxn>
                      <a:cxn ang="0">
                        <a:pos x="369" y="173"/>
                      </a:cxn>
                      <a:cxn ang="0">
                        <a:pos x="297" y="342"/>
                      </a:cxn>
                      <a:cxn ang="0">
                        <a:pos x="307" y="362"/>
                      </a:cxn>
                      <a:cxn ang="0">
                        <a:pos x="388" y="234"/>
                      </a:cxn>
                      <a:cxn ang="0">
                        <a:pos x="366" y="232"/>
                      </a:cxn>
                      <a:cxn ang="0">
                        <a:pos x="297" y="342"/>
                      </a:cxn>
                    </a:cxnLst>
                    <a:rect l="0" t="0" r="r" b="b"/>
                    <a:pathLst>
                      <a:path w="507" h="444">
                        <a:moveTo>
                          <a:pt x="139" y="218"/>
                        </a:moveTo>
                        <a:cubicBezTo>
                          <a:pt x="155" y="218"/>
                          <a:pt x="171" y="222"/>
                          <a:pt x="185" y="230"/>
                        </a:cubicBezTo>
                        <a:cubicBezTo>
                          <a:pt x="187" y="232"/>
                          <a:pt x="189" y="232"/>
                          <a:pt x="189" y="232"/>
                        </a:cubicBezTo>
                        <a:cubicBezTo>
                          <a:pt x="201" y="240"/>
                          <a:pt x="209" y="248"/>
                          <a:pt x="216" y="256"/>
                        </a:cubicBezTo>
                        <a:cubicBezTo>
                          <a:pt x="223" y="251"/>
                          <a:pt x="223" y="251"/>
                          <a:pt x="223" y="251"/>
                        </a:cubicBezTo>
                        <a:cubicBezTo>
                          <a:pt x="222" y="247"/>
                          <a:pt x="221" y="243"/>
                          <a:pt x="221" y="240"/>
                        </a:cubicBezTo>
                        <a:cubicBezTo>
                          <a:pt x="221" y="224"/>
                          <a:pt x="233" y="210"/>
                          <a:pt x="248" y="207"/>
                        </a:cubicBezTo>
                        <a:cubicBezTo>
                          <a:pt x="248" y="199"/>
                          <a:pt x="248" y="199"/>
                          <a:pt x="248" y="199"/>
                        </a:cubicBezTo>
                        <a:cubicBezTo>
                          <a:pt x="136" y="190"/>
                          <a:pt x="128" y="22"/>
                          <a:pt x="241" y="12"/>
                        </a:cubicBezTo>
                        <a:cubicBezTo>
                          <a:pt x="241" y="0"/>
                          <a:pt x="241" y="0"/>
                          <a:pt x="241" y="0"/>
                        </a:cubicBezTo>
                        <a:cubicBezTo>
                          <a:pt x="156" y="6"/>
                          <a:pt x="104" y="98"/>
                          <a:pt x="136" y="173"/>
                        </a:cubicBezTo>
                        <a:cubicBezTo>
                          <a:pt x="46" y="182"/>
                          <a:pt x="0" y="278"/>
                          <a:pt x="38" y="355"/>
                        </a:cubicBezTo>
                        <a:cubicBezTo>
                          <a:pt x="52" y="347"/>
                          <a:pt x="52" y="347"/>
                          <a:pt x="52" y="347"/>
                        </a:cubicBezTo>
                        <a:cubicBezTo>
                          <a:pt x="18" y="290"/>
                          <a:pt x="77" y="218"/>
                          <a:pt x="139" y="218"/>
                        </a:cubicBezTo>
                        <a:close/>
                        <a:moveTo>
                          <a:pt x="188" y="149"/>
                        </a:moveTo>
                        <a:cubicBezTo>
                          <a:pt x="227" y="118"/>
                          <a:pt x="280" y="118"/>
                          <a:pt x="318" y="148"/>
                        </a:cubicBezTo>
                        <a:cubicBezTo>
                          <a:pt x="323" y="142"/>
                          <a:pt x="327" y="136"/>
                          <a:pt x="329" y="128"/>
                        </a:cubicBezTo>
                        <a:cubicBezTo>
                          <a:pt x="283" y="96"/>
                          <a:pt x="225" y="96"/>
                          <a:pt x="180" y="128"/>
                        </a:cubicBezTo>
                        <a:cubicBezTo>
                          <a:pt x="182" y="139"/>
                          <a:pt x="184" y="143"/>
                          <a:pt x="188" y="149"/>
                        </a:cubicBezTo>
                        <a:close/>
                        <a:moveTo>
                          <a:pt x="122" y="235"/>
                        </a:moveTo>
                        <a:cubicBezTo>
                          <a:pt x="120" y="289"/>
                          <a:pt x="150" y="340"/>
                          <a:pt x="201" y="362"/>
                        </a:cubicBezTo>
                        <a:cubicBezTo>
                          <a:pt x="205" y="356"/>
                          <a:pt x="209" y="350"/>
                          <a:pt x="213" y="342"/>
                        </a:cubicBezTo>
                        <a:cubicBezTo>
                          <a:pt x="168" y="324"/>
                          <a:pt x="140" y="279"/>
                          <a:pt x="142" y="233"/>
                        </a:cubicBezTo>
                        <a:cubicBezTo>
                          <a:pt x="136" y="233"/>
                          <a:pt x="128" y="233"/>
                          <a:pt x="122" y="235"/>
                        </a:cubicBezTo>
                        <a:close/>
                        <a:moveTo>
                          <a:pt x="274" y="319"/>
                        </a:moveTo>
                        <a:cubicBezTo>
                          <a:pt x="273" y="296"/>
                          <a:pt x="274" y="288"/>
                          <a:pt x="286" y="268"/>
                        </a:cubicBezTo>
                        <a:cubicBezTo>
                          <a:pt x="277" y="263"/>
                          <a:pt x="277" y="263"/>
                          <a:pt x="277" y="263"/>
                        </a:cubicBezTo>
                        <a:cubicBezTo>
                          <a:pt x="271" y="269"/>
                          <a:pt x="263" y="272"/>
                          <a:pt x="254" y="272"/>
                        </a:cubicBezTo>
                        <a:cubicBezTo>
                          <a:pt x="244" y="272"/>
                          <a:pt x="235" y="268"/>
                          <a:pt x="229" y="261"/>
                        </a:cubicBezTo>
                        <a:cubicBezTo>
                          <a:pt x="222" y="266"/>
                          <a:pt x="222" y="266"/>
                          <a:pt x="222" y="266"/>
                        </a:cubicBezTo>
                        <a:cubicBezTo>
                          <a:pt x="230" y="282"/>
                          <a:pt x="232" y="299"/>
                          <a:pt x="232" y="319"/>
                        </a:cubicBezTo>
                        <a:cubicBezTo>
                          <a:pt x="230" y="367"/>
                          <a:pt x="187" y="406"/>
                          <a:pt x="139" y="406"/>
                        </a:cubicBezTo>
                        <a:cubicBezTo>
                          <a:pt x="107" y="406"/>
                          <a:pt x="81" y="391"/>
                          <a:pt x="63" y="367"/>
                        </a:cubicBezTo>
                        <a:cubicBezTo>
                          <a:pt x="50" y="375"/>
                          <a:pt x="50" y="375"/>
                          <a:pt x="50" y="375"/>
                        </a:cubicBezTo>
                        <a:cubicBezTo>
                          <a:pt x="73" y="405"/>
                          <a:pt x="111" y="426"/>
                          <a:pt x="151" y="426"/>
                        </a:cubicBezTo>
                        <a:cubicBezTo>
                          <a:pt x="194" y="426"/>
                          <a:pt x="230" y="404"/>
                          <a:pt x="254" y="371"/>
                        </a:cubicBezTo>
                        <a:cubicBezTo>
                          <a:pt x="302" y="441"/>
                          <a:pt x="405" y="444"/>
                          <a:pt x="455" y="375"/>
                        </a:cubicBezTo>
                        <a:cubicBezTo>
                          <a:pt x="443" y="369"/>
                          <a:pt x="443" y="369"/>
                          <a:pt x="443" y="369"/>
                        </a:cubicBezTo>
                        <a:cubicBezTo>
                          <a:pt x="394" y="437"/>
                          <a:pt x="281" y="403"/>
                          <a:pt x="274" y="319"/>
                        </a:cubicBezTo>
                        <a:close/>
                        <a:moveTo>
                          <a:pt x="369" y="173"/>
                        </a:moveTo>
                        <a:cubicBezTo>
                          <a:pt x="402" y="97"/>
                          <a:pt x="351" y="8"/>
                          <a:pt x="266" y="0"/>
                        </a:cubicBezTo>
                        <a:cubicBezTo>
                          <a:pt x="266" y="12"/>
                          <a:pt x="266" y="12"/>
                          <a:pt x="266" y="12"/>
                        </a:cubicBezTo>
                        <a:cubicBezTo>
                          <a:pt x="376" y="26"/>
                          <a:pt x="370" y="190"/>
                          <a:pt x="260" y="199"/>
                        </a:cubicBezTo>
                        <a:cubicBezTo>
                          <a:pt x="260" y="207"/>
                          <a:pt x="260" y="207"/>
                          <a:pt x="260" y="207"/>
                        </a:cubicBezTo>
                        <a:cubicBezTo>
                          <a:pt x="275" y="210"/>
                          <a:pt x="287" y="224"/>
                          <a:pt x="287" y="240"/>
                        </a:cubicBezTo>
                        <a:cubicBezTo>
                          <a:pt x="287" y="244"/>
                          <a:pt x="286" y="248"/>
                          <a:pt x="285" y="252"/>
                        </a:cubicBezTo>
                        <a:cubicBezTo>
                          <a:pt x="292" y="256"/>
                          <a:pt x="292" y="256"/>
                          <a:pt x="292" y="256"/>
                        </a:cubicBezTo>
                        <a:cubicBezTo>
                          <a:pt x="309" y="234"/>
                          <a:pt x="337" y="218"/>
                          <a:pt x="369" y="217"/>
                        </a:cubicBezTo>
                        <a:cubicBezTo>
                          <a:pt x="436" y="217"/>
                          <a:pt x="479" y="288"/>
                          <a:pt x="455" y="347"/>
                        </a:cubicBezTo>
                        <a:cubicBezTo>
                          <a:pt x="469" y="355"/>
                          <a:pt x="469" y="355"/>
                          <a:pt x="469" y="355"/>
                        </a:cubicBezTo>
                        <a:cubicBezTo>
                          <a:pt x="507" y="278"/>
                          <a:pt x="458" y="181"/>
                          <a:pt x="369" y="173"/>
                        </a:cubicBezTo>
                        <a:close/>
                        <a:moveTo>
                          <a:pt x="297" y="342"/>
                        </a:moveTo>
                        <a:cubicBezTo>
                          <a:pt x="301" y="350"/>
                          <a:pt x="303" y="356"/>
                          <a:pt x="307" y="362"/>
                        </a:cubicBezTo>
                        <a:cubicBezTo>
                          <a:pt x="358" y="340"/>
                          <a:pt x="390" y="289"/>
                          <a:pt x="388" y="234"/>
                        </a:cubicBezTo>
                        <a:cubicBezTo>
                          <a:pt x="382" y="232"/>
                          <a:pt x="374" y="232"/>
                          <a:pt x="366" y="232"/>
                        </a:cubicBezTo>
                        <a:cubicBezTo>
                          <a:pt x="370" y="281"/>
                          <a:pt x="341" y="326"/>
                          <a:pt x="297" y="342"/>
                        </a:cubicBezTo>
                        <a:close/>
                      </a:path>
                    </a:pathLst>
                  </a:custGeom>
                  <a:grpFill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621867"/>
                    <a:endParaRPr lang="en-US" dirty="0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endParaRPr>
                  </a:p>
                </p:txBody>
              </p:sp>
            </p:grpSp>
          </p:grpSp>
          <p:cxnSp>
            <p:nvCxnSpPr>
              <p:cNvPr id="146" name="直線矢印コネクタ 145"/>
              <p:cNvCxnSpPr>
                <a:stCxn id="25" idx="21"/>
                <a:endCxn id="30" idx="1"/>
              </p:cNvCxnSpPr>
              <p:nvPr/>
            </p:nvCxnSpPr>
            <p:spPr>
              <a:xfrm>
                <a:off x="2509777" y="3434852"/>
                <a:ext cx="1982009" cy="684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6" name="直線矢印コネクタ 115"/>
          <p:cNvCxnSpPr/>
          <p:nvPr/>
        </p:nvCxnSpPr>
        <p:spPr>
          <a:xfrm flipH="1">
            <a:off x="445364" y="1152187"/>
            <a:ext cx="45678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テキスト ボックス 116"/>
          <p:cNvSpPr txBox="1"/>
          <p:nvPr/>
        </p:nvSpPr>
        <p:spPr>
          <a:xfrm>
            <a:off x="1671815" y="975737"/>
            <a:ext cx="15055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インターネット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4063894" y="1373505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境界セキュリティ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cxnSp>
        <p:nvCxnSpPr>
          <p:cNvPr id="120" name="直線矢印コネクタ 119"/>
          <p:cNvCxnSpPr/>
          <p:nvPr/>
        </p:nvCxnSpPr>
        <p:spPr>
          <a:xfrm>
            <a:off x="5020768" y="1157762"/>
            <a:ext cx="376248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テキスト ボックス 121"/>
          <p:cNvSpPr txBox="1"/>
          <p:nvPr/>
        </p:nvSpPr>
        <p:spPr>
          <a:xfrm>
            <a:off x="5790542" y="986285"/>
            <a:ext cx="1180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社内ネット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2402295" y="1573147"/>
            <a:ext cx="1596753" cy="4597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142875" indent="-142875">
              <a:buFont typeface="Wingdings" charset="2"/>
              <a:buChar char="ü"/>
            </a:pPr>
            <a:r>
              <a:rPr kumimoji="1" lang="ja-JP" altLang="en-US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無用なポートは遮断</a:t>
            </a:r>
            <a:endParaRPr kumimoji="1" lang="en-US" altLang="ja-JP" sz="105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marL="142875" indent="-142875">
              <a:buFont typeface="Wingdings" charset="2"/>
              <a:buChar char="ü"/>
            </a:pPr>
            <a:r>
              <a:rPr kumimoji="1" lang="en-US" altLang="ja-JP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UTM</a:t>
            </a:r>
            <a:r>
              <a:rPr kumimoji="1" lang="ja-JP" altLang="en-US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による侵入防止</a:t>
            </a:r>
            <a:endParaRPr kumimoji="1" lang="en-US" altLang="ja-JP" sz="105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42" name="図形グループ 41"/>
          <p:cNvGrpSpPr/>
          <p:nvPr/>
        </p:nvGrpSpPr>
        <p:grpSpPr>
          <a:xfrm>
            <a:off x="7505730" y="2403068"/>
            <a:ext cx="314564" cy="581606"/>
            <a:chOff x="7505730" y="2403068"/>
            <a:chExt cx="314564" cy="581606"/>
          </a:xfrm>
        </p:grpSpPr>
        <p:grpSp>
          <p:nvGrpSpPr>
            <p:cNvPr id="149" name="Group 19"/>
            <p:cNvGrpSpPr/>
            <p:nvPr/>
          </p:nvGrpSpPr>
          <p:grpSpPr>
            <a:xfrm>
              <a:off x="7510524" y="2403068"/>
              <a:ext cx="282625" cy="304114"/>
              <a:chOff x="7143750" y="1444627"/>
              <a:chExt cx="1346200" cy="1447800"/>
            </a:xfrm>
            <a:solidFill>
              <a:srgbClr val="FF0000"/>
            </a:solidFill>
          </p:grpSpPr>
          <p:grpSp>
            <p:nvGrpSpPr>
              <p:cNvPr id="150" name="Group 20"/>
              <p:cNvGrpSpPr/>
              <p:nvPr/>
            </p:nvGrpSpPr>
            <p:grpSpPr>
              <a:xfrm>
                <a:off x="7143750" y="1444627"/>
                <a:ext cx="1346200" cy="1447800"/>
                <a:chOff x="7143750" y="1444627"/>
                <a:chExt cx="1346200" cy="1447800"/>
              </a:xfrm>
              <a:grpFill/>
            </p:grpSpPr>
            <p:sp>
              <p:nvSpPr>
                <p:cNvPr id="155" name="Freeform 23"/>
                <p:cNvSpPr>
                  <a:spLocks/>
                </p:cNvSpPr>
                <p:nvPr/>
              </p:nvSpPr>
              <p:spPr bwMode="auto">
                <a:xfrm>
                  <a:off x="7143750" y="1909764"/>
                  <a:ext cx="644525" cy="982663"/>
                </a:xfrm>
                <a:custGeom>
                  <a:avLst/>
                  <a:gdLst>
                    <a:gd name="T0" fmla="*/ 172 w 172"/>
                    <a:gd name="T1" fmla="*/ 50 h 262"/>
                    <a:gd name="T2" fmla="*/ 96 w 172"/>
                    <a:gd name="T3" fmla="*/ 133 h 262"/>
                    <a:gd name="T4" fmla="*/ 172 w 172"/>
                    <a:gd name="T5" fmla="*/ 216 h 262"/>
                    <a:gd name="T6" fmla="*/ 172 w 172"/>
                    <a:gd name="T7" fmla="*/ 262 h 262"/>
                    <a:gd name="T8" fmla="*/ 75 w 172"/>
                    <a:gd name="T9" fmla="*/ 181 h 262"/>
                    <a:gd name="T10" fmla="*/ 30 w 172"/>
                    <a:gd name="T11" fmla="*/ 200 h 262"/>
                    <a:gd name="T12" fmla="*/ 26 w 172"/>
                    <a:gd name="T13" fmla="*/ 202 h 262"/>
                    <a:gd name="T14" fmla="*/ 13 w 172"/>
                    <a:gd name="T15" fmla="*/ 194 h 262"/>
                    <a:gd name="T16" fmla="*/ 21 w 172"/>
                    <a:gd name="T17" fmla="*/ 176 h 262"/>
                    <a:gd name="T18" fmla="*/ 66 w 172"/>
                    <a:gd name="T19" fmla="*/ 156 h 262"/>
                    <a:gd name="T20" fmla="*/ 61 w 172"/>
                    <a:gd name="T21" fmla="*/ 118 h 262"/>
                    <a:gd name="T22" fmla="*/ 13 w 172"/>
                    <a:gd name="T23" fmla="*/ 118 h 262"/>
                    <a:gd name="T24" fmla="*/ 0 w 172"/>
                    <a:gd name="T25" fmla="*/ 105 h 262"/>
                    <a:gd name="T26" fmla="*/ 13 w 172"/>
                    <a:gd name="T27" fmla="*/ 92 h 262"/>
                    <a:gd name="T28" fmla="*/ 61 w 172"/>
                    <a:gd name="T29" fmla="*/ 92 h 262"/>
                    <a:gd name="T30" fmla="*/ 66 w 172"/>
                    <a:gd name="T31" fmla="*/ 53 h 262"/>
                    <a:gd name="T32" fmla="*/ 21 w 172"/>
                    <a:gd name="T33" fmla="*/ 34 h 262"/>
                    <a:gd name="T34" fmla="*/ 13 w 172"/>
                    <a:gd name="T35" fmla="*/ 17 h 262"/>
                    <a:gd name="T36" fmla="*/ 30 w 172"/>
                    <a:gd name="T37" fmla="*/ 10 h 262"/>
                    <a:gd name="T38" fmla="*/ 73 w 172"/>
                    <a:gd name="T39" fmla="*/ 28 h 262"/>
                    <a:gd name="T40" fmla="*/ 86 w 172"/>
                    <a:gd name="T41" fmla="*/ 0 h 262"/>
                    <a:gd name="T42" fmla="*/ 92 w 172"/>
                    <a:gd name="T43" fmla="*/ 4 h 262"/>
                    <a:gd name="T44" fmla="*/ 172 w 172"/>
                    <a:gd name="T45" fmla="*/ 23 h 262"/>
                    <a:gd name="T46" fmla="*/ 172 w 172"/>
                    <a:gd name="T47" fmla="*/ 5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2" h="262">
                      <a:moveTo>
                        <a:pt x="172" y="50"/>
                      </a:moveTo>
                      <a:cubicBezTo>
                        <a:pt x="130" y="53"/>
                        <a:pt x="96" y="89"/>
                        <a:pt x="96" y="133"/>
                      </a:cubicBezTo>
                      <a:cubicBezTo>
                        <a:pt x="96" y="177"/>
                        <a:pt x="130" y="212"/>
                        <a:pt x="172" y="216"/>
                      </a:cubicBezTo>
                      <a:cubicBezTo>
                        <a:pt x="172" y="230"/>
                        <a:pt x="172" y="246"/>
                        <a:pt x="172" y="262"/>
                      </a:cubicBezTo>
                      <a:cubicBezTo>
                        <a:pt x="128" y="247"/>
                        <a:pt x="93" y="222"/>
                        <a:pt x="75" y="181"/>
                      </a:cubicBezTo>
                      <a:cubicBezTo>
                        <a:pt x="75" y="181"/>
                        <a:pt x="75" y="181"/>
                        <a:pt x="30" y="200"/>
                      </a:cubicBezTo>
                      <a:cubicBezTo>
                        <a:pt x="29" y="200"/>
                        <a:pt x="27" y="202"/>
                        <a:pt x="26" y="202"/>
                      </a:cubicBezTo>
                      <a:cubicBezTo>
                        <a:pt x="21" y="202"/>
                        <a:pt x="16" y="198"/>
                        <a:pt x="13" y="194"/>
                      </a:cubicBezTo>
                      <a:cubicBezTo>
                        <a:pt x="10" y="187"/>
                        <a:pt x="13" y="180"/>
                        <a:pt x="21" y="176"/>
                      </a:cubicBezTo>
                      <a:cubicBezTo>
                        <a:pt x="21" y="176"/>
                        <a:pt x="21" y="176"/>
                        <a:pt x="66" y="156"/>
                      </a:cubicBezTo>
                      <a:cubicBezTo>
                        <a:pt x="64" y="145"/>
                        <a:pt x="61" y="132"/>
                        <a:pt x="61" y="118"/>
                      </a:cubicBezTo>
                      <a:cubicBezTo>
                        <a:pt x="61" y="118"/>
                        <a:pt x="61" y="118"/>
                        <a:pt x="13" y="118"/>
                      </a:cubicBezTo>
                      <a:cubicBezTo>
                        <a:pt x="5" y="118"/>
                        <a:pt x="0" y="111"/>
                        <a:pt x="0" y="105"/>
                      </a:cubicBezTo>
                      <a:cubicBezTo>
                        <a:pt x="0" y="97"/>
                        <a:pt x="5" y="92"/>
                        <a:pt x="13" y="92"/>
                      </a:cubicBezTo>
                      <a:cubicBezTo>
                        <a:pt x="13" y="92"/>
                        <a:pt x="13" y="92"/>
                        <a:pt x="61" y="92"/>
                      </a:cubicBezTo>
                      <a:cubicBezTo>
                        <a:pt x="61" y="79"/>
                        <a:pt x="64" y="66"/>
                        <a:pt x="66" y="53"/>
                      </a:cubicBezTo>
                      <a:cubicBezTo>
                        <a:pt x="66" y="53"/>
                        <a:pt x="66" y="53"/>
                        <a:pt x="21" y="34"/>
                      </a:cubicBezTo>
                      <a:cubicBezTo>
                        <a:pt x="14" y="31"/>
                        <a:pt x="10" y="23"/>
                        <a:pt x="13" y="17"/>
                      </a:cubicBezTo>
                      <a:cubicBezTo>
                        <a:pt x="16" y="10"/>
                        <a:pt x="23" y="8"/>
                        <a:pt x="30" y="10"/>
                      </a:cubicBezTo>
                      <a:cubicBezTo>
                        <a:pt x="30" y="10"/>
                        <a:pt x="30" y="10"/>
                        <a:pt x="73" y="28"/>
                      </a:cubicBezTo>
                      <a:cubicBezTo>
                        <a:pt x="76" y="18"/>
                        <a:pt x="80" y="9"/>
                        <a:pt x="86" y="0"/>
                      </a:cubicBezTo>
                      <a:cubicBezTo>
                        <a:pt x="88" y="1"/>
                        <a:pt x="91" y="3"/>
                        <a:pt x="92" y="4"/>
                      </a:cubicBezTo>
                      <a:cubicBezTo>
                        <a:pt x="114" y="16"/>
                        <a:pt x="141" y="23"/>
                        <a:pt x="172" y="23"/>
                      </a:cubicBezTo>
                      <a:cubicBezTo>
                        <a:pt x="172" y="23"/>
                        <a:pt x="172" y="23"/>
                        <a:pt x="172" y="50"/>
                      </a:cubicBezTo>
                      <a:close/>
                    </a:path>
                  </a:pathLst>
                </a:custGeom>
                <a:grpFill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1867"/>
                  <a:endParaRPr lang="en-US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endParaRPr>
                </a:p>
              </p:txBody>
            </p:sp>
            <p:sp>
              <p:nvSpPr>
                <p:cNvPr id="156" name="Freeform 24"/>
                <p:cNvSpPr>
                  <a:spLocks/>
                </p:cNvSpPr>
                <p:nvPr/>
              </p:nvSpPr>
              <p:spPr bwMode="auto">
                <a:xfrm>
                  <a:off x="7356475" y="1444627"/>
                  <a:ext cx="911225" cy="498475"/>
                </a:xfrm>
                <a:custGeom>
                  <a:avLst/>
                  <a:gdLst>
                    <a:gd name="T0" fmla="*/ 43 w 243"/>
                    <a:gd name="T1" fmla="*/ 115 h 133"/>
                    <a:gd name="T2" fmla="*/ 38 w 243"/>
                    <a:gd name="T3" fmla="*/ 111 h 133"/>
                    <a:gd name="T4" fmla="*/ 61 w 243"/>
                    <a:gd name="T5" fmla="*/ 84 h 133"/>
                    <a:gd name="T6" fmla="*/ 26 w 243"/>
                    <a:gd name="T7" fmla="*/ 43 h 133"/>
                    <a:gd name="T8" fmla="*/ 22 w 243"/>
                    <a:gd name="T9" fmla="*/ 44 h 133"/>
                    <a:gd name="T10" fmla="*/ 0 w 243"/>
                    <a:gd name="T11" fmla="*/ 22 h 133"/>
                    <a:gd name="T12" fmla="*/ 22 w 243"/>
                    <a:gd name="T13" fmla="*/ 0 h 133"/>
                    <a:gd name="T14" fmla="*/ 44 w 243"/>
                    <a:gd name="T15" fmla="*/ 22 h 133"/>
                    <a:gd name="T16" fmla="*/ 41 w 243"/>
                    <a:gd name="T17" fmla="*/ 31 h 133"/>
                    <a:gd name="T18" fmla="*/ 78 w 243"/>
                    <a:gd name="T19" fmla="*/ 72 h 133"/>
                    <a:gd name="T20" fmla="*/ 123 w 243"/>
                    <a:gd name="T21" fmla="*/ 61 h 133"/>
                    <a:gd name="T22" fmla="*/ 166 w 243"/>
                    <a:gd name="T23" fmla="*/ 71 h 133"/>
                    <a:gd name="T24" fmla="*/ 201 w 243"/>
                    <a:gd name="T25" fmla="*/ 31 h 133"/>
                    <a:gd name="T26" fmla="*/ 199 w 243"/>
                    <a:gd name="T27" fmla="*/ 22 h 133"/>
                    <a:gd name="T28" fmla="*/ 221 w 243"/>
                    <a:gd name="T29" fmla="*/ 0 h 133"/>
                    <a:gd name="T30" fmla="*/ 243 w 243"/>
                    <a:gd name="T31" fmla="*/ 22 h 133"/>
                    <a:gd name="T32" fmla="*/ 221 w 243"/>
                    <a:gd name="T33" fmla="*/ 44 h 133"/>
                    <a:gd name="T34" fmla="*/ 218 w 243"/>
                    <a:gd name="T35" fmla="*/ 43 h 133"/>
                    <a:gd name="T36" fmla="*/ 183 w 243"/>
                    <a:gd name="T37" fmla="*/ 83 h 133"/>
                    <a:gd name="T38" fmla="*/ 209 w 243"/>
                    <a:gd name="T39" fmla="*/ 111 h 133"/>
                    <a:gd name="T40" fmla="*/ 203 w 243"/>
                    <a:gd name="T41" fmla="*/ 115 h 133"/>
                    <a:gd name="T42" fmla="*/ 123 w 243"/>
                    <a:gd name="T43" fmla="*/ 133 h 133"/>
                    <a:gd name="T44" fmla="*/ 43 w 243"/>
                    <a:gd name="T45" fmla="*/ 115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43" h="133">
                      <a:moveTo>
                        <a:pt x="43" y="115"/>
                      </a:moveTo>
                      <a:cubicBezTo>
                        <a:pt x="40" y="114"/>
                        <a:pt x="39" y="112"/>
                        <a:pt x="38" y="111"/>
                      </a:cubicBezTo>
                      <a:cubicBezTo>
                        <a:pt x="44" y="101"/>
                        <a:pt x="52" y="92"/>
                        <a:pt x="61" y="84"/>
                      </a:cubicBezTo>
                      <a:cubicBezTo>
                        <a:pt x="61" y="84"/>
                        <a:pt x="61" y="84"/>
                        <a:pt x="26" y="43"/>
                      </a:cubicBezTo>
                      <a:cubicBezTo>
                        <a:pt x="25" y="44"/>
                        <a:pt x="23" y="44"/>
                        <a:pt x="22" y="44"/>
                      </a:cubicBezTo>
                      <a:cubicBezTo>
                        <a:pt x="9" y="44"/>
                        <a:pt x="0" y="34"/>
                        <a:pt x="0" y="22"/>
                      </a:cubicBezTo>
                      <a:cubicBezTo>
                        <a:pt x="0" y="9"/>
                        <a:pt x="9" y="0"/>
                        <a:pt x="22" y="0"/>
                      </a:cubicBezTo>
                      <a:cubicBezTo>
                        <a:pt x="34" y="0"/>
                        <a:pt x="44" y="9"/>
                        <a:pt x="44" y="22"/>
                      </a:cubicBezTo>
                      <a:cubicBezTo>
                        <a:pt x="44" y="25"/>
                        <a:pt x="43" y="28"/>
                        <a:pt x="41" y="31"/>
                      </a:cubicBezTo>
                      <a:cubicBezTo>
                        <a:pt x="41" y="31"/>
                        <a:pt x="41" y="31"/>
                        <a:pt x="78" y="72"/>
                      </a:cubicBezTo>
                      <a:cubicBezTo>
                        <a:pt x="92" y="65"/>
                        <a:pt x="108" y="61"/>
                        <a:pt x="123" y="61"/>
                      </a:cubicBezTo>
                      <a:cubicBezTo>
                        <a:pt x="139" y="61"/>
                        <a:pt x="153" y="65"/>
                        <a:pt x="166" y="71"/>
                      </a:cubicBezTo>
                      <a:cubicBezTo>
                        <a:pt x="166" y="71"/>
                        <a:pt x="166" y="71"/>
                        <a:pt x="201" y="31"/>
                      </a:cubicBezTo>
                      <a:cubicBezTo>
                        <a:pt x="199" y="28"/>
                        <a:pt x="199" y="25"/>
                        <a:pt x="199" y="22"/>
                      </a:cubicBezTo>
                      <a:cubicBezTo>
                        <a:pt x="199" y="9"/>
                        <a:pt x="209" y="0"/>
                        <a:pt x="221" y="0"/>
                      </a:cubicBezTo>
                      <a:cubicBezTo>
                        <a:pt x="233" y="0"/>
                        <a:pt x="243" y="9"/>
                        <a:pt x="243" y="22"/>
                      </a:cubicBezTo>
                      <a:cubicBezTo>
                        <a:pt x="243" y="34"/>
                        <a:pt x="233" y="44"/>
                        <a:pt x="221" y="44"/>
                      </a:cubicBezTo>
                      <a:cubicBezTo>
                        <a:pt x="220" y="44"/>
                        <a:pt x="219" y="44"/>
                        <a:pt x="218" y="43"/>
                      </a:cubicBezTo>
                      <a:cubicBezTo>
                        <a:pt x="218" y="43"/>
                        <a:pt x="218" y="43"/>
                        <a:pt x="183" y="83"/>
                      </a:cubicBezTo>
                      <a:cubicBezTo>
                        <a:pt x="193" y="90"/>
                        <a:pt x="202" y="99"/>
                        <a:pt x="209" y="111"/>
                      </a:cubicBezTo>
                      <a:cubicBezTo>
                        <a:pt x="207" y="112"/>
                        <a:pt x="206" y="114"/>
                        <a:pt x="203" y="115"/>
                      </a:cubicBezTo>
                      <a:cubicBezTo>
                        <a:pt x="183" y="125"/>
                        <a:pt x="154" y="133"/>
                        <a:pt x="123" y="133"/>
                      </a:cubicBezTo>
                      <a:cubicBezTo>
                        <a:pt x="92" y="133"/>
                        <a:pt x="64" y="125"/>
                        <a:pt x="43" y="115"/>
                      </a:cubicBezTo>
                      <a:close/>
                    </a:path>
                  </a:pathLst>
                </a:custGeom>
                <a:grpFill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1867"/>
                  <a:endParaRPr lang="en-US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endParaRPr>
                </a:p>
              </p:txBody>
            </p:sp>
            <p:sp>
              <p:nvSpPr>
                <p:cNvPr id="157" name="Freeform 25"/>
                <p:cNvSpPr>
                  <a:spLocks/>
                </p:cNvSpPr>
                <p:nvPr/>
              </p:nvSpPr>
              <p:spPr bwMode="auto">
                <a:xfrm>
                  <a:off x="7848600" y="1909764"/>
                  <a:ext cx="641350" cy="982663"/>
                </a:xfrm>
                <a:custGeom>
                  <a:avLst/>
                  <a:gdLst>
                    <a:gd name="T0" fmla="*/ 156 w 171"/>
                    <a:gd name="T1" fmla="*/ 118 h 262"/>
                    <a:gd name="T2" fmla="*/ 111 w 171"/>
                    <a:gd name="T3" fmla="*/ 118 h 262"/>
                    <a:gd name="T4" fmla="*/ 105 w 171"/>
                    <a:gd name="T5" fmla="*/ 158 h 262"/>
                    <a:gd name="T6" fmla="*/ 150 w 171"/>
                    <a:gd name="T7" fmla="*/ 176 h 262"/>
                    <a:gd name="T8" fmla="*/ 156 w 171"/>
                    <a:gd name="T9" fmla="*/ 194 h 262"/>
                    <a:gd name="T10" fmla="*/ 145 w 171"/>
                    <a:gd name="T11" fmla="*/ 202 h 262"/>
                    <a:gd name="T12" fmla="*/ 140 w 171"/>
                    <a:gd name="T13" fmla="*/ 200 h 262"/>
                    <a:gd name="T14" fmla="*/ 97 w 171"/>
                    <a:gd name="T15" fmla="*/ 182 h 262"/>
                    <a:gd name="T16" fmla="*/ 0 w 171"/>
                    <a:gd name="T17" fmla="*/ 262 h 262"/>
                    <a:gd name="T18" fmla="*/ 0 w 171"/>
                    <a:gd name="T19" fmla="*/ 216 h 262"/>
                    <a:gd name="T20" fmla="*/ 75 w 171"/>
                    <a:gd name="T21" fmla="*/ 133 h 262"/>
                    <a:gd name="T22" fmla="*/ 0 w 171"/>
                    <a:gd name="T23" fmla="*/ 50 h 262"/>
                    <a:gd name="T24" fmla="*/ 0 w 171"/>
                    <a:gd name="T25" fmla="*/ 23 h 262"/>
                    <a:gd name="T26" fmla="*/ 80 w 171"/>
                    <a:gd name="T27" fmla="*/ 4 h 262"/>
                    <a:gd name="T28" fmla="*/ 87 w 171"/>
                    <a:gd name="T29" fmla="*/ 0 h 262"/>
                    <a:gd name="T30" fmla="*/ 98 w 171"/>
                    <a:gd name="T31" fmla="*/ 27 h 262"/>
                    <a:gd name="T32" fmla="*/ 140 w 171"/>
                    <a:gd name="T33" fmla="*/ 10 h 262"/>
                    <a:gd name="T34" fmla="*/ 156 w 171"/>
                    <a:gd name="T35" fmla="*/ 17 h 262"/>
                    <a:gd name="T36" fmla="*/ 150 w 171"/>
                    <a:gd name="T37" fmla="*/ 34 h 262"/>
                    <a:gd name="T38" fmla="*/ 106 w 171"/>
                    <a:gd name="T39" fmla="*/ 53 h 262"/>
                    <a:gd name="T40" fmla="*/ 111 w 171"/>
                    <a:gd name="T41" fmla="*/ 92 h 262"/>
                    <a:gd name="T42" fmla="*/ 158 w 171"/>
                    <a:gd name="T43" fmla="*/ 92 h 262"/>
                    <a:gd name="T44" fmla="*/ 171 w 171"/>
                    <a:gd name="T45" fmla="*/ 105 h 262"/>
                    <a:gd name="T46" fmla="*/ 156 w 171"/>
                    <a:gd name="T47" fmla="*/ 118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1" h="262">
                      <a:moveTo>
                        <a:pt x="156" y="118"/>
                      </a:moveTo>
                      <a:cubicBezTo>
                        <a:pt x="111" y="118"/>
                        <a:pt x="111" y="118"/>
                        <a:pt x="111" y="118"/>
                      </a:cubicBezTo>
                      <a:cubicBezTo>
                        <a:pt x="111" y="132"/>
                        <a:pt x="109" y="145"/>
                        <a:pt x="105" y="158"/>
                      </a:cubicBezTo>
                      <a:cubicBezTo>
                        <a:pt x="105" y="158"/>
                        <a:pt x="105" y="158"/>
                        <a:pt x="150" y="176"/>
                      </a:cubicBezTo>
                      <a:cubicBezTo>
                        <a:pt x="156" y="180"/>
                        <a:pt x="159" y="187"/>
                        <a:pt x="156" y="194"/>
                      </a:cubicBezTo>
                      <a:cubicBezTo>
                        <a:pt x="155" y="198"/>
                        <a:pt x="150" y="202"/>
                        <a:pt x="145" y="202"/>
                      </a:cubicBezTo>
                      <a:cubicBezTo>
                        <a:pt x="144" y="202"/>
                        <a:pt x="141" y="200"/>
                        <a:pt x="140" y="200"/>
                      </a:cubicBezTo>
                      <a:cubicBezTo>
                        <a:pt x="140" y="200"/>
                        <a:pt x="140" y="200"/>
                        <a:pt x="97" y="182"/>
                      </a:cubicBezTo>
                      <a:cubicBezTo>
                        <a:pt x="78" y="222"/>
                        <a:pt x="43" y="248"/>
                        <a:pt x="0" y="262"/>
                      </a:cubicBezTo>
                      <a:cubicBezTo>
                        <a:pt x="0" y="262"/>
                        <a:pt x="0" y="262"/>
                        <a:pt x="0" y="216"/>
                      </a:cubicBezTo>
                      <a:cubicBezTo>
                        <a:pt x="42" y="212"/>
                        <a:pt x="75" y="176"/>
                        <a:pt x="75" y="133"/>
                      </a:cubicBezTo>
                      <a:cubicBezTo>
                        <a:pt x="75" y="90"/>
                        <a:pt x="42" y="54"/>
                        <a:pt x="0" y="50"/>
                      </a:cubicBezTo>
                      <a:cubicBezTo>
                        <a:pt x="0" y="41"/>
                        <a:pt x="0" y="32"/>
                        <a:pt x="0" y="23"/>
                      </a:cubicBezTo>
                      <a:cubicBezTo>
                        <a:pt x="31" y="23"/>
                        <a:pt x="58" y="16"/>
                        <a:pt x="80" y="4"/>
                      </a:cubicBezTo>
                      <a:cubicBezTo>
                        <a:pt x="81" y="3"/>
                        <a:pt x="84" y="1"/>
                        <a:pt x="87" y="0"/>
                      </a:cubicBezTo>
                      <a:cubicBezTo>
                        <a:pt x="92" y="9"/>
                        <a:pt x="96" y="18"/>
                        <a:pt x="98" y="27"/>
                      </a:cubicBezTo>
                      <a:cubicBezTo>
                        <a:pt x="98" y="27"/>
                        <a:pt x="98" y="27"/>
                        <a:pt x="140" y="10"/>
                      </a:cubicBezTo>
                      <a:cubicBezTo>
                        <a:pt x="146" y="8"/>
                        <a:pt x="154" y="10"/>
                        <a:pt x="156" y="17"/>
                      </a:cubicBezTo>
                      <a:cubicBezTo>
                        <a:pt x="159" y="23"/>
                        <a:pt x="156" y="31"/>
                        <a:pt x="150" y="34"/>
                      </a:cubicBezTo>
                      <a:cubicBezTo>
                        <a:pt x="150" y="34"/>
                        <a:pt x="150" y="34"/>
                        <a:pt x="106" y="53"/>
                      </a:cubicBezTo>
                      <a:cubicBezTo>
                        <a:pt x="109" y="65"/>
                        <a:pt x="111" y="78"/>
                        <a:pt x="111" y="92"/>
                      </a:cubicBezTo>
                      <a:cubicBezTo>
                        <a:pt x="111" y="92"/>
                        <a:pt x="111" y="92"/>
                        <a:pt x="158" y="92"/>
                      </a:cubicBezTo>
                      <a:cubicBezTo>
                        <a:pt x="164" y="92"/>
                        <a:pt x="171" y="97"/>
                        <a:pt x="171" y="105"/>
                      </a:cubicBezTo>
                      <a:cubicBezTo>
                        <a:pt x="169" y="111"/>
                        <a:pt x="164" y="118"/>
                        <a:pt x="156" y="118"/>
                      </a:cubicBezTo>
                      <a:close/>
                    </a:path>
                  </a:pathLst>
                </a:custGeom>
                <a:grpFill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1867"/>
                  <a:endParaRPr lang="en-US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endParaRPr>
                </a:p>
              </p:txBody>
            </p:sp>
          </p:grpSp>
          <p:sp>
            <p:nvSpPr>
              <p:cNvPr id="154" name="Freeform 20"/>
              <p:cNvSpPr>
                <a:spLocks noEditPoints="1"/>
              </p:cNvSpPr>
              <p:nvPr/>
            </p:nvSpPr>
            <p:spPr bwMode="auto">
              <a:xfrm>
                <a:off x="7571668" y="2194767"/>
                <a:ext cx="490364" cy="429371"/>
              </a:xfrm>
              <a:custGeom>
                <a:avLst/>
                <a:gdLst/>
                <a:ahLst/>
                <a:cxnLst>
                  <a:cxn ang="0">
                    <a:pos x="139" y="218"/>
                  </a:cxn>
                  <a:cxn ang="0">
                    <a:pos x="185" y="230"/>
                  </a:cxn>
                  <a:cxn ang="0">
                    <a:pos x="189" y="232"/>
                  </a:cxn>
                  <a:cxn ang="0">
                    <a:pos x="216" y="256"/>
                  </a:cxn>
                  <a:cxn ang="0">
                    <a:pos x="223" y="251"/>
                  </a:cxn>
                  <a:cxn ang="0">
                    <a:pos x="221" y="240"/>
                  </a:cxn>
                  <a:cxn ang="0">
                    <a:pos x="248" y="207"/>
                  </a:cxn>
                  <a:cxn ang="0">
                    <a:pos x="248" y="199"/>
                  </a:cxn>
                  <a:cxn ang="0">
                    <a:pos x="241" y="12"/>
                  </a:cxn>
                  <a:cxn ang="0">
                    <a:pos x="241" y="0"/>
                  </a:cxn>
                  <a:cxn ang="0">
                    <a:pos x="136" y="173"/>
                  </a:cxn>
                  <a:cxn ang="0">
                    <a:pos x="38" y="355"/>
                  </a:cxn>
                  <a:cxn ang="0">
                    <a:pos x="52" y="347"/>
                  </a:cxn>
                  <a:cxn ang="0">
                    <a:pos x="139" y="218"/>
                  </a:cxn>
                  <a:cxn ang="0">
                    <a:pos x="188" y="149"/>
                  </a:cxn>
                  <a:cxn ang="0">
                    <a:pos x="318" y="148"/>
                  </a:cxn>
                  <a:cxn ang="0">
                    <a:pos x="329" y="128"/>
                  </a:cxn>
                  <a:cxn ang="0">
                    <a:pos x="180" y="128"/>
                  </a:cxn>
                  <a:cxn ang="0">
                    <a:pos x="188" y="149"/>
                  </a:cxn>
                  <a:cxn ang="0">
                    <a:pos x="122" y="235"/>
                  </a:cxn>
                  <a:cxn ang="0">
                    <a:pos x="201" y="362"/>
                  </a:cxn>
                  <a:cxn ang="0">
                    <a:pos x="213" y="342"/>
                  </a:cxn>
                  <a:cxn ang="0">
                    <a:pos x="142" y="233"/>
                  </a:cxn>
                  <a:cxn ang="0">
                    <a:pos x="122" y="235"/>
                  </a:cxn>
                  <a:cxn ang="0">
                    <a:pos x="274" y="319"/>
                  </a:cxn>
                  <a:cxn ang="0">
                    <a:pos x="286" y="268"/>
                  </a:cxn>
                  <a:cxn ang="0">
                    <a:pos x="277" y="263"/>
                  </a:cxn>
                  <a:cxn ang="0">
                    <a:pos x="254" y="272"/>
                  </a:cxn>
                  <a:cxn ang="0">
                    <a:pos x="229" y="261"/>
                  </a:cxn>
                  <a:cxn ang="0">
                    <a:pos x="222" y="266"/>
                  </a:cxn>
                  <a:cxn ang="0">
                    <a:pos x="232" y="319"/>
                  </a:cxn>
                  <a:cxn ang="0">
                    <a:pos x="139" y="406"/>
                  </a:cxn>
                  <a:cxn ang="0">
                    <a:pos x="63" y="367"/>
                  </a:cxn>
                  <a:cxn ang="0">
                    <a:pos x="50" y="375"/>
                  </a:cxn>
                  <a:cxn ang="0">
                    <a:pos x="151" y="426"/>
                  </a:cxn>
                  <a:cxn ang="0">
                    <a:pos x="254" y="371"/>
                  </a:cxn>
                  <a:cxn ang="0">
                    <a:pos x="455" y="375"/>
                  </a:cxn>
                  <a:cxn ang="0">
                    <a:pos x="443" y="369"/>
                  </a:cxn>
                  <a:cxn ang="0">
                    <a:pos x="274" y="319"/>
                  </a:cxn>
                  <a:cxn ang="0">
                    <a:pos x="369" y="173"/>
                  </a:cxn>
                  <a:cxn ang="0">
                    <a:pos x="266" y="0"/>
                  </a:cxn>
                  <a:cxn ang="0">
                    <a:pos x="266" y="12"/>
                  </a:cxn>
                  <a:cxn ang="0">
                    <a:pos x="260" y="199"/>
                  </a:cxn>
                  <a:cxn ang="0">
                    <a:pos x="260" y="207"/>
                  </a:cxn>
                  <a:cxn ang="0">
                    <a:pos x="287" y="240"/>
                  </a:cxn>
                  <a:cxn ang="0">
                    <a:pos x="285" y="252"/>
                  </a:cxn>
                  <a:cxn ang="0">
                    <a:pos x="292" y="256"/>
                  </a:cxn>
                  <a:cxn ang="0">
                    <a:pos x="369" y="217"/>
                  </a:cxn>
                  <a:cxn ang="0">
                    <a:pos x="455" y="347"/>
                  </a:cxn>
                  <a:cxn ang="0">
                    <a:pos x="469" y="355"/>
                  </a:cxn>
                  <a:cxn ang="0">
                    <a:pos x="369" y="173"/>
                  </a:cxn>
                  <a:cxn ang="0">
                    <a:pos x="297" y="342"/>
                  </a:cxn>
                  <a:cxn ang="0">
                    <a:pos x="307" y="362"/>
                  </a:cxn>
                  <a:cxn ang="0">
                    <a:pos x="388" y="234"/>
                  </a:cxn>
                  <a:cxn ang="0">
                    <a:pos x="366" y="232"/>
                  </a:cxn>
                  <a:cxn ang="0">
                    <a:pos x="297" y="342"/>
                  </a:cxn>
                </a:cxnLst>
                <a:rect l="0" t="0" r="r" b="b"/>
                <a:pathLst>
                  <a:path w="507" h="444">
                    <a:moveTo>
                      <a:pt x="139" y="218"/>
                    </a:moveTo>
                    <a:cubicBezTo>
                      <a:pt x="155" y="218"/>
                      <a:pt x="171" y="222"/>
                      <a:pt x="185" y="230"/>
                    </a:cubicBezTo>
                    <a:cubicBezTo>
                      <a:pt x="187" y="232"/>
                      <a:pt x="189" y="232"/>
                      <a:pt x="189" y="232"/>
                    </a:cubicBezTo>
                    <a:cubicBezTo>
                      <a:pt x="201" y="240"/>
                      <a:pt x="209" y="248"/>
                      <a:pt x="216" y="256"/>
                    </a:cubicBezTo>
                    <a:cubicBezTo>
                      <a:pt x="223" y="251"/>
                      <a:pt x="223" y="251"/>
                      <a:pt x="223" y="251"/>
                    </a:cubicBezTo>
                    <a:cubicBezTo>
                      <a:pt x="222" y="247"/>
                      <a:pt x="221" y="243"/>
                      <a:pt x="221" y="240"/>
                    </a:cubicBezTo>
                    <a:cubicBezTo>
                      <a:pt x="221" y="224"/>
                      <a:pt x="233" y="210"/>
                      <a:pt x="248" y="207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136" y="190"/>
                      <a:pt x="128" y="22"/>
                      <a:pt x="241" y="12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156" y="6"/>
                      <a:pt x="104" y="98"/>
                      <a:pt x="136" y="173"/>
                    </a:cubicBezTo>
                    <a:cubicBezTo>
                      <a:pt x="46" y="182"/>
                      <a:pt x="0" y="278"/>
                      <a:pt x="38" y="355"/>
                    </a:cubicBezTo>
                    <a:cubicBezTo>
                      <a:pt x="52" y="347"/>
                      <a:pt x="52" y="347"/>
                      <a:pt x="52" y="347"/>
                    </a:cubicBezTo>
                    <a:cubicBezTo>
                      <a:pt x="18" y="290"/>
                      <a:pt x="77" y="218"/>
                      <a:pt x="139" y="218"/>
                    </a:cubicBezTo>
                    <a:close/>
                    <a:moveTo>
                      <a:pt x="188" y="149"/>
                    </a:moveTo>
                    <a:cubicBezTo>
                      <a:pt x="227" y="118"/>
                      <a:pt x="280" y="118"/>
                      <a:pt x="318" y="148"/>
                    </a:cubicBezTo>
                    <a:cubicBezTo>
                      <a:pt x="323" y="142"/>
                      <a:pt x="327" y="136"/>
                      <a:pt x="329" y="128"/>
                    </a:cubicBezTo>
                    <a:cubicBezTo>
                      <a:pt x="283" y="96"/>
                      <a:pt x="225" y="96"/>
                      <a:pt x="180" y="128"/>
                    </a:cubicBezTo>
                    <a:cubicBezTo>
                      <a:pt x="182" y="139"/>
                      <a:pt x="184" y="143"/>
                      <a:pt x="188" y="149"/>
                    </a:cubicBezTo>
                    <a:close/>
                    <a:moveTo>
                      <a:pt x="122" y="235"/>
                    </a:moveTo>
                    <a:cubicBezTo>
                      <a:pt x="120" y="289"/>
                      <a:pt x="150" y="340"/>
                      <a:pt x="201" y="362"/>
                    </a:cubicBezTo>
                    <a:cubicBezTo>
                      <a:pt x="205" y="356"/>
                      <a:pt x="209" y="350"/>
                      <a:pt x="213" y="342"/>
                    </a:cubicBezTo>
                    <a:cubicBezTo>
                      <a:pt x="168" y="324"/>
                      <a:pt x="140" y="279"/>
                      <a:pt x="142" y="233"/>
                    </a:cubicBezTo>
                    <a:cubicBezTo>
                      <a:pt x="136" y="233"/>
                      <a:pt x="128" y="233"/>
                      <a:pt x="122" y="235"/>
                    </a:cubicBezTo>
                    <a:close/>
                    <a:moveTo>
                      <a:pt x="274" y="319"/>
                    </a:moveTo>
                    <a:cubicBezTo>
                      <a:pt x="273" y="296"/>
                      <a:pt x="274" y="288"/>
                      <a:pt x="286" y="268"/>
                    </a:cubicBezTo>
                    <a:cubicBezTo>
                      <a:pt x="277" y="263"/>
                      <a:pt x="277" y="263"/>
                      <a:pt x="277" y="263"/>
                    </a:cubicBezTo>
                    <a:cubicBezTo>
                      <a:pt x="271" y="269"/>
                      <a:pt x="263" y="272"/>
                      <a:pt x="254" y="272"/>
                    </a:cubicBezTo>
                    <a:cubicBezTo>
                      <a:pt x="244" y="272"/>
                      <a:pt x="235" y="268"/>
                      <a:pt x="229" y="261"/>
                    </a:cubicBezTo>
                    <a:cubicBezTo>
                      <a:pt x="222" y="266"/>
                      <a:pt x="222" y="266"/>
                      <a:pt x="222" y="266"/>
                    </a:cubicBezTo>
                    <a:cubicBezTo>
                      <a:pt x="230" y="282"/>
                      <a:pt x="232" y="299"/>
                      <a:pt x="232" y="319"/>
                    </a:cubicBezTo>
                    <a:cubicBezTo>
                      <a:pt x="230" y="367"/>
                      <a:pt x="187" y="406"/>
                      <a:pt x="139" y="406"/>
                    </a:cubicBezTo>
                    <a:cubicBezTo>
                      <a:pt x="107" y="406"/>
                      <a:pt x="81" y="391"/>
                      <a:pt x="63" y="367"/>
                    </a:cubicBezTo>
                    <a:cubicBezTo>
                      <a:pt x="50" y="375"/>
                      <a:pt x="50" y="375"/>
                      <a:pt x="50" y="375"/>
                    </a:cubicBezTo>
                    <a:cubicBezTo>
                      <a:pt x="73" y="405"/>
                      <a:pt x="111" y="426"/>
                      <a:pt x="151" y="426"/>
                    </a:cubicBezTo>
                    <a:cubicBezTo>
                      <a:pt x="194" y="426"/>
                      <a:pt x="230" y="404"/>
                      <a:pt x="254" y="371"/>
                    </a:cubicBezTo>
                    <a:cubicBezTo>
                      <a:pt x="302" y="441"/>
                      <a:pt x="405" y="444"/>
                      <a:pt x="455" y="375"/>
                    </a:cubicBezTo>
                    <a:cubicBezTo>
                      <a:pt x="443" y="369"/>
                      <a:pt x="443" y="369"/>
                      <a:pt x="443" y="369"/>
                    </a:cubicBezTo>
                    <a:cubicBezTo>
                      <a:pt x="394" y="437"/>
                      <a:pt x="281" y="403"/>
                      <a:pt x="274" y="319"/>
                    </a:cubicBezTo>
                    <a:close/>
                    <a:moveTo>
                      <a:pt x="369" y="173"/>
                    </a:moveTo>
                    <a:cubicBezTo>
                      <a:pt x="402" y="97"/>
                      <a:pt x="351" y="8"/>
                      <a:pt x="266" y="0"/>
                    </a:cubicBezTo>
                    <a:cubicBezTo>
                      <a:pt x="266" y="12"/>
                      <a:pt x="266" y="12"/>
                      <a:pt x="266" y="12"/>
                    </a:cubicBezTo>
                    <a:cubicBezTo>
                      <a:pt x="376" y="26"/>
                      <a:pt x="370" y="190"/>
                      <a:pt x="260" y="199"/>
                    </a:cubicBezTo>
                    <a:cubicBezTo>
                      <a:pt x="260" y="207"/>
                      <a:pt x="260" y="207"/>
                      <a:pt x="260" y="207"/>
                    </a:cubicBezTo>
                    <a:cubicBezTo>
                      <a:pt x="275" y="210"/>
                      <a:pt x="287" y="224"/>
                      <a:pt x="287" y="240"/>
                    </a:cubicBezTo>
                    <a:cubicBezTo>
                      <a:pt x="287" y="244"/>
                      <a:pt x="286" y="248"/>
                      <a:pt x="285" y="252"/>
                    </a:cubicBezTo>
                    <a:cubicBezTo>
                      <a:pt x="292" y="256"/>
                      <a:pt x="292" y="256"/>
                      <a:pt x="292" y="256"/>
                    </a:cubicBezTo>
                    <a:cubicBezTo>
                      <a:pt x="309" y="234"/>
                      <a:pt x="337" y="218"/>
                      <a:pt x="369" y="217"/>
                    </a:cubicBezTo>
                    <a:cubicBezTo>
                      <a:pt x="436" y="217"/>
                      <a:pt x="479" y="288"/>
                      <a:pt x="455" y="347"/>
                    </a:cubicBezTo>
                    <a:cubicBezTo>
                      <a:pt x="469" y="355"/>
                      <a:pt x="469" y="355"/>
                      <a:pt x="469" y="355"/>
                    </a:cubicBezTo>
                    <a:cubicBezTo>
                      <a:pt x="507" y="278"/>
                      <a:pt x="458" y="181"/>
                      <a:pt x="369" y="173"/>
                    </a:cubicBezTo>
                    <a:close/>
                    <a:moveTo>
                      <a:pt x="297" y="342"/>
                    </a:moveTo>
                    <a:cubicBezTo>
                      <a:pt x="301" y="350"/>
                      <a:pt x="303" y="356"/>
                      <a:pt x="307" y="362"/>
                    </a:cubicBezTo>
                    <a:cubicBezTo>
                      <a:pt x="358" y="340"/>
                      <a:pt x="390" y="289"/>
                      <a:pt x="388" y="234"/>
                    </a:cubicBezTo>
                    <a:cubicBezTo>
                      <a:pt x="382" y="232"/>
                      <a:pt x="374" y="232"/>
                      <a:pt x="366" y="232"/>
                    </a:cubicBezTo>
                    <a:cubicBezTo>
                      <a:pt x="370" y="281"/>
                      <a:pt x="341" y="326"/>
                      <a:pt x="297" y="342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867"/>
                <a:endParaRPr lang="en-US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  <p:grpSp>
          <p:nvGrpSpPr>
            <p:cNvPr id="182" name="Group 14"/>
            <p:cNvGrpSpPr/>
            <p:nvPr/>
          </p:nvGrpSpPr>
          <p:grpSpPr>
            <a:xfrm>
              <a:off x="7505730" y="2777053"/>
              <a:ext cx="314564" cy="207621"/>
              <a:chOff x="5065467" y="2430723"/>
              <a:chExt cx="2774918" cy="1929136"/>
            </a:xfrm>
          </p:grpSpPr>
          <p:sp>
            <p:nvSpPr>
              <p:cNvPr id="183" name="Freeform 31"/>
              <p:cNvSpPr>
                <a:spLocks/>
              </p:cNvSpPr>
              <p:nvPr/>
            </p:nvSpPr>
            <p:spPr bwMode="auto">
              <a:xfrm>
                <a:off x="5065467" y="2601779"/>
                <a:ext cx="893296" cy="166304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71"/>
                  </a:cxn>
                  <a:cxn ang="0">
                    <a:pos x="1" y="74"/>
                  </a:cxn>
                  <a:cxn ang="0">
                    <a:pos x="40" y="32"/>
                  </a:cxn>
                  <a:cxn ang="0">
                    <a:pos x="1" y="0"/>
                  </a:cxn>
                </a:cxnLst>
                <a:rect l="0" t="0" r="r" b="b"/>
                <a:pathLst>
                  <a:path w="40" h="74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2"/>
                      <a:pt x="1" y="73"/>
                      <a:pt x="1" y="74"/>
                    </a:cubicBezTo>
                    <a:cubicBezTo>
                      <a:pt x="40" y="32"/>
                      <a:pt x="40" y="32"/>
                      <a:pt x="40" y="3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956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84" name="Freeform 32"/>
              <p:cNvSpPr>
                <a:spLocks/>
              </p:cNvSpPr>
              <p:nvPr/>
            </p:nvSpPr>
            <p:spPr bwMode="auto">
              <a:xfrm>
                <a:off x="6947089" y="2601779"/>
                <a:ext cx="893296" cy="1663049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1"/>
                  </a:cxn>
                  <a:cxn ang="0">
                    <a:pos x="40" y="71"/>
                  </a:cxn>
                  <a:cxn ang="0">
                    <a:pos x="39" y="74"/>
                  </a:cxn>
                  <a:cxn ang="0">
                    <a:pos x="0" y="32"/>
                  </a:cxn>
                  <a:cxn ang="0">
                    <a:pos x="40" y="0"/>
                  </a:cxn>
                </a:cxnLst>
                <a:rect l="0" t="0" r="r" b="b"/>
                <a:pathLst>
                  <a:path w="40" h="74">
                    <a:moveTo>
                      <a:pt x="40" y="0"/>
                    </a:moveTo>
                    <a:cubicBezTo>
                      <a:pt x="40" y="0"/>
                      <a:pt x="40" y="1"/>
                      <a:pt x="40" y="1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0" y="72"/>
                      <a:pt x="40" y="73"/>
                      <a:pt x="39" y="74"/>
                    </a:cubicBezTo>
                    <a:cubicBezTo>
                      <a:pt x="0" y="32"/>
                      <a:pt x="0" y="32"/>
                      <a:pt x="0" y="32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956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85" name="Freeform 33"/>
              <p:cNvSpPr>
                <a:spLocks/>
              </p:cNvSpPr>
              <p:nvPr/>
            </p:nvSpPr>
            <p:spPr bwMode="auto">
              <a:xfrm>
                <a:off x="5284036" y="3457060"/>
                <a:ext cx="2337773" cy="902799"/>
              </a:xfrm>
              <a:custGeom>
                <a:avLst/>
                <a:gdLst/>
                <a:ahLst/>
                <a:cxnLst>
                  <a:cxn ang="0">
                    <a:pos x="52" y="40"/>
                  </a:cxn>
                  <a:cxn ang="0">
                    <a:pos x="104" y="40"/>
                  </a:cxn>
                  <a:cxn ang="0">
                    <a:pos x="104" y="40"/>
                  </a:cxn>
                  <a:cxn ang="0">
                    <a:pos x="67" y="0"/>
                  </a:cxn>
                  <a:cxn ang="0">
                    <a:pos x="55" y="10"/>
                  </a:cxn>
                  <a:cxn ang="0">
                    <a:pos x="52" y="11"/>
                  </a:cxn>
                  <a:cxn ang="0">
                    <a:pos x="50" y="10"/>
                  </a:cxn>
                  <a:cxn ang="0">
                    <a:pos x="38" y="0"/>
                  </a:cxn>
                  <a:cxn ang="0">
                    <a:pos x="0" y="40"/>
                  </a:cxn>
                  <a:cxn ang="0">
                    <a:pos x="1" y="40"/>
                  </a:cxn>
                  <a:cxn ang="0">
                    <a:pos x="52" y="40"/>
                  </a:cxn>
                </a:cxnLst>
                <a:rect l="0" t="0" r="r" b="b"/>
                <a:pathLst>
                  <a:path w="104" h="40">
                    <a:moveTo>
                      <a:pt x="52" y="40"/>
                    </a:moveTo>
                    <a:cubicBezTo>
                      <a:pt x="104" y="40"/>
                      <a:pt x="104" y="40"/>
                      <a:pt x="104" y="40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4" y="11"/>
                      <a:pt x="53" y="11"/>
                      <a:pt x="52" y="11"/>
                    </a:cubicBezTo>
                    <a:cubicBezTo>
                      <a:pt x="51" y="11"/>
                      <a:pt x="50" y="11"/>
                      <a:pt x="50" y="1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1" y="40"/>
                    </a:cubicBezTo>
                    <a:lnTo>
                      <a:pt x="52" y="4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956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86" name="Freeform 34"/>
              <p:cNvSpPr>
                <a:spLocks/>
              </p:cNvSpPr>
              <p:nvPr/>
            </p:nvSpPr>
            <p:spPr bwMode="auto">
              <a:xfrm>
                <a:off x="5198511" y="2430723"/>
                <a:ext cx="2537336" cy="1007331"/>
              </a:xfrm>
              <a:custGeom>
                <a:avLst/>
                <a:gdLst/>
                <a:ahLst/>
                <a:cxnLst>
                  <a:cxn ang="0">
                    <a:pos x="56" y="45"/>
                  </a:cxn>
                  <a:cxn ang="0">
                    <a:pos x="60" y="43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56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52" y="43"/>
                  </a:cxn>
                  <a:cxn ang="0">
                    <a:pos x="56" y="45"/>
                  </a:cxn>
                </a:cxnLst>
                <a:rect l="0" t="0" r="r" b="b"/>
                <a:pathLst>
                  <a:path w="113" h="45">
                    <a:moveTo>
                      <a:pt x="56" y="45"/>
                    </a:moveTo>
                    <a:cubicBezTo>
                      <a:pt x="58" y="45"/>
                      <a:pt x="59" y="44"/>
                      <a:pt x="60" y="43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12" y="0"/>
                      <a:pt x="111" y="0"/>
                      <a:pt x="111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3" y="44"/>
                      <a:pt x="55" y="45"/>
                      <a:pt x="56" y="45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956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</p:grpSp>
      <p:grpSp>
        <p:nvGrpSpPr>
          <p:cNvPr id="31" name="図形グループ 30"/>
          <p:cNvGrpSpPr/>
          <p:nvPr/>
        </p:nvGrpSpPr>
        <p:grpSpPr>
          <a:xfrm>
            <a:off x="4128445" y="1757492"/>
            <a:ext cx="2351038" cy="2869460"/>
            <a:chOff x="4128445" y="1757492"/>
            <a:chExt cx="2351038" cy="2869460"/>
          </a:xfrm>
        </p:grpSpPr>
        <p:sp>
          <p:nvSpPr>
            <p:cNvPr id="121" name="テキスト ボックス 120"/>
            <p:cNvSpPr txBox="1"/>
            <p:nvPr/>
          </p:nvSpPr>
          <p:spPr>
            <a:xfrm>
              <a:off x="4251764" y="1780949"/>
              <a:ext cx="13965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NGFW/NGIPS</a:t>
              </a:r>
              <a:endPara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123" name="Rounded Rectangle 3"/>
            <p:cNvSpPr/>
            <p:nvPr/>
          </p:nvSpPr>
          <p:spPr>
            <a:xfrm>
              <a:off x="4151468" y="1757492"/>
              <a:ext cx="1671092" cy="2869460"/>
            </a:xfrm>
            <a:prstGeom prst="roundRect">
              <a:avLst/>
            </a:prstGeom>
            <a:noFill/>
            <a:ln w="12700" cmpd="sng">
              <a:solidFill>
                <a:srgbClr val="21479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124" name="TextBox 134"/>
            <p:cNvSpPr txBox="1"/>
            <p:nvPr/>
          </p:nvSpPr>
          <p:spPr>
            <a:xfrm>
              <a:off x="4128445" y="2814918"/>
              <a:ext cx="2351038" cy="430863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pPr marL="71438" indent="-71438" defTabSz="457189">
                <a:buFont typeface="Arial" charset="0"/>
                <a:buChar char="•"/>
              </a:pPr>
              <a:r>
                <a:rPr lang="en-US" altLang="ja-JP" sz="1100" dirty="0">
                  <a:solidFill>
                    <a:srgbClr val="008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ASA with Firepower</a:t>
              </a:r>
            </a:p>
            <a:p>
              <a:pPr marL="71438" indent="-71438" defTabSz="457189">
                <a:buFont typeface="Arial" charset="0"/>
                <a:buChar char="•"/>
              </a:pPr>
              <a:r>
                <a:rPr lang="en-US" altLang="ja-JP" sz="1100" dirty="0">
                  <a:solidFill>
                    <a:srgbClr val="008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Firepower Threat Defense</a:t>
              </a:r>
              <a:endParaRPr lang="en-US" sz="1100" dirty="0">
                <a:solidFill>
                  <a:srgbClr val="00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pic>
          <p:nvPicPr>
            <p:cNvPr id="125" name="Picture 135" descr="IMG_5039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1919" y="3132840"/>
              <a:ext cx="1555958" cy="459957"/>
            </a:xfrm>
            <a:prstGeom prst="rect">
              <a:avLst/>
            </a:prstGeom>
          </p:spPr>
        </p:pic>
        <p:sp>
          <p:nvSpPr>
            <p:cNvPr id="126" name="TextBox 134"/>
            <p:cNvSpPr txBox="1"/>
            <p:nvPr/>
          </p:nvSpPr>
          <p:spPr>
            <a:xfrm>
              <a:off x="4299453" y="3489831"/>
              <a:ext cx="1407809" cy="261586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pPr marL="71438" indent="-71438" defTabSz="457189">
                <a:buFont typeface="Arial" charset="0"/>
                <a:buChar char="•"/>
              </a:pPr>
              <a:r>
                <a:rPr lang="en-US" altLang="ja-JP" sz="1100">
                  <a:solidFill>
                    <a:srgbClr val="008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AMP for Network</a:t>
              </a:r>
              <a:endParaRPr lang="en-US" sz="1100" dirty="0">
                <a:solidFill>
                  <a:srgbClr val="00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pic>
        <p:nvPicPr>
          <p:cNvPr id="128" name="42A19CEE-2586-4CAB-A78C-E7B4DC67644F" descr="E6A9C0D7-01FB-4A75-AF7B-1CEB4FB2FFAB@cisc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5947" y="2189816"/>
            <a:ext cx="1855772" cy="22852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pSp>
        <p:nvGrpSpPr>
          <p:cNvPr id="129" name="Group 128"/>
          <p:cNvGrpSpPr/>
          <p:nvPr/>
        </p:nvGrpSpPr>
        <p:grpSpPr>
          <a:xfrm>
            <a:off x="2696973" y="3809153"/>
            <a:ext cx="595753" cy="589027"/>
            <a:chOff x="2458955" y="785083"/>
            <a:chExt cx="704336" cy="696383"/>
          </a:xfrm>
        </p:grpSpPr>
        <p:sp>
          <p:nvSpPr>
            <p:cNvPr id="130" name="Oval 314"/>
            <p:cNvSpPr>
              <a:spLocks noChangeAspect="1"/>
            </p:cNvSpPr>
            <p:nvPr/>
          </p:nvSpPr>
          <p:spPr bwMode="auto">
            <a:xfrm>
              <a:off x="2458955" y="785083"/>
              <a:ext cx="704336" cy="696383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1905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defTabSz="457189">
                <a:lnSpc>
                  <a:spcPct val="90000"/>
                </a:lnSpc>
                <a:defRPr/>
              </a:pPr>
              <a:endParaRPr lang="en-US" kern="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131" name="Freeform 176"/>
            <p:cNvSpPr>
              <a:spLocks/>
            </p:cNvSpPr>
            <p:nvPr/>
          </p:nvSpPr>
          <p:spPr bwMode="auto">
            <a:xfrm>
              <a:off x="2550032" y="978867"/>
              <a:ext cx="533925" cy="262211"/>
            </a:xfrm>
            <a:custGeom>
              <a:avLst/>
              <a:gdLst>
                <a:gd name="T0" fmla="*/ 38740 w 673"/>
                <a:gd name="T1" fmla="*/ 11757 h 382"/>
                <a:gd name="T2" fmla="*/ 30064 w 673"/>
                <a:gd name="T3" fmla="*/ 4076 h 382"/>
                <a:gd name="T4" fmla="*/ 27192 w 673"/>
                <a:gd name="T5" fmla="*/ 4587 h 382"/>
                <a:gd name="T6" fmla="*/ 18038 w 673"/>
                <a:gd name="T7" fmla="*/ 0 h 382"/>
                <a:gd name="T8" fmla="*/ 6665 w 673"/>
                <a:gd name="T9" fmla="*/ 10325 h 382"/>
                <a:gd name="T10" fmla="*/ 0 w 673"/>
                <a:gd name="T11" fmla="*/ 19370 h 382"/>
                <a:gd name="T12" fmla="*/ 1977 w 673"/>
                <a:gd name="T13" fmla="*/ 25054 h 382"/>
                <a:gd name="T14" fmla="*/ 20186 w 673"/>
                <a:gd name="T15" fmla="*/ 25054 h 382"/>
                <a:gd name="T16" fmla="*/ 34935 w 673"/>
                <a:gd name="T17" fmla="*/ 25054 h 382"/>
                <a:gd name="T18" fmla="*/ 40664 w 673"/>
                <a:gd name="T19" fmla="*/ 25054 h 382"/>
                <a:gd name="T20" fmla="*/ 44439 w 673"/>
                <a:gd name="T21" fmla="*/ 18733 h 382"/>
                <a:gd name="T22" fmla="*/ 38740 w 673"/>
                <a:gd name="T23" fmla="*/ 11757 h 3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3"/>
                <a:gd name="T37" fmla="*/ 0 h 382"/>
                <a:gd name="T38" fmla="*/ 673 w 673"/>
                <a:gd name="T39" fmla="*/ 382 h 3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3" h="382">
                  <a:moveTo>
                    <a:pt x="587" y="179"/>
                  </a:moveTo>
                  <a:cubicBezTo>
                    <a:pt x="580" y="114"/>
                    <a:pt x="524" y="62"/>
                    <a:pt x="456" y="62"/>
                  </a:cubicBezTo>
                  <a:cubicBezTo>
                    <a:pt x="441" y="62"/>
                    <a:pt x="426" y="65"/>
                    <a:pt x="412" y="70"/>
                  </a:cubicBezTo>
                  <a:cubicBezTo>
                    <a:pt x="381" y="28"/>
                    <a:pt x="330" y="0"/>
                    <a:pt x="273" y="0"/>
                  </a:cubicBezTo>
                  <a:cubicBezTo>
                    <a:pt x="183" y="0"/>
                    <a:pt x="109" y="69"/>
                    <a:pt x="101" y="158"/>
                  </a:cubicBezTo>
                  <a:cubicBezTo>
                    <a:pt x="43" y="176"/>
                    <a:pt x="0" y="230"/>
                    <a:pt x="0" y="295"/>
                  </a:cubicBezTo>
                  <a:cubicBezTo>
                    <a:pt x="0" y="327"/>
                    <a:pt x="11" y="357"/>
                    <a:pt x="30" y="382"/>
                  </a:cubicBezTo>
                  <a:cubicBezTo>
                    <a:pt x="306" y="382"/>
                    <a:pt x="306" y="382"/>
                    <a:pt x="306" y="382"/>
                  </a:cubicBezTo>
                  <a:cubicBezTo>
                    <a:pt x="529" y="382"/>
                    <a:pt x="529" y="382"/>
                    <a:pt x="529" y="382"/>
                  </a:cubicBezTo>
                  <a:cubicBezTo>
                    <a:pt x="616" y="382"/>
                    <a:pt x="616" y="382"/>
                    <a:pt x="616" y="382"/>
                  </a:cubicBezTo>
                  <a:cubicBezTo>
                    <a:pt x="650" y="363"/>
                    <a:pt x="673" y="327"/>
                    <a:pt x="673" y="286"/>
                  </a:cubicBezTo>
                  <a:cubicBezTo>
                    <a:pt x="673" y="234"/>
                    <a:pt x="636" y="190"/>
                    <a:pt x="587" y="179"/>
                  </a:cubicBezTo>
                  <a:close/>
                </a:path>
              </a:pathLst>
            </a:custGeom>
            <a:solidFill>
              <a:schemeClr val="bg2"/>
            </a:solidFill>
            <a:ln w="25400">
              <a:noFill/>
              <a:round/>
              <a:headEnd/>
              <a:tailEnd/>
            </a:ln>
            <a:effectLst/>
          </p:spPr>
          <p:txBody>
            <a:bodyPr lIns="130032" tIns="65017" rIns="130032" bIns="65017"/>
            <a:lstStyle/>
            <a:p>
              <a:pPr defTabSz="1300108">
                <a:defRPr/>
              </a:pPr>
              <a:endParaRPr lang="en-US" sz="2600" b="1" kern="0" dirty="0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sp>
        <p:nvSpPr>
          <p:cNvPr id="132" name="禁止 131"/>
          <p:cNvSpPr/>
          <p:nvPr/>
        </p:nvSpPr>
        <p:spPr>
          <a:xfrm>
            <a:off x="3195580" y="3839752"/>
            <a:ext cx="318227" cy="27560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29" name="図形グループ 28"/>
          <p:cNvGrpSpPr/>
          <p:nvPr/>
        </p:nvGrpSpPr>
        <p:grpSpPr>
          <a:xfrm>
            <a:off x="7101102" y="2692632"/>
            <a:ext cx="345521" cy="380397"/>
            <a:chOff x="7101102" y="2692632"/>
            <a:chExt cx="345521" cy="380397"/>
          </a:xfrm>
        </p:grpSpPr>
        <p:sp>
          <p:nvSpPr>
            <p:cNvPr id="134" name="Freeform 2"/>
            <p:cNvSpPr>
              <a:spLocks noChangeArrowheads="1"/>
            </p:cNvSpPr>
            <p:nvPr/>
          </p:nvSpPr>
          <p:spPr bwMode="auto">
            <a:xfrm>
              <a:off x="7101102" y="2692632"/>
              <a:ext cx="345521" cy="380397"/>
            </a:xfrm>
            <a:custGeom>
              <a:avLst/>
              <a:gdLst>
                <a:gd name="T0" fmla="*/ 3 w 769"/>
                <a:gd name="T1" fmla="*/ 0 h 973"/>
                <a:gd name="T2" fmla="*/ 768 w 769"/>
                <a:gd name="T3" fmla="*/ 0 h 973"/>
                <a:gd name="T4" fmla="*/ 768 w 769"/>
                <a:gd name="T5" fmla="*/ 424 h 973"/>
                <a:gd name="T6" fmla="*/ 384 w 769"/>
                <a:gd name="T7" fmla="*/ 972 h 973"/>
                <a:gd name="T8" fmla="*/ 0 w 769"/>
                <a:gd name="T9" fmla="*/ 424 h 973"/>
                <a:gd name="T10" fmla="*/ 0 w 769"/>
                <a:gd name="T11" fmla="*/ 0 h 973"/>
                <a:gd name="T12" fmla="*/ 3 w 769"/>
                <a:gd name="T13" fmla="*/ 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973">
                  <a:moveTo>
                    <a:pt x="3" y="0"/>
                  </a:moveTo>
                  <a:lnTo>
                    <a:pt x="768" y="0"/>
                  </a:lnTo>
                  <a:lnTo>
                    <a:pt x="768" y="424"/>
                  </a:lnTo>
                  <a:cubicBezTo>
                    <a:pt x="768" y="755"/>
                    <a:pt x="384" y="972"/>
                    <a:pt x="384" y="972"/>
                  </a:cubicBezTo>
                  <a:cubicBezTo>
                    <a:pt x="384" y="972"/>
                    <a:pt x="0" y="755"/>
                    <a:pt x="0" y="424"/>
                  </a:cubicBez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rgbClr val="FFFFFF"/>
            </a:solidFill>
            <a:ln w="38100" cap="rnd">
              <a:solidFill>
                <a:srgbClr val="239A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5" name="Freeform 1"/>
            <p:cNvSpPr>
              <a:spLocks noChangeArrowheads="1"/>
            </p:cNvSpPr>
            <p:nvPr/>
          </p:nvSpPr>
          <p:spPr bwMode="auto">
            <a:xfrm>
              <a:off x="7176339" y="2740090"/>
              <a:ext cx="202547" cy="215561"/>
            </a:xfrm>
            <a:custGeom>
              <a:avLst/>
              <a:gdLst>
                <a:gd name="T0" fmla="*/ 225 w 451"/>
                <a:gd name="T1" fmla="*/ 299 h 451"/>
                <a:gd name="T2" fmla="*/ 373 w 451"/>
                <a:gd name="T3" fmla="*/ 447 h 451"/>
                <a:gd name="T4" fmla="*/ 376 w 451"/>
                <a:gd name="T5" fmla="*/ 450 h 451"/>
                <a:gd name="T6" fmla="*/ 450 w 451"/>
                <a:gd name="T7" fmla="*/ 376 h 451"/>
                <a:gd name="T8" fmla="*/ 447 w 451"/>
                <a:gd name="T9" fmla="*/ 373 h 451"/>
                <a:gd name="T10" fmla="*/ 299 w 451"/>
                <a:gd name="T11" fmla="*/ 225 h 451"/>
                <a:gd name="T12" fmla="*/ 447 w 451"/>
                <a:gd name="T13" fmla="*/ 77 h 451"/>
                <a:gd name="T14" fmla="*/ 450 w 451"/>
                <a:gd name="T15" fmla="*/ 74 h 451"/>
                <a:gd name="T16" fmla="*/ 376 w 451"/>
                <a:gd name="T17" fmla="*/ 0 h 451"/>
                <a:gd name="T18" fmla="*/ 373 w 451"/>
                <a:gd name="T19" fmla="*/ 2 h 451"/>
                <a:gd name="T20" fmla="*/ 225 w 451"/>
                <a:gd name="T21" fmla="*/ 151 h 451"/>
                <a:gd name="T22" fmla="*/ 76 w 451"/>
                <a:gd name="T23" fmla="*/ 2 h 451"/>
                <a:gd name="T24" fmla="*/ 74 w 451"/>
                <a:gd name="T25" fmla="*/ 0 h 451"/>
                <a:gd name="T26" fmla="*/ 0 w 451"/>
                <a:gd name="T27" fmla="*/ 74 h 451"/>
                <a:gd name="T28" fmla="*/ 2 w 451"/>
                <a:gd name="T29" fmla="*/ 77 h 451"/>
                <a:gd name="T30" fmla="*/ 150 w 451"/>
                <a:gd name="T31" fmla="*/ 225 h 451"/>
                <a:gd name="T32" fmla="*/ 2 w 451"/>
                <a:gd name="T33" fmla="*/ 373 h 451"/>
                <a:gd name="T34" fmla="*/ 0 w 451"/>
                <a:gd name="T35" fmla="*/ 376 h 451"/>
                <a:gd name="T36" fmla="*/ 74 w 451"/>
                <a:gd name="T37" fmla="*/ 450 h 451"/>
                <a:gd name="T38" fmla="*/ 76 w 451"/>
                <a:gd name="T39" fmla="*/ 447 h 451"/>
                <a:gd name="T40" fmla="*/ 225 w 451"/>
                <a:gd name="T41" fmla="*/ 299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1" h="451">
                  <a:moveTo>
                    <a:pt x="225" y="299"/>
                  </a:moveTo>
                  <a:lnTo>
                    <a:pt x="373" y="447"/>
                  </a:lnTo>
                  <a:cubicBezTo>
                    <a:pt x="373" y="447"/>
                    <a:pt x="376" y="447"/>
                    <a:pt x="376" y="450"/>
                  </a:cubicBezTo>
                  <a:cubicBezTo>
                    <a:pt x="405" y="431"/>
                    <a:pt x="431" y="405"/>
                    <a:pt x="450" y="376"/>
                  </a:cubicBezTo>
                  <a:cubicBezTo>
                    <a:pt x="450" y="376"/>
                    <a:pt x="450" y="373"/>
                    <a:pt x="447" y="373"/>
                  </a:cubicBezTo>
                  <a:lnTo>
                    <a:pt x="299" y="225"/>
                  </a:lnTo>
                  <a:lnTo>
                    <a:pt x="447" y="77"/>
                  </a:lnTo>
                  <a:cubicBezTo>
                    <a:pt x="447" y="77"/>
                    <a:pt x="447" y="74"/>
                    <a:pt x="450" y="74"/>
                  </a:cubicBezTo>
                  <a:cubicBezTo>
                    <a:pt x="431" y="45"/>
                    <a:pt x="405" y="18"/>
                    <a:pt x="376" y="0"/>
                  </a:cubicBezTo>
                  <a:cubicBezTo>
                    <a:pt x="376" y="0"/>
                    <a:pt x="373" y="0"/>
                    <a:pt x="373" y="2"/>
                  </a:cubicBezTo>
                  <a:lnTo>
                    <a:pt x="225" y="151"/>
                  </a:lnTo>
                  <a:lnTo>
                    <a:pt x="76" y="2"/>
                  </a:lnTo>
                  <a:cubicBezTo>
                    <a:pt x="76" y="2"/>
                    <a:pt x="74" y="2"/>
                    <a:pt x="74" y="0"/>
                  </a:cubicBezTo>
                  <a:cubicBezTo>
                    <a:pt x="45" y="18"/>
                    <a:pt x="18" y="45"/>
                    <a:pt x="0" y="74"/>
                  </a:cubicBezTo>
                  <a:cubicBezTo>
                    <a:pt x="0" y="74"/>
                    <a:pt x="0" y="77"/>
                    <a:pt x="2" y="77"/>
                  </a:cubicBezTo>
                  <a:lnTo>
                    <a:pt x="150" y="225"/>
                  </a:lnTo>
                  <a:lnTo>
                    <a:pt x="2" y="373"/>
                  </a:lnTo>
                  <a:cubicBezTo>
                    <a:pt x="2" y="373"/>
                    <a:pt x="2" y="376"/>
                    <a:pt x="0" y="376"/>
                  </a:cubicBezTo>
                  <a:cubicBezTo>
                    <a:pt x="18" y="405"/>
                    <a:pt x="45" y="431"/>
                    <a:pt x="74" y="450"/>
                  </a:cubicBezTo>
                  <a:cubicBezTo>
                    <a:pt x="74" y="450"/>
                    <a:pt x="76" y="450"/>
                    <a:pt x="76" y="447"/>
                  </a:cubicBezTo>
                  <a:lnTo>
                    <a:pt x="225" y="299"/>
                  </a:lnTo>
                </a:path>
              </a:pathLst>
            </a:custGeom>
            <a:solidFill>
              <a:srgbClr val="239A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36" name="禁止 135"/>
          <p:cNvSpPr/>
          <p:nvPr/>
        </p:nvSpPr>
        <p:spPr>
          <a:xfrm>
            <a:off x="4052370" y="2105006"/>
            <a:ext cx="318227" cy="27560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137" name="Picture 3" descr="TalosLogo_dropshadow_ps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405" y="3284248"/>
            <a:ext cx="684082" cy="2280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8" name="Picture 3" descr="TalosLogo_dropshadow_ps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235" y="3194083"/>
            <a:ext cx="684082" cy="2280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9" name="Picture 3" descr="TalosLogo_dropshadow_ps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391" y="2489962"/>
            <a:ext cx="684082" cy="2280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0" name="正方形/長方形 139"/>
          <p:cNvSpPr/>
          <p:nvPr/>
        </p:nvSpPr>
        <p:spPr>
          <a:xfrm>
            <a:off x="2258169" y="3396165"/>
            <a:ext cx="3086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Cisco Umbrella</a:t>
            </a:r>
            <a:endParaRPr lang="ja-JP" altLang="en-US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611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240" grpId="0" animBg="1"/>
      <p:bldP spid="118" grpId="0" animBg="1"/>
      <p:bldP spid="132" grpId="0" animBg="1"/>
      <p:bldP spid="1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シスコ</a:t>
            </a:r>
            <a:r>
              <a:rPr lang="ja-JP" altLang="en-US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ja-JP" altLang="en-US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セキュリティ</a:t>
            </a:r>
            <a:r>
              <a:rPr lang="en-US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年次レポート</a:t>
            </a:r>
            <a:endParaRPr lang="en-US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4" name="Picture 3" descr="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94" y="3274150"/>
            <a:ext cx="1694775" cy="130909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 descr="20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82" y="3090067"/>
            <a:ext cx="1691837" cy="130909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5" descr="20110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846" y="2877406"/>
            <a:ext cx="1267837" cy="16363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 descr="20110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773" y="2730295"/>
            <a:ext cx="1160541" cy="16363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 descr="201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47" y="2493382"/>
            <a:ext cx="1231323" cy="16363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 descr="20140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818" y="2297287"/>
            <a:ext cx="1229598" cy="16363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11" descr="2015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448" y="2060368"/>
            <a:ext cx="1263198" cy="16363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42775" y="872184"/>
            <a:ext cx="5667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http://</a:t>
            </a:r>
            <a:r>
              <a:rPr lang="en-US" sz="2000" u="sng" dirty="0" err="1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www.cisco.com</a:t>
            </a:r>
            <a:r>
              <a:rPr lang="en-US" sz="2000" u="sng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/c/</a:t>
            </a:r>
            <a:r>
              <a:rPr lang="en-US" sz="2000" u="sng" dirty="0" err="1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ja_jp</a:t>
            </a:r>
            <a:r>
              <a:rPr lang="en-US" sz="2000" u="sng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</a:t>
            </a:r>
            <a:r>
              <a:rPr lang="en-US" sz="2000" u="sng" dirty="0" err="1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index.html</a:t>
            </a:r>
            <a:endParaRPr lang="en-US" sz="2000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7" name="右矢印 16"/>
          <p:cNvSpPr/>
          <p:nvPr/>
        </p:nvSpPr>
        <p:spPr>
          <a:xfrm rot="20894127">
            <a:off x="-300986" y="1714128"/>
            <a:ext cx="9295949" cy="485803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rgbClr val="FFFFFF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375343" y="2449389"/>
            <a:ext cx="540088" cy="5400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2010</a:t>
            </a:r>
          </a:p>
        </p:txBody>
      </p:sp>
      <p:sp>
        <p:nvSpPr>
          <p:cNvPr id="26" name="円/楕円 25"/>
          <p:cNvSpPr/>
          <p:nvPr/>
        </p:nvSpPr>
        <p:spPr>
          <a:xfrm>
            <a:off x="1446228" y="2224785"/>
            <a:ext cx="540088" cy="5400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2011</a:t>
            </a:r>
            <a:endParaRPr kumimoji="1" lang="ja-JP" alt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2517113" y="2000181"/>
            <a:ext cx="540088" cy="5400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2012</a:t>
            </a:r>
            <a:endParaRPr kumimoji="1" lang="ja-JP" alt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3587998" y="1775577"/>
            <a:ext cx="540088" cy="5400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2013</a:t>
            </a:r>
            <a:endParaRPr kumimoji="1" lang="ja-JP" alt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4658883" y="1550970"/>
            <a:ext cx="540088" cy="5400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2014</a:t>
            </a:r>
            <a:endParaRPr kumimoji="1" lang="ja-JP" alt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5729766" y="1326366"/>
            <a:ext cx="540088" cy="5400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2015</a:t>
            </a:r>
            <a:endParaRPr kumimoji="1" lang="ja-JP" alt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7155003" y="933305"/>
            <a:ext cx="718740" cy="71874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2016</a:t>
            </a:r>
            <a:endParaRPr kumimoji="1" lang="ja-JP" alt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9" name="Picture 8" descr="Screen Shot 2016-02-08 at 9.10.39 P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577" y="1698605"/>
            <a:ext cx="1410176" cy="18238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6751248" y="1266227"/>
            <a:ext cx="2318592" cy="3311824"/>
            <a:chOff x="6751248" y="1266227"/>
            <a:chExt cx="2318592" cy="331182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51248" y="1585111"/>
              <a:ext cx="2318592" cy="2992940"/>
            </a:xfrm>
            <a:prstGeom prst="rect">
              <a:avLst/>
            </a:prstGeom>
            <a:ln w="38100" cmpd="sng">
              <a:solidFill>
                <a:schemeClr val="bg1"/>
              </a:solidFill>
            </a:ln>
          </p:spPr>
        </p:pic>
        <p:sp>
          <p:nvSpPr>
            <p:cNvPr id="32" name="円/楕円 31"/>
            <p:cNvSpPr/>
            <p:nvPr/>
          </p:nvSpPr>
          <p:spPr>
            <a:xfrm>
              <a:off x="7940075" y="1266227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kumimoji="1" lang="en-US" altLang="ja-JP" b="1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NEW!</a:t>
              </a:r>
              <a:endParaRPr kumimoji="1" lang="ja-JP" alt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56849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33955" y="363837"/>
            <a:ext cx="8449299" cy="709313"/>
          </a:xfrm>
        </p:spPr>
        <p:txBody>
          <a:bodyPr/>
          <a:lstStyle/>
          <a:p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新しいマルウェア・ランサムウェアに対応するために。</a:t>
            </a:r>
            <a:r>
              <a:rPr kumimoji="1"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kumimoji="1"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kumimoji="1"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</a:t>
            </a:r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kumimoji="1"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Security</a:t>
            </a:r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による対策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39262" y="1195755"/>
            <a:ext cx="5959509" cy="586154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39262" y="1257999"/>
            <a:ext cx="5828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04800">
              <a:buFont typeface="Wingdings" charset="2"/>
              <a:buChar char="ü"/>
            </a:pP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デバイスへの適切なパッチの適用</a:t>
            </a:r>
            <a:endParaRPr kumimoji="1"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9262" y="1867600"/>
            <a:ext cx="5959509" cy="5861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39262" y="1929844"/>
            <a:ext cx="794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04800">
              <a:buFont typeface="Wingdings" charset="2"/>
              <a:buChar char="ü"/>
            </a:pP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無用なトラフィック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の遮断</a:t>
            </a:r>
            <a:endParaRPr kumimoji="1"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39262" y="2547538"/>
            <a:ext cx="5959509" cy="5861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39262" y="2609782"/>
            <a:ext cx="794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09563">
              <a:buFont typeface="Wingdings" charset="2"/>
              <a:buChar char="ü"/>
            </a:pPr>
            <a:r>
              <a:rPr kumimoji="1" lang="en-US" altLang="ja-JP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UTM/IPS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活用による侵入防止</a:t>
            </a:r>
            <a:endParaRPr kumimoji="1"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39262" y="3227476"/>
            <a:ext cx="5959509" cy="586154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39262" y="3289720"/>
            <a:ext cx="5828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09563">
              <a:buFont typeface="Wingdings" charset="2"/>
              <a:buChar char="ü"/>
            </a:pP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感染時のデバイス内マルウェアの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隔離</a:t>
            </a:r>
            <a:endParaRPr kumimoji="1"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39262" y="3911042"/>
            <a:ext cx="5959509" cy="58615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39262" y="3973286"/>
            <a:ext cx="5828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09563">
              <a:buFont typeface="Wingdings" charset="2"/>
              <a:buChar char="ü"/>
            </a:pP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機密情報漏えい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サイトの</a:t>
            </a: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遮断</a:t>
            </a:r>
            <a:endParaRPr kumimoji="1"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85857" y="1333088"/>
            <a:ext cx="2329543" cy="30777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パソコンへのパッチ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適用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84841" y="1957679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ASA5500</a:t>
            </a:r>
          </a:p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シリーズ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585857" y="400918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Umbrella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0" b="94000" l="0" r="99000">
                        <a14:foregroundMark x1="41000" y1="17000" x2="41000" y2="17000"/>
                        <a14:foregroundMark x1="29833" y1="21250" x2="29833" y2="21250"/>
                        <a14:foregroundMark x1="53333" y1="29500" x2="53333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983" y="2322545"/>
            <a:ext cx="1056700" cy="70446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089" y="2739078"/>
            <a:ext cx="1052165" cy="19431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67" r="98167">
                        <a14:foregroundMark x1="36500" y1="90598" x2="36500" y2="90598"/>
                        <a14:foregroundMark x1="33833" y1="91453" x2="33833" y2="91453"/>
                        <a14:foregroundMark x1="28000" y1="91453" x2="28000" y2="91453"/>
                        <a14:foregroundMark x1="24000" y1="91453" x2="24000" y2="91453"/>
                        <a14:foregroundMark x1="22000" y1="91453" x2="22000" y2="91453"/>
                        <a14:foregroundMark x1="19000" y1="91453" x2="19000" y2="91453"/>
                        <a14:foregroundMark x1="15833" y1="91453" x2="15833" y2="91453"/>
                        <a14:foregroundMark x1="13000" y1="91453" x2="13000" y2="91453"/>
                        <a14:foregroundMark x1="11333" y1="91453" x2="11333" y2="91453"/>
                        <a14:foregroundMark x1="46500" y1="90598" x2="46500" y2="90598"/>
                        <a14:foregroundMark x1="50000" y1="91453" x2="50000" y2="91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090" y="2508075"/>
            <a:ext cx="1089004" cy="21319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7849049" y="1957679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Firepower</a:t>
            </a:r>
          </a:p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シリーズ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6585857" y="1867600"/>
            <a:ext cx="2329543" cy="126609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585857" y="1203432"/>
            <a:ext cx="2329543" cy="5784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585857" y="3227475"/>
            <a:ext cx="2329543" cy="60775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585857" y="3911042"/>
            <a:ext cx="2329543" cy="6077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6784841" y="4026048"/>
            <a:ext cx="3408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Cisco Umbrella</a:t>
            </a:r>
            <a:endParaRPr lang="ja-JP" altLang="en-US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62004" y="3361738"/>
            <a:ext cx="2472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Cisco</a:t>
            </a:r>
            <a:r>
              <a:rPr kumimoji="1"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AMP</a:t>
            </a:r>
            <a:r>
              <a:rPr kumimoji="1"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1"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Endpoints</a:t>
            </a:r>
            <a:endParaRPr kumimoji="1" lang="ja-JP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79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221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" t="1480" r="1941" b="20998"/>
          <a:stretch/>
        </p:blipFill>
        <p:spPr bwMode="auto">
          <a:xfrm>
            <a:off x="268294" y="1085852"/>
            <a:ext cx="85947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8294" y="2785907"/>
            <a:ext cx="8594725" cy="19480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6000">
                <a:schemeClr val="tx1">
                  <a:lumMod val="75000"/>
                  <a:alpha val="5000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1"/>
          </a:gradFill>
        </p:spPr>
        <p:txBody>
          <a:bodyPr wrap="square" lIns="91440" anchor="b">
            <a:noAutofit/>
          </a:bodyPr>
          <a:lstStyle/>
          <a:p>
            <a:endParaRPr lang="en-IN" sz="9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6720" y="341313"/>
            <a:ext cx="8022336" cy="731837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セキュリティを侵害された組織は、</a:t>
            </a:r>
            <a:r>
              <a:rPr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その対応に大変苦労する。</a:t>
            </a:r>
            <a:endParaRPr lang="en-US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58744" y="1655805"/>
            <a:ext cx="2156653" cy="1247669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15% </a:t>
            </a:r>
            <a:r>
              <a:rPr 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en-US" altLang="ja-JP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15%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の組織は侵害を発見するのに２年以上費やしている</a:t>
            </a:r>
            <a:endParaRPr 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25311" y="1655805"/>
            <a:ext cx="2156653" cy="1247669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55%</a:t>
            </a:r>
            <a:r>
              <a:rPr lang="en-US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en-US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55%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の組織が、侵害の原因を解決できていない</a:t>
            </a:r>
            <a:endParaRPr 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25306" y="2995814"/>
            <a:ext cx="2156652" cy="1305141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45</a:t>
            </a:r>
            <a:r>
              <a:rPr lang="en-US" sz="36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days</a:t>
            </a:r>
            <a:r>
              <a:rPr 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1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つのサイバー攻撃を解決するのに必要な日数は平均</a:t>
            </a:r>
            <a:r>
              <a:rPr lang="en-US" altLang="ja-JP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45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日間</a:t>
            </a:r>
            <a:endParaRPr 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58744" y="2986900"/>
            <a:ext cx="2156653" cy="1314055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54%</a:t>
            </a:r>
          </a:p>
          <a:p>
            <a:pPr algn="ctr"/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侵害の内の</a:t>
            </a:r>
            <a:r>
              <a:rPr lang="en-US" altLang="ja-JP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54%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が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数ヶ月間</a:t>
            </a:r>
            <a:r>
              <a:rPr lang="en-US" altLang="ja-JP" sz="120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20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発見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されずに放置されている</a:t>
            </a:r>
            <a:endParaRPr 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8288" y="1085850"/>
            <a:ext cx="8595360" cy="7951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algn="ctr"/>
            <a:endParaRPr lang="en-US" sz="1600" b="1" dirty="0">
              <a:solidFill>
                <a:srgbClr val="21479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1" name="Rectangle 18"/>
          <p:cNvSpPr/>
          <p:nvPr/>
        </p:nvSpPr>
        <p:spPr>
          <a:xfrm>
            <a:off x="1206934" y="1655805"/>
            <a:ext cx="2156653" cy="1262817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60%</a:t>
            </a:r>
            <a:r>
              <a:rPr 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１時間以内に</a:t>
            </a:r>
            <a:r>
              <a:rPr lang="en-US" altLang="ja-JP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60%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のデータが 盗まれる</a:t>
            </a:r>
            <a:endParaRPr 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3" name="Rectangle 19"/>
          <p:cNvSpPr/>
          <p:nvPr/>
        </p:nvSpPr>
        <p:spPr>
          <a:xfrm>
            <a:off x="1192177" y="2986900"/>
            <a:ext cx="2156658" cy="1314055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65%</a:t>
            </a:r>
            <a:endParaRPr lang="en-US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algn="ctr"/>
            <a:r>
              <a:rPr lang="en-US" sz="11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65%</a:t>
            </a:r>
            <a:r>
              <a:rPr lang="ja-JP" altLang="en-US" sz="11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の企業は、既存システムでは新たな脅威への対応はできないと言っている</a:t>
            </a:r>
            <a:endParaRPr lang="en-US" sz="11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149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009" y="144435"/>
            <a:ext cx="8345488" cy="731837"/>
          </a:xfrm>
        </p:spPr>
        <p:txBody>
          <a:bodyPr/>
          <a:lstStyle/>
          <a:p>
            <a:r>
              <a:rPr lang="ja-JP" altLang="en-US" sz="24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日本におけるセキュリティ侵害の現状</a:t>
            </a:r>
            <a:endParaRPr lang="en-US" sz="2400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5" name="Picture 4" descr="Screen Shot 2015-06-22 at 22.05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64" y="1138926"/>
            <a:ext cx="2474659" cy="32613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 descr="Screen Shot 2015-06-22 at 22.04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65" y="2079336"/>
            <a:ext cx="3437881" cy="1348978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654223" y="767837"/>
            <a:ext cx="4169261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【</a:t>
            </a:r>
            <a:r>
              <a:rPr lang="ja-JP" altLang="en-US" sz="1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注意喚起</a:t>
            </a:r>
            <a:r>
              <a:rPr lang="en-US" altLang="ja-JP" sz="1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】</a:t>
            </a:r>
            <a:r>
              <a:rPr lang="ja-JP" altLang="en-US" sz="12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ランサムウェア</a:t>
            </a:r>
            <a:r>
              <a:rPr lang="ja-JP" altLang="en-US" sz="1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感染を狙った攻撃に注意</a:t>
            </a:r>
          </a:p>
          <a:p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(2016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年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7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月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, IPA)</a:t>
            </a:r>
            <a:endParaRPr lang="en-US" sz="1100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654" y="731088"/>
            <a:ext cx="4370652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データ漏洩</a:t>
            </a:r>
            <a:r>
              <a:rPr lang="en-US" altLang="ja-JP" sz="1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</a:t>
            </a:r>
            <a:r>
              <a:rPr lang="ja-JP" altLang="en-US" sz="12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侵害に関するニュース</a:t>
            </a:r>
            <a:r>
              <a:rPr lang="en-US" altLang="ja-JP" sz="12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</a:p>
          <a:p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(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日経コンピュータ、日本産経新聞、</a:t>
            </a:r>
            <a:r>
              <a:rPr lang="en-US" altLang="ja-JP" sz="1100" dirty="0" err="1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ITmedia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、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NHK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news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web)</a:t>
            </a:r>
            <a:endParaRPr lang="en-US" sz="1100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1370" y="3115010"/>
            <a:ext cx="364211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国内セキュリティ市場規模予測</a:t>
            </a:r>
            <a:r>
              <a:rPr lang="en-US" altLang="ja-JP" sz="11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(2016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年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6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月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, IDC)</a:t>
            </a:r>
            <a:endParaRPr lang="en-US" sz="1200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922" y="2572406"/>
            <a:ext cx="3607971" cy="219593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137" y="3392009"/>
            <a:ext cx="3352420" cy="1600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649" y="2871753"/>
            <a:ext cx="2144604" cy="2046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306" y="1250862"/>
            <a:ext cx="3461716" cy="1550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759" y="3118069"/>
            <a:ext cx="2506146" cy="19607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70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009" y="144435"/>
            <a:ext cx="8345488" cy="731837"/>
          </a:xfrm>
        </p:spPr>
        <p:txBody>
          <a:bodyPr/>
          <a:lstStyle/>
          <a:p>
            <a:r>
              <a:rPr lang="ja-JP" altLang="en-US" sz="24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日本におけるセキュリティ侵害の現状</a:t>
            </a:r>
            <a:endParaRPr lang="en-US" sz="2400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5" name="Picture 4" descr="Screen Shot 2015-06-22 at 22.05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64" y="1138926"/>
            <a:ext cx="2474659" cy="32613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 descr="Screen Shot 2015-06-22 at 22.04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65" y="2079336"/>
            <a:ext cx="3437881" cy="1348978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544746" y="600304"/>
            <a:ext cx="3642114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【</a:t>
            </a:r>
            <a:r>
              <a:rPr lang="ja-JP" altLang="en-US" sz="1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注意喚起</a:t>
            </a:r>
            <a:r>
              <a:rPr lang="en-US" altLang="ja-JP" sz="1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】</a:t>
            </a:r>
            <a:r>
              <a:rPr lang="ja-JP" altLang="en-US" sz="1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ランサムウェア感染を狙った攻撃に注意</a:t>
            </a:r>
          </a:p>
          <a:p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(2016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年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7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月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, IPA)</a:t>
            </a:r>
            <a:endParaRPr lang="en-US" sz="1100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654" y="731088"/>
            <a:ext cx="4460802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データ漏洩</a:t>
            </a:r>
            <a:r>
              <a:rPr lang="en-US" altLang="ja-JP" sz="1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</a:t>
            </a:r>
            <a:r>
              <a:rPr lang="ja-JP" altLang="en-US" sz="12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侵害に関するニュース</a:t>
            </a:r>
            <a:r>
              <a:rPr lang="en-US" altLang="ja-JP" sz="12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</a:p>
          <a:p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(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日経コンピュータ、日本産経新聞、</a:t>
            </a:r>
            <a:r>
              <a:rPr lang="en-US" altLang="ja-JP" sz="1100" dirty="0" err="1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Itmedia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、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NHK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news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web)</a:t>
            </a:r>
            <a:endParaRPr lang="en-US" sz="1100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1370" y="3115010"/>
            <a:ext cx="364211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国内セキュリティ市場規模予測</a:t>
            </a:r>
            <a:r>
              <a:rPr lang="en-US" altLang="ja-JP" sz="11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(2016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年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6</a:t>
            </a:r>
            <a:r>
              <a:rPr lang="ja-JP" altLang="en-US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月</a:t>
            </a:r>
            <a:r>
              <a:rPr lang="en-US" altLang="ja-JP" sz="11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, IDC)</a:t>
            </a:r>
            <a:endParaRPr lang="en-US" sz="1200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922" y="2572406"/>
            <a:ext cx="3607971" cy="219593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806" y="3374076"/>
            <a:ext cx="3352420" cy="1600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649" y="2871753"/>
            <a:ext cx="2144604" cy="2046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306" y="1250862"/>
            <a:ext cx="3461716" cy="1550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759" y="3118069"/>
            <a:ext cx="2506146" cy="1960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2346" y="766353"/>
            <a:ext cx="4138794" cy="4225743"/>
          </a:xfrm>
          <a:prstGeom prst="rect">
            <a:avLst/>
          </a:prstGeom>
          <a:solidFill>
            <a:srgbClr val="17375E"/>
          </a:solidFill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415318" y="4542093"/>
            <a:ext cx="3917569" cy="218693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18176" y="1135419"/>
            <a:ext cx="20665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Source: IPA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（情報処理推進機構）</a:t>
            </a:r>
          </a:p>
        </p:txBody>
      </p:sp>
    </p:spTree>
    <p:extLst>
      <p:ext uri="{BB962C8B-B14F-4D97-AF65-F5344CB8AC3E}">
        <p14:creationId xmlns:p14="http://schemas.microsoft.com/office/powerpoint/2010/main" val="323777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009" y="144435"/>
            <a:ext cx="8345488" cy="731837"/>
          </a:xfrm>
        </p:spPr>
        <p:txBody>
          <a:bodyPr/>
          <a:lstStyle/>
          <a:p>
            <a:r>
              <a:rPr lang="ja-JP" altLang="en-US" sz="24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日本におけるセキュリティ侵害の現状</a:t>
            </a:r>
            <a:endParaRPr lang="en-US" sz="2400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5" name="Picture 4" descr="Screen Shot 2015-06-22 at 22.05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64" y="1138926"/>
            <a:ext cx="2474659" cy="32613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 descr="Screen Shot 2015-06-22 at 22.04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65" y="2079336"/>
            <a:ext cx="3437881" cy="1348978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544746" y="600304"/>
            <a:ext cx="3642114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【</a:t>
            </a:r>
            <a:r>
              <a:rPr lang="ja-JP" altLang="en-US" sz="1200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注意喚起</a:t>
            </a:r>
            <a:r>
              <a:rPr lang="en-US" altLang="ja-JP" sz="1200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】</a:t>
            </a:r>
            <a:r>
              <a:rPr lang="ja-JP" altLang="en-US" sz="12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ランサムウェア</a:t>
            </a:r>
            <a:r>
              <a:rPr lang="ja-JP" altLang="en-US" sz="1200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感染を狙った攻撃に注意</a:t>
            </a:r>
          </a:p>
          <a:p>
            <a:r>
              <a:rPr lang="en-US" altLang="ja-JP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(2016</a:t>
            </a:r>
            <a:r>
              <a:rPr lang="ja-JP" altLang="en-US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年</a:t>
            </a:r>
            <a:r>
              <a:rPr lang="en-US" altLang="ja-JP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7</a:t>
            </a:r>
            <a:r>
              <a:rPr lang="ja-JP" altLang="en-US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月</a:t>
            </a:r>
            <a:r>
              <a:rPr lang="en-US" altLang="ja-JP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, IPA)</a:t>
            </a:r>
            <a:endParaRPr lang="en-US" sz="1100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654" y="731088"/>
            <a:ext cx="3979147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データ漏洩</a:t>
            </a:r>
            <a:r>
              <a:rPr lang="en-US" altLang="ja-JP" sz="1200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/</a:t>
            </a:r>
            <a:r>
              <a:rPr lang="ja-JP" altLang="en-US" sz="12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侵害に関するニュース</a:t>
            </a:r>
            <a:r>
              <a:rPr lang="en-US" altLang="ja-JP" sz="12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</a:p>
          <a:p>
            <a:r>
              <a:rPr lang="en-US" altLang="ja-JP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(</a:t>
            </a:r>
            <a:r>
              <a:rPr lang="ja-JP" altLang="en-US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日経コンピュータ、日本産経新聞、</a:t>
            </a:r>
            <a:r>
              <a:rPr lang="en-US" altLang="ja-JP" sz="1100" dirty="0" err="1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Itmedia</a:t>
            </a:r>
            <a:r>
              <a:rPr lang="ja-JP" altLang="en-US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、</a:t>
            </a:r>
            <a:r>
              <a:rPr lang="en-US" altLang="ja-JP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NHK</a:t>
            </a:r>
            <a:r>
              <a:rPr lang="ja-JP" altLang="en-US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ja-JP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news</a:t>
            </a:r>
            <a:r>
              <a:rPr lang="ja-JP" altLang="en-US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ja-JP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web)</a:t>
            </a:r>
            <a:endParaRPr lang="en-US" sz="1100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1370" y="3115010"/>
            <a:ext cx="364211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国内セキュリティ市場規模予測</a:t>
            </a:r>
            <a:r>
              <a:rPr lang="en-US" altLang="ja-JP" sz="1100" dirty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ja-JP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(2016</a:t>
            </a:r>
            <a:r>
              <a:rPr lang="ja-JP" altLang="en-US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年</a:t>
            </a:r>
            <a:r>
              <a:rPr lang="en-US" altLang="ja-JP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6</a:t>
            </a:r>
            <a:r>
              <a:rPr lang="ja-JP" altLang="en-US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月</a:t>
            </a:r>
            <a:r>
              <a:rPr lang="en-US" altLang="ja-JP" sz="1100" dirty="0" smtClean="0">
                <a:solidFill>
                  <a:schemeClr val="accent1"/>
                </a:solidFill>
                <a:latin typeface="MS PGothic" charset="-128"/>
                <a:ea typeface="MS PGothic" charset="-128"/>
                <a:cs typeface="MS PGothic" charset="-128"/>
              </a:rPr>
              <a:t>, IDC)</a:t>
            </a:r>
            <a:endParaRPr lang="en-US" sz="1200" dirty="0">
              <a:solidFill>
                <a:schemeClr val="accen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922" y="2572406"/>
            <a:ext cx="3607971" cy="219593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137" y="3392009"/>
            <a:ext cx="3352420" cy="1600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649" y="2871753"/>
            <a:ext cx="2144604" cy="2046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306" y="1250862"/>
            <a:ext cx="3461716" cy="1550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759" y="3118069"/>
            <a:ext cx="2506146" cy="196076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2964333" y="1223639"/>
            <a:ext cx="3453240" cy="3544698"/>
            <a:chOff x="5453911" y="-347796"/>
            <a:chExt cx="3643313" cy="3739805"/>
          </a:xfrm>
        </p:grpSpPr>
        <p:sp>
          <p:nvSpPr>
            <p:cNvPr id="17" name="Rectangle 16"/>
            <p:cNvSpPr/>
            <p:nvPr/>
          </p:nvSpPr>
          <p:spPr>
            <a:xfrm>
              <a:off x="5453911" y="-347796"/>
              <a:ext cx="3643313" cy="37398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521672" y="-282063"/>
              <a:ext cx="3511831" cy="3594107"/>
              <a:chOff x="5090666" y="194070"/>
              <a:chExt cx="4328161" cy="475035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96783" y="194070"/>
                <a:ext cx="4322044" cy="92483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90666" y="1131590"/>
                <a:ext cx="4322044" cy="381283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2806681" y="1145055"/>
            <a:ext cx="3672153" cy="3939910"/>
            <a:chOff x="5960650" y="-373921"/>
            <a:chExt cx="3768579" cy="4043367"/>
          </a:xfrm>
        </p:grpSpPr>
        <p:sp>
          <p:nvSpPr>
            <p:cNvPr id="21" name="Rectangle 20"/>
            <p:cNvSpPr/>
            <p:nvPr/>
          </p:nvSpPr>
          <p:spPr>
            <a:xfrm>
              <a:off x="5960650" y="-373921"/>
              <a:ext cx="3768579" cy="404336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084168" y="-258448"/>
              <a:ext cx="3596282" cy="3927894"/>
              <a:chOff x="3801831" y="-383132"/>
              <a:chExt cx="5973650" cy="652447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01832" y="-383132"/>
                <a:ext cx="5973649" cy="126972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01831" y="886588"/>
                <a:ext cx="5973649" cy="52547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2668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00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0" y="0"/>
            <a:ext cx="9180512" cy="5138400"/>
          </a:xfrm>
          <a:prstGeom prst="rect">
            <a:avLst/>
          </a:prstGeom>
          <a:solidFill>
            <a:srgbClr val="201E21">
              <a:alpha val="74902"/>
            </a:srgbClr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823269" y="906274"/>
            <a:ext cx="556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chemeClr val="bg1"/>
                </a:solidFill>
              </a:rPr>
              <a:t>最強の</a:t>
            </a:r>
            <a:r>
              <a:rPr lang="ja-JP" altLang="en-US" sz="2800" dirty="0" smtClean="0">
                <a:solidFill>
                  <a:schemeClr val="bg1"/>
                </a:solidFill>
              </a:rPr>
              <a:t>セキュリティ インテリジェンス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680" y="2283718"/>
            <a:ext cx="5904656" cy="720080"/>
          </a:xfrm>
          <a:prstGeom prst="rect">
            <a:avLst/>
          </a:prstGeom>
          <a:solidFill>
            <a:srgbClr val="D481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63" y="1642094"/>
            <a:ext cx="2093679" cy="9296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17574" y="2531680"/>
            <a:ext cx="4630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ea"/>
                <a:ea typeface="+mj-ea"/>
              </a:rPr>
              <a:t>https://</a:t>
            </a:r>
            <a:r>
              <a:rPr lang="en-US" sz="2000" dirty="0" err="1">
                <a:solidFill>
                  <a:schemeClr val="bg1"/>
                </a:solidFill>
                <a:latin typeface="+mj-ea"/>
                <a:ea typeface="+mj-ea"/>
              </a:rPr>
              <a:t>www.talosintelligence.com</a:t>
            </a:r>
            <a:r>
              <a:rPr lang="en-US" sz="2000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74030" y="3219822"/>
            <a:ext cx="1659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n-ea"/>
              </a:rPr>
              <a:t> is provided by</a:t>
            </a:r>
            <a:endParaRPr 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608" y="3147814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6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シスコ</a:t>
            </a:r>
            <a:r>
              <a:rPr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ja-JP" altLang="en-US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セキュリティ ポートフォリオ</a:t>
            </a:r>
            <a:endParaRPr lang="en-US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4567" y="3355902"/>
            <a:ext cx="8794866" cy="902587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69410" y="2773190"/>
            <a:ext cx="1636245" cy="936000"/>
            <a:chOff x="1669410" y="2773190"/>
            <a:chExt cx="1636245" cy="936000"/>
          </a:xfrm>
        </p:grpSpPr>
        <p:sp>
          <p:nvSpPr>
            <p:cNvPr id="68" name="Snip Diagonal Corner Rectangle 3"/>
            <p:cNvSpPr>
              <a:spLocks noChangeAspect="1"/>
            </p:cNvSpPr>
            <p:nvPr/>
          </p:nvSpPr>
          <p:spPr>
            <a:xfrm>
              <a:off x="1669410" y="2773190"/>
              <a:ext cx="1636245" cy="93600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chemeClr val="accent5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1827" y="2908344"/>
              <a:ext cx="377495" cy="37749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679836" y="3296375"/>
              <a:ext cx="16231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マルウェア解析</a:t>
              </a:r>
              <a:endParaRPr lang="en-US" sz="16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51358" y="3856746"/>
            <a:ext cx="1998960" cy="936000"/>
            <a:chOff x="1251358" y="3856746"/>
            <a:chExt cx="1998960" cy="936000"/>
          </a:xfrm>
        </p:grpSpPr>
        <p:sp>
          <p:nvSpPr>
            <p:cNvPr id="65" name="Snip Diagonal Corner Rectangle 3"/>
            <p:cNvSpPr>
              <a:spLocks noChangeAspect="1"/>
            </p:cNvSpPr>
            <p:nvPr/>
          </p:nvSpPr>
          <p:spPr>
            <a:xfrm>
              <a:off x="1251358" y="3856746"/>
              <a:ext cx="1636245" cy="93600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267644" y="4365542"/>
              <a:ext cx="19826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ウェブ セキュリティ</a:t>
              </a:r>
              <a:endParaRPr lang="en-US" sz="16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9836" y="3958538"/>
              <a:ext cx="389152" cy="39387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782137" y="3961818"/>
            <a:ext cx="1891186" cy="936000"/>
            <a:chOff x="3782137" y="3961818"/>
            <a:chExt cx="1891186" cy="936000"/>
          </a:xfrm>
        </p:grpSpPr>
        <p:sp>
          <p:nvSpPr>
            <p:cNvPr id="88" name="Snip Diagonal Corner Rectangle 3"/>
            <p:cNvSpPr>
              <a:spLocks noChangeAspect="1"/>
            </p:cNvSpPr>
            <p:nvPr/>
          </p:nvSpPr>
          <p:spPr>
            <a:xfrm>
              <a:off x="3782138" y="3961818"/>
              <a:ext cx="1636245" cy="93600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782137" y="4483595"/>
              <a:ext cx="18911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メール セキュリティ</a:t>
              </a:r>
              <a:endParaRPr lang="en-US" sz="16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8963" y="4060061"/>
              <a:ext cx="410453" cy="396000"/>
            </a:xfrm>
            <a:prstGeom prst="rect">
              <a:avLst/>
            </a:prstGeom>
          </p:spPr>
        </p:pic>
      </p:grpSp>
      <p:sp>
        <p:nvSpPr>
          <p:cNvPr id="92" name="Snip Diagonal Corner Rectangle 3"/>
          <p:cNvSpPr>
            <a:spLocks noChangeAspect="1"/>
          </p:cNvSpPr>
          <p:nvPr/>
        </p:nvSpPr>
        <p:spPr>
          <a:xfrm>
            <a:off x="6394543" y="3827008"/>
            <a:ext cx="1636245" cy="936000"/>
          </a:xfrm>
          <a:custGeom>
            <a:avLst/>
            <a:gdLst>
              <a:gd name="connsiteX0" fmla="*/ 548430 w 4830306"/>
              <a:gd name="connsiteY0" fmla="*/ 0 h 3125490"/>
              <a:gd name="connsiteX1" fmla="*/ 4309381 w 4830306"/>
              <a:gd name="connsiteY1" fmla="*/ 0 h 3125490"/>
              <a:gd name="connsiteX2" fmla="*/ 4830306 w 4830306"/>
              <a:gd name="connsiteY2" fmla="*/ 520925 h 3125490"/>
              <a:gd name="connsiteX3" fmla="*/ 4830306 w 4830306"/>
              <a:gd name="connsiteY3" fmla="*/ 2577060 h 3125490"/>
              <a:gd name="connsiteX4" fmla="*/ 4281876 w 4830306"/>
              <a:gd name="connsiteY4" fmla="*/ 3125490 h 3125490"/>
              <a:gd name="connsiteX5" fmla="*/ 520925 w 4830306"/>
              <a:gd name="connsiteY5" fmla="*/ 3125490 h 3125490"/>
              <a:gd name="connsiteX6" fmla="*/ 0 w 4830306"/>
              <a:gd name="connsiteY6" fmla="*/ 2604565 h 3125490"/>
              <a:gd name="connsiteX7" fmla="*/ 0 w 4830306"/>
              <a:gd name="connsiteY7" fmla="*/ 548430 h 3125490"/>
              <a:gd name="connsiteX8" fmla="*/ 548430 w 4830306"/>
              <a:gd name="connsiteY8" fmla="*/ 0 h 3125490"/>
              <a:gd name="connsiteX0" fmla="*/ 548430 w 4830306"/>
              <a:gd name="connsiteY0" fmla="*/ 0 h 3192335"/>
              <a:gd name="connsiteX1" fmla="*/ 4309381 w 4830306"/>
              <a:gd name="connsiteY1" fmla="*/ 0 h 3192335"/>
              <a:gd name="connsiteX2" fmla="*/ 4830306 w 4830306"/>
              <a:gd name="connsiteY2" fmla="*/ 520925 h 3192335"/>
              <a:gd name="connsiteX3" fmla="*/ 4830306 w 4830306"/>
              <a:gd name="connsiteY3" fmla="*/ 2577060 h 3192335"/>
              <a:gd name="connsiteX4" fmla="*/ 4281876 w 4830306"/>
              <a:gd name="connsiteY4" fmla="*/ 3125490 h 3192335"/>
              <a:gd name="connsiteX5" fmla="*/ 520925 w 4830306"/>
              <a:gd name="connsiteY5" fmla="*/ 3125490 h 3192335"/>
              <a:gd name="connsiteX6" fmla="*/ 0 w 4830306"/>
              <a:gd name="connsiteY6" fmla="*/ 2604565 h 3192335"/>
              <a:gd name="connsiteX7" fmla="*/ 0 w 4830306"/>
              <a:gd name="connsiteY7" fmla="*/ 548430 h 3192335"/>
              <a:gd name="connsiteX8" fmla="*/ 548430 w 4830306"/>
              <a:gd name="connsiteY8" fmla="*/ 0 h 3192335"/>
              <a:gd name="connsiteX0" fmla="*/ 576675 w 4858551"/>
              <a:gd name="connsiteY0" fmla="*/ 0 h 3164267"/>
              <a:gd name="connsiteX1" fmla="*/ 4337626 w 4858551"/>
              <a:gd name="connsiteY1" fmla="*/ 0 h 3164267"/>
              <a:gd name="connsiteX2" fmla="*/ 4858551 w 4858551"/>
              <a:gd name="connsiteY2" fmla="*/ 520925 h 3164267"/>
              <a:gd name="connsiteX3" fmla="*/ 4858551 w 4858551"/>
              <a:gd name="connsiteY3" fmla="*/ 2577060 h 3164267"/>
              <a:gd name="connsiteX4" fmla="*/ 4310121 w 4858551"/>
              <a:gd name="connsiteY4" fmla="*/ 3125490 h 3164267"/>
              <a:gd name="connsiteX5" fmla="*/ 549170 w 4858551"/>
              <a:gd name="connsiteY5" fmla="*/ 3125490 h 3164267"/>
              <a:gd name="connsiteX6" fmla="*/ 28245 w 4858551"/>
              <a:gd name="connsiteY6" fmla="*/ 2604565 h 3164267"/>
              <a:gd name="connsiteX7" fmla="*/ 28245 w 4858551"/>
              <a:gd name="connsiteY7" fmla="*/ 548430 h 3164267"/>
              <a:gd name="connsiteX8" fmla="*/ 576675 w 4858551"/>
              <a:gd name="connsiteY8" fmla="*/ 0 h 3164267"/>
              <a:gd name="connsiteX0" fmla="*/ 576675 w 4858551"/>
              <a:gd name="connsiteY0" fmla="*/ 0 h 3164549"/>
              <a:gd name="connsiteX1" fmla="*/ 4337626 w 4858551"/>
              <a:gd name="connsiteY1" fmla="*/ 0 h 3164549"/>
              <a:gd name="connsiteX2" fmla="*/ 4858551 w 4858551"/>
              <a:gd name="connsiteY2" fmla="*/ 520925 h 3164549"/>
              <a:gd name="connsiteX3" fmla="*/ 4858551 w 4858551"/>
              <a:gd name="connsiteY3" fmla="*/ 2577060 h 3164549"/>
              <a:gd name="connsiteX4" fmla="*/ 4310121 w 4858551"/>
              <a:gd name="connsiteY4" fmla="*/ 3125490 h 3164549"/>
              <a:gd name="connsiteX5" fmla="*/ 549170 w 4858551"/>
              <a:gd name="connsiteY5" fmla="*/ 3125490 h 3164549"/>
              <a:gd name="connsiteX6" fmla="*/ 28245 w 4858551"/>
              <a:gd name="connsiteY6" fmla="*/ 2604565 h 3164549"/>
              <a:gd name="connsiteX7" fmla="*/ 28245 w 4858551"/>
              <a:gd name="connsiteY7" fmla="*/ 548430 h 3164549"/>
              <a:gd name="connsiteX8" fmla="*/ 576675 w 4858551"/>
              <a:gd name="connsiteY8" fmla="*/ 0 h 3164549"/>
              <a:gd name="connsiteX0" fmla="*/ 576675 w 4858551"/>
              <a:gd name="connsiteY0" fmla="*/ 0 h 3166114"/>
              <a:gd name="connsiteX1" fmla="*/ 4337626 w 4858551"/>
              <a:gd name="connsiteY1" fmla="*/ 0 h 3166114"/>
              <a:gd name="connsiteX2" fmla="*/ 4858551 w 4858551"/>
              <a:gd name="connsiteY2" fmla="*/ 520925 h 3166114"/>
              <a:gd name="connsiteX3" fmla="*/ 4858551 w 4858551"/>
              <a:gd name="connsiteY3" fmla="*/ 2577060 h 3166114"/>
              <a:gd name="connsiteX4" fmla="*/ 4310121 w 4858551"/>
              <a:gd name="connsiteY4" fmla="*/ 3125490 h 3166114"/>
              <a:gd name="connsiteX5" fmla="*/ 549170 w 4858551"/>
              <a:gd name="connsiteY5" fmla="*/ 3125490 h 3166114"/>
              <a:gd name="connsiteX6" fmla="*/ 28245 w 4858551"/>
              <a:gd name="connsiteY6" fmla="*/ 2604565 h 3166114"/>
              <a:gd name="connsiteX7" fmla="*/ 28245 w 4858551"/>
              <a:gd name="connsiteY7" fmla="*/ 548430 h 3166114"/>
              <a:gd name="connsiteX8" fmla="*/ 576675 w 4858551"/>
              <a:gd name="connsiteY8" fmla="*/ 0 h 3166114"/>
              <a:gd name="connsiteX0" fmla="*/ 548430 w 4830306"/>
              <a:gd name="connsiteY0" fmla="*/ 0 h 3166114"/>
              <a:gd name="connsiteX1" fmla="*/ 4309381 w 4830306"/>
              <a:gd name="connsiteY1" fmla="*/ 0 h 3166114"/>
              <a:gd name="connsiteX2" fmla="*/ 4830306 w 4830306"/>
              <a:gd name="connsiteY2" fmla="*/ 520925 h 3166114"/>
              <a:gd name="connsiteX3" fmla="*/ 4830306 w 4830306"/>
              <a:gd name="connsiteY3" fmla="*/ 2577060 h 3166114"/>
              <a:gd name="connsiteX4" fmla="*/ 4281876 w 4830306"/>
              <a:gd name="connsiteY4" fmla="*/ 3125490 h 3166114"/>
              <a:gd name="connsiteX5" fmla="*/ 520925 w 4830306"/>
              <a:gd name="connsiteY5" fmla="*/ 3125490 h 3166114"/>
              <a:gd name="connsiteX6" fmla="*/ 0 w 4830306"/>
              <a:gd name="connsiteY6" fmla="*/ 2604565 h 3166114"/>
              <a:gd name="connsiteX7" fmla="*/ 0 w 4830306"/>
              <a:gd name="connsiteY7" fmla="*/ 548430 h 3166114"/>
              <a:gd name="connsiteX8" fmla="*/ 548430 w 4830306"/>
              <a:gd name="connsiteY8" fmla="*/ 0 h 3166114"/>
              <a:gd name="connsiteX0" fmla="*/ 563112 w 4844988"/>
              <a:gd name="connsiteY0" fmla="*/ 0 h 3166114"/>
              <a:gd name="connsiteX1" fmla="*/ 4324063 w 4844988"/>
              <a:gd name="connsiteY1" fmla="*/ 0 h 3166114"/>
              <a:gd name="connsiteX2" fmla="*/ 4844988 w 4844988"/>
              <a:gd name="connsiteY2" fmla="*/ 520925 h 3166114"/>
              <a:gd name="connsiteX3" fmla="*/ 4844988 w 4844988"/>
              <a:gd name="connsiteY3" fmla="*/ 2577060 h 3166114"/>
              <a:gd name="connsiteX4" fmla="*/ 4296558 w 4844988"/>
              <a:gd name="connsiteY4" fmla="*/ 3125490 h 3166114"/>
              <a:gd name="connsiteX5" fmla="*/ 535607 w 4844988"/>
              <a:gd name="connsiteY5" fmla="*/ 3125490 h 3166114"/>
              <a:gd name="connsiteX6" fmla="*/ 0 w 4844988"/>
              <a:gd name="connsiteY6" fmla="*/ 2193489 h 3166114"/>
              <a:gd name="connsiteX7" fmla="*/ 14682 w 4844988"/>
              <a:gd name="connsiteY7" fmla="*/ 548430 h 3166114"/>
              <a:gd name="connsiteX8" fmla="*/ 563112 w 4844988"/>
              <a:gd name="connsiteY8" fmla="*/ 0 h 3166114"/>
              <a:gd name="connsiteX0" fmla="*/ 563112 w 4844988"/>
              <a:gd name="connsiteY0" fmla="*/ 0 h 3166114"/>
              <a:gd name="connsiteX1" fmla="*/ 4324063 w 4844988"/>
              <a:gd name="connsiteY1" fmla="*/ 0 h 3166114"/>
              <a:gd name="connsiteX2" fmla="*/ 4844988 w 4844988"/>
              <a:gd name="connsiteY2" fmla="*/ 520925 h 3166114"/>
              <a:gd name="connsiteX3" fmla="*/ 4844988 w 4844988"/>
              <a:gd name="connsiteY3" fmla="*/ 2577060 h 3166114"/>
              <a:gd name="connsiteX4" fmla="*/ 4296558 w 4844988"/>
              <a:gd name="connsiteY4" fmla="*/ 3125490 h 3166114"/>
              <a:gd name="connsiteX5" fmla="*/ 1034788 w 4844988"/>
              <a:gd name="connsiteY5" fmla="*/ 3125490 h 3166114"/>
              <a:gd name="connsiteX6" fmla="*/ 0 w 4844988"/>
              <a:gd name="connsiteY6" fmla="*/ 2193489 h 3166114"/>
              <a:gd name="connsiteX7" fmla="*/ 14682 w 4844988"/>
              <a:gd name="connsiteY7" fmla="*/ 548430 h 3166114"/>
              <a:gd name="connsiteX8" fmla="*/ 563112 w 4844988"/>
              <a:gd name="connsiteY8" fmla="*/ 0 h 3166114"/>
              <a:gd name="connsiteX0" fmla="*/ 563112 w 4844988"/>
              <a:gd name="connsiteY0" fmla="*/ 0 h 3166114"/>
              <a:gd name="connsiteX1" fmla="*/ 4324063 w 4844988"/>
              <a:gd name="connsiteY1" fmla="*/ 0 h 3166114"/>
              <a:gd name="connsiteX2" fmla="*/ 4844988 w 4844988"/>
              <a:gd name="connsiteY2" fmla="*/ 520925 h 3166114"/>
              <a:gd name="connsiteX3" fmla="*/ 4844988 w 4844988"/>
              <a:gd name="connsiteY3" fmla="*/ 2577060 h 3166114"/>
              <a:gd name="connsiteX4" fmla="*/ 4296558 w 4844988"/>
              <a:gd name="connsiteY4" fmla="*/ 3125490 h 3166114"/>
              <a:gd name="connsiteX5" fmla="*/ 1034788 w 4844988"/>
              <a:gd name="connsiteY5" fmla="*/ 3125490 h 3166114"/>
              <a:gd name="connsiteX6" fmla="*/ 0 w 4844988"/>
              <a:gd name="connsiteY6" fmla="*/ 2193489 h 3166114"/>
              <a:gd name="connsiteX7" fmla="*/ 14682 w 4844988"/>
              <a:gd name="connsiteY7" fmla="*/ 548430 h 3166114"/>
              <a:gd name="connsiteX8" fmla="*/ 563112 w 4844988"/>
              <a:gd name="connsiteY8" fmla="*/ 0 h 3166114"/>
              <a:gd name="connsiteX0" fmla="*/ 563112 w 4844988"/>
              <a:gd name="connsiteY0" fmla="*/ 0 h 3166114"/>
              <a:gd name="connsiteX1" fmla="*/ 4324063 w 4844988"/>
              <a:gd name="connsiteY1" fmla="*/ 0 h 3166114"/>
              <a:gd name="connsiteX2" fmla="*/ 4844988 w 4844988"/>
              <a:gd name="connsiteY2" fmla="*/ 520925 h 3166114"/>
              <a:gd name="connsiteX3" fmla="*/ 4844988 w 4844988"/>
              <a:gd name="connsiteY3" fmla="*/ 2577060 h 3166114"/>
              <a:gd name="connsiteX4" fmla="*/ 4296558 w 4844988"/>
              <a:gd name="connsiteY4" fmla="*/ 3125490 h 3166114"/>
              <a:gd name="connsiteX5" fmla="*/ 1034788 w 4844988"/>
              <a:gd name="connsiteY5" fmla="*/ 3125490 h 3166114"/>
              <a:gd name="connsiteX6" fmla="*/ 0 w 4844988"/>
              <a:gd name="connsiteY6" fmla="*/ 2193489 h 3166114"/>
              <a:gd name="connsiteX7" fmla="*/ 851544 w 4844988"/>
              <a:gd name="connsiteY7" fmla="*/ 1385264 h 3166114"/>
              <a:gd name="connsiteX8" fmla="*/ 563112 w 4844988"/>
              <a:gd name="connsiteY8" fmla="*/ 0 h 3166114"/>
              <a:gd name="connsiteX0" fmla="*/ 1899155 w 4844988"/>
              <a:gd name="connsiteY0" fmla="*/ 0 h 3173454"/>
              <a:gd name="connsiteX1" fmla="*/ 4324063 w 4844988"/>
              <a:gd name="connsiteY1" fmla="*/ 7340 h 3173454"/>
              <a:gd name="connsiteX2" fmla="*/ 4844988 w 4844988"/>
              <a:gd name="connsiteY2" fmla="*/ 528265 h 3173454"/>
              <a:gd name="connsiteX3" fmla="*/ 4844988 w 4844988"/>
              <a:gd name="connsiteY3" fmla="*/ 2584400 h 3173454"/>
              <a:gd name="connsiteX4" fmla="*/ 4296558 w 4844988"/>
              <a:gd name="connsiteY4" fmla="*/ 3132830 h 3173454"/>
              <a:gd name="connsiteX5" fmla="*/ 1034788 w 4844988"/>
              <a:gd name="connsiteY5" fmla="*/ 3132830 h 3173454"/>
              <a:gd name="connsiteX6" fmla="*/ 0 w 4844988"/>
              <a:gd name="connsiteY6" fmla="*/ 2200829 h 3173454"/>
              <a:gd name="connsiteX7" fmla="*/ 851544 w 4844988"/>
              <a:gd name="connsiteY7" fmla="*/ 1392604 h 3173454"/>
              <a:gd name="connsiteX8" fmla="*/ 1899155 w 4844988"/>
              <a:gd name="connsiteY8" fmla="*/ 0 h 3173454"/>
              <a:gd name="connsiteX0" fmla="*/ 1899155 w 4844988"/>
              <a:gd name="connsiteY0" fmla="*/ 0 h 3173454"/>
              <a:gd name="connsiteX1" fmla="*/ 2731090 w 4844988"/>
              <a:gd name="connsiteY1" fmla="*/ 418416 h 3173454"/>
              <a:gd name="connsiteX2" fmla="*/ 4844988 w 4844988"/>
              <a:gd name="connsiteY2" fmla="*/ 528265 h 3173454"/>
              <a:gd name="connsiteX3" fmla="*/ 4844988 w 4844988"/>
              <a:gd name="connsiteY3" fmla="*/ 2584400 h 3173454"/>
              <a:gd name="connsiteX4" fmla="*/ 4296558 w 4844988"/>
              <a:gd name="connsiteY4" fmla="*/ 3132830 h 3173454"/>
              <a:gd name="connsiteX5" fmla="*/ 1034788 w 4844988"/>
              <a:gd name="connsiteY5" fmla="*/ 3132830 h 3173454"/>
              <a:gd name="connsiteX6" fmla="*/ 0 w 4844988"/>
              <a:gd name="connsiteY6" fmla="*/ 2200829 h 3173454"/>
              <a:gd name="connsiteX7" fmla="*/ 851544 w 4844988"/>
              <a:gd name="connsiteY7" fmla="*/ 1392604 h 3173454"/>
              <a:gd name="connsiteX8" fmla="*/ 1899155 w 4844988"/>
              <a:gd name="connsiteY8" fmla="*/ 0 h 3173454"/>
              <a:gd name="connsiteX0" fmla="*/ 1899155 w 4844988"/>
              <a:gd name="connsiteY0" fmla="*/ 0 h 3173454"/>
              <a:gd name="connsiteX1" fmla="*/ 2731090 w 4844988"/>
              <a:gd name="connsiteY1" fmla="*/ 418416 h 3173454"/>
              <a:gd name="connsiteX2" fmla="*/ 3538309 w 4844988"/>
              <a:gd name="connsiteY2" fmla="*/ 396134 h 3173454"/>
              <a:gd name="connsiteX3" fmla="*/ 4844988 w 4844988"/>
              <a:gd name="connsiteY3" fmla="*/ 2584400 h 3173454"/>
              <a:gd name="connsiteX4" fmla="*/ 4296558 w 4844988"/>
              <a:gd name="connsiteY4" fmla="*/ 3132830 h 3173454"/>
              <a:gd name="connsiteX5" fmla="*/ 1034788 w 4844988"/>
              <a:gd name="connsiteY5" fmla="*/ 3132830 h 3173454"/>
              <a:gd name="connsiteX6" fmla="*/ 0 w 4844988"/>
              <a:gd name="connsiteY6" fmla="*/ 2200829 h 3173454"/>
              <a:gd name="connsiteX7" fmla="*/ 851544 w 4844988"/>
              <a:gd name="connsiteY7" fmla="*/ 1392604 h 3173454"/>
              <a:gd name="connsiteX8" fmla="*/ 1899155 w 4844988"/>
              <a:gd name="connsiteY8" fmla="*/ 0 h 3173454"/>
              <a:gd name="connsiteX0" fmla="*/ 1899155 w 4844988"/>
              <a:gd name="connsiteY0" fmla="*/ 0 h 3173454"/>
              <a:gd name="connsiteX1" fmla="*/ 2731090 w 4844988"/>
              <a:gd name="connsiteY1" fmla="*/ 418416 h 3173454"/>
              <a:gd name="connsiteX2" fmla="*/ 3538309 w 4844988"/>
              <a:gd name="connsiteY2" fmla="*/ 396134 h 3173454"/>
              <a:gd name="connsiteX3" fmla="*/ 4015467 w 4844988"/>
              <a:gd name="connsiteY3" fmla="*/ 1185883 h 3173454"/>
              <a:gd name="connsiteX4" fmla="*/ 4844988 w 4844988"/>
              <a:gd name="connsiteY4" fmla="*/ 2584400 h 3173454"/>
              <a:gd name="connsiteX5" fmla="*/ 4296558 w 4844988"/>
              <a:gd name="connsiteY5" fmla="*/ 3132830 h 3173454"/>
              <a:gd name="connsiteX6" fmla="*/ 1034788 w 4844988"/>
              <a:gd name="connsiteY6" fmla="*/ 3132830 h 3173454"/>
              <a:gd name="connsiteX7" fmla="*/ 0 w 4844988"/>
              <a:gd name="connsiteY7" fmla="*/ 2200829 h 3173454"/>
              <a:gd name="connsiteX8" fmla="*/ 851544 w 4844988"/>
              <a:gd name="connsiteY8" fmla="*/ 1392604 h 3173454"/>
              <a:gd name="connsiteX9" fmla="*/ 1899155 w 4844988"/>
              <a:gd name="connsiteY9" fmla="*/ 0 h 3173454"/>
              <a:gd name="connsiteX0" fmla="*/ 1899155 w 4844988"/>
              <a:gd name="connsiteY0" fmla="*/ 0 h 3173454"/>
              <a:gd name="connsiteX1" fmla="*/ 2731090 w 4844988"/>
              <a:gd name="connsiteY1" fmla="*/ 418416 h 3173454"/>
              <a:gd name="connsiteX2" fmla="*/ 3538309 w 4844988"/>
              <a:gd name="connsiteY2" fmla="*/ 396134 h 3173454"/>
              <a:gd name="connsiteX3" fmla="*/ 3861308 w 4844988"/>
              <a:gd name="connsiteY3" fmla="*/ 958323 h 3173454"/>
              <a:gd name="connsiteX4" fmla="*/ 4844988 w 4844988"/>
              <a:gd name="connsiteY4" fmla="*/ 2584400 h 3173454"/>
              <a:gd name="connsiteX5" fmla="*/ 4296558 w 4844988"/>
              <a:gd name="connsiteY5" fmla="*/ 3132830 h 3173454"/>
              <a:gd name="connsiteX6" fmla="*/ 1034788 w 4844988"/>
              <a:gd name="connsiteY6" fmla="*/ 3132830 h 3173454"/>
              <a:gd name="connsiteX7" fmla="*/ 0 w 4844988"/>
              <a:gd name="connsiteY7" fmla="*/ 2200829 h 3173454"/>
              <a:gd name="connsiteX8" fmla="*/ 851544 w 4844988"/>
              <a:gd name="connsiteY8" fmla="*/ 1392604 h 3173454"/>
              <a:gd name="connsiteX9" fmla="*/ 1899155 w 4844988"/>
              <a:gd name="connsiteY9" fmla="*/ 0 h 3173454"/>
              <a:gd name="connsiteX0" fmla="*/ 1899155 w 4844988"/>
              <a:gd name="connsiteY0" fmla="*/ 0 h 3173454"/>
              <a:gd name="connsiteX1" fmla="*/ 2731090 w 4844988"/>
              <a:gd name="connsiteY1" fmla="*/ 418416 h 3173454"/>
              <a:gd name="connsiteX2" fmla="*/ 3538309 w 4844988"/>
              <a:gd name="connsiteY2" fmla="*/ 396134 h 3173454"/>
              <a:gd name="connsiteX3" fmla="*/ 3861308 w 4844988"/>
              <a:gd name="connsiteY3" fmla="*/ 958323 h 3173454"/>
              <a:gd name="connsiteX4" fmla="*/ 4844988 w 4844988"/>
              <a:gd name="connsiteY4" fmla="*/ 1975126 h 3173454"/>
              <a:gd name="connsiteX5" fmla="*/ 4296558 w 4844988"/>
              <a:gd name="connsiteY5" fmla="*/ 3132830 h 3173454"/>
              <a:gd name="connsiteX6" fmla="*/ 1034788 w 4844988"/>
              <a:gd name="connsiteY6" fmla="*/ 3132830 h 3173454"/>
              <a:gd name="connsiteX7" fmla="*/ 0 w 4844988"/>
              <a:gd name="connsiteY7" fmla="*/ 2200829 h 3173454"/>
              <a:gd name="connsiteX8" fmla="*/ 851544 w 4844988"/>
              <a:gd name="connsiteY8" fmla="*/ 1392604 h 3173454"/>
              <a:gd name="connsiteX9" fmla="*/ 1899155 w 4844988"/>
              <a:gd name="connsiteY9" fmla="*/ 0 h 3173454"/>
              <a:gd name="connsiteX0" fmla="*/ 1899155 w 4844988"/>
              <a:gd name="connsiteY0" fmla="*/ 0 h 3173454"/>
              <a:gd name="connsiteX1" fmla="*/ 2731090 w 4844988"/>
              <a:gd name="connsiteY1" fmla="*/ 418416 h 3173454"/>
              <a:gd name="connsiteX2" fmla="*/ 3538309 w 4844988"/>
              <a:gd name="connsiteY2" fmla="*/ 396134 h 3173454"/>
              <a:gd name="connsiteX3" fmla="*/ 3861308 w 4844988"/>
              <a:gd name="connsiteY3" fmla="*/ 958323 h 3173454"/>
              <a:gd name="connsiteX4" fmla="*/ 4844988 w 4844988"/>
              <a:gd name="connsiteY4" fmla="*/ 1975126 h 3173454"/>
              <a:gd name="connsiteX5" fmla="*/ 3834082 w 4844988"/>
              <a:gd name="connsiteY5" fmla="*/ 3132830 h 3173454"/>
              <a:gd name="connsiteX6" fmla="*/ 1034788 w 4844988"/>
              <a:gd name="connsiteY6" fmla="*/ 3132830 h 3173454"/>
              <a:gd name="connsiteX7" fmla="*/ 0 w 4844988"/>
              <a:gd name="connsiteY7" fmla="*/ 2200829 h 3173454"/>
              <a:gd name="connsiteX8" fmla="*/ 851544 w 4844988"/>
              <a:gd name="connsiteY8" fmla="*/ 1392604 h 3173454"/>
              <a:gd name="connsiteX9" fmla="*/ 1899155 w 4844988"/>
              <a:gd name="connsiteY9" fmla="*/ 0 h 3173454"/>
              <a:gd name="connsiteX0" fmla="*/ 1899155 w 4844988"/>
              <a:gd name="connsiteY0" fmla="*/ 0 h 3132937"/>
              <a:gd name="connsiteX1" fmla="*/ 2731090 w 4844988"/>
              <a:gd name="connsiteY1" fmla="*/ 418416 h 3132937"/>
              <a:gd name="connsiteX2" fmla="*/ 3538309 w 4844988"/>
              <a:gd name="connsiteY2" fmla="*/ 396134 h 3132937"/>
              <a:gd name="connsiteX3" fmla="*/ 3861308 w 4844988"/>
              <a:gd name="connsiteY3" fmla="*/ 958323 h 3132937"/>
              <a:gd name="connsiteX4" fmla="*/ 4844988 w 4844988"/>
              <a:gd name="connsiteY4" fmla="*/ 1975126 h 3132937"/>
              <a:gd name="connsiteX5" fmla="*/ 3834082 w 4844988"/>
              <a:gd name="connsiteY5" fmla="*/ 3132830 h 3132937"/>
              <a:gd name="connsiteX6" fmla="*/ 1034788 w 4844988"/>
              <a:gd name="connsiteY6" fmla="*/ 3132830 h 3132937"/>
              <a:gd name="connsiteX7" fmla="*/ 0 w 4844988"/>
              <a:gd name="connsiteY7" fmla="*/ 2200829 h 3132937"/>
              <a:gd name="connsiteX8" fmla="*/ 851544 w 4844988"/>
              <a:gd name="connsiteY8" fmla="*/ 1392604 h 3132937"/>
              <a:gd name="connsiteX9" fmla="*/ 1899155 w 4844988"/>
              <a:gd name="connsiteY9" fmla="*/ 0 h 3132937"/>
              <a:gd name="connsiteX0" fmla="*/ 1899155 w 4844988"/>
              <a:gd name="connsiteY0" fmla="*/ 0 h 3133189"/>
              <a:gd name="connsiteX1" fmla="*/ 2731090 w 4844988"/>
              <a:gd name="connsiteY1" fmla="*/ 418416 h 3133189"/>
              <a:gd name="connsiteX2" fmla="*/ 3538309 w 4844988"/>
              <a:gd name="connsiteY2" fmla="*/ 396134 h 3133189"/>
              <a:gd name="connsiteX3" fmla="*/ 3861308 w 4844988"/>
              <a:gd name="connsiteY3" fmla="*/ 958323 h 3133189"/>
              <a:gd name="connsiteX4" fmla="*/ 4844988 w 4844988"/>
              <a:gd name="connsiteY4" fmla="*/ 1975126 h 3133189"/>
              <a:gd name="connsiteX5" fmla="*/ 3834082 w 4844988"/>
              <a:gd name="connsiteY5" fmla="*/ 3132830 h 3133189"/>
              <a:gd name="connsiteX6" fmla="*/ 1034788 w 4844988"/>
              <a:gd name="connsiteY6" fmla="*/ 3132830 h 3133189"/>
              <a:gd name="connsiteX7" fmla="*/ 0 w 4844988"/>
              <a:gd name="connsiteY7" fmla="*/ 2200829 h 3133189"/>
              <a:gd name="connsiteX8" fmla="*/ 851544 w 4844988"/>
              <a:gd name="connsiteY8" fmla="*/ 1392604 h 3133189"/>
              <a:gd name="connsiteX9" fmla="*/ 1899155 w 4844988"/>
              <a:gd name="connsiteY9" fmla="*/ 0 h 3133189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5058"/>
              <a:gd name="connsiteY0" fmla="*/ 0 h 3133266"/>
              <a:gd name="connsiteX1" fmla="*/ 2731090 w 4845058"/>
              <a:gd name="connsiteY1" fmla="*/ 418416 h 3133266"/>
              <a:gd name="connsiteX2" fmla="*/ 3538309 w 4845058"/>
              <a:gd name="connsiteY2" fmla="*/ 396134 h 3133266"/>
              <a:gd name="connsiteX3" fmla="*/ 3861308 w 4845058"/>
              <a:gd name="connsiteY3" fmla="*/ 958323 h 3133266"/>
              <a:gd name="connsiteX4" fmla="*/ 4844988 w 4845058"/>
              <a:gd name="connsiteY4" fmla="*/ 1975126 h 3133266"/>
              <a:gd name="connsiteX5" fmla="*/ 3834082 w 4845058"/>
              <a:gd name="connsiteY5" fmla="*/ 3132830 h 3133266"/>
              <a:gd name="connsiteX6" fmla="*/ 1034788 w 4845058"/>
              <a:gd name="connsiteY6" fmla="*/ 3132830 h 3133266"/>
              <a:gd name="connsiteX7" fmla="*/ 0 w 4845058"/>
              <a:gd name="connsiteY7" fmla="*/ 2200829 h 3133266"/>
              <a:gd name="connsiteX8" fmla="*/ 851544 w 4845058"/>
              <a:gd name="connsiteY8" fmla="*/ 1392604 h 3133266"/>
              <a:gd name="connsiteX9" fmla="*/ 1899155 w 4845058"/>
              <a:gd name="connsiteY9" fmla="*/ 0 h 3133266"/>
              <a:gd name="connsiteX0" fmla="*/ 1899155 w 4845043"/>
              <a:gd name="connsiteY0" fmla="*/ 0 h 3133266"/>
              <a:gd name="connsiteX1" fmla="*/ 2731090 w 4845043"/>
              <a:gd name="connsiteY1" fmla="*/ 418416 h 3133266"/>
              <a:gd name="connsiteX2" fmla="*/ 3538309 w 4845043"/>
              <a:gd name="connsiteY2" fmla="*/ 396134 h 3133266"/>
              <a:gd name="connsiteX3" fmla="*/ 3861308 w 4845043"/>
              <a:gd name="connsiteY3" fmla="*/ 958323 h 3133266"/>
              <a:gd name="connsiteX4" fmla="*/ 4844988 w 4845043"/>
              <a:gd name="connsiteY4" fmla="*/ 1975126 h 3133266"/>
              <a:gd name="connsiteX5" fmla="*/ 3834082 w 4845043"/>
              <a:gd name="connsiteY5" fmla="*/ 3132830 h 3133266"/>
              <a:gd name="connsiteX6" fmla="*/ 1034788 w 4845043"/>
              <a:gd name="connsiteY6" fmla="*/ 3132830 h 3133266"/>
              <a:gd name="connsiteX7" fmla="*/ 0 w 4845043"/>
              <a:gd name="connsiteY7" fmla="*/ 2200829 h 3133266"/>
              <a:gd name="connsiteX8" fmla="*/ 851544 w 4845043"/>
              <a:gd name="connsiteY8" fmla="*/ 1392604 h 3133266"/>
              <a:gd name="connsiteX9" fmla="*/ 1899155 w 4845043"/>
              <a:gd name="connsiteY9" fmla="*/ 0 h 3133266"/>
              <a:gd name="connsiteX0" fmla="*/ 1899155 w 4847123"/>
              <a:gd name="connsiteY0" fmla="*/ 0 h 3133266"/>
              <a:gd name="connsiteX1" fmla="*/ 2731090 w 4847123"/>
              <a:gd name="connsiteY1" fmla="*/ 418416 h 3133266"/>
              <a:gd name="connsiteX2" fmla="*/ 3538309 w 4847123"/>
              <a:gd name="connsiteY2" fmla="*/ 396134 h 3133266"/>
              <a:gd name="connsiteX3" fmla="*/ 3861308 w 4847123"/>
              <a:gd name="connsiteY3" fmla="*/ 958323 h 3133266"/>
              <a:gd name="connsiteX4" fmla="*/ 4844988 w 4847123"/>
              <a:gd name="connsiteY4" fmla="*/ 1975126 h 3133266"/>
              <a:gd name="connsiteX5" fmla="*/ 3834082 w 4847123"/>
              <a:gd name="connsiteY5" fmla="*/ 3132830 h 3133266"/>
              <a:gd name="connsiteX6" fmla="*/ 1034788 w 4847123"/>
              <a:gd name="connsiteY6" fmla="*/ 3132830 h 3133266"/>
              <a:gd name="connsiteX7" fmla="*/ 0 w 4847123"/>
              <a:gd name="connsiteY7" fmla="*/ 2200829 h 3133266"/>
              <a:gd name="connsiteX8" fmla="*/ 851544 w 4847123"/>
              <a:gd name="connsiteY8" fmla="*/ 1392604 h 3133266"/>
              <a:gd name="connsiteX9" fmla="*/ 1899155 w 4847123"/>
              <a:gd name="connsiteY9" fmla="*/ 0 h 3133266"/>
              <a:gd name="connsiteX0" fmla="*/ 1899155 w 4847123"/>
              <a:gd name="connsiteY0" fmla="*/ 0 h 3133266"/>
              <a:gd name="connsiteX1" fmla="*/ 2731090 w 4847123"/>
              <a:gd name="connsiteY1" fmla="*/ 418416 h 3133266"/>
              <a:gd name="connsiteX2" fmla="*/ 3538309 w 4847123"/>
              <a:gd name="connsiteY2" fmla="*/ 396134 h 3133266"/>
              <a:gd name="connsiteX3" fmla="*/ 3868649 w 4847123"/>
              <a:gd name="connsiteY3" fmla="*/ 973005 h 3133266"/>
              <a:gd name="connsiteX4" fmla="*/ 4844988 w 4847123"/>
              <a:gd name="connsiteY4" fmla="*/ 1975126 h 3133266"/>
              <a:gd name="connsiteX5" fmla="*/ 3834082 w 4847123"/>
              <a:gd name="connsiteY5" fmla="*/ 3132830 h 3133266"/>
              <a:gd name="connsiteX6" fmla="*/ 1034788 w 4847123"/>
              <a:gd name="connsiteY6" fmla="*/ 3132830 h 3133266"/>
              <a:gd name="connsiteX7" fmla="*/ 0 w 4847123"/>
              <a:gd name="connsiteY7" fmla="*/ 2200829 h 3133266"/>
              <a:gd name="connsiteX8" fmla="*/ 851544 w 4847123"/>
              <a:gd name="connsiteY8" fmla="*/ 1392604 h 3133266"/>
              <a:gd name="connsiteX9" fmla="*/ 1899155 w 4847123"/>
              <a:gd name="connsiteY9" fmla="*/ 0 h 3133266"/>
              <a:gd name="connsiteX0" fmla="*/ 1899155 w 4847123"/>
              <a:gd name="connsiteY0" fmla="*/ 0 h 3133266"/>
              <a:gd name="connsiteX1" fmla="*/ 2731090 w 4847123"/>
              <a:gd name="connsiteY1" fmla="*/ 418416 h 3133266"/>
              <a:gd name="connsiteX2" fmla="*/ 3538309 w 4847123"/>
              <a:gd name="connsiteY2" fmla="*/ 396134 h 3133266"/>
              <a:gd name="connsiteX3" fmla="*/ 3868649 w 4847123"/>
              <a:gd name="connsiteY3" fmla="*/ 973005 h 3133266"/>
              <a:gd name="connsiteX4" fmla="*/ 4844988 w 4847123"/>
              <a:gd name="connsiteY4" fmla="*/ 1975126 h 3133266"/>
              <a:gd name="connsiteX5" fmla="*/ 3834082 w 4847123"/>
              <a:gd name="connsiteY5" fmla="*/ 3132830 h 3133266"/>
              <a:gd name="connsiteX6" fmla="*/ 1034788 w 4847123"/>
              <a:gd name="connsiteY6" fmla="*/ 3132830 h 3133266"/>
              <a:gd name="connsiteX7" fmla="*/ 0 w 4847123"/>
              <a:gd name="connsiteY7" fmla="*/ 2200829 h 3133266"/>
              <a:gd name="connsiteX8" fmla="*/ 851544 w 4847123"/>
              <a:gd name="connsiteY8" fmla="*/ 1392604 h 3133266"/>
              <a:gd name="connsiteX9" fmla="*/ 1899155 w 4847123"/>
              <a:gd name="connsiteY9" fmla="*/ 0 h 3133266"/>
              <a:gd name="connsiteX0" fmla="*/ 1899907 w 4847875"/>
              <a:gd name="connsiteY0" fmla="*/ 0 h 3133108"/>
              <a:gd name="connsiteX1" fmla="*/ 2731842 w 4847875"/>
              <a:gd name="connsiteY1" fmla="*/ 418416 h 3133108"/>
              <a:gd name="connsiteX2" fmla="*/ 3539061 w 4847875"/>
              <a:gd name="connsiteY2" fmla="*/ 396134 h 3133108"/>
              <a:gd name="connsiteX3" fmla="*/ 3869401 w 4847875"/>
              <a:gd name="connsiteY3" fmla="*/ 973005 h 3133108"/>
              <a:gd name="connsiteX4" fmla="*/ 4845740 w 4847875"/>
              <a:gd name="connsiteY4" fmla="*/ 1975126 h 3133108"/>
              <a:gd name="connsiteX5" fmla="*/ 3834834 w 4847875"/>
              <a:gd name="connsiteY5" fmla="*/ 3132830 h 3133108"/>
              <a:gd name="connsiteX6" fmla="*/ 1035540 w 4847875"/>
              <a:gd name="connsiteY6" fmla="*/ 3132830 h 3133108"/>
              <a:gd name="connsiteX7" fmla="*/ 752 w 4847875"/>
              <a:gd name="connsiteY7" fmla="*/ 2200829 h 3133108"/>
              <a:gd name="connsiteX8" fmla="*/ 852296 w 4847875"/>
              <a:gd name="connsiteY8" fmla="*/ 1392604 h 3133108"/>
              <a:gd name="connsiteX9" fmla="*/ 1899907 w 4847875"/>
              <a:gd name="connsiteY9" fmla="*/ 0 h 3133108"/>
              <a:gd name="connsiteX0" fmla="*/ 1899832 w 4847800"/>
              <a:gd name="connsiteY0" fmla="*/ 0 h 3140212"/>
              <a:gd name="connsiteX1" fmla="*/ 2731767 w 4847800"/>
              <a:gd name="connsiteY1" fmla="*/ 418416 h 3140212"/>
              <a:gd name="connsiteX2" fmla="*/ 3538986 w 4847800"/>
              <a:gd name="connsiteY2" fmla="*/ 396134 h 3140212"/>
              <a:gd name="connsiteX3" fmla="*/ 3869326 w 4847800"/>
              <a:gd name="connsiteY3" fmla="*/ 973005 h 3140212"/>
              <a:gd name="connsiteX4" fmla="*/ 4845665 w 4847800"/>
              <a:gd name="connsiteY4" fmla="*/ 1975126 h 3140212"/>
              <a:gd name="connsiteX5" fmla="*/ 3834759 w 4847800"/>
              <a:gd name="connsiteY5" fmla="*/ 3132830 h 3140212"/>
              <a:gd name="connsiteX6" fmla="*/ 1035465 w 4847800"/>
              <a:gd name="connsiteY6" fmla="*/ 3132830 h 3140212"/>
              <a:gd name="connsiteX7" fmla="*/ 677 w 4847800"/>
              <a:gd name="connsiteY7" fmla="*/ 2200829 h 3140212"/>
              <a:gd name="connsiteX8" fmla="*/ 852221 w 4847800"/>
              <a:gd name="connsiteY8" fmla="*/ 1392604 h 3140212"/>
              <a:gd name="connsiteX9" fmla="*/ 1899832 w 4847800"/>
              <a:gd name="connsiteY9" fmla="*/ 0 h 3140212"/>
              <a:gd name="connsiteX0" fmla="*/ 1885186 w 4833154"/>
              <a:gd name="connsiteY0" fmla="*/ 0 h 3140279"/>
              <a:gd name="connsiteX1" fmla="*/ 2717121 w 4833154"/>
              <a:gd name="connsiteY1" fmla="*/ 418416 h 3140279"/>
              <a:gd name="connsiteX2" fmla="*/ 3524340 w 4833154"/>
              <a:gd name="connsiteY2" fmla="*/ 396134 h 3140279"/>
              <a:gd name="connsiteX3" fmla="*/ 3854680 w 4833154"/>
              <a:gd name="connsiteY3" fmla="*/ 973005 h 3140279"/>
              <a:gd name="connsiteX4" fmla="*/ 4831019 w 4833154"/>
              <a:gd name="connsiteY4" fmla="*/ 1975126 h 3140279"/>
              <a:gd name="connsiteX5" fmla="*/ 3820113 w 4833154"/>
              <a:gd name="connsiteY5" fmla="*/ 3132830 h 3140279"/>
              <a:gd name="connsiteX6" fmla="*/ 1020819 w 4833154"/>
              <a:gd name="connsiteY6" fmla="*/ 3132830 h 3140279"/>
              <a:gd name="connsiteX7" fmla="*/ 713 w 4833154"/>
              <a:gd name="connsiteY7" fmla="*/ 2208170 h 3140279"/>
              <a:gd name="connsiteX8" fmla="*/ 837575 w 4833154"/>
              <a:gd name="connsiteY8" fmla="*/ 1392604 h 3140279"/>
              <a:gd name="connsiteX9" fmla="*/ 1885186 w 4833154"/>
              <a:gd name="connsiteY9" fmla="*/ 0 h 3140279"/>
              <a:gd name="connsiteX0" fmla="*/ 1885186 w 4833154"/>
              <a:gd name="connsiteY0" fmla="*/ 0 h 3140279"/>
              <a:gd name="connsiteX1" fmla="*/ 2717121 w 4833154"/>
              <a:gd name="connsiteY1" fmla="*/ 418416 h 3140279"/>
              <a:gd name="connsiteX2" fmla="*/ 3524340 w 4833154"/>
              <a:gd name="connsiteY2" fmla="*/ 396134 h 3140279"/>
              <a:gd name="connsiteX3" fmla="*/ 3854680 w 4833154"/>
              <a:gd name="connsiteY3" fmla="*/ 973005 h 3140279"/>
              <a:gd name="connsiteX4" fmla="*/ 4831019 w 4833154"/>
              <a:gd name="connsiteY4" fmla="*/ 1975126 h 3140279"/>
              <a:gd name="connsiteX5" fmla="*/ 3820113 w 4833154"/>
              <a:gd name="connsiteY5" fmla="*/ 3132830 h 3140279"/>
              <a:gd name="connsiteX6" fmla="*/ 1020819 w 4833154"/>
              <a:gd name="connsiteY6" fmla="*/ 3132830 h 3140279"/>
              <a:gd name="connsiteX7" fmla="*/ 713 w 4833154"/>
              <a:gd name="connsiteY7" fmla="*/ 2208170 h 3140279"/>
              <a:gd name="connsiteX8" fmla="*/ 837575 w 4833154"/>
              <a:gd name="connsiteY8" fmla="*/ 1392604 h 3140279"/>
              <a:gd name="connsiteX9" fmla="*/ 1885186 w 4833154"/>
              <a:gd name="connsiteY9" fmla="*/ 0 h 3140279"/>
              <a:gd name="connsiteX0" fmla="*/ 1885186 w 4833154"/>
              <a:gd name="connsiteY0" fmla="*/ 0 h 3140279"/>
              <a:gd name="connsiteX1" fmla="*/ 2717121 w 4833154"/>
              <a:gd name="connsiteY1" fmla="*/ 418416 h 3140279"/>
              <a:gd name="connsiteX2" fmla="*/ 3524340 w 4833154"/>
              <a:gd name="connsiteY2" fmla="*/ 396134 h 3140279"/>
              <a:gd name="connsiteX3" fmla="*/ 3854680 w 4833154"/>
              <a:gd name="connsiteY3" fmla="*/ 973005 h 3140279"/>
              <a:gd name="connsiteX4" fmla="*/ 4831019 w 4833154"/>
              <a:gd name="connsiteY4" fmla="*/ 1975126 h 3140279"/>
              <a:gd name="connsiteX5" fmla="*/ 3820113 w 4833154"/>
              <a:gd name="connsiteY5" fmla="*/ 3132830 h 3140279"/>
              <a:gd name="connsiteX6" fmla="*/ 1020819 w 4833154"/>
              <a:gd name="connsiteY6" fmla="*/ 3132830 h 3140279"/>
              <a:gd name="connsiteX7" fmla="*/ 713 w 4833154"/>
              <a:gd name="connsiteY7" fmla="*/ 2208170 h 3140279"/>
              <a:gd name="connsiteX8" fmla="*/ 837575 w 4833154"/>
              <a:gd name="connsiteY8" fmla="*/ 1392604 h 3140279"/>
              <a:gd name="connsiteX9" fmla="*/ 1885186 w 4833154"/>
              <a:gd name="connsiteY9" fmla="*/ 0 h 3140279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24340 w 4833154"/>
              <a:gd name="connsiteY2" fmla="*/ 396134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24340 w 4833154"/>
              <a:gd name="connsiteY2" fmla="*/ 396134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24340 w 4833154"/>
              <a:gd name="connsiteY2" fmla="*/ 396134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24340 w 4833154"/>
              <a:gd name="connsiteY2" fmla="*/ 396134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24340 w 4833154"/>
              <a:gd name="connsiteY2" fmla="*/ 396134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2070554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2070554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2070554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1448"/>
              <a:gd name="connsiteY0" fmla="*/ 0 h 3141003"/>
              <a:gd name="connsiteX1" fmla="*/ 2717121 w 4831448"/>
              <a:gd name="connsiteY1" fmla="*/ 418416 h 3141003"/>
              <a:gd name="connsiteX2" fmla="*/ 3516999 w 4831448"/>
              <a:gd name="connsiteY2" fmla="*/ 410815 h 3141003"/>
              <a:gd name="connsiteX3" fmla="*/ 3854680 w 4831448"/>
              <a:gd name="connsiteY3" fmla="*/ 973005 h 3141003"/>
              <a:gd name="connsiteX4" fmla="*/ 4831019 w 4831448"/>
              <a:gd name="connsiteY4" fmla="*/ 2070554 h 3141003"/>
              <a:gd name="connsiteX5" fmla="*/ 3820113 w 4831448"/>
              <a:gd name="connsiteY5" fmla="*/ 3132830 h 3141003"/>
              <a:gd name="connsiteX6" fmla="*/ 1020819 w 4831448"/>
              <a:gd name="connsiteY6" fmla="*/ 3132830 h 3141003"/>
              <a:gd name="connsiteX7" fmla="*/ 713 w 4831448"/>
              <a:gd name="connsiteY7" fmla="*/ 2208170 h 3141003"/>
              <a:gd name="connsiteX8" fmla="*/ 837575 w 4831448"/>
              <a:gd name="connsiteY8" fmla="*/ 1392604 h 3141003"/>
              <a:gd name="connsiteX9" fmla="*/ 1885186 w 4831448"/>
              <a:gd name="connsiteY9" fmla="*/ 0 h 3141003"/>
              <a:gd name="connsiteX0" fmla="*/ 1885186 w 4831521"/>
              <a:gd name="connsiteY0" fmla="*/ 0 h 3141003"/>
              <a:gd name="connsiteX1" fmla="*/ 2717121 w 4831521"/>
              <a:gd name="connsiteY1" fmla="*/ 418416 h 3141003"/>
              <a:gd name="connsiteX2" fmla="*/ 3516999 w 4831521"/>
              <a:gd name="connsiteY2" fmla="*/ 410815 h 3141003"/>
              <a:gd name="connsiteX3" fmla="*/ 3854680 w 4831521"/>
              <a:gd name="connsiteY3" fmla="*/ 973005 h 3141003"/>
              <a:gd name="connsiteX4" fmla="*/ 4831019 w 4831521"/>
              <a:gd name="connsiteY4" fmla="*/ 2070554 h 3141003"/>
              <a:gd name="connsiteX5" fmla="*/ 3820113 w 4831521"/>
              <a:gd name="connsiteY5" fmla="*/ 3132830 h 3141003"/>
              <a:gd name="connsiteX6" fmla="*/ 1020819 w 4831521"/>
              <a:gd name="connsiteY6" fmla="*/ 3132830 h 3141003"/>
              <a:gd name="connsiteX7" fmla="*/ 713 w 4831521"/>
              <a:gd name="connsiteY7" fmla="*/ 2208170 h 3141003"/>
              <a:gd name="connsiteX8" fmla="*/ 837575 w 4831521"/>
              <a:gd name="connsiteY8" fmla="*/ 1392604 h 3141003"/>
              <a:gd name="connsiteX9" fmla="*/ 1885186 w 4831521"/>
              <a:gd name="connsiteY9" fmla="*/ 0 h 314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31521" h="3141003">
                <a:moveTo>
                  <a:pt x="1885186" y="0"/>
                </a:moveTo>
                <a:cubicBezTo>
                  <a:pt x="2507520" y="14681"/>
                  <a:pt x="2579286" y="315648"/>
                  <a:pt x="2717121" y="418416"/>
                </a:cubicBezTo>
                <a:cubicBezTo>
                  <a:pt x="3147693" y="227473"/>
                  <a:pt x="3365380" y="322814"/>
                  <a:pt x="3516999" y="410815"/>
                </a:cubicBezTo>
                <a:cubicBezTo>
                  <a:pt x="3771484" y="583531"/>
                  <a:pt x="3813082" y="829653"/>
                  <a:pt x="3854680" y="973005"/>
                </a:cubicBezTo>
                <a:cubicBezTo>
                  <a:pt x="4674414" y="1135764"/>
                  <a:pt x="4840807" y="1849071"/>
                  <a:pt x="4831019" y="2070554"/>
                </a:cubicBezTo>
                <a:cubicBezTo>
                  <a:pt x="4853753" y="2999662"/>
                  <a:pt x="4098355" y="3121303"/>
                  <a:pt x="3820113" y="3132830"/>
                </a:cubicBezTo>
                <a:cubicBezTo>
                  <a:pt x="2734839" y="3121466"/>
                  <a:pt x="2901294" y="3132830"/>
                  <a:pt x="1020819" y="3132830"/>
                </a:cubicBezTo>
                <a:cubicBezTo>
                  <a:pt x="233764" y="3222186"/>
                  <a:pt x="-15238" y="2556933"/>
                  <a:pt x="713" y="2208170"/>
                </a:cubicBezTo>
                <a:cubicBezTo>
                  <a:pt x="42312" y="1439598"/>
                  <a:pt x="678522" y="1412430"/>
                  <a:pt x="837575" y="1392604"/>
                </a:cubicBezTo>
                <a:cubicBezTo>
                  <a:pt x="819734" y="40184"/>
                  <a:pt x="1778232" y="23763"/>
                  <a:pt x="1885186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1" kern="0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394542" y="4333529"/>
            <a:ext cx="189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アンチ マルウェア</a:t>
            </a:r>
            <a:endParaRPr lang="en-US" sz="1600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3850" y="1018940"/>
            <a:ext cx="8527663" cy="1471896"/>
            <a:chOff x="323850" y="1018940"/>
            <a:chExt cx="8527663" cy="1471896"/>
          </a:xfrm>
        </p:grpSpPr>
        <p:sp>
          <p:nvSpPr>
            <p:cNvPr id="109" name="角丸四角形 78"/>
            <p:cNvSpPr/>
            <p:nvPr/>
          </p:nvSpPr>
          <p:spPr>
            <a:xfrm>
              <a:off x="323850" y="1018940"/>
              <a:ext cx="8496300" cy="1230992"/>
            </a:xfrm>
            <a:prstGeom prst="roundRect">
              <a:avLst>
                <a:gd name="adj" fmla="val 1164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110" name="正方形/長方形 65"/>
            <p:cNvSpPr/>
            <p:nvPr/>
          </p:nvSpPr>
          <p:spPr>
            <a:xfrm>
              <a:off x="2194586" y="1820104"/>
              <a:ext cx="47548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19295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世界最大規模の</a:t>
              </a:r>
              <a:r>
                <a:rPr kumimoji="1" lang="en-US" altLang="ja-JP" sz="2400" dirty="0">
                  <a:solidFill>
                    <a:srgbClr val="19295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 </a:t>
              </a:r>
              <a:r>
                <a:rPr kumimoji="1" lang="ja-JP" altLang="en-US" sz="2400" dirty="0" smtClean="0">
                  <a:solidFill>
                    <a:srgbClr val="19295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ビッグデータ</a:t>
              </a:r>
              <a:r>
                <a:rPr kumimoji="1" lang="en-US" altLang="ja-JP" sz="2400" dirty="0" smtClean="0">
                  <a:solidFill>
                    <a:srgbClr val="19295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 </a:t>
              </a:r>
              <a:r>
                <a:rPr kumimoji="1" lang="ja-JP" altLang="en-US" sz="2400" dirty="0" smtClean="0">
                  <a:solidFill>
                    <a:srgbClr val="19295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分析</a:t>
              </a:r>
              <a:endParaRPr kumimoji="1" lang="en-US" altLang="ja-JP" sz="2400" dirty="0" smtClean="0">
                <a:solidFill>
                  <a:srgbClr val="19295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111" name="二等辺三角形 20"/>
            <p:cNvSpPr/>
            <p:nvPr/>
          </p:nvSpPr>
          <p:spPr>
            <a:xfrm rot="10800000">
              <a:off x="4401667" y="2248127"/>
              <a:ext cx="340666" cy="24270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00870" y="1057946"/>
              <a:ext cx="7924632" cy="784568"/>
              <a:chOff x="1089504" y="4228726"/>
              <a:chExt cx="7924632" cy="784568"/>
            </a:xfrm>
          </p:grpSpPr>
          <p:sp>
            <p:nvSpPr>
              <p:cNvPr id="112" name="テキスト ボックス 16"/>
              <p:cNvSpPr txBox="1"/>
              <p:nvPr/>
            </p:nvSpPr>
            <p:spPr>
              <a:xfrm>
                <a:off x="1089504" y="4232897"/>
                <a:ext cx="11079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150</a:t>
                </a:r>
                <a:r>
                  <a:rPr kumimoji="1" lang="ja-JP" altLang="en-US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マルウェア</a:t>
                </a:r>
                <a:endParaRPr kumimoji="1" lang="en-US" altLang="ja-JP" sz="12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サンプル収集</a:t>
                </a:r>
                <a:endParaRPr kumimoji="1" lang="ja-JP" altLang="en-US" sz="1200" dirty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3" name="テキスト ボックス 66"/>
              <p:cNvSpPr txBox="1"/>
              <p:nvPr/>
            </p:nvSpPr>
            <p:spPr>
              <a:xfrm>
                <a:off x="2258653" y="4232897"/>
                <a:ext cx="87876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197</a:t>
                </a:r>
                <a:r>
                  <a:rPr kumimoji="1" lang="ja-JP" altLang="en-US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億</a:t>
                </a:r>
                <a:endParaRPr kumimoji="1" lang="en-US" altLang="ja-JP" sz="2000" b="1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en-US" altLang="ja-JP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Web </a:t>
                </a:r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サイト</a:t>
                </a:r>
                <a:endParaRPr kumimoji="1" lang="en-US" altLang="ja-JP" sz="12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ブロック</a:t>
                </a:r>
              </a:p>
            </p:txBody>
          </p:sp>
          <p:sp>
            <p:nvSpPr>
              <p:cNvPr id="114" name="テキスト ボックス 70"/>
              <p:cNvSpPr txBox="1"/>
              <p:nvPr/>
            </p:nvSpPr>
            <p:spPr>
              <a:xfrm>
                <a:off x="3251417" y="4232897"/>
                <a:ext cx="122501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10</a:t>
                </a:r>
                <a:r>
                  <a:rPr kumimoji="1" lang="ja-JP" altLang="en-US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億</a:t>
                </a:r>
                <a:endParaRPr kumimoji="1" lang="en-US" altLang="ja-JP" sz="2000" b="1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レピュテーション</a:t>
                </a:r>
                <a:endParaRPr kumimoji="1" lang="en-US" altLang="ja-JP" sz="12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クエリ登録</a:t>
                </a:r>
                <a:endParaRPr kumimoji="1" lang="en-US" altLang="ja-JP" sz="12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5" name="テキスト ボックス 71"/>
              <p:cNvSpPr txBox="1"/>
              <p:nvPr/>
            </p:nvSpPr>
            <p:spPr>
              <a:xfrm>
                <a:off x="4563098" y="4243853"/>
                <a:ext cx="9621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6000</a:t>
                </a:r>
                <a:r>
                  <a:rPr kumimoji="1" lang="ja-JP" altLang="en-US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億</a:t>
                </a:r>
                <a:endParaRPr kumimoji="1" lang="en-US" altLang="ja-JP" sz="2000" b="1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メール</a:t>
                </a:r>
                <a:endParaRPr kumimoji="1" lang="en-US" altLang="ja-JP" sz="12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解析</a:t>
                </a:r>
                <a:endParaRPr kumimoji="1" lang="en-US" altLang="ja-JP" sz="12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6" name="テキスト ボックス 73"/>
              <p:cNvSpPr txBox="1"/>
              <p:nvPr/>
            </p:nvSpPr>
            <p:spPr>
              <a:xfrm>
                <a:off x="5568472" y="4243852"/>
                <a:ext cx="11817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</a:t>
                </a:r>
                <a:r>
                  <a:rPr kumimoji="1" lang="ja-JP" altLang="en-US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en-US" altLang="ja-JP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Cisco</a:t>
                </a:r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 </a:t>
                </a:r>
                <a:r>
                  <a:rPr kumimoji="1" lang="en-US" altLang="ja-JP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AMP </a:t>
                </a:r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で</a:t>
                </a:r>
                <a:endParaRPr kumimoji="1" lang="en-US" altLang="ja-JP" sz="12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マルウェア発見</a:t>
                </a:r>
                <a:endParaRPr kumimoji="1" lang="en-US" altLang="ja-JP" sz="12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7" name="テキスト ボックス 76"/>
              <p:cNvSpPr txBox="1"/>
              <p:nvPr/>
            </p:nvSpPr>
            <p:spPr>
              <a:xfrm>
                <a:off x="6763334" y="4243851"/>
                <a:ext cx="140615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30</a:t>
                </a:r>
                <a:r>
                  <a:rPr kumimoji="1" lang="ja-JP" altLang="en-US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マルウェア情報を</a:t>
                </a:r>
                <a:endParaRPr kumimoji="1" lang="en-US" altLang="ja-JP" sz="12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en-US" altLang="ja-JP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Cisco</a:t>
                </a:r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 </a:t>
                </a:r>
                <a:r>
                  <a:rPr kumimoji="1" lang="en-US" altLang="ja-JP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AMP </a:t>
                </a:r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へ送信</a:t>
                </a:r>
                <a:endParaRPr kumimoji="1" lang="en-US" altLang="ja-JP" sz="12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8" name="テキスト ボックス 77"/>
              <p:cNvSpPr txBox="1"/>
              <p:nvPr/>
            </p:nvSpPr>
            <p:spPr>
              <a:xfrm>
                <a:off x="8311700" y="4228726"/>
                <a:ext cx="70243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10</a:t>
                </a:r>
                <a:r>
                  <a:rPr kumimoji="1" lang="ja-JP" altLang="en-US" sz="2000" b="1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イベント</a:t>
                </a:r>
                <a:endParaRPr kumimoji="1" lang="en-US" altLang="ja-JP" sz="12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accent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検出</a:t>
                </a:r>
                <a:endParaRPr kumimoji="1" lang="en-US" altLang="ja-JP" sz="12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2184593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201196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509083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5583641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6790281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8198585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7826454" y="1786462"/>
              <a:ext cx="1025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/</a:t>
              </a:r>
              <a:r>
                <a:rPr lang="en-US" sz="105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 </a:t>
              </a:r>
              <a:r>
                <a:rPr lang="en-US" altLang="ja-JP" sz="2400" b="1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1</a:t>
              </a:r>
              <a:r>
                <a:rPr lang="ja-JP" altLang="en-US" sz="2400" b="1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日</a:t>
              </a:r>
              <a:endParaRPr lang="en-US" sz="2400" b="1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70690" y="2532623"/>
            <a:ext cx="2202633" cy="1260000"/>
            <a:chOff x="3470684" y="2532623"/>
            <a:chExt cx="2202633" cy="1260000"/>
          </a:xfrm>
        </p:grpSpPr>
        <p:sp>
          <p:nvSpPr>
            <p:cNvPr id="19" name="Snip Diagonal Corner Rectangle 3"/>
            <p:cNvSpPr>
              <a:spLocks noChangeAspect="1"/>
            </p:cNvSpPr>
            <p:nvPr/>
          </p:nvSpPr>
          <p:spPr>
            <a:xfrm>
              <a:off x="3470684" y="2532623"/>
              <a:ext cx="2202633" cy="126000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pic>
          <p:nvPicPr>
            <p:cNvPr id="17" name="Picture 3" descr="TalosLogo_dropshadow_p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2000" y="3091175"/>
              <a:ext cx="1620000" cy="540000"/>
            </a:xfrm>
            <a:prstGeom prst="rect">
              <a:avLst/>
            </a:prstGeom>
          </p:spPr>
        </p:pic>
      </p:grpSp>
      <p:sp>
        <p:nvSpPr>
          <p:cNvPr id="50" name="Snip Diagonal Corner Rectangle 3"/>
          <p:cNvSpPr>
            <a:spLocks noChangeAspect="1"/>
          </p:cNvSpPr>
          <p:nvPr/>
        </p:nvSpPr>
        <p:spPr>
          <a:xfrm>
            <a:off x="5873706" y="2752875"/>
            <a:ext cx="1636245" cy="936000"/>
          </a:xfrm>
          <a:custGeom>
            <a:avLst/>
            <a:gdLst>
              <a:gd name="connsiteX0" fmla="*/ 548430 w 4830306"/>
              <a:gd name="connsiteY0" fmla="*/ 0 h 3125490"/>
              <a:gd name="connsiteX1" fmla="*/ 4309381 w 4830306"/>
              <a:gd name="connsiteY1" fmla="*/ 0 h 3125490"/>
              <a:gd name="connsiteX2" fmla="*/ 4830306 w 4830306"/>
              <a:gd name="connsiteY2" fmla="*/ 520925 h 3125490"/>
              <a:gd name="connsiteX3" fmla="*/ 4830306 w 4830306"/>
              <a:gd name="connsiteY3" fmla="*/ 2577060 h 3125490"/>
              <a:gd name="connsiteX4" fmla="*/ 4281876 w 4830306"/>
              <a:gd name="connsiteY4" fmla="*/ 3125490 h 3125490"/>
              <a:gd name="connsiteX5" fmla="*/ 520925 w 4830306"/>
              <a:gd name="connsiteY5" fmla="*/ 3125490 h 3125490"/>
              <a:gd name="connsiteX6" fmla="*/ 0 w 4830306"/>
              <a:gd name="connsiteY6" fmla="*/ 2604565 h 3125490"/>
              <a:gd name="connsiteX7" fmla="*/ 0 w 4830306"/>
              <a:gd name="connsiteY7" fmla="*/ 548430 h 3125490"/>
              <a:gd name="connsiteX8" fmla="*/ 548430 w 4830306"/>
              <a:gd name="connsiteY8" fmla="*/ 0 h 3125490"/>
              <a:gd name="connsiteX0" fmla="*/ 548430 w 4830306"/>
              <a:gd name="connsiteY0" fmla="*/ 0 h 3192335"/>
              <a:gd name="connsiteX1" fmla="*/ 4309381 w 4830306"/>
              <a:gd name="connsiteY1" fmla="*/ 0 h 3192335"/>
              <a:gd name="connsiteX2" fmla="*/ 4830306 w 4830306"/>
              <a:gd name="connsiteY2" fmla="*/ 520925 h 3192335"/>
              <a:gd name="connsiteX3" fmla="*/ 4830306 w 4830306"/>
              <a:gd name="connsiteY3" fmla="*/ 2577060 h 3192335"/>
              <a:gd name="connsiteX4" fmla="*/ 4281876 w 4830306"/>
              <a:gd name="connsiteY4" fmla="*/ 3125490 h 3192335"/>
              <a:gd name="connsiteX5" fmla="*/ 520925 w 4830306"/>
              <a:gd name="connsiteY5" fmla="*/ 3125490 h 3192335"/>
              <a:gd name="connsiteX6" fmla="*/ 0 w 4830306"/>
              <a:gd name="connsiteY6" fmla="*/ 2604565 h 3192335"/>
              <a:gd name="connsiteX7" fmla="*/ 0 w 4830306"/>
              <a:gd name="connsiteY7" fmla="*/ 548430 h 3192335"/>
              <a:gd name="connsiteX8" fmla="*/ 548430 w 4830306"/>
              <a:gd name="connsiteY8" fmla="*/ 0 h 3192335"/>
              <a:gd name="connsiteX0" fmla="*/ 576675 w 4858551"/>
              <a:gd name="connsiteY0" fmla="*/ 0 h 3164267"/>
              <a:gd name="connsiteX1" fmla="*/ 4337626 w 4858551"/>
              <a:gd name="connsiteY1" fmla="*/ 0 h 3164267"/>
              <a:gd name="connsiteX2" fmla="*/ 4858551 w 4858551"/>
              <a:gd name="connsiteY2" fmla="*/ 520925 h 3164267"/>
              <a:gd name="connsiteX3" fmla="*/ 4858551 w 4858551"/>
              <a:gd name="connsiteY3" fmla="*/ 2577060 h 3164267"/>
              <a:gd name="connsiteX4" fmla="*/ 4310121 w 4858551"/>
              <a:gd name="connsiteY4" fmla="*/ 3125490 h 3164267"/>
              <a:gd name="connsiteX5" fmla="*/ 549170 w 4858551"/>
              <a:gd name="connsiteY5" fmla="*/ 3125490 h 3164267"/>
              <a:gd name="connsiteX6" fmla="*/ 28245 w 4858551"/>
              <a:gd name="connsiteY6" fmla="*/ 2604565 h 3164267"/>
              <a:gd name="connsiteX7" fmla="*/ 28245 w 4858551"/>
              <a:gd name="connsiteY7" fmla="*/ 548430 h 3164267"/>
              <a:gd name="connsiteX8" fmla="*/ 576675 w 4858551"/>
              <a:gd name="connsiteY8" fmla="*/ 0 h 3164267"/>
              <a:gd name="connsiteX0" fmla="*/ 576675 w 4858551"/>
              <a:gd name="connsiteY0" fmla="*/ 0 h 3164549"/>
              <a:gd name="connsiteX1" fmla="*/ 4337626 w 4858551"/>
              <a:gd name="connsiteY1" fmla="*/ 0 h 3164549"/>
              <a:gd name="connsiteX2" fmla="*/ 4858551 w 4858551"/>
              <a:gd name="connsiteY2" fmla="*/ 520925 h 3164549"/>
              <a:gd name="connsiteX3" fmla="*/ 4858551 w 4858551"/>
              <a:gd name="connsiteY3" fmla="*/ 2577060 h 3164549"/>
              <a:gd name="connsiteX4" fmla="*/ 4310121 w 4858551"/>
              <a:gd name="connsiteY4" fmla="*/ 3125490 h 3164549"/>
              <a:gd name="connsiteX5" fmla="*/ 549170 w 4858551"/>
              <a:gd name="connsiteY5" fmla="*/ 3125490 h 3164549"/>
              <a:gd name="connsiteX6" fmla="*/ 28245 w 4858551"/>
              <a:gd name="connsiteY6" fmla="*/ 2604565 h 3164549"/>
              <a:gd name="connsiteX7" fmla="*/ 28245 w 4858551"/>
              <a:gd name="connsiteY7" fmla="*/ 548430 h 3164549"/>
              <a:gd name="connsiteX8" fmla="*/ 576675 w 4858551"/>
              <a:gd name="connsiteY8" fmla="*/ 0 h 3164549"/>
              <a:gd name="connsiteX0" fmla="*/ 576675 w 4858551"/>
              <a:gd name="connsiteY0" fmla="*/ 0 h 3166114"/>
              <a:gd name="connsiteX1" fmla="*/ 4337626 w 4858551"/>
              <a:gd name="connsiteY1" fmla="*/ 0 h 3166114"/>
              <a:gd name="connsiteX2" fmla="*/ 4858551 w 4858551"/>
              <a:gd name="connsiteY2" fmla="*/ 520925 h 3166114"/>
              <a:gd name="connsiteX3" fmla="*/ 4858551 w 4858551"/>
              <a:gd name="connsiteY3" fmla="*/ 2577060 h 3166114"/>
              <a:gd name="connsiteX4" fmla="*/ 4310121 w 4858551"/>
              <a:gd name="connsiteY4" fmla="*/ 3125490 h 3166114"/>
              <a:gd name="connsiteX5" fmla="*/ 549170 w 4858551"/>
              <a:gd name="connsiteY5" fmla="*/ 3125490 h 3166114"/>
              <a:gd name="connsiteX6" fmla="*/ 28245 w 4858551"/>
              <a:gd name="connsiteY6" fmla="*/ 2604565 h 3166114"/>
              <a:gd name="connsiteX7" fmla="*/ 28245 w 4858551"/>
              <a:gd name="connsiteY7" fmla="*/ 548430 h 3166114"/>
              <a:gd name="connsiteX8" fmla="*/ 576675 w 4858551"/>
              <a:gd name="connsiteY8" fmla="*/ 0 h 3166114"/>
              <a:gd name="connsiteX0" fmla="*/ 548430 w 4830306"/>
              <a:gd name="connsiteY0" fmla="*/ 0 h 3166114"/>
              <a:gd name="connsiteX1" fmla="*/ 4309381 w 4830306"/>
              <a:gd name="connsiteY1" fmla="*/ 0 h 3166114"/>
              <a:gd name="connsiteX2" fmla="*/ 4830306 w 4830306"/>
              <a:gd name="connsiteY2" fmla="*/ 520925 h 3166114"/>
              <a:gd name="connsiteX3" fmla="*/ 4830306 w 4830306"/>
              <a:gd name="connsiteY3" fmla="*/ 2577060 h 3166114"/>
              <a:gd name="connsiteX4" fmla="*/ 4281876 w 4830306"/>
              <a:gd name="connsiteY4" fmla="*/ 3125490 h 3166114"/>
              <a:gd name="connsiteX5" fmla="*/ 520925 w 4830306"/>
              <a:gd name="connsiteY5" fmla="*/ 3125490 h 3166114"/>
              <a:gd name="connsiteX6" fmla="*/ 0 w 4830306"/>
              <a:gd name="connsiteY6" fmla="*/ 2604565 h 3166114"/>
              <a:gd name="connsiteX7" fmla="*/ 0 w 4830306"/>
              <a:gd name="connsiteY7" fmla="*/ 548430 h 3166114"/>
              <a:gd name="connsiteX8" fmla="*/ 548430 w 4830306"/>
              <a:gd name="connsiteY8" fmla="*/ 0 h 3166114"/>
              <a:gd name="connsiteX0" fmla="*/ 563112 w 4844988"/>
              <a:gd name="connsiteY0" fmla="*/ 0 h 3166114"/>
              <a:gd name="connsiteX1" fmla="*/ 4324063 w 4844988"/>
              <a:gd name="connsiteY1" fmla="*/ 0 h 3166114"/>
              <a:gd name="connsiteX2" fmla="*/ 4844988 w 4844988"/>
              <a:gd name="connsiteY2" fmla="*/ 520925 h 3166114"/>
              <a:gd name="connsiteX3" fmla="*/ 4844988 w 4844988"/>
              <a:gd name="connsiteY3" fmla="*/ 2577060 h 3166114"/>
              <a:gd name="connsiteX4" fmla="*/ 4296558 w 4844988"/>
              <a:gd name="connsiteY4" fmla="*/ 3125490 h 3166114"/>
              <a:gd name="connsiteX5" fmla="*/ 535607 w 4844988"/>
              <a:gd name="connsiteY5" fmla="*/ 3125490 h 3166114"/>
              <a:gd name="connsiteX6" fmla="*/ 0 w 4844988"/>
              <a:gd name="connsiteY6" fmla="*/ 2193489 h 3166114"/>
              <a:gd name="connsiteX7" fmla="*/ 14682 w 4844988"/>
              <a:gd name="connsiteY7" fmla="*/ 548430 h 3166114"/>
              <a:gd name="connsiteX8" fmla="*/ 563112 w 4844988"/>
              <a:gd name="connsiteY8" fmla="*/ 0 h 3166114"/>
              <a:gd name="connsiteX0" fmla="*/ 563112 w 4844988"/>
              <a:gd name="connsiteY0" fmla="*/ 0 h 3166114"/>
              <a:gd name="connsiteX1" fmla="*/ 4324063 w 4844988"/>
              <a:gd name="connsiteY1" fmla="*/ 0 h 3166114"/>
              <a:gd name="connsiteX2" fmla="*/ 4844988 w 4844988"/>
              <a:gd name="connsiteY2" fmla="*/ 520925 h 3166114"/>
              <a:gd name="connsiteX3" fmla="*/ 4844988 w 4844988"/>
              <a:gd name="connsiteY3" fmla="*/ 2577060 h 3166114"/>
              <a:gd name="connsiteX4" fmla="*/ 4296558 w 4844988"/>
              <a:gd name="connsiteY4" fmla="*/ 3125490 h 3166114"/>
              <a:gd name="connsiteX5" fmla="*/ 1034788 w 4844988"/>
              <a:gd name="connsiteY5" fmla="*/ 3125490 h 3166114"/>
              <a:gd name="connsiteX6" fmla="*/ 0 w 4844988"/>
              <a:gd name="connsiteY6" fmla="*/ 2193489 h 3166114"/>
              <a:gd name="connsiteX7" fmla="*/ 14682 w 4844988"/>
              <a:gd name="connsiteY7" fmla="*/ 548430 h 3166114"/>
              <a:gd name="connsiteX8" fmla="*/ 563112 w 4844988"/>
              <a:gd name="connsiteY8" fmla="*/ 0 h 3166114"/>
              <a:gd name="connsiteX0" fmla="*/ 563112 w 4844988"/>
              <a:gd name="connsiteY0" fmla="*/ 0 h 3166114"/>
              <a:gd name="connsiteX1" fmla="*/ 4324063 w 4844988"/>
              <a:gd name="connsiteY1" fmla="*/ 0 h 3166114"/>
              <a:gd name="connsiteX2" fmla="*/ 4844988 w 4844988"/>
              <a:gd name="connsiteY2" fmla="*/ 520925 h 3166114"/>
              <a:gd name="connsiteX3" fmla="*/ 4844988 w 4844988"/>
              <a:gd name="connsiteY3" fmla="*/ 2577060 h 3166114"/>
              <a:gd name="connsiteX4" fmla="*/ 4296558 w 4844988"/>
              <a:gd name="connsiteY4" fmla="*/ 3125490 h 3166114"/>
              <a:gd name="connsiteX5" fmla="*/ 1034788 w 4844988"/>
              <a:gd name="connsiteY5" fmla="*/ 3125490 h 3166114"/>
              <a:gd name="connsiteX6" fmla="*/ 0 w 4844988"/>
              <a:gd name="connsiteY6" fmla="*/ 2193489 h 3166114"/>
              <a:gd name="connsiteX7" fmla="*/ 14682 w 4844988"/>
              <a:gd name="connsiteY7" fmla="*/ 548430 h 3166114"/>
              <a:gd name="connsiteX8" fmla="*/ 563112 w 4844988"/>
              <a:gd name="connsiteY8" fmla="*/ 0 h 3166114"/>
              <a:gd name="connsiteX0" fmla="*/ 563112 w 4844988"/>
              <a:gd name="connsiteY0" fmla="*/ 0 h 3166114"/>
              <a:gd name="connsiteX1" fmla="*/ 4324063 w 4844988"/>
              <a:gd name="connsiteY1" fmla="*/ 0 h 3166114"/>
              <a:gd name="connsiteX2" fmla="*/ 4844988 w 4844988"/>
              <a:gd name="connsiteY2" fmla="*/ 520925 h 3166114"/>
              <a:gd name="connsiteX3" fmla="*/ 4844988 w 4844988"/>
              <a:gd name="connsiteY3" fmla="*/ 2577060 h 3166114"/>
              <a:gd name="connsiteX4" fmla="*/ 4296558 w 4844988"/>
              <a:gd name="connsiteY4" fmla="*/ 3125490 h 3166114"/>
              <a:gd name="connsiteX5" fmla="*/ 1034788 w 4844988"/>
              <a:gd name="connsiteY5" fmla="*/ 3125490 h 3166114"/>
              <a:gd name="connsiteX6" fmla="*/ 0 w 4844988"/>
              <a:gd name="connsiteY6" fmla="*/ 2193489 h 3166114"/>
              <a:gd name="connsiteX7" fmla="*/ 851544 w 4844988"/>
              <a:gd name="connsiteY7" fmla="*/ 1385264 h 3166114"/>
              <a:gd name="connsiteX8" fmla="*/ 563112 w 4844988"/>
              <a:gd name="connsiteY8" fmla="*/ 0 h 3166114"/>
              <a:gd name="connsiteX0" fmla="*/ 1899155 w 4844988"/>
              <a:gd name="connsiteY0" fmla="*/ 0 h 3173454"/>
              <a:gd name="connsiteX1" fmla="*/ 4324063 w 4844988"/>
              <a:gd name="connsiteY1" fmla="*/ 7340 h 3173454"/>
              <a:gd name="connsiteX2" fmla="*/ 4844988 w 4844988"/>
              <a:gd name="connsiteY2" fmla="*/ 528265 h 3173454"/>
              <a:gd name="connsiteX3" fmla="*/ 4844988 w 4844988"/>
              <a:gd name="connsiteY3" fmla="*/ 2584400 h 3173454"/>
              <a:gd name="connsiteX4" fmla="*/ 4296558 w 4844988"/>
              <a:gd name="connsiteY4" fmla="*/ 3132830 h 3173454"/>
              <a:gd name="connsiteX5" fmla="*/ 1034788 w 4844988"/>
              <a:gd name="connsiteY5" fmla="*/ 3132830 h 3173454"/>
              <a:gd name="connsiteX6" fmla="*/ 0 w 4844988"/>
              <a:gd name="connsiteY6" fmla="*/ 2200829 h 3173454"/>
              <a:gd name="connsiteX7" fmla="*/ 851544 w 4844988"/>
              <a:gd name="connsiteY7" fmla="*/ 1392604 h 3173454"/>
              <a:gd name="connsiteX8" fmla="*/ 1899155 w 4844988"/>
              <a:gd name="connsiteY8" fmla="*/ 0 h 3173454"/>
              <a:gd name="connsiteX0" fmla="*/ 1899155 w 4844988"/>
              <a:gd name="connsiteY0" fmla="*/ 0 h 3173454"/>
              <a:gd name="connsiteX1" fmla="*/ 2731090 w 4844988"/>
              <a:gd name="connsiteY1" fmla="*/ 418416 h 3173454"/>
              <a:gd name="connsiteX2" fmla="*/ 4844988 w 4844988"/>
              <a:gd name="connsiteY2" fmla="*/ 528265 h 3173454"/>
              <a:gd name="connsiteX3" fmla="*/ 4844988 w 4844988"/>
              <a:gd name="connsiteY3" fmla="*/ 2584400 h 3173454"/>
              <a:gd name="connsiteX4" fmla="*/ 4296558 w 4844988"/>
              <a:gd name="connsiteY4" fmla="*/ 3132830 h 3173454"/>
              <a:gd name="connsiteX5" fmla="*/ 1034788 w 4844988"/>
              <a:gd name="connsiteY5" fmla="*/ 3132830 h 3173454"/>
              <a:gd name="connsiteX6" fmla="*/ 0 w 4844988"/>
              <a:gd name="connsiteY6" fmla="*/ 2200829 h 3173454"/>
              <a:gd name="connsiteX7" fmla="*/ 851544 w 4844988"/>
              <a:gd name="connsiteY7" fmla="*/ 1392604 h 3173454"/>
              <a:gd name="connsiteX8" fmla="*/ 1899155 w 4844988"/>
              <a:gd name="connsiteY8" fmla="*/ 0 h 3173454"/>
              <a:gd name="connsiteX0" fmla="*/ 1899155 w 4844988"/>
              <a:gd name="connsiteY0" fmla="*/ 0 h 3173454"/>
              <a:gd name="connsiteX1" fmla="*/ 2731090 w 4844988"/>
              <a:gd name="connsiteY1" fmla="*/ 418416 h 3173454"/>
              <a:gd name="connsiteX2" fmla="*/ 3538309 w 4844988"/>
              <a:gd name="connsiteY2" fmla="*/ 396134 h 3173454"/>
              <a:gd name="connsiteX3" fmla="*/ 4844988 w 4844988"/>
              <a:gd name="connsiteY3" fmla="*/ 2584400 h 3173454"/>
              <a:gd name="connsiteX4" fmla="*/ 4296558 w 4844988"/>
              <a:gd name="connsiteY4" fmla="*/ 3132830 h 3173454"/>
              <a:gd name="connsiteX5" fmla="*/ 1034788 w 4844988"/>
              <a:gd name="connsiteY5" fmla="*/ 3132830 h 3173454"/>
              <a:gd name="connsiteX6" fmla="*/ 0 w 4844988"/>
              <a:gd name="connsiteY6" fmla="*/ 2200829 h 3173454"/>
              <a:gd name="connsiteX7" fmla="*/ 851544 w 4844988"/>
              <a:gd name="connsiteY7" fmla="*/ 1392604 h 3173454"/>
              <a:gd name="connsiteX8" fmla="*/ 1899155 w 4844988"/>
              <a:gd name="connsiteY8" fmla="*/ 0 h 3173454"/>
              <a:gd name="connsiteX0" fmla="*/ 1899155 w 4844988"/>
              <a:gd name="connsiteY0" fmla="*/ 0 h 3173454"/>
              <a:gd name="connsiteX1" fmla="*/ 2731090 w 4844988"/>
              <a:gd name="connsiteY1" fmla="*/ 418416 h 3173454"/>
              <a:gd name="connsiteX2" fmla="*/ 3538309 w 4844988"/>
              <a:gd name="connsiteY2" fmla="*/ 396134 h 3173454"/>
              <a:gd name="connsiteX3" fmla="*/ 4015467 w 4844988"/>
              <a:gd name="connsiteY3" fmla="*/ 1185883 h 3173454"/>
              <a:gd name="connsiteX4" fmla="*/ 4844988 w 4844988"/>
              <a:gd name="connsiteY4" fmla="*/ 2584400 h 3173454"/>
              <a:gd name="connsiteX5" fmla="*/ 4296558 w 4844988"/>
              <a:gd name="connsiteY5" fmla="*/ 3132830 h 3173454"/>
              <a:gd name="connsiteX6" fmla="*/ 1034788 w 4844988"/>
              <a:gd name="connsiteY6" fmla="*/ 3132830 h 3173454"/>
              <a:gd name="connsiteX7" fmla="*/ 0 w 4844988"/>
              <a:gd name="connsiteY7" fmla="*/ 2200829 h 3173454"/>
              <a:gd name="connsiteX8" fmla="*/ 851544 w 4844988"/>
              <a:gd name="connsiteY8" fmla="*/ 1392604 h 3173454"/>
              <a:gd name="connsiteX9" fmla="*/ 1899155 w 4844988"/>
              <a:gd name="connsiteY9" fmla="*/ 0 h 3173454"/>
              <a:gd name="connsiteX0" fmla="*/ 1899155 w 4844988"/>
              <a:gd name="connsiteY0" fmla="*/ 0 h 3173454"/>
              <a:gd name="connsiteX1" fmla="*/ 2731090 w 4844988"/>
              <a:gd name="connsiteY1" fmla="*/ 418416 h 3173454"/>
              <a:gd name="connsiteX2" fmla="*/ 3538309 w 4844988"/>
              <a:gd name="connsiteY2" fmla="*/ 396134 h 3173454"/>
              <a:gd name="connsiteX3" fmla="*/ 3861308 w 4844988"/>
              <a:gd name="connsiteY3" fmla="*/ 958323 h 3173454"/>
              <a:gd name="connsiteX4" fmla="*/ 4844988 w 4844988"/>
              <a:gd name="connsiteY4" fmla="*/ 2584400 h 3173454"/>
              <a:gd name="connsiteX5" fmla="*/ 4296558 w 4844988"/>
              <a:gd name="connsiteY5" fmla="*/ 3132830 h 3173454"/>
              <a:gd name="connsiteX6" fmla="*/ 1034788 w 4844988"/>
              <a:gd name="connsiteY6" fmla="*/ 3132830 h 3173454"/>
              <a:gd name="connsiteX7" fmla="*/ 0 w 4844988"/>
              <a:gd name="connsiteY7" fmla="*/ 2200829 h 3173454"/>
              <a:gd name="connsiteX8" fmla="*/ 851544 w 4844988"/>
              <a:gd name="connsiteY8" fmla="*/ 1392604 h 3173454"/>
              <a:gd name="connsiteX9" fmla="*/ 1899155 w 4844988"/>
              <a:gd name="connsiteY9" fmla="*/ 0 h 3173454"/>
              <a:gd name="connsiteX0" fmla="*/ 1899155 w 4844988"/>
              <a:gd name="connsiteY0" fmla="*/ 0 h 3173454"/>
              <a:gd name="connsiteX1" fmla="*/ 2731090 w 4844988"/>
              <a:gd name="connsiteY1" fmla="*/ 418416 h 3173454"/>
              <a:gd name="connsiteX2" fmla="*/ 3538309 w 4844988"/>
              <a:gd name="connsiteY2" fmla="*/ 396134 h 3173454"/>
              <a:gd name="connsiteX3" fmla="*/ 3861308 w 4844988"/>
              <a:gd name="connsiteY3" fmla="*/ 958323 h 3173454"/>
              <a:gd name="connsiteX4" fmla="*/ 4844988 w 4844988"/>
              <a:gd name="connsiteY4" fmla="*/ 1975126 h 3173454"/>
              <a:gd name="connsiteX5" fmla="*/ 4296558 w 4844988"/>
              <a:gd name="connsiteY5" fmla="*/ 3132830 h 3173454"/>
              <a:gd name="connsiteX6" fmla="*/ 1034788 w 4844988"/>
              <a:gd name="connsiteY6" fmla="*/ 3132830 h 3173454"/>
              <a:gd name="connsiteX7" fmla="*/ 0 w 4844988"/>
              <a:gd name="connsiteY7" fmla="*/ 2200829 h 3173454"/>
              <a:gd name="connsiteX8" fmla="*/ 851544 w 4844988"/>
              <a:gd name="connsiteY8" fmla="*/ 1392604 h 3173454"/>
              <a:gd name="connsiteX9" fmla="*/ 1899155 w 4844988"/>
              <a:gd name="connsiteY9" fmla="*/ 0 h 3173454"/>
              <a:gd name="connsiteX0" fmla="*/ 1899155 w 4844988"/>
              <a:gd name="connsiteY0" fmla="*/ 0 h 3173454"/>
              <a:gd name="connsiteX1" fmla="*/ 2731090 w 4844988"/>
              <a:gd name="connsiteY1" fmla="*/ 418416 h 3173454"/>
              <a:gd name="connsiteX2" fmla="*/ 3538309 w 4844988"/>
              <a:gd name="connsiteY2" fmla="*/ 396134 h 3173454"/>
              <a:gd name="connsiteX3" fmla="*/ 3861308 w 4844988"/>
              <a:gd name="connsiteY3" fmla="*/ 958323 h 3173454"/>
              <a:gd name="connsiteX4" fmla="*/ 4844988 w 4844988"/>
              <a:gd name="connsiteY4" fmla="*/ 1975126 h 3173454"/>
              <a:gd name="connsiteX5" fmla="*/ 3834082 w 4844988"/>
              <a:gd name="connsiteY5" fmla="*/ 3132830 h 3173454"/>
              <a:gd name="connsiteX6" fmla="*/ 1034788 w 4844988"/>
              <a:gd name="connsiteY6" fmla="*/ 3132830 h 3173454"/>
              <a:gd name="connsiteX7" fmla="*/ 0 w 4844988"/>
              <a:gd name="connsiteY7" fmla="*/ 2200829 h 3173454"/>
              <a:gd name="connsiteX8" fmla="*/ 851544 w 4844988"/>
              <a:gd name="connsiteY8" fmla="*/ 1392604 h 3173454"/>
              <a:gd name="connsiteX9" fmla="*/ 1899155 w 4844988"/>
              <a:gd name="connsiteY9" fmla="*/ 0 h 3173454"/>
              <a:gd name="connsiteX0" fmla="*/ 1899155 w 4844988"/>
              <a:gd name="connsiteY0" fmla="*/ 0 h 3132937"/>
              <a:gd name="connsiteX1" fmla="*/ 2731090 w 4844988"/>
              <a:gd name="connsiteY1" fmla="*/ 418416 h 3132937"/>
              <a:gd name="connsiteX2" fmla="*/ 3538309 w 4844988"/>
              <a:gd name="connsiteY2" fmla="*/ 396134 h 3132937"/>
              <a:gd name="connsiteX3" fmla="*/ 3861308 w 4844988"/>
              <a:gd name="connsiteY3" fmla="*/ 958323 h 3132937"/>
              <a:gd name="connsiteX4" fmla="*/ 4844988 w 4844988"/>
              <a:gd name="connsiteY4" fmla="*/ 1975126 h 3132937"/>
              <a:gd name="connsiteX5" fmla="*/ 3834082 w 4844988"/>
              <a:gd name="connsiteY5" fmla="*/ 3132830 h 3132937"/>
              <a:gd name="connsiteX6" fmla="*/ 1034788 w 4844988"/>
              <a:gd name="connsiteY6" fmla="*/ 3132830 h 3132937"/>
              <a:gd name="connsiteX7" fmla="*/ 0 w 4844988"/>
              <a:gd name="connsiteY7" fmla="*/ 2200829 h 3132937"/>
              <a:gd name="connsiteX8" fmla="*/ 851544 w 4844988"/>
              <a:gd name="connsiteY8" fmla="*/ 1392604 h 3132937"/>
              <a:gd name="connsiteX9" fmla="*/ 1899155 w 4844988"/>
              <a:gd name="connsiteY9" fmla="*/ 0 h 3132937"/>
              <a:gd name="connsiteX0" fmla="*/ 1899155 w 4844988"/>
              <a:gd name="connsiteY0" fmla="*/ 0 h 3133189"/>
              <a:gd name="connsiteX1" fmla="*/ 2731090 w 4844988"/>
              <a:gd name="connsiteY1" fmla="*/ 418416 h 3133189"/>
              <a:gd name="connsiteX2" fmla="*/ 3538309 w 4844988"/>
              <a:gd name="connsiteY2" fmla="*/ 396134 h 3133189"/>
              <a:gd name="connsiteX3" fmla="*/ 3861308 w 4844988"/>
              <a:gd name="connsiteY3" fmla="*/ 958323 h 3133189"/>
              <a:gd name="connsiteX4" fmla="*/ 4844988 w 4844988"/>
              <a:gd name="connsiteY4" fmla="*/ 1975126 h 3133189"/>
              <a:gd name="connsiteX5" fmla="*/ 3834082 w 4844988"/>
              <a:gd name="connsiteY5" fmla="*/ 3132830 h 3133189"/>
              <a:gd name="connsiteX6" fmla="*/ 1034788 w 4844988"/>
              <a:gd name="connsiteY6" fmla="*/ 3132830 h 3133189"/>
              <a:gd name="connsiteX7" fmla="*/ 0 w 4844988"/>
              <a:gd name="connsiteY7" fmla="*/ 2200829 h 3133189"/>
              <a:gd name="connsiteX8" fmla="*/ 851544 w 4844988"/>
              <a:gd name="connsiteY8" fmla="*/ 1392604 h 3133189"/>
              <a:gd name="connsiteX9" fmla="*/ 1899155 w 4844988"/>
              <a:gd name="connsiteY9" fmla="*/ 0 h 3133189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4988"/>
              <a:gd name="connsiteY0" fmla="*/ 0 h 3133266"/>
              <a:gd name="connsiteX1" fmla="*/ 2731090 w 4844988"/>
              <a:gd name="connsiteY1" fmla="*/ 418416 h 3133266"/>
              <a:gd name="connsiteX2" fmla="*/ 3538309 w 4844988"/>
              <a:gd name="connsiteY2" fmla="*/ 396134 h 3133266"/>
              <a:gd name="connsiteX3" fmla="*/ 3861308 w 4844988"/>
              <a:gd name="connsiteY3" fmla="*/ 958323 h 3133266"/>
              <a:gd name="connsiteX4" fmla="*/ 4844988 w 4844988"/>
              <a:gd name="connsiteY4" fmla="*/ 1975126 h 3133266"/>
              <a:gd name="connsiteX5" fmla="*/ 3834082 w 4844988"/>
              <a:gd name="connsiteY5" fmla="*/ 3132830 h 3133266"/>
              <a:gd name="connsiteX6" fmla="*/ 1034788 w 4844988"/>
              <a:gd name="connsiteY6" fmla="*/ 3132830 h 3133266"/>
              <a:gd name="connsiteX7" fmla="*/ 0 w 4844988"/>
              <a:gd name="connsiteY7" fmla="*/ 2200829 h 3133266"/>
              <a:gd name="connsiteX8" fmla="*/ 851544 w 4844988"/>
              <a:gd name="connsiteY8" fmla="*/ 1392604 h 3133266"/>
              <a:gd name="connsiteX9" fmla="*/ 1899155 w 4844988"/>
              <a:gd name="connsiteY9" fmla="*/ 0 h 3133266"/>
              <a:gd name="connsiteX0" fmla="*/ 1899155 w 4845058"/>
              <a:gd name="connsiteY0" fmla="*/ 0 h 3133266"/>
              <a:gd name="connsiteX1" fmla="*/ 2731090 w 4845058"/>
              <a:gd name="connsiteY1" fmla="*/ 418416 h 3133266"/>
              <a:gd name="connsiteX2" fmla="*/ 3538309 w 4845058"/>
              <a:gd name="connsiteY2" fmla="*/ 396134 h 3133266"/>
              <a:gd name="connsiteX3" fmla="*/ 3861308 w 4845058"/>
              <a:gd name="connsiteY3" fmla="*/ 958323 h 3133266"/>
              <a:gd name="connsiteX4" fmla="*/ 4844988 w 4845058"/>
              <a:gd name="connsiteY4" fmla="*/ 1975126 h 3133266"/>
              <a:gd name="connsiteX5" fmla="*/ 3834082 w 4845058"/>
              <a:gd name="connsiteY5" fmla="*/ 3132830 h 3133266"/>
              <a:gd name="connsiteX6" fmla="*/ 1034788 w 4845058"/>
              <a:gd name="connsiteY6" fmla="*/ 3132830 h 3133266"/>
              <a:gd name="connsiteX7" fmla="*/ 0 w 4845058"/>
              <a:gd name="connsiteY7" fmla="*/ 2200829 h 3133266"/>
              <a:gd name="connsiteX8" fmla="*/ 851544 w 4845058"/>
              <a:gd name="connsiteY8" fmla="*/ 1392604 h 3133266"/>
              <a:gd name="connsiteX9" fmla="*/ 1899155 w 4845058"/>
              <a:gd name="connsiteY9" fmla="*/ 0 h 3133266"/>
              <a:gd name="connsiteX0" fmla="*/ 1899155 w 4845043"/>
              <a:gd name="connsiteY0" fmla="*/ 0 h 3133266"/>
              <a:gd name="connsiteX1" fmla="*/ 2731090 w 4845043"/>
              <a:gd name="connsiteY1" fmla="*/ 418416 h 3133266"/>
              <a:gd name="connsiteX2" fmla="*/ 3538309 w 4845043"/>
              <a:gd name="connsiteY2" fmla="*/ 396134 h 3133266"/>
              <a:gd name="connsiteX3" fmla="*/ 3861308 w 4845043"/>
              <a:gd name="connsiteY3" fmla="*/ 958323 h 3133266"/>
              <a:gd name="connsiteX4" fmla="*/ 4844988 w 4845043"/>
              <a:gd name="connsiteY4" fmla="*/ 1975126 h 3133266"/>
              <a:gd name="connsiteX5" fmla="*/ 3834082 w 4845043"/>
              <a:gd name="connsiteY5" fmla="*/ 3132830 h 3133266"/>
              <a:gd name="connsiteX6" fmla="*/ 1034788 w 4845043"/>
              <a:gd name="connsiteY6" fmla="*/ 3132830 h 3133266"/>
              <a:gd name="connsiteX7" fmla="*/ 0 w 4845043"/>
              <a:gd name="connsiteY7" fmla="*/ 2200829 h 3133266"/>
              <a:gd name="connsiteX8" fmla="*/ 851544 w 4845043"/>
              <a:gd name="connsiteY8" fmla="*/ 1392604 h 3133266"/>
              <a:gd name="connsiteX9" fmla="*/ 1899155 w 4845043"/>
              <a:gd name="connsiteY9" fmla="*/ 0 h 3133266"/>
              <a:gd name="connsiteX0" fmla="*/ 1899155 w 4847123"/>
              <a:gd name="connsiteY0" fmla="*/ 0 h 3133266"/>
              <a:gd name="connsiteX1" fmla="*/ 2731090 w 4847123"/>
              <a:gd name="connsiteY1" fmla="*/ 418416 h 3133266"/>
              <a:gd name="connsiteX2" fmla="*/ 3538309 w 4847123"/>
              <a:gd name="connsiteY2" fmla="*/ 396134 h 3133266"/>
              <a:gd name="connsiteX3" fmla="*/ 3861308 w 4847123"/>
              <a:gd name="connsiteY3" fmla="*/ 958323 h 3133266"/>
              <a:gd name="connsiteX4" fmla="*/ 4844988 w 4847123"/>
              <a:gd name="connsiteY4" fmla="*/ 1975126 h 3133266"/>
              <a:gd name="connsiteX5" fmla="*/ 3834082 w 4847123"/>
              <a:gd name="connsiteY5" fmla="*/ 3132830 h 3133266"/>
              <a:gd name="connsiteX6" fmla="*/ 1034788 w 4847123"/>
              <a:gd name="connsiteY6" fmla="*/ 3132830 h 3133266"/>
              <a:gd name="connsiteX7" fmla="*/ 0 w 4847123"/>
              <a:gd name="connsiteY7" fmla="*/ 2200829 h 3133266"/>
              <a:gd name="connsiteX8" fmla="*/ 851544 w 4847123"/>
              <a:gd name="connsiteY8" fmla="*/ 1392604 h 3133266"/>
              <a:gd name="connsiteX9" fmla="*/ 1899155 w 4847123"/>
              <a:gd name="connsiteY9" fmla="*/ 0 h 3133266"/>
              <a:gd name="connsiteX0" fmla="*/ 1899155 w 4847123"/>
              <a:gd name="connsiteY0" fmla="*/ 0 h 3133266"/>
              <a:gd name="connsiteX1" fmla="*/ 2731090 w 4847123"/>
              <a:gd name="connsiteY1" fmla="*/ 418416 h 3133266"/>
              <a:gd name="connsiteX2" fmla="*/ 3538309 w 4847123"/>
              <a:gd name="connsiteY2" fmla="*/ 396134 h 3133266"/>
              <a:gd name="connsiteX3" fmla="*/ 3868649 w 4847123"/>
              <a:gd name="connsiteY3" fmla="*/ 973005 h 3133266"/>
              <a:gd name="connsiteX4" fmla="*/ 4844988 w 4847123"/>
              <a:gd name="connsiteY4" fmla="*/ 1975126 h 3133266"/>
              <a:gd name="connsiteX5" fmla="*/ 3834082 w 4847123"/>
              <a:gd name="connsiteY5" fmla="*/ 3132830 h 3133266"/>
              <a:gd name="connsiteX6" fmla="*/ 1034788 w 4847123"/>
              <a:gd name="connsiteY6" fmla="*/ 3132830 h 3133266"/>
              <a:gd name="connsiteX7" fmla="*/ 0 w 4847123"/>
              <a:gd name="connsiteY7" fmla="*/ 2200829 h 3133266"/>
              <a:gd name="connsiteX8" fmla="*/ 851544 w 4847123"/>
              <a:gd name="connsiteY8" fmla="*/ 1392604 h 3133266"/>
              <a:gd name="connsiteX9" fmla="*/ 1899155 w 4847123"/>
              <a:gd name="connsiteY9" fmla="*/ 0 h 3133266"/>
              <a:gd name="connsiteX0" fmla="*/ 1899155 w 4847123"/>
              <a:gd name="connsiteY0" fmla="*/ 0 h 3133266"/>
              <a:gd name="connsiteX1" fmla="*/ 2731090 w 4847123"/>
              <a:gd name="connsiteY1" fmla="*/ 418416 h 3133266"/>
              <a:gd name="connsiteX2" fmla="*/ 3538309 w 4847123"/>
              <a:gd name="connsiteY2" fmla="*/ 396134 h 3133266"/>
              <a:gd name="connsiteX3" fmla="*/ 3868649 w 4847123"/>
              <a:gd name="connsiteY3" fmla="*/ 973005 h 3133266"/>
              <a:gd name="connsiteX4" fmla="*/ 4844988 w 4847123"/>
              <a:gd name="connsiteY4" fmla="*/ 1975126 h 3133266"/>
              <a:gd name="connsiteX5" fmla="*/ 3834082 w 4847123"/>
              <a:gd name="connsiteY5" fmla="*/ 3132830 h 3133266"/>
              <a:gd name="connsiteX6" fmla="*/ 1034788 w 4847123"/>
              <a:gd name="connsiteY6" fmla="*/ 3132830 h 3133266"/>
              <a:gd name="connsiteX7" fmla="*/ 0 w 4847123"/>
              <a:gd name="connsiteY7" fmla="*/ 2200829 h 3133266"/>
              <a:gd name="connsiteX8" fmla="*/ 851544 w 4847123"/>
              <a:gd name="connsiteY8" fmla="*/ 1392604 h 3133266"/>
              <a:gd name="connsiteX9" fmla="*/ 1899155 w 4847123"/>
              <a:gd name="connsiteY9" fmla="*/ 0 h 3133266"/>
              <a:gd name="connsiteX0" fmla="*/ 1899907 w 4847875"/>
              <a:gd name="connsiteY0" fmla="*/ 0 h 3133108"/>
              <a:gd name="connsiteX1" fmla="*/ 2731842 w 4847875"/>
              <a:gd name="connsiteY1" fmla="*/ 418416 h 3133108"/>
              <a:gd name="connsiteX2" fmla="*/ 3539061 w 4847875"/>
              <a:gd name="connsiteY2" fmla="*/ 396134 h 3133108"/>
              <a:gd name="connsiteX3" fmla="*/ 3869401 w 4847875"/>
              <a:gd name="connsiteY3" fmla="*/ 973005 h 3133108"/>
              <a:gd name="connsiteX4" fmla="*/ 4845740 w 4847875"/>
              <a:gd name="connsiteY4" fmla="*/ 1975126 h 3133108"/>
              <a:gd name="connsiteX5" fmla="*/ 3834834 w 4847875"/>
              <a:gd name="connsiteY5" fmla="*/ 3132830 h 3133108"/>
              <a:gd name="connsiteX6" fmla="*/ 1035540 w 4847875"/>
              <a:gd name="connsiteY6" fmla="*/ 3132830 h 3133108"/>
              <a:gd name="connsiteX7" fmla="*/ 752 w 4847875"/>
              <a:gd name="connsiteY7" fmla="*/ 2200829 h 3133108"/>
              <a:gd name="connsiteX8" fmla="*/ 852296 w 4847875"/>
              <a:gd name="connsiteY8" fmla="*/ 1392604 h 3133108"/>
              <a:gd name="connsiteX9" fmla="*/ 1899907 w 4847875"/>
              <a:gd name="connsiteY9" fmla="*/ 0 h 3133108"/>
              <a:gd name="connsiteX0" fmla="*/ 1899832 w 4847800"/>
              <a:gd name="connsiteY0" fmla="*/ 0 h 3140212"/>
              <a:gd name="connsiteX1" fmla="*/ 2731767 w 4847800"/>
              <a:gd name="connsiteY1" fmla="*/ 418416 h 3140212"/>
              <a:gd name="connsiteX2" fmla="*/ 3538986 w 4847800"/>
              <a:gd name="connsiteY2" fmla="*/ 396134 h 3140212"/>
              <a:gd name="connsiteX3" fmla="*/ 3869326 w 4847800"/>
              <a:gd name="connsiteY3" fmla="*/ 973005 h 3140212"/>
              <a:gd name="connsiteX4" fmla="*/ 4845665 w 4847800"/>
              <a:gd name="connsiteY4" fmla="*/ 1975126 h 3140212"/>
              <a:gd name="connsiteX5" fmla="*/ 3834759 w 4847800"/>
              <a:gd name="connsiteY5" fmla="*/ 3132830 h 3140212"/>
              <a:gd name="connsiteX6" fmla="*/ 1035465 w 4847800"/>
              <a:gd name="connsiteY6" fmla="*/ 3132830 h 3140212"/>
              <a:gd name="connsiteX7" fmla="*/ 677 w 4847800"/>
              <a:gd name="connsiteY7" fmla="*/ 2200829 h 3140212"/>
              <a:gd name="connsiteX8" fmla="*/ 852221 w 4847800"/>
              <a:gd name="connsiteY8" fmla="*/ 1392604 h 3140212"/>
              <a:gd name="connsiteX9" fmla="*/ 1899832 w 4847800"/>
              <a:gd name="connsiteY9" fmla="*/ 0 h 3140212"/>
              <a:gd name="connsiteX0" fmla="*/ 1885186 w 4833154"/>
              <a:gd name="connsiteY0" fmla="*/ 0 h 3140279"/>
              <a:gd name="connsiteX1" fmla="*/ 2717121 w 4833154"/>
              <a:gd name="connsiteY1" fmla="*/ 418416 h 3140279"/>
              <a:gd name="connsiteX2" fmla="*/ 3524340 w 4833154"/>
              <a:gd name="connsiteY2" fmla="*/ 396134 h 3140279"/>
              <a:gd name="connsiteX3" fmla="*/ 3854680 w 4833154"/>
              <a:gd name="connsiteY3" fmla="*/ 973005 h 3140279"/>
              <a:gd name="connsiteX4" fmla="*/ 4831019 w 4833154"/>
              <a:gd name="connsiteY4" fmla="*/ 1975126 h 3140279"/>
              <a:gd name="connsiteX5" fmla="*/ 3820113 w 4833154"/>
              <a:gd name="connsiteY5" fmla="*/ 3132830 h 3140279"/>
              <a:gd name="connsiteX6" fmla="*/ 1020819 w 4833154"/>
              <a:gd name="connsiteY6" fmla="*/ 3132830 h 3140279"/>
              <a:gd name="connsiteX7" fmla="*/ 713 w 4833154"/>
              <a:gd name="connsiteY7" fmla="*/ 2208170 h 3140279"/>
              <a:gd name="connsiteX8" fmla="*/ 837575 w 4833154"/>
              <a:gd name="connsiteY8" fmla="*/ 1392604 h 3140279"/>
              <a:gd name="connsiteX9" fmla="*/ 1885186 w 4833154"/>
              <a:gd name="connsiteY9" fmla="*/ 0 h 3140279"/>
              <a:gd name="connsiteX0" fmla="*/ 1885186 w 4833154"/>
              <a:gd name="connsiteY0" fmla="*/ 0 h 3140279"/>
              <a:gd name="connsiteX1" fmla="*/ 2717121 w 4833154"/>
              <a:gd name="connsiteY1" fmla="*/ 418416 h 3140279"/>
              <a:gd name="connsiteX2" fmla="*/ 3524340 w 4833154"/>
              <a:gd name="connsiteY2" fmla="*/ 396134 h 3140279"/>
              <a:gd name="connsiteX3" fmla="*/ 3854680 w 4833154"/>
              <a:gd name="connsiteY3" fmla="*/ 973005 h 3140279"/>
              <a:gd name="connsiteX4" fmla="*/ 4831019 w 4833154"/>
              <a:gd name="connsiteY4" fmla="*/ 1975126 h 3140279"/>
              <a:gd name="connsiteX5" fmla="*/ 3820113 w 4833154"/>
              <a:gd name="connsiteY5" fmla="*/ 3132830 h 3140279"/>
              <a:gd name="connsiteX6" fmla="*/ 1020819 w 4833154"/>
              <a:gd name="connsiteY6" fmla="*/ 3132830 h 3140279"/>
              <a:gd name="connsiteX7" fmla="*/ 713 w 4833154"/>
              <a:gd name="connsiteY7" fmla="*/ 2208170 h 3140279"/>
              <a:gd name="connsiteX8" fmla="*/ 837575 w 4833154"/>
              <a:gd name="connsiteY8" fmla="*/ 1392604 h 3140279"/>
              <a:gd name="connsiteX9" fmla="*/ 1885186 w 4833154"/>
              <a:gd name="connsiteY9" fmla="*/ 0 h 3140279"/>
              <a:gd name="connsiteX0" fmla="*/ 1885186 w 4833154"/>
              <a:gd name="connsiteY0" fmla="*/ 0 h 3140279"/>
              <a:gd name="connsiteX1" fmla="*/ 2717121 w 4833154"/>
              <a:gd name="connsiteY1" fmla="*/ 418416 h 3140279"/>
              <a:gd name="connsiteX2" fmla="*/ 3524340 w 4833154"/>
              <a:gd name="connsiteY2" fmla="*/ 396134 h 3140279"/>
              <a:gd name="connsiteX3" fmla="*/ 3854680 w 4833154"/>
              <a:gd name="connsiteY3" fmla="*/ 973005 h 3140279"/>
              <a:gd name="connsiteX4" fmla="*/ 4831019 w 4833154"/>
              <a:gd name="connsiteY4" fmla="*/ 1975126 h 3140279"/>
              <a:gd name="connsiteX5" fmla="*/ 3820113 w 4833154"/>
              <a:gd name="connsiteY5" fmla="*/ 3132830 h 3140279"/>
              <a:gd name="connsiteX6" fmla="*/ 1020819 w 4833154"/>
              <a:gd name="connsiteY6" fmla="*/ 3132830 h 3140279"/>
              <a:gd name="connsiteX7" fmla="*/ 713 w 4833154"/>
              <a:gd name="connsiteY7" fmla="*/ 2208170 h 3140279"/>
              <a:gd name="connsiteX8" fmla="*/ 837575 w 4833154"/>
              <a:gd name="connsiteY8" fmla="*/ 1392604 h 3140279"/>
              <a:gd name="connsiteX9" fmla="*/ 1885186 w 4833154"/>
              <a:gd name="connsiteY9" fmla="*/ 0 h 3140279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24340 w 4833154"/>
              <a:gd name="connsiteY2" fmla="*/ 396134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24340 w 4833154"/>
              <a:gd name="connsiteY2" fmla="*/ 396134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24340 w 4833154"/>
              <a:gd name="connsiteY2" fmla="*/ 396134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24340 w 4833154"/>
              <a:gd name="connsiteY2" fmla="*/ 396134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24340 w 4833154"/>
              <a:gd name="connsiteY2" fmla="*/ 396134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1975126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2070554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2070554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3154"/>
              <a:gd name="connsiteY0" fmla="*/ 0 h 3141003"/>
              <a:gd name="connsiteX1" fmla="*/ 2717121 w 4833154"/>
              <a:gd name="connsiteY1" fmla="*/ 418416 h 3141003"/>
              <a:gd name="connsiteX2" fmla="*/ 3516999 w 4833154"/>
              <a:gd name="connsiteY2" fmla="*/ 410815 h 3141003"/>
              <a:gd name="connsiteX3" fmla="*/ 3854680 w 4833154"/>
              <a:gd name="connsiteY3" fmla="*/ 973005 h 3141003"/>
              <a:gd name="connsiteX4" fmla="*/ 4831019 w 4833154"/>
              <a:gd name="connsiteY4" fmla="*/ 2070554 h 3141003"/>
              <a:gd name="connsiteX5" fmla="*/ 3820113 w 4833154"/>
              <a:gd name="connsiteY5" fmla="*/ 3132830 h 3141003"/>
              <a:gd name="connsiteX6" fmla="*/ 1020819 w 4833154"/>
              <a:gd name="connsiteY6" fmla="*/ 3132830 h 3141003"/>
              <a:gd name="connsiteX7" fmla="*/ 713 w 4833154"/>
              <a:gd name="connsiteY7" fmla="*/ 2208170 h 3141003"/>
              <a:gd name="connsiteX8" fmla="*/ 837575 w 4833154"/>
              <a:gd name="connsiteY8" fmla="*/ 1392604 h 3141003"/>
              <a:gd name="connsiteX9" fmla="*/ 1885186 w 4833154"/>
              <a:gd name="connsiteY9" fmla="*/ 0 h 3141003"/>
              <a:gd name="connsiteX0" fmla="*/ 1885186 w 4831448"/>
              <a:gd name="connsiteY0" fmla="*/ 0 h 3141003"/>
              <a:gd name="connsiteX1" fmla="*/ 2717121 w 4831448"/>
              <a:gd name="connsiteY1" fmla="*/ 418416 h 3141003"/>
              <a:gd name="connsiteX2" fmla="*/ 3516999 w 4831448"/>
              <a:gd name="connsiteY2" fmla="*/ 410815 h 3141003"/>
              <a:gd name="connsiteX3" fmla="*/ 3854680 w 4831448"/>
              <a:gd name="connsiteY3" fmla="*/ 973005 h 3141003"/>
              <a:gd name="connsiteX4" fmla="*/ 4831019 w 4831448"/>
              <a:gd name="connsiteY4" fmla="*/ 2070554 h 3141003"/>
              <a:gd name="connsiteX5" fmla="*/ 3820113 w 4831448"/>
              <a:gd name="connsiteY5" fmla="*/ 3132830 h 3141003"/>
              <a:gd name="connsiteX6" fmla="*/ 1020819 w 4831448"/>
              <a:gd name="connsiteY6" fmla="*/ 3132830 h 3141003"/>
              <a:gd name="connsiteX7" fmla="*/ 713 w 4831448"/>
              <a:gd name="connsiteY7" fmla="*/ 2208170 h 3141003"/>
              <a:gd name="connsiteX8" fmla="*/ 837575 w 4831448"/>
              <a:gd name="connsiteY8" fmla="*/ 1392604 h 3141003"/>
              <a:gd name="connsiteX9" fmla="*/ 1885186 w 4831448"/>
              <a:gd name="connsiteY9" fmla="*/ 0 h 3141003"/>
              <a:gd name="connsiteX0" fmla="*/ 1885186 w 4831521"/>
              <a:gd name="connsiteY0" fmla="*/ 0 h 3141003"/>
              <a:gd name="connsiteX1" fmla="*/ 2717121 w 4831521"/>
              <a:gd name="connsiteY1" fmla="*/ 418416 h 3141003"/>
              <a:gd name="connsiteX2" fmla="*/ 3516999 w 4831521"/>
              <a:gd name="connsiteY2" fmla="*/ 410815 h 3141003"/>
              <a:gd name="connsiteX3" fmla="*/ 3854680 w 4831521"/>
              <a:gd name="connsiteY3" fmla="*/ 973005 h 3141003"/>
              <a:gd name="connsiteX4" fmla="*/ 4831019 w 4831521"/>
              <a:gd name="connsiteY4" fmla="*/ 2070554 h 3141003"/>
              <a:gd name="connsiteX5" fmla="*/ 3820113 w 4831521"/>
              <a:gd name="connsiteY5" fmla="*/ 3132830 h 3141003"/>
              <a:gd name="connsiteX6" fmla="*/ 1020819 w 4831521"/>
              <a:gd name="connsiteY6" fmla="*/ 3132830 h 3141003"/>
              <a:gd name="connsiteX7" fmla="*/ 713 w 4831521"/>
              <a:gd name="connsiteY7" fmla="*/ 2208170 h 3141003"/>
              <a:gd name="connsiteX8" fmla="*/ 837575 w 4831521"/>
              <a:gd name="connsiteY8" fmla="*/ 1392604 h 3141003"/>
              <a:gd name="connsiteX9" fmla="*/ 1885186 w 4831521"/>
              <a:gd name="connsiteY9" fmla="*/ 0 h 314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31521" h="3141003">
                <a:moveTo>
                  <a:pt x="1885186" y="0"/>
                </a:moveTo>
                <a:cubicBezTo>
                  <a:pt x="2507520" y="14681"/>
                  <a:pt x="2579286" y="315648"/>
                  <a:pt x="2717121" y="418416"/>
                </a:cubicBezTo>
                <a:cubicBezTo>
                  <a:pt x="3147693" y="227473"/>
                  <a:pt x="3365380" y="322814"/>
                  <a:pt x="3516999" y="410815"/>
                </a:cubicBezTo>
                <a:cubicBezTo>
                  <a:pt x="3771484" y="583531"/>
                  <a:pt x="3813082" y="829653"/>
                  <a:pt x="3854680" y="973005"/>
                </a:cubicBezTo>
                <a:cubicBezTo>
                  <a:pt x="4674414" y="1135764"/>
                  <a:pt x="4840807" y="1849071"/>
                  <a:pt x="4831019" y="2070554"/>
                </a:cubicBezTo>
                <a:cubicBezTo>
                  <a:pt x="4853753" y="2999662"/>
                  <a:pt x="4098355" y="3121303"/>
                  <a:pt x="3820113" y="3132830"/>
                </a:cubicBezTo>
                <a:cubicBezTo>
                  <a:pt x="2734839" y="3121466"/>
                  <a:pt x="2901294" y="3132830"/>
                  <a:pt x="1020819" y="3132830"/>
                </a:cubicBezTo>
                <a:cubicBezTo>
                  <a:pt x="233764" y="3222186"/>
                  <a:pt x="-15238" y="2556933"/>
                  <a:pt x="713" y="2208170"/>
                </a:cubicBezTo>
                <a:cubicBezTo>
                  <a:pt x="42312" y="1439598"/>
                  <a:pt x="678522" y="1412430"/>
                  <a:pt x="837575" y="1392604"/>
                </a:cubicBezTo>
                <a:cubicBezTo>
                  <a:pt x="819734" y="40184"/>
                  <a:pt x="1778232" y="23763"/>
                  <a:pt x="1885186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FA661C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1" kern="0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87675" y="3297173"/>
            <a:ext cx="132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セキュア</a:t>
            </a:r>
            <a:r>
              <a:rPr lang="en-US" altLang="ja-JP" sz="14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DNS</a:t>
            </a:r>
            <a:endParaRPr lang="en-US" sz="1600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510757" y="2926448"/>
            <a:ext cx="264712" cy="336212"/>
            <a:chOff x="1755735" y="1690064"/>
            <a:chExt cx="405342" cy="514828"/>
          </a:xfrm>
        </p:grpSpPr>
        <p:sp>
          <p:nvSpPr>
            <p:cNvPr id="53" name="Freeform 52"/>
            <p:cNvSpPr>
              <a:spLocks noChangeArrowheads="1"/>
            </p:cNvSpPr>
            <p:nvPr/>
          </p:nvSpPr>
          <p:spPr bwMode="auto">
            <a:xfrm>
              <a:off x="1755735" y="1690064"/>
              <a:ext cx="405342" cy="514828"/>
            </a:xfrm>
            <a:custGeom>
              <a:avLst/>
              <a:gdLst>
                <a:gd name="T0" fmla="*/ 3 w 769"/>
                <a:gd name="T1" fmla="*/ 0 h 973"/>
                <a:gd name="T2" fmla="*/ 768 w 769"/>
                <a:gd name="T3" fmla="*/ 0 h 973"/>
                <a:gd name="T4" fmla="*/ 768 w 769"/>
                <a:gd name="T5" fmla="*/ 424 h 973"/>
                <a:gd name="T6" fmla="*/ 384 w 769"/>
                <a:gd name="T7" fmla="*/ 972 h 973"/>
                <a:gd name="T8" fmla="*/ 0 w 769"/>
                <a:gd name="T9" fmla="*/ 424 h 973"/>
                <a:gd name="T10" fmla="*/ 0 w 769"/>
                <a:gd name="T11" fmla="*/ 0 h 973"/>
                <a:gd name="T12" fmla="*/ 3 w 769"/>
                <a:gd name="T13" fmla="*/ 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973">
                  <a:moveTo>
                    <a:pt x="3" y="0"/>
                  </a:moveTo>
                  <a:lnTo>
                    <a:pt x="768" y="0"/>
                  </a:lnTo>
                  <a:lnTo>
                    <a:pt x="768" y="424"/>
                  </a:lnTo>
                  <a:cubicBezTo>
                    <a:pt x="768" y="755"/>
                    <a:pt x="384" y="972"/>
                    <a:pt x="384" y="972"/>
                  </a:cubicBezTo>
                  <a:cubicBezTo>
                    <a:pt x="384" y="972"/>
                    <a:pt x="0" y="755"/>
                    <a:pt x="0" y="424"/>
                  </a:cubicBez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chemeClr val="bg1"/>
            </a:solidFill>
            <a:ln w="5080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54" name="Freeform 53"/>
            <p:cNvSpPr>
              <a:spLocks noChangeArrowheads="1"/>
            </p:cNvSpPr>
            <p:nvPr/>
          </p:nvSpPr>
          <p:spPr bwMode="auto">
            <a:xfrm>
              <a:off x="1832416" y="1799053"/>
              <a:ext cx="272111" cy="212100"/>
            </a:xfrm>
            <a:custGeom>
              <a:avLst/>
              <a:gdLst>
                <a:gd name="T0" fmla="*/ 966 w 2619"/>
                <a:gd name="T1" fmla="*/ 2041 h 2042"/>
                <a:gd name="T2" fmla="*/ 2611 w 2619"/>
                <a:gd name="T3" fmla="*/ 389 h 2042"/>
                <a:gd name="T4" fmla="*/ 2618 w 2619"/>
                <a:gd name="T5" fmla="*/ 378 h 2042"/>
                <a:gd name="T6" fmla="*/ 2240 w 2619"/>
                <a:gd name="T7" fmla="*/ 0 h 2042"/>
                <a:gd name="T8" fmla="*/ 2229 w 2619"/>
                <a:gd name="T9" fmla="*/ 8 h 2042"/>
                <a:gd name="T10" fmla="*/ 966 w 2619"/>
                <a:gd name="T11" fmla="*/ 1279 h 2042"/>
                <a:gd name="T12" fmla="*/ 389 w 2619"/>
                <a:gd name="T13" fmla="*/ 709 h 2042"/>
                <a:gd name="T14" fmla="*/ 378 w 2619"/>
                <a:gd name="T15" fmla="*/ 701 h 2042"/>
                <a:gd name="T16" fmla="*/ 0 w 2619"/>
                <a:gd name="T17" fmla="*/ 1080 h 2042"/>
                <a:gd name="T18" fmla="*/ 8 w 2619"/>
                <a:gd name="T19" fmla="*/ 1091 h 2042"/>
                <a:gd name="T20" fmla="*/ 966 w 2619"/>
                <a:gd name="T21" fmla="*/ 2041 h 2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19" h="2042">
                  <a:moveTo>
                    <a:pt x="966" y="2041"/>
                  </a:moveTo>
                  <a:lnTo>
                    <a:pt x="2611" y="389"/>
                  </a:lnTo>
                  <a:cubicBezTo>
                    <a:pt x="2613" y="386"/>
                    <a:pt x="2616" y="381"/>
                    <a:pt x="2618" y="378"/>
                  </a:cubicBezTo>
                  <a:cubicBezTo>
                    <a:pt x="2518" y="230"/>
                    <a:pt x="2388" y="100"/>
                    <a:pt x="2240" y="0"/>
                  </a:cubicBezTo>
                  <a:cubicBezTo>
                    <a:pt x="2237" y="2"/>
                    <a:pt x="2232" y="5"/>
                    <a:pt x="2229" y="8"/>
                  </a:cubicBezTo>
                  <a:lnTo>
                    <a:pt x="966" y="1279"/>
                  </a:lnTo>
                  <a:lnTo>
                    <a:pt x="389" y="709"/>
                  </a:lnTo>
                  <a:cubicBezTo>
                    <a:pt x="386" y="707"/>
                    <a:pt x="381" y="704"/>
                    <a:pt x="378" y="701"/>
                  </a:cubicBezTo>
                  <a:cubicBezTo>
                    <a:pt x="230" y="802"/>
                    <a:pt x="100" y="932"/>
                    <a:pt x="0" y="1080"/>
                  </a:cubicBezTo>
                  <a:cubicBezTo>
                    <a:pt x="2" y="1083"/>
                    <a:pt x="5" y="1088"/>
                    <a:pt x="8" y="1091"/>
                  </a:cubicBezTo>
                  <a:lnTo>
                    <a:pt x="966" y="2041"/>
                  </a:lnTo>
                </a:path>
              </a:pathLst>
            </a:custGeom>
            <a:solidFill>
              <a:srgbClr val="129F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pic>
        <p:nvPicPr>
          <p:cNvPr id="55" name="Picture 2" descr="/Users/njito/Library/Group Containers/UBF8T346G9.Office/msoclip1/01/ADAF3FA9-9D48-8040-869A-789F1F775BE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7923" y="3938628"/>
            <a:ext cx="403348" cy="40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/Users/njito/Library/Group Containers/UBF8T346G9.Office/msoclip1/01/ADAF3FA9-9D48-8040-869A-789F1F775BE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825" y="2387877"/>
            <a:ext cx="322892" cy="3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33140" y="2355726"/>
            <a:ext cx="16241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tx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AMP:</a:t>
            </a:r>
          </a:p>
          <a:p>
            <a:r>
              <a:rPr lang="en-US" sz="900" dirty="0" smtClean="0">
                <a:solidFill>
                  <a:schemeClr val="tx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Advanced Malware Protection</a:t>
            </a:r>
          </a:p>
          <a:p>
            <a:r>
              <a:rPr lang="en-US" sz="900" dirty="0" smtClean="0">
                <a:solidFill>
                  <a:schemeClr val="tx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Architecture</a:t>
            </a:r>
            <a:endParaRPr lang="en-US" sz="900" dirty="0">
              <a:solidFill>
                <a:schemeClr val="tx2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7253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143" y="243339"/>
            <a:ext cx="8837857" cy="731837"/>
          </a:xfrm>
        </p:spPr>
        <p:txBody>
          <a:bodyPr/>
          <a:lstStyle/>
          <a:p>
            <a:r>
              <a:rPr lang="en-US" altLang="ja-JP" sz="240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sz="2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Talos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vs.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競合他社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脅威インテリジェンスの比較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http://</a:t>
            </a:r>
            <a:r>
              <a:rPr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www.cisco.com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/c/m/</a:t>
            </a:r>
            <a:r>
              <a:rPr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ja_jp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/products/security/firewalls/competitive-</a:t>
            </a:r>
            <a:r>
              <a:rPr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comparison.html</a:t>
            </a:r>
            <a:endParaRPr 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98" y="1094918"/>
            <a:ext cx="5423817" cy="377818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834744" y="1513114"/>
            <a:ext cx="3275256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n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データの信頼性が違います。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36575" lvl="1" indent="-171450">
              <a:lnSpc>
                <a:spcPct val="150000"/>
              </a:lnSpc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マルウェア検体数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36575" lvl="1" indent="-171450">
              <a:lnSpc>
                <a:spcPct val="150000"/>
              </a:lnSpc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データベースの登録数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36575" lvl="1" indent="-171450">
              <a:lnSpc>
                <a:spcPct val="150000"/>
              </a:lnSpc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世界中にセンサー配備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36575" lvl="1" indent="-171450">
              <a:lnSpc>
                <a:spcPct val="150000"/>
              </a:lnSpc>
              <a:buFont typeface="Wingdings" charset="2"/>
              <a:buChar char="ü"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521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939744f1-324b-4a43-ac1f-89996838861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a5cc809c-12a5-4625-9d74-870b4b341edd"/>
</p:tagLst>
</file>

<file path=ppt/theme/theme1.xml><?xml version="1.0" encoding="utf-8"?>
<a:theme xmlns:a="http://schemas.openxmlformats.org/drawingml/2006/main" name="Blue theme 2015 16x9">
  <a:themeElements>
    <a:clrScheme name="Corprate Color Palette">
      <a:dk1>
        <a:srgbClr val="282828"/>
      </a:dk1>
      <a:lt1>
        <a:srgbClr val="FFFFFF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Blue theme 2016 16x9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TNBABT_Open and Close Theme</Template>
  <TotalTime>57735</TotalTime>
  <Words>1504</Words>
  <Application>Microsoft Office PowerPoint</Application>
  <PresentationFormat>画面に合わせる (16:9)</PresentationFormat>
  <Paragraphs>360</Paragraphs>
  <Slides>21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21</vt:i4>
      </vt:variant>
    </vt:vector>
  </HeadingPairs>
  <TitlesOfParts>
    <vt:vector size="37" baseType="lpstr">
      <vt:lpstr>Ciscolight</vt:lpstr>
      <vt:lpstr>CiscoSansTT ExtraLight</vt:lpstr>
      <vt:lpstr>CiscoSansTT Thin</vt:lpstr>
      <vt:lpstr>ＭＳ Ｐゴシック</vt:lpstr>
      <vt:lpstr>ＭＳ Ｐゴシック</vt:lpstr>
      <vt:lpstr>Tipo de letra del sistema Fina</vt:lpstr>
      <vt:lpstr>Meiryo</vt:lpstr>
      <vt:lpstr>Meiryo</vt:lpstr>
      <vt:lpstr>Arial</vt:lpstr>
      <vt:lpstr>Calibri</vt:lpstr>
      <vt:lpstr>CiscoSans</vt:lpstr>
      <vt:lpstr>CiscoSans ExtraLight</vt:lpstr>
      <vt:lpstr>CiscoSans Thin</vt:lpstr>
      <vt:lpstr>Wingdings</vt:lpstr>
      <vt:lpstr>Blue theme 2015 16x9</vt:lpstr>
      <vt:lpstr>Blue theme 2016 16x9</vt:lpstr>
      <vt:lpstr>Cisco Startシリーズ セキュリティ特集 第１回 ランサムウェア対策</vt:lpstr>
      <vt:lpstr>シスコ セキュリティ年次レポート</vt:lpstr>
      <vt:lpstr>セキュリティを侵害された組織は、 その対応に大変苦労する。</vt:lpstr>
      <vt:lpstr>日本におけるセキュリティ侵害の現状</vt:lpstr>
      <vt:lpstr>日本におけるセキュリティ侵害の現状</vt:lpstr>
      <vt:lpstr>日本におけるセキュリティ侵害の現状</vt:lpstr>
      <vt:lpstr>PowerPoint プレゼンテーション</vt:lpstr>
      <vt:lpstr>シスコ セキュリティ ポートフォリオ</vt:lpstr>
      <vt:lpstr>Cisco Talos vs. 競合他社 脅威インテリジェンスの比較 http://www.cisco.com/c/m/ja_jp/products/security/firewalls/competitive-comparison.html</vt:lpstr>
      <vt:lpstr>Cisco Talos vs. 競合他社 脅威インテリジェンスの比較</vt:lpstr>
      <vt:lpstr>検出時間のスコア</vt:lpstr>
      <vt:lpstr>Talos によるWannaCry ネットワーク観測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新しいマルウェア、ランサムウェアに対応するために。</vt:lpstr>
      <vt:lpstr>そもそも、 どのように情報搾取が行われるのか（一例）</vt:lpstr>
      <vt:lpstr>そもそも、 どのように情報搾取が行われるのか（一例）</vt:lpstr>
      <vt:lpstr>新しいマルウェア・ランサムウェアに対応するために。 Cisco Securityによる対策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Campaign Slides</dc:title>
  <dc:creator>Microsoft Office ユーザー</dc:creator>
  <cp:lastModifiedBy>Sachiko Wakuta -T (swakuta - Adecco at Cisco)</cp:lastModifiedBy>
  <cp:revision>136</cp:revision>
  <cp:lastPrinted>2017-07-03T01:51:36Z</cp:lastPrinted>
  <dcterms:created xsi:type="dcterms:W3CDTF">2016-06-16T05:23:34Z</dcterms:created>
  <dcterms:modified xsi:type="dcterms:W3CDTF">2017-07-03T03:49:58Z</dcterms:modified>
</cp:coreProperties>
</file>