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27"/>
  </p:notesMasterIdLst>
  <p:handoutMasterIdLst>
    <p:handoutMasterId r:id="rId28"/>
  </p:handoutMasterIdLst>
  <p:sldIdLst>
    <p:sldId id="258" r:id="rId2"/>
    <p:sldId id="263" r:id="rId3"/>
    <p:sldId id="264" r:id="rId4"/>
    <p:sldId id="265" r:id="rId5"/>
    <p:sldId id="284" r:id="rId6"/>
    <p:sldId id="266" r:id="rId7"/>
    <p:sldId id="267" r:id="rId8"/>
    <p:sldId id="268" r:id="rId9"/>
    <p:sldId id="269" r:id="rId10"/>
    <p:sldId id="285" r:id="rId11"/>
    <p:sldId id="270" r:id="rId12"/>
    <p:sldId id="271" r:id="rId13"/>
    <p:sldId id="286" r:id="rId14"/>
    <p:sldId id="272" r:id="rId15"/>
    <p:sldId id="273" r:id="rId16"/>
    <p:sldId id="274" r:id="rId17"/>
    <p:sldId id="275" r:id="rId18"/>
    <p:sldId id="276" r:id="rId19"/>
    <p:sldId id="277" r:id="rId20"/>
    <p:sldId id="278" r:id="rId21"/>
    <p:sldId id="279" r:id="rId22"/>
    <p:sldId id="280" r:id="rId23"/>
    <p:sldId id="281" r:id="rId24"/>
    <p:sldId id="283" r:id="rId25"/>
    <p:sldId id="282" r:id="rId26"/>
  </p:sldIdLst>
  <p:sldSz cx="9144000" cy="5143500" type="screen16x9"/>
  <p:notesSz cx="6805613" cy="99441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076" userDrawn="1">
          <p15:clr>
            <a:srgbClr val="A4A3A4"/>
          </p15:clr>
        </p15:guide>
        <p15:guide id="2" pos="3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B"/>
    <a:srgbClr val="58595B"/>
    <a:srgbClr val="004BAF"/>
    <a:srgbClr val="E8EBF1"/>
    <a:srgbClr val="4D4D4D"/>
    <a:srgbClr val="AB0810"/>
    <a:srgbClr val="FDBE24"/>
    <a:srgbClr val="FA661C"/>
    <a:srgbClr val="90BDDB"/>
    <a:srgbClr val="335F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66" autoAdjust="0"/>
    <p:restoredTop sz="96154" autoAdjust="0"/>
  </p:normalViewPr>
  <p:slideViewPr>
    <p:cSldViewPr snapToGrid="0" snapToObjects="1">
      <p:cViewPr varScale="1">
        <p:scale>
          <a:sx n="52" d="100"/>
          <a:sy n="52" d="100"/>
        </p:scale>
        <p:origin x="1029" y="30"/>
      </p:cViewPr>
      <p:guideLst>
        <p:guide orient="horz" pos="1076"/>
        <p:guide pos="3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col"/>
        <c:grouping val="percentStacked"/>
        <c:varyColors val="0"/>
        <c:ser>
          <c:idx val="0"/>
          <c:order val="0"/>
          <c:tx>
            <c:strRef>
              <c:f>Sheet1!$A$2</c:f>
              <c:strCache>
                <c:ptCount val="1"/>
                <c:pt idx="0">
                  <c:v>A社</c:v>
                </c:pt>
              </c:strCache>
            </c:strRef>
          </c:tx>
          <c:spPr>
            <a:solidFill>
              <a:schemeClr val="accent2">
                <a:shade val="45000"/>
              </a:schemeClr>
            </a:solidFill>
            <a:ln>
              <a:noFill/>
            </a:ln>
            <a:effectLst/>
          </c:spPr>
          <c:invertIfNegative val="0"/>
          <c:cat>
            <c:strRef>
              <c:f>Sheet1!$B$1:$C$1</c:f>
              <c:strCache>
                <c:ptCount val="2"/>
                <c:pt idx="0">
                  <c:v>Q3CY14-Q2CY15</c:v>
                </c:pt>
                <c:pt idx="1">
                  <c:v>Q3CY15-Q2CY16</c:v>
                </c:pt>
              </c:strCache>
            </c:strRef>
          </c:cat>
          <c:val>
            <c:numRef>
              <c:f>Sheet1!$B$2:$C$2</c:f>
              <c:numCache>
                <c:formatCode>0%</c:formatCode>
                <c:ptCount val="2"/>
                <c:pt idx="0">
                  <c:v>0.34</c:v>
                </c:pt>
                <c:pt idx="1">
                  <c:v>0.38</c:v>
                </c:pt>
              </c:numCache>
            </c:numRef>
          </c:val>
          <c:extLst>
            <c:ext xmlns:c16="http://schemas.microsoft.com/office/drawing/2014/chart" uri="{C3380CC4-5D6E-409C-BE32-E72D297353CC}">
              <c16:uniqueId val="{00000000-B9C9-4341-85B1-20C9A5F1121E}"/>
            </c:ext>
          </c:extLst>
        </c:ser>
        <c:ser>
          <c:idx val="1"/>
          <c:order val="1"/>
          <c:tx>
            <c:strRef>
              <c:f>Sheet1!$A$3</c:f>
              <c:strCache>
                <c:ptCount val="1"/>
                <c:pt idx="0">
                  <c:v>B社</c:v>
                </c:pt>
              </c:strCache>
            </c:strRef>
          </c:tx>
          <c:spPr>
            <a:solidFill>
              <a:schemeClr val="accent2">
                <a:shade val="61000"/>
              </a:schemeClr>
            </a:solidFill>
            <a:ln>
              <a:noFill/>
            </a:ln>
            <a:effectLst/>
          </c:spPr>
          <c:invertIfNegative val="0"/>
          <c:cat>
            <c:strRef>
              <c:f>Sheet1!$B$1:$C$1</c:f>
              <c:strCache>
                <c:ptCount val="2"/>
                <c:pt idx="0">
                  <c:v>Q3CY14-Q2CY15</c:v>
                </c:pt>
                <c:pt idx="1">
                  <c:v>Q3CY15-Q2CY16</c:v>
                </c:pt>
              </c:strCache>
            </c:strRef>
          </c:cat>
          <c:val>
            <c:numRef>
              <c:f>Sheet1!$B$3:$C$3</c:f>
              <c:numCache>
                <c:formatCode>0%</c:formatCode>
                <c:ptCount val="2"/>
                <c:pt idx="0">
                  <c:v>0.27</c:v>
                </c:pt>
                <c:pt idx="1">
                  <c:v>0.19</c:v>
                </c:pt>
              </c:numCache>
            </c:numRef>
          </c:val>
          <c:extLst>
            <c:ext xmlns:c16="http://schemas.microsoft.com/office/drawing/2014/chart" uri="{C3380CC4-5D6E-409C-BE32-E72D297353CC}">
              <c16:uniqueId val="{00000001-B9C9-4341-85B1-20C9A5F1121E}"/>
            </c:ext>
          </c:extLst>
        </c:ser>
        <c:ser>
          <c:idx val="2"/>
          <c:order val="2"/>
          <c:tx>
            <c:strRef>
              <c:f>Sheet1!$A$4</c:f>
              <c:strCache>
                <c:ptCount val="1"/>
                <c:pt idx="0">
                  <c:v>C社</c:v>
                </c:pt>
              </c:strCache>
            </c:strRef>
          </c:tx>
          <c:spPr>
            <a:solidFill>
              <a:schemeClr val="accent2">
                <a:shade val="76000"/>
              </a:schemeClr>
            </a:solidFill>
            <a:ln>
              <a:noFill/>
            </a:ln>
            <a:effectLst/>
          </c:spPr>
          <c:invertIfNegative val="0"/>
          <c:cat>
            <c:strRef>
              <c:f>Sheet1!$B$1:$C$1</c:f>
              <c:strCache>
                <c:ptCount val="2"/>
                <c:pt idx="0">
                  <c:v>Q3CY14-Q2CY15</c:v>
                </c:pt>
                <c:pt idx="1">
                  <c:v>Q3CY15-Q2CY16</c:v>
                </c:pt>
              </c:strCache>
            </c:strRef>
          </c:cat>
          <c:val>
            <c:numRef>
              <c:f>Sheet1!$B$4:$C$4</c:f>
              <c:numCache>
                <c:formatCode>0%</c:formatCode>
                <c:ptCount val="2"/>
                <c:pt idx="0">
                  <c:v>0.13</c:v>
                </c:pt>
                <c:pt idx="1">
                  <c:v>0.1</c:v>
                </c:pt>
              </c:numCache>
            </c:numRef>
          </c:val>
          <c:extLst>
            <c:ext xmlns:c16="http://schemas.microsoft.com/office/drawing/2014/chart" uri="{C3380CC4-5D6E-409C-BE32-E72D297353CC}">
              <c16:uniqueId val="{00000002-B9C9-4341-85B1-20C9A5F1121E}"/>
            </c:ext>
          </c:extLst>
        </c:ser>
        <c:ser>
          <c:idx val="3"/>
          <c:order val="3"/>
          <c:tx>
            <c:strRef>
              <c:f>Sheet1!$A$5</c:f>
              <c:strCache>
                <c:ptCount val="1"/>
                <c:pt idx="0">
                  <c:v>Cisco</c:v>
                </c:pt>
              </c:strCache>
            </c:strRef>
          </c:tx>
          <c:spPr>
            <a:solidFill>
              <a:srgbClr val="C00000"/>
            </a:solidFill>
            <a:ln>
              <a:noFill/>
            </a:ln>
            <a:effectLst/>
          </c:spPr>
          <c:invertIfNegative val="0"/>
          <c:cat>
            <c:strRef>
              <c:f>Sheet1!$B$1:$C$1</c:f>
              <c:strCache>
                <c:ptCount val="2"/>
                <c:pt idx="0">
                  <c:v>Q3CY14-Q2CY15</c:v>
                </c:pt>
                <c:pt idx="1">
                  <c:v>Q3CY15-Q2CY16</c:v>
                </c:pt>
              </c:strCache>
            </c:strRef>
          </c:cat>
          <c:val>
            <c:numRef>
              <c:f>Sheet1!$B$5:$C$5</c:f>
              <c:numCache>
                <c:formatCode>0%</c:formatCode>
                <c:ptCount val="2"/>
                <c:pt idx="0">
                  <c:v>0.09</c:v>
                </c:pt>
                <c:pt idx="1">
                  <c:v>0.16</c:v>
                </c:pt>
              </c:numCache>
            </c:numRef>
          </c:val>
          <c:extLst>
            <c:ext xmlns:c16="http://schemas.microsoft.com/office/drawing/2014/chart" uri="{C3380CC4-5D6E-409C-BE32-E72D297353CC}">
              <c16:uniqueId val="{00000003-B9C9-4341-85B1-20C9A5F1121E}"/>
            </c:ext>
          </c:extLst>
        </c:ser>
        <c:ser>
          <c:idx val="4"/>
          <c:order val="4"/>
          <c:tx>
            <c:strRef>
              <c:f>Sheet1!$A$6</c:f>
              <c:strCache>
                <c:ptCount val="1"/>
                <c:pt idx="0">
                  <c:v>D社</c:v>
                </c:pt>
              </c:strCache>
            </c:strRef>
          </c:tx>
          <c:spPr>
            <a:solidFill>
              <a:schemeClr val="accent2">
                <a:tint val="93000"/>
              </a:schemeClr>
            </a:solidFill>
            <a:ln>
              <a:noFill/>
            </a:ln>
            <a:effectLst/>
          </c:spPr>
          <c:invertIfNegative val="0"/>
          <c:cat>
            <c:strRef>
              <c:f>Sheet1!$B$1:$C$1</c:f>
              <c:strCache>
                <c:ptCount val="2"/>
                <c:pt idx="0">
                  <c:v>Q3CY14-Q2CY15</c:v>
                </c:pt>
                <c:pt idx="1">
                  <c:v>Q3CY15-Q2CY16</c:v>
                </c:pt>
              </c:strCache>
            </c:strRef>
          </c:cat>
          <c:val>
            <c:numRef>
              <c:f>Sheet1!$B$6:$C$6</c:f>
              <c:numCache>
                <c:formatCode>0%</c:formatCode>
                <c:ptCount val="2"/>
                <c:pt idx="0">
                  <c:v>8.2941516003978602E-2</c:v>
                </c:pt>
                <c:pt idx="1">
                  <c:v>0.08</c:v>
                </c:pt>
              </c:numCache>
            </c:numRef>
          </c:val>
          <c:extLst>
            <c:ext xmlns:c16="http://schemas.microsoft.com/office/drawing/2014/chart" uri="{C3380CC4-5D6E-409C-BE32-E72D297353CC}">
              <c16:uniqueId val="{00000004-B9C9-4341-85B1-20C9A5F1121E}"/>
            </c:ext>
          </c:extLst>
        </c:ser>
        <c:ser>
          <c:idx val="5"/>
          <c:order val="5"/>
          <c:tx>
            <c:strRef>
              <c:f>Sheet1!$A$7</c:f>
              <c:strCache>
                <c:ptCount val="1"/>
                <c:pt idx="0">
                  <c:v>E社</c:v>
                </c:pt>
              </c:strCache>
            </c:strRef>
          </c:tx>
          <c:spPr>
            <a:solidFill>
              <a:schemeClr val="accent2">
                <a:tint val="77000"/>
              </a:schemeClr>
            </a:solidFill>
            <a:ln>
              <a:noFill/>
            </a:ln>
            <a:effectLst/>
          </c:spPr>
          <c:invertIfNegative val="0"/>
          <c:cat>
            <c:strRef>
              <c:f>Sheet1!$B$1:$C$1</c:f>
              <c:strCache>
                <c:ptCount val="2"/>
                <c:pt idx="0">
                  <c:v>Q3CY14-Q2CY15</c:v>
                </c:pt>
                <c:pt idx="1">
                  <c:v>Q3CY15-Q2CY16</c:v>
                </c:pt>
              </c:strCache>
            </c:strRef>
          </c:cat>
          <c:val>
            <c:numRef>
              <c:f>Sheet1!$B$7:$C$7</c:f>
              <c:numCache>
                <c:formatCode>0%</c:formatCode>
                <c:ptCount val="2"/>
                <c:pt idx="0">
                  <c:v>3.4792188557049401E-2</c:v>
                </c:pt>
                <c:pt idx="1">
                  <c:v>0.03</c:v>
                </c:pt>
              </c:numCache>
            </c:numRef>
          </c:val>
          <c:extLst>
            <c:ext xmlns:c16="http://schemas.microsoft.com/office/drawing/2014/chart" uri="{C3380CC4-5D6E-409C-BE32-E72D297353CC}">
              <c16:uniqueId val="{00000005-B9C9-4341-85B1-20C9A5F1121E}"/>
            </c:ext>
          </c:extLst>
        </c:ser>
        <c:ser>
          <c:idx val="6"/>
          <c:order val="6"/>
          <c:tx>
            <c:strRef>
              <c:f>Sheet1!$A$8</c:f>
              <c:strCache>
                <c:ptCount val="1"/>
                <c:pt idx="0">
                  <c:v>F社</c:v>
                </c:pt>
              </c:strCache>
            </c:strRef>
          </c:tx>
          <c:spPr>
            <a:solidFill>
              <a:schemeClr val="accent2">
                <a:tint val="62000"/>
              </a:schemeClr>
            </a:solidFill>
            <a:ln>
              <a:noFill/>
            </a:ln>
            <a:effectLst/>
          </c:spPr>
          <c:invertIfNegative val="0"/>
          <c:cat>
            <c:strRef>
              <c:f>Sheet1!$B$1:$C$1</c:f>
              <c:strCache>
                <c:ptCount val="2"/>
                <c:pt idx="0">
                  <c:v>Q3CY14-Q2CY15</c:v>
                </c:pt>
                <c:pt idx="1">
                  <c:v>Q3CY15-Q2CY16</c:v>
                </c:pt>
              </c:strCache>
            </c:strRef>
          </c:cat>
          <c:val>
            <c:numRef>
              <c:f>Sheet1!$B$8:$C$8</c:f>
              <c:numCache>
                <c:formatCode>0%</c:formatCode>
                <c:ptCount val="2"/>
                <c:pt idx="0">
                  <c:v>2.6477675540850398E-2</c:v>
                </c:pt>
                <c:pt idx="1">
                  <c:v>0.03</c:v>
                </c:pt>
              </c:numCache>
            </c:numRef>
          </c:val>
          <c:extLst>
            <c:ext xmlns:c16="http://schemas.microsoft.com/office/drawing/2014/chart" uri="{C3380CC4-5D6E-409C-BE32-E72D297353CC}">
              <c16:uniqueId val="{00000006-B9C9-4341-85B1-20C9A5F1121E}"/>
            </c:ext>
          </c:extLst>
        </c:ser>
        <c:ser>
          <c:idx val="7"/>
          <c:order val="7"/>
          <c:tx>
            <c:strRef>
              <c:f>Sheet1!$A$9</c:f>
              <c:strCache>
                <c:ptCount val="1"/>
                <c:pt idx="0">
                  <c:v>G社</c:v>
                </c:pt>
              </c:strCache>
            </c:strRef>
          </c:tx>
          <c:spPr>
            <a:solidFill>
              <a:schemeClr val="accent2">
                <a:tint val="46000"/>
              </a:schemeClr>
            </a:solidFill>
            <a:ln>
              <a:noFill/>
            </a:ln>
            <a:effectLst/>
          </c:spPr>
          <c:invertIfNegative val="0"/>
          <c:cat>
            <c:strRef>
              <c:f>Sheet1!$B$1:$C$1</c:f>
              <c:strCache>
                <c:ptCount val="2"/>
                <c:pt idx="0">
                  <c:v>Q3CY14-Q2CY15</c:v>
                </c:pt>
                <c:pt idx="1">
                  <c:v>Q3CY15-Q2CY16</c:v>
                </c:pt>
              </c:strCache>
            </c:strRef>
          </c:cat>
          <c:val>
            <c:numRef>
              <c:f>Sheet1!$B$9:$C$9</c:f>
              <c:numCache>
                <c:formatCode>0%</c:formatCode>
                <c:ptCount val="2"/>
                <c:pt idx="0">
                  <c:v>1.9442189504414498E-2</c:v>
                </c:pt>
                <c:pt idx="1">
                  <c:v>0.03</c:v>
                </c:pt>
              </c:numCache>
            </c:numRef>
          </c:val>
          <c:extLst>
            <c:ext xmlns:c16="http://schemas.microsoft.com/office/drawing/2014/chart" uri="{C3380CC4-5D6E-409C-BE32-E72D297353CC}">
              <c16:uniqueId val="{00000000-D79C-4FB8-AEB7-8356A2C42DA6}"/>
            </c:ext>
          </c:extLst>
        </c:ser>
        <c:dLbls>
          <c:showLegendKey val="0"/>
          <c:showVal val="0"/>
          <c:showCatName val="0"/>
          <c:showSerName val="0"/>
          <c:showPercent val="0"/>
          <c:showBubbleSize val="0"/>
        </c:dLbls>
        <c:gapWidth val="150"/>
        <c:overlap val="100"/>
        <c:serLines>
          <c:spPr>
            <a:ln w="9525" cap="flat" cmpd="sng" algn="ctr">
              <a:solidFill>
                <a:schemeClr val="tx1">
                  <a:shade val="95000"/>
                  <a:satMod val="105000"/>
                </a:schemeClr>
              </a:solidFill>
              <a:prstDash val="solid"/>
              <a:round/>
            </a:ln>
            <a:effectLst/>
          </c:spPr>
        </c:serLines>
        <c:axId val="1293357536"/>
        <c:axId val="1202683328"/>
      </c:barChart>
      <c:catAx>
        <c:axId val="1293357536"/>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lang="ja-JP" sz="1800" b="0" i="0" u="none" strike="noStrike" kern="1200" baseline="0">
                <a:solidFill>
                  <a:srgbClr val="0070C0"/>
                </a:solidFill>
                <a:latin typeface="+mn-lt"/>
                <a:ea typeface="+mn-ea"/>
                <a:cs typeface="+mn-cs"/>
              </a:defRPr>
            </a:pPr>
            <a:endParaRPr lang="ja-JP"/>
          </a:p>
        </c:txPr>
        <c:crossAx val="1202683328"/>
        <c:crosses val="autoZero"/>
        <c:auto val="1"/>
        <c:lblAlgn val="ctr"/>
        <c:lblOffset val="100"/>
        <c:noMultiLvlLbl val="0"/>
      </c:catAx>
      <c:valAx>
        <c:axId val="1202683328"/>
        <c:scaling>
          <c:orientation val="minMax"/>
        </c:scaling>
        <c:delete val="0"/>
        <c:axPos val="l"/>
        <c:numFmt formatCode="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lang="ja-JP" sz="900" b="0" i="0" u="none" strike="noStrike" kern="1200" baseline="0">
                <a:solidFill>
                  <a:schemeClr val="tx1"/>
                </a:solidFill>
                <a:latin typeface="+mn-lt"/>
                <a:ea typeface="+mn-ea"/>
                <a:cs typeface="+mn-cs"/>
              </a:defRPr>
            </a:pPr>
            <a:endParaRPr lang="ja-JP"/>
          </a:p>
        </c:txPr>
        <c:crossAx val="1293357536"/>
        <c:crosses val="autoZero"/>
        <c:crossBetween val="between"/>
      </c:valAx>
      <c:spPr>
        <a:noFill/>
        <a:ln>
          <a:noFill/>
        </a:ln>
        <a:effectLst/>
      </c:spPr>
    </c:plotArea>
    <c:legend>
      <c:legendPos val="r"/>
      <c:layout>
        <c:manualLayout>
          <c:xMode val="edge"/>
          <c:yMode val="edge"/>
          <c:x val="0.83915511560172595"/>
          <c:y val="4.9401634344214199E-2"/>
          <c:w val="0.12818271624220701"/>
          <c:h val="0.66809228781889396"/>
        </c:manualLayout>
      </c:layout>
      <c:overlay val="0"/>
      <c:spPr>
        <a:noFill/>
        <a:ln>
          <a:noFill/>
        </a:ln>
        <a:effectLst/>
      </c:spPr>
      <c:txPr>
        <a:bodyPr rot="0" spcFirstLastPara="1" vertOverflow="ellipsis" vert="horz" wrap="square" anchor="ctr" anchorCtr="1"/>
        <a:lstStyle/>
        <a:p>
          <a:pPr>
            <a:defRPr lang="ja-JP" sz="11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w="9525" cap="flat" cmpd="sng" algn="ctr">
      <a:noFill/>
      <a:prstDash val="solid"/>
    </a:ln>
    <a:effectLst/>
  </c:spPr>
  <c:txPr>
    <a:bodyPr/>
    <a:lstStyle/>
    <a:p>
      <a:pPr>
        <a:defRPr sz="900"/>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58E61C0-B6F7-4C9C-863F-D118B03799EB}" type="datetimeFigureOut">
              <a:rPr lang="en-US"/>
              <a:pPr>
                <a:defRPr/>
              </a:pPr>
              <a:t>4/18/2017</a:t>
            </a:fld>
            <a:endParaRPr lang="en-US"/>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FF3F7B5-9A0B-40F3-A257-932ED5C8BDE7}" type="slidenum">
              <a:rPr lang="en-US"/>
              <a:pPr>
                <a:defRPr/>
              </a:pPr>
              <a:t>‹#›</a:t>
            </a:fld>
            <a:endParaRPr lang="en-US"/>
          </a:p>
        </p:txBody>
      </p:sp>
    </p:spTree>
    <p:extLst>
      <p:ext uri="{BB962C8B-B14F-4D97-AF65-F5344CB8AC3E}">
        <p14:creationId xmlns:p14="http://schemas.microsoft.com/office/powerpoint/2010/main" val="2514635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E6EE8EE-BAD1-491A-8874-8394E5CA366F}" type="datetimeFigureOut">
              <a:rPr lang="en-US"/>
              <a:pPr>
                <a:defRPr/>
              </a:pPr>
              <a:t>4/18/2017</a:t>
            </a:fld>
            <a:endParaRPr lang="en-US"/>
          </a:p>
        </p:txBody>
      </p:sp>
      <p:sp>
        <p:nvSpPr>
          <p:cNvPr id="4" name="Slide Image Placeholder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3F6C1005-B323-4A04-B0D1-DB577C3C2ECA}" type="slidenum">
              <a:rPr lang="en-US"/>
              <a:pPr>
                <a:defRPr/>
              </a:pPr>
              <a:t>‹#›</a:t>
            </a:fld>
            <a:endParaRPr lang="en-US"/>
          </a:p>
        </p:txBody>
      </p:sp>
    </p:spTree>
    <p:extLst>
      <p:ext uri="{BB962C8B-B14F-4D97-AF65-F5344CB8AC3E}">
        <p14:creationId xmlns:p14="http://schemas.microsoft.com/office/powerpoint/2010/main" val="354889419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F6C1005-B323-4A04-B0D1-DB577C3C2ECA}" type="slidenum">
              <a:rPr lang="en-US" smtClean="0"/>
              <a:pPr>
                <a:defRPr/>
              </a:pPr>
              <a:t>1</a:t>
            </a:fld>
            <a:endParaRPr lang="en-US"/>
          </a:p>
        </p:txBody>
      </p:sp>
    </p:spTree>
    <p:extLst>
      <p:ext uri="{BB962C8B-B14F-4D97-AF65-F5344CB8AC3E}">
        <p14:creationId xmlns:p14="http://schemas.microsoft.com/office/powerpoint/2010/main" val="998493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pPr>
              <a:defRPr/>
            </a:pPr>
            <a:fld id="{3F6C1005-B323-4A04-B0D1-DB577C3C2ECA}" type="slidenum">
              <a:rPr lang="en-US" smtClean="0"/>
              <a:pPr>
                <a:defRPr/>
              </a:pPr>
              <a:t>2</a:t>
            </a:fld>
            <a:endParaRPr lang="en-US"/>
          </a:p>
        </p:txBody>
      </p:sp>
    </p:spTree>
    <p:extLst>
      <p:ext uri="{BB962C8B-B14F-4D97-AF65-F5344CB8AC3E}">
        <p14:creationId xmlns:p14="http://schemas.microsoft.com/office/powerpoint/2010/main" val="626285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spcBef>
                <a:spcPct val="0"/>
              </a:spcBef>
            </a:pPr>
            <a:endParaRPr lang="en-US" altLang="ja-JP" dirty="0">
              <a:latin typeface="Calibri" charset="0"/>
            </a:endParaRPr>
          </a:p>
        </p:txBody>
      </p:sp>
      <p:sp>
        <p:nvSpPr>
          <p:cNvPr id="4" name="スライド番号プレースホルダー 3"/>
          <p:cNvSpPr>
            <a:spLocks noGrp="1"/>
          </p:cNvSpPr>
          <p:nvPr>
            <p:ph type="sldNum" sz="quarter" idx="10"/>
          </p:nvPr>
        </p:nvSpPr>
        <p:spPr/>
        <p:txBody>
          <a:bodyPr/>
          <a:lstStyle/>
          <a:p>
            <a:pPr>
              <a:defRPr/>
            </a:pPr>
            <a:fld id="{3F6C1005-B323-4A04-B0D1-DB577C3C2ECA}" type="slidenum">
              <a:rPr lang="en-US" smtClean="0"/>
              <a:pPr>
                <a:defRPr/>
              </a:pPr>
              <a:t>3</a:t>
            </a:fld>
            <a:endParaRPr lang="en-US"/>
          </a:p>
        </p:txBody>
      </p:sp>
    </p:spTree>
    <p:extLst>
      <p:ext uri="{BB962C8B-B14F-4D97-AF65-F5344CB8AC3E}">
        <p14:creationId xmlns:p14="http://schemas.microsoft.com/office/powerpoint/2010/main" val="3202251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4</a:t>
            </a:fld>
            <a:endParaRPr lang="en-US" dirty="0"/>
          </a:p>
        </p:txBody>
      </p:sp>
    </p:spTree>
    <p:extLst>
      <p:ext uri="{BB962C8B-B14F-4D97-AF65-F5344CB8AC3E}">
        <p14:creationId xmlns:p14="http://schemas.microsoft.com/office/powerpoint/2010/main" val="4036935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5</a:t>
            </a:fld>
            <a:endParaRPr lang="en-US" dirty="0"/>
          </a:p>
        </p:txBody>
      </p:sp>
    </p:spTree>
    <p:extLst>
      <p:ext uri="{BB962C8B-B14F-4D97-AF65-F5344CB8AC3E}">
        <p14:creationId xmlns:p14="http://schemas.microsoft.com/office/powerpoint/2010/main" val="1984332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67755D76-ECE0-F74C-8310-7DA1DF65585E}" type="slidenum">
              <a:rPr kumimoji="1" lang="ja-JP" altLang="en-US" smtClean="0"/>
              <a:t>7</a:t>
            </a:fld>
            <a:endParaRPr kumimoji="1" lang="ja-JP" altLang="en-US"/>
          </a:p>
        </p:txBody>
      </p:sp>
    </p:spTree>
    <p:extLst>
      <p:ext uri="{BB962C8B-B14F-4D97-AF65-F5344CB8AC3E}">
        <p14:creationId xmlns:p14="http://schemas.microsoft.com/office/powerpoint/2010/main" val="3664618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Ip</a:t>
            </a:r>
            <a:r>
              <a:rPr kumimoji="1" lang="en-US" altLang="ja-JP" dirty="0" smtClean="0"/>
              <a:t> </a:t>
            </a:r>
            <a:r>
              <a:rPr kumimoji="1" lang="en-US" altLang="ja-JP" dirty="0" err="1" smtClean="0"/>
              <a:t>dns</a:t>
            </a:r>
            <a:r>
              <a:rPr kumimoji="1" lang="en-US" altLang="ja-JP" dirty="0" smtClean="0"/>
              <a:t> &lt;default-router </a:t>
            </a:r>
            <a:r>
              <a:rPr kumimoji="1" lang="en-US" altLang="ja-JP" dirty="0" err="1" smtClean="0"/>
              <a:t>ip</a:t>
            </a:r>
            <a:r>
              <a:rPr kumimoji="1" lang="en-US" altLang="ja-JP" dirty="0" smtClean="0"/>
              <a:t> address&gt;</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97A1FA6-25DE-9E4E-A34D-CF67DE7DBDC7}" type="slidenum">
              <a:rPr lang="en-US" smtClean="0"/>
              <a:pPr>
                <a:defRPr/>
              </a:pPr>
              <a:t>16</a:t>
            </a:fld>
            <a:endParaRPr lang="en-US"/>
          </a:p>
        </p:txBody>
      </p:sp>
    </p:spTree>
    <p:extLst>
      <p:ext uri="{BB962C8B-B14F-4D97-AF65-F5344CB8AC3E}">
        <p14:creationId xmlns:p14="http://schemas.microsoft.com/office/powerpoint/2010/main" val="5625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22</a:t>
            </a:fld>
            <a:endParaRPr lang="en-US" dirty="0"/>
          </a:p>
        </p:txBody>
      </p:sp>
    </p:spTree>
    <p:extLst>
      <p:ext uri="{BB962C8B-B14F-4D97-AF65-F5344CB8AC3E}">
        <p14:creationId xmlns:p14="http://schemas.microsoft.com/office/powerpoint/2010/main" val="1966534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ja-JP" altLang="en-US" dirty="0" smtClean="0"/>
              <a:t>つぎにシスココミュニティサイトについてご説明させていただきます。こちらも本日の発表に合わせて新設したサイトです。すでにお客様の初期設定で必要と想定されるあらゆる情報を想定して掲載しております。例えば、シスコの製品ではきめ細やかな設定カスタマイズできる機能があるということを</a:t>
            </a:r>
            <a:r>
              <a:rPr lang="en-US" altLang="ja-JP" dirty="0" smtClean="0"/>
              <a:t>Jeff</a:t>
            </a:r>
            <a:r>
              <a:rPr lang="ja-JP" altLang="en-US" dirty="0" smtClean="0"/>
              <a:t>のセッションでも説明しておりますが、それらの活用方法についても詳しい解説が記載されております。またユーザの皆様がこちらに様々な質問、または新しい活用方法などの情報を書き込んでいただけるようになっておりますので、今後はユーザー数の拡大にともないこのコミュニティサイトがより充実したものになってくることと思います。さらにはデジタルマーケティングを活用した</a:t>
            </a:r>
            <a:r>
              <a:rPr lang="en-US" altLang="ja-JP" dirty="0" smtClean="0"/>
              <a:t>Click to Chat</a:t>
            </a:r>
            <a:r>
              <a:rPr lang="ja-JP" altLang="en-US" dirty="0" err="1" smtClean="0"/>
              <a:t>のよう</a:t>
            </a:r>
            <a:r>
              <a:rPr lang="ja-JP" altLang="en-US" dirty="0" smtClean="0"/>
              <a:t>ならライブ機能の追加も予定しており、弊社のサポートエンジニアや開発エンジニアと製品を活用いただいているパートナー様やエンドユーザー様によるオンラインのコミュニケーションの場も展開していきたいと考えております</a:t>
            </a:r>
            <a:endParaRPr lang="en-US" altLang="ja-JP" dirty="0" smtClean="0"/>
          </a:p>
          <a:p>
            <a:endParaRPr lang="en-US" altLang="ja-JP" dirty="0" smtClean="0"/>
          </a:p>
        </p:txBody>
      </p:sp>
      <p:sp>
        <p:nvSpPr>
          <p:cNvPr id="4" name="スライド番号プレースホルダー 3"/>
          <p:cNvSpPr>
            <a:spLocks noGrp="1"/>
          </p:cNvSpPr>
          <p:nvPr>
            <p:ph type="sldNum" sz="quarter" idx="10"/>
          </p:nvPr>
        </p:nvSpPr>
        <p:spPr/>
        <p:txBody>
          <a:bodyPr/>
          <a:lstStyle/>
          <a:p>
            <a:pPr>
              <a:defRPr/>
            </a:pPr>
            <a:fld id="{F97A1FA6-25DE-9E4E-A34D-CF67DE7DBDC7}" type="slidenum">
              <a:rPr lang="en-US" smtClean="0"/>
              <a:pPr>
                <a:defRPr/>
              </a:pPr>
              <a:t>23</a:t>
            </a:fld>
            <a:endParaRPr lang="en-US"/>
          </a:p>
        </p:txBody>
      </p:sp>
    </p:spTree>
    <p:extLst>
      <p:ext uri="{BB962C8B-B14F-4D97-AF65-F5344CB8AC3E}">
        <p14:creationId xmlns:p14="http://schemas.microsoft.com/office/powerpoint/2010/main" val="6579954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Ref idx="1001">
        <a:schemeClr val="bg1"/>
      </p:bgRef>
    </p:bg>
    <p:spTree>
      <p:nvGrpSpPr>
        <p:cNvPr id="1" name=""/>
        <p:cNvGrpSpPr/>
        <p:nvPr/>
      </p:nvGrpSpPr>
      <p:grpSpPr>
        <a:xfrm>
          <a:off x="0" y="0"/>
          <a:ext cx="0" cy="0"/>
          <a:chOff x="0" y="0"/>
          <a:chExt cx="0" cy="0"/>
        </a:xfrm>
      </p:grpSpPr>
      <p:pic>
        <p:nvPicPr>
          <p:cNvPr id="9" name="Picture 8" descr="offset_comp_30711_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450" y="323850"/>
            <a:ext cx="941388"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Subtitle 2"/>
          <p:cNvSpPr>
            <a:spLocks noGrp="1"/>
          </p:cNvSpPr>
          <p:nvPr>
            <p:ph type="subTitle" idx="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FFFFFE"/>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17" name="Text Placeholder 38"/>
          <p:cNvSpPr>
            <a:spLocks noGrp="1"/>
          </p:cNvSpPr>
          <p:nvPr>
            <p:ph type="body" sz="quarter" idx="1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ja-JP" altLang="en-US" smtClean="0"/>
              <a:t>マスター テキストの書式設定</a:t>
            </a:r>
          </a:p>
        </p:txBody>
      </p:sp>
      <p:sp>
        <p:nvSpPr>
          <p:cNvPr id="18" name="Text Placeholder 40"/>
          <p:cNvSpPr>
            <a:spLocks noGrp="1"/>
          </p:cNvSpPr>
          <p:nvPr>
            <p:ph type="body" sz="quarter" idx="12"/>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ja-JP" altLang="en-US" smtClean="0"/>
              <a:t>マスター テキストの書式設定</a:t>
            </a:r>
          </a:p>
        </p:txBody>
      </p:sp>
      <p:sp>
        <p:nvSpPr>
          <p:cNvPr id="19" name="Text Placeholder 2"/>
          <p:cNvSpPr>
            <a:spLocks noGrp="1"/>
          </p:cNvSpPr>
          <p:nvPr>
            <p:ph type="body" sz="quarter" idx="13"/>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FFFFFE"/>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ja-JP" altLang="en-US" smtClean="0"/>
              <a:t>マスター テキストの書式設定</a:t>
            </a:r>
          </a:p>
        </p:txBody>
      </p:sp>
      <p:sp>
        <p:nvSpPr>
          <p:cNvPr id="20" name="Title 1"/>
          <p:cNvSpPr>
            <a:spLocks noGrp="1"/>
          </p:cNvSpPr>
          <p:nvPr>
            <p:ph type="ctrTitle"/>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FFFFFE"/>
                </a:solidFill>
                <a:latin typeface="+mj-lt"/>
                <a:cs typeface="CiscoSans Thin"/>
              </a:defRPr>
            </a:lvl1pPr>
          </a:lstStyle>
          <a:p>
            <a:r>
              <a:rPr lang="ja-JP" altLang="en-US" smtClean="0"/>
              <a:t>マスター タイトルの書式設定</a:t>
            </a:r>
            <a:endParaRPr lang="en-US" dirty="0"/>
          </a:p>
        </p:txBody>
      </p:sp>
    </p:spTree>
    <p:extLst>
      <p:ext uri="{BB962C8B-B14F-4D97-AF65-F5344CB8AC3E}">
        <p14:creationId xmlns:p14="http://schemas.microsoft.com/office/powerpoint/2010/main" val="1870495566"/>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9915" y="3209550"/>
            <a:ext cx="4684867" cy="288131"/>
          </a:xfrm>
          <a:prstGeom prst="rect">
            <a:avLst/>
          </a:prstGeom>
        </p:spPr>
        <p:txBody>
          <a:bodyPr vert="horz" lIns="68574" tIns="34288" rIns="68574" bIns="34288" rtlCol="0">
            <a:noAutofit/>
          </a:bodyPr>
          <a:lstStyle>
            <a:lvl1pPr marL="0" indent="0" algn="l" defTabSz="685748" rtl="0" eaLnBrk="1" latinLnBrk="0" hangingPunct="1">
              <a:lnSpc>
                <a:spcPct val="95000"/>
              </a:lnSpc>
              <a:spcBef>
                <a:spcPts val="1080"/>
              </a:spcBef>
              <a:buClr>
                <a:srgbClr val="92D050"/>
              </a:buClr>
              <a:buSzPct val="90000"/>
              <a:buFont typeface="Arial" pitchFamily="34" charset="0"/>
              <a:buNone/>
              <a:tabLst/>
              <a:defRPr lang="en-US" sz="1800" kern="1200" baseline="0" dirty="0">
                <a:solidFill>
                  <a:schemeClr val="tx1"/>
                </a:solidFill>
                <a:latin typeface="+mj-lt"/>
                <a:ea typeface="+mn-ea"/>
                <a:cs typeface="+mn-cs"/>
              </a:defRPr>
            </a:lvl1pPr>
            <a:lvl2pPr marL="342871" indent="0" algn="ctr">
              <a:buNone/>
              <a:defRPr>
                <a:solidFill>
                  <a:schemeClr val="tx1">
                    <a:tint val="75000"/>
                  </a:schemeClr>
                </a:solidFill>
              </a:defRPr>
            </a:lvl2pPr>
            <a:lvl3pPr marL="685748"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69"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6" indent="0" algn="ctr">
              <a:buNone/>
              <a:defRPr>
                <a:solidFill>
                  <a:schemeClr val="tx1">
                    <a:tint val="75000"/>
                  </a:schemeClr>
                </a:solidFill>
              </a:defRPr>
            </a:lvl9pPr>
          </a:lstStyle>
          <a:p>
            <a:pPr lvl="0"/>
            <a:r>
              <a:rPr lang="ja-JP" altLang="en-US" smtClean="0"/>
              <a:t>マスター サブタイトルの書式設定</a:t>
            </a:r>
            <a:endParaRPr lang="en-US" dirty="0"/>
          </a:p>
        </p:txBody>
      </p:sp>
      <p:sp>
        <p:nvSpPr>
          <p:cNvPr id="2" name="Title 1"/>
          <p:cNvSpPr>
            <a:spLocks noGrp="1"/>
          </p:cNvSpPr>
          <p:nvPr>
            <p:ph type="ctrTitle"/>
          </p:nvPr>
        </p:nvSpPr>
        <p:spPr>
          <a:xfrm>
            <a:off x="459525" y="2462027"/>
            <a:ext cx="4712557" cy="766763"/>
          </a:xfrm>
        </p:spPr>
        <p:txBody>
          <a:bodyPr lIns="61715" tIns="34288" rIns="61715" bIns="34288" rtlCol="0" anchor="b">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5200" b="0" kern="1200" spc="0" baseline="0" dirty="0">
                <a:solidFill>
                  <a:schemeClr val="accent1"/>
                </a:solidFill>
                <a:latin typeface="+mj-lt"/>
                <a:ea typeface="+mj-ea"/>
                <a:cs typeface="+mj-cs"/>
              </a:defRPr>
            </a:lvl1pPr>
          </a:lstStyle>
          <a:p>
            <a:r>
              <a:rPr lang="ja-JP" altLang="en-US" smtClean="0"/>
              <a:t>マスター タイトルの書式設定</a:t>
            </a:r>
            <a:endParaRPr lang="en-US" dirty="0"/>
          </a:p>
        </p:txBody>
      </p:sp>
      <p:sp>
        <p:nvSpPr>
          <p:cNvPr id="31" name="Picture Placeholder 30"/>
          <p:cNvSpPr>
            <a:spLocks noGrp="1"/>
          </p:cNvSpPr>
          <p:nvPr>
            <p:ph type="pic" sz="quarter" idx="10"/>
          </p:nvPr>
        </p:nvSpPr>
        <p:spPr>
          <a:xfrm>
            <a:off x="5540381" y="1438276"/>
            <a:ext cx="2676525" cy="2166938"/>
          </a:xfrm>
          <a:prstGeom prst="rect">
            <a:avLst/>
          </a:prstGeom>
        </p:spPr>
        <p:txBody>
          <a:bodyPr lIns="91420" tIns="45710" rIns="91420" bIns="45710" anchor="ctr" anchorCtr="1"/>
          <a:lstStyle>
            <a:lvl1pPr marL="0" indent="0" algn="ctr">
              <a:buNone/>
              <a:defRPr>
                <a:solidFill>
                  <a:schemeClr val="tx1"/>
                </a:solidFill>
                <a:latin typeface="+mj-lt"/>
              </a:defRPr>
            </a:lvl1pPr>
          </a:lstStyle>
          <a:p>
            <a:pPr lvl="0"/>
            <a:r>
              <a:rPr lang="ja-JP" altLang="en-US" noProof="0" smtClean="0"/>
              <a:t>プレースホルダーまでドラッグするかアイコンをクリックして図を追加</a:t>
            </a:r>
            <a:endParaRPr lang="en-US" noProof="0" dirty="0"/>
          </a:p>
        </p:txBody>
      </p:sp>
    </p:spTree>
    <p:extLst>
      <p:ext uri="{BB962C8B-B14F-4D97-AF65-F5344CB8AC3E}">
        <p14:creationId xmlns:p14="http://schemas.microsoft.com/office/powerpoint/2010/main" val="3304342014"/>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Segue">
    <p:bg>
      <p:bgPr>
        <a:solidFill>
          <a:srgbClr val="39393B"/>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cs typeface="CiscoSans Thin"/>
              </a:defRPr>
            </a:lvl1pPr>
          </a:lstStyle>
          <a:p>
            <a:r>
              <a:rPr lang="en-GB" dirty="0" smtClean="0"/>
              <a:t>Section Title Goes Here</a:t>
            </a:r>
            <a:endParaRPr lang="en-US" dirty="0"/>
          </a:p>
        </p:txBody>
      </p:sp>
      <p:sp>
        <p:nvSpPr>
          <p:cNvPr id="7"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chemeClr val="bg1">
                    <a:alpha val="60000"/>
                  </a:schemeClr>
                </a:solidFill>
                <a:latin typeface="+mn-lt"/>
                <a:ea typeface="+mn-ea"/>
                <a:cs typeface="CiscoSans Thin"/>
              </a:rPr>
              <a:pPr algn="r" defTabSz="610744" fontAlgn="auto">
                <a:spcBef>
                  <a:spcPts val="0"/>
                </a:spcBef>
                <a:spcAft>
                  <a:spcPts val="0"/>
                </a:spcAft>
                <a:defRPr/>
              </a:pPr>
              <a:t>‹#›</a:t>
            </a:fld>
            <a:endParaRPr lang="en-US" sz="600" dirty="0">
              <a:solidFill>
                <a:schemeClr val="bg1">
                  <a:alpha val="60000"/>
                </a:schemeClr>
              </a:solidFill>
              <a:latin typeface="+mn-lt"/>
              <a:ea typeface="+mn-ea"/>
              <a:cs typeface="CiscoSans Thin"/>
            </a:endParaRPr>
          </a:p>
        </p:txBody>
      </p:sp>
      <p:sp>
        <p:nvSpPr>
          <p:cNvPr id="8" name="Rectangle 4"/>
          <p:cNvSpPr>
            <a:spLocks noChangeArrowheads="1"/>
          </p:cNvSpPr>
          <p:nvPr userDrawn="1"/>
        </p:nvSpPr>
        <p:spPr bwMode="ltGray">
          <a:xfrm>
            <a:off x="5876744"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bg1">
                    <a:alpha val="60000"/>
                  </a:schemeClr>
                </a:solidFill>
                <a:latin typeface="+mn-lt"/>
                <a:ea typeface="+mn-ea"/>
                <a:cs typeface="CiscoSans Thin"/>
              </a:rPr>
              <a:t>© </a:t>
            </a:r>
            <a:r>
              <a:rPr lang="is-IS" sz="600" dirty="0" smtClean="0">
                <a:solidFill>
                  <a:schemeClr val="bg1">
                    <a:alpha val="60000"/>
                  </a:schemeClr>
                </a:solidFill>
                <a:latin typeface="+mn-lt"/>
                <a:ea typeface="+mn-ea"/>
                <a:cs typeface="CiscoSans Thin"/>
              </a:rPr>
              <a:t>2017</a:t>
            </a:r>
            <a:r>
              <a:rPr lang="en-US" sz="600" dirty="0" smtClean="0">
                <a:solidFill>
                  <a:schemeClr val="bg1">
                    <a:alpha val="60000"/>
                  </a:schemeClr>
                </a:solidFill>
                <a:latin typeface="+mn-lt"/>
                <a:ea typeface="+mn-ea"/>
                <a:cs typeface="CiscoSans Thin"/>
              </a:rPr>
              <a:t>  </a:t>
            </a:r>
            <a:r>
              <a:rPr lang="en-US" sz="600" dirty="0">
                <a:solidFill>
                  <a:schemeClr val="bg1">
                    <a:alpha val="60000"/>
                  </a:schemeClr>
                </a:solidFill>
                <a:latin typeface="+mn-lt"/>
                <a:ea typeface="+mn-ea"/>
                <a:cs typeface="CiscoSans Thin"/>
              </a:rPr>
              <a:t>Cisco and/or its affiliates. All rights reserved.   Cisco </a:t>
            </a:r>
            <a:r>
              <a:rPr lang="en-US" sz="600" dirty="0" smtClean="0">
                <a:solidFill>
                  <a:schemeClr val="bg1">
                    <a:alpha val="60000"/>
                  </a:schemeClr>
                </a:solidFill>
                <a:latin typeface="+mn-lt"/>
                <a:ea typeface="+mn-ea"/>
                <a:cs typeface="CiscoSans Thin"/>
              </a:rPr>
              <a:t>Publix</a:t>
            </a:r>
          </a:p>
        </p:txBody>
      </p:sp>
      <p:pic>
        <p:nvPicPr>
          <p:cNvPr id="9" name="Picture 2"/>
          <p:cNvPicPr>
            <a:picLocks noChangeAspect="1" noChangeArrowheads="1"/>
          </p:cNvPicPr>
          <p:nvPr userDrawn="1"/>
        </p:nvPicPr>
        <p:blipFill>
          <a:blip r:embed="rId2">
            <a:alphaModFix amt="60000"/>
            <a:biLevel thresh="25000"/>
            <a:extLst>
              <a:ext uri="{28A0092B-C50C-407E-A947-70E740481C1C}">
                <a14:useLocalDpi xmlns:a14="http://schemas.microsoft.com/office/drawing/2010/main" val="0"/>
              </a:ext>
            </a:extLst>
          </a:blip>
          <a:stretch>
            <a:fillRect/>
          </a:stretch>
        </p:blipFill>
        <p:spPr bwMode="auto">
          <a:xfrm>
            <a:off x="477679" y="4625975"/>
            <a:ext cx="424180" cy="2651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2084599"/>
      </p:ext>
    </p:extLst>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2301" y="1347788"/>
            <a:ext cx="8277344" cy="3168210"/>
          </a:xfrm>
          <a:prstGeom prst="rect">
            <a:avLst/>
          </a:prstGeom>
        </p:spPr>
        <p:txBody>
          <a:bodyPr lIns="91420" tIns="45710" rIns="91420" bIns="45710">
            <a:noAutofit/>
          </a:bodyPr>
          <a:lstStyle>
            <a:lvl1pPr marL="280928" indent="-223792">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50789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747558" indent="-171415">
              <a:buClr>
                <a:schemeClr val="tx2"/>
              </a:buClr>
              <a:buSzPct val="80000"/>
              <a:buFont typeface="Arial"/>
              <a:buChar char="•"/>
              <a:defRPr sz="1600" b="0" i="0">
                <a:solidFill>
                  <a:schemeClr val="tx2"/>
                </a:solidFill>
                <a:latin typeface="+mn-lt"/>
                <a:cs typeface="CiscoSans ExtraLight"/>
              </a:defRPr>
            </a:lvl3pPr>
            <a:lvl4pPr marL="911035" indent="-171415">
              <a:buClr>
                <a:schemeClr val="tx2"/>
              </a:buClr>
              <a:buSzPct val="80000"/>
              <a:buFont typeface="Arial"/>
              <a:buChar char="•"/>
              <a:defRPr sz="1400" b="0" i="0">
                <a:solidFill>
                  <a:schemeClr val="tx2"/>
                </a:solidFill>
                <a:latin typeface="+mn-lt"/>
                <a:cs typeface="CiscoSans ExtraLight"/>
              </a:defRPr>
            </a:lvl4pPr>
            <a:lvl5pPr marL="1082450" indent="-168240">
              <a:buClr>
                <a:schemeClr val="tx2"/>
              </a:buClr>
              <a:buSzPct val="80000"/>
              <a:buFont typeface="Arial"/>
              <a:buChar char="•"/>
              <a:defRPr sz="1200" b="0" i="0">
                <a:solidFill>
                  <a:schemeClr val="tx2"/>
                </a:solidFill>
                <a:latin typeface="+mn-lt"/>
                <a:cs typeface="CiscoSans ExtraLight"/>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1174363969"/>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4268556344"/>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Ref idx="1001">
        <a:schemeClr val="bg1"/>
      </p:bgRef>
    </p:bg>
    <p:spTree>
      <p:nvGrpSpPr>
        <p:cNvPr id="1" name=""/>
        <p:cNvGrpSpPr/>
        <p:nvPr/>
      </p:nvGrpSpPr>
      <p:grpSpPr>
        <a:xfrm>
          <a:off x="0" y="0"/>
          <a:ext cx="0" cy="0"/>
          <a:chOff x="0" y="0"/>
          <a:chExt cx="0" cy="0"/>
        </a:xfrm>
      </p:grpSpPr>
      <p:pic>
        <p:nvPicPr>
          <p:cNvPr id="4" name="Picture 3" descr="offset_comp_30711_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amazing.png"/>
          <p:cNvPicPr>
            <a:picLocks noChangeAspect="1"/>
          </p:cNvPicPr>
          <p:nvPr userDrawn="1"/>
        </p:nvPicPr>
        <p:blipFill rotWithShape="1">
          <a:blip r:embed="rId3">
            <a:extLst>
              <a:ext uri="{28A0092B-C50C-407E-A947-70E740481C1C}">
                <a14:useLocalDpi xmlns:a14="http://schemas.microsoft.com/office/drawing/2010/main" val="0"/>
              </a:ext>
            </a:extLst>
          </a:blip>
          <a:srcRect t="31525" b="27614"/>
          <a:stretch/>
        </p:blipFill>
        <p:spPr>
          <a:xfrm>
            <a:off x="2401156" y="2651136"/>
            <a:ext cx="4326749" cy="513813"/>
          </a:xfrm>
          <a:prstGeom prst="rect">
            <a:avLst/>
          </a:prstGeom>
        </p:spPr>
      </p:pic>
      <p:pic>
        <p:nvPicPr>
          <p:cNvPr id="6"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4120044" y="3937355"/>
            <a:ext cx="899770" cy="8394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TNBABT_A.png"/>
          <p:cNvPicPr>
            <a:picLocks noChangeAspect="1"/>
          </p:cNvPicPr>
          <p:nvPr userDrawn="1"/>
        </p:nvPicPr>
        <p:blipFill rotWithShape="1">
          <a:blip r:embed="rId5">
            <a:extLst>
              <a:ext uri="{28A0092B-C50C-407E-A947-70E740481C1C}">
                <a14:useLocalDpi xmlns:a14="http://schemas.microsoft.com/office/drawing/2010/main" val="0"/>
              </a:ext>
            </a:extLst>
          </a:blip>
          <a:srcRect t="30081" b="31105"/>
          <a:stretch/>
        </p:blipFill>
        <p:spPr>
          <a:xfrm>
            <a:off x="1871350" y="1632059"/>
            <a:ext cx="5413248" cy="1181868"/>
          </a:xfrm>
          <a:prstGeom prst="rect">
            <a:avLst/>
          </a:prstGeom>
        </p:spPr>
      </p:pic>
    </p:spTree>
    <p:extLst>
      <p:ext uri="{BB962C8B-B14F-4D97-AF65-F5344CB8AC3E}">
        <p14:creationId xmlns:p14="http://schemas.microsoft.com/office/powerpoint/2010/main" val="1086461128"/>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ulle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7766" y="1347788"/>
            <a:ext cx="8345488" cy="3168210"/>
          </a:xfrm>
          <a:prstGeom prst="rect">
            <a:avLst/>
          </a:prstGeom>
        </p:spPr>
        <p:txBody>
          <a:bodyPr lIns="91420" tIns="45710" rIns="91420" bIns="45710">
            <a:noAutofit/>
          </a:bodyPr>
          <a:lstStyle>
            <a:lvl1pPr marL="280928" indent="-223792">
              <a:lnSpc>
                <a:spcPct val="95000"/>
              </a:lnSpc>
              <a:spcBef>
                <a:spcPts val="1110"/>
              </a:spcBef>
              <a:buClr>
                <a:schemeClr val="tx2"/>
              </a:buClr>
              <a:buSzPct val="80000"/>
              <a:buFont typeface="Arial"/>
              <a:buChar char="•"/>
              <a:defRPr sz="3700" b="0" i="0">
                <a:solidFill>
                  <a:schemeClr val="tx2"/>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ja-JP" altLang="en-US" smtClean="0"/>
              <a:t>マスター テキストの書式設定</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1920139692"/>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rgbClr val="000000">
                    <a:alpha val="25000"/>
                  </a:srgbClr>
                </a:solidFill>
                <a:latin typeface="+mn-lt"/>
                <a:ea typeface="+mn-ea"/>
                <a:cs typeface="CiscoSans Thin"/>
              </a:rPr>
              <a:pPr algn="r" defTabSz="610744" fontAlgn="auto">
                <a:spcBef>
                  <a:spcPts val="0"/>
                </a:spcBef>
                <a:spcAft>
                  <a:spcPts val="0"/>
                </a:spcAft>
                <a:defRPr/>
              </a:pPr>
              <a:t>‹#›</a:t>
            </a:fld>
            <a:endParaRPr lang="en-US" sz="600" dirty="0">
              <a:solidFill>
                <a:srgbClr val="000000">
                  <a:alpha val="25000"/>
                </a:srgb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000000">
                    <a:alpha val="25000"/>
                  </a:srgbClr>
                </a:solidFill>
                <a:latin typeface="+mn-lt"/>
                <a:ea typeface="+mn-ea"/>
                <a:cs typeface="CiscoSans Thin"/>
              </a:rPr>
              <a:t>© </a:t>
            </a:r>
            <a:r>
              <a:rPr lang="is-IS" sz="600" dirty="0" smtClean="0">
                <a:solidFill>
                  <a:srgbClr val="000000">
                    <a:alpha val="25000"/>
                  </a:srgbClr>
                </a:solidFill>
                <a:latin typeface="+mn-lt"/>
                <a:ea typeface="+mn-ea"/>
                <a:cs typeface="CiscoSans Thin"/>
              </a:rPr>
              <a:t>2017</a:t>
            </a:r>
            <a:r>
              <a:rPr lang="en-US" sz="600" dirty="0" smtClean="0">
                <a:solidFill>
                  <a:srgbClr val="000000">
                    <a:alpha val="25000"/>
                  </a:srgbClr>
                </a:solidFill>
                <a:latin typeface="+mn-lt"/>
                <a:ea typeface="+mn-ea"/>
                <a:cs typeface="CiscoSans Thin"/>
              </a:rPr>
              <a:t>  </a:t>
            </a:r>
            <a:r>
              <a:rPr lang="en-US" sz="600" dirty="0">
                <a:solidFill>
                  <a:srgbClr val="000000">
                    <a:alpha val="25000"/>
                  </a:srgbClr>
                </a:solidFill>
                <a:latin typeface="+mn-lt"/>
                <a:ea typeface="+mn-ea"/>
                <a:cs typeface="CiscoSans Thin"/>
              </a:rPr>
              <a:t>Cisco and/or its affiliates. All rights reserved.   Cisco </a:t>
            </a:r>
            <a:r>
              <a:rPr lang="en-US" sz="600" dirty="0" smtClean="0">
                <a:solidFill>
                  <a:srgbClr val="000000">
                    <a:alpha val="25000"/>
                  </a:srgbClr>
                </a:solidFill>
                <a:latin typeface="+mn-lt"/>
                <a:ea typeface="+mn-ea"/>
                <a:cs typeface="CiscoSans Thin"/>
              </a:rPr>
              <a:t>Public</a:t>
            </a:r>
          </a:p>
        </p:txBody>
      </p:sp>
      <p:pic>
        <p:nvPicPr>
          <p:cNvPr id="1029"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77679" y="4625975"/>
            <a:ext cx="424180" cy="265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7" r:id="rId1"/>
    <p:sldLayoutId id="2147483964" r:id="rId2"/>
    <p:sldLayoutId id="2147484012" r:id="rId3"/>
    <p:sldLayoutId id="2147483972" r:id="rId4"/>
    <p:sldLayoutId id="2147483977" r:id="rId5"/>
    <p:sldLayoutId id="2147484019" r:id="rId6"/>
    <p:sldLayoutId id="2147484021" r:id="rId7"/>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kumimoji="1" lang="en-US" sz="3200" kern="1200" dirty="0">
          <a:solidFill>
            <a:schemeClr val="tx2"/>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kumimoji="1"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kumimoji="1"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kumimoji="1"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kumimoji="1"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kumimoji="1"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kumimoji="1"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kumimoji="1"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kumimoji="1"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en-US"/>
      </a:defPPr>
      <a:lvl1pPr marL="0" algn="l" defTabSz="685777" rtl="0" eaLnBrk="1" latinLnBrk="0" hangingPunct="1">
        <a:defRPr kumimoji="1" sz="1400" kern="1200">
          <a:solidFill>
            <a:schemeClr val="tx1"/>
          </a:solidFill>
          <a:latin typeface="+mn-lt"/>
          <a:ea typeface="+mn-ea"/>
          <a:cs typeface="+mn-cs"/>
        </a:defRPr>
      </a:lvl1pPr>
      <a:lvl2pPr marL="342886" algn="l" defTabSz="685777" rtl="0" eaLnBrk="1" latinLnBrk="0" hangingPunct="1">
        <a:defRPr kumimoji="1" sz="1400" kern="1200">
          <a:solidFill>
            <a:schemeClr val="tx1"/>
          </a:solidFill>
          <a:latin typeface="+mn-lt"/>
          <a:ea typeface="+mn-ea"/>
          <a:cs typeface="+mn-cs"/>
        </a:defRPr>
      </a:lvl2pPr>
      <a:lvl3pPr marL="685777" algn="l" defTabSz="685777" rtl="0" eaLnBrk="1" latinLnBrk="0" hangingPunct="1">
        <a:defRPr kumimoji="1" sz="1400" kern="1200">
          <a:solidFill>
            <a:schemeClr val="tx1"/>
          </a:solidFill>
          <a:latin typeface="+mn-lt"/>
          <a:ea typeface="+mn-ea"/>
          <a:cs typeface="+mn-cs"/>
        </a:defRPr>
      </a:lvl3pPr>
      <a:lvl4pPr marL="1028665" algn="l" defTabSz="685777" rtl="0" eaLnBrk="1" latinLnBrk="0" hangingPunct="1">
        <a:defRPr kumimoji="1" sz="1400" kern="1200">
          <a:solidFill>
            <a:schemeClr val="tx1"/>
          </a:solidFill>
          <a:latin typeface="+mn-lt"/>
          <a:ea typeface="+mn-ea"/>
          <a:cs typeface="+mn-cs"/>
        </a:defRPr>
      </a:lvl4pPr>
      <a:lvl5pPr marL="1371555" algn="l" defTabSz="685777" rtl="0" eaLnBrk="1" latinLnBrk="0" hangingPunct="1">
        <a:defRPr kumimoji="1" sz="1400" kern="1200">
          <a:solidFill>
            <a:schemeClr val="tx1"/>
          </a:solidFill>
          <a:latin typeface="+mn-lt"/>
          <a:ea typeface="+mn-ea"/>
          <a:cs typeface="+mn-cs"/>
        </a:defRPr>
      </a:lvl5pPr>
      <a:lvl6pPr marL="1714441" algn="l" defTabSz="685777" rtl="0" eaLnBrk="1" latinLnBrk="0" hangingPunct="1">
        <a:defRPr kumimoji="1" sz="1400" kern="1200">
          <a:solidFill>
            <a:schemeClr val="tx1"/>
          </a:solidFill>
          <a:latin typeface="+mn-lt"/>
          <a:ea typeface="+mn-ea"/>
          <a:cs typeface="+mn-cs"/>
        </a:defRPr>
      </a:lvl6pPr>
      <a:lvl7pPr marL="2057332" algn="l" defTabSz="685777" rtl="0" eaLnBrk="1" latinLnBrk="0" hangingPunct="1">
        <a:defRPr kumimoji="1" sz="1400" kern="1200">
          <a:solidFill>
            <a:schemeClr val="tx1"/>
          </a:solidFill>
          <a:latin typeface="+mn-lt"/>
          <a:ea typeface="+mn-ea"/>
          <a:cs typeface="+mn-cs"/>
        </a:defRPr>
      </a:lvl7pPr>
      <a:lvl8pPr marL="2400220" algn="l" defTabSz="685777" rtl="0" eaLnBrk="1" latinLnBrk="0" hangingPunct="1">
        <a:defRPr kumimoji="1" sz="1400" kern="1200">
          <a:solidFill>
            <a:schemeClr val="tx1"/>
          </a:solidFill>
          <a:latin typeface="+mn-lt"/>
          <a:ea typeface="+mn-ea"/>
          <a:cs typeface="+mn-cs"/>
        </a:defRPr>
      </a:lvl8pPr>
      <a:lvl9pPr marL="2743110" algn="l" defTabSz="685777" rtl="0" eaLnBrk="1" latinLnBrk="0" hangingPunct="1">
        <a:defRPr kumimoji="1"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8.tiff"/><Relationship Id="rId2" Type="http://schemas.openxmlformats.org/officeDocument/2006/relationships/image" Target="../media/image47.png"/><Relationship Id="rId1" Type="http://schemas.openxmlformats.org/officeDocument/2006/relationships/slideLayout" Target="../slideLayouts/slideLayout5.xml"/><Relationship Id="rId4" Type="http://schemas.openxmlformats.org/officeDocument/2006/relationships/image" Target="../media/image49.tiff"/></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2.xml"/><Relationship Id="rId16"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3.png"/><Relationship Id="rId7" Type="http://schemas.openxmlformats.org/officeDocument/2006/relationships/image" Target="../media/image56.png"/><Relationship Id="rId12"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55.png"/><Relationship Id="rId11" Type="http://schemas.openxmlformats.org/officeDocument/2006/relationships/image" Target="../media/image59.png"/><Relationship Id="rId5" Type="http://schemas.microsoft.com/office/2007/relationships/hdphoto" Target="../media/hdphoto1.wdp"/><Relationship Id="rId10" Type="http://schemas.openxmlformats.org/officeDocument/2006/relationships/image" Target="../media/image58.png"/><Relationship Id="rId4" Type="http://schemas.openxmlformats.org/officeDocument/2006/relationships/image" Target="../media/image54.png"/><Relationship Id="rId9"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3291" y="1595392"/>
            <a:ext cx="7692418" cy="1193990"/>
          </a:xfrm>
        </p:spPr>
        <p:txBody>
          <a:bodyPr/>
          <a:lstStyle/>
          <a:p>
            <a:r>
              <a:rPr lang="en-US" altLang="ja-JP" sz="4000" dirty="0"/>
              <a:t>Cisco Start</a:t>
            </a:r>
            <a:r>
              <a:rPr lang="ja-JP" altLang="en-US" sz="4000" dirty="0" smtClean="0"/>
              <a:t>シリーズ 製品概要</a:t>
            </a:r>
            <a:r>
              <a:rPr lang="en-US" altLang="ja-JP" sz="4000" dirty="0"/>
              <a:t/>
            </a:r>
            <a:br>
              <a:rPr lang="en-US" altLang="ja-JP" sz="4000" dirty="0"/>
            </a:br>
            <a:r>
              <a:rPr lang="ja-JP" altLang="en-US" sz="3200" dirty="0" smtClean="0"/>
              <a:t>ルータ編 </a:t>
            </a:r>
            <a:r>
              <a:rPr lang="en-US" altLang="ja-JP" sz="3200" dirty="0" smtClean="0"/>
              <a:t>(Cisco841M)</a:t>
            </a:r>
            <a:endParaRPr lang="en-US" sz="3200" dirty="0">
              <a:solidFill>
                <a:schemeClr val="bg1"/>
              </a:solidFill>
            </a:endParaRPr>
          </a:p>
        </p:txBody>
      </p:sp>
      <p:sp>
        <p:nvSpPr>
          <p:cNvPr id="7" name="波線 6"/>
          <p:cNvSpPr/>
          <p:nvPr/>
        </p:nvSpPr>
        <p:spPr>
          <a:xfrm>
            <a:off x="5578030" y="575890"/>
            <a:ext cx="3187887" cy="628650"/>
          </a:xfrm>
          <a:prstGeom prst="wave">
            <a:avLst>
              <a:gd name="adj1" fmla="val 12500"/>
              <a:gd name="adj2" fmla="val 2439"/>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dirty="0" smtClean="0"/>
              <a:t>Cisco</a:t>
            </a:r>
            <a:r>
              <a:rPr kumimoji="1" lang="ja-JP" altLang="en-US" dirty="0" smtClean="0"/>
              <a:t> </a:t>
            </a:r>
            <a:r>
              <a:rPr kumimoji="1" lang="en-US" altLang="ja-JP" dirty="0" smtClean="0"/>
              <a:t>Start</a:t>
            </a:r>
            <a:r>
              <a:rPr kumimoji="1" lang="ja-JP" altLang="en-US" dirty="0" smtClean="0"/>
              <a:t> ウェビナー資料</a:t>
            </a:r>
          </a:p>
        </p:txBody>
      </p:sp>
      <p:sp>
        <p:nvSpPr>
          <p:cNvPr id="11" name="Subtitle 7"/>
          <p:cNvSpPr>
            <a:spLocks noGrp="1"/>
          </p:cNvSpPr>
          <p:nvPr>
            <p:ph type="subTitle" idx="1"/>
          </p:nvPr>
        </p:nvSpPr>
        <p:spPr>
          <a:xfrm>
            <a:off x="469496" y="3807438"/>
            <a:ext cx="8296421" cy="454461"/>
          </a:xfrm>
        </p:spPr>
        <p:txBody>
          <a:bodyPr/>
          <a:lstStyle/>
          <a:p>
            <a:r>
              <a:rPr lang="ja-JP" altLang="en-US" sz="1800" dirty="0" smtClean="0">
                <a:latin typeface="+mn-ea"/>
                <a:ea typeface="+mn-ea"/>
                <a:cs typeface="メイリオ" panose="020B0604030504040204" pitchFamily="50" charset="-128"/>
              </a:rPr>
              <a:t>シスコシステムズ合同会社</a:t>
            </a:r>
            <a:r>
              <a:rPr lang="en-US" altLang="ja-JP" sz="1800" dirty="0" smtClean="0">
                <a:latin typeface="+mn-ea"/>
                <a:ea typeface="+mn-ea"/>
                <a:cs typeface="メイリオ" panose="020B0604030504040204" pitchFamily="50" charset="-128"/>
              </a:rPr>
              <a:t/>
            </a:r>
            <a:br>
              <a:rPr lang="en-US" altLang="ja-JP" sz="1800" dirty="0" smtClean="0">
                <a:latin typeface="+mn-ea"/>
                <a:ea typeface="+mn-ea"/>
                <a:cs typeface="メイリオ" panose="020B0604030504040204" pitchFamily="50" charset="-128"/>
              </a:rPr>
            </a:br>
            <a:endParaRPr lang="en-US" sz="1800" dirty="0">
              <a:latin typeface="+mn-ea"/>
              <a:ea typeface="+mn-ea"/>
              <a:cs typeface="メイリオ" panose="020B0604030504040204" pitchFamily="50" charset="-128"/>
            </a:endParaRPr>
          </a:p>
        </p:txBody>
      </p:sp>
      <p:sp>
        <p:nvSpPr>
          <p:cNvPr id="13" name="Text Placeholder 9"/>
          <p:cNvSpPr>
            <a:spLocks noGrp="1"/>
          </p:cNvSpPr>
          <p:nvPr>
            <p:ph type="body" sz="quarter" idx="12"/>
          </p:nvPr>
        </p:nvSpPr>
        <p:spPr>
          <a:xfrm>
            <a:off x="469496" y="4054764"/>
            <a:ext cx="8252690" cy="506559"/>
          </a:xfrm>
        </p:spPr>
        <p:txBody>
          <a:bodyPr/>
          <a:lstStyle/>
          <a:p>
            <a:r>
              <a:rPr lang="en-US" altLang="ja-JP" sz="1800" dirty="0" smtClean="0">
                <a:latin typeface="+mn-ea"/>
                <a:cs typeface="メイリオ" panose="020B0604030504040204" pitchFamily="50" charset="-128"/>
              </a:rPr>
              <a:t>2017</a:t>
            </a:r>
            <a:r>
              <a:rPr lang="ja-JP" altLang="en-US" sz="1800" dirty="0" smtClean="0">
                <a:latin typeface="+mn-ea"/>
                <a:cs typeface="メイリオ" panose="020B0604030504040204" pitchFamily="50" charset="-128"/>
              </a:rPr>
              <a:t>年 </a:t>
            </a:r>
            <a:r>
              <a:rPr lang="en-US" altLang="ja-JP" sz="1800" dirty="0">
                <a:latin typeface="+mn-ea"/>
                <a:cs typeface="メイリオ" panose="020B0604030504040204" pitchFamily="50" charset="-128"/>
              </a:rPr>
              <a:t>4</a:t>
            </a:r>
            <a:r>
              <a:rPr lang="ja-JP" altLang="en-US" sz="1800" dirty="0" smtClean="0">
                <a:latin typeface="+mn-ea"/>
                <a:cs typeface="メイリオ" panose="020B0604030504040204" pitchFamily="50" charset="-128"/>
              </a:rPr>
              <a:t>月</a:t>
            </a:r>
            <a:endParaRPr lang="en-US" sz="1800" dirty="0">
              <a:latin typeface="+mn-ea"/>
              <a:cs typeface="メイリオ" panose="020B0604030504040204" pitchFamily="50" charset="-128"/>
            </a:endParaRPr>
          </a:p>
        </p:txBody>
      </p:sp>
    </p:spTree>
    <p:extLst>
      <p:ext uri="{BB962C8B-B14F-4D97-AF65-F5344CB8AC3E}">
        <p14:creationId xmlns:p14="http://schemas.microsoft.com/office/powerpoint/2010/main" val="427212685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709" y="1107669"/>
            <a:ext cx="3525408" cy="1951215"/>
          </a:xfrm>
          <a:prstGeom prst="rect">
            <a:avLst/>
          </a:prstGeom>
        </p:spPr>
        <p:style>
          <a:lnRef idx="2">
            <a:schemeClr val="dk1"/>
          </a:lnRef>
          <a:fillRef idx="1">
            <a:schemeClr val="lt1"/>
          </a:fillRef>
          <a:effectRef idx="0">
            <a:schemeClr val="dk1"/>
          </a:effectRef>
          <a:fontRef idx="minor">
            <a:schemeClr val="dk1"/>
          </a:fontRef>
        </p:style>
      </p:pic>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271" y="3171855"/>
            <a:ext cx="3525408" cy="1934078"/>
          </a:xfrm>
          <a:prstGeom prst="rect">
            <a:avLst/>
          </a:prstGeom>
        </p:spPr>
        <p:style>
          <a:lnRef idx="2">
            <a:schemeClr val="dk1"/>
          </a:lnRef>
          <a:fillRef idx="1">
            <a:schemeClr val="lt1"/>
          </a:fillRef>
          <a:effectRef idx="0">
            <a:schemeClr val="dk1"/>
          </a:effectRef>
          <a:fontRef idx="minor">
            <a:schemeClr val="dk1"/>
          </a:fontRef>
        </p:style>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5051" y="1068874"/>
            <a:ext cx="3525408" cy="1946318"/>
          </a:xfrm>
          <a:prstGeom prst="rect">
            <a:avLst/>
          </a:prstGeom>
        </p:spPr>
        <p:style>
          <a:lnRef idx="2">
            <a:schemeClr val="dk1"/>
          </a:lnRef>
          <a:fillRef idx="1">
            <a:schemeClr val="lt1"/>
          </a:fillRef>
          <a:effectRef idx="0">
            <a:schemeClr val="dk1"/>
          </a:effectRef>
          <a:fontRef idx="minor">
            <a:schemeClr val="dk1"/>
          </a:fontRef>
        </p:style>
      </p:pic>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051" y="3171855"/>
            <a:ext cx="3525408" cy="1938975"/>
          </a:xfrm>
          <a:prstGeom prst="rect">
            <a:avLst/>
          </a:prstGeom>
        </p:spPr>
        <p:style>
          <a:lnRef idx="2">
            <a:schemeClr val="dk1"/>
          </a:lnRef>
          <a:fillRef idx="1">
            <a:schemeClr val="lt1"/>
          </a:fillRef>
          <a:effectRef idx="0">
            <a:schemeClr val="dk1"/>
          </a:effectRef>
          <a:fontRef idx="minor">
            <a:schemeClr val="dk1"/>
          </a:fontRef>
        </p:style>
      </p:pic>
      <p:sp>
        <p:nvSpPr>
          <p:cNvPr id="3" name="タイトル 2"/>
          <p:cNvSpPr>
            <a:spLocks noGrp="1"/>
          </p:cNvSpPr>
          <p:nvPr>
            <p:ph type="title"/>
          </p:nvPr>
        </p:nvSpPr>
        <p:spPr/>
        <p:txBody>
          <a:bodyPr/>
          <a:lstStyle/>
          <a:p>
            <a:r>
              <a:rPr kumimoji="1" lang="en-US" altLang="ja-JP" dirty="0" smtClean="0"/>
              <a:t>CCP Express 3.3</a:t>
            </a:r>
            <a:r>
              <a:rPr kumimoji="1" lang="ja-JP" altLang="en-US" dirty="0" smtClean="0"/>
              <a:t>概要</a:t>
            </a:r>
            <a:endParaRPr kumimoji="1" lang="ja-JP" altLang="en-US" dirty="0"/>
          </a:p>
        </p:txBody>
      </p:sp>
      <p:sp>
        <p:nvSpPr>
          <p:cNvPr id="8" name="正方形/長方形 7"/>
          <p:cNvSpPr/>
          <p:nvPr/>
        </p:nvSpPr>
        <p:spPr>
          <a:xfrm>
            <a:off x="8224082" y="3283398"/>
            <a:ext cx="150242" cy="187170"/>
          </a:xfrm>
          <a:prstGeom prst="rect">
            <a:avLst/>
          </a:prstGeom>
          <a:noFill/>
          <a:ln w="3810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smtClean="0"/>
          </a:p>
        </p:txBody>
      </p:sp>
      <p:sp>
        <p:nvSpPr>
          <p:cNvPr id="10" name="正方形/長方形 9"/>
          <p:cNvSpPr/>
          <p:nvPr/>
        </p:nvSpPr>
        <p:spPr>
          <a:xfrm>
            <a:off x="2094296" y="1099304"/>
            <a:ext cx="1893383" cy="28803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smtClean="0"/>
              <a:t>ログイン画面</a:t>
            </a:r>
            <a:endParaRPr kumimoji="1" lang="ja-JP" altLang="en-US" sz="1400" dirty="0" smtClean="0"/>
          </a:p>
        </p:txBody>
      </p:sp>
      <p:sp>
        <p:nvSpPr>
          <p:cNvPr id="12" name="正方形/長方形 11"/>
          <p:cNvSpPr/>
          <p:nvPr/>
        </p:nvSpPr>
        <p:spPr>
          <a:xfrm>
            <a:off x="860053" y="4817901"/>
            <a:ext cx="2675082" cy="28803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100" smtClean="0"/>
              <a:t>インターネット接続に必要な設定をカバー</a:t>
            </a:r>
            <a:endParaRPr kumimoji="1" lang="ja-JP" altLang="en-US" sz="1100" dirty="0" smtClean="0"/>
          </a:p>
        </p:txBody>
      </p:sp>
      <p:sp>
        <p:nvSpPr>
          <p:cNvPr id="13" name="正方形/長方形 12"/>
          <p:cNvSpPr/>
          <p:nvPr/>
        </p:nvSpPr>
        <p:spPr>
          <a:xfrm>
            <a:off x="1187624" y="2499742"/>
            <a:ext cx="977901" cy="432048"/>
          </a:xfrm>
          <a:prstGeom prst="rect">
            <a:avLst/>
          </a:prstGeom>
          <a:noFill/>
          <a:ln w="3810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smtClean="0"/>
          </a:p>
        </p:txBody>
      </p:sp>
      <p:sp>
        <p:nvSpPr>
          <p:cNvPr id="16" name="正方形/長方形 15"/>
          <p:cNvSpPr/>
          <p:nvPr/>
        </p:nvSpPr>
        <p:spPr>
          <a:xfrm>
            <a:off x="2209619" y="2499742"/>
            <a:ext cx="876577" cy="504056"/>
          </a:xfrm>
          <a:prstGeom prst="rect">
            <a:avLst/>
          </a:prstGeom>
          <a:noFill/>
          <a:ln w="3810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smtClean="0"/>
          </a:p>
        </p:txBody>
      </p:sp>
      <p:sp>
        <p:nvSpPr>
          <p:cNvPr id="21" name="正方形/長方形 20"/>
          <p:cNvSpPr/>
          <p:nvPr/>
        </p:nvSpPr>
        <p:spPr>
          <a:xfrm>
            <a:off x="6647295" y="1035915"/>
            <a:ext cx="1833164" cy="28803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100" dirty="0" smtClean="0"/>
              <a:t>オプション設定をカバー</a:t>
            </a:r>
          </a:p>
        </p:txBody>
      </p:sp>
      <p:sp>
        <p:nvSpPr>
          <p:cNvPr id="24" name="上下矢印 23"/>
          <p:cNvSpPr/>
          <p:nvPr/>
        </p:nvSpPr>
        <p:spPr>
          <a:xfrm>
            <a:off x="5796136" y="2859782"/>
            <a:ext cx="2088232" cy="499906"/>
          </a:xfrm>
          <a:prstGeom prst="upDownArrow">
            <a:avLst>
              <a:gd name="adj1" fmla="val 51022"/>
              <a:gd name="adj2" fmla="val 21894"/>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smtClean="0"/>
          </a:p>
        </p:txBody>
      </p:sp>
      <p:sp>
        <p:nvSpPr>
          <p:cNvPr id="25" name="四角形吹き出し 24"/>
          <p:cNvSpPr/>
          <p:nvPr/>
        </p:nvSpPr>
        <p:spPr>
          <a:xfrm>
            <a:off x="6809874" y="3731084"/>
            <a:ext cx="2016224" cy="432048"/>
          </a:xfrm>
          <a:prstGeom prst="wedgeRectCallout">
            <a:avLst>
              <a:gd name="adj1" fmla="val 27338"/>
              <a:gd name="adj2" fmla="val -107923"/>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050" dirty="0"/>
              <a:t>ホームボタンから高度なセットアップのトップページへ</a:t>
            </a:r>
          </a:p>
        </p:txBody>
      </p:sp>
      <p:sp>
        <p:nvSpPr>
          <p:cNvPr id="26" name="下矢印 25"/>
          <p:cNvSpPr/>
          <p:nvPr/>
        </p:nvSpPr>
        <p:spPr>
          <a:xfrm>
            <a:off x="1331640" y="2953132"/>
            <a:ext cx="792088" cy="288032"/>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smtClean="0"/>
          </a:p>
        </p:txBody>
      </p:sp>
      <p:sp>
        <p:nvSpPr>
          <p:cNvPr id="27" name="右矢印 26"/>
          <p:cNvSpPr/>
          <p:nvPr/>
        </p:nvSpPr>
        <p:spPr>
          <a:xfrm>
            <a:off x="3200248" y="2499742"/>
            <a:ext cx="1663385" cy="432048"/>
          </a:xfrm>
          <a:prstGeom prs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smtClean="0"/>
          </a:p>
        </p:txBody>
      </p:sp>
      <p:grpSp>
        <p:nvGrpSpPr>
          <p:cNvPr id="23" name="図形グループ 22"/>
          <p:cNvGrpSpPr/>
          <p:nvPr/>
        </p:nvGrpSpPr>
        <p:grpSpPr>
          <a:xfrm>
            <a:off x="-120527" y="3198572"/>
            <a:ext cx="9372354" cy="1088361"/>
            <a:chOff x="-115492" y="3027439"/>
            <a:chExt cx="9372354" cy="1088361"/>
          </a:xfrm>
        </p:grpSpPr>
        <p:sp>
          <p:nvSpPr>
            <p:cNvPr id="29" name="平行四辺形 28"/>
            <p:cNvSpPr/>
            <p:nvPr/>
          </p:nvSpPr>
          <p:spPr>
            <a:xfrm rot="21186850">
              <a:off x="-115492" y="3027439"/>
              <a:ext cx="9372354" cy="1088361"/>
            </a:xfrm>
            <a:prstGeom prst="parallelogram">
              <a:avLst>
                <a:gd name="adj" fmla="val 13098"/>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solidFill>
                  <a:schemeClr val="tx1"/>
                </a:solidFill>
              </a:endParaRPr>
            </a:p>
          </p:txBody>
        </p:sp>
        <p:sp>
          <p:nvSpPr>
            <p:cNvPr id="30" name="正方形/長方形 29"/>
            <p:cNvSpPr/>
            <p:nvPr/>
          </p:nvSpPr>
          <p:spPr>
            <a:xfrm rot="21184003">
              <a:off x="1374692" y="3424279"/>
              <a:ext cx="6471643" cy="451406"/>
            </a:xfrm>
            <a:prstGeom prst="rect">
              <a:avLst/>
            </a:prstGeom>
          </p:spPr>
          <p:txBody>
            <a:bodyPr wrap="none">
              <a:spAutoFit/>
            </a:bodyPr>
            <a:lstStyle/>
            <a:p>
              <a:pPr algn="ctr">
                <a:lnSpc>
                  <a:spcPts val="2800"/>
                </a:lnSpc>
              </a:pPr>
              <a:r>
                <a:rPr lang="ja-JP" altLang="en-US" sz="3200" dirty="0" smtClean="0"/>
                <a:t>クイック セットアップ ウィザード</a:t>
              </a:r>
              <a:r>
                <a:rPr lang="ja-JP" altLang="en-US" sz="3200" dirty="0" smtClean="0"/>
                <a:t>　デモ</a:t>
              </a:r>
              <a:endParaRPr lang="en-US" altLang="ja-JP" sz="2800" dirty="0"/>
            </a:p>
          </p:txBody>
        </p:sp>
      </p:grpSp>
    </p:spTree>
    <p:extLst>
      <p:ext uri="{BB962C8B-B14F-4D97-AF65-F5344CB8AC3E}">
        <p14:creationId xmlns:p14="http://schemas.microsoft.com/office/powerpoint/2010/main" val="3405661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263" y="1745644"/>
            <a:ext cx="6245475" cy="3285472"/>
          </a:xfrm>
          <a:prstGeom prst="rect">
            <a:avLst/>
          </a:prstGeom>
        </p:spPr>
        <p:style>
          <a:lnRef idx="2">
            <a:schemeClr val="dk1"/>
          </a:lnRef>
          <a:fillRef idx="1">
            <a:schemeClr val="lt1"/>
          </a:fillRef>
          <a:effectRef idx="0">
            <a:schemeClr val="dk1"/>
          </a:effectRef>
          <a:fontRef idx="minor">
            <a:schemeClr val="dk1"/>
          </a:fontRef>
        </p:style>
      </p:pic>
      <p:sp>
        <p:nvSpPr>
          <p:cNvPr id="2" name="テキスト プレースホルダー 1"/>
          <p:cNvSpPr>
            <a:spLocks noGrp="1"/>
          </p:cNvSpPr>
          <p:nvPr>
            <p:ph type="body" sz="quarter" idx="10"/>
          </p:nvPr>
        </p:nvSpPr>
        <p:spPr/>
        <p:txBody>
          <a:bodyPr/>
          <a:lstStyle/>
          <a:p>
            <a:r>
              <a:rPr kumimoji="1" lang="ja-JP" altLang="en-US" dirty="0" smtClean="0"/>
              <a:t>有効化したインターフェイスに流れているトラフィックを表示</a:t>
            </a:r>
            <a:endParaRPr kumimoji="1" lang="ja-JP" altLang="en-US" dirty="0"/>
          </a:p>
        </p:txBody>
      </p:sp>
      <p:sp>
        <p:nvSpPr>
          <p:cNvPr id="3" name="タイトル 2"/>
          <p:cNvSpPr>
            <a:spLocks noGrp="1"/>
          </p:cNvSpPr>
          <p:nvPr>
            <p:ph type="title"/>
          </p:nvPr>
        </p:nvSpPr>
        <p:spPr/>
        <p:txBody>
          <a:bodyPr/>
          <a:lstStyle/>
          <a:p>
            <a:r>
              <a:rPr lang="en-US" altLang="ja-JP" sz="2400" dirty="0" smtClean="0">
                <a:latin typeface="Arial" panose="020B0604020202020204" pitchFamily="34" charset="0"/>
                <a:ea typeface="ＭＳ Ｐゴシック" panose="020B0600070205080204" pitchFamily="50" charset="-128"/>
              </a:rPr>
              <a:t>Cisco Configuration Professional Express</a:t>
            </a:r>
            <a:br>
              <a:rPr lang="en-US" altLang="ja-JP" sz="2400" dirty="0" smtClean="0">
                <a:latin typeface="Arial" panose="020B0604020202020204" pitchFamily="34" charset="0"/>
                <a:ea typeface="ＭＳ Ｐゴシック" panose="020B0600070205080204" pitchFamily="50" charset="-128"/>
              </a:rPr>
            </a:br>
            <a:r>
              <a:rPr lang="ja-JP" altLang="en-US" sz="2400" dirty="0" smtClean="0">
                <a:latin typeface="Arial" panose="020B0604020202020204" pitchFamily="34" charset="0"/>
                <a:ea typeface="ＭＳ Ｐゴシック" panose="020B0600070205080204" pitchFamily="50" charset="-128"/>
              </a:rPr>
              <a:t>可視化ツールとしての利用</a:t>
            </a:r>
            <a:endParaRPr kumimoji="1" lang="ja-JP" altLang="en-US" sz="2400" dirty="0"/>
          </a:p>
        </p:txBody>
      </p:sp>
      <p:sp>
        <p:nvSpPr>
          <p:cNvPr id="5" name="正方形/長方形 4"/>
          <p:cNvSpPr/>
          <p:nvPr/>
        </p:nvSpPr>
        <p:spPr>
          <a:xfrm>
            <a:off x="2346157" y="2766374"/>
            <a:ext cx="3152275" cy="1179984"/>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smtClean="0"/>
          </a:p>
        </p:txBody>
      </p:sp>
      <p:sp>
        <p:nvSpPr>
          <p:cNvPr id="6" name="角丸四角形吹き出し 5"/>
          <p:cNvSpPr/>
          <p:nvPr/>
        </p:nvSpPr>
        <p:spPr>
          <a:xfrm>
            <a:off x="254638" y="3003798"/>
            <a:ext cx="1880674" cy="567171"/>
          </a:xfrm>
          <a:prstGeom prst="wedgeRoundRectCallout">
            <a:avLst>
              <a:gd name="adj1" fmla="val 57281"/>
              <a:gd name="adj2" fmla="val -53008"/>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smtClean="0">
                <a:latin typeface="MS PGothic" charset="-128"/>
                <a:ea typeface="MS PGothic" charset="-128"/>
                <a:cs typeface="MS PGothic" charset="-128"/>
              </a:rPr>
              <a:t>トラフィック流量を時系列表示</a:t>
            </a:r>
          </a:p>
        </p:txBody>
      </p:sp>
      <p:sp>
        <p:nvSpPr>
          <p:cNvPr id="7" name="正方形/長方形 6"/>
          <p:cNvSpPr/>
          <p:nvPr/>
        </p:nvSpPr>
        <p:spPr>
          <a:xfrm>
            <a:off x="5587749" y="2766374"/>
            <a:ext cx="1179869" cy="1179984"/>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smtClean="0"/>
          </a:p>
        </p:txBody>
      </p:sp>
      <p:sp>
        <p:nvSpPr>
          <p:cNvPr id="8" name="角丸四角形吹き出し 7"/>
          <p:cNvSpPr/>
          <p:nvPr/>
        </p:nvSpPr>
        <p:spPr>
          <a:xfrm>
            <a:off x="6971268" y="2796939"/>
            <a:ext cx="2065228" cy="567171"/>
          </a:xfrm>
          <a:prstGeom prst="wedgeRoundRectCallout">
            <a:avLst>
              <a:gd name="adj1" fmla="val -56168"/>
              <a:gd name="adj2" fmla="val -3746"/>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smtClean="0">
                <a:latin typeface="MS PGothic" charset="-128"/>
                <a:ea typeface="MS PGothic" charset="-128"/>
                <a:cs typeface="MS PGothic" charset="-128"/>
              </a:rPr>
              <a:t>アプリケーションの割合を表示</a:t>
            </a:r>
          </a:p>
        </p:txBody>
      </p:sp>
      <p:sp>
        <p:nvSpPr>
          <p:cNvPr id="9" name="正方形/長方形 8"/>
          <p:cNvSpPr/>
          <p:nvPr/>
        </p:nvSpPr>
        <p:spPr>
          <a:xfrm>
            <a:off x="2346158" y="4012532"/>
            <a:ext cx="4427621" cy="968598"/>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smtClean="0"/>
          </a:p>
        </p:txBody>
      </p:sp>
      <p:sp>
        <p:nvSpPr>
          <p:cNvPr id="10" name="角丸四角形吹き出し 9"/>
          <p:cNvSpPr/>
          <p:nvPr/>
        </p:nvSpPr>
        <p:spPr>
          <a:xfrm>
            <a:off x="6895064" y="4187561"/>
            <a:ext cx="2048231" cy="670551"/>
          </a:xfrm>
          <a:prstGeom prst="wedgeRoundRectCallout">
            <a:avLst>
              <a:gd name="adj1" fmla="val -52861"/>
              <a:gd name="adj2" fmla="val -20160"/>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smtClean="0">
                <a:latin typeface="MS PGothic" charset="-128"/>
                <a:ea typeface="MS PGothic" charset="-128"/>
                <a:cs typeface="MS PGothic" charset="-128"/>
              </a:rPr>
              <a:t>アプリケーション</a:t>
            </a:r>
            <a:r>
              <a:rPr kumimoji="1" lang="ja-JP" altLang="en-US" smtClean="0">
                <a:latin typeface="MS PGothic" charset="-128"/>
                <a:ea typeface="MS PGothic" charset="-128"/>
                <a:cs typeface="MS PGothic" charset="-128"/>
              </a:rPr>
              <a:t>の詳細情報を</a:t>
            </a:r>
            <a:r>
              <a:rPr kumimoji="1" lang="ja-JP" altLang="en-US" dirty="0" smtClean="0">
                <a:latin typeface="MS PGothic" charset="-128"/>
                <a:ea typeface="MS PGothic" charset="-128"/>
                <a:cs typeface="MS PGothic" charset="-128"/>
              </a:rPr>
              <a:t>表示</a:t>
            </a:r>
          </a:p>
        </p:txBody>
      </p:sp>
    </p:spTree>
    <p:extLst>
      <p:ext uri="{BB962C8B-B14F-4D97-AF65-F5344CB8AC3E}">
        <p14:creationId xmlns:p14="http://schemas.microsoft.com/office/powerpoint/2010/main" val="3547747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CCP Express 3.3 </a:t>
            </a:r>
            <a:r>
              <a:rPr kumimoji="1" lang="ja-JP" altLang="en-US" dirty="0" smtClean="0"/>
              <a:t>新機能</a:t>
            </a:r>
            <a:endParaRPr kumimoji="1" lang="ja-JP" altLang="en-US" dirty="0"/>
          </a:p>
        </p:txBody>
      </p:sp>
      <p:graphicFrame>
        <p:nvGraphicFramePr>
          <p:cNvPr id="4" name="コンテンツ プレースホルダー 3"/>
          <p:cNvGraphicFramePr>
            <a:graphicFrameLocks/>
          </p:cNvGraphicFramePr>
          <p:nvPr>
            <p:extLst>
              <p:ext uri="{D42A27DB-BD31-4B8C-83A1-F6EECF244321}">
                <p14:modId xmlns:p14="http://schemas.microsoft.com/office/powerpoint/2010/main" val="1314289460"/>
              </p:ext>
            </p:extLst>
          </p:nvPr>
        </p:nvGraphicFramePr>
        <p:xfrm>
          <a:off x="319498" y="1222627"/>
          <a:ext cx="8457179" cy="3568203"/>
        </p:xfrm>
        <a:graphic>
          <a:graphicData uri="http://schemas.openxmlformats.org/drawingml/2006/table">
            <a:tbl>
              <a:tblPr firstRow="1" bandRow="1">
                <a:tableStyleId>{5C22544A-7EE6-4342-B048-85BDC9FD1C3A}</a:tableStyleId>
              </a:tblPr>
              <a:tblGrid>
                <a:gridCol w="431881">
                  <a:extLst>
                    <a:ext uri="{9D8B030D-6E8A-4147-A177-3AD203B41FA5}">
                      <a16:colId xmlns:a16="http://schemas.microsoft.com/office/drawing/2014/main" val="20000"/>
                    </a:ext>
                  </a:extLst>
                </a:gridCol>
                <a:gridCol w="2145377">
                  <a:extLst>
                    <a:ext uri="{9D8B030D-6E8A-4147-A177-3AD203B41FA5}">
                      <a16:colId xmlns:a16="http://schemas.microsoft.com/office/drawing/2014/main" val="20001"/>
                    </a:ext>
                  </a:extLst>
                </a:gridCol>
                <a:gridCol w="5879921">
                  <a:extLst>
                    <a:ext uri="{9D8B030D-6E8A-4147-A177-3AD203B41FA5}">
                      <a16:colId xmlns:a16="http://schemas.microsoft.com/office/drawing/2014/main" val="20002"/>
                    </a:ext>
                  </a:extLst>
                </a:gridCol>
              </a:tblGrid>
              <a:tr h="316603">
                <a:tc>
                  <a:txBody>
                    <a:bodyPr/>
                    <a:lstStyle/>
                    <a:p>
                      <a:r>
                        <a:rPr kumimoji="1" lang="en-US" altLang="ja-JP" sz="1400" dirty="0" smtClean="0"/>
                        <a:t>No.</a:t>
                      </a:r>
                      <a:endParaRPr kumimoji="1" lang="ja-JP" altLang="en-US" sz="1400" dirty="0"/>
                    </a:p>
                  </a:txBody>
                  <a:tcPr marL="68580" marR="68580" marT="34290" marB="34290"/>
                </a:tc>
                <a:tc>
                  <a:txBody>
                    <a:bodyPr/>
                    <a:lstStyle/>
                    <a:p>
                      <a:r>
                        <a:rPr kumimoji="1" lang="ja-JP" altLang="en-US" sz="1400" dirty="0" smtClean="0"/>
                        <a:t>機能</a:t>
                      </a:r>
                      <a:endParaRPr kumimoji="1" lang="ja-JP" altLang="en-US" sz="1400" dirty="0"/>
                    </a:p>
                  </a:txBody>
                  <a:tcPr marL="68580" marR="68580" marT="34290" marB="34290"/>
                </a:tc>
                <a:tc>
                  <a:txBody>
                    <a:bodyPr/>
                    <a:lstStyle/>
                    <a:p>
                      <a:r>
                        <a:rPr kumimoji="1" lang="ja-JP" altLang="en-US" sz="1400" dirty="0" smtClean="0"/>
                        <a:t>内容</a:t>
                      </a:r>
                      <a:endParaRPr kumimoji="1" lang="ja-JP" altLang="en-US" sz="1400" dirty="0"/>
                    </a:p>
                  </a:txBody>
                  <a:tcPr marL="68580" marR="68580" marT="34290" marB="34290"/>
                </a:tc>
                <a:extLst>
                  <a:ext uri="{0D108BD9-81ED-4DB2-BD59-A6C34878D82A}">
                    <a16:rowId xmlns:a16="http://schemas.microsoft.com/office/drawing/2014/main" val="10000"/>
                  </a:ext>
                </a:extLst>
              </a:tr>
              <a:tr h="556195">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en-US" altLang="ja-JP" sz="1400" kern="1200" dirty="0" smtClean="0">
                          <a:solidFill>
                            <a:schemeClr val="tx1">
                              <a:lumMod val="50000"/>
                            </a:schemeClr>
                          </a:solidFill>
                          <a:latin typeface="+mn-lt"/>
                          <a:ea typeface="+mn-ea"/>
                          <a:cs typeface="+mn-cs"/>
                        </a:rPr>
                        <a:t>1</a:t>
                      </a:r>
                      <a:endParaRPr kumimoji="1" lang="ja-JP" altLang="en-US" sz="1400" kern="1200" dirty="0" smtClean="0">
                        <a:solidFill>
                          <a:schemeClr val="tx1">
                            <a:lumMod val="50000"/>
                          </a:schemeClr>
                        </a:solidFill>
                        <a:latin typeface="+mn-lt"/>
                        <a:ea typeface="+mn-ea"/>
                        <a:cs typeface="+mn-cs"/>
                      </a:endParaRPr>
                    </a:p>
                  </a:txBody>
                  <a:tcPr marL="68580" marR="68580" marT="34290" marB="34290"/>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en-US" altLang="ja-JP" sz="1400" kern="1200" dirty="0" smtClean="0">
                          <a:solidFill>
                            <a:schemeClr val="tx1">
                              <a:lumMod val="50000"/>
                            </a:schemeClr>
                          </a:solidFill>
                          <a:latin typeface="+mn-lt"/>
                          <a:ea typeface="+mn-ea"/>
                          <a:cs typeface="+mn-cs"/>
                        </a:rPr>
                        <a:t>IOS</a:t>
                      </a:r>
                      <a:r>
                        <a:rPr kumimoji="1" lang="ja-JP" altLang="en-US" sz="1400" kern="1200" dirty="0" smtClean="0">
                          <a:solidFill>
                            <a:schemeClr val="tx1">
                              <a:lumMod val="50000"/>
                            </a:schemeClr>
                          </a:solidFill>
                          <a:latin typeface="+mn-lt"/>
                          <a:ea typeface="+mn-ea"/>
                          <a:cs typeface="+mn-cs"/>
                        </a:rPr>
                        <a:t>のアップデート</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lumMod val="50000"/>
                            </a:schemeClr>
                          </a:solidFill>
                        </a:rPr>
                        <a:t>PC</a:t>
                      </a:r>
                      <a:r>
                        <a:rPr kumimoji="1" lang="ja-JP" altLang="en-US" sz="1400" dirty="0" smtClean="0">
                          <a:solidFill>
                            <a:schemeClr val="tx1">
                              <a:lumMod val="50000"/>
                            </a:schemeClr>
                          </a:solidFill>
                        </a:rPr>
                        <a:t>からブラウザ経由で</a:t>
                      </a:r>
                      <a:r>
                        <a:rPr kumimoji="1" lang="en-US" altLang="ja-JP" sz="1400" dirty="0" smtClean="0">
                          <a:solidFill>
                            <a:schemeClr val="tx1">
                              <a:lumMod val="50000"/>
                            </a:schemeClr>
                          </a:solidFill>
                        </a:rPr>
                        <a:t>IOS</a:t>
                      </a:r>
                      <a:r>
                        <a:rPr kumimoji="1" lang="ja-JP" altLang="en-US" sz="1400" dirty="0" smtClean="0">
                          <a:solidFill>
                            <a:schemeClr val="tx1">
                              <a:lumMod val="50000"/>
                            </a:schemeClr>
                          </a:solidFill>
                        </a:rPr>
                        <a:t>イメージをルータに転送、起動イメージに指定し、リロードを実行</a:t>
                      </a:r>
                    </a:p>
                  </a:txBody>
                  <a:tcPr marL="68580" marR="68580" marT="34290" marB="34290"/>
                </a:tc>
                <a:extLst>
                  <a:ext uri="{0D108BD9-81ED-4DB2-BD59-A6C34878D82A}">
                    <a16:rowId xmlns:a16="http://schemas.microsoft.com/office/drawing/2014/main" val="10001"/>
                  </a:ext>
                </a:extLst>
              </a:tr>
              <a:tr h="316603">
                <a:tc>
                  <a:txBody>
                    <a:bodyPr/>
                    <a:lstStyle/>
                    <a:p>
                      <a:r>
                        <a:rPr kumimoji="1" lang="en-US" altLang="ja-JP" sz="1400" dirty="0" smtClean="0">
                          <a:solidFill>
                            <a:schemeClr val="tx1">
                              <a:lumMod val="50000"/>
                            </a:schemeClr>
                          </a:solidFill>
                        </a:rPr>
                        <a:t>2</a:t>
                      </a:r>
                      <a:endParaRPr kumimoji="1" lang="ja-JP" altLang="en-US" sz="1400" dirty="0">
                        <a:solidFill>
                          <a:schemeClr val="tx1">
                            <a:lumMod val="50000"/>
                          </a:schemeClr>
                        </a:solidFill>
                      </a:endParaRPr>
                    </a:p>
                  </a:txBody>
                  <a:tcPr marL="68580" marR="68580" marT="34290" marB="34290"/>
                </a:tc>
                <a:tc>
                  <a:txBody>
                    <a:bodyPr/>
                    <a:lstStyle/>
                    <a:p>
                      <a:r>
                        <a:rPr kumimoji="1" lang="ja-JP" altLang="en-US" sz="1400" baseline="0" dirty="0" smtClean="0">
                          <a:solidFill>
                            <a:schemeClr val="tx1">
                              <a:lumMod val="50000"/>
                            </a:schemeClr>
                          </a:solidFill>
                        </a:rPr>
                        <a:t>設定情報の保存</a:t>
                      </a:r>
                      <a:endParaRPr kumimoji="1" lang="ja-JP" altLang="en-US" sz="1400" dirty="0">
                        <a:solidFill>
                          <a:schemeClr val="tx1">
                            <a:lumMod val="50000"/>
                          </a:schemeClr>
                        </a:solidFill>
                      </a:endParaRPr>
                    </a:p>
                  </a:txBody>
                  <a:tcPr marL="68580" marR="68580" marT="34290" marB="34290"/>
                </a:tc>
                <a:tc>
                  <a:txBody>
                    <a:bodyPr/>
                    <a:lstStyle/>
                    <a:p>
                      <a:r>
                        <a:rPr kumimoji="1" lang="ja-JP" altLang="en-US" sz="1400" baseline="0" dirty="0" smtClean="0">
                          <a:solidFill>
                            <a:schemeClr val="tx1">
                              <a:lumMod val="50000"/>
                            </a:schemeClr>
                          </a:solidFill>
                        </a:rPr>
                        <a:t>動作中の設定情報のバックアップをブラウザ上で</a:t>
                      </a:r>
                      <a:r>
                        <a:rPr kumimoji="1" lang="en-US" altLang="ja-JP" sz="1400" baseline="0" dirty="0" smtClean="0">
                          <a:solidFill>
                            <a:schemeClr val="tx1">
                              <a:lumMod val="50000"/>
                            </a:schemeClr>
                          </a:solidFill>
                        </a:rPr>
                        <a:t> PC</a:t>
                      </a:r>
                      <a:r>
                        <a:rPr kumimoji="1" lang="ja-JP" altLang="en-US" sz="1400" baseline="0" dirty="0" smtClean="0">
                          <a:solidFill>
                            <a:schemeClr val="tx1">
                              <a:lumMod val="50000"/>
                            </a:schemeClr>
                          </a:solidFill>
                        </a:rPr>
                        <a:t> へ保存</a:t>
                      </a:r>
                      <a:endParaRPr kumimoji="1" lang="ja-JP" altLang="en-US" sz="1400" dirty="0">
                        <a:solidFill>
                          <a:schemeClr val="tx1">
                            <a:lumMod val="50000"/>
                          </a:schemeClr>
                        </a:solidFill>
                      </a:endParaRPr>
                    </a:p>
                  </a:txBody>
                  <a:tcPr marL="68580" marR="68580" marT="34290" marB="34290"/>
                </a:tc>
                <a:extLst>
                  <a:ext uri="{0D108BD9-81ED-4DB2-BD59-A6C34878D82A}">
                    <a16:rowId xmlns:a16="http://schemas.microsoft.com/office/drawing/2014/main" val="10002"/>
                  </a:ext>
                </a:extLst>
              </a:tr>
              <a:tr h="31660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en-US" altLang="ja-JP" sz="1400" kern="1200" dirty="0" smtClean="0">
                          <a:solidFill>
                            <a:schemeClr val="tx1">
                              <a:lumMod val="50000"/>
                            </a:schemeClr>
                          </a:solidFill>
                          <a:latin typeface="+mn-lt"/>
                          <a:ea typeface="+mn-ea"/>
                          <a:cs typeface="+mn-cs"/>
                        </a:rPr>
                        <a:t>3</a:t>
                      </a:r>
                      <a:endParaRPr kumimoji="1" lang="ja-JP" altLang="en-US" sz="1400" kern="1200" dirty="0" smtClean="0">
                        <a:solidFill>
                          <a:schemeClr val="tx1">
                            <a:lumMod val="50000"/>
                          </a:schemeClr>
                        </a:solidFill>
                        <a:latin typeface="+mn-lt"/>
                        <a:ea typeface="+mn-ea"/>
                        <a:cs typeface="+mn-cs"/>
                      </a:endParaRPr>
                    </a:p>
                  </a:txBody>
                  <a:tcPr marL="68580" marR="68580" marT="34290" marB="34290"/>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en-US" altLang="ja-JP" sz="1400" kern="1200" dirty="0" smtClean="0">
                          <a:solidFill>
                            <a:schemeClr val="tx1">
                              <a:lumMod val="50000"/>
                            </a:schemeClr>
                          </a:solidFill>
                          <a:latin typeface="+mn-lt"/>
                          <a:ea typeface="+mn-ea"/>
                          <a:cs typeface="+mn-cs"/>
                        </a:rPr>
                        <a:t>DNS</a:t>
                      </a:r>
                      <a:r>
                        <a:rPr kumimoji="1" lang="ja-JP" altLang="en-US" sz="1400" kern="1200" dirty="0" smtClean="0">
                          <a:solidFill>
                            <a:schemeClr val="tx1">
                              <a:lumMod val="50000"/>
                            </a:schemeClr>
                          </a:solidFill>
                          <a:latin typeface="+mn-lt"/>
                          <a:ea typeface="+mn-ea"/>
                          <a:cs typeface="+mn-cs"/>
                        </a:rPr>
                        <a:t> プロキシ</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lumMod val="50000"/>
                            </a:schemeClr>
                          </a:solidFill>
                        </a:rPr>
                        <a:t>DNS</a:t>
                      </a:r>
                      <a:r>
                        <a:rPr kumimoji="1" lang="ja-JP" altLang="en-US" sz="1400" dirty="0" smtClean="0">
                          <a:solidFill>
                            <a:schemeClr val="tx1">
                              <a:lumMod val="50000"/>
                            </a:schemeClr>
                          </a:solidFill>
                        </a:rPr>
                        <a:t> プロキシ機能の設定</a:t>
                      </a:r>
                    </a:p>
                  </a:txBody>
                  <a:tcPr marL="68580" marR="68580" marT="34290" marB="34290"/>
                </a:tc>
                <a:extLst>
                  <a:ext uri="{0D108BD9-81ED-4DB2-BD59-A6C34878D82A}">
                    <a16:rowId xmlns:a16="http://schemas.microsoft.com/office/drawing/2014/main" val="10003"/>
                  </a:ext>
                </a:extLst>
              </a:tr>
              <a:tr h="31660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lumMod val="50000"/>
                            </a:schemeClr>
                          </a:solidFill>
                        </a:rPr>
                        <a:t>4</a:t>
                      </a:r>
                      <a:endParaRPr kumimoji="1" lang="ja-JP" altLang="en-US" sz="1400" dirty="0" smtClean="0">
                        <a:solidFill>
                          <a:schemeClr val="tx1">
                            <a:lumMod val="50000"/>
                          </a:schemeClr>
                        </a:solidFill>
                      </a:endParaRPr>
                    </a:p>
                  </a:txBody>
                  <a:tcPr marL="68580" marR="68580" marT="34290" marB="34290"/>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lumMod val="50000"/>
                            </a:schemeClr>
                          </a:solidFill>
                        </a:rPr>
                        <a:t>トランク設定</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lumMod val="50000"/>
                            </a:schemeClr>
                          </a:solidFill>
                        </a:rPr>
                        <a:t>LAN</a:t>
                      </a:r>
                      <a:r>
                        <a:rPr kumimoji="1" lang="ja-JP" altLang="en-US" sz="1400" dirty="0" smtClean="0">
                          <a:solidFill>
                            <a:schemeClr val="tx1">
                              <a:lumMod val="50000"/>
                            </a:schemeClr>
                          </a:solidFill>
                        </a:rPr>
                        <a:t>側インターフェイスを</a:t>
                      </a:r>
                      <a:r>
                        <a:rPr kumimoji="1" lang="ja-JP" altLang="en-US" sz="1400" dirty="0" smtClean="0">
                          <a:solidFill>
                            <a:schemeClr val="tx1">
                              <a:lumMod val="50000"/>
                            </a:schemeClr>
                          </a:solidFill>
                        </a:rPr>
                        <a:t>トランク ポート</a:t>
                      </a:r>
                      <a:r>
                        <a:rPr kumimoji="1" lang="ja-JP" altLang="en-US" sz="1400" dirty="0" smtClean="0">
                          <a:solidFill>
                            <a:schemeClr val="tx1">
                              <a:lumMod val="50000"/>
                            </a:schemeClr>
                          </a:solidFill>
                        </a:rPr>
                        <a:t>に設定</a:t>
                      </a:r>
                    </a:p>
                  </a:txBody>
                  <a:tcPr marL="68580" marR="68580" marT="34290" marB="34290"/>
                </a:tc>
                <a:extLst>
                  <a:ext uri="{0D108BD9-81ED-4DB2-BD59-A6C34878D82A}">
                    <a16:rowId xmlns:a16="http://schemas.microsoft.com/office/drawing/2014/main" val="10004"/>
                  </a:ext>
                </a:extLst>
              </a:tr>
              <a:tr h="556195">
                <a:tc>
                  <a:txBody>
                    <a:bodyPr/>
                    <a:lstStyle/>
                    <a:p>
                      <a:r>
                        <a:rPr kumimoji="1" lang="en-US" altLang="ja-JP" sz="1400" dirty="0" smtClean="0">
                          <a:solidFill>
                            <a:schemeClr val="tx1">
                              <a:lumMod val="50000"/>
                            </a:schemeClr>
                          </a:solidFill>
                        </a:rPr>
                        <a:t>5</a:t>
                      </a:r>
                      <a:endParaRPr kumimoji="1" lang="ja-JP" altLang="en-US" sz="1400" dirty="0">
                        <a:solidFill>
                          <a:schemeClr val="tx1">
                            <a:lumMod val="50000"/>
                          </a:schemeClr>
                        </a:solidFill>
                      </a:endParaRPr>
                    </a:p>
                  </a:txBody>
                  <a:tcPr marL="68580" marR="68580" marT="34290" marB="34290"/>
                </a:tc>
                <a:tc>
                  <a:txBody>
                    <a:bodyPr/>
                    <a:lstStyle/>
                    <a:p>
                      <a:r>
                        <a:rPr kumimoji="1" lang="en-US" altLang="ja-JP" sz="1400" dirty="0" smtClean="0">
                          <a:solidFill>
                            <a:schemeClr val="tx1">
                              <a:lumMod val="50000"/>
                            </a:schemeClr>
                          </a:solidFill>
                        </a:rPr>
                        <a:t>VPN</a:t>
                      </a:r>
                      <a:r>
                        <a:rPr kumimoji="1" lang="ja-JP" altLang="en-US" sz="1400" dirty="0" smtClean="0">
                          <a:solidFill>
                            <a:schemeClr val="tx1">
                              <a:lumMod val="50000"/>
                            </a:schemeClr>
                          </a:solidFill>
                        </a:rPr>
                        <a:t>設定の拡張</a:t>
                      </a:r>
                      <a:endParaRPr kumimoji="1" lang="ja-JP" altLang="en-US" sz="1400" dirty="0">
                        <a:solidFill>
                          <a:schemeClr val="tx1">
                            <a:lumMod val="50000"/>
                          </a:schemeClr>
                        </a:solidFill>
                      </a:endParaRPr>
                    </a:p>
                  </a:txBody>
                  <a:tcPr marL="68580" marR="68580" marT="34290" marB="34290"/>
                </a:tc>
                <a:tc>
                  <a:txBody>
                    <a:bodyPr/>
                    <a:lstStyle/>
                    <a:p>
                      <a:r>
                        <a:rPr kumimoji="1" lang="en-US" altLang="ja-JP" sz="1400" dirty="0" smtClean="0">
                          <a:solidFill>
                            <a:schemeClr val="tx1">
                              <a:lumMod val="50000"/>
                            </a:schemeClr>
                          </a:solidFill>
                        </a:rPr>
                        <a:t>DMVPN</a:t>
                      </a:r>
                      <a:r>
                        <a:rPr kumimoji="1" lang="ja-JP" altLang="en-US" sz="1400" dirty="0" smtClean="0">
                          <a:solidFill>
                            <a:schemeClr val="tx1">
                              <a:lumMod val="50000"/>
                            </a:schemeClr>
                          </a:solidFill>
                        </a:rPr>
                        <a:t>ハブ設定、リモートアクセス</a:t>
                      </a:r>
                      <a:r>
                        <a:rPr kumimoji="1" lang="en-US" altLang="ja-JP" sz="1400" dirty="0" smtClean="0">
                          <a:solidFill>
                            <a:schemeClr val="tx1">
                              <a:lumMod val="50000"/>
                            </a:schemeClr>
                          </a:solidFill>
                        </a:rPr>
                        <a:t>VPN</a:t>
                      </a:r>
                      <a:r>
                        <a:rPr kumimoji="1" lang="ja-JP" altLang="en-US" sz="1400" dirty="0" smtClean="0">
                          <a:solidFill>
                            <a:schemeClr val="tx1">
                              <a:lumMod val="50000"/>
                            </a:schemeClr>
                          </a:solidFill>
                        </a:rPr>
                        <a:t>設定の追加</a:t>
                      </a:r>
                      <a:endParaRPr kumimoji="1" lang="ja-JP" altLang="en-US" sz="1400" dirty="0">
                        <a:solidFill>
                          <a:schemeClr val="tx1">
                            <a:lumMod val="50000"/>
                          </a:schemeClr>
                        </a:solidFill>
                      </a:endParaRPr>
                    </a:p>
                  </a:txBody>
                  <a:tcPr marL="68580" marR="68580" marT="34290" marB="34290"/>
                </a:tc>
                <a:extLst>
                  <a:ext uri="{0D108BD9-81ED-4DB2-BD59-A6C34878D82A}">
                    <a16:rowId xmlns:a16="http://schemas.microsoft.com/office/drawing/2014/main" val="10005"/>
                  </a:ext>
                </a:extLst>
              </a:tr>
              <a:tr h="556195">
                <a:tc>
                  <a:txBody>
                    <a:bodyPr/>
                    <a:lstStyle/>
                    <a:p>
                      <a:r>
                        <a:rPr kumimoji="1" lang="en-US" altLang="ja-JP" sz="1400" dirty="0" smtClean="0">
                          <a:solidFill>
                            <a:schemeClr val="tx1">
                              <a:lumMod val="50000"/>
                            </a:schemeClr>
                          </a:solidFill>
                        </a:rPr>
                        <a:t>6</a:t>
                      </a:r>
                      <a:endParaRPr kumimoji="1" lang="ja-JP" altLang="en-US" sz="1400" dirty="0">
                        <a:solidFill>
                          <a:schemeClr val="tx1">
                            <a:lumMod val="50000"/>
                          </a:schemeClr>
                        </a:solidFill>
                      </a:endParaRPr>
                    </a:p>
                  </a:txBody>
                  <a:tcPr marL="68580" marR="68580" marT="34290" marB="34290"/>
                </a:tc>
                <a:tc>
                  <a:txBody>
                    <a:bodyPr/>
                    <a:lstStyle/>
                    <a:p>
                      <a:r>
                        <a:rPr kumimoji="1" lang="ja-JP" altLang="en-US" sz="1400" dirty="0" smtClean="0">
                          <a:solidFill>
                            <a:schemeClr val="tx1">
                              <a:lumMod val="50000"/>
                            </a:schemeClr>
                          </a:solidFill>
                        </a:rPr>
                        <a:t>アクセス リスト</a:t>
                      </a:r>
                      <a:r>
                        <a:rPr kumimoji="1" lang="ja-JP" altLang="en-US" sz="1400" dirty="0" smtClean="0">
                          <a:solidFill>
                            <a:schemeClr val="tx1">
                              <a:lumMod val="50000"/>
                            </a:schemeClr>
                          </a:solidFill>
                        </a:rPr>
                        <a:t>管理</a:t>
                      </a:r>
                      <a:endParaRPr kumimoji="1" lang="ja-JP" altLang="en-US" sz="1400" dirty="0">
                        <a:solidFill>
                          <a:schemeClr val="tx1">
                            <a:lumMod val="50000"/>
                          </a:schemeClr>
                        </a:solidFill>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lumMod val="50000"/>
                            </a:schemeClr>
                          </a:solidFill>
                        </a:rPr>
                        <a:t>アクセスリスト一覧の確認や編集、インターフェイスへの </a:t>
                      </a:r>
                      <a:r>
                        <a:rPr kumimoji="1" lang="en-US" altLang="ja-JP" sz="1400" dirty="0" smtClean="0">
                          <a:solidFill>
                            <a:schemeClr val="tx1">
                              <a:lumMod val="50000"/>
                            </a:schemeClr>
                          </a:solidFill>
                        </a:rPr>
                        <a:t>access-group</a:t>
                      </a:r>
                      <a:r>
                        <a:rPr kumimoji="1" lang="ja-JP" altLang="en-US" sz="1400" dirty="0" smtClean="0">
                          <a:solidFill>
                            <a:schemeClr val="tx1">
                              <a:lumMod val="50000"/>
                            </a:schemeClr>
                          </a:solidFill>
                        </a:rPr>
                        <a:t> の </a:t>
                      </a:r>
                      <a:r>
                        <a:rPr kumimoji="1" lang="en-US" altLang="ja-JP" sz="1400" dirty="0" smtClean="0">
                          <a:solidFill>
                            <a:schemeClr val="tx1">
                              <a:lumMod val="50000"/>
                            </a:schemeClr>
                          </a:solidFill>
                        </a:rPr>
                        <a:t>in/out</a:t>
                      </a:r>
                      <a:r>
                        <a:rPr kumimoji="1" lang="ja-JP" altLang="en-US" sz="1400" dirty="0" smtClean="0">
                          <a:solidFill>
                            <a:schemeClr val="tx1">
                              <a:lumMod val="50000"/>
                            </a:schemeClr>
                          </a:solidFill>
                        </a:rPr>
                        <a:t> 設定</a:t>
                      </a:r>
                    </a:p>
                  </a:txBody>
                  <a:tcPr marL="68580" marR="68580" marT="34290" marB="34290"/>
                </a:tc>
                <a:extLst>
                  <a:ext uri="{0D108BD9-81ED-4DB2-BD59-A6C34878D82A}">
                    <a16:rowId xmlns:a16="http://schemas.microsoft.com/office/drawing/2014/main" val="10006"/>
                  </a:ext>
                </a:extLst>
              </a:tr>
              <a:tr h="31660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lumMod val="50000"/>
                            </a:schemeClr>
                          </a:solidFill>
                        </a:rPr>
                        <a:t>7</a:t>
                      </a:r>
                      <a:endParaRPr kumimoji="1" lang="ja-JP" altLang="en-US" sz="1400" dirty="0" smtClean="0">
                        <a:solidFill>
                          <a:schemeClr val="tx1">
                            <a:lumMod val="50000"/>
                          </a:schemeClr>
                        </a:solidFill>
                      </a:endParaRPr>
                    </a:p>
                  </a:txBody>
                  <a:tcPr marL="68580" marR="68580" marT="34290" marB="34290"/>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lumMod val="50000"/>
                            </a:schemeClr>
                          </a:solidFill>
                        </a:rPr>
                        <a:t>IPv6</a:t>
                      </a:r>
                      <a:r>
                        <a:rPr kumimoji="1" lang="ja-JP" altLang="en-US" sz="1400" dirty="0" smtClean="0">
                          <a:solidFill>
                            <a:schemeClr val="tx1">
                              <a:lumMod val="50000"/>
                            </a:schemeClr>
                          </a:solidFill>
                        </a:rPr>
                        <a:t> </a:t>
                      </a:r>
                      <a:r>
                        <a:rPr kumimoji="1" lang="en-US" altLang="ja-JP" sz="1400" dirty="0" err="1" smtClean="0">
                          <a:solidFill>
                            <a:schemeClr val="tx1">
                              <a:lumMod val="50000"/>
                            </a:schemeClr>
                          </a:solidFill>
                        </a:rPr>
                        <a:t>PPPoE</a:t>
                      </a:r>
                      <a:endParaRPr kumimoji="1" lang="ja-JP" altLang="en-US" sz="1400" dirty="0" smtClean="0">
                        <a:solidFill>
                          <a:schemeClr val="tx1">
                            <a:lumMod val="50000"/>
                          </a:schemeClr>
                        </a:solidFill>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lumMod val="50000"/>
                            </a:schemeClr>
                          </a:solidFill>
                        </a:rPr>
                        <a:t>GUI</a:t>
                      </a:r>
                      <a:r>
                        <a:rPr kumimoji="1" lang="ja-JP" altLang="en-US" sz="1400" dirty="0" smtClean="0">
                          <a:solidFill>
                            <a:schemeClr val="tx1">
                              <a:lumMod val="50000"/>
                            </a:schemeClr>
                          </a:solidFill>
                        </a:rPr>
                        <a:t>による</a:t>
                      </a:r>
                      <a:r>
                        <a:rPr kumimoji="1" lang="en-US" altLang="ja-JP" sz="1400" dirty="0" smtClean="0">
                          <a:solidFill>
                            <a:schemeClr val="tx1">
                              <a:lumMod val="50000"/>
                            </a:schemeClr>
                          </a:solidFill>
                        </a:rPr>
                        <a:t>IPv6</a:t>
                      </a:r>
                      <a:r>
                        <a:rPr kumimoji="1" lang="ja-JP" altLang="en-US" sz="1400" dirty="0" smtClean="0">
                          <a:solidFill>
                            <a:schemeClr val="tx1">
                              <a:lumMod val="50000"/>
                            </a:schemeClr>
                          </a:solidFill>
                        </a:rPr>
                        <a:t> </a:t>
                      </a:r>
                      <a:r>
                        <a:rPr kumimoji="1" lang="en-US" altLang="ja-JP" sz="1400" dirty="0" err="1" smtClean="0">
                          <a:solidFill>
                            <a:schemeClr val="tx1">
                              <a:lumMod val="50000"/>
                            </a:schemeClr>
                          </a:solidFill>
                        </a:rPr>
                        <a:t>PPPoE</a:t>
                      </a:r>
                      <a:r>
                        <a:rPr kumimoji="1" lang="ja-JP" altLang="en-US" sz="1400" dirty="0" smtClean="0">
                          <a:solidFill>
                            <a:schemeClr val="tx1">
                              <a:lumMod val="50000"/>
                            </a:schemeClr>
                          </a:solidFill>
                        </a:rPr>
                        <a:t> 設定</a:t>
                      </a:r>
                    </a:p>
                  </a:txBody>
                  <a:tcPr marL="68580" marR="68580" marT="34290" marB="34290"/>
                </a:tc>
                <a:extLst>
                  <a:ext uri="{0D108BD9-81ED-4DB2-BD59-A6C34878D82A}">
                    <a16:rowId xmlns:a16="http://schemas.microsoft.com/office/drawing/2014/main" val="10007"/>
                  </a:ext>
                </a:extLst>
              </a:tr>
              <a:tr h="31660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en-US" altLang="ja-JP" sz="1400" kern="1200" dirty="0" smtClean="0">
                          <a:solidFill>
                            <a:schemeClr val="tx1">
                              <a:lumMod val="50000"/>
                            </a:schemeClr>
                          </a:solidFill>
                          <a:latin typeface="+mn-lt"/>
                          <a:ea typeface="+mn-ea"/>
                          <a:cs typeface="+mn-cs"/>
                        </a:rPr>
                        <a:t>8</a:t>
                      </a:r>
                      <a:endParaRPr kumimoji="1" lang="ja-JP" altLang="en-US" sz="1400" kern="1200" dirty="0" smtClean="0">
                        <a:solidFill>
                          <a:schemeClr val="tx1">
                            <a:lumMod val="50000"/>
                          </a:schemeClr>
                        </a:solidFill>
                        <a:latin typeface="+mn-lt"/>
                        <a:ea typeface="+mn-ea"/>
                        <a:cs typeface="+mn-cs"/>
                      </a:endParaRPr>
                    </a:p>
                  </a:txBody>
                  <a:tcPr marL="68580" marR="68580" marT="34290" marB="34290"/>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tx1">
                              <a:lumMod val="50000"/>
                            </a:schemeClr>
                          </a:solidFill>
                          <a:latin typeface="+mn-lt"/>
                          <a:ea typeface="+mn-ea"/>
                          <a:cs typeface="+mn-cs"/>
                        </a:rPr>
                        <a:t>セキュリティ機能拡張</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lumMod val="50000"/>
                            </a:schemeClr>
                          </a:solidFill>
                        </a:rPr>
                        <a:t>詳細設定のページからもシスコ推奨のセキュリティ設定を追加可能</a:t>
                      </a:r>
                    </a:p>
                  </a:txBody>
                  <a:tcPr marL="68580" marR="68580" marT="34290" marB="3429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61621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CCP Express 3.3 </a:t>
            </a:r>
            <a:r>
              <a:rPr kumimoji="1" lang="ja-JP" altLang="en-US" dirty="0" smtClean="0"/>
              <a:t>新機能</a:t>
            </a:r>
            <a:endParaRPr kumimoji="1" lang="ja-JP" altLang="en-US" dirty="0"/>
          </a:p>
        </p:txBody>
      </p:sp>
      <p:graphicFrame>
        <p:nvGraphicFramePr>
          <p:cNvPr id="4" name="コンテンツ プレースホルダー 3"/>
          <p:cNvGraphicFramePr>
            <a:graphicFrameLocks/>
          </p:cNvGraphicFramePr>
          <p:nvPr>
            <p:extLst/>
          </p:nvPr>
        </p:nvGraphicFramePr>
        <p:xfrm>
          <a:off x="319498" y="1222627"/>
          <a:ext cx="8457179" cy="3568203"/>
        </p:xfrm>
        <a:graphic>
          <a:graphicData uri="http://schemas.openxmlformats.org/drawingml/2006/table">
            <a:tbl>
              <a:tblPr firstRow="1" bandRow="1">
                <a:tableStyleId>{5C22544A-7EE6-4342-B048-85BDC9FD1C3A}</a:tableStyleId>
              </a:tblPr>
              <a:tblGrid>
                <a:gridCol w="431881">
                  <a:extLst>
                    <a:ext uri="{9D8B030D-6E8A-4147-A177-3AD203B41FA5}">
                      <a16:colId xmlns:a16="http://schemas.microsoft.com/office/drawing/2014/main" val="20000"/>
                    </a:ext>
                  </a:extLst>
                </a:gridCol>
                <a:gridCol w="2145377">
                  <a:extLst>
                    <a:ext uri="{9D8B030D-6E8A-4147-A177-3AD203B41FA5}">
                      <a16:colId xmlns:a16="http://schemas.microsoft.com/office/drawing/2014/main" val="20001"/>
                    </a:ext>
                  </a:extLst>
                </a:gridCol>
                <a:gridCol w="5879921">
                  <a:extLst>
                    <a:ext uri="{9D8B030D-6E8A-4147-A177-3AD203B41FA5}">
                      <a16:colId xmlns:a16="http://schemas.microsoft.com/office/drawing/2014/main" val="20002"/>
                    </a:ext>
                  </a:extLst>
                </a:gridCol>
              </a:tblGrid>
              <a:tr h="316603">
                <a:tc>
                  <a:txBody>
                    <a:bodyPr/>
                    <a:lstStyle/>
                    <a:p>
                      <a:r>
                        <a:rPr kumimoji="1" lang="en-US" altLang="ja-JP" sz="1400" dirty="0" smtClean="0"/>
                        <a:t>No.</a:t>
                      </a:r>
                      <a:endParaRPr kumimoji="1" lang="ja-JP" altLang="en-US" sz="1400" dirty="0"/>
                    </a:p>
                  </a:txBody>
                  <a:tcPr marL="68580" marR="68580" marT="34290" marB="34290"/>
                </a:tc>
                <a:tc>
                  <a:txBody>
                    <a:bodyPr/>
                    <a:lstStyle/>
                    <a:p>
                      <a:r>
                        <a:rPr kumimoji="1" lang="ja-JP" altLang="en-US" sz="1400" dirty="0" smtClean="0"/>
                        <a:t>機能</a:t>
                      </a:r>
                      <a:endParaRPr kumimoji="1" lang="ja-JP" altLang="en-US" sz="1400" dirty="0"/>
                    </a:p>
                  </a:txBody>
                  <a:tcPr marL="68580" marR="68580" marT="34290" marB="34290"/>
                </a:tc>
                <a:tc>
                  <a:txBody>
                    <a:bodyPr/>
                    <a:lstStyle/>
                    <a:p>
                      <a:r>
                        <a:rPr kumimoji="1" lang="ja-JP" altLang="en-US" sz="1400" dirty="0" smtClean="0"/>
                        <a:t>内容</a:t>
                      </a:r>
                      <a:endParaRPr kumimoji="1" lang="ja-JP" altLang="en-US" sz="1400" dirty="0"/>
                    </a:p>
                  </a:txBody>
                  <a:tcPr marL="68580" marR="68580" marT="34290" marB="34290"/>
                </a:tc>
                <a:extLst>
                  <a:ext uri="{0D108BD9-81ED-4DB2-BD59-A6C34878D82A}">
                    <a16:rowId xmlns:a16="http://schemas.microsoft.com/office/drawing/2014/main" val="10000"/>
                  </a:ext>
                </a:extLst>
              </a:tr>
              <a:tr h="556195">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en-US" altLang="ja-JP" sz="1400" kern="1200" dirty="0" smtClean="0">
                          <a:solidFill>
                            <a:schemeClr val="tx1">
                              <a:lumMod val="50000"/>
                            </a:schemeClr>
                          </a:solidFill>
                          <a:latin typeface="+mn-lt"/>
                          <a:ea typeface="+mn-ea"/>
                          <a:cs typeface="+mn-cs"/>
                        </a:rPr>
                        <a:t>1</a:t>
                      </a:r>
                      <a:endParaRPr kumimoji="1" lang="ja-JP" altLang="en-US" sz="1400" kern="1200" dirty="0" smtClean="0">
                        <a:solidFill>
                          <a:schemeClr val="tx1">
                            <a:lumMod val="50000"/>
                          </a:schemeClr>
                        </a:solidFill>
                        <a:latin typeface="+mn-lt"/>
                        <a:ea typeface="+mn-ea"/>
                        <a:cs typeface="+mn-cs"/>
                      </a:endParaRPr>
                    </a:p>
                  </a:txBody>
                  <a:tcPr marL="68580" marR="68580" marT="34290" marB="34290"/>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en-US" altLang="ja-JP" sz="1400" kern="1200" dirty="0" smtClean="0">
                          <a:solidFill>
                            <a:schemeClr val="tx1">
                              <a:lumMod val="50000"/>
                            </a:schemeClr>
                          </a:solidFill>
                          <a:latin typeface="+mn-lt"/>
                          <a:ea typeface="+mn-ea"/>
                          <a:cs typeface="+mn-cs"/>
                        </a:rPr>
                        <a:t>IOS</a:t>
                      </a:r>
                      <a:r>
                        <a:rPr kumimoji="1" lang="ja-JP" altLang="en-US" sz="1400" kern="1200" dirty="0" smtClean="0">
                          <a:solidFill>
                            <a:schemeClr val="tx1">
                              <a:lumMod val="50000"/>
                            </a:schemeClr>
                          </a:solidFill>
                          <a:latin typeface="+mn-lt"/>
                          <a:ea typeface="+mn-ea"/>
                          <a:cs typeface="+mn-cs"/>
                        </a:rPr>
                        <a:t>のアップデート</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lumMod val="50000"/>
                            </a:schemeClr>
                          </a:solidFill>
                        </a:rPr>
                        <a:t>PC</a:t>
                      </a:r>
                      <a:r>
                        <a:rPr kumimoji="1" lang="ja-JP" altLang="en-US" sz="1400" dirty="0" smtClean="0">
                          <a:solidFill>
                            <a:schemeClr val="tx1">
                              <a:lumMod val="50000"/>
                            </a:schemeClr>
                          </a:solidFill>
                        </a:rPr>
                        <a:t>からブラウザ経由で</a:t>
                      </a:r>
                      <a:r>
                        <a:rPr kumimoji="1" lang="en-US" altLang="ja-JP" sz="1400" dirty="0" smtClean="0">
                          <a:solidFill>
                            <a:schemeClr val="tx1">
                              <a:lumMod val="50000"/>
                            </a:schemeClr>
                          </a:solidFill>
                        </a:rPr>
                        <a:t>IOS</a:t>
                      </a:r>
                      <a:r>
                        <a:rPr kumimoji="1" lang="ja-JP" altLang="en-US" sz="1400" dirty="0" smtClean="0">
                          <a:solidFill>
                            <a:schemeClr val="tx1">
                              <a:lumMod val="50000"/>
                            </a:schemeClr>
                          </a:solidFill>
                        </a:rPr>
                        <a:t>イメージをルータに転送、起動イメージに指定し、リロードを実行</a:t>
                      </a:r>
                    </a:p>
                  </a:txBody>
                  <a:tcPr marL="68580" marR="68580" marT="34290" marB="34290"/>
                </a:tc>
                <a:extLst>
                  <a:ext uri="{0D108BD9-81ED-4DB2-BD59-A6C34878D82A}">
                    <a16:rowId xmlns:a16="http://schemas.microsoft.com/office/drawing/2014/main" val="10001"/>
                  </a:ext>
                </a:extLst>
              </a:tr>
              <a:tr h="316603">
                <a:tc>
                  <a:txBody>
                    <a:bodyPr/>
                    <a:lstStyle/>
                    <a:p>
                      <a:r>
                        <a:rPr kumimoji="1" lang="en-US" altLang="ja-JP" sz="1400" dirty="0" smtClean="0">
                          <a:solidFill>
                            <a:schemeClr val="tx1">
                              <a:lumMod val="50000"/>
                            </a:schemeClr>
                          </a:solidFill>
                        </a:rPr>
                        <a:t>2</a:t>
                      </a:r>
                      <a:endParaRPr kumimoji="1" lang="ja-JP" altLang="en-US" sz="1400" dirty="0">
                        <a:solidFill>
                          <a:schemeClr val="tx1">
                            <a:lumMod val="50000"/>
                          </a:schemeClr>
                        </a:solidFill>
                      </a:endParaRPr>
                    </a:p>
                  </a:txBody>
                  <a:tcPr marL="68580" marR="68580" marT="34290" marB="34290"/>
                </a:tc>
                <a:tc>
                  <a:txBody>
                    <a:bodyPr/>
                    <a:lstStyle/>
                    <a:p>
                      <a:r>
                        <a:rPr kumimoji="1" lang="ja-JP" altLang="en-US" sz="1400" baseline="0" dirty="0" smtClean="0">
                          <a:solidFill>
                            <a:schemeClr val="tx1">
                              <a:lumMod val="50000"/>
                            </a:schemeClr>
                          </a:solidFill>
                        </a:rPr>
                        <a:t>設定情報の保存</a:t>
                      </a:r>
                      <a:endParaRPr kumimoji="1" lang="ja-JP" altLang="en-US" sz="1400" dirty="0">
                        <a:solidFill>
                          <a:schemeClr val="tx1">
                            <a:lumMod val="50000"/>
                          </a:schemeClr>
                        </a:solidFill>
                      </a:endParaRPr>
                    </a:p>
                  </a:txBody>
                  <a:tcPr marL="68580" marR="68580" marT="34290" marB="34290"/>
                </a:tc>
                <a:tc>
                  <a:txBody>
                    <a:bodyPr/>
                    <a:lstStyle/>
                    <a:p>
                      <a:r>
                        <a:rPr kumimoji="1" lang="ja-JP" altLang="en-US" sz="1400" baseline="0" dirty="0" smtClean="0">
                          <a:solidFill>
                            <a:schemeClr val="tx1">
                              <a:lumMod val="50000"/>
                            </a:schemeClr>
                          </a:solidFill>
                        </a:rPr>
                        <a:t>動作中の設定情報のバックアップをブラウザ上で</a:t>
                      </a:r>
                      <a:r>
                        <a:rPr kumimoji="1" lang="en-US" altLang="ja-JP" sz="1400" baseline="0" dirty="0" smtClean="0">
                          <a:solidFill>
                            <a:schemeClr val="tx1">
                              <a:lumMod val="50000"/>
                            </a:schemeClr>
                          </a:solidFill>
                        </a:rPr>
                        <a:t> PC</a:t>
                      </a:r>
                      <a:r>
                        <a:rPr kumimoji="1" lang="ja-JP" altLang="en-US" sz="1400" baseline="0" dirty="0" smtClean="0">
                          <a:solidFill>
                            <a:schemeClr val="tx1">
                              <a:lumMod val="50000"/>
                            </a:schemeClr>
                          </a:solidFill>
                        </a:rPr>
                        <a:t> へ保存</a:t>
                      </a:r>
                      <a:endParaRPr kumimoji="1" lang="ja-JP" altLang="en-US" sz="1400" dirty="0">
                        <a:solidFill>
                          <a:schemeClr val="tx1">
                            <a:lumMod val="50000"/>
                          </a:schemeClr>
                        </a:solidFill>
                      </a:endParaRPr>
                    </a:p>
                  </a:txBody>
                  <a:tcPr marL="68580" marR="68580" marT="34290" marB="34290"/>
                </a:tc>
                <a:extLst>
                  <a:ext uri="{0D108BD9-81ED-4DB2-BD59-A6C34878D82A}">
                    <a16:rowId xmlns:a16="http://schemas.microsoft.com/office/drawing/2014/main" val="10002"/>
                  </a:ext>
                </a:extLst>
              </a:tr>
              <a:tr h="31660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en-US" altLang="ja-JP" sz="1400" kern="1200" dirty="0" smtClean="0">
                          <a:solidFill>
                            <a:schemeClr val="tx1">
                              <a:lumMod val="50000"/>
                            </a:schemeClr>
                          </a:solidFill>
                          <a:latin typeface="+mn-lt"/>
                          <a:ea typeface="+mn-ea"/>
                          <a:cs typeface="+mn-cs"/>
                        </a:rPr>
                        <a:t>3</a:t>
                      </a:r>
                      <a:endParaRPr kumimoji="1" lang="ja-JP" altLang="en-US" sz="1400" kern="1200" dirty="0" smtClean="0">
                        <a:solidFill>
                          <a:schemeClr val="tx1">
                            <a:lumMod val="50000"/>
                          </a:schemeClr>
                        </a:solidFill>
                        <a:latin typeface="+mn-lt"/>
                        <a:ea typeface="+mn-ea"/>
                        <a:cs typeface="+mn-cs"/>
                      </a:endParaRPr>
                    </a:p>
                  </a:txBody>
                  <a:tcPr marL="68580" marR="68580" marT="34290" marB="34290"/>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en-US" altLang="ja-JP" sz="1400" kern="1200" dirty="0" smtClean="0">
                          <a:solidFill>
                            <a:schemeClr val="tx1">
                              <a:lumMod val="50000"/>
                            </a:schemeClr>
                          </a:solidFill>
                          <a:latin typeface="+mn-lt"/>
                          <a:ea typeface="+mn-ea"/>
                          <a:cs typeface="+mn-cs"/>
                        </a:rPr>
                        <a:t>DNS</a:t>
                      </a:r>
                      <a:r>
                        <a:rPr kumimoji="1" lang="ja-JP" altLang="en-US" sz="1400" kern="1200" dirty="0" smtClean="0">
                          <a:solidFill>
                            <a:schemeClr val="tx1">
                              <a:lumMod val="50000"/>
                            </a:schemeClr>
                          </a:solidFill>
                          <a:latin typeface="+mn-lt"/>
                          <a:ea typeface="+mn-ea"/>
                          <a:cs typeface="+mn-cs"/>
                        </a:rPr>
                        <a:t> プロキシ</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lumMod val="50000"/>
                            </a:schemeClr>
                          </a:solidFill>
                        </a:rPr>
                        <a:t>DNS</a:t>
                      </a:r>
                      <a:r>
                        <a:rPr kumimoji="1" lang="ja-JP" altLang="en-US" sz="1400" dirty="0" smtClean="0">
                          <a:solidFill>
                            <a:schemeClr val="tx1">
                              <a:lumMod val="50000"/>
                            </a:schemeClr>
                          </a:solidFill>
                        </a:rPr>
                        <a:t> プロキシ機能の設定</a:t>
                      </a:r>
                    </a:p>
                  </a:txBody>
                  <a:tcPr marL="68580" marR="68580" marT="34290" marB="34290"/>
                </a:tc>
                <a:extLst>
                  <a:ext uri="{0D108BD9-81ED-4DB2-BD59-A6C34878D82A}">
                    <a16:rowId xmlns:a16="http://schemas.microsoft.com/office/drawing/2014/main" val="10003"/>
                  </a:ext>
                </a:extLst>
              </a:tr>
              <a:tr h="31660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lumMod val="50000"/>
                            </a:schemeClr>
                          </a:solidFill>
                        </a:rPr>
                        <a:t>4</a:t>
                      </a:r>
                      <a:endParaRPr kumimoji="1" lang="ja-JP" altLang="en-US" sz="1400" dirty="0" smtClean="0">
                        <a:solidFill>
                          <a:schemeClr val="tx1">
                            <a:lumMod val="50000"/>
                          </a:schemeClr>
                        </a:solidFill>
                      </a:endParaRPr>
                    </a:p>
                  </a:txBody>
                  <a:tcPr marL="68580" marR="68580" marT="34290" marB="34290"/>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lumMod val="50000"/>
                            </a:schemeClr>
                          </a:solidFill>
                        </a:rPr>
                        <a:t>トランク設定</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lumMod val="50000"/>
                            </a:schemeClr>
                          </a:solidFill>
                        </a:rPr>
                        <a:t>LAN</a:t>
                      </a:r>
                      <a:r>
                        <a:rPr kumimoji="1" lang="ja-JP" altLang="en-US" sz="1400" dirty="0" smtClean="0">
                          <a:solidFill>
                            <a:schemeClr val="tx1">
                              <a:lumMod val="50000"/>
                            </a:schemeClr>
                          </a:solidFill>
                        </a:rPr>
                        <a:t>側インターフェイスをトランクポートに設定</a:t>
                      </a:r>
                    </a:p>
                  </a:txBody>
                  <a:tcPr marL="68580" marR="68580" marT="34290" marB="34290"/>
                </a:tc>
                <a:extLst>
                  <a:ext uri="{0D108BD9-81ED-4DB2-BD59-A6C34878D82A}">
                    <a16:rowId xmlns:a16="http://schemas.microsoft.com/office/drawing/2014/main" val="10004"/>
                  </a:ext>
                </a:extLst>
              </a:tr>
              <a:tr h="556195">
                <a:tc>
                  <a:txBody>
                    <a:bodyPr/>
                    <a:lstStyle/>
                    <a:p>
                      <a:r>
                        <a:rPr kumimoji="1" lang="en-US" altLang="ja-JP" sz="1400" dirty="0" smtClean="0">
                          <a:solidFill>
                            <a:schemeClr val="tx1">
                              <a:lumMod val="50000"/>
                            </a:schemeClr>
                          </a:solidFill>
                        </a:rPr>
                        <a:t>5</a:t>
                      </a:r>
                      <a:endParaRPr kumimoji="1" lang="ja-JP" altLang="en-US" sz="1400" dirty="0">
                        <a:solidFill>
                          <a:schemeClr val="tx1">
                            <a:lumMod val="50000"/>
                          </a:schemeClr>
                        </a:solidFill>
                      </a:endParaRPr>
                    </a:p>
                  </a:txBody>
                  <a:tcPr marL="68580" marR="68580" marT="34290" marB="34290"/>
                </a:tc>
                <a:tc>
                  <a:txBody>
                    <a:bodyPr/>
                    <a:lstStyle/>
                    <a:p>
                      <a:r>
                        <a:rPr kumimoji="1" lang="en-US" altLang="ja-JP" sz="1400" dirty="0" smtClean="0">
                          <a:solidFill>
                            <a:schemeClr val="tx1">
                              <a:lumMod val="50000"/>
                            </a:schemeClr>
                          </a:solidFill>
                        </a:rPr>
                        <a:t>VPN</a:t>
                      </a:r>
                      <a:r>
                        <a:rPr kumimoji="1" lang="ja-JP" altLang="en-US" sz="1400" dirty="0" smtClean="0">
                          <a:solidFill>
                            <a:schemeClr val="tx1">
                              <a:lumMod val="50000"/>
                            </a:schemeClr>
                          </a:solidFill>
                        </a:rPr>
                        <a:t>設定の拡張</a:t>
                      </a:r>
                      <a:endParaRPr kumimoji="1" lang="ja-JP" altLang="en-US" sz="1400" dirty="0">
                        <a:solidFill>
                          <a:schemeClr val="tx1">
                            <a:lumMod val="50000"/>
                          </a:schemeClr>
                        </a:solidFill>
                      </a:endParaRPr>
                    </a:p>
                  </a:txBody>
                  <a:tcPr marL="68580" marR="68580" marT="34290" marB="34290"/>
                </a:tc>
                <a:tc>
                  <a:txBody>
                    <a:bodyPr/>
                    <a:lstStyle/>
                    <a:p>
                      <a:r>
                        <a:rPr kumimoji="1" lang="en-US" altLang="ja-JP" sz="1400" dirty="0" smtClean="0">
                          <a:solidFill>
                            <a:schemeClr val="tx1">
                              <a:lumMod val="50000"/>
                            </a:schemeClr>
                          </a:solidFill>
                        </a:rPr>
                        <a:t>DMVPN</a:t>
                      </a:r>
                      <a:r>
                        <a:rPr kumimoji="1" lang="ja-JP" altLang="en-US" sz="1400" dirty="0" smtClean="0">
                          <a:solidFill>
                            <a:schemeClr val="tx1">
                              <a:lumMod val="50000"/>
                            </a:schemeClr>
                          </a:solidFill>
                        </a:rPr>
                        <a:t>ハブ設定、リモートアクセス</a:t>
                      </a:r>
                      <a:r>
                        <a:rPr kumimoji="1" lang="en-US" altLang="ja-JP" sz="1400" dirty="0" smtClean="0">
                          <a:solidFill>
                            <a:schemeClr val="tx1">
                              <a:lumMod val="50000"/>
                            </a:schemeClr>
                          </a:solidFill>
                        </a:rPr>
                        <a:t>VPN</a:t>
                      </a:r>
                      <a:r>
                        <a:rPr kumimoji="1" lang="ja-JP" altLang="en-US" sz="1400" dirty="0" smtClean="0">
                          <a:solidFill>
                            <a:schemeClr val="tx1">
                              <a:lumMod val="50000"/>
                            </a:schemeClr>
                          </a:solidFill>
                        </a:rPr>
                        <a:t>設定の追加</a:t>
                      </a:r>
                      <a:endParaRPr kumimoji="1" lang="ja-JP" altLang="en-US" sz="1400" dirty="0">
                        <a:solidFill>
                          <a:schemeClr val="tx1">
                            <a:lumMod val="50000"/>
                          </a:schemeClr>
                        </a:solidFill>
                      </a:endParaRPr>
                    </a:p>
                  </a:txBody>
                  <a:tcPr marL="68580" marR="68580" marT="34290" marB="34290"/>
                </a:tc>
                <a:extLst>
                  <a:ext uri="{0D108BD9-81ED-4DB2-BD59-A6C34878D82A}">
                    <a16:rowId xmlns:a16="http://schemas.microsoft.com/office/drawing/2014/main" val="10005"/>
                  </a:ext>
                </a:extLst>
              </a:tr>
              <a:tr h="556195">
                <a:tc>
                  <a:txBody>
                    <a:bodyPr/>
                    <a:lstStyle/>
                    <a:p>
                      <a:r>
                        <a:rPr kumimoji="1" lang="en-US" altLang="ja-JP" sz="1400" dirty="0" smtClean="0">
                          <a:solidFill>
                            <a:schemeClr val="tx1">
                              <a:lumMod val="50000"/>
                            </a:schemeClr>
                          </a:solidFill>
                        </a:rPr>
                        <a:t>6</a:t>
                      </a:r>
                      <a:endParaRPr kumimoji="1" lang="ja-JP" altLang="en-US" sz="1400" dirty="0">
                        <a:solidFill>
                          <a:schemeClr val="tx1">
                            <a:lumMod val="50000"/>
                          </a:schemeClr>
                        </a:solidFill>
                      </a:endParaRPr>
                    </a:p>
                  </a:txBody>
                  <a:tcPr marL="68580" marR="68580" marT="34290" marB="34290"/>
                </a:tc>
                <a:tc>
                  <a:txBody>
                    <a:bodyPr/>
                    <a:lstStyle/>
                    <a:p>
                      <a:r>
                        <a:rPr kumimoji="1" lang="ja-JP" altLang="en-US" sz="1400" dirty="0" smtClean="0">
                          <a:solidFill>
                            <a:schemeClr val="tx1">
                              <a:lumMod val="50000"/>
                            </a:schemeClr>
                          </a:solidFill>
                        </a:rPr>
                        <a:t>アクセスリスト管理</a:t>
                      </a:r>
                      <a:endParaRPr kumimoji="1" lang="ja-JP" altLang="en-US" sz="1400" dirty="0">
                        <a:solidFill>
                          <a:schemeClr val="tx1">
                            <a:lumMod val="50000"/>
                          </a:schemeClr>
                        </a:solidFill>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lumMod val="50000"/>
                            </a:schemeClr>
                          </a:solidFill>
                        </a:rPr>
                        <a:t>アクセスリスト一覧の確認や編集、インターフェイスへの </a:t>
                      </a:r>
                      <a:r>
                        <a:rPr kumimoji="1" lang="en-US" altLang="ja-JP" sz="1400" dirty="0" smtClean="0">
                          <a:solidFill>
                            <a:schemeClr val="tx1">
                              <a:lumMod val="50000"/>
                            </a:schemeClr>
                          </a:solidFill>
                        </a:rPr>
                        <a:t>access-group</a:t>
                      </a:r>
                      <a:r>
                        <a:rPr kumimoji="1" lang="ja-JP" altLang="en-US" sz="1400" dirty="0" smtClean="0">
                          <a:solidFill>
                            <a:schemeClr val="tx1">
                              <a:lumMod val="50000"/>
                            </a:schemeClr>
                          </a:solidFill>
                        </a:rPr>
                        <a:t> の </a:t>
                      </a:r>
                      <a:r>
                        <a:rPr kumimoji="1" lang="en-US" altLang="ja-JP" sz="1400" dirty="0" smtClean="0">
                          <a:solidFill>
                            <a:schemeClr val="tx1">
                              <a:lumMod val="50000"/>
                            </a:schemeClr>
                          </a:solidFill>
                        </a:rPr>
                        <a:t>in/out</a:t>
                      </a:r>
                      <a:r>
                        <a:rPr kumimoji="1" lang="ja-JP" altLang="en-US" sz="1400" dirty="0" smtClean="0">
                          <a:solidFill>
                            <a:schemeClr val="tx1">
                              <a:lumMod val="50000"/>
                            </a:schemeClr>
                          </a:solidFill>
                        </a:rPr>
                        <a:t> 設定</a:t>
                      </a:r>
                    </a:p>
                  </a:txBody>
                  <a:tcPr marL="68580" marR="68580" marT="34290" marB="34290"/>
                </a:tc>
                <a:extLst>
                  <a:ext uri="{0D108BD9-81ED-4DB2-BD59-A6C34878D82A}">
                    <a16:rowId xmlns:a16="http://schemas.microsoft.com/office/drawing/2014/main" val="10006"/>
                  </a:ext>
                </a:extLst>
              </a:tr>
              <a:tr h="31660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lumMod val="50000"/>
                            </a:schemeClr>
                          </a:solidFill>
                        </a:rPr>
                        <a:t>7</a:t>
                      </a:r>
                      <a:endParaRPr kumimoji="1" lang="ja-JP" altLang="en-US" sz="1400" dirty="0" smtClean="0">
                        <a:solidFill>
                          <a:schemeClr val="tx1">
                            <a:lumMod val="50000"/>
                          </a:schemeClr>
                        </a:solidFill>
                      </a:endParaRPr>
                    </a:p>
                  </a:txBody>
                  <a:tcPr marL="68580" marR="68580" marT="34290" marB="34290"/>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lumMod val="50000"/>
                            </a:schemeClr>
                          </a:solidFill>
                        </a:rPr>
                        <a:t>IPv6</a:t>
                      </a:r>
                      <a:r>
                        <a:rPr kumimoji="1" lang="ja-JP" altLang="en-US" sz="1400" dirty="0" smtClean="0">
                          <a:solidFill>
                            <a:schemeClr val="tx1">
                              <a:lumMod val="50000"/>
                            </a:schemeClr>
                          </a:solidFill>
                        </a:rPr>
                        <a:t> </a:t>
                      </a:r>
                      <a:r>
                        <a:rPr kumimoji="1" lang="en-US" altLang="ja-JP" sz="1400" dirty="0" err="1" smtClean="0">
                          <a:solidFill>
                            <a:schemeClr val="tx1">
                              <a:lumMod val="50000"/>
                            </a:schemeClr>
                          </a:solidFill>
                        </a:rPr>
                        <a:t>PPPoE</a:t>
                      </a:r>
                      <a:endParaRPr kumimoji="1" lang="ja-JP" altLang="en-US" sz="1400" dirty="0" smtClean="0">
                        <a:solidFill>
                          <a:schemeClr val="tx1">
                            <a:lumMod val="50000"/>
                          </a:schemeClr>
                        </a:solidFill>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lumMod val="50000"/>
                            </a:schemeClr>
                          </a:solidFill>
                        </a:rPr>
                        <a:t>GUI</a:t>
                      </a:r>
                      <a:r>
                        <a:rPr kumimoji="1" lang="ja-JP" altLang="en-US" sz="1400" dirty="0" smtClean="0">
                          <a:solidFill>
                            <a:schemeClr val="tx1">
                              <a:lumMod val="50000"/>
                            </a:schemeClr>
                          </a:solidFill>
                        </a:rPr>
                        <a:t>による</a:t>
                      </a:r>
                      <a:r>
                        <a:rPr kumimoji="1" lang="en-US" altLang="ja-JP" sz="1400" dirty="0" smtClean="0">
                          <a:solidFill>
                            <a:schemeClr val="tx1">
                              <a:lumMod val="50000"/>
                            </a:schemeClr>
                          </a:solidFill>
                        </a:rPr>
                        <a:t>IPv6</a:t>
                      </a:r>
                      <a:r>
                        <a:rPr kumimoji="1" lang="ja-JP" altLang="en-US" sz="1400" dirty="0" smtClean="0">
                          <a:solidFill>
                            <a:schemeClr val="tx1">
                              <a:lumMod val="50000"/>
                            </a:schemeClr>
                          </a:solidFill>
                        </a:rPr>
                        <a:t> </a:t>
                      </a:r>
                      <a:r>
                        <a:rPr kumimoji="1" lang="en-US" altLang="ja-JP" sz="1400" dirty="0" err="1" smtClean="0">
                          <a:solidFill>
                            <a:schemeClr val="tx1">
                              <a:lumMod val="50000"/>
                            </a:schemeClr>
                          </a:solidFill>
                        </a:rPr>
                        <a:t>PPPoE</a:t>
                      </a:r>
                      <a:r>
                        <a:rPr kumimoji="1" lang="ja-JP" altLang="en-US" sz="1400" dirty="0" smtClean="0">
                          <a:solidFill>
                            <a:schemeClr val="tx1">
                              <a:lumMod val="50000"/>
                            </a:schemeClr>
                          </a:solidFill>
                        </a:rPr>
                        <a:t> 設定</a:t>
                      </a:r>
                    </a:p>
                  </a:txBody>
                  <a:tcPr marL="68580" marR="68580" marT="34290" marB="34290"/>
                </a:tc>
                <a:extLst>
                  <a:ext uri="{0D108BD9-81ED-4DB2-BD59-A6C34878D82A}">
                    <a16:rowId xmlns:a16="http://schemas.microsoft.com/office/drawing/2014/main" val="10007"/>
                  </a:ext>
                </a:extLst>
              </a:tr>
              <a:tr h="31660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en-US" altLang="ja-JP" sz="1400" kern="1200" dirty="0" smtClean="0">
                          <a:solidFill>
                            <a:schemeClr val="tx1">
                              <a:lumMod val="50000"/>
                            </a:schemeClr>
                          </a:solidFill>
                          <a:latin typeface="+mn-lt"/>
                          <a:ea typeface="+mn-ea"/>
                          <a:cs typeface="+mn-cs"/>
                        </a:rPr>
                        <a:t>8</a:t>
                      </a:r>
                      <a:endParaRPr kumimoji="1" lang="ja-JP" altLang="en-US" sz="1400" kern="1200" dirty="0" smtClean="0">
                        <a:solidFill>
                          <a:schemeClr val="tx1">
                            <a:lumMod val="50000"/>
                          </a:schemeClr>
                        </a:solidFill>
                        <a:latin typeface="+mn-lt"/>
                        <a:ea typeface="+mn-ea"/>
                        <a:cs typeface="+mn-cs"/>
                      </a:endParaRPr>
                    </a:p>
                  </a:txBody>
                  <a:tcPr marL="68580" marR="68580" marT="34290" marB="34290"/>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tx1">
                              <a:lumMod val="50000"/>
                            </a:schemeClr>
                          </a:solidFill>
                          <a:latin typeface="+mn-lt"/>
                          <a:ea typeface="+mn-ea"/>
                          <a:cs typeface="+mn-cs"/>
                        </a:rPr>
                        <a:t>セキュリティ機能拡張</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lumMod val="50000"/>
                            </a:schemeClr>
                          </a:solidFill>
                        </a:rPr>
                        <a:t>詳細設定のページからもシスコ推奨のセキュリティ設定</a:t>
                      </a:r>
                      <a:r>
                        <a:rPr kumimoji="1" lang="ja-JP" altLang="en-US" sz="1400" smtClean="0">
                          <a:solidFill>
                            <a:schemeClr val="tx1">
                              <a:lumMod val="50000"/>
                            </a:schemeClr>
                          </a:solidFill>
                        </a:rPr>
                        <a:t>を追加可能</a:t>
                      </a:r>
                      <a:endParaRPr kumimoji="1" lang="ja-JP" altLang="en-US" sz="1400" dirty="0" smtClean="0">
                        <a:solidFill>
                          <a:schemeClr val="tx1">
                            <a:lumMod val="50000"/>
                          </a:schemeClr>
                        </a:solidFill>
                      </a:endParaRPr>
                    </a:p>
                  </a:txBody>
                  <a:tcPr marL="68580" marR="68580" marT="34290" marB="34290"/>
                </a:tc>
                <a:extLst>
                  <a:ext uri="{0D108BD9-81ED-4DB2-BD59-A6C34878D82A}">
                    <a16:rowId xmlns:a16="http://schemas.microsoft.com/office/drawing/2014/main" val="10008"/>
                  </a:ext>
                </a:extLst>
              </a:tr>
            </a:tbl>
          </a:graphicData>
        </a:graphic>
      </p:graphicFrame>
      <p:grpSp>
        <p:nvGrpSpPr>
          <p:cNvPr id="8" name="図形グループ 7"/>
          <p:cNvGrpSpPr/>
          <p:nvPr/>
        </p:nvGrpSpPr>
        <p:grpSpPr>
          <a:xfrm>
            <a:off x="-115492" y="3158065"/>
            <a:ext cx="9372354" cy="1088361"/>
            <a:chOff x="-115492" y="3027439"/>
            <a:chExt cx="9372354" cy="1088361"/>
          </a:xfrm>
        </p:grpSpPr>
        <p:sp>
          <p:nvSpPr>
            <p:cNvPr id="9" name="平行四辺形 8"/>
            <p:cNvSpPr/>
            <p:nvPr/>
          </p:nvSpPr>
          <p:spPr>
            <a:xfrm rot="21186850">
              <a:off x="-115492" y="3027439"/>
              <a:ext cx="9372354" cy="1088361"/>
            </a:xfrm>
            <a:prstGeom prst="parallelogram">
              <a:avLst>
                <a:gd name="adj" fmla="val 13098"/>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solidFill>
                  <a:schemeClr val="tx1"/>
                </a:solidFill>
              </a:endParaRPr>
            </a:p>
          </p:txBody>
        </p:sp>
        <p:sp>
          <p:nvSpPr>
            <p:cNvPr id="10" name="正方形/長方形 9"/>
            <p:cNvSpPr/>
            <p:nvPr/>
          </p:nvSpPr>
          <p:spPr>
            <a:xfrm rot="21184003">
              <a:off x="1816003" y="3424279"/>
              <a:ext cx="5589030" cy="451406"/>
            </a:xfrm>
            <a:prstGeom prst="rect">
              <a:avLst/>
            </a:prstGeom>
          </p:spPr>
          <p:txBody>
            <a:bodyPr wrap="none">
              <a:spAutoFit/>
            </a:bodyPr>
            <a:lstStyle/>
            <a:p>
              <a:pPr algn="ctr">
                <a:lnSpc>
                  <a:spcPts val="2800"/>
                </a:lnSpc>
              </a:pPr>
              <a:r>
                <a:rPr lang="en-US" altLang="ja-JP" sz="3200" dirty="0" smtClean="0"/>
                <a:t>CCP Express 3.3</a:t>
              </a:r>
              <a:r>
                <a:rPr lang="ja-JP" altLang="en-US" sz="3200" dirty="0" smtClean="0"/>
                <a:t>新機能　デモ</a:t>
              </a:r>
              <a:endParaRPr lang="en-US" altLang="ja-JP" sz="2800" dirty="0"/>
            </a:p>
          </p:txBody>
        </p:sp>
      </p:grpSp>
    </p:spTree>
    <p:extLst>
      <p:ext uri="{BB962C8B-B14F-4D97-AF65-F5344CB8AC3E}">
        <p14:creationId xmlns:p14="http://schemas.microsoft.com/office/powerpoint/2010/main" val="3116780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1. IOS</a:t>
            </a:r>
            <a:r>
              <a:rPr kumimoji="1" lang="ja-JP" altLang="en-US" dirty="0" smtClean="0"/>
              <a:t>アップグレード</a:t>
            </a:r>
            <a:endParaRPr kumimoji="1" lang="ja-JP" altLang="en-US"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17" y="975027"/>
            <a:ext cx="6245475" cy="3446529"/>
          </a:xfrm>
          <a:prstGeom prst="rect">
            <a:avLst/>
          </a:prstGeom>
        </p:spPr>
        <p:style>
          <a:lnRef idx="2">
            <a:schemeClr val="dk1"/>
          </a:lnRef>
          <a:fillRef idx="1">
            <a:schemeClr val="lt1"/>
          </a:fillRef>
          <a:effectRef idx="0">
            <a:schemeClr val="dk1"/>
          </a:effectRef>
          <a:fontRef idx="minor">
            <a:schemeClr val="dk1"/>
          </a:fontRef>
        </p:style>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9350" y="2698291"/>
            <a:ext cx="3370247" cy="2181345"/>
          </a:xfrm>
          <a:prstGeom prst="rect">
            <a:avLst/>
          </a:prstGeom>
        </p:spPr>
        <p:style>
          <a:lnRef idx="2">
            <a:schemeClr val="dk1"/>
          </a:lnRef>
          <a:fillRef idx="1">
            <a:schemeClr val="lt1"/>
          </a:fillRef>
          <a:effectRef idx="0">
            <a:schemeClr val="dk1"/>
          </a:effectRef>
          <a:fontRef idx="minor">
            <a:schemeClr val="dk1"/>
          </a:fontRef>
        </p:style>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6424" y="2698291"/>
            <a:ext cx="2135885" cy="1983041"/>
          </a:xfrm>
          <a:prstGeom prst="rect">
            <a:avLst/>
          </a:prstGeom>
        </p:spPr>
        <p:style>
          <a:lnRef idx="2">
            <a:schemeClr val="dk1"/>
          </a:lnRef>
          <a:fillRef idx="1">
            <a:schemeClr val="lt1"/>
          </a:fillRef>
          <a:effectRef idx="0">
            <a:schemeClr val="dk1"/>
          </a:effectRef>
          <a:fontRef idx="minor">
            <a:schemeClr val="dk1"/>
          </a:fontRef>
        </p:style>
      </p:pic>
      <p:sp>
        <p:nvSpPr>
          <p:cNvPr id="13" name="正方形/長方形 12"/>
          <p:cNvSpPr/>
          <p:nvPr/>
        </p:nvSpPr>
        <p:spPr>
          <a:xfrm>
            <a:off x="4975860" y="2087880"/>
            <a:ext cx="510540" cy="403860"/>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smtClean="0"/>
          </a:p>
        </p:txBody>
      </p:sp>
      <p:cxnSp>
        <p:nvCxnSpPr>
          <p:cNvPr id="15" name="直線矢印コネクタ 14"/>
          <p:cNvCxnSpPr/>
          <p:nvPr/>
        </p:nvCxnSpPr>
        <p:spPr>
          <a:xfrm flipH="1">
            <a:off x="5013960" y="2506980"/>
            <a:ext cx="68580" cy="19131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8" name="直線矢印コネクタ 17"/>
          <p:cNvCxnSpPr/>
          <p:nvPr/>
        </p:nvCxnSpPr>
        <p:spPr>
          <a:xfrm>
            <a:off x="5312155" y="3566160"/>
            <a:ext cx="217195"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1" name="角丸四角形 20"/>
          <p:cNvSpPr/>
          <p:nvPr/>
        </p:nvSpPr>
        <p:spPr>
          <a:xfrm>
            <a:off x="1146248" y="4843270"/>
            <a:ext cx="6699922" cy="24765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400" dirty="0" smtClean="0"/>
              <a:t>CCP Express</a:t>
            </a:r>
            <a:r>
              <a:rPr kumimoji="1" lang="ja-JP" altLang="en-US" sz="1400" dirty="0" smtClean="0"/>
              <a:t>自体のイメージだけではなく、</a:t>
            </a:r>
            <a:r>
              <a:rPr kumimoji="1" lang="en-US" altLang="ja-JP" sz="1400" dirty="0" smtClean="0"/>
              <a:t>IOS</a:t>
            </a:r>
            <a:r>
              <a:rPr kumimoji="1" lang="ja-JP" altLang="en-US" sz="1400" dirty="0" smtClean="0"/>
              <a:t>イメージのアップグレードも可能に</a:t>
            </a:r>
          </a:p>
        </p:txBody>
      </p:sp>
      <p:sp>
        <p:nvSpPr>
          <p:cNvPr id="22" name="角丸四角形吹き出し 21"/>
          <p:cNvSpPr/>
          <p:nvPr/>
        </p:nvSpPr>
        <p:spPr>
          <a:xfrm>
            <a:off x="6864823" y="2108140"/>
            <a:ext cx="2034773" cy="454484"/>
          </a:xfrm>
          <a:prstGeom prst="wedgeRoundRectCallout">
            <a:avLst>
              <a:gd name="adj1" fmla="val -35438"/>
              <a:gd name="adj2" fmla="val 75913"/>
              <a:gd name="adj3" fmla="val 1666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200" dirty="0" smtClean="0"/>
              <a:t>PC</a:t>
            </a:r>
            <a:r>
              <a:rPr kumimoji="1" lang="ja-JP" altLang="en-US" sz="1200" dirty="0" smtClean="0"/>
              <a:t>にある</a:t>
            </a:r>
            <a:r>
              <a:rPr kumimoji="1" lang="en-US" altLang="ja-JP" sz="1200" dirty="0" smtClean="0"/>
              <a:t>IOS</a:t>
            </a:r>
            <a:r>
              <a:rPr kumimoji="1" lang="ja-JP" altLang="en-US" sz="1200" dirty="0" smtClean="0"/>
              <a:t>イメージをルータへアップロードも可能</a:t>
            </a:r>
          </a:p>
        </p:txBody>
      </p:sp>
    </p:spTree>
    <p:extLst>
      <p:ext uri="{BB962C8B-B14F-4D97-AF65-F5344CB8AC3E}">
        <p14:creationId xmlns:p14="http://schemas.microsoft.com/office/powerpoint/2010/main" val="2954973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 </a:t>
            </a:r>
            <a:r>
              <a:rPr kumimoji="1" lang="ja-JP" altLang="en-US" dirty="0" smtClean="0"/>
              <a:t>設定情報の保存</a:t>
            </a:r>
            <a:endParaRPr kumimoji="1"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828" y="998553"/>
            <a:ext cx="5677705" cy="3146395"/>
          </a:xfrm>
          <a:prstGeom prst="rect">
            <a:avLst/>
          </a:prstGeom>
        </p:spPr>
        <p:style>
          <a:lnRef idx="2">
            <a:schemeClr val="dk1"/>
          </a:lnRef>
          <a:fillRef idx="1">
            <a:schemeClr val="lt1"/>
          </a:fillRef>
          <a:effectRef idx="0">
            <a:schemeClr val="dk1"/>
          </a:effectRef>
          <a:fontRef idx="minor">
            <a:schemeClr val="dk1"/>
          </a:fontRef>
        </p:style>
      </p:pic>
      <p:sp>
        <p:nvSpPr>
          <p:cNvPr id="4" name="正方形/長方形 3"/>
          <p:cNvSpPr/>
          <p:nvPr/>
        </p:nvSpPr>
        <p:spPr>
          <a:xfrm>
            <a:off x="5737860" y="1211579"/>
            <a:ext cx="152400" cy="220981"/>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smtClean="0"/>
          </a:p>
        </p:txBody>
      </p:sp>
      <p:cxnSp>
        <p:nvCxnSpPr>
          <p:cNvPr id="5" name="直線矢印コネクタ 4"/>
          <p:cNvCxnSpPr/>
          <p:nvPr/>
        </p:nvCxnSpPr>
        <p:spPr>
          <a:xfrm>
            <a:off x="5852563" y="1453336"/>
            <a:ext cx="140970" cy="26788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6534" y="1723139"/>
            <a:ext cx="6245475" cy="848611"/>
          </a:xfrm>
          <a:prstGeom prst="rect">
            <a:avLst/>
          </a:prstGeom>
        </p:spPr>
        <p:style>
          <a:lnRef idx="2">
            <a:schemeClr val="dk1"/>
          </a:lnRef>
          <a:fillRef idx="1">
            <a:schemeClr val="lt1"/>
          </a:fillRef>
          <a:effectRef idx="0">
            <a:schemeClr val="dk1"/>
          </a:effectRef>
          <a:fontRef idx="minor">
            <a:schemeClr val="dk1"/>
          </a:fontRef>
        </p:style>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3540" y="2682650"/>
            <a:ext cx="3518469" cy="2399480"/>
          </a:xfrm>
          <a:prstGeom prst="rect">
            <a:avLst/>
          </a:prstGeom>
        </p:spPr>
        <p:style>
          <a:lnRef idx="2">
            <a:schemeClr val="dk1"/>
          </a:lnRef>
          <a:fillRef idx="1">
            <a:schemeClr val="lt1"/>
          </a:fillRef>
          <a:effectRef idx="0">
            <a:schemeClr val="dk1"/>
          </a:effectRef>
          <a:fontRef idx="minor">
            <a:schemeClr val="dk1"/>
          </a:fontRef>
        </p:style>
      </p:pic>
      <p:sp>
        <p:nvSpPr>
          <p:cNvPr id="10" name="角丸四角形吹き出し 9"/>
          <p:cNvSpPr/>
          <p:nvPr/>
        </p:nvSpPr>
        <p:spPr>
          <a:xfrm>
            <a:off x="6470385" y="1295400"/>
            <a:ext cx="1736356" cy="266524"/>
          </a:xfrm>
          <a:prstGeom prst="wedgeRoundRectCallout">
            <a:avLst>
              <a:gd name="adj1" fmla="val -31488"/>
              <a:gd name="adj2" fmla="val 98785"/>
              <a:gd name="adj3" fmla="val 1666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200" dirty="0" smtClean="0"/>
              <a:t>text</a:t>
            </a:r>
            <a:r>
              <a:rPr kumimoji="1" lang="ja-JP" altLang="en-US" sz="1200" dirty="0" smtClean="0"/>
              <a:t>形式でダウンロード</a:t>
            </a:r>
          </a:p>
        </p:txBody>
      </p:sp>
      <p:sp>
        <p:nvSpPr>
          <p:cNvPr id="11" name="角丸四角形 10"/>
          <p:cNvSpPr/>
          <p:nvPr/>
        </p:nvSpPr>
        <p:spPr>
          <a:xfrm>
            <a:off x="1727647" y="4843270"/>
            <a:ext cx="5537125" cy="24765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t>動作中の設定</a:t>
            </a:r>
            <a:r>
              <a:rPr kumimoji="1" lang="en-US" altLang="ja-JP" sz="1400" dirty="0" smtClean="0"/>
              <a:t>(running-configuration)</a:t>
            </a:r>
            <a:r>
              <a:rPr kumimoji="1" lang="ja-JP" altLang="en-US" sz="1400" dirty="0" smtClean="0"/>
              <a:t>のバックアップを</a:t>
            </a:r>
            <a:r>
              <a:rPr kumimoji="1" lang="en-US" altLang="ja-JP" sz="1400" dirty="0" smtClean="0"/>
              <a:t>PC</a:t>
            </a:r>
            <a:r>
              <a:rPr kumimoji="1" lang="ja-JP" altLang="en-US" sz="1400" dirty="0" smtClean="0"/>
              <a:t>上に保存</a:t>
            </a:r>
          </a:p>
        </p:txBody>
      </p:sp>
    </p:spTree>
    <p:extLst>
      <p:ext uri="{BB962C8B-B14F-4D97-AF65-F5344CB8AC3E}">
        <p14:creationId xmlns:p14="http://schemas.microsoft.com/office/powerpoint/2010/main" val="2407431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220623" y="1308253"/>
            <a:ext cx="4008329" cy="2387438"/>
          </a:xfrm>
          <a:prstGeom prst="rect">
            <a:avLst/>
          </a:prstGeom>
        </p:spPr>
        <p:style>
          <a:lnRef idx="2">
            <a:schemeClr val="dk1"/>
          </a:lnRef>
          <a:fillRef idx="1">
            <a:schemeClr val="lt1"/>
          </a:fillRef>
          <a:effectRef idx="0">
            <a:schemeClr val="dk1"/>
          </a:effectRef>
          <a:fontRef idx="minor">
            <a:schemeClr val="dk1"/>
          </a:fontRef>
        </p:style>
      </p:pic>
      <p:pic>
        <p:nvPicPr>
          <p:cNvPr id="8" name="図 7"/>
          <p:cNvPicPr>
            <a:picLocks noChangeAspect="1"/>
          </p:cNvPicPr>
          <p:nvPr/>
        </p:nvPicPr>
        <p:blipFill>
          <a:blip r:embed="rId4"/>
          <a:stretch>
            <a:fillRect/>
          </a:stretch>
        </p:blipFill>
        <p:spPr>
          <a:xfrm>
            <a:off x="5105771" y="1230137"/>
            <a:ext cx="3696581" cy="3287643"/>
          </a:xfrm>
          <a:prstGeom prst="rect">
            <a:avLst/>
          </a:prstGeom>
        </p:spPr>
        <p:style>
          <a:lnRef idx="2">
            <a:schemeClr val="dk1"/>
          </a:lnRef>
          <a:fillRef idx="1">
            <a:schemeClr val="lt1"/>
          </a:fillRef>
          <a:effectRef idx="0">
            <a:schemeClr val="dk1"/>
          </a:effectRef>
          <a:fontRef idx="minor">
            <a:schemeClr val="dk1"/>
          </a:fontRef>
        </p:style>
      </p:pic>
      <p:sp>
        <p:nvSpPr>
          <p:cNvPr id="2" name="タイトル 1"/>
          <p:cNvSpPr>
            <a:spLocks noGrp="1"/>
          </p:cNvSpPr>
          <p:nvPr>
            <p:ph type="title"/>
          </p:nvPr>
        </p:nvSpPr>
        <p:spPr/>
        <p:txBody>
          <a:bodyPr/>
          <a:lstStyle/>
          <a:p>
            <a:r>
              <a:rPr kumimoji="1" lang="en-US" altLang="ja-JP" dirty="0" smtClean="0"/>
              <a:t>3. DNS</a:t>
            </a:r>
            <a:r>
              <a:rPr kumimoji="1" lang="ja-JP" altLang="en-US" dirty="0" smtClean="0"/>
              <a:t>プロキシ</a:t>
            </a:r>
            <a:endParaRPr kumimoji="1" lang="ja-JP" altLang="en-US" dirty="0"/>
          </a:p>
        </p:txBody>
      </p:sp>
      <p:sp>
        <p:nvSpPr>
          <p:cNvPr id="4" name="正方形/長方形 3"/>
          <p:cNvSpPr/>
          <p:nvPr/>
        </p:nvSpPr>
        <p:spPr>
          <a:xfrm>
            <a:off x="3406140" y="2887980"/>
            <a:ext cx="304800" cy="163725"/>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smtClean="0"/>
          </a:p>
        </p:txBody>
      </p:sp>
      <p:sp>
        <p:nvSpPr>
          <p:cNvPr id="5" name="角丸四角形 4"/>
          <p:cNvSpPr/>
          <p:nvPr/>
        </p:nvSpPr>
        <p:spPr>
          <a:xfrm>
            <a:off x="1519370" y="4828030"/>
            <a:ext cx="6090838" cy="24765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t>新しく追加する</a:t>
            </a:r>
            <a:r>
              <a:rPr kumimoji="1" lang="en-US" altLang="ja-JP" sz="1400" dirty="0" smtClean="0"/>
              <a:t>DHCP</a:t>
            </a:r>
            <a:r>
              <a:rPr kumimoji="1" lang="ja-JP" altLang="en-US" sz="1400" smtClean="0"/>
              <a:t>にて、ルータ</a:t>
            </a:r>
            <a:r>
              <a:rPr kumimoji="1" lang="ja-JP" altLang="en-US" sz="1400" dirty="0" smtClean="0"/>
              <a:t>自身を</a:t>
            </a:r>
            <a:r>
              <a:rPr kumimoji="1" lang="en-US" altLang="ja-JP" sz="1400" dirty="0" smtClean="0"/>
              <a:t>DNS</a:t>
            </a:r>
            <a:r>
              <a:rPr kumimoji="1" lang="ja-JP" altLang="en-US" sz="1400" dirty="0" smtClean="0"/>
              <a:t>サーバとする設定の機能拡張</a:t>
            </a:r>
          </a:p>
        </p:txBody>
      </p:sp>
      <p:sp>
        <p:nvSpPr>
          <p:cNvPr id="10" name="正方形/長方形 9"/>
          <p:cNvSpPr/>
          <p:nvPr/>
        </p:nvSpPr>
        <p:spPr>
          <a:xfrm>
            <a:off x="5037928" y="2702494"/>
            <a:ext cx="2048671" cy="185486"/>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smtClean="0"/>
          </a:p>
        </p:txBody>
      </p:sp>
      <p:cxnSp>
        <p:nvCxnSpPr>
          <p:cNvPr id="12" name="直線矢印コネクタ 11"/>
          <p:cNvCxnSpPr/>
          <p:nvPr/>
        </p:nvCxnSpPr>
        <p:spPr>
          <a:xfrm>
            <a:off x="4343733" y="2948940"/>
            <a:ext cx="428146" cy="48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938161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4. LAN</a:t>
            </a:r>
            <a:r>
              <a:rPr kumimoji="1" lang="ja-JP" altLang="en-US" dirty="0" smtClean="0"/>
              <a:t>インターフェイス設定の拡張</a:t>
            </a:r>
            <a:endParaRPr kumimoji="1"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876" y="1085850"/>
            <a:ext cx="5141805" cy="3513079"/>
          </a:xfrm>
          <a:prstGeom prst="rect">
            <a:avLst/>
          </a:prstGeom>
        </p:spPr>
        <p:style>
          <a:lnRef idx="2">
            <a:schemeClr val="dk1"/>
          </a:lnRef>
          <a:fillRef idx="1">
            <a:schemeClr val="lt1"/>
          </a:fillRef>
          <a:effectRef idx="0">
            <a:schemeClr val="dk1"/>
          </a:effectRef>
          <a:fontRef idx="minor">
            <a:schemeClr val="dk1"/>
          </a:fontRef>
        </p:style>
      </p:pic>
      <p:sp>
        <p:nvSpPr>
          <p:cNvPr id="4" name="角丸四角形 3"/>
          <p:cNvSpPr/>
          <p:nvPr/>
        </p:nvSpPr>
        <p:spPr>
          <a:xfrm>
            <a:off x="1797087" y="4797550"/>
            <a:ext cx="5537125" cy="24765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400" dirty="0" smtClean="0"/>
              <a:t>LAN</a:t>
            </a:r>
            <a:r>
              <a:rPr kumimoji="1" lang="ja-JP" altLang="en-US" sz="1400" dirty="0" smtClean="0"/>
              <a:t>インターフェイスをトランクに設定する機能が拡張</a:t>
            </a:r>
          </a:p>
        </p:txBody>
      </p:sp>
      <p:sp>
        <p:nvSpPr>
          <p:cNvPr id="5" name="角丸四角形吹き出し 4"/>
          <p:cNvSpPr/>
          <p:nvPr/>
        </p:nvSpPr>
        <p:spPr>
          <a:xfrm>
            <a:off x="4748265" y="1722120"/>
            <a:ext cx="1873514" cy="266524"/>
          </a:xfrm>
          <a:prstGeom prst="wedgeRoundRectCallout">
            <a:avLst>
              <a:gd name="adj1" fmla="val -59574"/>
              <a:gd name="adj2" fmla="val 127375"/>
              <a:gd name="adj3" fmla="val 1666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t>アクセス</a:t>
            </a:r>
            <a:r>
              <a:rPr kumimoji="1" lang="en-US" altLang="ja-JP" sz="1200" dirty="0" smtClean="0"/>
              <a:t>/ </a:t>
            </a:r>
            <a:r>
              <a:rPr kumimoji="1" lang="ja-JP" altLang="en-US" sz="1200" dirty="0" smtClean="0"/>
              <a:t>トランク</a:t>
            </a:r>
            <a:r>
              <a:rPr kumimoji="1" lang="ja-JP" altLang="en-US" sz="1200" dirty="0" smtClean="0"/>
              <a:t>を指定</a:t>
            </a:r>
          </a:p>
        </p:txBody>
      </p:sp>
      <p:sp>
        <p:nvSpPr>
          <p:cNvPr id="6" name="角丸四角形吹き出し 5"/>
          <p:cNvSpPr/>
          <p:nvPr/>
        </p:nvSpPr>
        <p:spPr>
          <a:xfrm>
            <a:off x="4748264" y="2357888"/>
            <a:ext cx="1873515" cy="491991"/>
          </a:xfrm>
          <a:prstGeom prst="wedgeRoundRectCallout">
            <a:avLst>
              <a:gd name="adj1" fmla="val -55218"/>
              <a:gd name="adj2" fmla="val 66854"/>
              <a:gd name="adj3" fmla="val 1666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smtClean="0"/>
              <a:t>ネイティブ</a:t>
            </a:r>
            <a:r>
              <a:rPr kumimoji="1" lang="en-US" altLang="ja-JP" sz="1200" dirty="0" smtClean="0"/>
              <a:t>VLAN</a:t>
            </a:r>
            <a:r>
              <a:rPr kumimoji="1" lang="ja-JP" altLang="en-US" sz="1200" dirty="0" smtClean="0"/>
              <a:t>や、通信を許可する</a:t>
            </a:r>
            <a:r>
              <a:rPr kumimoji="1" lang="en-US" altLang="ja-JP" sz="1200" dirty="0" smtClean="0"/>
              <a:t>VLAN</a:t>
            </a:r>
            <a:r>
              <a:rPr kumimoji="1" lang="ja-JP" altLang="en-US" sz="1200" dirty="0" smtClean="0"/>
              <a:t>を指定</a:t>
            </a:r>
          </a:p>
        </p:txBody>
      </p:sp>
    </p:spTree>
    <p:extLst>
      <p:ext uri="{BB962C8B-B14F-4D97-AF65-F5344CB8AC3E}">
        <p14:creationId xmlns:p14="http://schemas.microsoft.com/office/powerpoint/2010/main" val="3130599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5. VPN</a:t>
            </a:r>
            <a:r>
              <a:rPr kumimoji="1" lang="ja-JP" altLang="en-US" dirty="0" smtClean="0"/>
              <a:t>設定の拡張</a:t>
            </a:r>
            <a:endParaRPr kumimoji="1"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37" y="1262110"/>
            <a:ext cx="8312727" cy="2863465"/>
          </a:xfrm>
          <a:prstGeom prst="rect">
            <a:avLst/>
          </a:prstGeom>
        </p:spPr>
        <p:style>
          <a:lnRef idx="2">
            <a:schemeClr val="dk1"/>
          </a:lnRef>
          <a:fillRef idx="1">
            <a:schemeClr val="lt1"/>
          </a:fillRef>
          <a:effectRef idx="0">
            <a:schemeClr val="dk1"/>
          </a:effectRef>
          <a:fontRef idx="minor">
            <a:schemeClr val="dk1"/>
          </a:fontRef>
        </p:style>
      </p:pic>
      <p:sp>
        <p:nvSpPr>
          <p:cNvPr id="4" name="角丸四角形 3"/>
          <p:cNvSpPr/>
          <p:nvPr/>
        </p:nvSpPr>
        <p:spPr>
          <a:xfrm>
            <a:off x="1520230" y="4545491"/>
            <a:ext cx="6090838" cy="39884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VPN</a:t>
            </a:r>
            <a:r>
              <a:rPr kumimoji="1" lang="ja-JP" altLang="en-US" dirty="0" smtClean="0"/>
              <a:t>設定の種類が豊富に</a:t>
            </a:r>
          </a:p>
        </p:txBody>
      </p:sp>
      <p:sp>
        <p:nvSpPr>
          <p:cNvPr id="5" name="角丸四角形吹き出し 4"/>
          <p:cNvSpPr/>
          <p:nvPr/>
        </p:nvSpPr>
        <p:spPr>
          <a:xfrm>
            <a:off x="160421" y="3379316"/>
            <a:ext cx="1873515" cy="746259"/>
          </a:xfrm>
          <a:prstGeom prst="wedgeRoundRectCallout">
            <a:avLst>
              <a:gd name="adj1" fmla="val 58664"/>
              <a:gd name="adj2" fmla="val -28423"/>
              <a:gd name="adj3" fmla="val 16667"/>
            </a:avLst>
          </a:prstGeom>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200" dirty="0" smtClean="0"/>
              <a:t>・</a:t>
            </a:r>
            <a:r>
              <a:rPr kumimoji="1" lang="en-US" altLang="ja-JP" sz="1200" dirty="0" smtClean="0"/>
              <a:t>DMVPN</a:t>
            </a:r>
            <a:r>
              <a:rPr kumimoji="1" lang="ja-JP" altLang="en-US" sz="1200" dirty="0" smtClean="0"/>
              <a:t>ハブ</a:t>
            </a:r>
            <a:endParaRPr kumimoji="1" lang="en-US" altLang="ja-JP" sz="1200" dirty="0" smtClean="0"/>
          </a:p>
          <a:p>
            <a:r>
              <a:rPr kumimoji="1" lang="ja-JP" altLang="en-US" sz="1200" dirty="0" smtClean="0"/>
              <a:t>・</a:t>
            </a:r>
            <a:r>
              <a:rPr kumimoji="1" lang="ja-JP" altLang="en-US" sz="1200" dirty="0" smtClean="0"/>
              <a:t>リモート アクセス</a:t>
            </a:r>
            <a:r>
              <a:rPr kumimoji="1" lang="en-US" altLang="ja-JP" sz="1200" dirty="0" smtClean="0"/>
              <a:t>VPN</a:t>
            </a:r>
          </a:p>
          <a:p>
            <a:r>
              <a:rPr kumimoji="1" lang="ja-JP" altLang="en-US" sz="1200" dirty="0" smtClean="0"/>
              <a:t>の設定が可能に</a:t>
            </a:r>
          </a:p>
        </p:txBody>
      </p:sp>
      <p:sp>
        <p:nvSpPr>
          <p:cNvPr id="6" name="角丸四角形 5"/>
          <p:cNvSpPr/>
          <p:nvPr/>
        </p:nvSpPr>
        <p:spPr>
          <a:xfrm>
            <a:off x="4359682" y="4192206"/>
            <a:ext cx="4784318" cy="12232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100" dirty="0" smtClean="0"/>
              <a:t>※CCP Express 3.3</a:t>
            </a:r>
            <a:r>
              <a:rPr kumimoji="1" lang="ja-JP" altLang="en-US" sz="1100" dirty="0" smtClean="0"/>
              <a:t>の</a:t>
            </a:r>
            <a:r>
              <a:rPr kumimoji="1" lang="en-US" altLang="ja-JP" sz="1100" dirty="0" smtClean="0"/>
              <a:t>GUI</a:t>
            </a:r>
            <a:r>
              <a:rPr kumimoji="1" lang="ja-JP" altLang="en-US" sz="1100" dirty="0" smtClean="0"/>
              <a:t>では</a:t>
            </a:r>
            <a:r>
              <a:rPr kumimoji="1" lang="en-US" altLang="ja-JP" sz="1100" dirty="0" smtClean="0"/>
              <a:t>VPN</a:t>
            </a:r>
            <a:r>
              <a:rPr kumimoji="1" lang="ja-JP" altLang="en-US" sz="1100" dirty="0" smtClean="0"/>
              <a:t>設定はどれか</a:t>
            </a:r>
            <a:r>
              <a:rPr kumimoji="1" lang="en-US" altLang="ja-JP" sz="1100" dirty="0" smtClean="0"/>
              <a:t>1</a:t>
            </a:r>
            <a:r>
              <a:rPr kumimoji="1" lang="ja-JP" altLang="en-US" sz="1100" dirty="0" smtClean="0"/>
              <a:t>つのみ</a:t>
            </a:r>
            <a:r>
              <a:rPr kumimoji="1" lang="ja-JP" altLang="en-US" sz="1100" dirty="0"/>
              <a:t>設定</a:t>
            </a:r>
            <a:r>
              <a:rPr kumimoji="1" lang="ja-JP" altLang="en-US" sz="1100" dirty="0" smtClean="0"/>
              <a:t>可能</a:t>
            </a:r>
            <a:r>
              <a:rPr kumimoji="1" lang="en-US" altLang="ja-JP" sz="1100" dirty="0" smtClean="0"/>
              <a:t>(</a:t>
            </a:r>
            <a:r>
              <a:rPr kumimoji="1" lang="ja-JP" altLang="en-US" sz="1100" dirty="0" smtClean="0"/>
              <a:t>排他</a:t>
            </a:r>
            <a:r>
              <a:rPr kumimoji="1" lang="en-US" altLang="ja-JP" sz="1100" dirty="0" smtClean="0"/>
              <a:t>)</a:t>
            </a:r>
            <a:endParaRPr kumimoji="1" lang="ja-JP" altLang="en-US" sz="1100" dirty="0" smtClean="0"/>
          </a:p>
        </p:txBody>
      </p:sp>
    </p:spTree>
    <p:extLst>
      <p:ext uri="{BB962C8B-B14F-4D97-AF65-F5344CB8AC3E}">
        <p14:creationId xmlns:p14="http://schemas.microsoft.com/office/powerpoint/2010/main" val="3708291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6. </a:t>
            </a:r>
            <a:r>
              <a:rPr kumimoji="1" lang="ja-JP" altLang="en-US" dirty="0" smtClean="0"/>
              <a:t>アクセス リスト</a:t>
            </a:r>
            <a:r>
              <a:rPr kumimoji="1" lang="ja-JP" altLang="en-US" dirty="0" smtClean="0"/>
              <a:t>の管理</a:t>
            </a:r>
            <a:endParaRPr kumimoji="1"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76" y="1385969"/>
            <a:ext cx="7557025" cy="2508513"/>
          </a:xfrm>
          <a:prstGeom prst="rect">
            <a:avLst/>
          </a:prstGeom>
        </p:spPr>
        <p:style>
          <a:lnRef idx="2">
            <a:schemeClr val="dk1"/>
          </a:lnRef>
          <a:fillRef idx="1">
            <a:schemeClr val="lt1"/>
          </a:fillRef>
          <a:effectRef idx="0">
            <a:schemeClr val="dk1"/>
          </a:effectRef>
          <a:fontRef idx="minor">
            <a:schemeClr val="dk1"/>
          </a:fontRef>
        </p:style>
      </p:pic>
      <p:pic>
        <p:nvPicPr>
          <p:cNvPr id="8" name="図 7"/>
          <p:cNvPicPr>
            <a:picLocks noChangeAspect="1"/>
          </p:cNvPicPr>
          <p:nvPr/>
        </p:nvPicPr>
        <p:blipFill>
          <a:blip r:embed="rId3"/>
          <a:stretch>
            <a:fillRect/>
          </a:stretch>
        </p:blipFill>
        <p:spPr>
          <a:xfrm>
            <a:off x="6864824" y="1131995"/>
            <a:ext cx="1971290" cy="1481161"/>
          </a:xfrm>
          <a:prstGeom prst="rect">
            <a:avLst/>
          </a:prstGeom>
        </p:spPr>
        <p:style>
          <a:lnRef idx="2">
            <a:schemeClr val="dk1"/>
          </a:lnRef>
          <a:fillRef idx="1">
            <a:schemeClr val="lt1"/>
          </a:fillRef>
          <a:effectRef idx="0">
            <a:schemeClr val="dk1"/>
          </a:effectRef>
          <a:fontRef idx="minor">
            <a:schemeClr val="dk1"/>
          </a:fontRef>
        </p:style>
      </p:pic>
      <p:pic>
        <p:nvPicPr>
          <p:cNvPr id="9" name="図 8"/>
          <p:cNvPicPr>
            <a:picLocks noChangeAspect="1"/>
          </p:cNvPicPr>
          <p:nvPr/>
        </p:nvPicPr>
        <p:blipFill>
          <a:blip r:embed="rId4"/>
          <a:stretch>
            <a:fillRect/>
          </a:stretch>
        </p:blipFill>
        <p:spPr>
          <a:xfrm>
            <a:off x="6864824" y="2805624"/>
            <a:ext cx="1976677" cy="1852797"/>
          </a:xfrm>
          <a:prstGeom prst="rect">
            <a:avLst/>
          </a:prstGeom>
        </p:spPr>
        <p:style>
          <a:lnRef idx="2">
            <a:schemeClr val="dk1"/>
          </a:lnRef>
          <a:fillRef idx="1">
            <a:schemeClr val="lt1"/>
          </a:fillRef>
          <a:effectRef idx="0">
            <a:schemeClr val="dk1"/>
          </a:effectRef>
          <a:fontRef idx="minor">
            <a:schemeClr val="dk1"/>
          </a:fontRef>
        </p:style>
      </p:pic>
      <p:sp>
        <p:nvSpPr>
          <p:cNvPr id="10" name="角丸四角形 9"/>
          <p:cNvSpPr/>
          <p:nvPr/>
        </p:nvSpPr>
        <p:spPr>
          <a:xfrm>
            <a:off x="1520230" y="4513407"/>
            <a:ext cx="6090838" cy="39884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アクセス リスト</a:t>
            </a:r>
            <a:r>
              <a:rPr kumimoji="1" lang="ja-JP" altLang="en-US" dirty="0" smtClean="0"/>
              <a:t>の設定や確認が可能に</a:t>
            </a:r>
          </a:p>
        </p:txBody>
      </p:sp>
      <p:sp>
        <p:nvSpPr>
          <p:cNvPr id="11" name="角丸四角形 10"/>
          <p:cNvSpPr/>
          <p:nvPr/>
        </p:nvSpPr>
        <p:spPr>
          <a:xfrm>
            <a:off x="5549471" y="4944335"/>
            <a:ext cx="3594529" cy="12232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100" dirty="0" smtClean="0"/>
              <a:t>※CCP Express 3.3</a:t>
            </a:r>
            <a:r>
              <a:rPr kumimoji="1" lang="ja-JP" altLang="en-US" sz="1100" dirty="0" smtClean="0"/>
              <a:t>の</a:t>
            </a:r>
            <a:r>
              <a:rPr kumimoji="1" lang="en-US" altLang="ja-JP" sz="1100" dirty="0" smtClean="0"/>
              <a:t>GUI</a:t>
            </a:r>
            <a:r>
              <a:rPr kumimoji="1" lang="ja-JP" altLang="en-US" sz="1100" dirty="0" smtClean="0"/>
              <a:t>では</a:t>
            </a:r>
            <a:r>
              <a:rPr kumimoji="1" lang="en-US" altLang="ja-JP" sz="1100" dirty="0" smtClean="0"/>
              <a:t>IPv4</a:t>
            </a:r>
            <a:r>
              <a:rPr kumimoji="1" lang="ja-JP" altLang="en-US" sz="1100" dirty="0" smtClean="0"/>
              <a:t>アドレスのみ対応</a:t>
            </a:r>
          </a:p>
        </p:txBody>
      </p:sp>
    </p:spTree>
    <p:extLst>
      <p:ext uri="{BB962C8B-B14F-4D97-AF65-F5344CB8AC3E}">
        <p14:creationId xmlns:p14="http://schemas.microsoft.com/office/powerpoint/2010/main" val="202345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2754" y="341313"/>
            <a:ext cx="8450500" cy="731837"/>
          </a:xfrm>
        </p:spPr>
        <p:txBody>
          <a:bodyPr/>
          <a:lstStyle/>
          <a:p>
            <a:r>
              <a:rPr lang="en-US" altLang="ja-JP" sz="2800" dirty="0">
                <a:solidFill>
                  <a:srgbClr val="0070C0"/>
                </a:solidFill>
                <a:latin typeface="+mn-ea"/>
                <a:ea typeface="+mn-ea"/>
              </a:rPr>
              <a:t>Cisco Start </a:t>
            </a:r>
            <a:r>
              <a:rPr lang="ja-JP" altLang="en-US" sz="2800" dirty="0">
                <a:solidFill>
                  <a:srgbClr val="0070C0"/>
                </a:solidFill>
                <a:latin typeface="+mn-ea"/>
                <a:ea typeface="+mn-ea"/>
              </a:rPr>
              <a:t>シリーズ　</a:t>
            </a:r>
            <a:r>
              <a:rPr lang="ja-JP" altLang="en-US" sz="2800" dirty="0">
                <a:solidFill>
                  <a:schemeClr val="tx1"/>
                </a:solidFill>
                <a:latin typeface="+mn-ea"/>
                <a:ea typeface="+mn-ea"/>
              </a:rPr>
              <a:t>製品ラインアップ</a:t>
            </a:r>
            <a:endParaRPr kumimoji="1" lang="ja-JP" altLang="en-US" sz="2800" dirty="0">
              <a:solidFill>
                <a:schemeClr val="tx1"/>
              </a:solidFill>
              <a:latin typeface="+mn-ea"/>
              <a:ea typeface="+mn-ea"/>
            </a:endParaRPr>
          </a:p>
        </p:txBody>
      </p:sp>
      <p:sp>
        <p:nvSpPr>
          <p:cNvPr id="5" name="正方形/長方形 4"/>
          <p:cNvSpPr/>
          <p:nvPr/>
        </p:nvSpPr>
        <p:spPr>
          <a:xfrm>
            <a:off x="332754" y="951681"/>
            <a:ext cx="8713550" cy="400110"/>
          </a:xfrm>
          <a:prstGeom prst="rect">
            <a:avLst/>
          </a:prstGeom>
        </p:spPr>
        <p:txBody>
          <a:bodyPr wrap="square">
            <a:spAutoFit/>
          </a:bodyPr>
          <a:lstStyle/>
          <a:p>
            <a:r>
              <a:rPr lang="ja-JP" altLang="en-US" sz="2000" dirty="0">
                <a:latin typeface="+mn-ea"/>
                <a:ea typeface="+mn-ea"/>
              </a:rPr>
              <a:t>中小企業及び</a:t>
            </a:r>
            <a:r>
              <a:rPr lang="ja-JP" altLang="en-US" sz="2000" dirty="0" smtClean="0">
                <a:latin typeface="+mn-ea"/>
                <a:ea typeface="+mn-ea"/>
              </a:rPr>
              <a:t>拠点、</a:t>
            </a:r>
            <a:r>
              <a:rPr lang="ja-JP" altLang="en-US" sz="2000" dirty="0" smtClean="0">
                <a:solidFill>
                  <a:srgbClr val="FF6600"/>
                </a:solidFill>
                <a:latin typeface="+mn-ea"/>
                <a:ea typeface="+mn-ea"/>
              </a:rPr>
              <a:t>そして様々な業種に向けた</a:t>
            </a:r>
            <a:r>
              <a:rPr lang="ja-JP" altLang="en-US" sz="2000" dirty="0" smtClean="0">
                <a:latin typeface="+mn-ea"/>
                <a:ea typeface="+mn-ea"/>
              </a:rPr>
              <a:t>最適</a:t>
            </a:r>
            <a:r>
              <a:rPr lang="ja-JP" altLang="en-US" sz="2000" dirty="0">
                <a:latin typeface="+mn-ea"/>
                <a:ea typeface="+mn-ea"/>
              </a:rPr>
              <a:t>な製品ポートフォリオ</a:t>
            </a:r>
          </a:p>
        </p:txBody>
      </p:sp>
      <p:sp>
        <p:nvSpPr>
          <p:cNvPr id="90" name="Rectangle 107"/>
          <p:cNvSpPr/>
          <p:nvPr/>
        </p:nvSpPr>
        <p:spPr>
          <a:xfrm>
            <a:off x="150222" y="1391892"/>
            <a:ext cx="8837024" cy="2054738"/>
          </a:xfrm>
          <a:custGeom>
            <a:avLst/>
            <a:gdLst/>
            <a:ahLst/>
            <a:cxnLst/>
            <a:rect l="l" t="t" r="r" b="b"/>
            <a:pathLst>
              <a:path w="9144000" h="1602792">
                <a:moveTo>
                  <a:pt x="4626428" y="0"/>
                </a:moveTo>
                <a:cubicBezTo>
                  <a:pt x="6219541" y="0"/>
                  <a:pt x="7712500" y="89622"/>
                  <a:pt x="8996181" y="246060"/>
                </a:cubicBezTo>
                <a:lnTo>
                  <a:pt x="9144000" y="265151"/>
                </a:lnTo>
                <a:lnTo>
                  <a:pt x="9144000" y="1587848"/>
                </a:lnTo>
                <a:lnTo>
                  <a:pt x="8783300" y="1540030"/>
                </a:lnTo>
                <a:cubicBezTo>
                  <a:pt x="7546536" y="1385127"/>
                  <a:pt x="6129235" y="1297139"/>
                  <a:pt x="4622800" y="1297139"/>
                </a:cubicBezTo>
                <a:cubicBezTo>
                  <a:pt x="2965722" y="1297139"/>
                  <a:pt x="1416495" y="1403605"/>
                  <a:pt x="96779" y="1588487"/>
                </a:cubicBezTo>
                <a:lnTo>
                  <a:pt x="0" y="1602792"/>
                </a:lnTo>
                <a:lnTo>
                  <a:pt x="0" y="279210"/>
                </a:lnTo>
                <a:lnTo>
                  <a:pt x="256675" y="246060"/>
                </a:lnTo>
                <a:cubicBezTo>
                  <a:pt x="1540356" y="89622"/>
                  <a:pt x="3033315" y="0"/>
                  <a:pt x="4626428" y="0"/>
                </a:cubicBezTo>
                <a:close/>
              </a:path>
            </a:pathLst>
          </a:custGeom>
          <a:gradFill flip="none" rotWithShape="1">
            <a:gsLst>
              <a:gs pos="46000">
                <a:schemeClr val="bg2">
                  <a:lumMod val="20000"/>
                  <a:lumOff val="80000"/>
                  <a:alpha val="16000"/>
                </a:schemeClr>
              </a:gs>
              <a:gs pos="100000">
                <a:srgbClr val="92D050"/>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rtlCol="0" anchor="ctr"/>
          <a:lstStyle/>
          <a:p>
            <a:pPr algn="ctr"/>
            <a:endParaRPr lang="en-US" dirty="0">
              <a:latin typeface="+mn-ea"/>
            </a:endParaRPr>
          </a:p>
        </p:txBody>
      </p:sp>
      <p:sp>
        <p:nvSpPr>
          <p:cNvPr id="93" name="Rectangle 107"/>
          <p:cNvSpPr/>
          <p:nvPr/>
        </p:nvSpPr>
        <p:spPr>
          <a:xfrm>
            <a:off x="150222" y="2294195"/>
            <a:ext cx="8837024" cy="2054738"/>
          </a:xfrm>
          <a:custGeom>
            <a:avLst/>
            <a:gdLst/>
            <a:ahLst/>
            <a:cxnLst/>
            <a:rect l="l" t="t" r="r" b="b"/>
            <a:pathLst>
              <a:path w="9144000" h="1602792">
                <a:moveTo>
                  <a:pt x="4626428" y="0"/>
                </a:moveTo>
                <a:cubicBezTo>
                  <a:pt x="6219541" y="0"/>
                  <a:pt x="7712500" y="89622"/>
                  <a:pt x="8996181" y="246060"/>
                </a:cubicBezTo>
                <a:lnTo>
                  <a:pt x="9144000" y="265151"/>
                </a:lnTo>
                <a:lnTo>
                  <a:pt x="9144000" y="1587848"/>
                </a:lnTo>
                <a:lnTo>
                  <a:pt x="8783300" y="1540030"/>
                </a:lnTo>
                <a:cubicBezTo>
                  <a:pt x="7546536" y="1385127"/>
                  <a:pt x="6129235" y="1297139"/>
                  <a:pt x="4622800" y="1297139"/>
                </a:cubicBezTo>
                <a:cubicBezTo>
                  <a:pt x="2965722" y="1297139"/>
                  <a:pt x="1416495" y="1403605"/>
                  <a:pt x="96779" y="1588487"/>
                </a:cubicBezTo>
                <a:lnTo>
                  <a:pt x="0" y="1602792"/>
                </a:lnTo>
                <a:lnTo>
                  <a:pt x="0" y="279210"/>
                </a:lnTo>
                <a:lnTo>
                  <a:pt x="256675" y="246060"/>
                </a:lnTo>
                <a:cubicBezTo>
                  <a:pt x="1540356" y="89622"/>
                  <a:pt x="3033315" y="0"/>
                  <a:pt x="4626428" y="0"/>
                </a:cubicBezTo>
                <a:close/>
              </a:path>
            </a:pathLst>
          </a:custGeom>
          <a:gradFill flip="none" rotWithShape="1">
            <a:gsLst>
              <a:gs pos="24000">
                <a:srgbClr val="00B0F0">
                  <a:alpha val="0"/>
                </a:srgbClr>
              </a:gs>
              <a:gs pos="100000">
                <a:srgbClr val="0070C0"/>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rtlCol="0" anchor="ctr"/>
          <a:lstStyle/>
          <a:p>
            <a:pPr algn="ctr"/>
            <a:endParaRPr lang="en-US" dirty="0">
              <a:latin typeface="+mn-ea"/>
            </a:endParaRPr>
          </a:p>
        </p:txBody>
      </p:sp>
      <p:sp>
        <p:nvSpPr>
          <p:cNvPr id="3" name="正方形/長方形 2"/>
          <p:cNvSpPr/>
          <p:nvPr/>
        </p:nvSpPr>
        <p:spPr>
          <a:xfrm>
            <a:off x="3351152" y="2731614"/>
            <a:ext cx="2441694" cy="181767"/>
          </a:xfrm>
          <a:prstGeom prst="rect">
            <a:avLst/>
          </a:prstGeom>
        </p:spPr>
        <p:txBody>
          <a:bodyPr wrap="none">
            <a:prstTxWarp prst="textArchUp">
              <a:avLst/>
            </a:prstTxWarp>
            <a:spAutoFit/>
          </a:bodyPr>
          <a:lstStyle/>
          <a:p>
            <a:pPr algn="ctr"/>
            <a:r>
              <a:rPr lang="ja-JP" altLang="en-US" sz="2400" b="1" dirty="0">
                <a:solidFill>
                  <a:schemeClr val="bg1"/>
                </a:solidFill>
                <a:latin typeface="+mn-ea"/>
                <a:ea typeface="+mn-ea"/>
              </a:rPr>
              <a:t>① 新製品の追加</a:t>
            </a:r>
            <a:endParaRPr lang="ja-JP" altLang="en-US" sz="2400" dirty="0">
              <a:solidFill>
                <a:schemeClr val="bg1"/>
              </a:solidFill>
              <a:latin typeface="+mn-ea"/>
              <a:ea typeface="+mn-ea"/>
            </a:endParaRPr>
          </a:p>
        </p:txBody>
      </p:sp>
      <p:sp>
        <p:nvSpPr>
          <p:cNvPr id="94" name="正方形/長方形 93"/>
          <p:cNvSpPr/>
          <p:nvPr/>
        </p:nvSpPr>
        <p:spPr>
          <a:xfrm>
            <a:off x="2735600" y="3945904"/>
            <a:ext cx="3672800" cy="275715"/>
          </a:xfrm>
          <a:prstGeom prst="rect">
            <a:avLst/>
          </a:prstGeom>
        </p:spPr>
        <p:txBody>
          <a:bodyPr wrap="none">
            <a:prstTxWarp prst="textArchUp">
              <a:avLst/>
            </a:prstTxWarp>
            <a:spAutoFit/>
          </a:bodyPr>
          <a:lstStyle/>
          <a:p>
            <a:pPr algn="ctr"/>
            <a:r>
              <a:rPr lang="ja-JP" altLang="en-US" sz="2400" b="1" dirty="0">
                <a:latin typeface="+mn-ea"/>
                <a:ea typeface="+mn-ea"/>
              </a:rPr>
              <a:t>② </a:t>
            </a:r>
            <a:r>
              <a:rPr lang="ja-JP" altLang="en-US" sz="2400" b="1" dirty="0" smtClean="0">
                <a:latin typeface="+mn-ea"/>
                <a:ea typeface="+mn-ea"/>
              </a:rPr>
              <a:t>エントリー モデル</a:t>
            </a:r>
            <a:r>
              <a:rPr lang="ja-JP" altLang="en-US" sz="2400" b="1" dirty="0">
                <a:latin typeface="+mn-ea"/>
                <a:ea typeface="+mn-ea"/>
              </a:rPr>
              <a:t>拡充</a:t>
            </a:r>
            <a:endParaRPr lang="ja-JP" altLang="en-US" sz="2400" dirty="0">
              <a:latin typeface="+mn-ea"/>
              <a:ea typeface="+mn-ea"/>
            </a:endParaRPr>
          </a:p>
        </p:txBody>
      </p:sp>
      <p:sp>
        <p:nvSpPr>
          <p:cNvPr id="95" name="正方形/長方形 94"/>
          <p:cNvSpPr/>
          <p:nvPr/>
        </p:nvSpPr>
        <p:spPr>
          <a:xfrm>
            <a:off x="2427823" y="1709530"/>
            <a:ext cx="4288353" cy="181767"/>
          </a:xfrm>
          <a:prstGeom prst="rect">
            <a:avLst/>
          </a:prstGeom>
        </p:spPr>
        <p:txBody>
          <a:bodyPr wrap="none">
            <a:prstTxWarp prst="textArchUp">
              <a:avLst/>
            </a:prstTxWarp>
            <a:spAutoFit/>
          </a:bodyPr>
          <a:lstStyle/>
          <a:p>
            <a:pPr algn="ctr"/>
            <a:r>
              <a:rPr lang="ja-JP" altLang="en-US" sz="2400" b="1" dirty="0">
                <a:latin typeface="+mn-ea"/>
                <a:ea typeface="+mn-ea"/>
              </a:rPr>
              <a:t>③ 業種別ソリューション展開</a:t>
            </a:r>
            <a:endParaRPr lang="ja-JP" altLang="en-US" sz="2400" dirty="0">
              <a:latin typeface="+mn-ea"/>
              <a:ea typeface="+mn-ea"/>
            </a:endParaRPr>
          </a:p>
        </p:txBody>
      </p:sp>
      <p:pic>
        <p:nvPicPr>
          <p:cNvPr id="96" name="Picture 22" descr="C:\Users\kyle.huang\Documents\KeyShot 4\Renderings\C_150\v4\P\6-3.319.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06516" y="4432030"/>
            <a:ext cx="681595" cy="427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7" name="図 9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84520" y="4174425"/>
            <a:ext cx="1102803" cy="733866"/>
          </a:xfrm>
          <a:prstGeom prst="rect">
            <a:avLst/>
          </a:prstGeom>
        </p:spPr>
      </p:pic>
      <p:sp>
        <p:nvSpPr>
          <p:cNvPr id="98" name="Rectangle 101"/>
          <p:cNvSpPr/>
          <p:nvPr/>
        </p:nvSpPr>
        <p:spPr>
          <a:xfrm>
            <a:off x="6248694" y="4326873"/>
            <a:ext cx="1983912" cy="523220"/>
          </a:xfrm>
          <a:prstGeom prst="rect">
            <a:avLst/>
          </a:prstGeom>
          <a:noFill/>
          <a:ln>
            <a:noFill/>
          </a:ln>
        </p:spPr>
        <p:txBody>
          <a:bodyPr wrap="square">
            <a:spAutoFit/>
          </a:bodyPr>
          <a:lstStyle/>
          <a:p>
            <a:pPr algn="r"/>
            <a:r>
              <a:rPr lang="ja-JP" altLang="en-US" sz="1400" b="1" dirty="0">
                <a:latin typeface="+mn-ea"/>
                <a:ea typeface="+mn-ea"/>
              </a:rPr>
              <a:t>ワイヤレス</a:t>
            </a:r>
            <a:endParaRPr lang="en-US" altLang="ja-JP" sz="1400" b="1" dirty="0">
              <a:latin typeface="+mn-ea"/>
              <a:ea typeface="+mn-ea"/>
            </a:endParaRPr>
          </a:p>
          <a:p>
            <a:pPr algn="r"/>
            <a:r>
              <a:rPr lang="en-US" altLang="ja-JP" sz="1400" b="1" dirty="0">
                <a:latin typeface="+mn-ea"/>
                <a:ea typeface="+mn-ea"/>
              </a:rPr>
              <a:t>WAP</a:t>
            </a:r>
            <a:r>
              <a:rPr lang="ja-JP" altLang="en-US" sz="1400" b="1" dirty="0">
                <a:latin typeface="+mn-ea"/>
                <a:ea typeface="+mn-ea"/>
              </a:rPr>
              <a:t>シリーズ</a:t>
            </a:r>
            <a:endParaRPr lang="en-US" sz="1400" b="1" dirty="0">
              <a:latin typeface="+mn-ea"/>
              <a:ea typeface="+mn-ea"/>
            </a:endParaRPr>
          </a:p>
        </p:txBody>
      </p:sp>
      <p:pic>
        <p:nvPicPr>
          <p:cNvPr id="99" name="図 9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98952" y="4144794"/>
            <a:ext cx="675401" cy="844251"/>
          </a:xfrm>
          <a:prstGeom prst="rect">
            <a:avLst/>
          </a:prstGeom>
        </p:spPr>
      </p:pic>
      <p:pic>
        <p:nvPicPr>
          <p:cNvPr id="100" name="図 9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20218" y="4402803"/>
            <a:ext cx="1332007" cy="604093"/>
          </a:xfrm>
          <a:prstGeom prst="rect">
            <a:avLst/>
          </a:prstGeom>
        </p:spPr>
      </p:pic>
      <p:sp>
        <p:nvSpPr>
          <p:cNvPr id="101" name="Rectangle 101"/>
          <p:cNvSpPr/>
          <p:nvPr/>
        </p:nvSpPr>
        <p:spPr>
          <a:xfrm>
            <a:off x="906949" y="4135844"/>
            <a:ext cx="2429616" cy="523220"/>
          </a:xfrm>
          <a:prstGeom prst="rect">
            <a:avLst/>
          </a:prstGeom>
          <a:noFill/>
          <a:ln>
            <a:noFill/>
          </a:ln>
        </p:spPr>
        <p:txBody>
          <a:bodyPr wrap="square">
            <a:spAutoFit/>
          </a:bodyPr>
          <a:lstStyle/>
          <a:p>
            <a:r>
              <a:rPr lang="ja-JP" altLang="en-US" sz="1400" b="1" dirty="0">
                <a:latin typeface="+mn-ea"/>
                <a:ea typeface="+mn-ea"/>
              </a:rPr>
              <a:t>スイッチ　</a:t>
            </a:r>
            <a:endParaRPr lang="en-US" altLang="ja-JP" sz="1400" b="1" dirty="0">
              <a:latin typeface="+mn-ea"/>
              <a:ea typeface="+mn-ea"/>
            </a:endParaRPr>
          </a:p>
          <a:p>
            <a:r>
              <a:rPr lang="en-US" sz="1400" b="1" dirty="0" smtClean="0">
                <a:latin typeface="+mn-ea"/>
                <a:ea typeface="+mn-ea"/>
              </a:rPr>
              <a:t>S</a:t>
            </a:r>
            <a:r>
              <a:rPr lang="en-US" altLang="ja-JP" sz="1400" b="1" dirty="0" smtClean="0">
                <a:latin typeface="+mn-ea"/>
                <a:ea typeface="+mn-ea"/>
              </a:rPr>
              <a:t>G350</a:t>
            </a:r>
            <a:r>
              <a:rPr lang="ja-JP" altLang="en-US" sz="1400" b="1" dirty="0" smtClean="0">
                <a:latin typeface="+mn-ea"/>
                <a:ea typeface="+mn-ea"/>
              </a:rPr>
              <a:t>シリーズ</a:t>
            </a:r>
            <a:endParaRPr lang="en-US" sz="1400" b="1" dirty="0">
              <a:latin typeface="+mn-ea"/>
              <a:ea typeface="+mn-ea"/>
            </a:endParaRPr>
          </a:p>
        </p:txBody>
      </p:sp>
      <p:pic>
        <p:nvPicPr>
          <p:cNvPr id="104" name="図 10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97296" y="4446108"/>
            <a:ext cx="983408" cy="786726"/>
          </a:xfrm>
          <a:prstGeom prst="rect">
            <a:avLst/>
          </a:prstGeom>
        </p:spPr>
      </p:pic>
      <p:sp>
        <p:nvSpPr>
          <p:cNvPr id="105" name="Rectangle 101"/>
          <p:cNvSpPr/>
          <p:nvPr/>
        </p:nvSpPr>
        <p:spPr>
          <a:xfrm>
            <a:off x="274090" y="3030605"/>
            <a:ext cx="1983912" cy="307777"/>
          </a:xfrm>
          <a:prstGeom prst="rect">
            <a:avLst/>
          </a:prstGeom>
          <a:noFill/>
          <a:ln>
            <a:noFill/>
          </a:ln>
        </p:spPr>
        <p:txBody>
          <a:bodyPr wrap="square">
            <a:spAutoFit/>
          </a:bodyPr>
          <a:lstStyle/>
          <a:p>
            <a:r>
              <a:rPr lang="en-US" sz="1400" b="1" dirty="0">
                <a:solidFill>
                  <a:schemeClr val="bg1"/>
                </a:solidFill>
                <a:latin typeface="+mn-ea"/>
                <a:ea typeface="+mn-ea"/>
              </a:rPr>
              <a:t>Start </a:t>
            </a:r>
            <a:r>
              <a:rPr lang="ja-JP" altLang="en-US" sz="1400" b="1" dirty="0">
                <a:solidFill>
                  <a:schemeClr val="bg1"/>
                </a:solidFill>
                <a:latin typeface="+mn-ea"/>
                <a:ea typeface="+mn-ea"/>
              </a:rPr>
              <a:t>ルータ</a:t>
            </a:r>
            <a:endParaRPr lang="en-US" sz="1400" b="1" dirty="0">
              <a:solidFill>
                <a:schemeClr val="bg1"/>
              </a:solidFill>
              <a:latin typeface="+mn-ea"/>
              <a:ea typeface="+mn-ea"/>
            </a:endParaRPr>
          </a:p>
        </p:txBody>
      </p:sp>
      <p:sp>
        <p:nvSpPr>
          <p:cNvPr id="106" name="Rectangle 101"/>
          <p:cNvSpPr/>
          <p:nvPr/>
        </p:nvSpPr>
        <p:spPr>
          <a:xfrm>
            <a:off x="1537537" y="2783946"/>
            <a:ext cx="1983912" cy="307777"/>
          </a:xfrm>
          <a:prstGeom prst="rect">
            <a:avLst/>
          </a:prstGeom>
          <a:noFill/>
          <a:ln>
            <a:noFill/>
          </a:ln>
        </p:spPr>
        <p:txBody>
          <a:bodyPr wrap="square">
            <a:spAutoFit/>
          </a:bodyPr>
          <a:lstStyle/>
          <a:p>
            <a:pPr algn="ctr"/>
            <a:r>
              <a:rPr lang="en-US" sz="1400" b="1" dirty="0">
                <a:solidFill>
                  <a:schemeClr val="bg1"/>
                </a:solidFill>
                <a:latin typeface="+mn-ea"/>
                <a:ea typeface="+mn-ea"/>
              </a:rPr>
              <a:t>Start </a:t>
            </a:r>
            <a:r>
              <a:rPr lang="ja-JP" altLang="en-US" sz="1400" b="1" dirty="0">
                <a:solidFill>
                  <a:schemeClr val="bg1"/>
                </a:solidFill>
                <a:latin typeface="+mn-ea"/>
                <a:ea typeface="+mn-ea"/>
              </a:rPr>
              <a:t>スイッチ</a:t>
            </a:r>
            <a:endParaRPr lang="en-US" sz="1400" b="1" dirty="0">
              <a:solidFill>
                <a:schemeClr val="bg1"/>
              </a:solidFill>
              <a:latin typeface="+mn-ea"/>
              <a:ea typeface="+mn-ea"/>
            </a:endParaRPr>
          </a:p>
        </p:txBody>
      </p:sp>
      <p:sp>
        <p:nvSpPr>
          <p:cNvPr id="107" name="Rectangle 101"/>
          <p:cNvSpPr/>
          <p:nvPr/>
        </p:nvSpPr>
        <p:spPr>
          <a:xfrm>
            <a:off x="4611228" y="2819271"/>
            <a:ext cx="1983912" cy="307777"/>
          </a:xfrm>
          <a:prstGeom prst="rect">
            <a:avLst/>
          </a:prstGeom>
          <a:noFill/>
          <a:ln>
            <a:noFill/>
          </a:ln>
        </p:spPr>
        <p:txBody>
          <a:bodyPr wrap="square">
            <a:spAutoFit/>
          </a:bodyPr>
          <a:lstStyle/>
          <a:p>
            <a:pPr algn="ctr"/>
            <a:r>
              <a:rPr lang="en-US" sz="1400" b="1" dirty="0">
                <a:solidFill>
                  <a:schemeClr val="bg1"/>
                </a:solidFill>
                <a:latin typeface="+mn-ea"/>
                <a:ea typeface="+mn-ea"/>
              </a:rPr>
              <a:t>Start </a:t>
            </a:r>
            <a:r>
              <a:rPr lang="ja-JP" altLang="en-US" sz="1400" b="1" dirty="0">
                <a:solidFill>
                  <a:schemeClr val="bg1"/>
                </a:solidFill>
                <a:latin typeface="+mn-ea"/>
                <a:ea typeface="+mn-ea"/>
              </a:rPr>
              <a:t>ワイヤレス</a:t>
            </a:r>
            <a:endParaRPr lang="en-US" sz="1400" b="1" dirty="0">
              <a:solidFill>
                <a:schemeClr val="bg1"/>
              </a:solidFill>
              <a:latin typeface="+mn-ea"/>
              <a:ea typeface="+mn-ea"/>
            </a:endParaRPr>
          </a:p>
        </p:txBody>
      </p:sp>
      <p:sp>
        <p:nvSpPr>
          <p:cNvPr id="108" name="Rectangle 101"/>
          <p:cNvSpPr/>
          <p:nvPr/>
        </p:nvSpPr>
        <p:spPr>
          <a:xfrm>
            <a:off x="5914315" y="3058508"/>
            <a:ext cx="1983912" cy="307777"/>
          </a:xfrm>
          <a:prstGeom prst="rect">
            <a:avLst/>
          </a:prstGeom>
          <a:noFill/>
          <a:ln>
            <a:noFill/>
          </a:ln>
        </p:spPr>
        <p:txBody>
          <a:bodyPr wrap="square">
            <a:spAutoFit/>
          </a:bodyPr>
          <a:lstStyle/>
          <a:p>
            <a:pPr algn="r"/>
            <a:r>
              <a:rPr lang="en-US" sz="1400" b="1" dirty="0">
                <a:solidFill>
                  <a:schemeClr val="bg1"/>
                </a:solidFill>
                <a:latin typeface="+mn-ea"/>
                <a:ea typeface="+mn-ea"/>
              </a:rPr>
              <a:t>Start </a:t>
            </a:r>
            <a:r>
              <a:rPr lang="ja-JP" altLang="en-US" sz="1400" b="1" dirty="0">
                <a:solidFill>
                  <a:schemeClr val="bg1"/>
                </a:solidFill>
                <a:latin typeface="+mn-ea"/>
                <a:ea typeface="+mn-ea"/>
              </a:rPr>
              <a:t>セキュリティ</a:t>
            </a:r>
            <a:endParaRPr lang="en-US" sz="1400" b="1" dirty="0">
              <a:solidFill>
                <a:schemeClr val="bg1"/>
              </a:solidFill>
              <a:latin typeface="+mn-ea"/>
              <a:ea typeface="+mn-ea"/>
            </a:endParaRPr>
          </a:p>
        </p:txBody>
      </p:sp>
      <p:grpSp>
        <p:nvGrpSpPr>
          <p:cNvPr id="109" name="グループ化 108"/>
          <p:cNvGrpSpPr/>
          <p:nvPr/>
        </p:nvGrpSpPr>
        <p:grpSpPr>
          <a:xfrm>
            <a:off x="409304" y="3310790"/>
            <a:ext cx="1029039" cy="420088"/>
            <a:chOff x="600501" y="1955061"/>
            <a:chExt cx="2039972" cy="715362"/>
          </a:xfrm>
          <a:effectLst/>
        </p:grpSpPr>
        <p:pic>
          <p:nvPicPr>
            <p:cNvPr id="110" name="図 4" descr="スクリーンショット 2015-05-14 17.10.52.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69259" y="1955061"/>
              <a:ext cx="671214" cy="445129"/>
            </a:xfrm>
            <a:prstGeom prst="rect">
              <a:avLst/>
            </a:prstGeom>
            <a:ln>
              <a:noFill/>
            </a:ln>
          </p:spPr>
          <p:style>
            <a:lnRef idx="2">
              <a:schemeClr val="dk1"/>
            </a:lnRef>
            <a:fillRef idx="1">
              <a:schemeClr val="lt1"/>
            </a:fillRef>
            <a:effectRef idx="0">
              <a:schemeClr val="dk1"/>
            </a:effectRef>
            <a:fontRef idx="minor">
              <a:schemeClr val="dk1"/>
            </a:fontRef>
          </p:style>
        </p:pic>
        <p:pic>
          <p:nvPicPr>
            <p:cNvPr id="111" name="図 110"/>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00501" y="2087066"/>
              <a:ext cx="1764122" cy="583357"/>
            </a:xfrm>
            <a:prstGeom prst="rect">
              <a:avLst/>
            </a:prstGeom>
            <a:effectLst/>
          </p:spPr>
        </p:pic>
      </p:grpSp>
      <p:pic>
        <p:nvPicPr>
          <p:cNvPr id="112" name="Picture 4"/>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416204" y="3375864"/>
            <a:ext cx="824446" cy="483852"/>
          </a:xfrm>
          <a:prstGeom prst="rect">
            <a:avLst/>
          </a:prstGeom>
          <a:ln>
            <a:noFill/>
          </a:ln>
        </p:spPr>
      </p:pic>
      <p:pic>
        <p:nvPicPr>
          <p:cNvPr id="113" name="Picture 9" descr="KR40018.png"/>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557183" y="3032781"/>
            <a:ext cx="3285060" cy="728192"/>
          </a:xfrm>
          <a:prstGeom prst="rect">
            <a:avLst/>
          </a:prstGeom>
        </p:spPr>
      </p:pic>
      <p:grpSp>
        <p:nvGrpSpPr>
          <p:cNvPr id="117" name="Group 13"/>
          <p:cNvGrpSpPr/>
          <p:nvPr/>
        </p:nvGrpSpPr>
        <p:grpSpPr>
          <a:xfrm>
            <a:off x="1749493" y="1677040"/>
            <a:ext cx="549728" cy="578110"/>
            <a:chOff x="3382797" y="1885950"/>
            <a:chExt cx="952500" cy="952500"/>
          </a:xfrm>
        </p:grpSpPr>
        <p:sp>
          <p:nvSpPr>
            <p:cNvPr id="118" name="Oval 15"/>
            <p:cNvSpPr/>
            <p:nvPr/>
          </p:nvSpPr>
          <p:spPr>
            <a:xfrm>
              <a:off x="3382797" y="1885950"/>
              <a:ext cx="952500" cy="952500"/>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nvGrpSpPr>
            <p:cNvPr id="119" name="Group 12"/>
            <p:cNvGrpSpPr>
              <a:grpSpLocks noChangeAspect="1"/>
            </p:cNvGrpSpPr>
            <p:nvPr/>
          </p:nvGrpSpPr>
          <p:grpSpPr bwMode="auto">
            <a:xfrm>
              <a:off x="3548470" y="2168693"/>
              <a:ext cx="629902" cy="650091"/>
              <a:chOff x="2546" y="1392"/>
              <a:chExt cx="780" cy="805"/>
            </a:xfrm>
            <a:solidFill>
              <a:schemeClr val="bg1"/>
            </a:solidFill>
          </p:grpSpPr>
          <p:sp>
            <p:nvSpPr>
              <p:cNvPr id="120" name="Oval 13"/>
              <p:cNvSpPr>
                <a:spLocks noChangeArrowheads="1"/>
              </p:cNvSpPr>
              <p:nvPr/>
            </p:nvSpPr>
            <p:spPr bwMode="auto">
              <a:xfrm>
                <a:off x="3171" y="1527"/>
                <a:ext cx="124" cy="12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a typeface="+mn-ea"/>
                </a:endParaRPr>
              </a:p>
            </p:txBody>
          </p:sp>
          <p:sp>
            <p:nvSpPr>
              <p:cNvPr id="121" name="Freeform 14"/>
              <p:cNvSpPr>
                <a:spLocks noEditPoints="1"/>
              </p:cNvSpPr>
              <p:nvPr/>
            </p:nvSpPr>
            <p:spPr bwMode="auto">
              <a:xfrm>
                <a:off x="2546" y="1392"/>
                <a:ext cx="780" cy="805"/>
              </a:xfrm>
              <a:custGeom>
                <a:avLst/>
                <a:gdLst>
                  <a:gd name="T0" fmla="*/ 328 w 328"/>
                  <a:gd name="T1" fmla="*/ 154 h 339"/>
                  <a:gd name="T2" fmla="*/ 297 w 328"/>
                  <a:gd name="T3" fmla="*/ 121 h 339"/>
                  <a:gd name="T4" fmla="*/ 265 w 328"/>
                  <a:gd name="T5" fmla="*/ 129 h 339"/>
                  <a:gd name="T6" fmla="*/ 236 w 328"/>
                  <a:gd name="T7" fmla="*/ 158 h 339"/>
                  <a:gd name="T8" fmla="*/ 216 w 328"/>
                  <a:gd name="T9" fmla="*/ 162 h 339"/>
                  <a:gd name="T10" fmla="*/ 208 w 328"/>
                  <a:gd name="T11" fmla="*/ 40 h 339"/>
                  <a:gd name="T12" fmla="*/ 218 w 328"/>
                  <a:gd name="T13" fmla="*/ 28 h 339"/>
                  <a:gd name="T14" fmla="*/ 123 w 328"/>
                  <a:gd name="T15" fmla="*/ 15 h 339"/>
                  <a:gd name="T16" fmla="*/ 93 w 328"/>
                  <a:gd name="T17" fmla="*/ 15 h 339"/>
                  <a:gd name="T18" fmla="*/ 0 w 328"/>
                  <a:gd name="T19" fmla="*/ 28 h 339"/>
                  <a:gd name="T20" fmla="*/ 8 w 328"/>
                  <a:gd name="T21" fmla="*/ 40 h 339"/>
                  <a:gd name="T22" fmla="*/ 0 w 328"/>
                  <a:gd name="T23" fmla="*/ 174 h 339"/>
                  <a:gd name="T24" fmla="*/ 161 w 328"/>
                  <a:gd name="T25" fmla="*/ 186 h 339"/>
                  <a:gd name="T26" fmla="*/ 210 w 328"/>
                  <a:gd name="T27" fmla="*/ 199 h 339"/>
                  <a:gd name="T28" fmla="*/ 217 w 328"/>
                  <a:gd name="T29" fmla="*/ 203 h 339"/>
                  <a:gd name="T30" fmla="*/ 236 w 328"/>
                  <a:gd name="T31" fmla="*/ 199 h 339"/>
                  <a:gd name="T32" fmla="*/ 253 w 328"/>
                  <a:gd name="T33" fmla="*/ 267 h 339"/>
                  <a:gd name="T34" fmla="*/ 287 w 328"/>
                  <a:gd name="T35" fmla="*/ 319 h 339"/>
                  <a:gd name="T36" fmla="*/ 294 w 328"/>
                  <a:gd name="T37" fmla="*/ 267 h 339"/>
                  <a:gd name="T38" fmla="*/ 328 w 328"/>
                  <a:gd name="T39" fmla="*/ 285 h 339"/>
                  <a:gd name="T40" fmla="*/ 328 w 328"/>
                  <a:gd name="T41" fmla="*/ 191 h 339"/>
                  <a:gd name="T42" fmla="*/ 108 w 328"/>
                  <a:gd name="T43" fmla="*/ 6 h 339"/>
                  <a:gd name="T44" fmla="*/ 108 w 328"/>
                  <a:gd name="T45" fmla="*/ 23 h 339"/>
                  <a:gd name="T46" fmla="*/ 16 w 328"/>
                  <a:gd name="T47" fmla="*/ 40 h 339"/>
                  <a:gd name="T48" fmla="*/ 154 w 328"/>
                  <a:gd name="T49" fmla="*/ 84 h 339"/>
                  <a:gd name="T50" fmla="*/ 75 w 328"/>
                  <a:gd name="T51" fmla="*/ 125 h 339"/>
                  <a:gd name="T52" fmla="*/ 16 w 328"/>
                  <a:gd name="T53" fmla="*/ 146 h 339"/>
                  <a:gd name="T54" fmla="*/ 16 w 328"/>
                  <a:gd name="T55" fmla="*/ 174 h 339"/>
                  <a:gd name="T56" fmla="*/ 59 w 328"/>
                  <a:gd name="T57" fmla="*/ 124 h 339"/>
                  <a:gd name="T58" fmla="*/ 125 w 328"/>
                  <a:gd name="T59" fmla="*/ 96 h 339"/>
                  <a:gd name="T60" fmla="*/ 167 w 328"/>
                  <a:gd name="T61" fmla="*/ 156 h 339"/>
                  <a:gd name="T62" fmla="*/ 16 w 328"/>
                  <a:gd name="T63" fmla="*/ 174 h 339"/>
                  <a:gd name="T64" fmla="*/ 188 w 328"/>
                  <a:gd name="T65" fmla="*/ 135 h 339"/>
                  <a:gd name="T66" fmla="*/ 128 w 328"/>
                  <a:gd name="T67" fmla="*/ 94 h 339"/>
                  <a:gd name="T68" fmla="*/ 154 w 328"/>
                  <a:gd name="T69" fmla="*/ 100 h 339"/>
                  <a:gd name="T70" fmla="*/ 201 w 328"/>
                  <a:gd name="T71" fmla="*/ 147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8" h="339">
                    <a:moveTo>
                      <a:pt x="328" y="191"/>
                    </a:moveTo>
                    <a:cubicBezTo>
                      <a:pt x="328" y="154"/>
                      <a:pt x="328" y="154"/>
                      <a:pt x="328" y="154"/>
                    </a:cubicBezTo>
                    <a:cubicBezTo>
                      <a:pt x="328" y="153"/>
                      <a:pt x="328" y="153"/>
                      <a:pt x="328" y="152"/>
                    </a:cubicBezTo>
                    <a:cubicBezTo>
                      <a:pt x="327" y="135"/>
                      <a:pt x="313" y="121"/>
                      <a:pt x="297" y="121"/>
                    </a:cubicBezTo>
                    <a:cubicBezTo>
                      <a:pt x="285" y="121"/>
                      <a:pt x="285" y="121"/>
                      <a:pt x="285" y="121"/>
                    </a:cubicBezTo>
                    <a:cubicBezTo>
                      <a:pt x="278" y="121"/>
                      <a:pt x="270" y="124"/>
                      <a:pt x="265" y="129"/>
                    </a:cubicBezTo>
                    <a:cubicBezTo>
                      <a:pt x="264" y="129"/>
                      <a:pt x="264" y="130"/>
                      <a:pt x="263" y="131"/>
                    </a:cubicBezTo>
                    <a:cubicBezTo>
                      <a:pt x="236" y="158"/>
                      <a:pt x="236" y="158"/>
                      <a:pt x="236" y="158"/>
                    </a:cubicBezTo>
                    <a:cubicBezTo>
                      <a:pt x="223" y="170"/>
                      <a:pt x="223" y="170"/>
                      <a:pt x="223" y="170"/>
                    </a:cubicBezTo>
                    <a:cubicBezTo>
                      <a:pt x="216" y="162"/>
                      <a:pt x="216" y="162"/>
                      <a:pt x="216" y="162"/>
                    </a:cubicBezTo>
                    <a:cubicBezTo>
                      <a:pt x="208" y="156"/>
                      <a:pt x="208" y="156"/>
                      <a:pt x="208" y="156"/>
                    </a:cubicBezTo>
                    <a:cubicBezTo>
                      <a:pt x="208" y="40"/>
                      <a:pt x="208" y="40"/>
                      <a:pt x="208" y="40"/>
                    </a:cubicBezTo>
                    <a:cubicBezTo>
                      <a:pt x="218" y="40"/>
                      <a:pt x="218" y="40"/>
                      <a:pt x="218" y="40"/>
                    </a:cubicBezTo>
                    <a:cubicBezTo>
                      <a:pt x="218" y="28"/>
                      <a:pt x="218" y="28"/>
                      <a:pt x="218" y="28"/>
                    </a:cubicBezTo>
                    <a:cubicBezTo>
                      <a:pt x="116" y="28"/>
                      <a:pt x="116" y="28"/>
                      <a:pt x="116" y="28"/>
                    </a:cubicBezTo>
                    <a:cubicBezTo>
                      <a:pt x="120" y="25"/>
                      <a:pt x="123" y="20"/>
                      <a:pt x="123" y="15"/>
                    </a:cubicBezTo>
                    <a:cubicBezTo>
                      <a:pt x="123" y="6"/>
                      <a:pt x="117" y="0"/>
                      <a:pt x="108" y="0"/>
                    </a:cubicBezTo>
                    <a:cubicBezTo>
                      <a:pt x="101" y="0"/>
                      <a:pt x="93" y="6"/>
                      <a:pt x="93" y="15"/>
                    </a:cubicBezTo>
                    <a:cubicBezTo>
                      <a:pt x="93" y="20"/>
                      <a:pt x="97" y="25"/>
                      <a:pt x="102" y="28"/>
                    </a:cubicBezTo>
                    <a:cubicBezTo>
                      <a:pt x="0" y="28"/>
                      <a:pt x="0" y="28"/>
                      <a:pt x="0" y="28"/>
                    </a:cubicBezTo>
                    <a:cubicBezTo>
                      <a:pt x="0" y="40"/>
                      <a:pt x="0" y="40"/>
                      <a:pt x="0" y="40"/>
                    </a:cubicBezTo>
                    <a:cubicBezTo>
                      <a:pt x="8" y="40"/>
                      <a:pt x="8" y="40"/>
                      <a:pt x="8" y="40"/>
                    </a:cubicBezTo>
                    <a:cubicBezTo>
                      <a:pt x="8" y="174"/>
                      <a:pt x="8" y="174"/>
                      <a:pt x="8" y="174"/>
                    </a:cubicBezTo>
                    <a:cubicBezTo>
                      <a:pt x="0" y="174"/>
                      <a:pt x="0" y="174"/>
                      <a:pt x="0" y="174"/>
                    </a:cubicBezTo>
                    <a:cubicBezTo>
                      <a:pt x="0" y="186"/>
                      <a:pt x="0" y="186"/>
                      <a:pt x="0" y="186"/>
                    </a:cubicBezTo>
                    <a:cubicBezTo>
                      <a:pt x="161" y="186"/>
                      <a:pt x="161" y="186"/>
                      <a:pt x="161" y="186"/>
                    </a:cubicBezTo>
                    <a:cubicBezTo>
                      <a:pt x="197" y="186"/>
                      <a:pt x="197" y="186"/>
                      <a:pt x="197" y="186"/>
                    </a:cubicBezTo>
                    <a:cubicBezTo>
                      <a:pt x="210" y="199"/>
                      <a:pt x="210" y="199"/>
                      <a:pt x="210" y="199"/>
                    </a:cubicBezTo>
                    <a:cubicBezTo>
                      <a:pt x="211" y="200"/>
                      <a:pt x="212" y="201"/>
                      <a:pt x="212" y="201"/>
                    </a:cubicBezTo>
                    <a:cubicBezTo>
                      <a:pt x="214" y="203"/>
                      <a:pt x="215" y="203"/>
                      <a:pt x="217" y="203"/>
                    </a:cubicBezTo>
                    <a:cubicBezTo>
                      <a:pt x="222" y="207"/>
                      <a:pt x="229" y="206"/>
                      <a:pt x="234" y="201"/>
                    </a:cubicBezTo>
                    <a:cubicBezTo>
                      <a:pt x="235" y="201"/>
                      <a:pt x="236" y="200"/>
                      <a:pt x="236" y="199"/>
                    </a:cubicBezTo>
                    <a:cubicBezTo>
                      <a:pt x="253" y="182"/>
                      <a:pt x="253" y="182"/>
                      <a:pt x="253" y="182"/>
                    </a:cubicBezTo>
                    <a:cubicBezTo>
                      <a:pt x="253" y="267"/>
                      <a:pt x="253" y="267"/>
                      <a:pt x="253" y="267"/>
                    </a:cubicBezTo>
                    <a:cubicBezTo>
                      <a:pt x="253" y="301"/>
                      <a:pt x="253" y="323"/>
                      <a:pt x="253" y="339"/>
                    </a:cubicBezTo>
                    <a:cubicBezTo>
                      <a:pt x="265" y="333"/>
                      <a:pt x="276" y="327"/>
                      <a:pt x="287" y="319"/>
                    </a:cubicBezTo>
                    <a:cubicBezTo>
                      <a:pt x="287" y="267"/>
                      <a:pt x="287" y="267"/>
                      <a:pt x="287" y="267"/>
                    </a:cubicBezTo>
                    <a:cubicBezTo>
                      <a:pt x="294" y="267"/>
                      <a:pt x="294" y="267"/>
                      <a:pt x="294" y="267"/>
                    </a:cubicBezTo>
                    <a:cubicBezTo>
                      <a:pt x="294" y="286"/>
                      <a:pt x="294" y="302"/>
                      <a:pt x="294" y="315"/>
                    </a:cubicBezTo>
                    <a:cubicBezTo>
                      <a:pt x="306" y="306"/>
                      <a:pt x="318" y="296"/>
                      <a:pt x="328" y="285"/>
                    </a:cubicBezTo>
                    <a:cubicBezTo>
                      <a:pt x="328" y="267"/>
                      <a:pt x="328" y="267"/>
                      <a:pt x="328" y="267"/>
                    </a:cubicBezTo>
                    <a:cubicBezTo>
                      <a:pt x="328" y="191"/>
                      <a:pt x="328" y="191"/>
                      <a:pt x="328" y="191"/>
                    </a:cubicBezTo>
                    <a:close/>
                    <a:moveTo>
                      <a:pt x="100" y="15"/>
                    </a:moveTo>
                    <a:cubicBezTo>
                      <a:pt x="100" y="9"/>
                      <a:pt x="104" y="6"/>
                      <a:pt x="108" y="6"/>
                    </a:cubicBezTo>
                    <a:cubicBezTo>
                      <a:pt x="114" y="6"/>
                      <a:pt x="118" y="9"/>
                      <a:pt x="118" y="15"/>
                    </a:cubicBezTo>
                    <a:cubicBezTo>
                      <a:pt x="118" y="20"/>
                      <a:pt x="114" y="23"/>
                      <a:pt x="108" y="23"/>
                    </a:cubicBezTo>
                    <a:cubicBezTo>
                      <a:pt x="104" y="23"/>
                      <a:pt x="100" y="20"/>
                      <a:pt x="100" y="15"/>
                    </a:cubicBezTo>
                    <a:close/>
                    <a:moveTo>
                      <a:pt x="16" y="40"/>
                    </a:moveTo>
                    <a:cubicBezTo>
                      <a:pt x="199" y="40"/>
                      <a:pt x="199" y="40"/>
                      <a:pt x="199" y="40"/>
                    </a:cubicBezTo>
                    <a:cubicBezTo>
                      <a:pt x="154" y="84"/>
                      <a:pt x="154" y="84"/>
                      <a:pt x="154" y="84"/>
                    </a:cubicBezTo>
                    <a:cubicBezTo>
                      <a:pt x="139" y="69"/>
                      <a:pt x="139" y="69"/>
                      <a:pt x="139" y="69"/>
                    </a:cubicBezTo>
                    <a:cubicBezTo>
                      <a:pt x="75" y="125"/>
                      <a:pt x="75" y="125"/>
                      <a:pt x="75" y="125"/>
                    </a:cubicBezTo>
                    <a:cubicBezTo>
                      <a:pt x="60" y="109"/>
                      <a:pt x="60" y="109"/>
                      <a:pt x="60" y="109"/>
                    </a:cubicBezTo>
                    <a:cubicBezTo>
                      <a:pt x="16" y="146"/>
                      <a:pt x="16" y="146"/>
                      <a:pt x="16" y="146"/>
                    </a:cubicBezTo>
                    <a:lnTo>
                      <a:pt x="16" y="40"/>
                    </a:lnTo>
                    <a:close/>
                    <a:moveTo>
                      <a:pt x="16" y="174"/>
                    </a:moveTo>
                    <a:cubicBezTo>
                      <a:pt x="16" y="160"/>
                      <a:pt x="16" y="160"/>
                      <a:pt x="16" y="160"/>
                    </a:cubicBezTo>
                    <a:cubicBezTo>
                      <a:pt x="59" y="124"/>
                      <a:pt x="59" y="124"/>
                      <a:pt x="59" y="124"/>
                    </a:cubicBezTo>
                    <a:cubicBezTo>
                      <a:pt x="75" y="141"/>
                      <a:pt x="75" y="141"/>
                      <a:pt x="75" y="141"/>
                    </a:cubicBezTo>
                    <a:cubicBezTo>
                      <a:pt x="125" y="96"/>
                      <a:pt x="125" y="96"/>
                      <a:pt x="125" y="96"/>
                    </a:cubicBezTo>
                    <a:cubicBezTo>
                      <a:pt x="165" y="139"/>
                      <a:pt x="165" y="139"/>
                      <a:pt x="165" y="139"/>
                    </a:cubicBezTo>
                    <a:cubicBezTo>
                      <a:pt x="163" y="145"/>
                      <a:pt x="164" y="151"/>
                      <a:pt x="167" y="156"/>
                    </a:cubicBezTo>
                    <a:cubicBezTo>
                      <a:pt x="185" y="174"/>
                      <a:pt x="185" y="174"/>
                      <a:pt x="185" y="174"/>
                    </a:cubicBezTo>
                    <a:lnTo>
                      <a:pt x="16" y="174"/>
                    </a:lnTo>
                    <a:close/>
                    <a:moveTo>
                      <a:pt x="201" y="147"/>
                    </a:moveTo>
                    <a:cubicBezTo>
                      <a:pt x="188" y="135"/>
                      <a:pt x="188" y="135"/>
                      <a:pt x="188" y="135"/>
                    </a:cubicBezTo>
                    <a:cubicBezTo>
                      <a:pt x="183" y="131"/>
                      <a:pt x="177" y="130"/>
                      <a:pt x="171" y="133"/>
                    </a:cubicBezTo>
                    <a:cubicBezTo>
                      <a:pt x="128" y="94"/>
                      <a:pt x="128" y="94"/>
                      <a:pt x="128" y="94"/>
                    </a:cubicBezTo>
                    <a:cubicBezTo>
                      <a:pt x="139" y="85"/>
                      <a:pt x="139" y="85"/>
                      <a:pt x="139" y="85"/>
                    </a:cubicBezTo>
                    <a:cubicBezTo>
                      <a:pt x="154" y="100"/>
                      <a:pt x="154" y="100"/>
                      <a:pt x="154" y="100"/>
                    </a:cubicBezTo>
                    <a:cubicBezTo>
                      <a:pt x="201" y="54"/>
                      <a:pt x="201" y="54"/>
                      <a:pt x="201" y="54"/>
                    </a:cubicBezTo>
                    <a:lnTo>
                      <a:pt x="201" y="1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a typeface="+mn-ea"/>
                </a:endParaRPr>
              </a:p>
            </p:txBody>
          </p:sp>
        </p:grpSp>
      </p:grpSp>
      <p:grpSp>
        <p:nvGrpSpPr>
          <p:cNvPr id="122" name="Group 7"/>
          <p:cNvGrpSpPr/>
          <p:nvPr/>
        </p:nvGrpSpPr>
        <p:grpSpPr>
          <a:xfrm>
            <a:off x="7884422" y="1789006"/>
            <a:ext cx="546104" cy="565859"/>
            <a:chOff x="530983" y="1885950"/>
            <a:chExt cx="952500" cy="952500"/>
          </a:xfrm>
        </p:grpSpPr>
        <p:sp>
          <p:nvSpPr>
            <p:cNvPr id="123" name="Oval 8"/>
            <p:cNvSpPr/>
            <p:nvPr/>
          </p:nvSpPr>
          <p:spPr>
            <a:xfrm>
              <a:off x="530983" y="1885950"/>
              <a:ext cx="952500" cy="952500"/>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nvGrpSpPr>
            <p:cNvPr id="124" name="Group 4"/>
            <p:cNvGrpSpPr>
              <a:grpSpLocks noChangeAspect="1"/>
            </p:cNvGrpSpPr>
            <p:nvPr/>
          </p:nvGrpSpPr>
          <p:grpSpPr bwMode="auto">
            <a:xfrm>
              <a:off x="772856" y="2122397"/>
              <a:ext cx="477486" cy="489022"/>
              <a:chOff x="1595" y="332"/>
              <a:chExt cx="2566" cy="2628"/>
            </a:xfrm>
            <a:solidFill>
              <a:schemeClr val="bg1"/>
            </a:solidFill>
          </p:grpSpPr>
          <p:sp>
            <p:nvSpPr>
              <p:cNvPr id="125" name="Oval 5"/>
              <p:cNvSpPr>
                <a:spLocks noChangeArrowheads="1"/>
              </p:cNvSpPr>
              <p:nvPr/>
            </p:nvSpPr>
            <p:spPr bwMode="auto">
              <a:xfrm>
                <a:off x="3154" y="2098"/>
                <a:ext cx="360" cy="36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a typeface="+mn-ea"/>
                </a:endParaRPr>
              </a:p>
            </p:txBody>
          </p:sp>
          <p:sp>
            <p:nvSpPr>
              <p:cNvPr id="126" name="Freeform 6"/>
              <p:cNvSpPr>
                <a:spLocks/>
              </p:cNvSpPr>
              <p:nvPr/>
            </p:nvSpPr>
            <p:spPr bwMode="auto">
              <a:xfrm>
                <a:off x="2706" y="1599"/>
                <a:ext cx="1310" cy="1361"/>
              </a:xfrm>
              <a:custGeom>
                <a:avLst/>
                <a:gdLst>
                  <a:gd name="T0" fmla="*/ 4 w 553"/>
                  <a:gd name="T1" fmla="*/ 239 h 575"/>
                  <a:gd name="T2" fmla="*/ 98 w 553"/>
                  <a:gd name="T3" fmla="*/ 275 h 575"/>
                  <a:gd name="T4" fmla="*/ 75 w 553"/>
                  <a:gd name="T5" fmla="*/ 247 h 575"/>
                  <a:gd name="T6" fmla="*/ 88 w 553"/>
                  <a:gd name="T7" fmla="*/ 200 h 575"/>
                  <a:gd name="T8" fmla="*/ 123 w 553"/>
                  <a:gd name="T9" fmla="*/ 198 h 575"/>
                  <a:gd name="T10" fmla="*/ 148 w 553"/>
                  <a:gd name="T11" fmla="*/ 133 h 575"/>
                  <a:gd name="T12" fmla="*/ 186 w 553"/>
                  <a:gd name="T13" fmla="*/ 105 h 575"/>
                  <a:gd name="T14" fmla="*/ 216 w 553"/>
                  <a:gd name="T15" fmla="*/ 127 h 575"/>
                  <a:gd name="T16" fmla="*/ 274 w 553"/>
                  <a:gd name="T17" fmla="*/ 92 h 575"/>
                  <a:gd name="T18" fmla="*/ 321 w 553"/>
                  <a:gd name="T19" fmla="*/ 96 h 575"/>
                  <a:gd name="T20" fmla="*/ 331 w 553"/>
                  <a:gd name="T21" fmla="*/ 132 h 575"/>
                  <a:gd name="T22" fmla="*/ 396 w 553"/>
                  <a:gd name="T23" fmla="*/ 144 h 575"/>
                  <a:gd name="T24" fmla="*/ 431 w 553"/>
                  <a:gd name="T25" fmla="*/ 177 h 575"/>
                  <a:gd name="T26" fmla="*/ 415 w 553"/>
                  <a:gd name="T27" fmla="*/ 212 h 575"/>
                  <a:gd name="T28" fmla="*/ 457 w 553"/>
                  <a:gd name="T29" fmla="*/ 261 h 575"/>
                  <a:gd name="T30" fmla="*/ 462 w 553"/>
                  <a:gd name="T31" fmla="*/ 310 h 575"/>
                  <a:gd name="T32" fmla="*/ 428 w 553"/>
                  <a:gd name="T33" fmla="*/ 327 h 575"/>
                  <a:gd name="T34" fmla="*/ 428 w 553"/>
                  <a:gd name="T35" fmla="*/ 393 h 575"/>
                  <a:gd name="T36" fmla="*/ 402 w 553"/>
                  <a:gd name="T37" fmla="*/ 435 h 575"/>
                  <a:gd name="T38" fmla="*/ 367 w 553"/>
                  <a:gd name="T39" fmla="*/ 424 h 575"/>
                  <a:gd name="T40" fmla="*/ 325 w 553"/>
                  <a:gd name="T41" fmla="*/ 477 h 575"/>
                  <a:gd name="T42" fmla="*/ 277 w 553"/>
                  <a:gd name="T43" fmla="*/ 491 h 575"/>
                  <a:gd name="T44" fmla="*/ 256 w 553"/>
                  <a:gd name="T45" fmla="*/ 458 h 575"/>
                  <a:gd name="T46" fmla="*/ 213 w 553"/>
                  <a:gd name="T47" fmla="*/ 450 h 575"/>
                  <a:gd name="T48" fmla="*/ 182 w 553"/>
                  <a:gd name="T49" fmla="*/ 473 h 575"/>
                  <a:gd name="T50" fmla="*/ 144 w 553"/>
                  <a:gd name="T51" fmla="*/ 443 h 575"/>
                  <a:gd name="T52" fmla="*/ 123 w 553"/>
                  <a:gd name="T53" fmla="*/ 379 h 575"/>
                  <a:gd name="T54" fmla="*/ 87 w 553"/>
                  <a:gd name="T55" fmla="*/ 377 h 575"/>
                  <a:gd name="T56" fmla="*/ 75 w 553"/>
                  <a:gd name="T57" fmla="*/ 329 h 575"/>
                  <a:gd name="T58" fmla="*/ 98 w 553"/>
                  <a:gd name="T59" fmla="*/ 299 h 575"/>
                  <a:gd name="T60" fmla="*/ 217 w 553"/>
                  <a:gd name="T61" fmla="*/ 549 h 575"/>
                  <a:gd name="T62" fmla="*/ 313 w 553"/>
                  <a:gd name="T63" fmla="*/ 2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3" h="575">
                    <a:moveTo>
                      <a:pt x="313" y="26"/>
                    </a:moveTo>
                    <a:cubicBezTo>
                      <a:pt x="169" y="0"/>
                      <a:pt x="30" y="95"/>
                      <a:pt x="4" y="239"/>
                    </a:cubicBezTo>
                    <a:cubicBezTo>
                      <a:pt x="1" y="251"/>
                      <a:pt x="0" y="263"/>
                      <a:pt x="0" y="275"/>
                    </a:cubicBezTo>
                    <a:cubicBezTo>
                      <a:pt x="98" y="275"/>
                      <a:pt x="98" y="275"/>
                      <a:pt x="98" y="275"/>
                    </a:cubicBezTo>
                    <a:cubicBezTo>
                      <a:pt x="98" y="272"/>
                      <a:pt x="98" y="269"/>
                      <a:pt x="99" y="266"/>
                    </a:cubicBezTo>
                    <a:cubicBezTo>
                      <a:pt x="97" y="264"/>
                      <a:pt x="79" y="250"/>
                      <a:pt x="75" y="247"/>
                    </a:cubicBezTo>
                    <a:cubicBezTo>
                      <a:pt x="73" y="247"/>
                      <a:pt x="72" y="243"/>
                      <a:pt x="73" y="239"/>
                    </a:cubicBezTo>
                    <a:cubicBezTo>
                      <a:pt x="73" y="239"/>
                      <a:pt x="88" y="202"/>
                      <a:pt x="88" y="200"/>
                    </a:cubicBezTo>
                    <a:cubicBezTo>
                      <a:pt x="89" y="198"/>
                      <a:pt x="93" y="196"/>
                      <a:pt x="95" y="195"/>
                    </a:cubicBezTo>
                    <a:cubicBezTo>
                      <a:pt x="99" y="195"/>
                      <a:pt x="121" y="197"/>
                      <a:pt x="123" y="198"/>
                    </a:cubicBezTo>
                    <a:cubicBezTo>
                      <a:pt x="132" y="185"/>
                      <a:pt x="142" y="174"/>
                      <a:pt x="154" y="164"/>
                    </a:cubicBezTo>
                    <a:cubicBezTo>
                      <a:pt x="153" y="159"/>
                      <a:pt x="148" y="140"/>
                      <a:pt x="148" y="133"/>
                    </a:cubicBezTo>
                    <a:cubicBezTo>
                      <a:pt x="146" y="131"/>
                      <a:pt x="147" y="127"/>
                      <a:pt x="151" y="126"/>
                    </a:cubicBezTo>
                    <a:cubicBezTo>
                      <a:pt x="151" y="126"/>
                      <a:pt x="185" y="107"/>
                      <a:pt x="186" y="105"/>
                    </a:cubicBezTo>
                    <a:cubicBezTo>
                      <a:pt x="190" y="104"/>
                      <a:pt x="192" y="104"/>
                      <a:pt x="196" y="107"/>
                    </a:cubicBezTo>
                    <a:cubicBezTo>
                      <a:pt x="197" y="109"/>
                      <a:pt x="213" y="125"/>
                      <a:pt x="216" y="127"/>
                    </a:cubicBezTo>
                    <a:cubicBezTo>
                      <a:pt x="229" y="123"/>
                      <a:pt x="244" y="120"/>
                      <a:pt x="261" y="119"/>
                    </a:cubicBezTo>
                    <a:cubicBezTo>
                      <a:pt x="261" y="117"/>
                      <a:pt x="271" y="98"/>
                      <a:pt x="274" y="92"/>
                    </a:cubicBezTo>
                    <a:cubicBezTo>
                      <a:pt x="275" y="90"/>
                      <a:pt x="277" y="88"/>
                      <a:pt x="281" y="89"/>
                    </a:cubicBezTo>
                    <a:cubicBezTo>
                      <a:pt x="281" y="89"/>
                      <a:pt x="281" y="89"/>
                      <a:pt x="321" y="96"/>
                    </a:cubicBezTo>
                    <a:cubicBezTo>
                      <a:pt x="325" y="97"/>
                      <a:pt x="326" y="100"/>
                      <a:pt x="328" y="102"/>
                    </a:cubicBezTo>
                    <a:cubicBezTo>
                      <a:pt x="327" y="108"/>
                      <a:pt x="329" y="129"/>
                      <a:pt x="331" y="132"/>
                    </a:cubicBezTo>
                    <a:cubicBezTo>
                      <a:pt x="344" y="138"/>
                      <a:pt x="357" y="147"/>
                      <a:pt x="369" y="155"/>
                    </a:cubicBezTo>
                    <a:cubicBezTo>
                      <a:pt x="372" y="154"/>
                      <a:pt x="392" y="145"/>
                      <a:pt x="396" y="144"/>
                    </a:cubicBezTo>
                    <a:cubicBezTo>
                      <a:pt x="399" y="142"/>
                      <a:pt x="403" y="143"/>
                      <a:pt x="404" y="145"/>
                    </a:cubicBezTo>
                    <a:cubicBezTo>
                      <a:pt x="406" y="147"/>
                      <a:pt x="429" y="177"/>
                      <a:pt x="431" y="177"/>
                    </a:cubicBezTo>
                    <a:cubicBezTo>
                      <a:pt x="433" y="180"/>
                      <a:pt x="432" y="184"/>
                      <a:pt x="432" y="186"/>
                    </a:cubicBezTo>
                    <a:cubicBezTo>
                      <a:pt x="429" y="189"/>
                      <a:pt x="415" y="208"/>
                      <a:pt x="415" y="212"/>
                    </a:cubicBezTo>
                    <a:cubicBezTo>
                      <a:pt x="420" y="225"/>
                      <a:pt x="426" y="239"/>
                      <a:pt x="429" y="254"/>
                    </a:cubicBezTo>
                    <a:cubicBezTo>
                      <a:pt x="433" y="255"/>
                      <a:pt x="453" y="260"/>
                      <a:pt x="457" y="261"/>
                    </a:cubicBezTo>
                    <a:cubicBezTo>
                      <a:pt x="460" y="264"/>
                      <a:pt x="462" y="266"/>
                      <a:pt x="464" y="269"/>
                    </a:cubicBezTo>
                    <a:cubicBezTo>
                      <a:pt x="463" y="271"/>
                      <a:pt x="462" y="310"/>
                      <a:pt x="462" y="310"/>
                    </a:cubicBezTo>
                    <a:cubicBezTo>
                      <a:pt x="461" y="314"/>
                      <a:pt x="459" y="318"/>
                      <a:pt x="457" y="317"/>
                    </a:cubicBezTo>
                    <a:cubicBezTo>
                      <a:pt x="452" y="319"/>
                      <a:pt x="433" y="325"/>
                      <a:pt x="428" y="327"/>
                    </a:cubicBezTo>
                    <a:cubicBezTo>
                      <a:pt x="426" y="341"/>
                      <a:pt x="419" y="356"/>
                      <a:pt x="412" y="370"/>
                    </a:cubicBezTo>
                    <a:cubicBezTo>
                      <a:pt x="414" y="372"/>
                      <a:pt x="427" y="389"/>
                      <a:pt x="428" y="393"/>
                    </a:cubicBezTo>
                    <a:cubicBezTo>
                      <a:pt x="430" y="396"/>
                      <a:pt x="431" y="400"/>
                      <a:pt x="429" y="402"/>
                    </a:cubicBezTo>
                    <a:cubicBezTo>
                      <a:pt x="427" y="404"/>
                      <a:pt x="403" y="433"/>
                      <a:pt x="402" y="435"/>
                    </a:cubicBezTo>
                    <a:cubicBezTo>
                      <a:pt x="400" y="438"/>
                      <a:pt x="396" y="437"/>
                      <a:pt x="394" y="437"/>
                    </a:cubicBezTo>
                    <a:cubicBezTo>
                      <a:pt x="388" y="434"/>
                      <a:pt x="369" y="426"/>
                      <a:pt x="367" y="424"/>
                    </a:cubicBezTo>
                    <a:cubicBezTo>
                      <a:pt x="355" y="434"/>
                      <a:pt x="342" y="440"/>
                      <a:pt x="326" y="446"/>
                    </a:cubicBezTo>
                    <a:cubicBezTo>
                      <a:pt x="328" y="450"/>
                      <a:pt x="324" y="472"/>
                      <a:pt x="325" y="477"/>
                    </a:cubicBezTo>
                    <a:cubicBezTo>
                      <a:pt x="324" y="479"/>
                      <a:pt x="322" y="482"/>
                      <a:pt x="317" y="484"/>
                    </a:cubicBezTo>
                    <a:cubicBezTo>
                      <a:pt x="315" y="483"/>
                      <a:pt x="279" y="489"/>
                      <a:pt x="277" y="491"/>
                    </a:cubicBezTo>
                    <a:cubicBezTo>
                      <a:pt x="273" y="490"/>
                      <a:pt x="272" y="488"/>
                      <a:pt x="270" y="485"/>
                    </a:cubicBezTo>
                    <a:cubicBezTo>
                      <a:pt x="269" y="481"/>
                      <a:pt x="258" y="462"/>
                      <a:pt x="256" y="458"/>
                    </a:cubicBezTo>
                    <a:cubicBezTo>
                      <a:pt x="250" y="459"/>
                      <a:pt x="242" y="457"/>
                      <a:pt x="234" y="456"/>
                    </a:cubicBezTo>
                    <a:cubicBezTo>
                      <a:pt x="226" y="454"/>
                      <a:pt x="220" y="453"/>
                      <a:pt x="213" y="450"/>
                    </a:cubicBezTo>
                    <a:cubicBezTo>
                      <a:pt x="210" y="453"/>
                      <a:pt x="195" y="467"/>
                      <a:pt x="190" y="471"/>
                    </a:cubicBezTo>
                    <a:cubicBezTo>
                      <a:pt x="190" y="475"/>
                      <a:pt x="186" y="474"/>
                      <a:pt x="182" y="473"/>
                    </a:cubicBezTo>
                    <a:cubicBezTo>
                      <a:pt x="182" y="471"/>
                      <a:pt x="149" y="453"/>
                      <a:pt x="147" y="452"/>
                    </a:cubicBezTo>
                    <a:cubicBezTo>
                      <a:pt x="143" y="449"/>
                      <a:pt x="144" y="445"/>
                      <a:pt x="144" y="443"/>
                    </a:cubicBezTo>
                    <a:cubicBezTo>
                      <a:pt x="145" y="439"/>
                      <a:pt x="151" y="418"/>
                      <a:pt x="152" y="414"/>
                    </a:cubicBezTo>
                    <a:cubicBezTo>
                      <a:pt x="141" y="403"/>
                      <a:pt x="131" y="393"/>
                      <a:pt x="123" y="379"/>
                    </a:cubicBezTo>
                    <a:cubicBezTo>
                      <a:pt x="119" y="380"/>
                      <a:pt x="98" y="381"/>
                      <a:pt x="94" y="382"/>
                    </a:cubicBezTo>
                    <a:cubicBezTo>
                      <a:pt x="90" y="381"/>
                      <a:pt x="88" y="381"/>
                      <a:pt x="87" y="377"/>
                    </a:cubicBezTo>
                    <a:cubicBezTo>
                      <a:pt x="85" y="374"/>
                      <a:pt x="73" y="339"/>
                      <a:pt x="73" y="337"/>
                    </a:cubicBezTo>
                    <a:cubicBezTo>
                      <a:pt x="72" y="334"/>
                      <a:pt x="72" y="330"/>
                      <a:pt x="75" y="329"/>
                    </a:cubicBezTo>
                    <a:cubicBezTo>
                      <a:pt x="80" y="325"/>
                      <a:pt x="96" y="314"/>
                      <a:pt x="98" y="312"/>
                    </a:cubicBezTo>
                    <a:cubicBezTo>
                      <a:pt x="98" y="308"/>
                      <a:pt x="98" y="304"/>
                      <a:pt x="98" y="299"/>
                    </a:cubicBezTo>
                    <a:cubicBezTo>
                      <a:pt x="0" y="299"/>
                      <a:pt x="0" y="299"/>
                      <a:pt x="0" y="299"/>
                    </a:cubicBezTo>
                    <a:cubicBezTo>
                      <a:pt x="5" y="420"/>
                      <a:pt x="93" y="526"/>
                      <a:pt x="217" y="549"/>
                    </a:cubicBezTo>
                    <a:cubicBezTo>
                      <a:pt x="362" y="575"/>
                      <a:pt x="500" y="480"/>
                      <a:pt x="527" y="335"/>
                    </a:cubicBezTo>
                    <a:cubicBezTo>
                      <a:pt x="553" y="191"/>
                      <a:pt x="457" y="52"/>
                      <a:pt x="313"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a typeface="+mn-ea"/>
                </a:endParaRPr>
              </a:p>
            </p:txBody>
          </p:sp>
          <p:sp>
            <p:nvSpPr>
              <p:cNvPr id="127" name="Freeform 7"/>
              <p:cNvSpPr>
                <a:spLocks/>
              </p:cNvSpPr>
              <p:nvPr/>
            </p:nvSpPr>
            <p:spPr bwMode="auto">
              <a:xfrm>
                <a:off x="1595" y="332"/>
                <a:ext cx="2566" cy="2396"/>
              </a:xfrm>
              <a:custGeom>
                <a:avLst/>
                <a:gdLst>
                  <a:gd name="T0" fmla="*/ 1071 w 1083"/>
                  <a:gd name="T1" fmla="*/ 545 h 1012"/>
                  <a:gd name="T2" fmla="*/ 946 w 1083"/>
                  <a:gd name="T3" fmla="*/ 404 h 1012"/>
                  <a:gd name="T4" fmla="*/ 883 w 1083"/>
                  <a:gd name="T5" fmla="*/ 377 h 1012"/>
                  <a:gd name="T6" fmla="*/ 863 w 1083"/>
                  <a:gd name="T7" fmla="*/ 363 h 1012"/>
                  <a:gd name="T8" fmla="*/ 851 w 1083"/>
                  <a:gd name="T9" fmla="*/ 352 h 1012"/>
                  <a:gd name="T10" fmla="*/ 928 w 1083"/>
                  <a:gd name="T11" fmla="*/ 199 h 1012"/>
                  <a:gd name="T12" fmla="*/ 929 w 1083"/>
                  <a:gd name="T13" fmla="*/ 94 h 1012"/>
                  <a:gd name="T14" fmla="*/ 927 w 1083"/>
                  <a:gd name="T15" fmla="*/ 86 h 1012"/>
                  <a:gd name="T16" fmla="*/ 840 w 1083"/>
                  <a:gd name="T17" fmla="*/ 10 h 1012"/>
                  <a:gd name="T18" fmla="*/ 746 w 1083"/>
                  <a:gd name="T19" fmla="*/ 17 h 1012"/>
                  <a:gd name="T20" fmla="*/ 685 w 1083"/>
                  <a:gd name="T21" fmla="*/ 95 h 1012"/>
                  <a:gd name="T22" fmla="*/ 684 w 1083"/>
                  <a:gd name="T23" fmla="*/ 98 h 1012"/>
                  <a:gd name="T24" fmla="*/ 688 w 1083"/>
                  <a:gd name="T25" fmla="*/ 209 h 1012"/>
                  <a:gd name="T26" fmla="*/ 760 w 1083"/>
                  <a:gd name="T27" fmla="*/ 349 h 1012"/>
                  <a:gd name="T28" fmla="*/ 750 w 1083"/>
                  <a:gd name="T29" fmla="*/ 359 h 1012"/>
                  <a:gd name="T30" fmla="*/ 731 w 1083"/>
                  <a:gd name="T31" fmla="*/ 374 h 1012"/>
                  <a:gd name="T32" fmla="*/ 669 w 1083"/>
                  <a:gd name="T33" fmla="*/ 404 h 1012"/>
                  <a:gd name="T34" fmla="*/ 545 w 1083"/>
                  <a:gd name="T35" fmla="*/ 531 h 1012"/>
                  <a:gd name="T36" fmla="*/ 479 w 1083"/>
                  <a:gd name="T37" fmla="*/ 499 h 1012"/>
                  <a:gd name="T38" fmla="*/ 452 w 1083"/>
                  <a:gd name="T39" fmla="*/ 480 h 1012"/>
                  <a:gd name="T40" fmla="*/ 436 w 1083"/>
                  <a:gd name="T41" fmla="*/ 465 h 1012"/>
                  <a:gd name="T42" fmla="*/ 541 w 1083"/>
                  <a:gd name="T43" fmla="*/ 257 h 1012"/>
                  <a:gd name="T44" fmla="*/ 543 w 1083"/>
                  <a:gd name="T45" fmla="*/ 131 h 1012"/>
                  <a:gd name="T46" fmla="*/ 543 w 1083"/>
                  <a:gd name="T47" fmla="*/ 127 h 1012"/>
                  <a:gd name="T48" fmla="*/ 542 w 1083"/>
                  <a:gd name="T49" fmla="*/ 114 h 1012"/>
                  <a:gd name="T50" fmla="*/ 538 w 1083"/>
                  <a:gd name="T51" fmla="*/ 99 h 1012"/>
                  <a:gd name="T52" fmla="*/ 421 w 1083"/>
                  <a:gd name="T53" fmla="*/ 4 h 1012"/>
                  <a:gd name="T54" fmla="*/ 292 w 1083"/>
                  <a:gd name="T55" fmla="*/ 14 h 1012"/>
                  <a:gd name="T56" fmla="*/ 208 w 1083"/>
                  <a:gd name="T57" fmla="*/ 120 h 1012"/>
                  <a:gd name="T58" fmla="*/ 213 w 1083"/>
                  <a:gd name="T59" fmla="*/ 271 h 1012"/>
                  <a:gd name="T60" fmla="*/ 311 w 1083"/>
                  <a:gd name="T61" fmla="*/ 462 h 1012"/>
                  <a:gd name="T62" fmla="*/ 297 w 1083"/>
                  <a:gd name="T63" fmla="*/ 475 h 1012"/>
                  <a:gd name="T64" fmla="*/ 272 w 1083"/>
                  <a:gd name="T65" fmla="*/ 496 h 1012"/>
                  <a:gd name="T66" fmla="*/ 188 w 1083"/>
                  <a:gd name="T67" fmla="*/ 536 h 1012"/>
                  <a:gd name="T68" fmla="*/ 16 w 1083"/>
                  <a:gd name="T69" fmla="*/ 729 h 1012"/>
                  <a:gd name="T70" fmla="*/ 0 w 1083"/>
                  <a:gd name="T71" fmla="*/ 970 h 1012"/>
                  <a:gd name="T72" fmla="*/ 377 w 1083"/>
                  <a:gd name="T73" fmla="*/ 1012 h 1012"/>
                  <a:gd name="T74" fmla="*/ 484 w 1083"/>
                  <a:gd name="T75" fmla="*/ 1008 h 1012"/>
                  <a:gd name="T76" fmla="*/ 422 w 1083"/>
                  <a:gd name="T77" fmla="*/ 834 h 1012"/>
                  <a:gd name="T78" fmla="*/ 281 w 1083"/>
                  <a:gd name="T79" fmla="*/ 834 h 1012"/>
                  <a:gd name="T80" fmla="*/ 206 w 1083"/>
                  <a:gd name="T81" fmla="*/ 898 h 1012"/>
                  <a:gd name="T82" fmla="*/ 130 w 1083"/>
                  <a:gd name="T83" fmla="*/ 822 h 1012"/>
                  <a:gd name="T84" fmla="*/ 206 w 1083"/>
                  <a:gd name="T85" fmla="*/ 746 h 1012"/>
                  <a:gd name="T86" fmla="*/ 281 w 1083"/>
                  <a:gd name="T87" fmla="*/ 810 h 1012"/>
                  <a:gd name="T88" fmla="*/ 422 w 1083"/>
                  <a:gd name="T89" fmla="*/ 810 h 1012"/>
                  <a:gd name="T90" fmla="*/ 731 w 1083"/>
                  <a:gd name="T91" fmla="*/ 512 h 1012"/>
                  <a:gd name="T92" fmla="*/ 1028 w 1083"/>
                  <a:gd name="T93" fmla="*/ 733 h 1012"/>
                  <a:gd name="T94" fmla="*/ 1083 w 1083"/>
                  <a:gd name="T95" fmla="*/ 722 h 1012"/>
                  <a:gd name="T96" fmla="*/ 1071 w 1083"/>
                  <a:gd name="T97" fmla="*/ 545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83" h="1012">
                    <a:moveTo>
                      <a:pt x="1071" y="545"/>
                    </a:moveTo>
                    <a:cubicBezTo>
                      <a:pt x="1067" y="474"/>
                      <a:pt x="1013" y="416"/>
                      <a:pt x="946" y="404"/>
                    </a:cubicBezTo>
                    <a:cubicBezTo>
                      <a:pt x="922" y="399"/>
                      <a:pt x="901" y="391"/>
                      <a:pt x="883" y="377"/>
                    </a:cubicBezTo>
                    <a:cubicBezTo>
                      <a:pt x="877" y="372"/>
                      <a:pt x="871" y="368"/>
                      <a:pt x="863" y="363"/>
                    </a:cubicBezTo>
                    <a:cubicBezTo>
                      <a:pt x="859" y="359"/>
                      <a:pt x="855" y="356"/>
                      <a:pt x="851" y="352"/>
                    </a:cubicBezTo>
                    <a:cubicBezTo>
                      <a:pt x="894" y="327"/>
                      <a:pt x="925" y="268"/>
                      <a:pt x="928" y="199"/>
                    </a:cubicBezTo>
                    <a:cubicBezTo>
                      <a:pt x="930" y="180"/>
                      <a:pt x="933" y="119"/>
                      <a:pt x="929" y="94"/>
                    </a:cubicBezTo>
                    <a:cubicBezTo>
                      <a:pt x="928" y="91"/>
                      <a:pt x="928" y="89"/>
                      <a:pt x="927" y="86"/>
                    </a:cubicBezTo>
                    <a:cubicBezTo>
                      <a:pt x="918" y="46"/>
                      <a:pt x="883" y="14"/>
                      <a:pt x="840" y="10"/>
                    </a:cubicBezTo>
                    <a:cubicBezTo>
                      <a:pt x="813" y="7"/>
                      <a:pt x="778" y="7"/>
                      <a:pt x="746" y="17"/>
                    </a:cubicBezTo>
                    <a:cubicBezTo>
                      <a:pt x="702" y="32"/>
                      <a:pt x="689" y="73"/>
                      <a:pt x="685" y="95"/>
                    </a:cubicBezTo>
                    <a:cubicBezTo>
                      <a:pt x="685" y="96"/>
                      <a:pt x="684" y="97"/>
                      <a:pt x="684" y="98"/>
                    </a:cubicBezTo>
                    <a:cubicBezTo>
                      <a:pt x="677" y="126"/>
                      <a:pt x="686" y="202"/>
                      <a:pt x="688" y="209"/>
                    </a:cubicBezTo>
                    <a:cubicBezTo>
                      <a:pt x="693" y="273"/>
                      <a:pt x="721" y="325"/>
                      <a:pt x="760" y="349"/>
                    </a:cubicBezTo>
                    <a:cubicBezTo>
                      <a:pt x="757" y="353"/>
                      <a:pt x="753" y="357"/>
                      <a:pt x="750" y="359"/>
                    </a:cubicBezTo>
                    <a:cubicBezTo>
                      <a:pt x="743" y="365"/>
                      <a:pt x="737" y="370"/>
                      <a:pt x="731" y="374"/>
                    </a:cubicBezTo>
                    <a:cubicBezTo>
                      <a:pt x="714" y="389"/>
                      <a:pt x="694" y="396"/>
                      <a:pt x="669" y="404"/>
                    </a:cubicBezTo>
                    <a:cubicBezTo>
                      <a:pt x="607" y="422"/>
                      <a:pt x="557" y="468"/>
                      <a:pt x="545" y="531"/>
                    </a:cubicBezTo>
                    <a:cubicBezTo>
                      <a:pt x="521" y="524"/>
                      <a:pt x="499" y="514"/>
                      <a:pt x="479" y="499"/>
                    </a:cubicBezTo>
                    <a:cubicBezTo>
                      <a:pt x="471" y="493"/>
                      <a:pt x="462" y="487"/>
                      <a:pt x="452" y="480"/>
                    </a:cubicBezTo>
                    <a:cubicBezTo>
                      <a:pt x="446" y="475"/>
                      <a:pt x="441" y="470"/>
                      <a:pt x="436" y="465"/>
                    </a:cubicBezTo>
                    <a:cubicBezTo>
                      <a:pt x="494" y="432"/>
                      <a:pt x="537" y="351"/>
                      <a:pt x="541" y="257"/>
                    </a:cubicBezTo>
                    <a:cubicBezTo>
                      <a:pt x="543" y="234"/>
                      <a:pt x="546" y="170"/>
                      <a:pt x="543" y="131"/>
                    </a:cubicBezTo>
                    <a:cubicBezTo>
                      <a:pt x="543" y="130"/>
                      <a:pt x="543" y="128"/>
                      <a:pt x="543" y="127"/>
                    </a:cubicBezTo>
                    <a:cubicBezTo>
                      <a:pt x="543" y="122"/>
                      <a:pt x="542" y="118"/>
                      <a:pt x="542" y="114"/>
                    </a:cubicBezTo>
                    <a:cubicBezTo>
                      <a:pt x="541" y="107"/>
                      <a:pt x="539" y="103"/>
                      <a:pt x="538" y="99"/>
                    </a:cubicBezTo>
                    <a:cubicBezTo>
                      <a:pt x="522" y="48"/>
                      <a:pt x="477" y="9"/>
                      <a:pt x="421" y="4"/>
                    </a:cubicBezTo>
                    <a:cubicBezTo>
                      <a:pt x="384" y="0"/>
                      <a:pt x="335" y="0"/>
                      <a:pt x="292" y="14"/>
                    </a:cubicBezTo>
                    <a:cubicBezTo>
                      <a:pt x="231" y="34"/>
                      <a:pt x="213" y="89"/>
                      <a:pt x="208" y="120"/>
                    </a:cubicBezTo>
                    <a:cubicBezTo>
                      <a:pt x="198" y="159"/>
                      <a:pt x="210" y="261"/>
                      <a:pt x="213" y="271"/>
                    </a:cubicBezTo>
                    <a:cubicBezTo>
                      <a:pt x="220" y="357"/>
                      <a:pt x="258" y="429"/>
                      <a:pt x="311" y="462"/>
                    </a:cubicBezTo>
                    <a:cubicBezTo>
                      <a:pt x="307" y="467"/>
                      <a:pt x="302" y="472"/>
                      <a:pt x="297" y="475"/>
                    </a:cubicBezTo>
                    <a:cubicBezTo>
                      <a:pt x="289" y="483"/>
                      <a:pt x="280" y="489"/>
                      <a:pt x="272" y="496"/>
                    </a:cubicBezTo>
                    <a:cubicBezTo>
                      <a:pt x="248" y="516"/>
                      <a:pt x="222" y="526"/>
                      <a:pt x="188" y="536"/>
                    </a:cubicBezTo>
                    <a:cubicBezTo>
                      <a:pt x="97" y="562"/>
                      <a:pt x="24" y="632"/>
                      <a:pt x="16" y="729"/>
                    </a:cubicBezTo>
                    <a:cubicBezTo>
                      <a:pt x="16" y="729"/>
                      <a:pt x="16" y="729"/>
                      <a:pt x="0" y="970"/>
                    </a:cubicBezTo>
                    <a:cubicBezTo>
                      <a:pt x="0" y="970"/>
                      <a:pt x="157" y="1012"/>
                      <a:pt x="377" y="1012"/>
                    </a:cubicBezTo>
                    <a:cubicBezTo>
                      <a:pt x="414" y="1012"/>
                      <a:pt x="450" y="1010"/>
                      <a:pt x="484" y="1008"/>
                    </a:cubicBezTo>
                    <a:cubicBezTo>
                      <a:pt x="447" y="959"/>
                      <a:pt x="424" y="900"/>
                      <a:pt x="422" y="834"/>
                    </a:cubicBezTo>
                    <a:cubicBezTo>
                      <a:pt x="281" y="834"/>
                      <a:pt x="281" y="834"/>
                      <a:pt x="281" y="834"/>
                    </a:cubicBezTo>
                    <a:cubicBezTo>
                      <a:pt x="275" y="871"/>
                      <a:pt x="244" y="898"/>
                      <a:pt x="206" y="898"/>
                    </a:cubicBezTo>
                    <a:cubicBezTo>
                      <a:pt x="164" y="898"/>
                      <a:pt x="130" y="864"/>
                      <a:pt x="130" y="822"/>
                    </a:cubicBezTo>
                    <a:cubicBezTo>
                      <a:pt x="130" y="780"/>
                      <a:pt x="164" y="746"/>
                      <a:pt x="206" y="746"/>
                    </a:cubicBezTo>
                    <a:cubicBezTo>
                      <a:pt x="244" y="746"/>
                      <a:pt x="275" y="774"/>
                      <a:pt x="281" y="810"/>
                    </a:cubicBezTo>
                    <a:cubicBezTo>
                      <a:pt x="422" y="810"/>
                      <a:pt x="422" y="810"/>
                      <a:pt x="422" y="810"/>
                    </a:cubicBezTo>
                    <a:cubicBezTo>
                      <a:pt x="428" y="644"/>
                      <a:pt x="564" y="512"/>
                      <a:pt x="731" y="512"/>
                    </a:cubicBezTo>
                    <a:cubicBezTo>
                      <a:pt x="872" y="512"/>
                      <a:pt x="990" y="605"/>
                      <a:pt x="1028" y="733"/>
                    </a:cubicBezTo>
                    <a:cubicBezTo>
                      <a:pt x="1063" y="727"/>
                      <a:pt x="1083" y="722"/>
                      <a:pt x="1083" y="722"/>
                    </a:cubicBezTo>
                    <a:lnTo>
                      <a:pt x="1071" y="5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a typeface="+mn-ea"/>
                </a:endParaRPr>
              </a:p>
            </p:txBody>
          </p:sp>
        </p:grpSp>
      </p:grpSp>
      <p:grpSp>
        <p:nvGrpSpPr>
          <p:cNvPr id="128" name="Group 4"/>
          <p:cNvGrpSpPr/>
          <p:nvPr/>
        </p:nvGrpSpPr>
        <p:grpSpPr>
          <a:xfrm>
            <a:off x="715050" y="1793692"/>
            <a:ext cx="569796" cy="565859"/>
            <a:chOff x="1956890" y="1885950"/>
            <a:chExt cx="952500" cy="952500"/>
          </a:xfrm>
        </p:grpSpPr>
        <p:sp>
          <p:nvSpPr>
            <p:cNvPr id="129" name="Oval 5"/>
            <p:cNvSpPr/>
            <p:nvPr/>
          </p:nvSpPr>
          <p:spPr>
            <a:xfrm>
              <a:off x="1956890" y="1885950"/>
              <a:ext cx="952500" cy="952500"/>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30" name="Freeform 5"/>
            <p:cNvSpPr>
              <a:spLocks noEditPoints="1"/>
            </p:cNvSpPr>
            <p:nvPr/>
          </p:nvSpPr>
          <p:spPr bwMode="auto">
            <a:xfrm>
              <a:off x="2217574" y="2149477"/>
              <a:ext cx="422273" cy="422273"/>
            </a:xfrm>
            <a:custGeom>
              <a:avLst/>
              <a:gdLst>
                <a:gd name="T0" fmla="*/ 81 w 240"/>
                <a:gd name="T1" fmla="*/ 103 h 240"/>
                <a:gd name="T2" fmla="*/ 12 w 240"/>
                <a:gd name="T3" fmla="*/ 35 h 240"/>
                <a:gd name="T4" fmla="*/ 12 w 240"/>
                <a:gd name="T5" fmla="*/ 26 h 240"/>
                <a:gd name="T6" fmla="*/ 21 w 240"/>
                <a:gd name="T7" fmla="*/ 26 h 240"/>
                <a:gd name="T8" fmla="*/ 89 w 240"/>
                <a:gd name="T9" fmla="*/ 96 h 240"/>
                <a:gd name="T10" fmla="*/ 94 w 240"/>
                <a:gd name="T11" fmla="*/ 90 h 240"/>
                <a:gd name="T12" fmla="*/ 26 w 240"/>
                <a:gd name="T13" fmla="*/ 22 h 240"/>
                <a:gd name="T14" fmla="*/ 26 w 240"/>
                <a:gd name="T15" fmla="*/ 13 h 240"/>
                <a:gd name="T16" fmla="*/ 34 w 240"/>
                <a:gd name="T17" fmla="*/ 13 h 240"/>
                <a:gd name="T18" fmla="*/ 103 w 240"/>
                <a:gd name="T19" fmla="*/ 82 h 240"/>
                <a:gd name="T20" fmla="*/ 111 w 240"/>
                <a:gd name="T21" fmla="*/ 74 h 240"/>
                <a:gd name="T22" fmla="*/ 46 w 240"/>
                <a:gd name="T23" fmla="*/ 8 h 240"/>
                <a:gd name="T24" fmla="*/ 12 w 240"/>
                <a:gd name="T25" fmla="*/ 11 h 240"/>
                <a:gd name="T26" fmla="*/ 9 w 240"/>
                <a:gd name="T27" fmla="*/ 44 h 240"/>
                <a:gd name="T28" fmla="*/ 75 w 240"/>
                <a:gd name="T29" fmla="*/ 110 h 240"/>
                <a:gd name="T30" fmla="*/ 81 w 240"/>
                <a:gd name="T31" fmla="*/ 103 h 240"/>
                <a:gd name="T32" fmla="*/ 81 w 240"/>
                <a:gd name="T33" fmla="*/ 103 h 240"/>
                <a:gd name="T34" fmla="*/ 239 w 240"/>
                <a:gd name="T35" fmla="*/ 227 h 240"/>
                <a:gd name="T36" fmla="*/ 220 w 240"/>
                <a:gd name="T37" fmla="*/ 199 h 240"/>
                <a:gd name="T38" fmla="*/ 214 w 240"/>
                <a:gd name="T39" fmla="*/ 201 h 240"/>
                <a:gd name="T40" fmla="*/ 214 w 240"/>
                <a:gd name="T41" fmla="*/ 200 h 240"/>
                <a:gd name="T42" fmla="*/ 156 w 240"/>
                <a:gd name="T43" fmla="*/ 142 h 240"/>
                <a:gd name="T44" fmla="*/ 143 w 240"/>
                <a:gd name="T45" fmla="*/ 156 h 240"/>
                <a:gd name="T46" fmla="*/ 200 w 240"/>
                <a:gd name="T47" fmla="*/ 214 h 240"/>
                <a:gd name="T48" fmla="*/ 202 w 240"/>
                <a:gd name="T49" fmla="*/ 215 h 240"/>
                <a:gd name="T50" fmla="*/ 199 w 240"/>
                <a:gd name="T51" fmla="*/ 219 h 240"/>
                <a:gd name="T52" fmla="*/ 228 w 240"/>
                <a:gd name="T53" fmla="*/ 239 h 240"/>
                <a:gd name="T54" fmla="*/ 234 w 240"/>
                <a:gd name="T55" fmla="*/ 234 h 240"/>
                <a:gd name="T56" fmla="*/ 239 w 240"/>
                <a:gd name="T57" fmla="*/ 227 h 240"/>
                <a:gd name="T58" fmla="*/ 172 w 240"/>
                <a:gd name="T59" fmla="*/ 115 h 240"/>
                <a:gd name="T60" fmla="*/ 215 w 240"/>
                <a:gd name="T61" fmla="*/ 100 h 240"/>
                <a:gd name="T62" fmla="*/ 224 w 240"/>
                <a:gd name="T63" fmla="*/ 36 h 240"/>
                <a:gd name="T64" fmla="*/ 186 w 240"/>
                <a:gd name="T65" fmla="*/ 74 h 240"/>
                <a:gd name="T66" fmla="*/ 168 w 240"/>
                <a:gd name="T67" fmla="*/ 56 h 240"/>
                <a:gd name="T68" fmla="*/ 205 w 240"/>
                <a:gd name="T69" fmla="*/ 18 h 240"/>
                <a:gd name="T70" fmla="*/ 142 w 240"/>
                <a:gd name="T71" fmla="*/ 26 h 240"/>
                <a:gd name="T72" fmla="*/ 127 w 240"/>
                <a:gd name="T73" fmla="*/ 69 h 240"/>
                <a:gd name="T74" fmla="*/ 121 w 240"/>
                <a:gd name="T75" fmla="*/ 75 h 240"/>
                <a:gd name="T76" fmla="*/ 21 w 240"/>
                <a:gd name="T77" fmla="*/ 175 h 240"/>
                <a:gd name="T78" fmla="*/ 21 w 240"/>
                <a:gd name="T79" fmla="*/ 222 h 240"/>
                <a:gd name="T80" fmla="*/ 67 w 240"/>
                <a:gd name="T81" fmla="*/ 222 h 240"/>
                <a:gd name="T82" fmla="*/ 167 w 240"/>
                <a:gd name="T83" fmla="*/ 121 h 240"/>
                <a:gd name="T84" fmla="*/ 172 w 240"/>
                <a:gd name="T85" fmla="*/ 115 h 240"/>
                <a:gd name="T86" fmla="*/ 55 w 240"/>
                <a:gd name="T87" fmla="*/ 202 h 240"/>
                <a:gd name="T88" fmla="*/ 40 w 240"/>
                <a:gd name="T89" fmla="*/ 202 h 240"/>
                <a:gd name="T90" fmla="*/ 40 w 240"/>
                <a:gd name="T91" fmla="*/ 188 h 240"/>
                <a:gd name="T92" fmla="*/ 55 w 240"/>
                <a:gd name="T93" fmla="*/ 188 h 240"/>
                <a:gd name="T94" fmla="*/ 55 w 240"/>
                <a:gd name="T95" fmla="*/ 20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0" h="240">
                  <a:moveTo>
                    <a:pt x="81" y="103"/>
                  </a:moveTo>
                  <a:cubicBezTo>
                    <a:pt x="12" y="35"/>
                    <a:pt x="12" y="35"/>
                    <a:pt x="12" y="35"/>
                  </a:cubicBezTo>
                  <a:cubicBezTo>
                    <a:pt x="9" y="33"/>
                    <a:pt x="9" y="30"/>
                    <a:pt x="12" y="26"/>
                  </a:cubicBezTo>
                  <a:cubicBezTo>
                    <a:pt x="14" y="24"/>
                    <a:pt x="18" y="24"/>
                    <a:pt x="21" y="26"/>
                  </a:cubicBezTo>
                  <a:cubicBezTo>
                    <a:pt x="89" y="96"/>
                    <a:pt x="89" y="96"/>
                    <a:pt x="89" y="96"/>
                  </a:cubicBezTo>
                  <a:cubicBezTo>
                    <a:pt x="94" y="90"/>
                    <a:pt x="94" y="90"/>
                    <a:pt x="94" y="90"/>
                  </a:cubicBezTo>
                  <a:cubicBezTo>
                    <a:pt x="26" y="22"/>
                    <a:pt x="26" y="22"/>
                    <a:pt x="26" y="22"/>
                  </a:cubicBezTo>
                  <a:cubicBezTo>
                    <a:pt x="24" y="19"/>
                    <a:pt x="24" y="15"/>
                    <a:pt x="26" y="13"/>
                  </a:cubicBezTo>
                  <a:cubicBezTo>
                    <a:pt x="29" y="10"/>
                    <a:pt x="32" y="10"/>
                    <a:pt x="34" y="13"/>
                  </a:cubicBezTo>
                  <a:cubicBezTo>
                    <a:pt x="103" y="82"/>
                    <a:pt x="103" y="82"/>
                    <a:pt x="103" y="82"/>
                  </a:cubicBezTo>
                  <a:cubicBezTo>
                    <a:pt x="111" y="74"/>
                    <a:pt x="111" y="74"/>
                    <a:pt x="111" y="74"/>
                  </a:cubicBezTo>
                  <a:cubicBezTo>
                    <a:pt x="46" y="8"/>
                    <a:pt x="46" y="8"/>
                    <a:pt x="46" y="8"/>
                  </a:cubicBezTo>
                  <a:cubicBezTo>
                    <a:pt x="37" y="0"/>
                    <a:pt x="22" y="1"/>
                    <a:pt x="12" y="11"/>
                  </a:cubicBezTo>
                  <a:cubicBezTo>
                    <a:pt x="3" y="22"/>
                    <a:pt x="0" y="36"/>
                    <a:pt x="9" y="44"/>
                  </a:cubicBezTo>
                  <a:cubicBezTo>
                    <a:pt x="75" y="110"/>
                    <a:pt x="75" y="110"/>
                    <a:pt x="75" y="110"/>
                  </a:cubicBezTo>
                  <a:cubicBezTo>
                    <a:pt x="81" y="103"/>
                    <a:pt x="81" y="103"/>
                    <a:pt x="81" y="103"/>
                  </a:cubicBezTo>
                  <a:cubicBezTo>
                    <a:pt x="81" y="103"/>
                    <a:pt x="81" y="103"/>
                    <a:pt x="81" y="103"/>
                  </a:cubicBezTo>
                  <a:close/>
                  <a:moveTo>
                    <a:pt x="239" y="227"/>
                  </a:moveTo>
                  <a:cubicBezTo>
                    <a:pt x="220" y="199"/>
                    <a:pt x="220" y="199"/>
                    <a:pt x="220" y="199"/>
                  </a:cubicBezTo>
                  <a:cubicBezTo>
                    <a:pt x="219" y="198"/>
                    <a:pt x="217" y="199"/>
                    <a:pt x="214" y="201"/>
                  </a:cubicBezTo>
                  <a:cubicBezTo>
                    <a:pt x="214" y="201"/>
                    <a:pt x="214" y="201"/>
                    <a:pt x="214" y="200"/>
                  </a:cubicBezTo>
                  <a:cubicBezTo>
                    <a:pt x="156" y="142"/>
                    <a:pt x="156" y="142"/>
                    <a:pt x="156" y="142"/>
                  </a:cubicBezTo>
                  <a:cubicBezTo>
                    <a:pt x="143" y="156"/>
                    <a:pt x="143" y="156"/>
                    <a:pt x="143" y="156"/>
                  </a:cubicBezTo>
                  <a:cubicBezTo>
                    <a:pt x="200" y="214"/>
                    <a:pt x="200" y="214"/>
                    <a:pt x="200" y="214"/>
                  </a:cubicBezTo>
                  <a:cubicBezTo>
                    <a:pt x="200" y="215"/>
                    <a:pt x="200" y="215"/>
                    <a:pt x="202" y="215"/>
                  </a:cubicBezTo>
                  <a:cubicBezTo>
                    <a:pt x="199" y="217"/>
                    <a:pt x="198" y="219"/>
                    <a:pt x="199" y="219"/>
                  </a:cubicBezTo>
                  <a:cubicBezTo>
                    <a:pt x="228" y="239"/>
                    <a:pt x="228" y="239"/>
                    <a:pt x="228" y="239"/>
                  </a:cubicBezTo>
                  <a:cubicBezTo>
                    <a:pt x="229" y="240"/>
                    <a:pt x="232" y="237"/>
                    <a:pt x="234" y="234"/>
                  </a:cubicBezTo>
                  <a:cubicBezTo>
                    <a:pt x="238" y="232"/>
                    <a:pt x="240" y="228"/>
                    <a:pt x="239" y="227"/>
                  </a:cubicBezTo>
                  <a:close/>
                  <a:moveTo>
                    <a:pt x="172" y="115"/>
                  </a:moveTo>
                  <a:cubicBezTo>
                    <a:pt x="187" y="117"/>
                    <a:pt x="204" y="111"/>
                    <a:pt x="215" y="100"/>
                  </a:cubicBezTo>
                  <a:cubicBezTo>
                    <a:pt x="233" y="83"/>
                    <a:pt x="236" y="56"/>
                    <a:pt x="224" y="36"/>
                  </a:cubicBezTo>
                  <a:cubicBezTo>
                    <a:pt x="186" y="74"/>
                    <a:pt x="186" y="74"/>
                    <a:pt x="186" y="74"/>
                  </a:cubicBezTo>
                  <a:cubicBezTo>
                    <a:pt x="168" y="56"/>
                    <a:pt x="168" y="56"/>
                    <a:pt x="168" y="56"/>
                  </a:cubicBezTo>
                  <a:cubicBezTo>
                    <a:pt x="205" y="18"/>
                    <a:pt x="205" y="18"/>
                    <a:pt x="205" y="18"/>
                  </a:cubicBezTo>
                  <a:cubicBezTo>
                    <a:pt x="186" y="6"/>
                    <a:pt x="160" y="8"/>
                    <a:pt x="142" y="26"/>
                  </a:cubicBezTo>
                  <a:cubicBezTo>
                    <a:pt x="130" y="38"/>
                    <a:pt x="126" y="55"/>
                    <a:pt x="127" y="69"/>
                  </a:cubicBezTo>
                  <a:cubicBezTo>
                    <a:pt x="125" y="72"/>
                    <a:pt x="122" y="73"/>
                    <a:pt x="121" y="75"/>
                  </a:cubicBezTo>
                  <a:cubicBezTo>
                    <a:pt x="21" y="175"/>
                    <a:pt x="21" y="175"/>
                    <a:pt x="21" y="175"/>
                  </a:cubicBezTo>
                  <a:cubicBezTo>
                    <a:pt x="8" y="188"/>
                    <a:pt x="8" y="209"/>
                    <a:pt x="21" y="222"/>
                  </a:cubicBezTo>
                  <a:cubicBezTo>
                    <a:pt x="33" y="234"/>
                    <a:pt x="55" y="234"/>
                    <a:pt x="67" y="222"/>
                  </a:cubicBezTo>
                  <a:cubicBezTo>
                    <a:pt x="167" y="121"/>
                    <a:pt x="167" y="121"/>
                    <a:pt x="167" y="121"/>
                  </a:cubicBezTo>
                  <a:cubicBezTo>
                    <a:pt x="169" y="119"/>
                    <a:pt x="171" y="117"/>
                    <a:pt x="172" y="115"/>
                  </a:cubicBezTo>
                  <a:close/>
                  <a:moveTo>
                    <a:pt x="55" y="202"/>
                  </a:moveTo>
                  <a:cubicBezTo>
                    <a:pt x="51" y="207"/>
                    <a:pt x="44" y="207"/>
                    <a:pt x="40" y="202"/>
                  </a:cubicBezTo>
                  <a:cubicBezTo>
                    <a:pt x="35" y="199"/>
                    <a:pt x="35" y="192"/>
                    <a:pt x="40" y="188"/>
                  </a:cubicBezTo>
                  <a:cubicBezTo>
                    <a:pt x="44" y="183"/>
                    <a:pt x="51" y="183"/>
                    <a:pt x="55" y="188"/>
                  </a:cubicBezTo>
                  <a:cubicBezTo>
                    <a:pt x="59" y="192"/>
                    <a:pt x="59" y="199"/>
                    <a:pt x="55" y="2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mn-ea"/>
                <a:ea typeface="+mn-ea"/>
              </a:endParaRPr>
            </a:p>
          </p:txBody>
        </p:sp>
      </p:grpSp>
      <p:grpSp>
        <p:nvGrpSpPr>
          <p:cNvPr id="131" name="Group 19"/>
          <p:cNvGrpSpPr/>
          <p:nvPr/>
        </p:nvGrpSpPr>
        <p:grpSpPr>
          <a:xfrm>
            <a:off x="6872782" y="1684754"/>
            <a:ext cx="553691" cy="569978"/>
            <a:chOff x="4808704" y="1705700"/>
            <a:chExt cx="952500" cy="952500"/>
          </a:xfrm>
        </p:grpSpPr>
        <p:sp>
          <p:nvSpPr>
            <p:cNvPr id="132" name="Oval 20"/>
            <p:cNvSpPr/>
            <p:nvPr/>
          </p:nvSpPr>
          <p:spPr>
            <a:xfrm>
              <a:off x="4808704" y="1705700"/>
              <a:ext cx="952500" cy="952500"/>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nvGrpSpPr>
            <p:cNvPr id="133" name="Group 17"/>
            <p:cNvGrpSpPr>
              <a:grpSpLocks noChangeAspect="1"/>
            </p:cNvGrpSpPr>
            <p:nvPr/>
          </p:nvGrpSpPr>
          <p:grpSpPr bwMode="auto">
            <a:xfrm>
              <a:off x="5106988" y="1904945"/>
              <a:ext cx="369778" cy="501567"/>
              <a:chOff x="2591" y="1228"/>
              <a:chExt cx="578" cy="784"/>
            </a:xfrm>
            <a:solidFill>
              <a:schemeClr val="bg1"/>
            </a:solidFill>
          </p:grpSpPr>
          <p:sp>
            <p:nvSpPr>
              <p:cNvPr id="134" name="Freeform 18"/>
              <p:cNvSpPr>
                <a:spLocks/>
              </p:cNvSpPr>
              <p:nvPr/>
            </p:nvSpPr>
            <p:spPr bwMode="auto">
              <a:xfrm>
                <a:off x="2591" y="1263"/>
                <a:ext cx="578" cy="749"/>
              </a:xfrm>
              <a:custGeom>
                <a:avLst/>
                <a:gdLst>
                  <a:gd name="T0" fmla="*/ 237 w 242"/>
                  <a:gd name="T1" fmla="*/ 223 h 314"/>
                  <a:gd name="T2" fmla="*/ 182 w 242"/>
                  <a:gd name="T3" fmla="*/ 161 h 314"/>
                  <a:gd name="T4" fmla="*/ 154 w 242"/>
                  <a:gd name="T5" fmla="*/ 149 h 314"/>
                  <a:gd name="T6" fmla="*/ 145 w 242"/>
                  <a:gd name="T7" fmla="*/ 143 h 314"/>
                  <a:gd name="T8" fmla="*/ 145 w 242"/>
                  <a:gd name="T9" fmla="*/ 143 h 314"/>
                  <a:gd name="T10" fmla="*/ 138 w 242"/>
                  <a:gd name="T11" fmla="*/ 146 h 314"/>
                  <a:gd name="T12" fmla="*/ 124 w 242"/>
                  <a:gd name="T13" fmla="*/ 146 h 314"/>
                  <a:gd name="T14" fmla="*/ 116 w 242"/>
                  <a:gd name="T15" fmla="*/ 140 h 314"/>
                  <a:gd name="T16" fmla="*/ 124 w 242"/>
                  <a:gd name="T17" fmla="*/ 134 h 314"/>
                  <a:gd name="T18" fmla="*/ 138 w 242"/>
                  <a:gd name="T19" fmla="*/ 134 h 314"/>
                  <a:gd name="T20" fmla="*/ 144 w 242"/>
                  <a:gd name="T21" fmla="*/ 136 h 314"/>
                  <a:gd name="T22" fmla="*/ 168 w 242"/>
                  <a:gd name="T23" fmla="*/ 101 h 314"/>
                  <a:gd name="T24" fmla="*/ 164 w 242"/>
                  <a:gd name="T25" fmla="*/ 98 h 314"/>
                  <a:gd name="T26" fmla="*/ 162 w 242"/>
                  <a:gd name="T27" fmla="*/ 90 h 314"/>
                  <a:gd name="T28" fmla="*/ 162 w 242"/>
                  <a:gd name="T29" fmla="*/ 61 h 314"/>
                  <a:gd name="T30" fmla="*/ 164 w 242"/>
                  <a:gd name="T31" fmla="*/ 53 h 314"/>
                  <a:gd name="T32" fmla="*/ 172 w 242"/>
                  <a:gd name="T33" fmla="*/ 48 h 314"/>
                  <a:gd name="T34" fmla="*/ 174 w 242"/>
                  <a:gd name="T35" fmla="*/ 48 h 314"/>
                  <a:gd name="T36" fmla="*/ 175 w 242"/>
                  <a:gd name="T37" fmla="*/ 48 h 314"/>
                  <a:gd name="T38" fmla="*/ 174 w 242"/>
                  <a:gd name="T39" fmla="*/ 25 h 314"/>
                  <a:gd name="T40" fmla="*/ 167 w 242"/>
                  <a:gd name="T41" fmla="*/ 16 h 314"/>
                  <a:gd name="T42" fmla="*/ 150 w 242"/>
                  <a:gd name="T43" fmla="*/ 3 h 314"/>
                  <a:gd name="T44" fmla="*/ 113 w 242"/>
                  <a:gd name="T45" fmla="*/ 4 h 314"/>
                  <a:gd name="T46" fmla="*/ 95 w 242"/>
                  <a:gd name="T47" fmla="*/ 5 h 314"/>
                  <a:gd name="T48" fmla="*/ 86 w 242"/>
                  <a:gd name="T49" fmla="*/ 6 h 314"/>
                  <a:gd name="T50" fmla="*/ 67 w 242"/>
                  <a:gd name="T51" fmla="*/ 27 h 314"/>
                  <a:gd name="T52" fmla="*/ 67 w 242"/>
                  <a:gd name="T53" fmla="*/ 62 h 314"/>
                  <a:gd name="T54" fmla="*/ 68 w 242"/>
                  <a:gd name="T55" fmla="*/ 62 h 314"/>
                  <a:gd name="T56" fmla="*/ 72 w 242"/>
                  <a:gd name="T57" fmla="*/ 65 h 314"/>
                  <a:gd name="T58" fmla="*/ 73 w 242"/>
                  <a:gd name="T59" fmla="*/ 68 h 314"/>
                  <a:gd name="T60" fmla="*/ 73 w 242"/>
                  <a:gd name="T61" fmla="*/ 82 h 314"/>
                  <a:gd name="T62" fmla="*/ 72 w 242"/>
                  <a:gd name="T63" fmla="*/ 85 h 314"/>
                  <a:gd name="T64" fmla="*/ 70 w 242"/>
                  <a:gd name="T65" fmla="*/ 88 h 314"/>
                  <a:gd name="T66" fmla="*/ 100 w 242"/>
                  <a:gd name="T67" fmla="*/ 137 h 314"/>
                  <a:gd name="T68" fmla="*/ 96 w 242"/>
                  <a:gd name="T69" fmla="*/ 141 h 314"/>
                  <a:gd name="T70" fmla="*/ 87 w 242"/>
                  <a:gd name="T71" fmla="*/ 148 h 314"/>
                  <a:gd name="T72" fmla="*/ 60 w 242"/>
                  <a:gd name="T73" fmla="*/ 161 h 314"/>
                  <a:gd name="T74" fmla="*/ 5 w 242"/>
                  <a:gd name="T75" fmla="*/ 223 h 314"/>
                  <a:gd name="T76" fmla="*/ 0 w 242"/>
                  <a:gd name="T77" fmla="*/ 301 h 314"/>
                  <a:gd name="T78" fmla="*/ 121 w 242"/>
                  <a:gd name="T79" fmla="*/ 314 h 314"/>
                  <a:gd name="T80" fmla="*/ 242 w 242"/>
                  <a:gd name="T81" fmla="*/ 301 h 314"/>
                  <a:gd name="T82" fmla="*/ 237 w 242"/>
                  <a:gd name="T83" fmla="*/ 223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2" h="314">
                    <a:moveTo>
                      <a:pt x="237" y="223"/>
                    </a:moveTo>
                    <a:cubicBezTo>
                      <a:pt x="235" y="191"/>
                      <a:pt x="211" y="166"/>
                      <a:pt x="182" y="161"/>
                    </a:cubicBezTo>
                    <a:cubicBezTo>
                      <a:pt x="171" y="159"/>
                      <a:pt x="162" y="155"/>
                      <a:pt x="154" y="149"/>
                    </a:cubicBezTo>
                    <a:cubicBezTo>
                      <a:pt x="152" y="147"/>
                      <a:pt x="149" y="145"/>
                      <a:pt x="145" y="143"/>
                    </a:cubicBezTo>
                    <a:cubicBezTo>
                      <a:pt x="145" y="143"/>
                      <a:pt x="145" y="143"/>
                      <a:pt x="145" y="143"/>
                    </a:cubicBezTo>
                    <a:cubicBezTo>
                      <a:pt x="144" y="145"/>
                      <a:pt x="142" y="146"/>
                      <a:pt x="138" y="146"/>
                    </a:cubicBezTo>
                    <a:cubicBezTo>
                      <a:pt x="138" y="146"/>
                      <a:pt x="138" y="146"/>
                      <a:pt x="124" y="146"/>
                    </a:cubicBezTo>
                    <a:cubicBezTo>
                      <a:pt x="120" y="146"/>
                      <a:pt x="116" y="144"/>
                      <a:pt x="116" y="140"/>
                    </a:cubicBezTo>
                    <a:cubicBezTo>
                      <a:pt x="116" y="137"/>
                      <a:pt x="120" y="134"/>
                      <a:pt x="124" y="134"/>
                    </a:cubicBezTo>
                    <a:cubicBezTo>
                      <a:pt x="124" y="134"/>
                      <a:pt x="124" y="134"/>
                      <a:pt x="138" y="134"/>
                    </a:cubicBezTo>
                    <a:cubicBezTo>
                      <a:pt x="141" y="134"/>
                      <a:pt x="142" y="135"/>
                      <a:pt x="144" y="136"/>
                    </a:cubicBezTo>
                    <a:cubicBezTo>
                      <a:pt x="154" y="128"/>
                      <a:pt x="163" y="116"/>
                      <a:pt x="168" y="101"/>
                    </a:cubicBezTo>
                    <a:cubicBezTo>
                      <a:pt x="165" y="100"/>
                      <a:pt x="164" y="99"/>
                      <a:pt x="164" y="98"/>
                    </a:cubicBezTo>
                    <a:cubicBezTo>
                      <a:pt x="162" y="95"/>
                      <a:pt x="162" y="93"/>
                      <a:pt x="162" y="90"/>
                    </a:cubicBezTo>
                    <a:cubicBezTo>
                      <a:pt x="162" y="90"/>
                      <a:pt x="162" y="90"/>
                      <a:pt x="162" y="61"/>
                    </a:cubicBezTo>
                    <a:cubicBezTo>
                      <a:pt x="162" y="57"/>
                      <a:pt x="162" y="55"/>
                      <a:pt x="164" y="53"/>
                    </a:cubicBezTo>
                    <a:cubicBezTo>
                      <a:pt x="164" y="50"/>
                      <a:pt x="167" y="48"/>
                      <a:pt x="172" y="48"/>
                    </a:cubicBezTo>
                    <a:cubicBezTo>
                      <a:pt x="172" y="48"/>
                      <a:pt x="172" y="48"/>
                      <a:pt x="174" y="48"/>
                    </a:cubicBezTo>
                    <a:cubicBezTo>
                      <a:pt x="174" y="48"/>
                      <a:pt x="175" y="48"/>
                      <a:pt x="175" y="48"/>
                    </a:cubicBezTo>
                    <a:cubicBezTo>
                      <a:pt x="175" y="39"/>
                      <a:pt x="175" y="30"/>
                      <a:pt x="174" y="25"/>
                    </a:cubicBezTo>
                    <a:cubicBezTo>
                      <a:pt x="173" y="16"/>
                      <a:pt x="170" y="17"/>
                      <a:pt x="167" y="16"/>
                    </a:cubicBezTo>
                    <a:cubicBezTo>
                      <a:pt x="162" y="13"/>
                      <a:pt x="158" y="5"/>
                      <a:pt x="150" y="3"/>
                    </a:cubicBezTo>
                    <a:cubicBezTo>
                      <a:pt x="137" y="0"/>
                      <a:pt x="122" y="1"/>
                      <a:pt x="113" y="4"/>
                    </a:cubicBezTo>
                    <a:cubicBezTo>
                      <a:pt x="106" y="6"/>
                      <a:pt x="103" y="6"/>
                      <a:pt x="95" y="5"/>
                    </a:cubicBezTo>
                    <a:cubicBezTo>
                      <a:pt x="92" y="5"/>
                      <a:pt x="89" y="5"/>
                      <a:pt x="86" y="6"/>
                    </a:cubicBezTo>
                    <a:cubicBezTo>
                      <a:pt x="80" y="7"/>
                      <a:pt x="70" y="14"/>
                      <a:pt x="67" y="27"/>
                    </a:cubicBezTo>
                    <a:cubicBezTo>
                      <a:pt x="65" y="34"/>
                      <a:pt x="66" y="50"/>
                      <a:pt x="67" y="62"/>
                    </a:cubicBezTo>
                    <a:cubicBezTo>
                      <a:pt x="67" y="62"/>
                      <a:pt x="67" y="62"/>
                      <a:pt x="68" y="62"/>
                    </a:cubicBezTo>
                    <a:cubicBezTo>
                      <a:pt x="69" y="62"/>
                      <a:pt x="72" y="63"/>
                      <a:pt x="72" y="65"/>
                    </a:cubicBezTo>
                    <a:cubicBezTo>
                      <a:pt x="73" y="66"/>
                      <a:pt x="73" y="67"/>
                      <a:pt x="73" y="68"/>
                    </a:cubicBezTo>
                    <a:cubicBezTo>
                      <a:pt x="73" y="68"/>
                      <a:pt x="73" y="68"/>
                      <a:pt x="73" y="82"/>
                    </a:cubicBezTo>
                    <a:cubicBezTo>
                      <a:pt x="73" y="83"/>
                      <a:pt x="73" y="84"/>
                      <a:pt x="72" y="85"/>
                    </a:cubicBezTo>
                    <a:cubicBezTo>
                      <a:pt x="72" y="86"/>
                      <a:pt x="71" y="87"/>
                      <a:pt x="70" y="88"/>
                    </a:cubicBezTo>
                    <a:cubicBezTo>
                      <a:pt x="75" y="110"/>
                      <a:pt x="86" y="128"/>
                      <a:pt x="100" y="137"/>
                    </a:cubicBezTo>
                    <a:cubicBezTo>
                      <a:pt x="99" y="139"/>
                      <a:pt x="97" y="140"/>
                      <a:pt x="96" y="141"/>
                    </a:cubicBezTo>
                    <a:cubicBezTo>
                      <a:pt x="93" y="144"/>
                      <a:pt x="90" y="146"/>
                      <a:pt x="87" y="148"/>
                    </a:cubicBezTo>
                    <a:cubicBezTo>
                      <a:pt x="80" y="154"/>
                      <a:pt x="71" y="157"/>
                      <a:pt x="60" y="161"/>
                    </a:cubicBezTo>
                    <a:cubicBezTo>
                      <a:pt x="31" y="169"/>
                      <a:pt x="8" y="192"/>
                      <a:pt x="5" y="223"/>
                    </a:cubicBezTo>
                    <a:cubicBezTo>
                      <a:pt x="5" y="223"/>
                      <a:pt x="5" y="223"/>
                      <a:pt x="0" y="301"/>
                    </a:cubicBezTo>
                    <a:cubicBezTo>
                      <a:pt x="0" y="301"/>
                      <a:pt x="51" y="314"/>
                      <a:pt x="121" y="314"/>
                    </a:cubicBezTo>
                    <a:cubicBezTo>
                      <a:pt x="190" y="314"/>
                      <a:pt x="242" y="301"/>
                      <a:pt x="242" y="301"/>
                    </a:cubicBezTo>
                    <a:lnTo>
                      <a:pt x="237" y="2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a typeface="+mn-ea"/>
                </a:endParaRPr>
              </a:p>
            </p:txBody>
          </p:sp>
          <p:sp>
            <p:nvSpPr>
              <p:cNvPr id="135" name="Freeform 19"/>
              <p:cNvSpPr>
                <a:spLocks/>
              </p:cNvSpPr>
              <p:nvPr/>
            </p:nvSpPr>
            <p:spPr bwMode="auto">
              <a:xfrm>
                <a:off x="2705" y="1228"/>
                <a:ext cx="369" cy="376"/>
              </a:xfrm>
              <a:custGeom>
                <a:avLst/>
                <a:gdLst>
                  <a:gd name="T0" fmla="*/ 19 w 154"/>
                  <a:gd name="T1" fmla="*/ 77 h 158"/>
                  <a:gd name="T2" fmla="*/ 18 w 154"/>
                  <a:gd name="T3" fmla="*/ 77 h 158"/>
                  <a:gd name="T4" fmla="*/ 13 w 154"/>
                  <a:gd name="T5" fmla="*/ 80 h 158"/>
                  <a:gd name="T6" fmla="*/ 8 w 154"/>
                  <a:gd name="T7" fmla="*/ 62 h 158"/>
                  <a:gd name="T8" fmla="*/ 75 w 154"/>
                  <a:gd name="T9" fmla="*/ 9 h 158"/>
                  <a:gd name="T10" fmla="*/ 141 w 154"/>
                  <a:gd name="T11" fmla="*/ 62 h 158"/>
                  <a:gd name="T12" fmla="*/ 140 w 154"/>
                  <a:gd name="T13" fmla="*/ 76 h 158"/>
                  <a:gd name="T14" fmla="*/ 134 w 154"/>
                  <a:gd name="T15" fmla="*/ 67 h 158"/>
                  <a:gd name="T16" fmla="*/ 127 w 154"/>
                  <a:gd name="T17" fmla="*/ 63 h 158"/>
                  <a:gd name="T18" fmla="*/ 126 w 154"/>
                  <a:gd name="T19" fmla="*/ 86 h 158"/>
                  <a:gd name="T20" fmla="*/ 120 w 154"/>
                  <a:gd name="T21" fmla="*/ 116 h 158"/>
                  <a:gd name="T22" fmla="*/ 124 w 154"/>
                  <a:gd name="T23" fmla="*/ 116 h 158"/>
                  <a:gd name="T24" fmla="*/ 126 w 154"/>
                  <a:gd name="T25" fmla="*/ 116 h 158"/>
                  <a:gd name="T26" fmla="*/ 141 w 154"/>
                  <a:gd name="T27" fmla="*/ 100 h 158"/>
                  <a:gd name="T28" fmla="*/ 141 w 154"/>
                  <a:gd name="T29" fmla="*/ 98 h 158"/>
                  <a:gd name="T30" fmla="*/ 144 w 154"/>
                  <a:gd name="T31" fmla="*/ 105 h 158"/>
                  <a:gd name="T32" fmla="*/ 96 w 154"/>
                  <a:gd name="T33" fmla="*/ 151 h 158"/>
                  <a:gd name="T34" fmla="*/ 96 w 154"/>
                  <a:gd name="T35" fmla="*/ 151 h 158"/>
                  <a:gd name="T36" fmla="*/ 92 w 154"/>
                  <a:gd name="T37" fmla="*/ 153 h 158"/>
                  <a:gd name="T38" fmla="*/ 97 w 154"/>
                  <a:gd name="T39" fmla="*/ 158 h 158"/>
                  <a:gd name="T40" fmla="*/ 97 w 154"/>
                  <a:gd name="T41" fmla="*/ 157 h 158"/>
                  <a:gd name="T42" fmla="*/ 153 w 154"/>
                  <a:gd name="T43" fmla="*/ 106 h 158"/>
                  <a:gd name="T44" fmla="*/ 141 w 154"/>
                  <a:gd name="T45" fmla="*/ 90 h 158"/>
                  <a:gd name="T46" fmla="*/ 150 w 154"/>
                  <a:gd name="T47" fmla="*/ 61 h 158"/>
                  <a:gd name="T48" fmla="*/ 75 w 154"/>
                  <a:gd name="T49" fmla="*/ 0 h 158"/>
                  <a:gd name="T50" fmla="*/ 0 w 154"/>
                  <a:gd name="T51" fmla="*/ 61 h 158"/>
                  <a:gd name="T52" fmla="*/ 11 w 154"/>
                  <a:gd name="T53" fmla="*/ 89 h 158"/>
                  <a:gd name="T54" fmla="*/ 11 w 154"/>
                  <a:gd name="T55" fmla="*/ 95 h 158"/>
                  <a:gd name="T56" fmla="*/ 15 w 154"/>
                  <a:gd name="T57" fmla="*/ 101 h 158"/>
                  <a:gd name="T58" fmla="*/ 18 w 154"/>
                  <a:gd name="T59" fmla="*/ 104 h 158"/>
                  <a:gd name="T60" fmla="*/ 20 w 154"/>
                  <a:gd name="T61" fmla="*/ 104 h 158"/>
                  <a:gd name="T62" fmla="*/ 22 w 154"/>
                  <a:gd name="T63" fmla="*/ 103 h 158"/>
                  <a:gd name="T64" fmla="*/ 20 w 154"/>
                  <a:gd name="T65" fmla="*/ 90 h 158"/>
                  <a:gd name="T66" fmla="*/ 19 w 154"/>
                  <a:gd name="T67" fmla="*/ 7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58">
                    <a:moveTo>
                      <a:pt x="19" y="77"/>
                    </a:moveTo>
                    <a:cubicBezTo>
                      <a:pt x="18" y="77"/>
                      <a:pt x="18" y="77"/>
                      <a:pt x="18" y="77"/>
                    </a:cubicBezTo>
                    <a:cubicBezTo>
                      <a:pt x="15" y="77"/>
                      <a:pt x="14" y="79"/>
                      <a:pt x="13" y="80"/>
                    </a:cubicBezTo>
                    <a:cubicBezTo>
                      <a:pt x="10" y="76"/>
                      <a:pt x="8" y="69"/>
                      <a:pt x="8" y="62"/>
                    </a:cubicBezTo>
                    <a:cubicBezTo>
                      <a:pt x="8" y="33"/>
                      <a:pt x="38" y="9"/>
                      <a:pt x="75" y="9"/>
                    </a:cubicBezTo>
                    <a:cubicBezTo>
                      <a:pt x="112" y="9"/>
                      <a:pt x="141" y="33"/>
                      <a:pt x="141" y="62"/>
                    </a:cubicBezTo>
                    <a:cubicBezTo>
                      <a:pt x="141" y="68"/>
                      <a:pt x="141" y="72"/>
                      <a:pt x="140" y="76"/>
                    </a:cubicBezTo>
                    <a:cubicBezTo>
                      <a:pt x="138" y="72"/>
                      <a:pt x="137" y="69"/>
                      <a:pt x="134" y="67"/>
                    </a:cubicBezTo>
                    <a:cubicBezTo>
                      <a:pt x="132" y="65"/>
                      <a:pt x="129" y="64"/>
                      <a:pt x="127" y="63"/>
                    </a:cubicBezTo>
                    <a:cubicBezTo>
                      <a:pt x="127" y="73"/>
                      <a:pt x="126" y="82"/>
                      <a:pt x="126" y="86"/>
                    </a:cubicBezTo>
                    <a:cubicBezTo>
                      <a:pt x="125" y="97"/>
                      <a:pt x="123" y="107"/>
                      <a:pt x="120" y="116"/>
                    </a:cubicBezTo>
                    <a:cubicBezTo>
                      <a:pt x="121" y="116"/>
                      <a:pt x="123" y="116"/>
                      <a:pt x="124" y="116"/>
                    </a:cubicBezTo>
                    <a:cubicBezTo>
                      <a:pt x="126" y="116"/>
                      <a:pt x="126" y="116"/>
                      <a:pt x="126" y="116"/>
                    </a:cubicBezTo>
                    <a:cubicBezTo>
                      <a:pt x="134" y="116"/>
                      <a:pt x="141" y="105"/>
                      <a:pt x="141" y="100"/>
                    </a:cubicBezTo>
                    <a:cubicBezTo>
                      <a:pt x="141" y="98"/>
                      <a:pt x="141" y="98"/>
                      <a:pt x="141" y="98"/>
                    </a:cubicBezTo>
                    <a:cubicBezTo>
                      <a:pt x="146" y="100"/>
                      <a:pt x="144" y="104"/>
                      <a:pt x="144" y="105"/>
                    </a:cubicBezTo>
                    <a:cubicBezTo>
                      <a:pt x="141" y="127"/>
                      <a:pt x="121" y="145"/>
                      <a:pt x="96" y="151"/>
                    </a:cubicBezTo>
                    <a:cubicBezTo>
                      <a:pt x="96" y="151"/>
                      <a:pt x="96" y="151"/>
                      <a:pt x="96" y="151"/>
                    </a:cubicBezTo>
                    <a:cubicBezTo>
                      <a:pt x="95" y="152"/>
                      <a:pt x="93" y="152"/>
                      <a:pt x="92" y="153"/>
                    </a:cubicBezTo>
                    <a:cubicBezTo>
                      <a:pt x="94" y="155"/>
                      <a:pt x="95" y="156"/>
                      <a:pt x="97" y="158"/>
                    </a:cubicBezTo>
                    <a:cubicBezTo>
                      <a:pt x="97" y="157"/>
                      <a:pt x="97" y="157"/>
                      <a:pt x="97" y="157"/>
                    </a:cubicBezTo>
                    <a:cubicBezTo>
                      <a:pt x="127" y="150"/>
                      <a:pt x="150" y="130"/>
                      <a:pt x="153" y="106"/>
                    </a:cubicBezTo>
                    <a:cubicBezTo>
                      <a:pt x="154" y="103"/>
                      <a:pt x="151" y="96"/>
                      <a:pt x="141" y="90"/>
                    </a:cubicBezTo>
                    <a:cubicBezTo>
                      <a:pt x="147" y="85"/>
                      <a:pt x="150" y="74"/>
                      <a:pt x="150" y="61"/>
                    </a:cubicBezTo>
                    <a:cubicBezTo>
                      <a:pt x="150" y="27"/>
                      <a:pt x="116" y="0"/>
                      <a:pt x="75" y="0"/>
                    </a:cubicBezTo>
                    <a:cubicBezTo>
                      <a:pt x="34" y="0"/>
                      <a:pt x="0" y="27"/>
                      <a:pt x="0" y="61"/>
                    </a:cubicBezTo>
                    <a:cubicBezTo>
                      <a:pt x="0" y="72"/>
                      <a:pt x="3" y="82"/>
                      <a:pt x="11" y="89"/>
                    </a:cubicBezTo>
                    <a:cubicBezTo>
                      <a:pt x="11" y="95"/>
                      <a:pt x="11" y="95"/>
                      <a:pt x="11" y="95"/>
                    </a:cubicBezTo>
                    <a:cubicBezTo>
                      <a:pt x="11" y="97"/>
                      <a:pt x="13" y="100"/>
                      <a:pt x="15" y="101"/>
                    </a:cubicBezTo>
                    <a:cubicBezTo>
                      <a:pt x="17" y="103"/>
                      <a:pt x="18" y="104"/>
                      <a:pt x="18" y="104"/>
                    </a:cubicBezTo>
                    <a:cubicBezTo>
                      <a:pt x="20" y="104"/>
                      <a:pt x="20" y="104"/>
                      <a:pt x="20" y="104"/>
                    </a:cubicBezTo>
                    <a:cubicBezTo>
                      <a:pt x="20" y="104"/>
                      <a:pt x="21" y="103"/>
                      <a:pt x="22" y="103"/>
                    </a:cubicBezTo>
                    <a:cubicBezTo>
                      <a:pt x="21" y="99"/>
                      <a:pt x="21" y="95"/>
                      <a:pt x="20" y="90"/>
                    </a:cubicBezTo>
                    <a:cubicBezTo>
                      <a:pt x="20" y="89"/>
                      <a:pt x="19" y="84"/>
                      <a:pt x="19" y="7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ea"/>
                  <a:ea typeface="+mn-ea"/>
                </a:endParaRPr>
              </a:p>
            </p:txBody>
          </p:sp>
        </p:grpSp>
      </p:grpSp>
      <p:pic>
        <p:nvPicPr>
          <p:cNvPr id="51" name="図 50"/>
          <p:cNvPicPr>
            <a:picLocks noChangeAspect="1"/>
          </p:cNvPicPr>
          <p:nvPr/>
        </p:nvPicPr>
        <p:blipFill>
          <a:blip r:embed="rId12" cstate="screen">
            <a:biLevel thresh="25000"/>
            <a:extLst>
              <a:ext uri="{28A0092B-C50C-407E-A947-70E740481C1C}">
                <a14:useLocalDpi xmlns:a14="http://schemas.microsoft.com/office/drawing/2010/main"/>
              </a:ext>
            </a:extLst>
          </a:blip>
          <a:stretch>
            <a:fillRect/>
          </a:stretch>
        </p:blipFill>
        <p:spPr>
          <a:xfrm>
            <a:off x="3402823" y="1803984"/>
            <a:ext cx="2376807" cy="616472"/>
          </a:xfrm>
          <a:prstGeom prst="rect">
            <a:avLst/>
          </a:prstGeom>
        </p:spPr>
      </p:pic>
      <p:sp>
        <p:nvSpPr>
          <p:cNvPr id="68" name="正方形/長方形 67"/>
          <p:cNvSpPr/>
          <p:nvPr/>
        </p:nvSpPr>
        <p:spPr>
          <a:xfrm>
            <a:off x="3748394" y="2268436"/>
            <a:ext cx="1504760" cy="200055"/>
          </a:xfrm>
          <a:prstGeom prst="rect">
            <a:avLst/>
          </a:prstGeom>
        </p:spPr>
        <p:txBody>
          <a:bodyPr wrap="square">
            <a:spAutoFit/>
          </a:bodyPr>
          <a:lstStyle/>
          <a:p>
            <a:pPr algn="ctr"/>
            <a:r>
              <a:rPr lang="ja-JP" altLang="en-US" sz="700" dirty="0">
                <a:solidFill>
                  <a:schemeClr val="bg1">
                    <a:lumMod val="50000"/>
                  </a:schemeClr>
                </a:solidFill>
                <a:latin typeface="+mn-ea"/>
                <a:ea typeface="+mn-ea"/>
                <a:cs typeface="Arial" panose="020B0604020202020204" pitchFamily="34" charset="0"/>
              </a:rPr>
              <a:t>クラウドサービス</a:t>
            </a:r>
            <a:endParaRPr lang="en-US" altLang="ja-JP" sz="1000" b="1" dirty="0">
              <a:solidFill>
                <a:schemeClr val="bg1">
                  <a:lumMod val="50000"/>
                </a:schemeClr>
              </a:solidFill>
              <a:latin typeface="+mn-ea"/>
              <a:ea typeface="+mn-ea"/>
              <a:cs typeface="Arial" panose="020B0604020202020204" pitchFamily="34" charset="0"/>
            </a:endParaRPr>
          </a:p>
        </p:txBody>
      </p:sp>
      <p:pic>
        <p:nvPicPr>
          <p:cNvPr id="56" name="Picture 1"/>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938104" y="4595763"/>
            <a:ext cx="821860" cy="424510"/>
          </a:xfrm>
          <a:prstGeom prst="rect">
            <a:avLst/>
          </a:prstGeom>
          <a:ln>
            <a:solidFill>
              <a:schemeClr val="tx1"/>
            </a:solidFill>
          </a:ln>
        </p:spPr>
      </p:pic>
      <p:sp>
        <p:nvSpPr>
          <p:cNvPr id="57" name="Rectangle 101"/>
          <p:cNvSpPr/>
          <p:nvPr/>
        </p:nvSpPr>
        <p:spPr>
          <a:xfrm>
            <a:off x="3606216" y="4062622"/>
            <a:ext cx="1730583" cy="584776"/>
          </a:xfrm>
          <a:prstGeom prst="rect">
            <a:avLst/>
          </a:prstGeom>
          <a:noFill/>
          <a:ln>
            <a:noFill/>
          </a:ln>
        </p:spPr>
        <p:txBody>
          <a:bodyPr wrap="square">
            <a:spAutoFit/>
          </a:bodyPr>
          <a:lstStyle/>
          <a:p>
            <a:r>
              <a:rPr lang="en-US" altLang="ja-JP" sz="1600" b="1" dirty="0" err="1" smtClean="0">
                <a:latin typeface="+mn-ea"/>
                <a:ea typeface="+mn-ea"/>
              </a:rPr>
              <a:t>FindIT</a:t>
            </a:r>
            <a:r>
              <a:rPr lang="ja-JP" altLang="en-US" sz="1600" b="1" dirty="0" smtClean="0">
                <a:latin typeface="+mn-ea"/>
                <a:ea typeface="+mn-ea"/>
              </a:rPr>
              <a:t> </a:t>
            </a:r>
            <a:r>
              <a:rPr lang="en-US" altLang="ja-JP" sz="1600" b="1" dirty="0" smtClean="0">
                <a:latin typeface="+mn-ea"/>
                <a:ea typeface="+mn-ea"/>
              </a:rPr>
              <a:t>Network</a:t>
            </a:r>
            <a:r>
              <a:rPr lang="ja-JP" altLang="en-US" sz="1600" b="1" dirty="0" smtClean="0">
                <a:latin typeface="+mn-ea"/>
                <a:ea typeface="+mn-ea"/>
              </a:rPr>
              <a:t> </a:t>
            </a:r>
            <a:r>
              <a:rPr lang="en-US" altLang="ja-JP" sz="1600" b="1" dirty="0" smtClean="0">
                <a:latin typeface="+mn-ea"/>
                <a:ea typeface="+mn-ea"/>
              </a:rPr>
              <a:t>Management</a:t>
            </a:r>
            <a:endParaRPr lang="en-US" sz="1600" b="1" dirty="0">
              <a:latin typeface="+mn-ea"/>
              <a:ea typeface="+mn-ea"/>
            </a:endParaRPr>
          </a:p>
        </p:txBody>
      </p:sp>
      <p:grpSp>
        <p:nvGrpSpPr>
          <p:cNvPr id="8" name="図形グループ 7"/>
          <p:cNvGrpSpPr/>
          <p:nvPr/>
        </p:nvGrpSpPr>
        <p:grpSpPr>
          <a:xfrm>
            <a:off x="258688" y="2865701"/>
            <a:ext cx="1761279" cy="985706"/>
            <a:chOff x="5165216" y="4124375"/>
            <a:chExt cx="1761279" cy="985706"/>
          </a:xfrm>
        </p:grpSpPr>
        <p:sp>
          <p:nvSpPr>
            <p:cNvPr id="6" name="正方形/長方形 5"/>
            <p:cNvSpPr/>
            <p:nvPr/>
          </p:nvSpPr>
          <p:spPr>
            <a:xfrm>
              <a:off x="5165216" y="4124375"/>
              <a:ext cx="1273278" cy="98570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smtClean="0">
                <a:latin typeface="+mn-ea"/>
              </a:endParaRPr>
            </a:p>
          </p:txBody>
        </p:sp>
        <p:sp>
          <p:nvSpPr>
            <p:cNvPr id="7" name="ストライプ矢印 6"/>
            <p:cNvSpPr/>
            <p:nvPr/>
          </p:nvSpPr>
          <p:spPr>
            <a:xfrm rot="10800000">
              <a:off x="6470507" y="4125151"/>
              <a:ext cx="455988" cy="468048"/>
            </a:xfrm>
            <a:prstGeom prst="stripedRightArrow">
              <a:avLst/>
            </a:prstGeom>
            <a:solidFill>
              <a:srgbClr val="FF0000">
                <a:alpha val="50000"/>
              </a:srgbClr>
            </a:solidFill>
            <a:ln>
              <a:solidFill>
                <a:srgbClr val="FF0000">
                  <a:alpha val="50000"/>
                </a:srgb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smtClean="0">
                <a:latin typeface="+mn-ea"/>
              </a:endParaRPr>
            </a:p>
          </p:txBody>
        </p:sp>
      </p:grpSp>
      <p:pic>
        <p:nvPicPr>
          <p:cNvPr id="59" name="Picture 2" descr="product_ucs_c220_m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59881" y="3617790"/>
            <a:ext cx="1186423" cy="32956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product_ucs_c240_m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73944" y="3435915"/>
            <a:ext cx="1005902" cy="279417"/>
          </a:xfrm>
          <a:prstGeom prst="rect">
            <a:avLst/>
          </a:prstGeom>
          <a:noFill/>
          <a:extLst>
            <a:ext uri="{909E8E84-426E-40DD-AFC4-6F175D3DCCD1}">
              <a14:hiddenFill xmlns:a14="http://schemas.microsoft.com/office/drawing/2010/main">
                <a:solidFill>
                  <a:srgbClr val="FFFFFF"/>
                </a:solidFill>
              </a14:hiddenFill>
            </a:ext>
          </a:extLst>
        </p:spPr>
      </p:pic>
      <p:sp>
        <p:nvSpPr>
          <p:cNvPr id="61" name="Rectangle 101"/>
          <p:cNvSpPr/>
          <p:nvPr/>
        </p:nvSpPr>
        <p:spPr>
          <a:xfrm>
            <a:off x="7815572" y="3114215"/>
            <a:ext cx="1311188" cy="307777"/>
          </a:xfrm>
          <a:prstGeom prst="rect">
            <a:avLst/>
          </a:prstGeom>
          <a:noFill/>
          <a:ln>
            <a:noFill/>
          </a:ln>
        </p:spPr>
        <p:txBody>
          <a:bodyPr wrap="square">
            <a:spAutoFit/>
          </a:bodyPr>
          <a:lstStyle/>
          <a:p>
            <a:pPr algn="ctr"/>
            <a:r>
              <a:rPr lang="en-US" sz="1400" b="1" dirty="0">
                <a:solidFill>
                  <a:schemeClr val="bg1"/>
                </a:solidFill>
                <a:latin typeface="+mn-ea"/>
                <a:ea typeface="+mn-ea"/>
              </a:rPr>
              <a:t>Start </a:t>
            </a:r>
            <a:r>
              <a:rPr lang="ja-JP" altLang="en-US" sz="1400" b="1" dirty="0">
                <a:solidFill>
                  <a:schemeClr val="bg1"/>
                </a:solidFill>
                <a:latin typeface="+mn-ea"/>
                <a:ea typeface="+mn-ea"/>
              </a:rPr>
              <a:t>サーバ</a:t>
            </a:r>
            <a:endParaRPr lang="en-US" sz="1400" b="1" dirty="0">
              <a:solidFill>
                <a:schemeClr val="bg1"/>
              </a:solidFill>
              <a:latin typeface="+mn-ea"/>
              <a:ea typeface="+mn-ea"/>
            </a:endParaRPr>
          </a:p>
        </p:txBody>
      </p:sp>
      <p:pic>
        <p:nvPicPr>
          <p:cNvPr id="102" name="図 101"/>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427712" y="3419833"/>
            <a:ext cx="804894" cy="423911"/>
          </a:xfrm>
          <a:prstGeom prst="rect">
            <a:avLst/>
          </a:prstGeom>
        </p:spPr>
      </p:pic>
      <p:pic>
        <p:nvPicPr>
          <p:cNvPr id="64" name="Picture 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868685" y="2928467"/>
            <a:ext cx="1330677" cy="887118"/>
          </a:xfrm>
          <a:prstGeom prst="rect">
            <a:avLst/>
          </a:prstGeom>
        </p:spPr>
      </p:pic>
      <p:pic>
        <p:nvPicPr>
          <p:cNvPr id="55" name="図 54"/>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281156" y="3391674"/>
            <a:ext cx="804894" cy="423911"/>
          </a:xfrm>
          <a:prstGeom prst="rect">
            <a:avLst/>
          </a:prstGeom>
        </p:spPr>
      </p:pic>
      <p:sp>
        <p:nvSpPr>
          <p:cNvPr id="65" name="テキスト ボックス 64"/>
          <p:cNvSpPr txBox="1"/>
          <p:nvPr/>
        </p:nvSpPr>
        <p:spPr>
          <a:xfrm>
            <a:off x="3703782" y="1817382"/>
            <a:ext cx="1848040" cy="369332"/>
          </a:xfrm>
          <a:prstGeom prst="rect">
            <a:avLst/>
          </a:prstGeom>
          <a:noFill/>
        </p:spPr>
        <p:txBody>
          <a:bodyPr wrap="square" rtlCol="0">
            <a:spAutoFit/>
          </a:bodyPr>
          <a:lstStyle/>
          <a:p>
            <a:r>
              <a:rPr kumimoji="1" lang="en-US" altLang="ja-JP" b="1" dirty="0" smtClean="0">
                <a:latin typeface="Arial" panose="020B0604020202020204" pitchFamily="34" charset="0"/>
                <a:cs typeface="Arial" panose="020B0604020202020204" pitchFamily="34" charset="0"/>
              </a:rPr>
              <a:t>Cisco Spark</a:t>
            </a:r>
            <a:endParaRPr kumimoji="1" lang="ja-JP" altLang="en-US" b="1" dirty="0" smtClean="0">
              <a:latin typeface="Arial" panose="020B0604020202020204" pitchFamily="34" charset="0"/>
              <a:cs typeface="Arial" panose="020B0604020202020204" pitchFamily="34" charset="0"/>
            </a:endParaRPr>
          </a:p>
        </p:txBody>
      </p:sp>
      <p:sp>
        <p:nvSpPr>
          <p:cNvPr id="66" name="テキスト ボックス 65"/>
          <p:cNvSpPr txBox="1"/>
          <p:nvPr/>
        </p:nvSpPr>
        <p:spPr>
          <a:xfrm>
            <a:off x="3606216" y="2021616"/>
            <a:ext cx="1855038" cy="369332"/>
          </a:xfrm>
          <a:prstGeom prst="rect">
            <a:avLst/>
          </a:prstGeom>
          <a:noFill/>
        </p:spPr>
        <p:txBody>
          <a:bodyPr wrap="square" rtlCol="0">
            <a:spAutoFit/>
          </a:bodyPr>
          <a:lstStyle/>
          <a:p>
            <a:r>
              <a:rPr kumimoji="1" lang="en-US" altLang="ja-JP" b="1" dirty="0" smtClean="0">
                <a:latin typeface="Arial" panose="020B0604020202020204" pitchFamily="34" charset="0"/>
                <a:cs typeface="Arial" panose="020B0604020202020204" pitchFamily="34" charset="0"/>
              </a:rPr>
              <a:t>Cisco Umbrella</a:t>
            </a:r>
            <a:endParaRPr kumimoji="1" lang="ja-JP" altLang="en-US"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43442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7. IPv6</a:t>
            </a:r>
            <a:r>
              <a:rPr kumimoji="1" lang="ja-JP" altLang="en-US" dirty="0" smtClean="0"/>
              <a:t> </a:t>
            </a:r>
            <a:r>
              <a:rPr kumimoji="1" lang="en-US" altLang="ja-JP" dirty="0" err="1" smtClean="0"/>
              <a:t>PPPoE</a:t>
            </a:r>
            <a:endParaRPr kumimoji="1" lang="ja-JP" altLang="en-US" dirty="0"/>
          </a:p>
        </p:txBody>
      </p:sp>
      <p:pic>
        <p:nvPicPr>
          <p:cNvPr id="3" name="図 2"/>
          <p:cNvPicPr>
            <a:picLocks noChangeAspect="1"/>
          </p:cNvPicPr>
          <p:nvPr/>
        </p:nvPicPr>
        <p:blipFill>
          <a:blip r:embed="rId2"/>
          <a:stretch>
            <a:fillRect/>
          </a:stretch>
        </p:blipFill>
        <p:spPr>
          <a:xfrm>
            <a:off x="171195" y="1030136"/>
            <a:ext cx="6515112" cy="3103047"/>
          </a:xfrm>
          <a:prstGeom prst="rect">
            <a:avLst/>
          </a:prstGeom>
        </p:spPr>
        <p:style>
          <a:lnRef idx="2">
            <a:schemeClr val="dk1"/>
          </a:lnRef>
          <a:fillRef idx="1">
            <a:schemeClr val="lt1"/>
          </a:fillRef>
          <a:effectRef idx="0">
            <a:schemeClr val="dk1"/>
          </a:effectRef>
          <a:fontRef idx="minor">
            <a:schemeClr val="dk1"/>
          </a:fontRef>
        </p:style>
      </p:pic>
      <p:pic>
        <p:nvPicPr>
          <p:cNvPr id="4" name="図 3"/>
          <p:cNvPicPr>
            <a:picLocks noChangeAspect="1"/>
          </p:cNvPicPr>
          <p:nvPr/>
        </p:nvPicPr>
        <p:blipFill>
          <a:blip r:embed="rId3"/>
          <a:stretch>
            <a:fillRect/>
          </a:stretch>
        </p:blipFill>
        <p:spPr>
          <a:xfrm>
            <a:off x="3428751" y="2882475"/>
            <a:ext cx="5451955" cy="1452767"/>
          </a:xfrm>
          <a:prstGeom prst="rect">
            <a:avLst/>
          </a:prstGeom>
        </p:spPr>
        <p:style>
          <a:lnRef idx="2">
            <a:schemeClr val="dk1"/>
          </a:lnRef>
          <a:fillRef idx="1">
            <a:schemeClr val="lt1"/>
          </a:fillRef>
          <a:effectRef idx="0">
            <a:schemeClr val="dk1"/>
          </a:effectRef>
          <a:fontRef idx="minor">
            <a:schemeClr val="dk1"/>
          </a:fontRef>
        </p:style>
      </p:pic>
      <p:sp>
        <p:nvSpPr>
          <p:cNvPr id="5" name="角丸四角形 4"/>
          <p:cNvSpPr/>
          <p:nvPr/>
        </p:nvSpPr>
        <p:spPr>
          <a:xfrm>
            <a:off x="1260549" y="4597309"/>
            <a:ext cx="6699921" cy="36258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IPv4</a:t>
            </a:r>
            <a:r>
              <a:rPr kumimoji="1" lang="ja-JP" altLang="en-US" dirty="0" smtClean="0"/>
              <a:t>だけでなく、</a:t>
            </a:r>
            <a:r>
              <a:rPr kumimoji="1" lang="en-US" altLang="ja-JP" dirty="0" smtClean="0"/>
              <a:t>IPv6</a:t>
            </a:r>
            <a:r>
              <a:rPr kumimoji="1" lang="ja-JP" altLang="en-US" dirty="0" smtClean="0"/>
              <a:t>での</a:t>
            </a:r>
            <a:r>
              <a:rPr kumimoji="1" lang="en-US" altLang="ja-JP" dirty="0" err="1" smtClean="0"/>
              <a:t>PPPoE</a:t>
            </a:r>
            <a:r>
              <a:rPr kumimoji="1" lang="ja-JP" altLang="en-US" dirty="0" smtClean="0"/>
              <a:t>の設定が可能に</a:t>
            </a:r>
          </a:p>
        </p:txBody>
      </p:sp>
      <p:sp>
        <p:nvSpPr>
          <p:cNvPr id="6" name="正方形/長方形 5"/>
          <p:cNvSpPr/>
          <p:nvPr/>
        </p:nvSpPr>
        <p:spPr>
          <a:xfrm>
            <a:off x="113499" y="2335145"/>
            <a:ext cx="2774079" cy="841191"/>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smtClean="0"/>
          </a:p>
        </p:txBody>
      </p:sp>
      <p:cxnSp>
        <p:nvCxnSpPr>
          <p:cNvPr id="7" name="直線矢印コネクタ 6"/>
          <p:cNvCxnSpPr/>
          <p:nvPr/>
        </p:nvCxnSpPr>
        <p:spPr>
          <a:xfrm>
            <a:off x="2944091" y="2882475"/>
            <a:ext cx="373644" cy="29386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653642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8. </a:t>
            </a:r>
            <a:r>
              <a:rPr kumimoji="1" lang="ja-JP" altLang="en-US" dirty="0" smtClean="0"/>
              <a:t>セキュリティ設定の拡張</a:t>
            </a:r>
            <a:endParaRPr kumimoji="1"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286" y="1317625"/>
            <a:ext cx="8312727" cy="2516909"/>
          </a:xfrm>
          <a:prstGeom prst="rect">
            <a:avLst/>
          </a:prstGeom>
        </p:spPr>
        <p:style>
          <a:lnRef idx="2">
            <a:schemeClr val="dk1"/>
          </a:lnRef>
          <a:fillRef idx="1">
            <a:schemeClr val="lt1"/>
          </a:fillRef>
          <a:effectRef idx="0">
            <a:schemeClr val="dk1"/>
          </a:effectRef>
          <a:fontRef idx="minor">
            <a:schemeClr val="dk1"/>
          </a:fontRef>
        </p:style>
      </p:pic>
      <p:sp>
        <p:nvSpPr>
          <p:cNvPr id="4" name="角丸四角形 3"/>
          <p:cNvSpPr/>
          <p:nvPr/>
        </p:nvSpPr>
        <p:spPr>
          <a:xfrm>
            <a:off x="1260549" y="4597309"/>
            <a:ext cx="6699921" cy="36258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詳細設定画面からもシスコ推奨となるセキュリティの設定が可能に</a:t>
            </a:r>
          </a:p>
        </p:txBody>
      </p:sp>
      <p:sp>
        <p:nvSpPr>
          <p:cNvPr id="5" name="角丸四角形吹き出し 4"/>
          <p:cNvSpPr/>
          <p:nvPr/>
        </p:nvSpPr>
        <p:spPr>
          <a:xfrm>
            <a:off x="6848498" y="3541156"/>
            <a:ext cx="1873515" cy="746259"/>
          </a:xfrm>
          <a:prstGeom prst="wedgeRoundRectCallout">
            <a:avLst>
              <a:gd name="adj1" fmla="val -106328"/>
              <a:gd name="adj2" fmla="val -26254"/>
              <a:gd name="adj3" fmla="val 16667"/>
            </a:avLst>
          </a:prstGeom>
          <a:ln/>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sz="1200" dirty="0" smtClean="0"/>
              <a:t>http, https, </a:t>
            </a:r>
            <a:r>
              <a:rPr kumimoji="1" lang="en-US" altLang="ja-JP" sz="1200" dirty="0" err="1" smtClean="0"/>
              <a:t>smtp</a:t>
            </a:r>
            <a:r>
              <a:rPr kumimoji="1" lang="en-US" altLang="ja-JP" sz="1200" dirty="0" smtClean="0"/>
              <a:t>, pop3, </a:t>
            </a:r>
            <a:r>
              <a:rPr kumimoji="1" lang="en-US" altLang="ja-JP" sz="1200" dirty="0" err="1" smtClean="0"/>
              <a:t>imap</a:t>
            </a:r>
            <a:r>
              <a:rPr kumimoji="1" lang="en-US" altLang="ja-JP" sz="1200" dirty="0" smtClean="0"/>
              <a:t>, sip, ftp, </a:t>
            </a:r>
            <a:r>
              <a:rPr kumimoji="1" lang="en-US" altLang="ja-JP" sz="1200" dirty="0" err="1" smtClean="0"/>
              <a:t>dns</a:t>
            </a:r>
            <a:r>
              <a:rPr kumimoji="1" lang="en-US" altLang="ja-JP" sz="1200" dirty="0" smtClean="0"/>
              <a:t>, </a:t>
            </a:r>
            <a:r>
              <a:rPr kumimoji="1" lang="en-US" altLang="ja-JP" sz="1200" dirty="0" err="1" smtClean="0"/>
              <a:t>icmp</a:t>
            </a:r>
            <a:endParaRPr kumimoji="1" lang="en-US" altLang="ja-JP" sz="1200" dirty="0" smtClean="0"/>
          </a:p>
          <a:p>
            <a:r>
              <a:rPr kumimoji="1" lang="ja-JP" altLang="en-US" sz="1200" dirty="0" smtClean="0"/>
              <a:t>以外のアプリケーションの通信を遮断</a:t>
            </a:r>
          </a:p>
        </p:txBody>
      </p:sp>
    </p:spTree>
    <p:extLst>
      <p:ext uri="{BB962C8B-B14F-4D97-AF65-F5344CB8AC3E}">
        <p14:creationId xmlns:p14="http://schemas.microsoft.com/office/powerpoint/2010/main" val="2466683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67308" y="3467455"/>
            <a:ext cx="3099629" cy="465748"/>
          </a:xfrm>
          <a:prstGeom prst="rect">
            <a:avLst/>
          </a:prstGeom>
        </p:spPr>
      </p:pic>
      <p:sp>
        <p:nvSpPr>
          <p:cNvPr id="32" name="角丸四角形吹き出し 31"/>
          <p:cNvSpPr/>
          <p:nvPr/>
        </p:nvSpPr>
        <p:spPr>
          <a:xfrm>
            <a:off x="1092708" y="2742347"/>
            <a:ext cx="651989" cy="675038"/>
          </a:xfrm>
          <a:prstGeom prst="wedgeRoundRectCallout">
            <a:avLst>
              <a:gd name="adj1" fmla="val -24729"/>
              <a:gd name="adj2" fmla="val 72180"/>
              <a:gd name="adj3" fmla="val 16667"/>
            </a:avLst>
          </a:prstGeom>
          <a:solidFill>
            <a:srgbClr val="FFFFFF"/>
          </a:solidFill>
          <a:ln>
            <a:solidFill>
              <a:srgbClr val="3434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n-ea"/>
            </a:endParaRPr>
          </a:p>
        </p:txBody>
      </p:sp>
      <p:grpSp>
        <p:nvGrpSpPr>
          <p:cNvPr id="2" name="図形グループ 1"/>
          <p:cNvGrpSpPr/>
          <p:nvPr/>
        </p:nvGrpSpPr>
        <p:grpSpPr>
          <a:xfrm>
            <a:off x="234461" y="1241327"/>
            <a:ext cx="5970156" cy="593262"/>
            <a:chOff x="234461" y="1241327"/>
            <a:chExt cx="5970156" cy="593262"/>
          </a:xfrm>
        </p:grpSpPr>
        <p:sp>
          <p:nvSpPr>
            <p:cNvPr id="52" name="正方形/長方形 51"/>
            <p:cNvSpPr/>
            <p:nvPr/>
          </p:nvSpPr>
          <p:spPr>
            <a:xfrm>
              <a:off x="533191" y="1261403"/>
              <a:ext cx="5671426" cy="55831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Wingdings" charset="2"/>
                <a:buChar char="ü"/>
              </a:pPr>
              <a:endParaRPr kumimoji="1" lang="en-US" altLang="ja-JP" sz="1600" dirty="0" smtClean="0">
                <a:solidFill>
                  <a:schemeClr val="tx1"/>
                </a:solidFill>
                <a:latin typeface="+mn-ea"/>
                <a:cs typeface="メイリオ"/>
              </a:endParaRPr>
            </a:p>
          </p:txBody>
        </p:sp>
        <p:grpSp>
          <p:nvGrpSpPr>
            <p:cNvPr id="3" name="図形グループ 2"/>
            <p:cNvGrpSpPr/>
            <p:nvPr/>
          </p:nvGrpSpPr>
          <p:grpSpPr>
            <a:xfrm>
              <a:off x="234461" y="1241327"/>
              <a:ext cx="5970156" cy="593262"/>
              <a:chOff x="229523" y="3975144"/>
              <a:chExt cx="5970156" cy="593262"/>
            </a:xfrm>
          </p:grpSpPr>
          <p:sp>
            <p:nvSpPr>
              <p:cNvPr id="9" name="正方形/長方形 8"/>
              <p:cNvSpPr/>
              <p:nvPr/>
            </p:nvSpPr>
            <p:spPr>
              <a:xfrm>
                <a:off x="821904" y="4010088"/>
                <a:ext cx="5377775" cy="55831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Wingdings" charset="2"/>
                  <a:buChar char="ü"/>
                </a:pPr>
                <a:r>
                  <a:rPr kumimoji="1" lang="ja-JP" altLang="en-US" sz="1600" dirty="0" smtClean="0">
                    <a:solidFill>
                      <a:schemeClr val="tx1"/>
                    </a:solidFill>
                    <a:latin typeface="+mn-ea"/>
                    <a:cs typeface="メイリオ"/>
                  </a:rPr>
                  <a:t>指定時間や挿入に合せた</a:t>
                </a:r>
                <a:r>
                  <a:rPr kumimoji="1" lang="ja-JP" altLang="en-US" sz="1600" dirty="0">
                    <a:solidFill>
                      <a:schemeClr val="tx1"/>
                    </a:solidFill>
                    <a:latin typeface="+mn-ea"/>
                    <a:cs typeface="メイリオ"/>
                  </a:rPr>
                  <a:t>自動</a:t>
                </a:r>
                <a:r>
                  <a:rPr kumimoji="1" lang="en-US" altLang="ja-JP" sz="1600" dirty="0" smtClean="0">
                    <a:solidFill>
                      <a:schemeClr val="tx1"/>
                    </a:solidFill>
                    <a:latin typeface="+mn-ea"/>
                    <a:cs typeface="メイリオ"/>
                  </a:rPr>
                  <a:t>USB</a:t>
                </a:r>
                <a:r>
                  <a:rPr kumimoji="1" lang="ja-JP" altLang="en-US" sz="1600" dirty="0" smtClean="0">
                    <a:solidFill>
                      <a:schemeClr val="tx1"/>
                    </a:solidFill>
                    <a:latin typeface="+mn-ea"/>
                    <a:cs typeface="メイリオ"/>
                  </a:rPr>
                  <a:t>メモリバックアップ</a:t>
                </a:r>
                <a:endParaRPr kumimoji="1" lang="en-US" altLang="ja-JP" sz="1600" dirty="0" smtClean="0">
                  <a:solidFill>
                    <a:schemeClr val="tx1"/>
                  </a:solidFill>
                  <a:latin typeface="+mn-ea"/>
                  <a:cs typeface="メイリオ"/>
                </a:endParaRPr>
              </a:p>
              <a:p>
                <a:pPr marL="285750" indent="-285750">
                  <a:buFont typeface="Wingdings" charset="2"/>
                  <a:buChar char="ü"/>
                </a:pPr>
                <a:r>
                  <a:rPr kumimoji="1" lang="en-US" altLang="ja-JP" sz="1600" dirty="0" smtClean="0">
                    <a:solidFill>
                      <a:schemeClr val="tx1"/>
                    </a:solidFill>
                    <a:latin typeface="+mn-ea"/>
                    <a:cs typeface="メイリオ"/>
                  </a:rPr>
                  <a:t>VPN</a:t>
                </a:r>
                <a:r>
                  <a:rPr kumimoji="1" lang="ja-JP" altLang="en-US" sz="1600" dirty="0" smtClean="0">
                    <a:solidFill>
                      <a:schemeClr val="tx1"/>
                    </a:solidFill>
                    <a:latin typeface="+mn-ea"/>
                    <a:cs typeface="メイリオ"/>
                  </a:rPr>
                  <a:t>の切断・障害時に管理者へメール通知</a:t>
                </a:r>
                <a:endParaRPr kumimoji="1" lang="en-US" altLang="ja-JP" sz="1600" dirty="0" smtClean="0">
                  <a:solidFill>
                    <a:schemeClr val="tx1"/>
                  </a:solidFill>
                  <a:latin typeface="+mn-ea"/>
                  <a:cs typeface="メイリオ"/>
                </a:endParaRPr>
              </a:p>
            </p:txBody>
          </p:sp>
          <p:grpSp>
            <p:nvGrpSpPr>
              <p:cNvPr id="12" name="グループ化 21"/>
              <p:cNvGrpSpPr/>
              <p:nvPr/>
            </p:nvGrpSpPr>
            <p:grpSpPr>
              <a:xfrm>
                <a:off x="229523" y="3975144"/>
                <a:ext cx="599973" cy="591548"/>
                <a:chOff x="229523" y="3975144"/>
                <a:chExt cx="599973" cy="591548"/>
              </a:xfrm>
            </p:grpSpPr>
            <p:sp>
              <p:nvSpPr>
                <p:cNvPr id="13" name="円/楕円 12"/>
                <p:cNvSpPr/>
                <p:nvPr/>
              </p:nvSpPr>
              <p:spPr>
                <a:xfrm>
                  <a:off x="229523" y="3975144"/>
                  <a:ext cx="591548" cy="591548"/>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smtClean="0">
                    <a:solidFill>
                      <a:srgbClr val="FF6600"/>
                    </a:solidFill>
                    <a:latin typeface="+mn-ea"/>
                    <a:cs typeface="メイリオ"/>
                  </a:endParaRPr>
                </a:p>
              </p:txBody>
            </p:sp>
            <p:sp>
              <p:nvSpPr>
                <p:cNvPr id="14" name="正方形/長方形 13"/>
                <p:cNvSpPr/>
                <p:nvPr/>
              </p:nvSpPr>
              <p:spPr>
                <a:xfrm>
                  <a:off x="234461" y="4133648"/>
                  <a:ext cx="595035" cy="338554"/>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ja-JP" altLang="en-US" sz="1600" b="1" dirty="0" smtClean="0">
                      <a:solidFill>
                        <a:srgbClr val="FF6600"/>
                      </a:solidFill>
                      <a:latin typeface="+mn-ea"/>
                      <a:cs typeface="メイリオ"/>
                    </a:rPr>
                    <a:t>充実</a:t>
                  </a:r>
                  <a:endParaRPr lang="ja-JP" altLang="en-US" sz="1600" b="1" dirty="0">
                    <a:solidFill>
                      <a:srgbClr val="FF6600"/>
                    </a:solidFill>
                    <a:latin typeface="+mn-ea"/>
                    <a:cs typeface="メイリオ"/>
                  </a:endParaRPr>
                </a:p>
              </p:txBody>
            </p:sp>
          </p:grpSp>
        </p:grpSp>
      </p:grpSp>
      <p:sp>
        <p:nvSpPr>
          <p:cNvPr id="5" name="タイトル 2"/>
          <p:cNvSpPr>
            <a:spLocks noGrp="1"/>
          </p:cNvSpPr>
          <p:nvPr>
            <p:ph type="title"/>
          </p:nvPr>
        </p:nvSpPr>
        <p:spPr/>
        <p:txBody>
          <a:bodyPr/>
          <a:lstStyle/>
          <a:p>
            <a:r>
              <a:rPr lang="ja-JP" altLang="en-US" dirty="0" smtClean="0">
                <a:latin typeface="+mn-ea"/>
                <a:ea typeface="+mn-ea"/>
                <a:cs typeface="メイリオ"/>
              </a:rPr>
              <a:t>充実した内蔵プログラミング機能</a:t>
            </a:r>
            <a:endParaRPr lang="en-US" altLang="ja-JP" dirty="0">
              <a:latin typeface="+mn-ea"/>
              <a:ea typeface="+mn-ea"/>
              <a:cs typeface="メイリオ"/>
            </a:endParaRPr>
          </a:p>
        </p:txBody>
      </p:sp>
      <p:pic>
        <p:nvPicPr>
          <p:cNvPr id="4" name="図 3"/>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55906" y1="86000" x2="55906" y2="86000"/>
                        <a14:foregroundMark x1="42520" y1="89250" x2="42520" y2="89250"/>
                        <a14:foregroundMark x1="34646" y1="96500" x2="34646" y2="96500"/>
                        <a14:foregroundMark x1="72441" y1="88750" x2="72441" y2="88750"/>
                      </a14:backgroundRemoval>
                    </a14:imgEffect>
                  </a14:imgLayer>
                </a14:imgProps>
              </a:ext>
              <a:ext uri="{28A0092B-C50C-407E-A947-70E740481C1C}">
                <a14:useLocalDpi xmlns:a14="http://schemas.microsoft.com/office/drawing/2010/main"/>
              </a:ext>
            </a:extLst>
          </a:blip>
          <a:stretch>
            <a:fillRect/>
          </a:stretch>
        </p:blipFill>
        <p:spPr>
          <a:xfrm>
            <a:off x="3789592" y="2820442"/>
            <a:ext cx="155583" cy="490026"/>
          </a:xfrm>
          <a:prstGeom prst="rect">
            <a:avLst/>
          </a:prstGeom>
        </p:spPr>
      </p:pic>
      <p:sp>
        <p:nvSpPr>
          <p:cNvPr id="6" name="テキスト ボックス 5"/>
          <p:cNvSpPr txBox="1"/>
          <p:nvPr/>
        </p:nvSpPr>
        <p:spPr>
          <a:xfrm>
            <a:off x="1207354" y="1862445"/>
            <a:ext cx="3096893" cy="830997"/>
          </a:xfrm>
          <a:prstGeom prst="rect">
            <a:avLst/>
          </a:prstGeom>
          <a:noFill/>
        </p:spPr>
        <p:txBody>
          <a:bodyPr wrap="square" rtlCol="0">
            <a:spAutoFit/>
          </a:bodyPr>
          <a:lstStyle/>
          <a:p>
            <a:pPr marL="285750" indent="-285750">
              <a:buFont typeface="Wingdings" charset="2"/>
              <a:buChar char="ü"/>
            </a:pPr>
            <a:r>
              <a:rPr kumimoji="1" lang="ja-JP" altLang="en-US" sz="1600" dirty="0" smtClean="0">
                <a:latin typeface="+mn-ea"/>
                <a:ea typeface="+mn-ea"/>
              </a:rPr>
              <a:t>設定情報の自動バックアップ</a:t>
            </a:r>
            <a:endParaRPr kumimoji="1" lang="en-US" altLang="ja-JP" sz="1600" dirty="0" smtClean="0">
              <a:latin typeface="+mn-ea"/>
              <a:ea typeface="+mn-ea"/>
            </a:endParaRPr>
          </a:p>
          <a:p>
            <a:pPr marL="273050" lvl="1" indent="-90488">
              <a:buFont typeface="Arial"/>
              <a:buChar char="•"/>
            </a:pPr>
            <a:r>
              <a:rPr kumimoji="1" lang="en-US" altLang="ja-JP" sz="1600" dirty="0" smtClean="0">
                <a:latin typeface="+mn-ea"/>
                <a:ea typeface="+mn-ea"/>
              </a:rPr>
              <a:t>USB</a:t>
            </a:r>
            <a:r>
              <a:rPr kumimoji="1" lang="ja-JP" altLang="en-US" sz="1600" dirty="0" smtClean="0">
                <a:latin typeface="+mn-ea"/>
                <a:ea typeface="+mn-ea"/>
              </a:rPr>
              <a:t>メモリ挿入時</a:t>
            </a:r>
            <a:endParaRPr kumimoji="1" lang="en-US" altLang="ja-JP" sz="1600" dirty="0" smtClean="0">
              <a:latin typeface="+mn-ea"/>
              <a:ea typeface="+mn-ea"/>
            </a:endParaRPr>
          </a:p>
          <a:p>
            <a:pPr marL="273050" lvl="1" indent="-90488">
              <a:buFont typeface="Arial"/>
              <a:buChar char="•"/>
            </a:pPr>
            <a:r>
              <a:rPr kumimoji="1" lang="ja-JP" altLang="en-US" sz="1600" dirty="0" smtClean="0">
                <a:latin typeface="+mn-ea"/>
                <a:ea typeface="+mn-ea"/>
              </a:rPr>
              <a:t>指定時間指定　など</a:t>
            </a:r>
            <a:endParaRPr kumimoji="1" lang="ja-JP" altLang="en-US" sz="1600" dirty="0">
              <a:latin typeface="+mn-ea"/>
              <a:ea typeface="+mn-ea"/>
            </a:endParaRPr>
          </a:p>
        </p:txBody>
      </p:sp>
      <p:sp>
        <p:nvSpPr>
          <p:cNvPr id="17" name="テキスト ボックス 16"/>
          <p:cNvSpPr txBox="1"/>
          <p:nvPr/>
        </p:nvSpPr>
        <p:spPr>
          <a:xfrm>
            <a:off x="1892240" y="2909300"/>
            <a:ext cx="1598515" cy="338554"/>
          </a:xfrm>
          <a:prstGeom prst="rect">
            <a:avLst/>
          </a:prstGeom>
          <a:noFill/>
        </p:spPr>
        <p:txBody>
          <a:bodyPr wrap="none" rtlCol="0">
            <a:spAutoFit/>
          </a:bodyPr>
          <a:lstStyle/>
          <a:p>
            <a:r>
              <a:rPr kumimoji="1" lang="en-US" altLang="ja-JP" sz="1600" dirty="0" smtClean="0">
                <a:latin typeface="+mn-ea"/>
                <a:ea typeface="+mn-ea"/>
              </a:rPr>
              <a:t>Cisco</a:t>
            </a:r>
            <a:r>
              <a:rPr kumimoji="1" lang="ja-JP" altLang="en-US" sz="1600" dirty="0" smtClean="0">
                <a:latin typeface="+mn-ea"/>
                <a:ea typeface="+mn-ea"/>
              </a:rPr>
              <a:t> </a:t>
            </a:r>
            <a:r>
              <a:rPr kumimoji="1" lang="en-US" altLang="ja-JP" sz="1600" dirty="0" smtClean="0">
                <a:latin typeface="+mn-ea"/>
                <a:ea typeface="+mn-ea"/>
              </a:rPr>
              <a:t>841M</a:t>
            </a:r>
            <a:r>
              <a:rPr kumimoji="1" lang="ja-JP" altLang="en-US" sz="1600" dirty="0" smtClean="0">
                <a:latin typeface="+mn-ea"/>
                <a:ea typeface="+mn-ea"/>
              </a:rPr>
              <a:t>背面</a:t>
            </a:r>
            <a:endParaRPr kumimoji="1" lang="ja-JP" altLang="en-US" sz="1600" dirty="0">
              <a:latin typeface="+mn-ea"/>
              <a:ea typeface="+mn-ea"/>
            </a:endParaRPr>
          </a:p>
        </p:txBody>
      </p:sp>
      <p:sp>
        <p:nvSpPr>
          <p:cNvPr id="18" name="上矢印 17"/>
          <p:cNvSpPr/>
          <p:nvPr/>
        </p:nvSpPr>
        <p:spPr>
          <a:xfrm rot="10800000">
            <a:off x="3767928" y="3348567"/>
            <a:ext cx="195045" cy="299608"/>
          </a:xfrm>
          <a:prstGeom prst="up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n-ea"/>
            </a:endParaRPr>
          </a:p>
        </p:txBody>
      </p:sp>
      <p:sp>
        <p:nvSpPr>
          <p:cNvPr id="19" name="テキスト ボックス 18"/>
          <p:cNvSpPr txBox="1"/>
          <p:nvPr/>
        </p:nvSpPr>
        <p:spPr>
          <a:xfrm>
            <a:off x="3867384" y="3244675"/>
            <a:ext cx="466794" cy="261610"/>
          </a:xfrm>
          <a:prstGeom prst="rect">
            <a:avLst/>
          </a:prstGeom>
          <a:noFill/>
        </p:spPr>
        <p:txBody>
          <a:bodyPr wrap="none" rtlCol="0">
            <a:spAutoFit/>
          </a:bodyPr>
          <a:lstStyle/>
          <a:p>
            <a:r>
              <a:rPr kumimoji="1" lang="ja-JP" altLang="en-US" sz="1050" dirty="0" smtClean="0">
                <a:latin typeface="+mn-ea"/>
                <a:ea typeface="+mn-ea"/>
              </a:rPr>
              <a:t>挿入</a:t>
            </a:r>
            <a:endParaRPr kumimoji="1" lang="ja-JP" altLang="en-US" sz="1050" dirty="0">
              <a:latin typeface="+mn-ea"/>
              <a:ea typeface="+mn-ea"/>
            </a:endParaRPr>
          </a:p>
        </p:txBody>
      </p:sp>
      <p:pic>
        <p:nvPicPr>
          <p:cNvPr id="20" name="図 1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50227" y="2821184"/>
            <a:ext cx="1238440" cy="196782"/>
          </a:xfrm>
          <a:prstGeom prst="rect">
            <a:avLst/>
          </a:prstGeom>
        </p:spPr>
      </p:pic>
      <p:pic>
        <p:nvPicPr>
          <p:cNvPr id="21" name="図 2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016745" y="3928806"/>
            <a:ext cx="1238440" cy="196782"/>
          </a:xfrm>
          <a:prstGeom prst="rect">
            <a:avLst/>
          </a:prstGeom>
        </p:spPr>
      </p:pic>
      <p:pic>
        <p:nvPicPr>
          <p:cNvPr id="22" name="図 2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283712" y="3929124"/>
            <a:ext cx="1238440" cy="196782"/>
          </a:xfrm>
          <a:prstGeom prst="rect">
            <a:avLst/>
          </a:prstGeom>
        </p:spPr>
      </p:pic>
      <p:sp>
        <p:nvSpPr>
          <p:cNvPr id="23" name="円柱 22"/>
          <p:cNvSpPr/>
          <p:nvPr/>
        </p:nvSpPr>
        <p:spPr>
          <a:xfrm rot="19908888">
            <a:off x="7205746" y="3011366"/>
            <a:ext cx="170280" cy="882370"/>
          </a:xfrm>
          <a:prstGeom prst="can">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smtClean="0">
              <a:latin typeface="+mn-ea"/>
            </a:endParaRPr>
          </a:p>
        </p:txBody>
      </p:sp>
      <p:sp>
        <p:nvSpPr>
          <p:cNvPr id="24" name="円柱 23"/>
          <p:cNvSpPr/>
          <p:nvPr/>
        </p:nvSpPr>
        <p:spPr>
          <a:xfrm rot="1691112" flipH="1">
            <a:off x="6191035" y="3011368"/>
            <a:ext cx="170280" cy="882370"/>
          </a:xfrm>
          <a:prstGeom prst="can">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smtClean="0">
              <a:latin typeface="+mn-ea"/>
            </a:endParaRPr>
          </a:p>
        </p:txBody>
      </p:sp>
      <p:sp>
        <p:nvSpPr>
          <p:cNvPr id="25" name="円柱 24"/>
          <p:cNvSpPr/>
          <p:nvPr/>
        </p:nvSpPr>
        <p:spPr>
          <a:xfrm rot="5400000" flipH="1">
            <a:off x="6684307" y="3599581"/>
            <a:ext cx="170280" cy="882370"/>
          </a:xfrm>
          <a:prstGeom prst="can">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smtClean="0">
              <a:latin typeface="+mn-ea"/>
            </a:endParaRPr>
          </a:p>
        </p:txBody>
      </p:sp>
      <p:sp>
        <p:nvSpPr>
          <p:cNvPr id="26" name="テキスト ボックス 25"/>
          <p:cNvSpPr txBox="1"/>
          <p:nvPr/>
        </p:nvSpPr>
        <p:spPr>
          <a:xfrm>
            <a:off x="6283506" y="3902631"/>
            <a:ext cx="972999" cy="261610"/>
          </a:xfrm>
          <a:prstGeom prst="rect">
            <a:avLst/>
          </a:prstGeom>
          <a:noFill/>
        </p:spPr>
        <p:txBody>
          <a:bodyPr wrap="none" rtlCol="0">
            <a:spAutoFit/>
          </a:bodyPr>
          <a:lstStyle/>
          <a:p>
            <a:r>
              <a:rPr kumimoji="1" lang="en-US" altLang="ja-JP" sz="1100" dirty="0" smtClean="0">
                <a:solidFill>
                  <a:srgbClr val="FFFFFF"/>
                </a:solidFill>
                <a:latin typeface="+mn-ea"/>
                <a:ea typeface="+mn-ea"/>
              </a:rPr>
              <a:t>VPN</a:t>
            </a:r>
            <a:r>
              <a:rPr kumimoji="1" lang="ja-JP" altLang="en-US" sz="1100" dirty="0" smtClean="0">
                <a:solidFill>
                  <a:srgbClr val="FFFFFF"/>
                </a:solidFill>
                <a:latin typeface="+mn-ea"/>
                <a:ea typeface="+mn-ea"/>
              </a:rPr>
              <a:t>トンネル</a:t>
            </a:r>
            <a:endParaRPr kumimoji="1" lang="ja-JP" altLang="en-US" sz="1100" dirty="0">
              <a:solidFill>
                <a:srgbClr val="FFFFFF"/>
              </a:solidFill>
              <a:latin typeface="+mn-ea"/>
              <a:ea typeface="+mn-ea"/>
            </a:endParaRPr>
          </a:p>
        </p:txBody>
      </p:sp>
      <p:sp>
        <p:nvSpPr>
          <p:cNvPr id="27" name="テキスト ボックス 26"/>
          <p:cNvSpPr txBox="1"/>
          <p:nvPr/>
        </p:nvSpPr>
        <p:spPr>
          <a:xfrm rot="17898259">
            <a:off x="5789675" y="3315057"/>
            <a:ext cx="972999" cy="261610"/>
          </a:xfrm>
          <a:prstGeom prst="rect">
            <a:avLst/>
          </a:prstGeom>
          <a:noFill/>
        </p:spPr>
        <p:txBody>
          <a:bodyPr wrap="none" rtlCol="0">
            <a:spAutoFit/>
          </a:bodyPr>
          <a:lstStyle/>
          <a:p>
            <a:r>
              <a:rPr kumimoji="1" lang="en-US" altLang="ja-JP" sz="1100" dirty="0" smtClean="0">
                <a:solidFill>
                  <a:srgbClr val="FFFFFF"/>
                </a:solidFill>
                <a:latin typeface="+mn-ea"/>
                <a:ea typeface="+mn-ea"/>
              </a:rPr>
              <a:t>VPN</a:t>
            </a:r>
            <a:r>
              <a:rPr kumimoji="1" lang="ja-JP" altLang="en-US" sz="1100" dirty="0" smtClean="0">
                <a:solidFill>
                  <a:srgbClr val="FFFFFF"/>
                </a:solidFill>
                <a:latin typeface="+mn-ea"/>
                <a:ea typeface="+mn-ea"/>
              </a:rPr>
              <a:t>トンネル</a:t>
            </a:r>
            <a:endParaRPr kumimoji="1" lang="ja-JP" altLang="en-US" sz="1100" dirty="0">
              <a:solidFill>
                <a:srgbClr val="FFFFFF"/>
              </a:solidFill>
              <a:latin typeface="+mn-ea"/>
              <a:ea typeface="+mn-ea"/>
            </a:endParaRPr>
          </a:p>
        </p:txBody>
      </p:sp>
      <p:sp>
        <p:nvSpPr>
          <p:cNvPr id="28" name="テキスト ボックス 27"/>
          <p:cNvSpPr txBox="1"/>
          <p:nvPr/>
        </p:nvSpPr>
        <p:spPr>
          <a:xfrm rot="3759148">
            <a:off x="6822480" y="3355460"/>
            <a:ext cx="972999" cy="261610"/>
          </a:xfrm>
          <a:prstGeom prst="rect">
            <a:avLst/>
          </a:prstGeom>
          <a:noFill/>
        </p:spPr>
        <p:txBody>
          <a:bodyPr wrap="none" rtlCol="0">
            <a:spAutoFit/>
          </a:bodyPr>
          <a:lstStyle/>
          <a:p>
            <a:r>
              <a:rPr kumimoji="1" lang="en-US" altLang="ja-JP" sz="1100" dirty="0" smtClean="0">
                <a:solidFill>
                  <a:srgbClr val="FFFFFF"/>
                </a:solidFill>
                <a:latin typeface="+mn-ea"/>
                <a:ea typeface="+mn-ea"/>
              </a:rPr>
              <a:t>VPN</a:t>
            </a:r>
            <a:r>
              <a:rPr kumimoji="1" lang="ja-JP" altLang="en-US" sz="1100" dirty="0" smtClean="0">
                <a:solidFill>
                  <a:srgbClr val="FFFFFF"/>
                </a:solidFill>
                <a:latin typeface="+mn-ea"/>
                <a:ea typeface="+mn-ea"/>
              </a:rPr>
              <a:t>トンネル</a:t>
            </a:r>
            <a:endParaRPr kumimoji="1" lang="ja-JP" altLang="en-US" sz="1100" dirty="0">
              <a:solidFill>
                <a:srgbClr val="FFFFFF"/>
              </a:solidFill>
              <a:latin typeface="+mn-ea"/>
              <a:ea typeface="+mn-ea"/>
            </a:endParaRPr>
          </a:p>
        </p:txBody>
      </p:sp>
      <p:pic>
        <p:nvPicPr>
          <p:cNvPr id="31" name="図 30"/>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234612" y="3021173"/>
            <a:ext cx="363680" cy="333223"/>
          </a:xfrm>
          <a:prstGeom prst="rect">
            <a:avLst/>
          </a:prstGeom>
          <a:solidFill>
            <a:schemeClr val="bg1"/>
          </a:solidFill>
        </p:spPr>
      </p:pic>
      <p:sp>
        <p:nvSpPr>
          <p:cNvPr id="33" name="テキスト ボックス 32"/>
          <p:cNvSpPr txBox="1"/>
          <p:nvPr/>
        </p:nvSpPr>
        <p:spPr>
          <a:xfrm>
            <a:off x="1054608" y="2767747"/>
            <a:ext cx="707245" cy="253916"/>
          </a:xfrm>
          <a:prstGeom prst="rect">
            <a:avLst/>
          </a:prstGeom>
          <a:noFill/>
        </p:spPr>
        <p:txBody>
          <a:bodyPr wrap="none" rtlCol="0">
            <a:spAutoFit/>
          </a:bodyPr>
          <a:lstStyle/>
          <a:p>
            <a:r>
              <a:rPr kumimoji="1" lang="en-US" altLang="ja-JP" sz="1050" dirty="0" smtClean="0">
                <a:latin typeface="+mn-ea"/>
                <a:ea typeface="+mn-ea"/>
              </a:rPr>
              <a:t>EEM</a:t>
            </a:r>
            <a:r>
              <a:rPr kumimoji="1" lang="ja-JP" altLang="en-US" sz="1050" dirty="0" smtClean="0">
                <a:latin typeface="+mn-ea"/>
                <a:ea typeface="+mn-ea"/>
              </a:rPr>
              <a:t>設定</a:t>
            </a:r>
            <a:endParaRPr kumimoji="1" lang="ja-JP" altLang="en-US" sz="1050" dirty="0">
              <a:latin typeface="+mn-ea"/>
              <a:ea typeface="+mn-ea"/>
            </a:endParaRPr>
          </a:p>
        </p:txBody>
      </p:sp>
      <p:sp>
        <p:nvSpPr>
          <p:cNvPr id="34" name="正方形/長方形 33"/>
          <p:cNvSpPr/>
          <p:nvPr/>
        </p:nvSpPr>
        <p:spPr>
          <a:xfrm>
            <a:off x="728887" y="4342431"/>
            <a:ext cx="7369325" cy="646331"/>
          </a:xfrm>
          <a:prstGeom prst="rect">
            <a:avLst/>
          </a:prstGeom>
          <a:ln>
            <a:solidFill>
              <a:srgbClr val="343434"/>
            </a:solidFill>
          </a:ln>
        </p:spPr>
        <p:txBody>
          <a:bodyPr wrap="none">
            <a:spAutoFit/>
          </a:bodyPr>
          <a:lstStyle/>
          <a:p>
            <a:r>
              <a:rPr lang="en-US" altLang="ja-JP" dirty="0">
                <a:latin typeface="+mn-ea"/>
                <a:ea typeface="+mn-ea"/>
              </a:rPr>
              <a:t>Cisco </a:t>
            </a:r>
            <a:r>
              <a:rPr lang="en-US" altLang="ja-JP" dirty="0" smtClean="0">
                <a:latin typeface="+mn-ea"/>
                <a:ea typeface="+mn-ea"/>
              </a:rPr>
              <a:t>IOS</a:t>
            </a:r>
            <a:r>
              <a:rPr lang="ja-JP" altLang="en-US" dirty="0" smtClean="0">
                <a:latin typeface="+mn-ea"/>
                <a:ea typeface="+mn-ea"/>
              </a:rPr>
              <a:t>に標準実装している</a:t>
            </a:r>
            <a:r>
              <a:rPr lang="en-US" altLang="ja-JP" dirty="0" smtClean="0">
                <a:latin typeface="+mn-ea"/>
                <a:ea typeface="+mn-ea"/>
              </a:rPr>
              <a:t>Embedded </a:t>
            </a:r>
            <a:r>
              <a:rPr lang="en-US" altLang="ja-JP" dirty="0">
                <a:latin typeface="+mn-ea"/>
                <a:ea typeface="+mn-ea"/>
              </a:rPr>
              <a:t>Event </a:t>
            </a:r>
            <a:r>
              <a:rPr lang="en-US" altLang="ja-JP" dirty="0" smtClean="0">
                <a:latin typeface="+mn-ea"/>
                <a:ea typeface="+mn-ea"/>
              </a:rPr>
              <a:t>Manager(EEM)</a:t>
            </a:r>
            <a:r>
              <a:rPr lang="ja-JP" altLang="en-US" dirty="0" smtClean="0">
                <a:latin typeface="+mn-ea"/>
                <a:ea typeface="+mn-ea"/>
              </a:rPr>
              <a:t>機能により、</a:t>
            </a:r>
            <a:endParaRPr lang="en-US" altLang="ja-JP" dirty="0" smtClean="0">
              <a:latin typeface="+mn-ea"/>
              <a:ea typeface="+mn-ea"/>
            </a:endParaRPr>
          </a:p>
          <a:p>
            <a:r>
              <a:rPr lang="ja-JP" altLang="en-US" dirty="0" smtClean="0">
                <a:latin typeface="+mn-ea"/>
                <a:ea typeface="+mn-ea"/>
              </a:rPr>
              <a:t>ルータ機能をカスタマイズしてご利用頂けます。</a:t>
            </a:r>
            <a:endParaRPr lang="en-US" altLang="ja-JP" dirty="0" smtClean="0">
              <a:latin typeface="+mn-ea"/>
              <a:ea typeface="+mn-ea"/>
            </a:endParaRPr>
          </a:p>
        </p:txBody>
      </p:sp>
      <p:sp>
        <p:nvSpPr>
          <p:cNvPr id="35" name="テキスト ボックス 34"/>
          <p:cNvSpPr txBox="1"/>
          <p:nvPr/>
        </p:nvSpPr>
        <p:spPr>
          <a:xfrm>
            <a:off x="3075223" y="3872307"/>
            <a:ext cx="597921" cy="253916"/>
          </a:xfrm>
          <a:prstGeom prst="rect">
            <a:avLst/>
          </a:prstGeom>
          <a:noFill/>
        </p:spPr>
        <p:txBody>
          <a:bodyPr wrap="none" lIns="0" rIns="0" rtlCol="0">
            <a:spAutoFit/>
          </a:bodyPr>
          <a:lstStyle/>
          <a:p>
            <a:r>
              <a:rPr kumimoji="1" lang="en-US" altLang="ja-JP" sz="1050" dirty="0" smtClean="0">
                <a:latin typeface="+mn-ea"/>
                <a:ea typeface="+mn-ea"/>
              </a:rPr>
              <a:t>USB</a:t>
            </a:r>
            <a:r>
              <a:rPr kumimoji="1" lang="ja-JP" altLang="en-US" sz="1050" dirty="0" smtClean="0">
                <a:latin typeface="+mn-ea"/>
                <a:ea typeface="+mn-ea"/>
              </a:rPr>
              <a:t>ポート</a:t>
            </a:r>
            <a:endParaRPr kumimoji="1" lang="ja-JP" altLang="en-US" sz="1050" dirty="0">
              <a:latin typeface="+mn-ea"/>
              <a:ea typeface="+mn-ea"/>
            </a:endParaRPr>
          </a:p>
        </p:txBody>
      </p:sp>
      <p:cxnSp>
        <p:nvCxnSpPr>
          <p:cNvPr id="37" name="曲線コネクタ 36"/>
          <p:cNvCxnSpPr>
            <a:stCxn id="35" idx="3"/>
            <a:endCxn id="38" idx="3"/>
          </p:cNvCxnSpPr>
          <p:nvPr/>
        </p:nvCxnSpPr>
        <p:spPr>
          <a:xfrm flipV="1">
            <a:off x="3703600" y="3860785"/>
            <a:ext cx="141099" cy="138480"/>
          </a:xfrm>
          <a:prstGeom prst="curvedConnector2">
            <a:avLst/>
          </a:prstGeom>
          <a:ln w="3175" cmpd="sng">
            <a:solidFill>
              <a:srgbClr val="343434"/>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8" name="円/楕円 37"/>
          <p:cNvSpPr/>
          <p:nvPr/>
        </p:nvSpPr>
        <p:spPr>
          <a:xfrm>
            <a:off x="3835400" y="3808807"/>
            <a:ext cx="63500" cy="60896"/>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n-ea"/>
            </a:endParaRPr>
          </a:p>
        </p:txBody>
      </p:sp>
      <p:sp>
        <p:nvSpPr>
          <p:cNvPr id="40" name="テキスト ボックス 39"/>
          <p:cNvSpPr txBox="1"/>
          <p:nvPr/>
        </p:nvSpPr>
        <p:spPr>
          <a:xfrm>
            <a:off x="5733157" y="1862445"/>
            <a:ext cx="2869919" cy="830997"/>
          </a:xfrm>
          <a:prstGeom prst="rect">
            <a:avLst/>
          </a:prstGeom>
          <a:noFill/>
        </p:spPr>
        <p:txBody>
          <a:bodyPr wrap="square" rtlCol="0">
            <a:spAutoFit/>
          </a:bodyPr>
          <a:lstStyle/>
          <a:p>
            <a:pPr marL="285750" indent="-285750">
              <a:buFont typeface="Wingdings" charset="2"/>
              <a:buChar char="ü"/>
            </a:pPr>
            <a:r>
              <a:rPr kumimoji="1" lang="ja-JP" altLang="en-US" sz="1600" dirty="0" smtClean="0">
                <a:latin typeface="+mn-ea"/>
                <a:ea typeface="+mn-ea"/>
              </a:rPr>
              <a:t>ルータ稼働状況の通知</a:t>
            </a:r>
            <a:endParaRPr kumimoji="1" lang="en-US" altLang="ja-JP" sz="1600" dirty="0" smtClean="0">
              <a:latin typeface="+mn-ea"/>
              <a:ea typeface="+mn-ea"/>
            </a:endParaRPr>
          </a:p>
          <a:p>
            <a:pPr marL="266700" lvl="1" indent="-88900">
              <a:buFont typeface="Arial"/>
              <a:buChar char="•"/>
            </a:pPr>
            <a:r>
              <a:rPr kumimoji="1" lang="ja-JP" altLang="en-US" sz="1600" dirty="0" smtClean="0">
                <a:latin typeface="+mn-ea"/>
                <a:ea typeface="+mn-ea"/>
              </a:rPr>
              <a:t>ルータ稼働状況の変化</a:t>
            </a:r>
            <a:endParaRPr kumimoji="1" lang="en-US" altLang="ja-JP" sz="1600" dirty="0" smtClean="0">
              <a:latin typeface="+mn-ea"/>
              <a:ea typeface="+mn-ea"/>
            </a:endParaRPr>
          </a:p>
          <a:p>
            <a:pPr marL="266700" lvl="1" indent="-88900">
              <a:buFont typeface="Arial"/>
              <a:buChar char="•"/>
            </a:pPr>
            <a:r>
              <a:rPr kumimoji="1" lang="ja-JP" altLang="en-US" sz="1600" dirty="0" smtClean="0">
                <a:latin typeface="+mn-ea"/>
                <a:ea typeface="+mn-ea"/>
              </a:rPr>
              <a:t>定期稼働状況</a:t>
            </a:r>
            <a:endParaRPr kumimoji="1" lang="ja-JP" altLang="en-US" sz="1600" dirty="0">
              <a:latin typeface="+mn-ea"/>
              <a:ea typeface="+mn-ea"/>
            </a:endParaRPr>
          </a:p>
        </p:txBody>
      </p:sp>
      <p:sp>
        <p:nvSpPr>
          <p:cNvPr id="41" name="テキスト ボックス 40"/>
          <p:cNvSpPr txBox="1"/>
          <p:nvPr/>
        </p:nvSpPr>
        <p:spPr>
          <a:xfrm>
            <a:off x="404499" y="1811645"/>
            <a:ext cx="918754" cy="369332"/>
          </a:xfrm>
          <a:prstGeom prst="rect">
            <a:avLst/>
          </a:prstGeom>
          <a:noFill/>
        </p:spPr>
        <p:txBody>
          <a:bodyPr wrap="none" rtlCol="0">
            <a:spAutoFit/>
          </a:bodyPr>
          <a:lstStyle/>
          <a:p>
            <a:r>
              <a:rPr kumimoji="1" lang="ja-JP" altLang="en-US" dirty="0" smtClean="0">
                <a:latin typeface="+mn-ea"/>
                <a:ea typeface="+mn-ea"/>
              </a:rPr>
              <a:t>例えば</a:t>
            </a:r>
            <a:r>
              <a:rPr kumimoji="1" lang="en-US" altLang="ja-JP" dirty="0" smtClean="0">
                <a:latin typeface="+mn-ea"/>
                <a:ea typeface="+mn-ea"/>
              </a:rPr>
              <a:t>:</a:t>
            </a:r>
            <a:endParaRPr kumimoji="1" lang="ja-JP" altLang="en-US" dirty="0">
              <a:latin typeface="+mn-ea"/>
              <a:ea typeface="+mn-ea"/>
            </a:endParaRPr>
          </a:p>
        </p:txBody>
      </p:sp>
      <p:sp>
        <p:nvSpPr>
          <p:cNvPr id="42" name="テキスト ボックス 41"/>
          <p:cNvSpPr txBox="1"/>
          <p:nvPr/>
        </p:nvSpPr>
        <p:spPr>
          <a:xfrm>
            <a:off x="4595468" y="1811645"/>
            <a:ext cx="1279429" cy="369332"/>
          </a:xfrm>
          <a:prstGeom prst="rect">
            <a:avLst/>
          </a:prstGeom>
          <a:noFill/>
        </p:spPr>
        <p:txBody>
          <a:bodyPr wrap="none" rtlCol="0">
            <a:spAutoFit/>
          </a:bodyPr>
          <a:lstStyle/>
          <a:p>
            <a:r>
              <a:rPr kumimoji="1" lang="ja-JP" altLang="en-US" dirty="0" smtClean="0">
                <a:latin typeface="+mn-ea"/>
                <a:ea typeface="+mn-ea"/>
              </a:rPr>
              <a:t>こんな事も</a:t>
            </a:r>
            <a:r>
              <a:rPr kumimoji="1" lang="en-US" altLang="ja-JP" dirty="0" smtClean="0">
                <a:latin typeface="+mn-ea"/>
                <a:ea typeface="+mn-ea"/>
              </a:rPr>
              <a:t>:</a:t>
            </a:r>
            <a:endParaRPr kumimoji="1" lang="ja-JP" altLang="en-US" dirty="0">
              <a:latin typeface="+mn-ea"/>
              <a:ea typeface="+mn-ea"/>
            </a:endParaRPr>
          </a:p>
        </p:txBody>
      </p:sp>
      <p:cxnSp>
        <p:nvCxnSpPr>
          <p:cNvPr id="43" name="直線コネクタ 42"/>
          <p:cNvCxnSpPr/>
          <p:nvPr/>
        </p:nvCxnSpPr>
        <p:spPr>
          <a:xfrm>
            <a:off x="4477450" y="2126627"/>
            <a:ext cx="0" cy="1999596"/>
          </a:xfrm>
          <a:prstGeom prst="line">
            <a:avLst/>
          </a:prstGeom>
          <a:ln>
            <a:solidFill>
              <a:srgbClr val="343434"/>
            </a:solidFill>
          </a:ln>
        </p:spPr>
        <p:style>
          <a:lnRef idx="2">
            <a:schemeClr val="accent1"/>
          </a:lnRef>
          <a:fillRef idx="0">
            <a:schemeClr val="accent1"/>
          </a:fillRef>
          <a:effectRef idx="1">
            <a:schemeClr val="accent1"/>
          </a:effectRef>
          <a:fontRef idx="minor">
            <a:schemeClr val="tx1"/>
          </a:fontRef>
        </p:style>
      </p:cxnSp>
      <p:pic>
        <p:nvPicPr>
          <p:cNvPr id="46" name="図 45"/>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0" b="97667" l="10000" r="90000">
                        <a14:foregroundMark x1="49333" y1="12667" x2="49333" y2="12667"/>
                      </a14:backgroundRemoval>
                    </a14:imgEffect>
                  </a14:imgLayer>
                </a14:imgProps>
              </a:ext>
              <a:ext uri="{28A0092B-C50C-407E-A947-70E740481C1C}">
                <a14:useLocalDpi xmlns:a14="http://schemas.microsoft.com/office/drawing/2010/main"/>
              </a:ext>
            </a:extLst>
          </a:blip>
          <a:srcRect l="18000" r="25333"/>
          <a:stretch/>
        </p:blipFill>
        <p:spPr>
          <a:xfrm>
            <a:off x="8290482" y="2806802"/>
            <a:ext cx="417964" cy="737583"/>
          </a:xfrm>
          <a:prstGeom prst="rect">
            <a:avLst/>
          </a:prstGeom>
        </p:spPr>
      </p:pic>
      <p:pic>
        <p:nvPicPr>
          <p:cNvPr id="47" name="図 46"/>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flipH="1">
            <a:off x="4669942" y="2806802"/>
            <a:ext cx="693606" cy="555507"/>
          </a:xfrm>
          <a:prstGeom prst="rect">
            <a:avLst/>
          </a:prstGeom>
        </p:spPr>
      </p:pic>
      <p:pic>
        <p:nvPicPr>
          <p:cNvPr id="48" name="図 47"/>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8086337" y="2857602"/>
            <a:ext cx="204145" cy="369284"/>
          </a:xfrm>
          <a:prstGeom prst="rect">
            <a:avLst/>
          </a:prstGeom>
        </p:spPr>
      </p:pic>
      <p:sp>
        <p:nvSpPr>
          <p:cNvPr id="54" name="テキスト ボックス 53"/>
          <p:cNvSpPr txBox="1"/>
          <p:nvPr/>
        </p:nvSpPr>
        <p:spPr>
          <a:xfrm>
            <a:off x="8057381" y="2576215"/>
            <a:ext cx="889987" cy="307777"/>
          </a:xfrm>
          <a:prstGeom prst="rect">
            <a:avLst/>
          </a:prstGeom>
          <a:noFill/>
        </p:spPr>
        <p:txBody>
          <a:bodyPr wrap="none" rtlCol="0">
            <a:spAutoFit/>
          </a:bodyPr>
          <a:lstStyle/>
          <a:p>
            <a:r>
              <a:rPr kumimoji="1" lang="ja-JP" altLang="en-US" sz="1400" dirty="0" smtClean="0">
                <a:latin typeface="+mn-ea"/>
                <a:ea typeface="+mn-ea"/>
              </a:rPr>
              <a:t>外出先で</a:t>
            </a:r>
            <a:endParaRPr kumimoji="1" lang="ja-JP" altLang="en-US" sz="1400" dirty="0">
              <a:latin typeface="+mn-ea"/>
              <a:ea typeface="+mn-ea"/>
            </a:endParaRPr>
          </a:p>
        </p:txBody>
      </p:sp>
      <p:sp>
        <p:nvSpPr>
          <p:cNvPr id="55" name="テキスト ボックス 54"/>
          <p:cNvSpPr txBox="1"/>
          <p:nvPr/>
        </p:nvSpPr>
        <p:spPr>
          <a:xfrm>
            <a:off x="4595468" y="2518127"/>
            <a:ext cx="941283" cy="307777"/>
          </a:xfrm>
          <a:prstGeom prst="rect">
            <a:avLst/>
          </a:prstGeom>
          <a:noFill/>
        </p:spPr>
        <p:txBody>
          <a:bodyPr wrap="none" rtlCol="0">
            <a:spAutoFit/>
          </a:bodyPr>
          <a:lstStyle/>
          <a:p>
            <a:r>
              <a:rPr kumimoji="1" lang="ja-JP" altLang="en-US" sz="1400" dirty="0" smtClean="0">
                <a:latin typeface="+mn-ea"/>
                <a:ea typeface="+mn-ea"/>
              </a:rPr>
              <a:t>オフィスで</a:t>
            </a:r>
            <a:endParaRPr kumimoji="1" lang="ja-JP" altLang="en-US" sz="1400" dirty="0">
              <a:latin typeface="+mn-ea"/>
              <a:ea typeface="+mn-ea"/>
            </a:endParaRPr>
          </a:p>
        </p:txBody>
      </p:sp>
      <p:sp>
        <p:nvSpPr>
          <p:cNvPr id="56" name="乗算記号 55"/>
          <p:cNvSpPr/>
          <p:nvPr/>
        </p:nvSpPr>
        <p:spPr>
          <a:xfrm>
            <a:off x="7032553" y="3970769"/>
            <a:ext cx="447904" cy="398086"/>
          </a:xfrm>
          <a:prstGeom prst="mathMultiply">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n-ea"/>
            </a:endParaRPr>
          </a:p>
        </p:txBody>
      </p:sp>
      <p:cxnSp>
        <p:nvCxnSpPr>
          <p:cNvPr id="58" name="曲線コネクタ 57"/>
          <p:cNvCxnSpPr>
            <a:stCxn id="51" idx="0"/>
            <a:endCxn id="48" idx="1"/>
          </p:cNvCxnSpPr>
          <p:nvPr/>
        </p:nvCxnSpPr>
        <p:spPr>
          <a:xfrm rot="16200000" flipV="1">
            <a:off x="7935437" y="3193145"/>
            <a:ext cx="818541" cy="516739"/>
          </a:xfrm>
          <a:prstGeom prst="curvedConnector4">
            <a:avLst>
              <a:gd name="adj1" fmla="val 38721"/>
              <a:gd name="adj2" fmla="val 144239"/>
            </a:avLst>
          </a:prstGeom>
          <a:ln>
            <a:solidFill>
              <a:srgbClr val="FF0000"/>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63" name="テキスト ボックス 62"/>
          <p:cNvSpPr txBox="1"/>
          <p:nvPr/>
        </p:nvSpPr>
        <p:spPr>
          <a:xfrm>
            <a:off x="7693467" y="3373977"/>
            <a:ext cx="800219" cy="276999"/>
          </a:xfrm>
          <a:prstGeom prst="rect">
            <a:avLst/>
          </a:prstGeom>
          <a:solidFill>
            <a:schemeClr val="bg1"/>
          </a:solidFill>
          <a:ln>
            <a:solidFill>
              <a:srgbClr val="FF0000"/>
            </a:solidFill>
          </a:ln>
        </p:spPr>
        <p:txBody>
          <a:bodyPr wrap="none" rtlCol="0">
            <a:spAutoFit/>
          </a:bodyPr>
          <a:lstStyle/>
          <a:p>
            <a:r>
              <a:rPr kumimoji="1" lang="ja-JP" altLang="en-US" sz="1200" dirty="0" smtClean="0">
                <a:latin typeface="+mn-ea"/>
                <a:ea typeface="+mn-ea"/>
              </a:rPr>
              <a:t>障害通知</a:t>
            </a:r>
            <a:endParaRPr kumimoji="1" lang="en-US" altLang="ja-JP" sz="1200" dirty="0" smtClean="0">
              <a:latin typeface="+mn-ea"/>
              <a:ea typeface="+mn-ea"/>
            </a:endParaRPr>
          </a:p>
        </p:txBody>
      </p:sp>
      <p:pic>
        <p:nvPicPr>
          <p:cNvPr id="64" name="図 63"/>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5785548" y="2805233"/>
            <a:ext cx="323865" cy="323865"/>
          </a:xfrm>
          <a:prstGeom prst="rect">
            <a:avLst/>
          </a:prstGeom>
          <a:solidFill>
            <a:srgbClr val="FFFFFF"/>
          </a:solidFill>
          <a:ln>
            <a:solidFill>
              <a:schemeClr val="tx1">
                <a:lumMod val="50000"/>
              </a:schemeClr>
            </a:solidFill>
          </a:ln>
        </p:spPr>
      </p:pic>
      <p:pic>
        <p:nvPicPr>
          <p:cNvPr id="65" name="図 64"/>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669942" y="3848994"/>
            <a:ext cx="323865" cy="323865"/>
          </a:xfrm>
          <a:prstGeom prst="rect">
            <a:avLst/>
          </a:prstGeom>
          <a:solidFill>
            <a:srgbClr val="FFFFFF"/>
          </a:solidFill>
          <a:ln>
            <a:solidFill>
              <a:schemeClr val="tx1">
                <a:lumMod val="50000"/>
              </a:schemeClr>
            </a:solidFill>
          </a:ln>
        </p:spPr>
      </p:pic>
      <p:cxnSp>
        <p:nvCxnSpPr>
          <p:cNvPr id="67" name="曲線コネクタ 66"/>
          <p:cNvCxnSpPr>
            <a:stCxn id="64" idx="1"/>
            <a:endCxn id="47" idx="1"/>
          </p:cNvCxnSpPr>
          <p:nvPr/>
        </p:nvCxnSpPr>
        <p:spPr>
          <a:xfrm rot="10800000" flipV="1">
            <a:off x="5363548" y="2967166"/>
            <a:ext cx="422000" cy="117390"/>
          </a:xfrm>
          <a:prstGeom prst="curvedConnector3">
            <a:avLst/>
          </a:prstGeom>
          <a:ln>
            <a:solidFill>
              <a:srgbClr val="0000FF"/>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69" name="曲線コネクタ 68"/>
          <p:cNvCxnSpPr>
            <a:stCxn id="65" idx="0"/>
            <a:endCxn id="47" idx="2"/>
          </p:cNvCxnSpPr>
          <p:nvPr/>
        </p:nvCxnSpPr>
        <p:spPr>
          <a:xfrm rot="5400000" flipH="1" flipV="1">
            <a:off x="4680968" y="3513217"/>
            <a:ext cx="486685" cy="184870"/>
          </a:xfrm>
          <a:prstGeom prst="curvedConnector3">
            <a:avLst>
              <a:gd name="adj1" fmla="val 50000"/>
            </a:avLst>
          </a:prstGeom>
          <a:ln>
            <a:solidFill>
              <a:srgbClr val="0000FF"/>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72" name="テキスト ボックス 71"/>
          <p:cNvSpPr txBox="1"/>
          <p:nvPr/>
        </p:nvSpPr>
        <p:spPr>
          <a:xfrm>
            <a:off x="5142813" y="3258575"/>
            <a:ext cx="748923" cy="430887"/>
          </a:xfrm>
          <a:prstGeom prst="rect">
            <a:avLst/>
          </a:prstGeom>
          <a:solidFill>
            <a:schemeClr val="bg1"/>
          </a:solidFill>
          <a:ln>
            <a:solidFill>
              <a:srgbClr val="0000FF"/>
            </a:solidFill>
          </a:ln>
        </p:spPr>
        <p:txBody>
          <a:bodyPr wrap="none" rtlCol="0">
            <a:spAutoFit/>
          </a:bodyPr>
          <a:lstStyle/>
          <a:p>
            <a:pPr algn="ctr"/>
            <a:r>
              <a:rPr kumimoji="1" lang="ja-JP" altLang="en-US" sz="1100" dirty="0" smtClean="0">
                <a:latin typeface="+mn-ea"/>
                <a:ea typeface="+mn-ea"/>
              </a:rPr>
              <a:t>稼働状況</a:t>
            </a:r>
            <a:endParaRPr kumimoji="1" lang="en-US" altLang="ja-JP" sz="1100" dirty="0" smtClean="0">
              <a:latin typeface="+mn-ea"/>
              <a:ea typeface="+mn-ea"/>
            </a:endParaRPr>
          </a:p>
          <a:p>
            <a:pPr algn="ctr"/>
            <a:r>
              <a:rPr kumimoji="1" lang="ja-JP" altLang="en-US" sz="1100" dirty="0" smtClean="0">
                <a:latin typeface="+mn-ea"/>
                <a:ea typeface="+mn-ea"/>
              </a:rPr>
              <a:t>通知</a:t>
            </a:r>
            <a:endParaRPr kumimoji="1" lang="en-US" altLang="ja-JP" sz="1100" dirty="0" smtClean="0">
              <a:latin typeface="+mn-ea"/>
              <a:ea typeface="+mn-ea"/>
            </a:endParaRPr>
          </a:p>
        </p:txBody>
      </p:sp>
      <p:pic>
        <p:nvPicPr>
          <p:cNvPr id="49" name="図 48"/>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325505" y="2643300"/>
            <a:ext cx="323865" cy="323865"/>
          </a:xfrm>
          <a:prstGeom prst="rect">
            <a:avLst/>
          </a:prstGeom>
          <a:solidFill>
            <a:srgbClr val="FFFFFF"/>
          </a:solidFill>
          <a:ln>
            <a:solidFill>
              <a:schemeClr val="tx1">
                <a:lumMod val="50000"/>
              </a:schemeClr>
            </a:solidFill>
          </a:ln>
        </p:spPr>
      </p:pic>
      <p:cxnSp>
        <p:nvCxnSpPr>
          <p:cNvPr id="50" name="曲線コネクタ 49"/>
          <p:cNvCxnSpPr>
            <a:stCxn id="49" idx="3"/>
            <a:endCxn id="48" idx="1"/>
          </p:cNvCxnSpPr>
          <p:nvPr/>
        </p:nvCxnSpPr>
        <p:spPr>
          <a:xfrm>
            <a:off x="7649370" y="2805233"/>
            <a:ext cx="436967" cy="237011"/>
          </a:xfrm>
          <a:prstGeom prst="curvedConnector3">
            <a:avLst>
              <a:gd name="adj1" fmla="val 50000"/>
            </a:avLst>
          </a:prstGeom>
          <a:ln>
            <a:solidFill>
              <a:srgbClr val="FF0000"/>
            </a:solidFill>
            <a:headEnd type="none"/>
            <a:tailEnd type="triangle" w="lg" len="lg"/>
          </a:ln>
        </p:spPr>
        <p:style>
          <a:lnRef idx="2">
            <a:schemeClr val="accent1"/>
          </a:lnRef>
          <a:fillRef idx="0">
            <a:schemeClr val="accent1"/>
          </a:fillRef>
          <a:effectRef idx="1">
            <a:schemeClr val="accent1"/>
          </a:effectRef>
          <a:fontRef idx="minor">
            <a:schemeClr val="tx1"/>
          </a:fontRef>
        </p:style>
      </p:cxnSp>
      <p:pic>
        <p:nvPicPr>
          <p:cNvPr id="51" name="図 50"/>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8441143" y="3860785"/>
            <a:ext cx="323865" cy="323865"/>
          </a:xfrm>
          <a:prstGeom prst="rect">
            <a:avLst/>
          </a:prstGeom>
          <a:solidFill>
            <a:srgbClr val="FFFFFF"/>
          </a:solidFill>
          <a:ln>
            <a:solidFill>
              <a:schemeClr val="tx1">
                <a:lumMod val="50000"/>
              </a:schemeClr>
            </a:solidFill>
          </a:ln>
        </p:spPr>
      </p:pic>
    </p:spTree>
    <p:extLst>
      <p:ext uri="{BB962C8B-B14F-4D97-AF65-F5344CB8AC3E}">
        <p14:creationId xmlns:p14="http://schemas.microsoft.com/office/powerpoint/2010/main" val="3433702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37766" y="223713"/>
            <a:ext cx="8345488" cy="731837"/>
          </a:xfrm>
        </p:spPr>
        <p:txBody>
          <a:bodyPr/>
          <a:lstStyle/>
          <a:p>
            <a:r>
              <a:rPr lang="ja-JP" altLang="en-US"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rPr>
              <a:t>シスコ コミュニティ サイト</a:t>
            </a:r>
            <a:r>
              <a:rPr lang="en-US" altLang="ja-JP"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rPr>
              <a:t/>
            </a:r>
            <a:br>
              <a:rPr lang="en-US" altLang="ja-JP"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rPr>
              <a:t>cisco.com</a:t>
            </a:r>
            <a:r>
              <a:rPr lang="en-US" altLang="ja-JP"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jp</a:t>
            </a:r>
            <a:r>
              <a:rPr lang="en-US" altLang="ja-JP"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/go</a:t>
            </a:r>
            <a:r>
              <a:rPr lang="en-US" altLang="ja-JP"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rPr>
              <a:t>/c800m/</a:t>
            </a:r>
            <a:r>
              <a:rPr lang="en-US" altLang="ja-JP" dirty="0" err="1" smtClean="0">
                <a:solidFill>
                  <a:schemeClr val="tx1"/>
                </a:solidFill>
                <a:latin typeface="Arial" panose="020B0604020202020204" pitchFamily="34" charset="0"/>
                <a:ea typeface="ＭＳ Ｐゴシック" panose="020B0600070205080204" pitchFamily="50" charset="-128"/>
                <a:cs typeface="Arial" panose="020B0604020202020204" pitchFamily="34" charset="0"/>
              </a:rPr>
              <a:t>csc</a:t>
            </a:r>
            <a:r>
              <a:rPr lang="ja-JP" altLang="en-US"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solidFill>
                <a:schemeClr val="tx1"/>
              </a:solidFill>
              <a:latin typeface="+mj-ea"/>
              <a:ea typeface="+mj-ea"/>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0458" y="1195980"/>
            <a:ext cx="4362062" cy="3171304"/>
          </a:xfrm>
          <a:prstGeom prst="rect">
            <a:avLst/>
          </a:prstGeom>
          <a:ln/>
        </p:spPr>
        <p:style>
          <a:lnRef idx="2">
            <a:schemeClr val="dk1"/>
          </a:lnRef>
          <a:fillRef idx="1">
            <a:schemeClr val="lt1"/>
          </a:fillRef>
          <a:effectRef idx="0">
            <a:schemeClr val="dk1"/>
          </a:effectRef>
          <a:fontRef idx="minor">
            <a:schemeClr val="dk1"/>
          </a:fontRef>
        </p:style>
      </p:pic>
      <p:pic>
        <p:nvPicPr>
          <p:cNvPr id="10" name="図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35138" y="1195979"/>
            <a:ext cx="4376318" cy="3171304"/>
          </a:xfrm>
          <a:prstGeom prst="rect">
            <a:avLst/>
          </a:prstGeom>
          <a:ln/>
        </p:spPr>
        <p:style>
          <a:lnRef idx="2">
            <a:schemeClr val="dk1"/>
          </a:lnRef>
          <a:fillRef idx="1">
            <a:schemeClr val="lt1"/>
          </a:fillRef>
          <a:effectRef idx="0">
            <a:schemeClr val="dk1"/>
          </a:effectRef>
          <a:fontRef idx="minor">
            <a:schemeClr val="dk1"/>
          </a:fontRef>
        </p:style>
      </p:pic>
      <p:pic>
        <p:nvPicPr>
          <p:cNvPr id="13" name="図 1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0458" y="992397"/>
            <a:ext cx="4449723" cy="3178129"/>
          </a:xfrm>
          <a:prstGeom prst="rect">
            <a:avLst/>
          </a:prstGeom>
        </p:spPr>
        <p:style>
          <a:lnRef idx="2">
            <a:schemeClr val="dk1"/>
          </a:lnRef>
          <a:fillRef idx="1">
            <a:schemeClr val="lt1"/>
          </a:fillRef>
          <a:effectRef idx="0">
            <a:schemeClr val="dk1"/>
          </a:effectRef>
          <a:fontRef idx="minor">
            <a:schemeClr val="dk1"/>
          </a:fontRef>
        </p:style>
      </p:pic>
      <p:grpSp>
        <p:nvGrpSpPr>
          <p:cNvPr id="14" name="グループ化 13"/>
          <p:cNvGrpSpPr/>
          <p:nvPr/>
        </p:nvGrpSpPr>
        <p:grpSpPr>
          <a:xfrm>
            <a:off x="4635138" y="992397"/>
            <a:ext cx="4376318" cy="3765529"/>
            <a:chOff x="3190827" y="984738"/>
            <a:chExt cx="4376318" cy="3765529"/>
          </a:xfrm>
        </p:grpSpPr>
        <p:pic>
          <p:nvPicPr>
            <p:cNvPr id="15" name="図 14"/>
            <p:cNvPicPr>
              <a:picLocks noChangeAspect="1"/>
            </p:cNvPicPr>
            <p:nvPr/>
          </p:nvPicPr>
          <p:blipFill rotWithShape="1">
            <a:blip r:embed="rId6" cstate="print">
              <a:extLst>
                <a:ext uri="{28A0092B-C50C-407E-A947-70E740481C1C}">
                  <a14:useLocalDpi xmlns:a14="http://schemas.microsoft.com/office/drawing/2010/main"/>
                </a:ext>
              </a:extLst>
            </a:blip>
            <a:srcRect b="6444"/>
            <a:stretch/>
          </p:blipFill>
          <p:spPr>
            <a:xfrm>
              <a:off x="3190827" y="984738"/>
              <a:ext cx="3952357" cy="3765529"/>
            </a:xfrm>
            <a:prstGeom prst="rect">
              <a:avLst/>
            </a:prstGeom>
            <a:ln/>
          </p:spPr>
          <p:style>
            <a:lnRef idx="2">
              <a:schemeClr val="dk1"/>
            </a:lnRef>
            <a:fillRef idx="1">
              <a:schemeClr val="lt1"/>
            </a:fillRef>
            <a:effectRef idx="0">
              <a:schemeClr val="dk1"/>
            </a:effectRef>
            <a:fontRef idx="minor">
              <a:schemeClr val="dk1"/>
            </a:fontRef>
          </p:style>
        </p:pic>
        <p:pic>
          <p:nvPicPr>
            <p:cNvPr id="16" name="図 15"/>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937526" y="2017044"/>
              <a:ext cx="3629619" cy="2733223"/>
            </a:xfrm>
            <a:prstGeom prst="rect">
              <a:avLst/>
            </a:prstGeom>
            <a:ln/>
          </p:spPr>
          <p:style>
            <a:lnRef idx="2">
              <a:schemeClr val="dk1"/>
            </a:lnRef>
            <a:fillRef idx="1">
              <a:schemeClr val="lt1"/>
            </a:fillRef>
            <a:effectRef idx="0">
              <a:schemeClr val="dk1"/>
            </a:effectRef>
            <a:fontRef idx="minor">
              <a:schemeClr val="dk1"/>
            </a:fontRef>
          </p:style>
        </p:pic>
      </p:grpSp>
      <p:sp>
        <p:nvSpPr>
          <p:cNvPr id="11" name="角丸四角形 10"/>
          <p:cNvSpPr/>
          <p:nvPr/>
        </p:nvSpPr>
        <p:spPr>
          <a:xfrm>
            <a:off x="1260549" y="4597309"/>
            <a:ext cx="6699921" cy="36258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設定といった日本語の資料</a:t>
            </a:r>
            <a:r>
              <a:rPr kumimoji="1" lang="ja-JP" altLang="en-US" dirty="0" smtClean="0"/>
              <a:t>を 随時</a:t>
            </a:r>
            <a:r>
              <a:rPr kumimoji="1" lang="ja-JP" altLang="en-US" dirty="0" smtClean="0"/>
              <a:t>アップデート</a:t>
            </a:r>
          </a:p>
        </p:txBody>
      </p:sp>
    </p:spTree>
    <p:extLst>
      <p:ext uri="{BB962C8B-B14F-4D97-AF65-F5344CB8AC3E}">
        <p14:creationId xmlns:p14="http://schemas.microsoft.com/office/powerpoint/2010/main" val="181197148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750"/>
                                        <p:tgtEl>
                                          <p:spTgt spid="10"/>
                                        </p:tgtEl>
                                      </p:cBhvr>
                                    </p:animEffect>
                                    <p:anim calcmode="lin" valueType="num">
                                      <p:cBhvr>
                                        <p:cTn id="14" dur="750" fill="hold"/>
                                        <p:tgtEl>
                                          <p:spTgt spid="10"/>
                                        </p:tgtEl>
                                        <p:attrNameLst>
                                          <p:attrName>ppt_x</p:attrName>
                                        </p:attrNameLst>
                                      </p:cBhvr>
                                      <p:tavLst>
                                        <p:tav tm="0">
                                          <p:val>
                                            <p:strVal val="#ppt_x"/>
                                          </p:val>
                                        </p:tav>
                                        <p:tav tm="100000">
                                          <p:val>
                                            <p:strVal val="#ppt_x"/>
                                          </p:val>
                                        </p:tav>
                                      </p:tavLst>
                                    </p:anim>
                                    <p:anim calcmode="lin" valueType="num">
                                      <p:cBhvr>
                                        <p:cTn id="15" dur="75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750"/>
                                        <p:tgtEl>
                                          <p:spTgt spid="13"/>
                                        </p:tgtEl>
                                      </p:cBhvr>
                                    </p:animEffect>
                                    <p:anim calcmode="lin" valueType="num">
                                      <p:cBhvr>
                                        <p:cTn id="20" dur="750" fill="hold"/>
                                        <p:tgtEl>
                                          <p:spTgt spid="13"/>
                                        </p:tgtEl>
                                        <p:attrNameLst>
                                          <p:attrName>ppt_x</p:attrName>
                                        </p:attrNameLst>
                                      </p:cBhvr>
                                      <p:tavLst>
                                        <p:tav tm="0">
                                          <p:val>
                                            <p:strVal val="#ppt_x"/>
                                          </p:val>
                                        </p:tav>
                                        <p:tav tm="100000">
                                          <p:val>
                                            <p:strVal val="#ppt_x"/>
                                          </p:val>
                                        </p:tav>
                                      </p:tavLst>
                                    </p:anim>
                                    <p:anim calcmode="lin" valueType="num">
                                      <p:cBhvr>
                                        <p:cTn id="21" dur="75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750"/>
                                        <p:tgtEl>
                                          <p:spTgt spid="14"/>
                                        </p:tgtEl>
                                      </p:cBhvr>
                                    </p:animEffect>
                                    <p:anim calcmode="lin" valueType="num">
                                      <p:cBhvr>
                                        <p:cTn id="26" dur="750" fill="hold"/>
                                        <p:tgtEl>
                                          <p:spTgt spid="14"/>
                                        </p:tgtEl>
                                        <p:attrNameLst>
                                          <p:attrName>ppt_x</p:attrName>
                                        </p:attrNameLst>
                                      </p:cBhvr>
                                      <p:tavLst>
                                        <p:tav tm="0">
                                          <p:val>
                                            <p:strVal val="#ppt_x"/>
                                          </p:val>
                                        </p:tav>
                                        <p:tav tm="100000">
                                          <p:val>
                                            <p:strVal val="#ppt_x"/>
                                          </p:val>
                                        </p:tav>
                                      </p:tavLst>
                                    </p:anim>
                                    <p:anim calcmode="lin" valueType="num">
                                      <p:cBhvr>
                                        <p:cTn id="27" dur="750" fill="hold"/>
                                        <p:tgtEl>
                                          <p:spTgt spid="14"/>
                                        </p:tgtEl>
                                        <p:attrNameLst>
                                          <p:attrName>ppt_y</p:attrName>
                                        </p:attrNameLst>
                                      </p:cBhvr>
                                      <p:tavLst>
                                        <p:tav tm="0">
                                          <p:val>
                                            <p:strVal val="#ppt_y+.1"/>
                                          </p:val>
                                        </p:tav>
                                        <p:tav tm="100000">
                                          <p:val>
                                            <p:strVal val="#ppt_y"/>
                                          </p:val>
                                        </p:tav>
                                      </p:tavLst>
                                    </p:anim>
                                  </p:childTnLst>
                                </p:cTn>
                              </p:par>
                              <p:par>
                                <p:cTn id="28" presetID="10" presetClass="exit" presetSubtype="0" fill="hold" nodeType="with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437766" y="1347788"/>
            <a:ext cx="8452498" cy="3168210"/>
          </a:xfrm>
        </p:spPr>
        <p:txBody>
          <a:bodyPr>
            <a:normAutofit fontScale="55000" lnSpcReduction="20000"/>
          </a:bodyPr>
          <a:lstStyle/>
          <a:p>
            <a:pPr marL="355600" indent="-355600">
              <a:buFont typeface="Wingdings" charset="2"/>
              <a:buChar char="ü"/>
            </a:pPr>
            <a:r>
              <a:rPr lang="ja-JP" altLang="en-US" dirty="0" smtClean="0"/>
              <a:t>設定</a:t>
            </a:r>
            <a:r>
              <a:rPr lang="ja-JP" altLang="en-US" dirty="0"/>
              <a:t>情報の自動バックアップと共に新規導入</a:t>
            </a:r>
            <a:r>
              <a:rPr lang="en-US" altLang="ja-JP" dirty="0"/>
              <a:t>/</a:t>
            </a:r>
            <a:r>
              <a:rPr lang="ja-JP" altLang="en-US" dirty="0"/>
              <a:t>交換時にすばやく展開可能</a:t>
            </a:r>
            <a:r>
              <a:rPr lang="en-US" altLang="ja-JP" dirty="0"/>
              <a:t>(</a:t>
            </a:r>
            <a:r>
              <a:rPr lang="en-US" altLang="ja-JP" dirty="0" smtClean="0"/>
              <a:t>USB</a:t>
            </a:r>
            <a:r>
              <a:rPr lang="ja-JP" altLang="en-US" dirty="0" smtClean="0"/>
              <a:t>起動やネット起動</a:t>
            </a:r>
            <a:r>
              <a:rPr lang="en-US" altLang="ja-JP" dirty="0" smtClean="0"/>
              <a:t>)</a:t>
            </a:r>
            <a:endParaRPr lang="ja-JP" altLang="en-US" dirty="0"/>
          </a:p>
          <a:p>
            <a:pPr marL="355600" indent="-355600">
              <a:buFont typeface="Wingdings" charset="2"/>
              <a:buChar char="ü"/>
            </a:pPr>
            <a:r>
              <a:rPr lang="ja-JP" altLang="en-US" dirty="0" smtClean="0"/>
              <a:t>ルータ</a:t>
            </a:r>
            <a:r>
              <a:rPr lang="ja-JP" altLang="en-US" dirty="0"/>
              <a:t>に新規接続されるスイッチ</a:t>
            </a:r>
            <a:r>
              <a:rPr lang="ja-JP" altLang="en-US" dirty="0" smtClean="0"/>
              <a:t>や無線</a:t>
            </a:r>
            <a:r>
              <a:rPr lang="en-US" altLang="ja-JP" dirty="0" smtClean="0"/>
              <a:t>LAN</a:t>
            </a:r>
            <a:r>
              <a:rPr lang="ja-JP" altLang="en-US" dirty="0" smtClean="0"/>
              <a:t>アクセスポイントなどを</a:t>
            </a:r>
            <a:r>
              <a:rPr lang="ja-JP" altLang="en-US" dirty="0"/>
              <a:t>自動</a:t>
            </a:r>
            <a:r>
              <a:rPr lang="ja-JP" altLang="en-US" dirty="0" smtClean="0"/>
              <a:t>設定（</a:t>
            </a:r>
            <a:r>
              <a:rPr lang="en-US" altLang="ja-JP" dirty="0" smtClean="0"/>
              <a:t>Telnet</a:t>
            </a:r>
            <a:r>
              <a:rPr lang="ja-JP" altLang="en-US" dirty="0" smtClean="0"/>
              <a:t>経由）</a:t>
            </a:r>
            <a:endParaRPr lang="ja-JP" altLang="en-US" dirty="0"/>
          </a:p>
          <a:p>
            <a:pPr marL="355600" indent="-355600">
              <a:buFont typeface="Wingdings" charset="2"/>
              <a:buChar char="ü"/>
            </a:pPr>
            <a:r>
              <a:rPr lang="en-US" altLang="ja-JP" dirty="0" smtClean="0"/>
              <a:t>Syslog</a:t>
            </a:r>
            <a:r>
              <a:rPr lang="ja-JP" altLang="en-US" dirty="0" smtClean="0"/>
              <a:t>をトリガー</a:t>
            </a:r>
            <a:r>
              <a:rPr lang="en-US" altLang="ja-JP" dirty="0"/>
              <a:t>(I/F Down</a:t>
            </a:r>
            <a:r>
              <a:rPr lang="en-US" altLang="ja-JP" dirty="0" smtClean="0"/>
              <a:t>)</a:t>
            </a:r>
            <a:r>
              <a:rPr lang="ja-JP" altLang="en-US" dirty="0" smtClean="0"/>
              <a:t>にして、ログ</a:t>
            </a:r>
            <a:r>
              <a:rPr lang="en-US" altLang="ja-JP" dirty="0"/>
              <a:t>(show interface)</a:t>
            </a:r>
            <a:r>
              <a:rPr lang="ja-JP" altLang="en-US" dirty="0"/>
              <a:t>を</a:t>
            </a:r>
            <a:r>
              <a:rPr lang="en-US" altLang="ja-JP" dirty="0"/>
              <a:t>Flash</a:t>
            </a:r>
            <a:r>
              <a:rPr lang="ja-JP" altLang="en-US" dirty="0"/>
              <a:t>に</a:t>
            </a:r>
            <a:r>
              <a:rPr lang="ja-JP" altLang="en-US" dirty="0" smtClean="0"/>
              <a:t>保存</a:t>
            </a:r>
            <a:r>
              <a:rPr lang="en-US" altLang="ja-JP" dirty="0" smtClean="0"/>
              <a:t>/Email</a:t>
            </a:r>
            <a:r>
              <a:rPr lang="ja-JP" altLang="en-US" dirty="0" smtClean="0"/>
              <a:t>送信</a:t>
            </a:r>
            <a:endParaRPr lang="ja-JP" altLang="en-US" dirty="0"/>
          </a:p>
          <a:p>
            <a:pPr marL="355600" indent="-355600">
              <a:buFont typeface="Wingdings" charset="2"/>
              <a:buChar char="ü"/>
            </a:pPr>
            <a:r>
              <a:rPr lang="en-US" altLang="ja-JP" dirty="0" smtClean="0"/>
              <a:t>IP </a:t>
            </a:r>
            <a:r>
              <a:rPr lang="en-US" altLang="ja-JP" dirty="0"/>
              <a:t>SLA DNS Operation/HTTP Operation</a:t>
            </a:r>
            <a:r>
              <a:rPr lang="ja-JP" altLang="en-US" dirty="0"/>
              <a:t>で</a:t>
            </a:r>
            <a:r>
              <a:rPr lang="en-US" altLang="ja-JP" dirty="0"/>
              <a:t>DNS</a:t>
            </a:r>
            <a:r>
              <a:rPr lang="ja-JP" altLang="en-US" dirty="0"/>
              <a:t>解決の</a:t>
            </a:r>
            <a:r>
              <a:rPr lang="ja-JP" altLang="en-US" dirty="0" smtClean="0"/>
              <a:t>時間</a:t>
            </a:r>
            <a:r>
              <a:rPr lang="en-US" altLang="ja-JP" dirty="0" smtClean="0"/>
              <a:t>(15sec)</a:t>
            </a:r>
            <a:r>
              <a:rPr lang="ja-JP" altLang="en-US" dirty="0" smtClean="0"/>
              <a:t>を</a:t>
            </a:r>
            <a:r>
              <a:rPr lang="ja-JP" altLang="en-US" dirty="0"/>
              <a:t>測定、閾値超えたら</a:t>
            </a:r>
            <a:r>
              <a:rPr lang="ja-JP" altLang="en-US" dirty="0" smtClean="0"/>
              <a:t>アラート送信</a:t>
            </a:r>
            <a:endParaRPr lang="ja-JP" altLang="en-US" dirty="0"/>
          </a:p>
          <a:p>
            <a:pPr marL="355600" indent="-355600">
              <a:buFont typeface="Wingdings" charset="2"/>
              <a:buChar char="ü"/>
            </a:pPr>
            <a:r>
              <a:rPr lang="en-US" altLang="ja-JP" dirty="0" smtClean="0"/>
              <a:t>Telnet</a:t>
            </a:r>
            <a:r>
              <a:rPr lang="ja-JP" altLang="en-US" dirty="0"/>
              <a:t>アクセスを検知して、アラートを送信</a:t>
            </a:r>
          </a:p>
          <a:p>
            <a:pPr marL="355600" indent="-355600">
              <a:buFont typeface="Wingdings" charset="2"/>
              <a:buChar char="ü"/>
            </a:pPr>
            <a:r>
              <a:rPr lang="ja-JP" altLang="en-US" dirty="0" smtClean="0"/>
              <a:t>毎晩</a:t>
            </a:r>
            <a:r>
              <a:rPr lang="en-US" altLang="ja-JP" dirty="0"/>
              <a:t>18:00</a:t>
            </a:r>
            <a:r>
              <a:rPr lang="ja-JP" altLang="en-US" dirty="0"/>
              <a:t>になったら</a:t>
            </a:r>
            <a:r>
              <a:rPr lang="en-US" altLang="ja-JP" dirty="0"/>
              <a:t>LAN</a:t>
            </a:r>
            <a:r>
              <a:rPr lang="ja-JP" altLang="en-US" dirty="0"/>
              <a:t>の特定ポートが</a:t>
            </a:r>
            <a:r>
              <a:rPr lang="en-US" altLang="ja-JP" dirty="0"/>
              <a:t>shutdown(</a:t>
            </a:r>
            <a:r>
              <a:rPr lang="en-US" altLang="ja-JP" dirty="0" err="1"/>
              <a:t>PoE</a:t>
            </a:r>
            <a:r>
              <a:rPr lang="ja-JP" altLang="en-US" dirty="0"/>
              <a:t>が落とせる</a:t>
            </a:r>
            <a:r>
              <a:rPr lang="en-US" altLang="ja-JP" dirty="0" smtClean="0"/>
              <a:t>)</a:t>
            </a:r>
            <a:endParaRPr lang="en-US" altLang="ja-JP" dirty="0"/>
          </a:p>
        </p:txBody>
      </p:sp>
      <p:sp>
        <p:nvSpPr>
          <p:cNvPr id="3" name="タイトル 2"/>
          <p:cNvSpPr>
            <a:spLocks noGrp="1"/>
          </p:cNvSpPr>
          <p:nvPr>
            <p:ph type="title"/>
          </p:nvPr>
        </p:nvSpPr>
        <p:spPr/>
        <p:txBody>
          <a:bodyPr/>
          <a:lstStyle/>
          <a:p>
            <a:r>
              <a:rPr kumimoji="1" lang="en-US" altLang="ja-JP" dirty="0" smtClean="0"/>
              <a:t>EEM</a:t>
            </a:r>
            <a:r>
              <a:rPr lang="ja-JP" altLang="en-US" dirty="0" smtClean="0"/>
              <a:t>そ</a:t>
            </a:r>
            <a:r>
              <a:rPr kumimoji="1" lang="ja-JP" altLang="en-US" dirty="0" smtClean="0"/>
              <a:t>の他</a:t>
            </a:r>
            <a:endParaRPr kumimoji="1" lang="ja-JP" altLang="en-US" dirty="0"/>
          </a:p>
        </p:txBody>
      </p:sp>
    </p:spTree>
    <p:extLst>
      <p:ext uri="{BB962C8B-B14F-4D97-AF65-F5344CB8AC3E}">
        <p14:creationId xmlns:p14="http://schemas.microsoft.com/office/powerpoint/2010/main" val="2271133211"/>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4420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7765" y="341313"/>
            <a:ext cx="7033551" cy="731837"/>
          </a:xfrm>
        </p:spPr>
        <p:txBody>
          <a:bodyPr/>
          <a:lstStyle/>
          <a:p>
            <a:r>
              <a:rPr lang="en-US" altLang="ja-JP" sz="2800" dirty="0">
                <a:solidFill>
                  <a:schemeClr val="tx1">
                    <a:lumMod val="75000"/>
                  </a:schemeClr>
                </a:solidFill>
                <a:ea typeface="+mj-ea"/>
              </a:rPr>
              <a:t>2016</a:t>
            </a:r>
            <a:r>
              <a:rPr lang="ja-JP" altLang="en-US" sz="2800" dirty="0">
                <a:solidFill>
                  <a:schemeClr val="tx1">
                    <a:lumMod val="75000"/>
                  </a:schemeClr>
                </a:solidFill>
                <a:ea typeface="+mj-ea"/>
              </a:rPr>
              <a:t>年度の実績　</a:t>
            </a:r>
            <a:r>
              <a:rPr lang="ja-JP" altLang="en-US" sz="2800" dirty="0">
                <a:solidFill>
                  <a:srgbClr val="0070C0"/>
                </a:solidFill>
                <a:ea typeface="+mj-ea"/>
              </a:rPr>
              <a:t>マーケットシェアの拡大</a:t>
            </a:r>
            <a:r>
              <a:rPr lang="en-US" altLang="ja-JP" sz="2800" dirty="0">
                <a:solidFill>
                  <a:srgbClr val="0070C0"/>
                </a:solidFill>
                <a:ea typeface="+mj-ea"/>
              </a:rPr>
              <a:t/>
            </a:r>
            <a:br>
              <a:rPr lang="en-US" altLang="ja-JP" sz="2800" dirty="0">
                <a:solidFill>
                  <a:srgbClr val="0070C0"/>
                </a:solidFill>
                <a:ea typeface="+mj-ea"/>
              </a:rPr>
            </a:br>
            <a:r>
              <a:rPr lang="en-US" altLang="ja-JP" sz="2800" dirty="0">
                <a:solidFill>
                  <a:srgbClr val="0070C0"/>
                </a:solidFill>
                <a:ea typeface="+mj-ea"/>
              </a:rPr>
              <a:t>–SOHO</a:t>
            </a:r>
            <a:r>
              <a:rPr lang="ja-JP" altLang="en-US" sz="2800" dirty="0">
                <a:solidFill>
                  <a:srgbClr val="0070C0"/>
                </a:solidFill>
                <a:ea typeface="+mj-ea"/>
              </a:rPr>
              <a:t>ルータ</a:t>
            </a:r>
            <a:endParaRPr kumimoji="1" lang="ja-JP" altLang="en-US" sz="2800" dirty="0">
              <a:solidFill>
                <a:srgbClr val="0070C0"/>
              </a:solidFill>
              <a:ea typeface="+mj-ea"/>
            </a:endParaRPr>
          </a:p>
        </p:txBody>
      </p:sp>
      <p:graphicFrame>
        <p:nvGraphicFramePr>
          <p:cNvPr id="51" name="グラフ 50"/>
          <p:cNvGraphicFramePr/>
          <p:nvPr>
            <p:extLst/>
          </p:nvPr>
        </p:nvGraphicFramePr>
        <p:xfrm>
          <a:off x="437766" y="1205683"/>
          <a:ext cx="8198234" cy="3393410"/>
        </p:xfrm>
        <a:graphic>
          <a:graphicData uri="http://schemas.openxmlformats.org/drawingml/2006/chart">
            <c:chart xmlns:c="http://schemas.openxmlformats.org/drawingml/2006/chart" xmlns:r="http://schemas.openxmlformats.org/officeDocument/2006/relationships" r:id="rId3"/>
          </a:graphicData>
        </a:graphic>
      </p:graphicFrame>
      <p:sp>
        <p:nvSpPr>
          <p:cNvPr id="14" name="正方形/長方形 13"/>
          <p:cNvSpPr/>
          <p:nvPr/>
        </p:nvSpPr>
        <p:spPr>
          <a:xfrm>
            <a:off x="5548073" y="4527939"/>
            <a:ext cx="2661306" cy="200055"/>
          </a:xfrm>
          <a:prstGeom prst="rect">
            <a:avLst/>
          </a:prstGeom>
        </p:spPr>
        <p:txBody>
          <a:bodyPr wrap="none">
            <a:spAutoFit/>
          </a:bodyPr>
          <a:lstStyle/>
          <a:p>
            <a:pPr marL="57136" indent="0" algn="r">
              <a:buNone/>
            </a:pPr>
            <a:r>
              <a:rPr lang="en-US" altLang="ja-JP" sz="700" dirty="0"/>
              <a:t>Source: IDC Japan, Japan Quarterly Router Tracker 2016Q2</a:t>
            </a:r>
            <a:endParaRPr kumimoji="1" lang="ja-JP" altLang="en-US" sz="400" dirty="0">
              <a:solidFill>
                <a:schemeClr val="bg1">
                  <a:lumMod val="50000"/>
                </a:schemeClr>
              </a:solidFill>
            </a:endParaRPr>
          </a:p>
        </p:txBody>
      </p:sp>
      <p:sp>
        <p:nvSpPr>
          <p:cNvPr id="3" name="正方形/長方形 2"/>
          <p:cNvSpPr/>
          <p:nvPr/>
        </p:nvSpPr>
        <p:spPr>
          <a:xfrm>
            <a:off x="2403234" y="1747813"/>
            <a:ext cx="554960" cy="400110"/>
          </a:xfrm>
          <a:prstGeom prst="rect">
            <a:avLst/>
          </a:prstGeom>
        </p:spPr>
        <p:txBody>
          <a:bodyPr wrap="none">
            <a:spAutoFit/>
          </a:bodyPr>
          <a:lstStyle/>
          <a:p>
            <a:pPr algn="ctr"/>
            <a:r>
              <a:rPr lang="en-US" altLang="ja-JP" sz="2000" dirty="0">
                <a:solidFill>
                  <a:schemeClr val="bg1"/>
                </a:solidFill>
              </a:rPr>
              <a:t>9%</a:t>
            </a:r>
            <a:endParaRPr lang="ja-JP" altLang="en-US" sz="2000" dirty="0">
              <a:solidFill>
                <a:schemeClr val="bg1"/>
              </a:solidFill>
            </a:endParaRPr>
          </a:p>
        </p:txBody>
      </p:sp>
      <p:sp>
        <p:nvSpPr>
          <p:cNvPr id="12" name="正方形/長方形 11"/>
          <p:cNvSpPr/>
          <p:nvPr/>
        </p:nvSpPr>
        <p:spPr>
          <a:xfrm>
            <a:off x="5473274" y="1707353"/>
            <a:ext cx="1212191" cy="707886"/>
          </a:xfrm>
          <a:prstGeom prst="rect">
            <a:avLst/>
          </a:prstGeom>
        </p:spPr>
        <p:txBody>
          <a:bodyPr wrap="none">
            <a:spAutoFit/>
          </a:bodyPr>
          <a:lstStyle/>
          <a:p>
            <a:pPr algn="ctr"/>
            <a:r>
              <a:rPr lang="en-US" altLang="ja-JP" sz="4000" dirty="0">
                <a:solidFill>
                  <a:schemeClr val="bg1"/>
                </a:solidFill>
              </a:rPr>
              <a:t>16%</a:t>
            </a:r>
            <a:endParaRPr lang="ja-JP" altLang="en-US" sz="4000" dirty="0">
              <a:solidFill>
                <a:schemeClr val="bg1"/>
              </a:solidFill>
            </a:endParaRPr>
          </a:p>
        </p:txBody>
      </p:sp>
    </p:spTree>
    <p:extLst>
      <p:ext uri="{BB962C8B-B14F-4D97-AF65-F5344CB8AC3E}">
        <p14:creationId xmlns:p14="http://schemas.microsoft.com/office/powerpoint/2010/main" val="338128724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anim calcmode="lin" valueType="num">
                                      <p:cBhvr>
                                        <p:cTn id="8" dur="500" fill="hold"/>
                                        <p:tgtEl>
                                          <p:spTgt spid="51"/>
                                        </p:tgtEl>
                                        <p:attrNameLst>
                                          <p:attrName>ppt_x</p:attrName>
                                        </p:attrNameLst>
                                      </p:cBhvr>
                                      <p:tavLst>
                                        <p:tav tm="0">
                                          <p:val>
                                            <p:strVal val="#ppt_x"/>
                                          </p:val>
                                        </p:tav>
                                        <p:tav tm="100000">
                                          <p:val>
                                            <p:strVal val="#ppt_x"/>
                                          </p:val>
                                        </p:tav>
                                      </p:tavLst>
                                    </p:anim>
                                    <p:anim calcmode="lin" valueType="num">
                                      <p:cBhvr>
                                        <p:cTn id="9" dur="500" fill="hold"/>
                                        <p:tgtEl>
                                          <p:spTgt spid="5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3" presetClass="entr" presetSubtype="288" fill="hold" grpId="0" nodeType="afterEffect">
                                  <p:stCondLst>
                                    <p:cond delay="500"/>
                                  </p:stCondLst>
                                  <p:iterate type="lt">
                                    <p:tmPct val="10000"/>
                                  </p:iterate>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strVal val="4/3*#ppt_w"/>
                                          </p:val>
                                        </p:tav>
                                        <p:tav tm="100000">
                                          <p:val>
                                            <p:strVal val="#ppt_w"/>
                                          </p:val>
                                        </p:tav>
                                      </p:tavLst>
                                    </p:anim>
                                    <p:anim calcmode="lin" valueType="num">
                                      <p:cBhvr>
                                        <p:cTn id="19" dur="500" fill="hold"/>
                                        <p:tgtEl>
                                          <p:spTgt spid="12"/>
                                        </p:tgtEl>
                                        <p:attrNameLst>
                                          <p:attrName>ppt_h</p:attrName>
                                        </p:attrNameLst>
                                      </p:cBhvr>
                                      <p:tavLst>
                                        <p:tav tm="0">
                                          <p:val>
                                            <p:strVal val="4/3*#ppt_h"/>
                                          </p:val>
                                        </p:tav>
                                        <p:tav tm="100000">
                                          <p:val>
                                            <p:strVal val="#ppt_h"/>
                                          </p:val>
                                        </p:tav>
                                      </p:tavLst>
                                    </p:anim>
                                  </p:childTnLst>
                                </p:cTn>
                              </p:par>
                              <p:par>
                                <p:cTn id="20" presetID="23" presetClass="entr" presetSubtype="288" fill="hold" grpId="0" nodeType="withEffect">
                                  <p:stCondLst>
                                    <p:cond delay="500"/>
                                  </p:stCondLst>
                                  <p:iterate type="lt">
                                    <p:tmPct val="10000"/>
                                  </p:iterate>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strVal val="4/3*#ppt_w"/>
                                          </p:val>
                                        </p:tav>
                                        <p:tav tm="100000">
                                          <p:val>
                                            <p:strVal val="#ppt_w"/>
                                          </p:val>
                                        </p:tav>
                                      </p:tavLst>
                                    </p:anim>
                                    <p:anim calcmode="lin" valueType="num">
                                      <p:cBhvr>
                                        <p:cTn id="23" dur="500" fill="hold"/>
                                        <p:tgtEl>
                                          <p:spTgt spid="3"/>
                                        </p:tgtEl>
                                        <p:attrNameLst>
                                          <p:attrName>ppt_h</p:attrName>
                                        </p:attrNameLst>
                                      </p:cBhvr>
                                      <p:tavLst>
                                        <p:tav tm="0">
                                          <p:val>
                                            <p:strVal val="4/3*#ppt_h"/>
                                          </p:val>
                                        </p:tav>
                                        <p:tav tm="100000">
                                          <p:val>
                                            <p:strVal val="#ppt_h"/>
                                          </p:val>
                                        </p:tav>
                                      </p:tavLst>
                                    </p:anim>
                                  </p:childTnLst>
                                </p:cTn>
                              </p:par>
                            </p:childTnLst>
                          </p:cTn>
                        </p:par>
                        <p:par>
                          <p:cTn id="24" fill="hold">
                            <p:stCondLst>
                              <p:cond delay="2600"/>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12"/>
                                        </p:tgtEl>
                                      </p:cBhvr>
                                    </p:animEffect>
                                    <p:animScale>
                                      <p:cBhvr>
                                        <p:cTn id="2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1" grpId="0">
        <p:bldAsOne/>
      </p:bldGraphic>
      <p:bldP spid="14" grpId="0"/>
      <p:bldP spid="3" grpId="0"/>
      <p:bldP spid="12" grpId="0"/>
      <p:bldP spid="1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2"/>
          <p:cNvSpPr>
            <a:spLocks noGrp="1"/>
          </p:cNvSpPr>
          <p:nvPr>
            <p:ph type="title"/>
          </p:nvPr>
        </p:nvSpPr>
        <p:spPr>
          <a:xfrm>
            <a:off x="403646" y="116121"/>
            <a:ext cx="8345488" cy="731837"/>
          </a:xfrm>
        </p:spPr>
        <p:txBody>
          <a:bodyPr/>
          <a:lstStyle/>
          <a:p>
            <a:r>
              <a:rPr lang="en-US" altLang="ja-JP" dirty="0" smtClean="0">
                <a:ea typeface="+mj-ea"/>
                <a:cs typeface="メイリオ"/>
              </a:rPr>
              <a:t>Cisco 841M J</a:t>
            </a:r>
            <a:r>
              <a:rPr lang="ja-JP" altLang="en-US" dirty="0" smtClean="0">
                <a:ea typeface="+mj-ea"/>
                <a:cs typeface="メイリオ"/>
              </a:rPr>
              <a:t>シリーズ</a:t>
            </a:r>
            <a:endParaRPr lang="en-US" altLang="ja-JP" dirty="0">
              <a:ea typeface="+mj-ea"/>
              <a:cs typeface="メイリオ"/>
            </a:endParaRPr>
          </a:p>
        </p:txBody>
      </p:sp>
      <p:sp>
        <p:nvSpPr>
          <p:cNvPr id="6" name="AutoShape 3"/>
          <p:cNvSpPr>
            <a:spLocks noChangeAspect="1" noChangeArrowheads="1" noTextEdit="1"/>
          </p:cNvSpPr>
          <p:nvPr/>
        </p:nvSpPr>
        <p:spPr bwMode="auto">
          <a:xfrm>
            <a:off x="504825" y="847725"/>
            <a:ext cx="3806825" cy="608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cs typeface="メイリオ"/>
            </a:endParaRPr>
          </a:p>
        </p:txBody>
      </p:sp>
      <p:sp>
        <p:nvSpPr>
          <p:cNvPr id="9" name="正方形/長方形 8"/>
          <p:cNvSpPr/>
          <p:nvPr/>
        </p:nvSpPr>
        <p:spPr>
          <a:xfrm>
            <a:off x="531977" y="1685498"/>
            <a:ext cx="4379805" cy="675565"/>
          </a:xfrm>
          <a:prstGeom prst="rect">
            <a:avLst/>
          </a:prstGeom>
          <a:solidFill>
            <a:schemeClr val="tx2">
              <a:lumMod val="7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algn="r"/>
            <a:r>
              <a:rPr kumimoji="1" lang="en-US" altLang="ja-JP" sz="1600" dirty="0" smtClean="0">
                <a:solidFill>
                  <a:schemeClr val="bg1"/>
                </a:solidFill>
                <a:cs typeface="メイリオ"/>
              </a:rPr>
              <a:t>30</a:t>
            </a:r>
            <a:r>
              <a:rPr kumimoji="1" lang="ja-JP" altLang="en-US" sz="1600" dirty="0" smtClean="0">
                <a:solidFill>
                  <a:schemeClr val="bg1"/>
                </a:solidFill>
                <a:cs typeface="メイリオ"/>
              </a:rPr>
              <a:t>年の歴史を持つ</a:t>
            </a:r>
            <a:r>
              <a:rPr kumimoji="1" lang="en-US" altLang="ja-JP" sz="1600" dirty="0" smtClean="0">
                <a:solidFill>
                  <a:schemeClr val="bg1"/>
                </a:solidFill>
                <a:cs typeface="メイリオ"/>
              </a:rPr>
              <a:t>IOS</a:t>
            </a:r>
            <a:r>
              <a:rPr kumimoji="1" lang="ja-JP" altLang="en-US" sz="1600" dirty="0" smtClean="0">
                <a:solidFill>
                  <a:schemeClr val="bg1"/>
                </a:solidFill>
                <a:cs typeface="メイリオ"/>
              </a:rPr>
              <a:t>で</a:t>
            </a:r>
            <a:r>
              <a:rPr kumimoji="1" lang="ja-JP" altLang="en-US" b="1" dirty="0" smtClean="0">
                <a:solidFill>
                  <a:schemeClr val="bg1"/>
                </a:solidFill>
                <a:cs typeface="メイリオ"/>
              </a:rPr>
              <a:t>基本機能</a:t>
            </a:r>
            <a:r>
              <a:rPr kumimoji="1" lang="en-US" altLang="en-US" sz="1600" dirty="0" smtClean="0">
                <a:solidFill>
                  <a:schemeClr val="bg1"/>
                </a:solidFill>
                <a:cs typeface="メイリオ"/>
              </a:rPr>
              <a:t>を</a:t>
            </a:r>
            <a:r>
              <a:rPr kumimoji="1" lang="ja-JP" altLang="en-US" sz="1600" dirty="0" smtClean="0">
                <a:solidFill>
                  <a:schemeClr val="bg1"/>
                </a:solidFill>
                <a:cs typeface="メイリオ"/>
              </a:rPr>
              <a:t>実装</a:t>
            </a:r>
            <a:endParaRPr kumimoji="1" lang="en-US" altLang="ja-JP" sz="1600" dirty="0" smtClean="0">
              <a:solidFill>
                <a:schemeClr val="bg1"/>
              </a:solidFill>
              <a:cs typeface="メイリオ"/>
            </a:endParaRPr>
          </a:p>
          <a:p>
            <a:pPr algn="r"/>
            <a:r>
              <a:rPr kumimoji="1" lang="en-US" altLang="ja-JP" sz="1000" dirty="0" smtClean="0">
                <a:solidFill>
                  <a:schemeClr val="bg1"/>
                </a:solidFill>
                <a:cs typeface="メイリオ"/>
              </a:rPr>
              <a:t>IPSec</a:t>
            </a:r>
            <a:r>
              <a:rPr kumimoji="1" lang="ja-JP" altLang="en-US" sz="1000" dirty="0" smtClean="0">
                <a:solidFill>
                  <a:schemeClr val="bg1"/>
                </a:solidFill>
                <a:cs typeface="メイリオ"/>
              </a:rPr>
              <a:t> </a:t>
            </a:r>
            <a:r>
              <a:rPr kumimoji="1" lang="en-US" altLang="ja-JP" sz="1000" dirty="0" smtClean="0">
                <a:solidFill>
                  <a:schemeClr val="bg1"/>
                </a:solidFill>
                <a:cs typeface="メイリオ"/>
              </a:rPr>
              <a:t>VPN</a:t>
            </a:r>
            <a:r>
              <a:rPr kumimoji="1" lang="ja-JP" altLang="en-US" sz="1000" dirty="0" smtClean="0">
                <a:solidFill>
                  <a:schemeClr val="bg1"/>
                </a:solidFill>
                <a:cs typeface="メイリオ"/>
              </a:rPr>
              <a:t>（拠点接続）、</a:t>
            </a:r>
            <a:r>
              <a:rPr kumimoji="1" lang="en-US" altLang="ja-JP" sz="1000" dirty="0" smtClean="0">
                <a:solidFill>
                  <a:schemeClr val="bg1"/>
                </a:solidFill>
                <a:cs typeface="メイリオ"/>
              </a:rPr>
              <a:t>VLAN</a:t>
            </a:r>
            <a:r>
              <a:rPr kumimoji="1" lang="ja-JP" altLang="en-US" sz="1000" dirty="0" smtClean="0">
                <a:solidFill>
                  <a:schemeClr val="bg1"/>
                </a:solidFill>
                <a:cs typeface="メイリオ"/>
              </a:rPr>
              <a:t>制御、</a:t>
            </a:r>
            <a:r>
              <a:rPr kumimoji="1" lang="en-US" altLang="ja-JP" sz="1000" dirty="0" smtClean="0">
                <a:solidFill>
                  <a:schemeClr val="bg1"/>
                </a:solidFill>
                <a:cs typeface="メイリオ"/>
              </a:rPr>
              <a:t>Firewall</a:t>
            </a:r>
            <a:r>
              <a:rPr kumimoji="1" lang="ja-JP" altLang="en-US" sz="1000" dirty="0" smtClean="0">
                <a:solidFill>
                  <a:schemeClr val="bg1"/>
                </a:solidFill>
                <a:cs typeface="メイリオ"/>
              </a:rPr>
              <a:t>、</a:t>
            </a:r>
            <a:r>
              <a:rPr kumimoji="1" lang="en-US" altLang="ja-JP" sz="1000" dirty="0" smtClean="0">
                <a:solidFill>
                  <a:schemeClr val="bg1"/>
                </a:solidFill>
                <a:cs typeface="メイリオ"/>
              </a:rPr>
              <a:t>NAT</a:t>
            </a:r>
            <a:r>
              <a:rPr kumimoji="1" lang="ja-JP" altLang="en-US" sz="1000" dirty="0" smtClean="0">
                <a:solidFill>
                  <a:schemeClr val="bg1"/>
                </a:solidFill>
                <a:cs typeface="メイリオ"/>
              </a:rPr>
              <a:t>、</a:t>
            </a:r>
            <a:r>
              <a:rPr kumimoji="1" lang="en-US" altLang="ja-JP" sz="1000" dirty="0" smtClean="0">
                <a:solidFill>
                  <a:schemeClr val="bg1"/>
                </a:solidFill>
                <a:cs typeface="メイリオ"/>
              </a:rPr>
              <a:t/>
            </a:r>
            <a:br>
              <a:rPr kumimoji="1" lang="en-US" altLang="ja-JP" sz="1000" dirty="0" smtClean="0">
                <a:solidFill>
                  <a:schemeClr val="bg1"/>
                </a:solidFill>
                <a:cs typeface="メイリオ"/>
              </a:rPr>
            </a:br>
            <a:r>
              <a:rPr kumimoji="1" lang="ja-JP" altLang="en-US" sz="1000" dirty="0" smtClean="0">
                <a:solidFill>
                  <a:schemeClr val="bg1"/>
                </a:solidFill>
                <a:cs typeface="メイリオ"/>
              </a:rPr>
              <a:t>フレッツ光ネクスト対応</a:t>
            </a:r>
            <a:r>
              <a:rPr kumimoji="1" lang="en-US" altLang="ja-JP" sz="1000" dirty="0" smtClean="0">
                <a:solidFill>
                  <a:schemeClr val="bg1"/>
                </a:solidFill>
                <a:cs typeface="メイリオ"/>
              </a:rPr>
              <a:t>/</a:t>
            </a:r>
            <a:r>
              <a:rPr kumimoji="1" lang="en-US" altLang="ja-JP" sz="1000" dirty="0" err="1" smtClean="0">
                <a:solidFill>
                  <a:schemeClr val="bg1"/>
                </a:solidFill>
                <a:cs typeface="メイリオ"/>
              </a:rPr>
              <a:t>PPPoE</a:t>
            </a:r>
            <a:r>
              <a:rPr kumimoji="1" lang="ja-JP" altLang="en-US" sz="1000" dirty="0" smtClean="0">
                <a:solidFill>
                  <a:schemeClr val="bg1"/>
                </a:solidFill>
                <a:cs typeface="メイリオ"/>
              </a:rPr>
              <a:t>ほか</a:t>
            </a:r>
          </a:p>
        </p:txBody>
      </p:sp>
      <p:sp>
        <p:nvSpPr>
          <p:cNvPr id="10" name="正方形/長方形 9"/>
          <p:cNvSpPr/>
          <p:nvPr/>
        </p:nvSpPr>
        <p:spPr>
          <a:xfrm>
            <a:off x="531976" y="2440820"/>
            <a:ext cx="4379807" cy="675565"/>
          </a:xfrm>
          <a:prstGeom prst="rect">
            <a:avLst/>
          </a:prstGeom>
          <a:solidFill>
            <a:schemeClr val="tx2">
              <a:lumMod val="7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pPr algn="r"/>
            <a:r>
              <a:rPr kumimoji="1" lang="ja-JP" altLang="en-US" sz="1600" dirty="0" smtClean="0">
                <a:solidFill>
                  <a:srgbClr val="FFFFFF"/>
                </a:solidFill>
                <a:cs typeface="メイリオ"/>
              </a:rPr>
              <a:t>インターネットや社内ネットの</a:t>
            </a:r>
            <a:r>
              <a:rPr kumimoji="1" lang="ja-JP" altLang="en-US" b="1" dirty="0" smtClean="0">
                <a:solidFill>
                  <a:srgbClr val="FFFFFF"/>
                </a:solidFill>
                <a:cs typeface="メイリオ"/>
              </a:rPr>
              <a:t>監視・管理</a:t>
            </a:r>
            <a:endParaRPr kumimoji="1" lang="en-US" altLang="ja-JP" b="1" dirty="0" smtClean="0">
              <a:solidFill>
                <a:srgbClr val="FFFFFF"/>
              </a:solidFill>
              <a:cs typeface="メイリオ"/>
            </a:endParaRPr>
          </a:p>
          <a:p>
            <a:pPr algn="r"/>
            <a:r>
              <a:rPr kumimoji="1" lang="ja-JP" altLang="en-US" sz="1000" dirty="0" smtClean="0">
                <a:solidFill>
                  <a:srgbClr val="FFFFFF"/>
                </a:solidFill>
                <a:cs typeface="メイリオ"/>
              </a:rPr>
              <a:t>インターネット利用端末やアプリの一覧表示により、</a:t>
            </a:r>
            <a:r>
              <a:rPr kumimoji="1" lang="en-US" altLang="ja-JP" sz="1000" dirty="0" smtClean="0">
                <a:solidFill>
                  <a:srgbClr val="FFFFFF"/>
                </a:solidFill>
                <a:cs typeface="メイリオ"/>
              </a:rPr>
              <a:t/>
            </a:r>
            <a:br>
              <a:rPr kumimoji="1" lang="en-US" altLang="ja-JP" sz="1000" dirty="0" smtClean="0">
                <a:solidFill>
                  <a:srgbClr val="FFFFFF"/>
                </a:solidFill>
                <a:cs typeface="メイリオ"/>
              </a:rPr>
            </a:br>
            <a:r>
              <a:rPr kumimoji="1" lang="ja-JP" altLang="en-US" sz="1000" dirty="0" smtClean="0">
                <a:solidFill>
                  <a:srgbClr val="FFFFFF"/>
                </a:solidFill>
                <a:cs typeface="メイリオ"/>
              </a:rPr>
              <a:t>業務外利用の監視、ならびに利用状況を管理できます。</a:t>
            </a:r>
          </a:p>
        </p:txBody>
      </p:sp>
      <p:grpSp>
        <p:nvGrpSpPr>
          <p:cNvPr id="13" name="グループ化 12"/>
          <p:cNvGrpSpPr/>
          <p:nvPr/>
        </p:nvGrpSpPr>
        <p:grpSpPr>
          <a:xfrm>
            <a:off x="229523" y="1727506"/>
            <a:ext cx="599976" cy="591548"/>
            <a:chOff x="229523" y="1727506"/>
            <a:chExt cx="599976" cy="591548"/>
          </a:xfrm>
        </p:grpSpPr>
        <p:sp>
          <p:nvSpPr>
            <p:cNvPr id="14" name="円/楕円 13"/>
            <p:cNvSpPr/>
            <p:nvPr/>
          </p:nvSpPr>
          <p:spPr>
            <a:xfrm>
              <a:off x="229523" y="1727506"/>
              <a:ext cx="591548" cy="591548"/>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b="1" dirty="0" smtClean="0">
                <a:cs typeface="メイリオ"/>
              </a:endParaRPr>
            </a:p>
          </p:txBody>
        </p:sp>
        <p:sp>
          <p:nvSpPr>
            <p:cNvPr id="15" name="正方形/長方形 14"/>
            <p:cNvSpPr/>
            <p:nvPr/>
          </p:nvSpPr>
          <p:spPr>
            <a:xfrm>
              <a:off x="234464" y="1849807"/>
              <a:ext cx="595035" cy="338554"/>
            </a:xfrm>
            <a:prstGeom prst="rect">
              <a:avLst/>
            </a:prstGeom>
          </p:spPr>
          <p:txBody>
            <a:bodyPr wrap="none">
              <a:spAutoFit/>
            </a:bodyPr>
            <a:lstStyle/>
            <a:p>
              <a:pPr algn="ctr"/>
              <a:r>
                <a:rPr lang="ja-JP" altLang="en-US" sz="1600" dirty="0" smtClean="0">
                  <a:solidFill>
                    <a:srgbClr val="FFFF00"/>
                  </a:solidFill>
                  <a:cs typeface="メイリオ"/>
                </a:rPr>
                <a:t>基本</a:t>
              </a:r>
              <a:endParaRPr lang="ja-JP" altLang="en-US" sz="1600" dirty="0">
                <a:solidFill>
                  <a:srgbClr val="FFFF00"/>
                </a:solidFill>
                <a:cs typeface="メイリオ"/>
              </a:endParaRPr>
            </a:p>
          </p:txBody>
        </p:sp>
      </p:grpSp>
      <p:grpSp>
        <p:nvGrpSpPr>
          <p:cNvPr id="16" name="グループ化 15"/>
          <p:cNvGrpSpPr/>
          <p:nvPr/>
        </p:nvGrpSpPr>
        <p:grpSpPr>
          <a:xfrm>
            <a:off x="229523" y="2482828"/>
            <a:ext cx="599973" cy="591548"/>
            <a:chOff x="229523" y="2482828"/>
            <a:chExt cx="599973" cy="591548"/>
          </a:xfrm>
        </p:grpSpPr>
        <p:sp>
          <p:nvSpPr>
            <p:cNvPr id="17" name="円/楕円 16"/>
            <p:cNvSpPr/>
            <p:nvPr/>
          </p:nvSpPr>
          <p:spPr>
            <a:xfrm>
              <a:off x="229523" y="2482828"/>
              <a:ext cx="591548" cy="591548"/>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rgbClr val="FF6600"/>
                </a:solidFill>
                <a:cs typeface="メイリオ"/>
              </a:endParaRPr>
            </a:p>
          </p:txBody>
        </p:sp>
        <p:sp>
          <p:nvSpPr>
            <p:cNvPr id="18" name="正方形/長方形 17"/>
            <p:cNvSpPr/>
            <p:nvPr/>
          </p:nvSpPr>
          <p:spPr>
            <a:xfrm>
              <a:off x="234461" y="2605130"/>
              <a:ext cx="595035" cy="338554"/>
            </a:xfrm>
            <a:prstGeom prst="rect">
              <a:avLst/>
            </a:prstGeom>
          </p:spPr>
          <p:txBody>
            <a:bodyPr wrap="none">
              <a:spAutoFit/>
            </a:bodyPr>
            <a:lstStyle/>
            <a:p>
              <a:pPr algn="ctr"/>
              <a:r>
                <a:rPr lang="ja-JP" altLang="en-US" sz="1600" dirty="0" smtClean="0">
                  <a:solidFill>
                    <a:srgbClr val="FFFF00"/>
                  </a:solidFill>
                  <a:cs typeface="メイリオ"/>
                </a:rPr>
                <a:t>安心</a:t>
              </a:r>
              <a:endParaRPr lang="ja-JP" altLang="en-US" sz="1600" dirty="0">
                <a:solidFill>
                  <a:srgbClr val="FFFF00"/>
                </a:solidFill>
                <a:cs typeface="メイリオ"/>
              </a:endParaRPr>
            </a:p>
          </p:txBody>
        </p:sp>
      </p:grpSp>
      <p:grpSp>
        <p:nvGrpSpPr>
          <p:cNvPr id="3" name="図形グループ 2"/>
          <p:cNvGrpSpPr/>
          <p:nvPr/>
        </p:nvGrpSpPr>
        <p:grpSpPr>
          <a:xfrm>
            <a:off x="229523" y="3945442"/>
            <a:ext cx="4682259" cy="675565"/>
            <a:chOff x="229523" y="3196142"/>
            <a:chExt cx="4682259" cy="675565"/>
          </a:xfrm>
        </p:grpSpPr>
        <p:sp>
          <p:nvSpPr>
            <p:cNvPr id="11" name="正方形/長方形 10"/>
            <p:cNvSpPr/>
            <p:nvPr/>
          </p:nvSpPr>
          <p:spPr>
            <a:xfrm>
              <a:off x="531978" y="3196142"/>
              <a:ext cx="4379804" cy="675565"/>
            </a:xfrm>
            <a:prstGeom prst="rect">
              <a:avLst/>
            </a:prstGeom>
            <a:solidFill>
              <a:schemeClr val="tx2">
                <a:lumMod val="7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b="1" dirty="0" smtClean="0">
                  <a:solidFill>
                    <a:srgbClr val="FFFFFF"/>
                  </a:solidFill>
                  <a:cs typeface="メイリオ"/>
                </a:rPr>
                <a:t>セキュリティ クラウド </a:t>
              </a:r>
              <a:r>
                <a:rPr kumimoji="1" lang="ja-JP" altLang="en-US" sz="1600" dirty="0" smtClean="0">
                  <a:solidFill>
                    <a:srgbClr val="FFFFFF"/>
                  </a:solidFill>
                  <a:cs typeface="メイリオ"/>
                </a:rPr>
                <a:t>サービス</a:t>
              </a:r>
              <a:r>
                <a:rPr kumimoji="1" lang="ja-JP" altLang="en-US" sz="1600" dirty="0" smtClean="0">
                  <a:solidFill>
                    <a:srgbClr val="FFFFFF"/>
                  </a:solidFill>
                  <a:cs typeface="メイリオ"/>
                </a:rPr>
                <a:t>連携</a:t>
              </a:r>
              <a:endParaRPr kumimoji="1" lang="en-US" altLang="ja-JP" sz="1600" dirty="0" smtClean="0">
                <a:solidFill>
                  <a:srgbClr val="FFFFFF"/>
                </a:solidFill>
                <a:cs typeface="メイリオ"/>
              </a:endParaRPr>
            </a:p>
            <a:p>
              <a:pPr algn="r"/>
              <a:r>
                <a:rPr kumimoji="1" lang="ja-JP" altLang="en-US" sz="1000" dirty="0" smtClean="0">
                  <a:solidFill>
                    <a:srgbClr val="FFFFFF"/>
                  </a:solidFill>
                  <a:cs typeface="メイリオ"/>
                </a:rPr>
                <a:t>クラウドサービスで怪しい</a:t>
              </a:r>
              <a:r>
                <a:rPr kumimoji="1" lang="en-US" altLang="ja-JP" sz="1000" dirty="0" smtClean="0">
                  <a:solidFill>
                    <a:srgbClr val="FFFFFF"/>
                  </a:solidFill>
                  <a:cs typeface="メイリオ"/>
                </a:rPr>
                <a:t>Web</a:t>
              </a:r>
              <a:r>
                <a:rPr kumimoji="1" lang="ja-JP" altLang="en-US" sz="1000" dirty="0" smtClean="0">
                  <a:solidFill>
                    <a:srgbClr val="FFFFFF"/>
                  </a:solidFill>
                  <a:cs typeface="メイリオ"/>
                </a:rPr>
                <a:t>サイトへの接続を遮断します。</a:t>
              </a:r>
              <a:endParaRPr kumimoji="1" lang="en-US" altLang="ja-JP" sz="1000" dirty="0" smtClean="0">
                <a:solidFill>
                  <a:srgbClr val="FFFFFF"/>
                </a:solidFill>
                <a:cs typeface="メイリオ"/>
              </a:endParaRPr>
            </a:p>
            <a:p>
              <a:pPr algn="r"/>
              <a:r>
                <a:rPr kumimoji="1" lang="ja-JP" altLang="en-US" sz="1000" dirty="0" smtClean="0">
                  <a:solidFill>
                    <a:srgbClr val="FFFFFF"/>
                  </a:solidFill>
                  <a:cs typeface="メイリオ"/>
                </a:rPr>
                <a:t>ウィルス感染や詐欺・情報搾取サイトから</a:t>
              </a:r>
              <a:r>
                <a:rPr kumimoji="1" lang="en-US" altLang="ja-JP" sz="1000" dirty="0" smtClean="0">
                  <a:solidFill>
                    <a:srgbClr val="FFFFFF"/>
                  </a:solidFill>
                  <a:cs typeface="メイリオ"/>
                </a:rPr>
                <a:t>PC</a:t>
              </a:r>
              <a:r>
                <a:rPr kumimoji="1" lang="ja-JP" altLang="en-US" sz="1000" dirty="0" smtClean="0">
                  <a:solidFill>
                    <a:srgbClr val="FFFFFF"/>
                  </a:solidFill>
                  <a:cs typeface="メイリオ"/>
                </a:rPr>
                <a:t>、スマホを守ります。</a:t>
              </a:r>
            </a:p>
          </p:txBody>
        </p:sp>
        <p:grpSp>
          <p:nvGrpSpPr>
            <p:cNvPr id="19" name="グループ化 18"/>
            <p:cNvGrpSpPr/>
            <p:nvPr/>
          </p:nvGrpSpPr>
          <p:grpSpPr>
            <a:xfrm>
              <a:off x="229523" y="3219822"/>
              <a:ext cx="599973" cy="591548"/>
              <a:chOff x="229523" y="3219822"/>
              <a:chExt cx="599973" cy="591548"/>
            </a:xfrm>
          </p:grpSpPr>
          <p:sp>
            <p:nvSpPr>
              <p:cNvPr id="20" name="円/楕円 19"/>
              <p:cNvSpPr/>
              <p:nvPr/>
            </p:nvSpPr>
            <p:spPr>
              <a:xfrm>
                <a:off x="229523" y="3219822"/>
                <a:ext cx="591548" cy="591548"/>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rgbClr val="FF6600"/>
                  </a:solidFill>
                  <a:cs typeface="メイリオ"/>
                </a:endParaRPr>
              </a:p>
            </p:txBody>
          </p:sp>
          <p:sp>
            <p:nvSpPr>
              <p:cNvPr id="21" name="正方形/長方形 20"/>
              <p:cNvSpPr/>
              <p:nvPr/>
            </p:nvSpPr>
            <p:spPr>
              <a:xfrm>
                <a:off x="234461" y="3344873"/>
                <a:ext cx="595035" cy="338554"/>
              </a:xfrm>
              <a:prstGeom prst="rect">
                <a:avLst/>
              </a:prstGeom>
            </p:spPr>
            <p:txBody>
              <a:bodyPr wrap="none">
                <a:spAutoFit/>
              </a:bodyPr>
              <a:lstStyle/>
              <a:p>
                <a:pPr algn="ctr"/>
                <a:r>
                  <a:rPr lang="ja-JP" altLang="en-US" sz="1600" dirty="0" smtClean="0">
                    <a:solidFill>
                      <a:srgbClr val="FFFF00"/>
                    </a:solidFill>
                    <a:cs typeface="メイリオ"/>
                  </a:rPr>
                  <a:t>安全</a:t>
                </a:r>
                <a:endParaRPr lang="ja-JP" altLang="en-US" sz="1600" dirty="0">
                  <a:solidFill>
                    <a:srgbClr val="FFFF00"/>
                  </a:solidFill>
                  <a:cs typeface="メイリオ"/>
                </a:endParaRPr>
              </a:p>
            </p:txBody>
          </p:sp>
        </p:grpSp>
      </p:grpSp>
      <p:grpSp>
        <p:nvGrpSpPr>
          <p:cNvPr id="25" name="グループ化 24"/>
          <p:cNvGrpSpPr/>
          <p:nvPr/>
        </p:nvGrpSpPr>
        <p:grpSpPr>
          <a:xfrm>
            <a:off x="4942579" y="1685498"/>
            <a:ext cx="3947697" cy="2941532"/>
            <a:chOff x="4551031" y="1685498"/>
            <a:chExt cx="4304583" cy="2941532"/>
          </a:xfrm>
        </p:grpSpPr>
        <p:sp>
          <p:nvSpPr>
            <p:cNvPr id="26" name="正方形/長方形 25"/>
            <p:cNvSpPr/>
            <p:nvPr/>
          </p:nvSpPr>
          <p:spPr>
            <a:xfrm>
              <a:off x="4574669" y="1685498"/>
              <a:ext cx="4280945" cy="2941532"/>
            </a:xfrm>
            <a:prstGeom prst="rect">
              <a:avLst/>
            </a:prstGeom>
            <a:solidFill>
              <a:schemeClr val="accent1">
                <a:lumMod val="60000"/>
                <a:lumOff val="4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cs typeface="メイリオ"/>
              </a:endParaRPr>
            </a:p>
          </p:txBody>
        </p:sp>
        <p:sp>
          <p:nvSpPr>
            <p:cNvPr id="27" name="正方形/長方形 26"/>
            <p:cNvSpPr/>
            <p:nvPr/>
          </p:nvSpPr>
          <p:spPr>
            <a:xfrm>
              <a:off x="5054432" y="1702943"/>
              <a:ext cx="3801181" cy="2677656"/>
            </a:xfrm>
            <a:prstGeom prst="rect">
              <a:avLst/>
            </a:prstGeom>
          </p:spPr>
          <p:txBody>
            <a:bodyPr wrap="square">
              <a:spAutoFit/>
            </a:bodyPr>
            <a:lstStyle/>
            <a:p>
              <a:r>
                <a:rPr lang="en-US" altLang="ja-JP" sz="1400" b="1" dirty="0" smtClean="0">
                  <a:cs typeface="メイリオ"/>
                </a:rPr>
                <a:t>C841M-4X-JSEC</a:t>
              </a:r>
              <a:r>
                <a:rPr lang="ja-JP" altLang="en-US" sz="1400" b="1" dirty="0" smtClean="0">
                  <a:cs typeface="メイリオ"/>
                </a:rPr>
                <a:t> </a:t>
              </a:r>
              <a:r>
                <a:rPr lang="en-US" altLang="ja-JP" sz="1000" b="1" dirty="0" smtClean="0">
                  <a:cs typeface="メイリオ"/>
                </a:rPr>
                <a:t>(Advanced Security)</a:t>
              </a:r>
              <a:endParaRPr lang="ja-JP" altLang="en-US" sz="1400" b="1" dirty="0">
                <a:cs typeface="メイリオ"/>
              </a:endParaRPr>
            </a:p>
            <a:p>
              <a:pPr marL="266700" lvl="1" indent="-79375">
                <a:buFont typeface="Arial" panose="020B0604020202020204" pitchFamily="34" charset="0"/>
                <a:buChar char="•"/>
              </a:pPr>
              <a:r>
                <a:rPr lang="en-US" altLang="ja-JP" sz="1000" dirty="0" smtClean="0">
                  <a:cs typeface="メイリオ"/>
                </a:rPr>
                <a:t>WAN</a:t>
              </a:r>
              <a:r>
                <a:rPr lang="en-US" altLang="ja-JP" sz="1000" dirty="0">
                  <a:cs typeface="メイリオ"/>
                </a:rPr>
                <a:t>: 2</a:t>
              </a:r>
              <a:r>
                <a:rPr lang="ja-JP" altLang="en-US" sz="1000" dirty="0">
                  <a:cs typeface="メイリオ"/>
                </a:rPr>
                <a:t>ポート</a:t>
              </a:r>
              <a:r>
                <a:rPr lang="en-US" altLang="ja-JP" sz="1000" dirty="0">
                  <a:cs typeface="メイリオ"/>
                </a:rPr>
                <a:t>GE</a:t>
              </a:r>
            </a:p>
            <a:p>
              <a:pPr marL="266700" lvl="1" indent="-79375">
                <a:buFont typeface="Arial" panose="020B0604020202020204" pitchFamily="34" charset="0"/>
                <a:buChar char="•"/>
              </a:pPr>
              <a:r>
                <a:rPr lang="en-US" altLang="ja-JP" sz="1000" dirty="0" smtClean="0">
                  <a:cs typeface="メイリオ"/>
                </a:rPr>
                <a:t>LAN</a:t>
              </a:r>
              <a:r>
                <a:rPr lang="en-US" altLang="ja-JP" sz="1000" dirty="0">
                  <a:cs typeface="メイリオ"/>
                </a:rPr>
                <a:t>:  4</a:t>
              </a:r>
              <a:r>
                <a:rPr lang="ja-JP" altLang="en-US" sz="1000" dirty="0">
                  <a:cs typeface="メイリオ"/>
                </a:rPr>
                <a:t>ポート</a:t>
              </a:r>
              <a:r>
                <a:rPr lang="en-US" altLang="ja-JP" sz="1000" dirty="0" smtClean="0">
                  <a:cs typeface="メイリオ"/>
                </a:rPr>
                <a:t>GE</a:t>
              </a:r>
            </a:p>
            <a:p>
              <a:pPr marL="266700" lvl="1" indent="-79375">
                <a:buFont typeface="Arial" panose="020B0604020202020204" pitchFamily="34" charset="0"/>
                <a:buChar char="•"/>
              </a:pPr>
              <a:r>
                <a:rPr lang="en-US" altLang="ja-JP" sz="1000" dirty="0" smtClean="0">
                  <a:cs typeface="メイリオ"/>
                </a:rPr>
                <a:t>IOS:</a:t>
              </a:r>
              <a:r>
                <a:rPr lang="ja-JP" altLang="en-US" sz="1000" dirty="0" smtClean="0">
                  <a:cs typeface="メイリオ"/>
                </a:rPr>
                <a:t> </a:t>
              </a:r>
              <a:r>
                <a:rPr lang="en-US" altLang="ja-JP" sz="1000" dirty="0" smtClean="0">
                  <a:cs typeface="メイリオ"/>
                </a:rPr>
                <a:t>Advanced</a:t>
              </a:r>
              <a:r>
                <a:rPr lang="ja-JP" altLang="en-US" sz="1000" dirty="0" smtClean="0">
                  <a:cs typeface="メイリオ"/>
                </a:rPr>
                <a:t> </a:t>
              </a:r>
              <a:r>
                <a:rPr lang="en-US" altLang="ja-JP" sz="1000" dirty="0" smtClean="0">
                  <a:cs typeface="メイリオ"/>
                </a:rPr>
                <a:t>Security</a:t>
              </a:r>
              <a:endParaRPr lang="en-US" altLang="ja-JP" sz="1000" dirty="0">
                <a:cs typeface="メイリオ"/>
              </a:endParaRPr>
            </a:p>
            <a:p>
              <a:r>
                <a:rPr lang="en-US" altLang="ja-JP" sz="1400" b="1" dirty="0" smtClean="0">
                  <a:cs typeface="メイリオ"/>
                </a:rPr>
                <a:t>C841M</a:t>
              </a:r>
              <a:r>
                <a:rPr lang="en-US" altLang="ja-JP" sz="1400" b="1" dirty="0">
                  <a:cs typeface="メイリオ"/>
                </a:rPr>
                <a:t>-</a:t>
              </a:r>
              <a:r>
                <a:rPr lang="en-US" altLang="ja-JP" sz="1400" b="1" dirty="0" smtClean="0">
                  <a:cs typeface="メイリオ"/>
                </a:rPr>
                <a:t>4X-JAIS</a:t>
              </a:r>
              <a:r>
                <a:rPr lang="ja-JP" altLang="en-US" sz="1400" b="1" dirty="0" smtClean="0">
                  <a:cs typeface="メイリオ"/>
                </a:rPr>
                <a:t> </a:t>
              </a:r>
              <a:r>
                <a:rPr lang="en-US" altLang="ja-JP" sz="1000" b="1" dirty="0" smtClean="0">
                  <a:cs typeface="メイリオ"/>
                </a:rPr>
                <a:t>(Advanced IP Services)</a:t>
              </a:r>
              <a:endParaRPr lang="en-US" altLang="ja-JP" sz="1200" b="1" dirty="0" smtClean="0">
                <a:cs typeface="メイリオ"/>
              </a:endParaRPr>
            </a:p>
            <a:p>
              <a:r>
                <a:rPr lang="en-US" altLang="ja-JP" sz="1000" dirty="0" smtClean="0">
                  <a:solidFill>
                    <a:srgbClr val="676767"/>
                  </a:solidFill>
                  <a:cs typeface="メイリオ"/>
                </a:rPr>
                <a:t>WAN</a:t>
              </a:r>
              <a:r>
                <a:rPr lang="en-US" altLang="ja-JP" sz="1000" dirty="0">
                  <a:solidFill>
                    <a:srgbClr val="676767"/>
                  </a:solidFill>
                  <a:cs typeface="メイリオ"/>
                </a:rPr>
                <a:t>: 2</a:t>
              </a:r>
              <a:r>
                <a:rPr lang="ja-JP" altLang="en-US" sz="1000" dirty="0">
                  <a:solidFill>
                    <a:srgbClr val="676767"/>
                  </a:solidFill>
                  <a:cs typeface="メイリオ"/>
                </a:rPr>
                <a:t>ポート</a:t>
              </a:r>
              <a:r>
                <a:rPr lang="en-US" altLang="ja-JP" sz="1000" dirty="0">
                  <a:solidFill>
                    <a:srgbClr val="676767"/>
                  </a:solidFill>
                  <a:cs typeface="メイリオ"/>
                </a:rPr>
                <a:t>GE</a:t>
              </a:r>
            </a:p>
            <a:p>
              <a:pPr marL="266700" lvl="1" indent="-79375">
                <a:buFont typeface="Arial" panose="020B0604020202020204" pitchFamily="34" charset="0"/>
                <a:buChar char="•"/>
              </a:pPr>
              <a:r>
                <a:rPr lang="en-US" altLang="ja-JP" sz="1000" dirty="0" smtClean="0">
                  <a:solidFill>
                    <a:srgbClr val="676767"/>
                  </a:solidFill>
                  <a:cs typeface="メイリオ"/>
                </a:rPr>
                <a:t>LAN</a:t>
              </a:r>
              <a:r>
                <a:rPr lang="en-US" altLang="ja-JP" sz="1000" dirty="0">
                  <a:solidFill>
                    <a:srgbClr val="676767"/>
                  </a:solidFill>
                  <a:cs typeface="メイリオ"/>
                </a:rPr>
                <a:t>:  4</a:t>
              </a:r>
              <a:r>
                <a:rPr lang="ja-JP" altLang="en-US" sz="1000" dirty="0">
                  <a:solidFill>
                    <a:srgbClr val="676767"/>
                  </a:solidFill>
                  <a:cs typeface="メイリオ"/>
                </a:rPr>
                <a:t>ポート</a:t>
              </a:r>
              <a:r>
                <a:rPr lang="en-US" altLang="ja-JP" sz="1000" dirty="0" smtClean="0">
                  <a:solidFill>
                    <a:srgbClr val="676767"/>
                  </a:solidFill>
                  <a:cs typeface="メイリオ"/>
                </a:rPr>
                <a:t>GE</a:t>
              </a:r>
            </a:p>
            <a:p>
              <a:pPr marL="266700" lvl="1" indent="-79375">
                <a:buFont typeface="Arial" panose="020B0604020202020204" pitchFamily="34" charset="0"/>
                <a:buChar char="•"/>
              </a:pPr>
              <a:r>
                <a:rPr lang="en-US" altLang="ja-JP" sz="1000" dirty="0" smtClean="0">
                  <a:solidFill>
                    <a:srgbClr val="676767"/>
                  </a:solidFill>
                  <a:cs typeface="メイリオ"/>
                </a:rPr>
                <a:t>IOS:</a:t>
              </a:r>
              <a:r>
                <a:rPr lang="ja-JP" altLang="en-US" sz="1000" dirty="0" smtClean="0">
                  <a:solidFill>
                    <a:srgbClr val="676767"/>
                  </a:solidFill>
                  <a:cs typeface="メイリオ"/>
                </a:rPr>
                <a:t> </a:t>
              </a:r>
              <a:r>
                <a:rPr lang="en-US" altLang="ja-JP" sz="1000" dirty="0" smtClean="0">
                  <a:solidFill>
                    <a:srgbClr val="676767"/>
                  </a:solidFill>
                  <a:cs typeface="メイリオ"/>
                </a:rPr>
                <a:t>Advanced IP</a:t>
              </a:r>
              <a:r>
                <a:rPr lang="ja-JP" altLang="en-US" sz="1000" dirty="0">
                  <a:solidFill>
                    <a:srgbClr val="676767"/>
                  </a:solidFill>
                  <a:cs typeface="メイリオ"/>
                </a:rPr>
                <a:t> </a:t>
              </a:r>
              <a:r>
                <a:rPr lang="en-US" altLang="ja-JP" sz="1000" dirty="0" smtClean="0">
                  <a:solidFill>
                    <a:srgbClr val="676767"/>
                  </a:solidFill>
                  <a:cs typeface="メイリオ"/>
                </a:rPr>
                <a:t>Services</a:t>
              </a:r>
              <a:endParaRPr lang="en-US" altLang="ja-JP" sz="1000" dirty="0">
                <a:solidFill>
                  <a:srgbClr val="676767"/>
                </a:solidFill>
                <a:cs typeface="メイリオ"/>
              </a:endParaRPr>
            </a:p>
            <a:p>
              <a:pPr lvl="0"/>
              <a:r>
                <a:rPr lang="en-US" altLang="ja-JP" sz="1400" b="1" dirty="0" smtClean="0">
                  <a:solidFill>
                    <a:srgbClr val="676767"/>
                  </a:solidFill>
                  <a:cs typeface="メイリオ"/>
                </a:rPr>
                <a:t>C841M</a:t>
              </a:r>
              <a:r>
                <a:rPr lang="en-US" altLang="ja-JP" sz="1400" b="1" dirty="0">
                  <a:solidFill>
                    <a:srgbClr val="676767"/>
                  </a:solidFill>
                  <a:cs typeface="メイリオ"/>
                </a:rPr>
                <a:t>-</a:t>
              </a:r>
              <a:r>
                <a:rPr lang="en-US" altLang="ja-JP" sz="1400" b="1" dirty="0" smtClean="0">
                  <a:solidFill>
                    <a:srgbClr val="676767"/>
                  </a:solidFill>
                  <a:cs typeface="メイリオ"/>
                </a:rPr>
                <a:t>8X-JAIS</a:t>
              </a:r>
              <a:r>
                <a:rPr lang="ja-JP" altLang="en-US" sz="1400" b="1" dirty="0" smtClean="0">
                  <a:solidFill>
                    <a:srgbClr val="676767"/>
                  </a:solidFill>
                  <a:cs typeface="メイリオ"/>
                </a:rPr>
                <a:t> </a:t>
              </a:r>
              <a:r>
                <a:rPr lang="en-US" altLang="ja-JP" sz="1000" b="1" dirty="0" smtClean="0">
                  <a:solidFill>
                    <a:srgbClr val="676767"/>
                  </a:solidFill>
                  <a:cs typeface="メイリオ"/>
                </a:rPr>
                <a:t>(Advanced </a:t>
              </a:r>
              <a:r>
                <a:rPr lang="en-US" altLang="ja-JP" sz="1000" b="1" dirty="0">
                  <a:solidFill>
                    <a:srgbClr val="676767"/>
                  </a:solidFill>
                  <a:cs typeface="メイリオ"/>
                </a:rPr>
                <a:t>IP </a:t>
              </a:r>
              <a:r>
                <a:rPr lang="en-US" altLang="ja-JP" sz="1000" b="1" dirty="0" smtClean="0">
                  <a:solidFill>
                    <a:srgbClr val="676767"/>
                  </a:solidFill>
                  <a:cs typeface="メイリオ"/>
                </a:rPr>
                <a:t>Services)</a:t>
              </a:r>
              <a:endParaRPr lang="en-US" altLang="ja-JP" sz="1400" b="1" dirty="0">
                <a:solidFill>
                  <a:srgbClr val="676767"/>
                </a:solidFill>
                <a:cs typeface="メイリオ"/>
              </a:endParaRPr>
            </a:p>
            <a:p>
              <a:pPr marL="266700" lvl="1" indent="-79375">
                <a:buFont typeface="Arial" panose="020B0604020202020204" pitchFamily="34" charset="0"/>
                <a:buChar char="•"/>
              </a:pPr>
              <a:r>
                <a:rPr lang="en-US" altLang="ja-JP" sz="1000" dirty="0" smtClean="0">
                  <a:cs typeface="メイリオ"/>
                </a:rPr>
                <a:t>WAN</a:t>
              </a:r>
              <a:r>
                <a:rPr lang="en-US" altLang="ja-JP" sz="1000" dirty="0">
                  <a:cs typeface="メイリオ"/>
                </a:rPr>
                <a:t>: 2</a:t>
              </a:r>
              <a:r>
                <a:rPr lang="ja-JP" altLang="en-US" sz="1000" dirty="0">
                  <a:cs typeface="メイリオ"/>
                </a:rPr>
                <a:t>ポート</a:t>
              </a:r>
              <a:r>
                <a:rPr lang="en-US" altLang="ja-JP" sz="1000" dirty="0">
                  <a:cs typeface="メイリオ"/>
                </a:rPr>
                <a:t>GE</a:t>
              </a:r>
            </a:p>
            <a:p>
              <a:pPr marL="266700" lvl="1" indent="-79375">
                <a:buFont typeface="Arial" panose="020B0604020202020204" pitchFamily="34" charset="0"/>
                <a:buChar char="•"/>
              </a:pPr>
              <a:r>
                <a:rPr lang="en-US" altLang="ja-JP" sz="1000" dirty="0" smtClean="0">
                  <a:cs typeface="メイリオ"/>
                </a:rPr>
                <a:t>LAN</a:t>
              </a:r>
              <a:r>
                <a:rPr lang="en-US" altLang="ja-JP" sz="1000" dirty="0">
                  <a:cs typeface="メイリオ"/>
                </a:rPr>
                <a:t>:  8</a:t>
              </a:r>
              <a:r>
                <a:rPr lang="ja-JP" altLang="en-US" sz="1000" dirty="0">
                  <a:cs typeface="メイリオ"/>
                </a:rPr>
                <a:t>ポート</a:t>
              </a:r>
              <a:r>
                <a:rPr lang="en-US" altLang="ja-JP" sz="1000" dirty="0" smtClean="0">
                  <a:cs typeface="メイリオ"/>
                </a:rPr>
                <a:t>GE</a:t>
              </a:r>
            </a:p>
            <a:p>
              <a:pPr marL="266700" lvl="1" indent="-79375">
                <a:buFont typeface="Arial" panose="020B0604020202020204" pitchFamily="34" charset="0"/>
                <a:buChar char="•"/>
              </a:pPr>
              <a:r>
                <a:rPr lang="en-US" altLang="ja-JP" sz="1000" dirty="0" smtClean="0">
                  <a:cs typeface="メイリオ"/>
                </a:rPr>
                <a:t>IOS: Advanced</a:t>
              </a:r>
              <a:r>
                <a:rPr lang="ja-JP" altLang="en-US" sz="1000" dirty="0" smtClean="0">
                  <a:cs typeface="メイリオ"/>
                </a:rPr>
                <a:t> </a:t>
              </a:r>
              <a:r>
                <a:rPr lang="en-US" altLang="ja-JP" sz="1000" dirty="0" smtClean="0">
                  <a:cs typeface="メイリオ"/>
                </a:rPr>
                <a:t>IP</a:t>
              </a:r>
              <a:r>
                <a:rPr lang="ja-JP" altLang="en-US" sz="1000" dirty="0" smtClean="0">
                  <a:cs typeface="メイリオ"/>
                </a:rPr>
                <a:t> </a:t>
              </a:r>
              <a:r>
                <a:rPr lang="en-US" altLang="ja-JP" sz="1000" dirty="0" smtClean="0">
                  <a:cs typeface="メイリオ"/>
                </a:rPr>
                <a:t>Services</a:t>
              </a:r>
              <a:endParaRPr lang="en-US" altLang="ja-JP" sz="1000" dirty="0">
                <a:cs typeface="メイリオ"/>
              </a:endParaRPr>
            </a:p>
            <a:p>
              <a:pPr marL="360000" lvl="1" indent="-171450">
                <a:buFont typeface="Arial" panose="020B0604020202020204" pitchFamily="34" charset="0"/>
                <a:buChar char="•"/>
              </a:pPr>
              <a:endParaRPr lang="ja-JP" altLang="en-US" sz="800" dirty="0">
                <a:cs typeface="メイリオ"/>
              </a:endParaRPr>
            </a:p>
            <a:p>
              <a:pPr marL="171450" indent="-171450">
                <a:buFont typeface="Wingdings" panose="05000000000000000000" pitchFamily="2" charset="2"/>
                <a:buChar char="ü"/>
              </a:pPr>
              <a:r>
                <a:rPr lang="ja-JP" altLang="en-US" sz="1400" b="1" dirty="0" smtClean="0">
                  <a:cs typeface="メイリオ"/>
                </a:rPr>
                <a:t>日本語</a:t>
              </a:r>
              <a:r>
                <a:rPr lang="en-US" altLang="ja-JP" sz="1400" b="1" dirty="0">
                  <a:cs typeface="メイリオ"/>
                </a:rPr>
                <a:t>GUI</a:t>
              </a:r>
              <a:r>
                <a:rPr lang="ja-JP" altLang="en-US" sz="1400" b="1" dirty="0">
                  <a:cs typeface="メイリオ"/>
                </a:rPr>
                <a:t>による設定</a:t>
              </a:r>
            </a:p>
            <a:p>
              <a:pPr marL="171450" indent="-171450">
                <a:buFont typeface="Wingdings" panose="05000000000000000000" pitchFamily="2" charset="2"/>
                <a:buChar char="ü"/>
              </a:pPr>
              <a:r>
                <a:rPr lang="ja-JP" altLang="en-US" sz="1400" b="1" dirty="0" smtClean="0">
                  <a:cs typeface="メイリオ"/>
                </a:rPr>
                <a:t>充実の</a:t>
              </a:r>
              <a:r>
                <a:rPr lang="ja-JP" altLang="en-US" sz="1400" b="1" dirty="0" smtClean="0">
                  <a:cs typeface="メイリオ"/>
                </a:rPr>
                <a:t>コミュニティ サイト</a:t>
              </a:r>
              <a:r>
                <a:rPr lang="ja-JP" altLang="en-US" sz="1400" b="1" dirty="0" smtClean="0">
                  <a:cs typeface="メイリオ"/>
                </a:rPr>
                <a:t>情報</a:t>
              </a:r>
              <a:endParaRPr lang="ja-JP" altLang="en-US" sz="1400" b="1" dirty="0">
                <a:cs typeface="メイリオ"/>
              </a:endParaRPr>
            </a:p>
          </p:txBody>
        </p:sp>
        <p:sp>
          <p:nvSpPr>
            <p:cNvPr id="28" name="正方形/長方形 27"/>
            <p:cNvSpPr/>
            <p:nvPr/>
          </p:nvSpPr>
          <p:spPr>
            <a:xfrm>
              <a:off x="4551031" y="1802136"/>
              <a:ext cx="503401" cy="1573508"/>
            </a:xfrm>
            <a:prstGeom prst="rect">
              <a:avLst/>
            </a:prstGeom>
          </p:spPr>
          <p:txBody>
            <a:bodyPr vert="eaVert" wrap="none">
              <a:spAutoFit/>
            </a:bodyPr>
            <a:lstStyle/>
            <a:p>
              <a:pPr algn="ctr"/>
              <a:r>
                <a:rPr lang="ja-JP" altLang="en-US" dirty="0">
                  <a:cs typeface="メイリオ"/>
                </a:rPr>
                <a:t>３種類のモデル</a:t>
              </a:r>
            </a:p>
          </p:txBody>
        </p:sp>
      </p:grpSp>
      <p:grpSp>
        <p:nvGrpSpPr>
          <p:cNvPr id="2" name="図形グループ 1"/>
          <p:cNvGrpSpPr/>
          <p:nvPr/>
        </p:nvGrpSpPr>
        <p:grpSpPr>
          <a:xfrm>
            <a:off x="229523" y="3190380"/>
            <a:ext cx="4682259" cy="675565"/>
            <a:chOff x="229523" y="3951465"/>
            <a:chExt cx="4682259" cy="675565"/>
          </a:xfrm>
        </p:grpSpPr>
        <p:sp>
          <p:nvSpPr>
            <p:cNvPr id="12" name="正方形/長方形 11"/>
            <p:cNvSpPr/>
            <p:nvPr/>
          </p:nvSpPr>
          <p:spPr>
            <a:xfrm>
              <a:off x="531978" y="3951465"/>
              <a:ext cx="4379804" cy="675565"/>
            </a:xfrm>
            <a:prstGeom prst="rect">
              <a:avLst/>
            </a:prstGeom>
            <a:solidFill>
              <a:schemeClr val="tx2">
                <a:lumMod val="7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600" dirty="0" smtClean="0">
                  <a:solidFill>
                    <a:srgbClr val="FFFFFF"/>
                  </a:solidFill>
                  <a:cs typeface="メイリオ"/>
                </a:rPr>
                <a:t>内蔵プログラミング環境で</a:t>
              </a:r>
              <a:r>
                <a:rPr kumimoji="1" lang="ja-JP" altLang="en-US" b="1" dirty="0" smtClean="0">
                  <a:solidFill>
                    <a:srgbClr val="FFFFFF"/>
                  </a:solidFill>
                  <a:cs typeface="メイリオ"/>
                </a:rPr>
                <a:t>機能充実</a:t>
              </a:r>
              <a:endParaRPr kumimoji="1" lang="en-US" altLang="ja-JP" b="1" dirty="0" smtClean="0">
                <a:solidFill>
                  <a:srgbClr val="FFFFFF"/>
                </a:solidFill>
                <a:cs typeface="メイリオ"/>
              </a:endParaRPr>
            </a:p>
            <a:p>
              <a:pPr algn="r"/>
              <a:r>
                <a:rPr kumimoji="1" lang="ja-JP" altLang="en-US" sz="1000" dirty="0" smtClean="0">
                  <a:solidFill>
                    <a:srgbClr val="FFFFFF"/>
                  </a:solidFill>
                  <a:cs typeface="メイリオ"/>
                </a:rPr>
                <a:t>指定時間や挿入に合せた</a:t>
              </a:r>
              <a:r>
                <a:rPr kumimoji="1" lang="ja-JP" altLang="en-US" sz="1000" dirty="0">
                  <a:solidFill>
                    <a:srgbClr val="FFFFFF"/>
                  </a:solidFill>
                  <a:cs typeface="メイリオ"/>
                </a:rPr>
                <a:t>自動</a:t>
              </a:r>
              <a:r>
                <a:rPr kumimoji="1" lang="en-US" altLang="ja-JP" sz="1000" dirty="0" smtClean="0">
                  <a:solidFill>
                    <a:srgbClr val="FFFFFF"/>
                  </a:solidFill>
                  <a:cs typeface="メイリオ"/>
                </a:rPr>
                <a:t>USB</a:t>
              </a:r>
              <a:r>
                <a:rPr kumimoji="1" lang="ja-JP" altLang="en-US" sz="1000" dirty="0" smtClean="0">
                  <a:solidFill>
                    <a:srgbClr val="FFFFFF"/>
                  </a:solidFill>
                  <a:cs typeface="メイリオ"/>
                </a:rPr>
                <a:t>メモリバックアップできます。</a:t>
              </a:r>
              <a:endParaRPr kumimoji="1" lang="en-US" altLang="ja-JP" sz="1000" dirty="0" smtClean="0">
                <a:solidFill>
                  <a:srgbClr val="FFFFFF"/>
                </a:solidFill>
                <a:cs typeface="メイリオ"/>
              </a:endParaRPr>
            </a:p>
            <a:p>
              <a:pPr algn="r"/>
              <a:r>
                <a:rPr kumimoji="1" lang="en-US" altLang="ja-JP" sz="1000" dirty="0" smtClean="0">
                  <a:solidFill>
                    <a:srgbClr val="FFFFFF"/>
                  </a:solidFill>
                  <a:cs typeface="メイリオ"/>
                </a:rPr>
                <a:t>VPN</a:t>
              </a:r>
              <a:r>
                <a:rPr kumimoji="1" lang="ja-JP" altLang="en-US" sz="1000" dirty="0" smtClean="0">
                  <a:solidFill>
                    <a:srgbClr val="FFFFFF"/>
                  </a:solidFill>
                  <a:cs typeface="メイリオ"/>
                </a:rPr>
                <a:t>の切断・障害時に管理者へメール通知できます。</a:t>
              </a:r>
              <a:endParaRPr kumimoji="1" lang="en-US" altLang="ja-JP" sz="1000" dirty="0" smtClean="0">
                <a:solidFill>
                  <a:srgbClr val="FFFFFF"/>
                </a:solidFill>
                <a:cs typeface="メイリオ"/>
              </a:endParaRPr>
            </a:p>
          </p:txBody>
        </p:sp>
        <p:grpSp>
          <p:nvGrpSpPr>
            <p:cNvPr id="22" name="グループ化 21"/>
            <p:cNvGrpSpPr/>
            <p:nvPr/>
          </p:nvGrpSpPr>
          <p:grpSpPr>
            <a:xfrm>
              <a:off x="229523" y="3975144"/>
              <a:ext cx="599973" cy="591548"/>
              <a:chOff x="229523" y="3975144"/>
              <a:chExt cx="599973" cy="591548"/>
            </a:xfrm>
          </p:grpSpPr>
          <p:sp>
            <p:nvSpPr>
              <p:cNvPr id="23" name="円/楕円 22"/>
              <p:cNvSpPr/>
              <p:nvPr/>
            </p:nvSpPr>
            <p:spPr>
              <a:xfrm>
                <a:off x="229523" y="3975144"/>
                <a:ext cx="591548" cy="591548"/>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rgbClr val="FF6600"/>
                  </a:solidFill>
                  <a:cs typeface="メイリオ"/>
                </a:endParaRPr>
              </a:p>
            </p:txBody>
          </p:sp>
          <p:sp>
            <p:nvSpPr>
              <p:cNvPr id="24" name="正方形/長方形 23"/>
              <p:cNvSpPr/>
              <p:nvPr/>
            </p:nvSpPr>
            <p:spPr>
              <a:xfrm>
                <a:off x="234461" y="4100195"/>
                <a:ext cx="595035" cy="338554"/>
              </a:xfrm>
              <a:prstGeom prst="rect">
                <a:avLst/>
              </a:prstGeom>
            </p:spPr>
            <p:txBody>
              <a:bodyPr wrap="none">
                <a:spAutoFit/>
              </a:bodyPr>
              <a:lstStyle/>
              <a:p>
                <a:pPr algn="ctr"/>
                <a:r>
                  <a:rPr lang="ja-JP" altLang="en-US" sz="1600" dirty="0" smtClean="0">
                    <a:solidFill>
                      <a:srgbClr val="FFFF00"/>
                    </a:solidFill>
                    <a:cs typeface="メイリオ"/>
                  </a:rPr>
                  <a:t>充実</a:t>
                </a:r>
                <a:endParaRPr lang="ja-JP" altLang="en-US" sz="1600" dirty="0">
                  <a:solidFill>
                    <a:srgbClr val="FFFF00"/>
                  </a:solidFill>
                  <a:cs typeface="メイリオ"/>
                </a:endParaRPr>
              </a:p>
            </p:txBody>
          </p:sp>
        </p:grpSp>
      </p:grpSp>
      <p:pic>
        <p:nvPicPr>
          <p:cNvPr id="29" name="図 28" descr="841-4_L5C0859_l.png"/>
          <p:cNvPicPr>
            <a:picLocks noChangeAspect="1"/>
          </p:cNvPicPr>
          <p:nvPr/>
        </p:nvPicPr>
        <p:blipFill rotWithShape="1">
          <a:blip r:embed="rId3" cstate="print">
            <a:extLst>
              <a:ext uri="{28A0092B-C50C-407E-A947-70E740481C1C}">
                <a14:useLocalDpi xmlns:a14="http://schemas.microsoft.com/office/drawing/2010/main"/>
              </a:ext>
            </a:extLst>
          </a:blip>
          <a:srcRect l="14456" t="33605" r="13771" b="33109"/>
          <a:stretch/>
        </p:blipFill>
        <p:spPr>
          <a:xfrm>
            <a:off x="1505298" y="595083"/>
            <a:ext cx="3406484" cy="1052577"/>
          </a:xfrm>
          <a:prstGeom prst="rect">
            <a:avLst/>
          </a:prstGeom>
        </p:spPr>
      </p:pic>
    </p:spTree>
    <p:extLst>
      <p:ext uri="{BB962C8B-B14F-4D97-AF65-F5344CB8AC3E}">
        <p14:creationId xmlns:p14="http://schemas.microsoft.com/office/powerpoint/2010/main" val="98451718"/>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2"/>
          <p:cNvSpPr>
            <a:spLocks noGrp="1"/>
          </p:cNvSpPr>
          <p:nvPr>
            <p:ph type="title"/>
          </p:nvPr>
        </p:nvSpPr>
        <p:spPr>
          <a:xfrm>
            <a:off x="403646" y="116121"/>
            <a:ext cx="8345488" cy="731837"/>
          </a:xfrm>
        </p:spPr>
        <p:txBody>
          <a:bodyPr/>
          <a:lstStyle/>
          <a:p>
            <a:r>
              <a:rPr lang="en-US" altLang="ja-JP" dirty="0" smtClean="0">
                <a:ea typeface="+mj-ea"/>
                <a:cs typeface="メイリオ"/>
              </a:rPr>
              <a:t>Cisco 841M J</a:t>
            </a:r>
            <a:r>
              <a:rPr lang="ja-JP" altLang="en-US" dirty="0" smtClean="0">
                <a:ea typeface="+mj-ea"/>
                <a:cs typeface="メイリオ"/>
              </a:rPr>
              <a:t>シリーズ</a:t>
            </a:r>
            <a:endParaRPr lang="en-US" altLang="ja-JP" dirty="0">
              <a:ea typeface="+mj-ea"/>
              <a:cs typeface="メイリオ"/>
            </a:endParaRPr>
          </a:p>
        </p:txBody>
      </p:sp>
      <p:sp>
        <p:nvSpPr>
          <p:cNvPr id="6" name="AutoShape 3"/>
          <p:cNvSpPr>
            <a:spLocks noChangeAspect="1" noChangeArrowheads="1" noTextEdit="1"/>
          </p:cNvSpPr>
          <p:nvPr/>
        </p:nvSpPr>
        <p:spPr bwMode="auto">
          <a:xfrm>
            <a:off x="504825" y="847725"/>
            <a:ext cx="3806825" cy="608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cs typeface="メイリオ"/>
            </a:endParaRPr>
          </a:p>
        </p:txBody>
      </p:sp>
      <p:sp>
        <p:nvSpPr>
          <p:cNvPr id="9" name="正方形/長方形 8"/>
          <p:cNvSpPr/>
          <p:nvPr/>
        </p:nvSpPr>
        <p:spPr>
          <a:xfrm>
            <a:off x="531977" y="1685498"/>
            <a:ext cx="4379805" cy="675565"/>
          </a:xfrm>
          <a:prstGeom prst="rect">
            <a:avLst/>
          </a:prstGeom>
          <a:solidFill>
            <a:schemeClr val="tx2">
              <a:lumMod val="7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algn="r"/>
            <a:r>
              <a:rPr kumimoji="1" lang="en-US" altLang="ja-JP" sz="1600" dirty="0" smtClean="0">
                <a:solidFill>
                  <a:schemeClr val="bg1"/>
                </a:solidFill>
                <a:cs typeface="メイリオ"/>
              </a:rPr>
              <a:t>30</a:t>
            </a:r>
            <a:r>
              <a:rPr kumimoji="1" lang="ja-JP" altLang="en-US" sz="1600" dirty="0" smtClean="0">
                <a:solidFill>
                  <a:schemeClr val="bg1"/>
                </a:solidFill>
                <a:cs typeface="メイリオ"/>
              </a:rPr>
              <a:t>年の歴史を持つ</a:t>
            </a:r>
            <a:r>
              <a:rPr kumimoji="1" lang="en-US" altLang="ja-JP" sz="1600" dirty="0" smtClean="0">
                <a:solidFill>
                  <a:schemeClr val="bg1"/>
                </a:solidFill>
                <a:cs typeface="メイリオ"/>
              </a:rPr>
              <a:t>IOS</a:t>
            </a:r>
            <a:r>
              <a:rPr kumimoji="1" lang="ja-JP" altLang="en-US" sz="1600" dirty="0" smtClean="0">
                <a:solidFill>
                  <a:schemeClr val="bg1"/>
                </a:solidFill>
                <a:cs typeface="メイリオ"/>
              </a:rPr>
              <a:t>で</a:t>
            </a:r>
            <a:r>
              <a:rPr kumimoji="1" lang="ja-JP" altLang="en-US" b="1" dirty="0" smtClean="0">
                <a:solidFill>
                  <a:schemeClr val="bg1"/>
                </a:solidFill>
                <a:cs typeface="メイリオ"/>
              </a:rPr>
              <a:t>基本機能</a:t>
            </a:r>
            <a:r>
              <a:rPr kumimoji="1" lang="en-US" altLang="en-US" sz="1600" dirty="0" smtClean="0">
                <a:solidFill>
                  <a:schemeClr val="bg1"/>
                </a:solidFill>
                <a:cs typeface="メイリオ"/>
              </a:rPr>
              <a:t>を</a:t>
            </a:r>
            <a:r>
              <a:rPr kumimoji="1" lang="ja-JP" altLang="en-US" sz="1600" dirty="0" smtClean="0">
                <a:solidFill>
                  <a:schemeClr val="bg1"/>
                </a:solidFill>
                <a:cs typeface="メイリオ"/>
              </a:rPr>
              <a:t>実装</a:t>
            </a:r>
            <a:endParaRPr kumimoji="1" lang="en-US" altLang="ja-JP" sz="1600" dirty="0" smtClean="0">
              <a:solidFill>
                <a:schemeClr val="bg1"/>
              </a:solidFill>
              <a:cs typeface="メイリオ"/>
            </a:endParaRPr>
          </a:p>
          <a:p>
            <a:pPr algn="r"/>
            <a:r>
              <a:rPr kumimoji="1" lang="en-US" altLang="ja-JP" sz="1000" dirty="0" smtClean="0">
                <a:solidFill>
                  <a:schemeClr val="bg1"/>
                </a:solidFill>
                <a:cs typeface="メイリオ"/>
              </a:rPr>
              <a:t>IPSec</a:t>
            </a:r>
            <a:r>
              <a:rPr kumimoji="1" lang="ja-JP" altLang="en-US" sz="1000" dirty="0" smtClean="0">
                <a:solidFill>
                  <a:schemeClr val="bg1"/>
                </a:solidFill>
                <a:cs typeface="メイリオ"/>
              </a:rPr>
              <a:t> </a:t>
            </a:r>
            <a:r>
              <a:rPr kumimoji="1" lang="en-US" altLang="ja-JP" sz="1000" dirty="0" smtClean="0">
                <a:solidFill>
                  <a:schemeClr val="bg1"/>
                </a:solidFill>
                <a:cs typeface="メイリオ"/>
              </a:rPr>
              <a:t>VPN</a:t>
            </a:r>
            <a:r>
              <a:rPr kumimoji="1" lang="ja-JP" altLang="en-US" sz="1000" dirty="0" smtClean="0">
                <a:solidFill>
                  <a:schemeClr val="bg1"/>
                </a:solidFill>
                <a:cs typeface="メイリオ"/>
              </a:rPr>
              <a:t>（拠点接続）、</a:t>
            </a:r>
            <a:r>
              <a:rPr kumimoji="1" lang="en-US" altLang="ja-JP" sz="1000" dirty="0" smtClean="0">
                <a:solidFill>
                  <a:schemeClr val="bg1"/>
                </a:solidFill>
                <a:cs typeface="メイリオ"/>
              </a:rPr>
              <a:t>VLAN</a:t>
            </a:r>
            <a:r>
              <a:rPr kumimoji="1" lang="ja-JP" altLang="en-US" sz="1000" dirty="0" smtClean="0">
                <a:solidFill>
                  <a:schemeClr val="bg1"/>
                </a:solidFill>
                <a:cs typeface="メイリオ"/>
              </a:rPr>
              <a:t>制御、</a:t>
            </a:r>
            <a:r>
              <a:rPr kumimoji="1" lang="en-US" altLang="ja-JP" sz="1000" dirty="0" smtClean="0">
                <a:solidFill>
                  <a:schemeClr val="bg1"/>
                </a:solidFill>
                <a:cs typeface="メイリオ"/>
              </a:rPr>
              <a:t>Firewall</a:t>
            </a:r>
            <a:r>
              <a:rPr kumimoji="1" lang="ja-JP" altLang="en-US" sz="1000" dirty="0" smtClean="0">
                <a:solidFill>
                  <a:schemeClr val="bg1"/>
                </a:solidFill>
                <a:cs typeface="メイリオ"/>
              </a:rPr>
              <a:t>、</a:t>
            </a:r>
            <a:r>
              <a:rPr kumimoji="1" lang="en-US" altLang="ja-JP" sz="1000" dirty="0" smtClean="0">
                <a:solidFill>
                  <a:schemeClr val="bg1"/>
                </a:solidFill>
                <a:cs typeface="メイリオ"/>
              </a:rPr>
              <a:t>NAT</a:t>
            </a:r>
            <a:r>
              <a:rPr kumimoji="1" lang="ja-JP" altLang="en-US" sz="1000" dirty="0" smtClean="0">
                <a:solidFill>
                  <a:schemeClr val="bg1"/>
                </a:solidFill>
                <a:cs typeface="メイリオ"/>
              </a:rPr>
              <a:t>、</a:t>
            </a:r>
            <a:r>
              <a:rPr kumimoji="1" lang="en-US" altLang="ja-JP" sz="1000" dirty="0" smtClean="0">
                <a:solidFill>
                  <a:schemeClr val="bg1"/>
                </a:solidFill>
                <a:cs typeface="メイリオ"/>
              </a:rPr>
              <a:t/>
            </a:r>
            <a:br>
              <a:rPr kumimoji="1" lang="en-US" altLang="ja-JP" sz="1000" dirty="0" smtClean="0">
                <a:solidFill>
                  <a:schemeClr val="bg1"/>
                </a:solidFill>
                <a:cs typeface="メイリオ"/>
              </a:rPr>
            </a:br>
            <a:r>
              <a:rPr kumimoji="1" lang="ja-JP" altLang="en-US" sz="1000" dirty="0" smtClean="0">
                <a:solidFill>
                  <a:schemeClr val="bg1"/>
                </a:solidFill>
                <a:cs typeface="メイリオ"/>
              </a:rPr>
              <a:t>フレッツ光ネクスト対応</a:t>
            </a:r>
            <a:r>
              <a:rPr kumimoji="1" lang="en-US" altLang="ja-JP" sz="1000" dirty="0" smtClean="0">
                <a:solidFill>
                  <a:schemeClr val="bg1"/>
                </a:solidFill>
                <a:cs typeface="メイリオ"/>
              </a:rPr>
              <a:t>/</a:t>
            </a:r>
            <a:r>
              <a:rPr kumimoji="1" lang="en-US" altLang="ja-JP" sz="1000" dirty="0" err="1" smtClean="0">
                <a:solidFill>
                  <a:schemeClr val="bg1"/>
                </a:solidFill>
                <a:cs typeface="メイリオ"/>
              </a:rPr>
              <a:t>PPPoE</a:t>
            </a:r>
            <a:r>
              <a:rPr kumimoji="1" lang="ja-JP" altLang="en-US" sz="1000" dirty="0" smtClean="0">
                <a:solidFill>
                  <a:schemeClr val="bg1"/>
                </a:solidFill>
                <a:cs typeface="メイリオ"/>
              </a:rPr>
              <a:t>ほか</a:t>
            </a:r>
          </a:p>
        </p:txBody>
      </p:sp>
      <p:sp>
        <p:nvSpPr>
          <p:cNvPr id="10" name="正方形/長方形 9"/>
          <p:cNvSpPr/>
          <p:nvPr/>
        </p:nvSpPr>
        <p:spPr>
          <a:xfrm>
            <a:off x="531976" y="2440820"/>
            <a:ext cx="4379807" cy="675565"/>
          </a:xfrm>
          <a:prstGeom prst="rect">
            <a:avLst/>
          </a:prstGeom>
          <a:solidFill>
            <a:schemeClr val="tx2">
              <a:lumMod val="7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pPr algn="r"/>
            <a:r>
              <a:rPr kumimoji="1" lang="ja-JP" altLang="en-US" sz="1600" dirty="0" smtClean="0">
                <a:solidFill>
                  <a:srgbClr val="FFFFFF"/>
                </a:solidFill>
                <a:cs typeface="メイリオ"/>
              </a:rPr>
              <a:t>インターネットや社内ネットの</a:t>
            </a:r>
            <a:r>
              <a:rPr kumimoji="1" lang="ja-JP" altLang="en-US" b="1" dirty="0" smtClean="0">
                <a:solidFill>
                  <a:srgbClr val="FFFFFF"/>
                </a:solidFill>
                <a:cs typeface="メイリオ"/>
              </a:rPr>
              <a:t>監視・管理</a:t>
            </a:r>
            <a:endParaRPr kumimoji="1" lang="en-US" altLang="ja-JP" b="1" dirty="0" smtClean="0">
              <a:solidFill>
                <a:srgbClr val="FFFFFF"/>
              </a:solidFill>
              <a:cs typeface="メイリオ"/>
            </a:endParaRPr>
          </a:p>
          <a:p>
            <a:pPr algn="r"/>
            <a:r>
              <a:rPr kumimoji="1" lang="ja-JP" altLang="en-US" sz="1000" dirty="0" smtClean="0">
                <a:solidFill>
                  <a:srgbClr val="FFFFFF"/>
                </a:solidFill>
                <a:cs typeface="メイリオ"/>
              </a:rPr>
              <a:t>インターネット利用端末やアプリの一覧表示により、</a:t>
            </a:r>
            <a:r>
              <a:rPr kumimoji="1" lang="en-US" altLang="ja-JP" sz="1000" dirty="0" smtClean="0">
                <a:solidFill>
                  <a:srgbClr val="FFFFFF"/>
                </a:solidFill>
                <a:cs typeface="メイリオ"/>
              </a:rPr>
              <a:t/>
            </a:r>
            <a:br>
              <a:rPr kumimoji="1" lang="en-US" altLang="ja-JP" sz="1000" dirty="0" smtClean="0">
                <a:solidFill>
                  <a:srgbClr val="FFFFFF"/>
                </a:solidFill>
                <a:cs typeface="メイリオ"/>
              </a:rPr>
            </a:br>
            <a:r>
              <a:rPr kumimoji="1" lang="ja-JP" altLang="en-US" sz="1000" dirty="0" smtClean="0">
                <a:solidFill>
                  <a:srgbClr val="FFFFFF"/>
                </a:solidFill>
                <a:cs typeface="メイリオ"/>
              </a:rPr>
              <a:t>業務外利用の監視、ならびに利用状況を管理できます。</a:t>
            </a:r>
          </a:p>
        </p:txBody>
      </p:sp>
      <p:grpSp>
        <p:nvGrpSpPr>
          <p:cNvPr id="13" name="グループ化 12"/>
          <p:cNvGrpSpPr/>
          <p:nvPr/>
        </p:nvGrpSpPr>
        <p:grpSpPr>
          <a:xfrm>
            <a:off x="229523" y="1727506"/>
            <a:ext cx="599976" cy="591548"/>
            <a:chOff x="229523" y="1727506"/>
            <a:chExt cx="599976" cy="591548"/>
          </a:xfrm>
        </p:grpSpPr>
        <p:sp>
          <p:nvSpPr>
            <p:cNvPr id="14" name="円/楕円 13"/>
            <p:cNvSpPr/>
            <p:nvPr/>
          </p:nvSpPr>
          <p:spPr>
            <a:xfrm>
              <a:off x="229523" y="1727506"/>
              <a:ext cx="591548" cy="591548"/>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b="1" dirty="0" smtClean="0">
                <a:cs typeface="メイリオ"/>
              </a:endParaRPr>
            </a:p>
          </p:txBody>
        </p:sp>
        <p:sp>
          <p:nvSpPr>
            <p:cNvPr id="15" name="正方形/長方形 14"/>
            <p:cNvSpPr/>
            <p:nvPr/>
          </p:nvSpPr>
          <p:spPr>
            <a:xfrm>
              <a:off x="234464" y="1849807"/>
              <a:ext cx="595035" cy="338554"/>
            </a:xfrm>
            <a:prstGeom prst="rect">
              <a:avLst/>
            </a:prstGeom>
          </p:spPr>
          <p:txBody>
            <a:bodyPr wrap="none">
              <a:spAutoFit/>
            </a:bodyPr>
            <a:lstStyle/>
            <a:p>
              <a:pPr algn="ctr"/>
              <a:r>
                <a:rPr lang="ja-JP" altLang="en-US" sz="1600" dirty="0" smtClean="0">
                  <a:solidFill>
                    <a:srgbClr val="FFFF00"/>
                  </a:solidFill>
                  <a:cs typeface="メイリオ"/>
                </a:rPr>
                <a:t>基本</a:t>
              </a:r>
              <a:endParaRPr lang="ja-JP" altLang="en-US" sz="1600" dirty="0">
                <a:solidFill>
                  <a:srgbClr val="FFFF00"/>
                </a:solidFill>
                <a:cs typeface="メイリオ"/>
              </a:endParaRPr>
            </a:p>
          </p:txBody>
        </p:sp>
      </p:grpSp>
      <p:grpSp>
        <p:nvGrpSpPr>
          <p:cNvPr id="16" name="グループ化 15"/>
          <p:cNvGrpSpPr/>
          <p:nvPr/>
        </p:nvGrpSpPr>
        <p:grpSpPr>
          <a:xfrm>
            <a:off x="229523" y="2482828"/>
            <a:ext cx="599973" cy="591548"/>
            <a:chOff x="229523" y="2482828"/>
            <a:chExt cx="599973" cy="591548"/>
          </a:xfrm>
        </p:grpSpPr>
        <p:sp>
          <p:nvSpPr>
            <p:cNvPr id="17" name="円/楕円 16"/>
            <p:cNvSpPr/>
            <p:nvPr/>
          </p:nvSpPr>
          <p:spPr>
            <a:xfrm>
              <a:off x="229523" y="2482828"/>
              <a:ext cx="591548" cy="591548"/>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rgbClr val="FF6600"/>
                </a:solidFill>
                <a:cs typeface="メイリオ"/>
              </a:endParaRPr>
            </a:p>
          </p:txBody>
        </p:sp>
        <p:sp>
          <p:nvSpPr>
            <p:cNvPr id="18" name="正方形/長方形 17"/>
            <p:cNvSpPr/>
            <p:nvPr/>
          </p:nvSpPr>
          <p:spPr>
            <a:xfrm>
              <a:off x="234461" y="2605130"/>
              <a:ext cx="595035" cy="338554"/>
            </a:xfrm>
            <a:prstGeom prst="rect">
              <a:avLst/>
            </a:prstGeom>
          </p:spPr>
          <p:txBody>
            <a:bodyPr wrap="none">
              <a:spAutoFit/>
            </a:bodyPr>
            <a:lstStyle/>
            <a:p>
              <a:pPr algn="ctr"/>
              <a:r>
                <a:rPr lang="ja-JP" altLang="en-US" sz="1600" dirty="0" smtClean="0">
                  <a:solidFill>
                    <a:srgbClr val="FFFF00"/>
                  </a:solidFill>
                  <a:cs typeface="メイリオ"/>
                </a:rPr>
                <a:t>安心</a:t>
              </a:r>
              <a:endParaRPr lang="ja-JP" altLang="en-US" sz="1600" dirty="0">
                <a:solidFill>
                  <a:srgbClr val="FFFF00"/>
                </a:solidFill>
                <a:cs typeface="メイリオ"/>
              </a:endParaRPr>
            </a:p>
          </p:txBody>
        </p:sp>
      </p:grpSp>
      <p:grpSp>
        <p:nvGrpSpPr>
          <p:cNvPr id="3" name="図形グループ 2"/>
          <p:cNvGrpSpPr/>
          <p:nvPr/>
        </p:nvGrpSpPr>
        <p:grpSpPr>
          <a:xfrm>
            <a:off x="229523" y="3945442"/>
            <a:ext cx="4682259" cy="675565"/>
            <a:chOff x="229523" y="3196142"/>
            <a:chExt cx="4682259" cy="675565"/>
          </a:xfrm>
        </p:grpSpPr>
        <p:sp>
          <p:nvSpPr>
            <p:cNvPr id="11" name="正方形/長方形 10"/>
            <p:cNvSpPr/>
            <p:nvPr/>
          </p:nvSpPr>
          <p:spPr>
            <a:xfrm>
              <a:off x="531978" y="3196142"/>
              <a:ext cx="4379804" cy="675565"/>
            </a:xfrm>
            <a:prstGeom prst="rect">
              <a:avLst/>
            </a:prstGeom>
            <a:solidFill>
              <a:schemeClr val="tx2">
                <a:lumMod val="7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b="1" dirty="0" smtClean="0">
                  <a:solidFill>
                    <a:srgbClr val="FFFFFF"/>
                  </a:solidFill>
                  <a:cs typeface="メイリオ"/>
                </a:rPr>
                <a:t>セキュリティクラウド</a:t>
              </a:r>
              <a:r>
                <a:rPr kumimoji="1" lang="ja-JP" altLang="en-US" sz="1600" dirty="0" smtClean="0">
                  <a:solidFill>
                    <a:srgbClr val="FFFFFF"/>
                  </a:solidFill>
                  <a:cs typeface="メイリオ"/>
                </a:rPr>
                <a:t>サービス連携</a:t>
              </a:r>
              <a:endParaRPr kumimoji="1" lang="en-US" altLang="ja-JP" sz="1600" dirty="0" smtClean="0">
                <a:solidFill>
                  <a:srgbClr val="FFFFFF"/>
                </a:solidFill>
                <a:cs typeface="メイリオ"/>
              </a:endParaRPr>
            </a:p>
            <a:p>
              <a:pPr algn="r"/>
              <a:r>
                <a:rPr kumimoji="1" lang="ja-JP" altLang="en-US" sz="1000" dirty="0" smtClean="0">
                  <a:solidFill>
                    <a:srgbClr val="FFFFFF"/>
                  </a:solidFill>
                  <a:cs typeface="メイリオ"/>
                </a:rPr>
                <a:t>クラウドサービスで怪しい</a:t>
              </a:r>
              <a:r>
                <a:rPr kumimoji="1" lang="en-US" altLang="ja-JP" sz="1000" dirty="0" smtClean="0">
                  <a:solidFill>
                    <a:srgbClr val="FFFFFF"/>
                  </a:solidFill>
                  <a:cs typeface="メイリオ"/>
                </a:rPr>
                <a:t>Web</a:t>
              </a:r>
              <a:r>
                <a:rPr kumimoji="1" lang="ja-JP" altLang="en-US" sz="1000" dirty="0" smtClean="0">
                  <a:solidFill>
                    <a:srgbClr val="FFFFFF"/>
                  </a:solidFill>
                  <a:cs typeface="メイリオ"/>
                </a:rPr>
                <a:t>サイトへの接続を遮断します。</a:t>
              </a:r>
              <a:endParaRPr kumimoji="1" lang="en-US" altLang="ja-JP" sz="1000" dirty="0" smtClean="0">
                <a:solidFill>
                  <a:srgbClr val="FFFFFF"/>
                </a:solidFill>
                <a:cs typeface="メイリオ"/>
              </a:endParaRPr>
            </a:p>
            <a:p>
              <a:pPr algn="r"/>
              <a:r>
                <a:rPr kumimoji="1" lang="ja-JP" altLang="en-US" sz="1000" dirty="0" smtClean="0">
                  <a:solidFill>
                    <a:srgbClr val="FFFFFF"/>
                  </a:solidFill>
                  <a:cs typeface="メイリオ"/>
                </a:rPr>
                <a:t>ウィルス感染や詐欺・情報搾取サイトから</a:t>
              </a:r>
              <a:r>
                <a:rPr kumimoji="1" lang="en-US" altLang="ja-JP" sz="1000" dirty="0" smtClean="0">
                  <a:solidFill>
                    <a:srgbClr val="FFFFFF"/>
                  </a:solidFill>
                  <a:cs typeface="メイリオ"/>
                </a:rPr>
                <a:t>PC</a:t>
              </a:r>
              <a:r>
                <a:rPr kumimoji="1" lang="ja-JP" altLang="en-US" sz="1000" dirty="0" smtClean="0">
                  <a:solidFill>
                    <a:srgbClr val="FFFFFF"/>
                  </a:solidFill>
                  <a:cs typeface="メイリオ"/>
                </a:rPr>
                <a:t>、スマホを守ります。</a:t>
              </a:r>
            </a:p>
          </p:txBody>
        </p:sp>
        <p:grpSp>
          <p:nvGrpSpPr>
            <p:cNvPr id="19" name="グループ化 18"/>
            <p:cNvGrpSpPr/>
            <p:nvPr/>
          </p:nvGrpSpPr>
          <p:grpSpPr>
            <a:xfrm>
              <a:off x="229523" y="3219822"/>
              <a:ext cx="599973" cy="591548"/>
              <a:chOff x="229523" y="3219822"/>
              <a:chExt cx="599973" cy="591548"/>
            </a:xfrm>
          </p:grpSpPr>
          <p:sp>
            <p:nvSpPr>
              <p:cNvPr id="20" name="円/楕円 19"/>
              <p:cNvSpPr/>
              <p:nvPr/>
            </p:nvSpPr>
            <p:spPr>
              <a:xfrm>
                <a:off x="229523" y="3219822"/>
                <a:ext cx="591548" cy="591548"/>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rgbClr val="FF6600"/>
                  </a:solidFill>
                  <a:cs typeface="メイリオ"/>
                </a:endParaRPr>
              </a:p>
            </p:txBody>
          </p:sp>
          <p:sp>
            <p:nvSpPr>
              <p:cNvPr id="21" name="正方形/長方形 20"/>
              <p:cNvSpPr/>
              <p:nvPr/>
            </p:nvSpPr>
            <p:spPr>
              <a:xfrm>
                <a:off x="234461" y="3344873"/>
                <a:ext cx="595035" cy="338554"/>
              </a:xfrm>
              <a:prstGeom prst="rect">
                <a:avLst/>
              </a:prstGeom>
            </p:spPr>
            <p:txBody>
              <a:bodyPr wrap="none">
                <a:spAutoFit/>
              </a:bodyPr>
              <a:lstStyle/>
              <a:p>
                <a:pPr algn="ctr"/>
                <a:r>
                  <a:rPr lang="ja-JP" altLang="en-US" sz="1600" dirty="0" smtClean="0">
                    <a:solidFill>
                      <a:srgbClr val="FFFF00"/>
                    </a:solidFill>
                    <a:cs typeface="メイリオ"/>
                  </a:rPr>
                  <a:t>安全</a:t>
                </a:r>
                <a:endParaRPr lang="ja-JP" altLang="en-US" sz="1600" dirty="0">
                  <a:solidFill>
                    <a:srgbClr val="FFFF00"/>
                  </a:solidFill>
                  <a:cs typeface="メイリオ"/>
                </a:endParaRPr>
              </a:p>
            </p:txBody>
          </p:sp>
        </p:grpSp>
      </p:grpSp>
      <p:grpSp>
        <p:nvGrpSpPr>
          <p:cNvPr id="25" name="グループ化 24"/>
          <p:cNvGrpSpPr/>
          <p:nvPr/>
        </p:nvGrpSpPr>
        <p:grpSpPr>
          <a:xfrm>
            <a:off x="4942579" y="1685498"/>
            <a:ext cx="3947697" cy="2941532"/>
            <a:chOff x="4551031" y="1685498"/>
            <a:chExt cx="4304583" cy="2941532"/>
          </a:xfrm>
        </p:grpSpPr>
        <p:sp>
          <p:nvSpPr>
            <p:cNvPr id="26" name="正方形/長方形 25"/>
            <p:cNvSpPr/>
            <p:nvPr/>
          </p:nvSpPr>
          <p:spPr>
            <a:xfrm>
              <a:off x="4574669" y="1685498"/>
              <a:ext cx="4280945" cy="2941532"/>
            </a:xfrm>
            <a:prstGeom prst="rect">
              <a:avLst/>
            </a:prstGeom>
            <a:solidFill>
              <a:schemeClr val="accent1">
                <a:lumMod val="60000"/>
                <a:lumOff val="4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cs typeface="メイリオ"/>
              </a:endParaRPr>
            </a:p>
          </p:txBody>
        </p:sp>
        <p:sp>
          <p:nvSpPr>
            <p:cNvPr id="27" name="正方形/長方形 26"/>
            <p:cNvSpPr/>
            <p:nvPr/>
          </p:nvSpPr>
          <p:spPr>
            <a:xfrm>
              <a:off x="5054432" y="1702943"/>
              <a:ext cx="3801181" cy="2677656"/>
            </a:xfrm>
            <a:prstGeom prst="rect">
              <a:avLst/>
            </a:prstGeom>
          </p:spPr>
          <p:txBody>
            <a:bodyPr wrap="square">
              <a:spAutoFit/>
            </a:bodyPr>
            <a:lstStyle/>
            <a:p>
              <a:r>
                <a:rPr lang="en-US" altLang="ja-JP" sz="1400" b="1" dirty="0" smtClean="0">
                  <a:cs typeface="メイリオ"/>
                </a:rPr>
                <a:t>C841M-4X-JSEC</a:t>
              </a:r>
              <a:r>
                <a:rPr lang="ja-JP" altLang="en-US" sz="1400" b="1" dirty="0" smtClean="0">
                  <a:cs typeface="メイリオ"/>
                </a:rPr>
                <a:t> </a:t>
              </a:r>
              <a:r>
                <a:rPr lang="en-US" altLang="ja-JP" sz="1000" b="1" dirty="0" smtClean="0">
                  <a:cs typeface="メイリオ"/>
                </a:rPr>
                <a:t>(Advanced Security)</a:t>
              </a:r>
              <a:endParaRPr lang="ja-JP" altLang="en-US" sz="1400" b="1" dirty="0">
                <a:cs typeface="メイリオ"/>
              </a:endParaRPr>
            </a:p>
            <a:p>
              <a:pPr marL="266700" lvl="1" indent="-79375">
                <a:buFont typeface="Arial" panose="020B0604020202020204" pitchFamily="34" charset="0"/>
                <a:buChar char="•"/>
              </a:pPr>
              <a:r>
                <a:rPr lang="en-US" altLang="ja-JP" sz="1000" dirty="0" smtClean="0">
                  <a:cs typeface="メイリオ"/>
                </a:rPr>
                <a:t>WAN</a:t>
              </a:r>
              <a:r>
                <a:rPr lang="en-US" altLang="ja-JP" sz="1000" dirty="0">
                  <a:cs typeface="メイリオ"/>
                </a:rPr>
                <a:t>: 2</a:t>
              </a:r>
              <a:r>
                <a:rPr lang="ja-JP" altLang="en-US" sz="1000" dirty="0">
                  <a:cs typeface="メイリオ"/>
                </a:rPr>
                <a:t>ポート</a:t>
              </a:r>
              <a:r>
                <a:rPr lang="en-US" altLang="ja-JP" sz="1000" dirty="0">
                  <a:cs typeface="メイリオ"/>
                </a:rPr>
                <a:t>GE</a:t>
              </a:r>
            </a:p>
            <a:p>
              <a:pPr marL="266700" lvl="1" indent="-79375">
                <a:buFont typeface="Arial" panose="020B0604020202020204" pitchFamily="34" charset="0"/>
                <a:buChar char="•"/>
              </a:pPr>
              <a:r>
                <a:rPr lang="en-US" altLang="ja-JP" sz="1000" dirty="0" smtClean="0">
                  <a:cs typeface="メイリオ"/>
                </a:rPr>
                <a:t>LAN</a:t>
              </a:r>
              <a:r>
                <a:rPr lang="en-US" altLang="ja-JP" sz="1000" dirty="0">
                  <a:cs typeface="メイリオ"/>
                </a:rPr>
                <a:t>:  4</a:t>
              </a:r>
              <a:r>
                <a:rPr lang="ja-JP" altLang="en-US" sz="1000" dirty="0">
                  <a:cs typeface="メイリオ"/>
                </a:rPr>
                <a:t>ポート</a:t>
              </a:r>
              <a:r>
                <a:rPr lang="en-US" altLang="ja-JP" sz="1000" dirty="0" smtClean="0">
                  <a:cs typeface="メイリオ"/>
                </a:rPr>
                <a:t>GE</a:t>
              </a:r>
            </a:p>
            <a:p>
              <a:pPr marL="266700" lvl="1" indent="-79375">
                <a:buFont typeface="Arial" panose="020B0604020202020204" pitchFamily="34" charset="0"/>
                <a:buChar char="•"/>
              </a:pPr>
              <a:r>
                <a:rPr lang="en-US" altLang="ja-JP" sz="1000" dirty="0" smtClean="0">
                  <a:cs typeface="メイリオ"/>
                </a:rPr>
                <a:t>IOS:</a:t>
              </a:r>
              <a:r>
                <a:rPr lang="ja-JP" altLang="en-US" sz="1000" dirty="0" smtClean="0">
                  <a:cs typeface="メイリオ"/>
                </a:rPr>
                <a:t> </a:t>
              </a:r>
              <a:r>
                <a:rPr lang="en-US" altLang="ja-JP" sz="1000" dirty="0" smtClean="0">
                  <a:cs typeface="メイリオ"/>
                </a:rPr>
                <a:t>Advanced</a:t>
              </a:r>
              <a:r>
                <a:rPr lang="ja-JP" altLang="en-US" sz="1000" dirty="0" smtClean="0">
                  <a:cs typeface="メイリオ"/>
                </a:rPr>
                <a:t> </a:t>
              </a:r>
              <a:r>
                <a:rPr lang="en-US" altLang="ja-JP" sz="1000" dirty="0" smtClean="0">
                  <a:cs typeface="メイリオ"/>
                </a:rPr>
                <a:t>Security</a:t>
              </a:r>
              <a:endParaRPr lang="en-US" altLang="ja-JP" sz="1000" dirty="0">
                <a:cs typeface="メイリオ"/>
              </a:endParaRPr>
            </a:p>
            <a:p>
              <a:r>
                <a:rPr lang="en-US" altLang="ja-JP" sz="1400" b="1" dirty="0" smtClean="0">
                  <a:cs typeface="メイリオ"/>
                </a:rPr>
                <a:t>C841M</a:t>
              </a:r>
              <a:r>
                <a:rPr lang="en-US" altLang="ja-JP" sz="1400" b="1" dirty="0">
                  <a:cs typeface="メイリオ"/>
                </a:rPr>
                <a:t>-</a:t>
              </a:r>
              <a:r>
                <a:rPr lang="en-US" altLang="ja-JP" sz="1400" b="1" dirty="0" smtClean="0">
                  <a:cs typeface="メイリオ"/>
                </a:rPr>
                <a:t>4X-JAIS</a:t>
              </a:r>
              <a:r>
                <a:rPr lang="ja-JP" altLang="en-US" sz="1400" b="1" dirty="0" smtClean="0">
                  <a:cs typeface="メイリオ"/>
                </a:rPr>
                <a:t> </a:t>
              </a:r>
              <a:r>
                <a:rPr lang="en-US" altLang="ja-JP" sz="1000" b="1" dirty="0" smtClean="0">
                  <a:cs typeface="メイリオ"/>
                </a:rPr>
                <a:t>(Advanced IP Services)</a:t>
              </a:r>
              <a:endParaRPr lang="en-US" altLang="ja-JP" sz="1200" b="1" dirty="0" smtClean="0">
                <a:cs typeface="メイリオ"/>
              </a:endParaRPr>
            </a:p>
            <a:p>
              <a:r>
                <a:rPr lang="en-US" altLang="ja-JP" sz="1000" dirty="0" smtClean="0">
                  <a:solidFill>
                    <a:srgbClr val="676767"/>
                  </a:solidFill>
                  <a:cs typeface="メイリオ"/>
                </a:rPr>
                <a:t>WAN</a:t>
              </a:r>
              <a:r>
                <a:rPr lang="en-US" altLang="ja-JP" sz="1000" dirty="0">
                  <a:solidFill>
                    <a:srgbClr val="676767"/>
                  </a:solidFill>
                  <a:cs typeface="メイリオ"/>
                </a:rPr>
                <a:t>: 2</a:t>
              </a:r>
              <a:r>
                <a:rPr lang="ja-JP" altLang="en-US" sz="1000" dirty="0">
                  <a:solidFill>
                    <a:srgbClr val="676767"/>
                  </a:solidFill>
                  <a:cs typeface="メイリオ"/>
                </a:rPr>
                <a:t>ポート</a:t>
              </a:r>
              <a:r>
                <a:rPr lang="en-US" altLang="ja-JP" sz="1000" dirty="0">
                  <a:solidFill>
                    <a:srgbClr val="676767"/>
                  </a:solidFill>
                  <a:cs typeface="メイリオ"/>
                </a:rPr>
                <a:t>GE</a:t>
              </a:r>
            </a:p>
            <a:p>
              <a:pPr marL="266700" lvl="1" indent="-79375">
                <a:buFont typeface="Arial" panose="020B0604020202020204" pitchFamily="34" charset="0"/>
                <a:buChar char="•"/>
              </a:pPr>
              <a:r>
                <a:rPr lang="en-US" altLang="ja-JP" sz="1000" dirty="0" smtClean="0">
                  <a:solidFill>
                    <a:srgbClr val="676767"/>
                  </a:solidFill>
                  <a:cs typeface="メイリオ"/>
                </a:rPr>
                <a:t>LAN</a:t>
              </a:r>
              <a:r>
                <a:rPr lang="en-US" altLang="ja-JP" sz="1000" dirty="0">
                  <a:solidFill>
                    <a:srgbClr val="676767"/>
                  </a:solidFill>
                  <a:cs typeface="メイリオ"/>
                </a:rPr>
                <a:t>:  4</a:t>
              </a:r>
              <a:r>
                <a:rPr lang="ja-JP" altLang="en-US" sz="1000" dirty="0">
                  <a:solidFill>
                    <a:srgbClr val="676767"/>
                  </a:solidFill>
                  <a:cs typeface="メイリオ"/>
                </a:rPr>
                <a:t>ポート</a:t>
              </a:r>
              <a:r>
                <a:rPr lang="en-US" altLang="ja-JP" sz="1000" dirty="0" smtClean="0">
                  <a:solidFill>
                    <a:srgbClr val="676767"/>
                  </a:solidFill>
                  <a:cs typeface="メイリオ"/>
                </a:rPr>
                <a:t>GE</a:t>
              </a:r>
            </a:p>
            <a:p>
              <a:pPr marL="266700" lvl="1" indent="-79375">
                <a:buFont typeface="Arial" panose="020B0604020202020204" pitchFamily="34" charset="0"/>
                <a:buChar char="•"/>
              </a:pPr>
              <a:r>
                <a:rPr lang="en-US" altLang="ja-JP" sz="1000" dirty="0" smtClean="0">
                  <a:solidFill>
                    <a:srgbClr val="676767"/>
                  </a:solidFill>
                  <a:cs typeface="メイリオ"/>
                </a:rPr>
                <a:t>IOS:</a:t>
              </a:r>
              <a:r>
                <a:rPr lang="ja-JP" altLang="en-US" sz="1000" dirty="0" smtClean="0">
                  <a:solidFill>
                    <a:srgbClr val="676767"/>
                  </a:solidFill>
                  <a:cs typeface="メイリオ"/>
                </a:rPr>
                <a:t> </a:t>
              </a:r>
              <a:r>
                <a:rPr lang="en-US" altLang="ja-JP" sz="1000" dirty="0" smtClean="0">
                  <a:solidFill>
                    <a:srgbClr val="676767"/>
                  </a:solidFill>
                  <a:cs typeface="メイリオ"/>
                </a:rPr>
                <a:t>Advanced IP</a:t>
              </a:r>
              <a:r>
                <a:rPr lang="ja-JP" altLang="en-US" sz="1000" dirty="0">
                  <a:solidFill>
                    <a:srgbClr val="676767"/>
                  </a:solidFill>
                  <a:cs typeface="メイリオ"/>
                </a:rPr>
                <a:t> </a:t>
              </a:r>
              <a:r>
                <a:rPr lang="en-US" altLang="ja-JP" sz="1000" dirty="0" smtClean="0">
                  <a:solidFill>
                    <a:srgbClr val="676767"/>
                  </a:solidFill>
                  <a:cs typeface="メイリオ"/>
                </a:rPr>
                <a:t>Services</a:t>
              </a:r>
              <a:endParaRPr lang="en-US" altLang="ja-JP" sz="1000" dirty="0">
                <a:solidFill>
                  <a:srgbClr val="676767"/>
                </a:solidFill>
                <a:cs typeface="メイリオ"/>
              </a:endParaRPr>
            </a:p>
            <a:p>
              <a:pPr lvl="0"/>
              <a:r>
                <a:rPr lang="en-US" altLang="ja-JP" sz="1400" b="1" dirty="0" smtClean="0">
                  <a:solidFill>
                    <a:srgbClr val="676767"/>
                  </a:solidFill>
                  <a:cs typeface="メイリオ"/>
                </a:rPr>
                <a:t>C841M</a:t>
              </a:r>
              <a:r>
                <a:rPr lang="en-US" altLang="ja-JP" sz="1400" b="1" dirty="0">
                  <a:solidFill>
                    <a:srgbClr val="676767"/>
                  </a:solidFill>
                  <a:cs typeface="メイリオ"/>
                </a:rPr>
                <a:t>-</a:t>
              </a:r>
              <a:r>
                <a:rPr lang="en-US" altLang="ja-JP" sz="1400" b="1" dirty="0" smtClean="0">
                  <a:solidFill>
                    <a:srgbClr val="676767"/>
                  </a:solidFill>
                  <a:cs typeface="メイリオ"/>
                </a:rPr>
                <a:t>8X-JAIS</a:t>
              </a:r>
              <a:r>
                <a:rPr lang="ja-JP" altLang="en-US" sz="1400" b="1" dirty="0" smtClean="0">
                  <a:solidFill>
                    <a:srgbClr val="676767"/>
                  </a:solidFill>
                  <a:cs typeface="メイリオ"/>
                </a:rPr>
                <a:t> </a:t>
              </a:r>
              <a:r>
                <a:rPr lang="en-US" altLang="ja-JP" sz="1000" b="1" dirty="0" smtClean="0">
                  <a:solidFill>
                    <a:srgbClr val="676767"/>
                  </a:solidFill>
                  <a:cs typeface="メイリオ"/>
                </a:rPr>
                <a:t>(Advanced </a:t>
              </a:r>
              <a:r>
                <a:rPr lang="en-US" altLang="ja-JP" sz="1000" b="1" dirty="0">
                  <a:solidFill>
                    <a:srgbClr val="676767"/>
                  </a:solidFill>
                  <a:cs typeface="メイリオ"/>
                </a:rPr>
                <a:t>IP </a:t>
              </a:r>
              <a:r>
                <a:rPr lang="en-US" altLang="ja-JP" sz="1000" b="1" dirty="0" smtClean="0">
                  <a:solidFill>
                    <a:srgbClr val="676767"/>
                  </a:solidFill>
                  <a:cs typeface="メイリオ"/>
                </a:rPr>
                <a:t>Services)</a:t>
              </a:r>
              <a:endParaRPr lang="en-US" altLang="ja-JP" sz="1400" b="1" dirty="0">
                <a:solidFill>
                  <a:srgbClr val="676767"/>
                </a:solidFill>
                <a:cs typeface="メイリオ"/>
              </a:endParaRPr>
            </a:p>
            <a:p>
              <a:pPr marL="266700" lvl="1" indent="-79375">
                <a:buFont typeface="Arial" panose="020B0604020202020204" pitchFamily="34" charset="0"/>
                <a:buChar char="•"/>
              </a:pPr>
              <a:r>
                <a:rPr lang="en-US" altLang="ja-JP" sz="1000" dirty="0" smtClean="0">
                  <a:cs typeface="メイリオ"/>
                </a:rPr>
                <a:t>WAN</a:t>
              </a:r>
              <a:r>
                <a:rPr lang="en-US" altLang="ja-JP" sz="1000" dirty="0">
                  <a:cs typeface="メイリオ"/>
                </a:rPr>
                <a:t>: 2</a:t>
              </a:r>
              <a:r>
                <a:rPr lang="ja-JP" altLang="en-US" sz="1000" dirty="0">
                  <a:cs typeface="メイリオ"/>
                </a:rPr>
                <a:t>ポート</a:t>
              </a:r>
              <a:r>
                <a:rPr lang="en-US" altLang="ja-JP" sz="1000" dirty="0">
                  <a:cs typeface="メイリオ"/>
                </a:rPr>
                <a:t>GE</a:t>
              </a:r>
            </a:p>
            <a:p>
              <a:pPr marL="266700" lvl="1" indent="-79375">
                <a:buFont typeface="Arial" panose="020B0604020202020204" pitchFamily="34" charset="0"/>
                <a:buChar char="•"/>
              </a:pPr>
              <a:r>
                <a:rPr lang="en-US" altLang="ja-JP" sz="1000" dirty="0" smtClean="0">
                  <a:cs typeface="メイリオ"/>
                </a:rPr>
                <a:t>LAN</a:t>
              </a:r>
              <a:r>
                <a:rPr lang="en-US" altLang="ja-JP" sz="1000" dirty="0">
                  <a:cs typeface="メイリオ"/>
                </a:rPr>
                <a:t>:  8</a:t>
              </a:r>
              <a:r>
                <a:rPr lang="ja-JP" altLang="en-US" sz="1000" dirty="0">
                  <a:cs typeface="メイリオ"/>
                </a:rPr>
                <a:t>ポート</a:t>
              </a:r>
              <a:r>
                <a:rPr lang="en-US" altLang="ja-JP" sz="1000" dirty="0" smtClean="0">
                  <a:cs typeface="メイリオ"/>
                </a:rPr>
                <a:t>GE</a:t>
              </a:r>
            </a:p>
            <a:p>
              <a:pPr marL="266700" lvl="1" indent="-79375">
                <a:buFont typeface="Arial" panose="020B0604020202020204" pitchFamily="34" charset="0"/>
                <a:buChar char="•"/>
              </a:pPr>
              <a:r>
                <a:rPr lang="en-US" altLang="ja-JP" sz="1000" dirty="0" smtClean="0">
                  <a:cs typeface="メイリオ"/>
                </a:rPr>
                <a:t>IOS: Advanced</a:t>
              </a:r>
              <a:r>
                <a:rPr lang="ja-JP" altLang="en-US" sz="1000" dirty="0" smtClean="0">
                  <a:cs typeface="メイリオ"/>
                </a:rPr>
                <a:t> </a:t>
              </a:r>
              <a:r>
                <a:rPr lang="en-US" altLang="ja-JP" sz="1000" dirty="0" smtClean="0">
                  <a:cs typeface="メイリオ"/>
                </a:rPr>
                <a:t>IP</a:t>
              </a:r>
              <a:r>
                <a:rPr lang="ja-JP" altLang="en-US" sz="1000" dirty="0" smtClean="0">
                  <a:cs typeface="メイリオ"/>
                </a:rPr>
                <a:t> </a:t>
              </a:r>
              <a:r>
                <a:rPr lang="en-US" altLang="ja-JP" sz="1000" dirty="0" smtClean="0">
                  <a:cs typeface="メイリオ"/>
                </a:rPr>
                <a:t>Services</a:t>
              </a:r>
              <a:endParaRPr lang="en-US" altLang="ja-JP" sz="1000" dirty="0">
                <a:cs typeface="メイリオ"/>
              </a:endParaRPr>
            </a:p>
            <a:p>
              <a:pPr marL="360000" lvl="1" indent="-171450">
                <a:buFont typeface="Arial" panose="020B0604020202020204" pitchFamily="34" charset="0"/>
                <a:buChar char="•"/>
              </a:pPr>
              <a:endParaRPr lang="ja-JP" altLang="en-US" sz="800" dirty="0">
                <a:cs typeface="メイリオ"/>
              </a:endParaRPr>
            </a:p>
            <a:p>
              <a:pPr marL="171450" indent="-171450">
                <a:buFont typeface="Wingdings" panose="05000000000000000000" pitchFamily="2" charset="2"/>
                <a:buChar char="ü"/>
              </a:pPr>
              <a:r>
                <a:rPr lang="ja-JP" altLang="en-US" sz="1400" b="1" dirty="0" smtClean="0">
                  <a:cs typeface="メイリオ"/>
                </a:rPr>
                <a:t>日本語</a:t>
              </a:r>
              <a:r>
                <a:rPr lang="en-US" altLang="ja-JP" sz="1400" b="1" dirty="0">
                  <a:cs typeface="メイリオ"/>
                </a:rPr>
                <a:t>GUI</a:t>
              </a:r>
              <a:r>
                <a:rPr lang="ja-JP" altLang="en-US" sz="1400" b="1" dirty="0">
                  <a:cs typeface="メイリオ"/>
                </a:rPr>
                <a:t>による設定</a:t>
              </a:r>
            </a:p>
            <a:p>
              <a:pPr marL="171450" indent="-171450">
                <a:buFont typeface="Wingdings" panose="05000000000000000000" pitchFamily="2" charset="2"/>
                <a:buChar char="ü"/>
              </a:pPr>
              <a:r>
                <a:rPr lang="ja-JP" altLang="en-US" sz="1400" b="1" dirty="0" smtClean="0">
                  <a:cs typeface="メイリオ"/>
                </a:rPr>
                <a:t>充実のコミュニティサイト情報</a:t>
              </a:r>
              <a:endParaRPr lang="ja-JP" altLang="en-US" sz="1400" b="1" dirty="0">
                <a:cs typeface="メイリオ"/>
              </a:endParaRPr>
            </a:p>
          </p:txBody>
        </p:sp>
        <p:sp>
          <p:nvSpPr>
            <p:cNvPr id="28" name="正方形/長方形 27"/>
            <p:cNvSpPr/>
            <p:nvPr/>
          </p:nvSpPr>
          <p:spPr>
            <a:xfrm>
              <a:off x="4551031" y="1802136"/>
              <a:ext cx="503401" cy="1573508"/>
            </a:xfrm>
            <a:prstGeom prst="rect">
              <a:avLst/>
            </a:prstGeom>
          </p:spPr>
          <p:txBody>
            <a:bodyPr vert="eaVert" wrap="none">
              <a:spAutoFit/>
            </a:bodyPr>
            <a:lstStyle/>
            <a:p>
              <a:pPr algn="ctr"/>
              <a:r>
                <a:rPr lang="ja-JP" altLang="en-US" dirty="0">
                  <a:cs typeface="メイリオ"/>
                </a:rPr>
                <a:t>３種類のモデル</a:t>
              </a:r>
            </a:p>
          </p:txBody>
        </p:sp>
      </p:grpSp>
      <p:grpSp>
        <p:nvGrpSpPr>
          <p:cNvPr id="2" name="図形グループ 1"/>
          <p:cNvGrpSpPr/>
          <p:nvPr/>
        </p:nvGrpSpPr>
        <p:grpSpPr>
          <a:xfrm>
            <a:off x="229523" y="3190380"/>
            <a:ext cx="4682259" cy="675565"/>
            <a:chOff x="229523" y="3951465"/>
            <a:chExt cx="4682259" cy="675565"/>
          </a:xfrm>
        </p:grpSpPr>
        <p:sp>
          <p:nvSpPr>
            <p:cNvPr id="12" name="正方形/長方形 11"/>
            <p:cNvSpPr/>
            <p:nvPr/>
          </p:nvSpPr>
          <p:spPr>
            <a:xfrm>
              <a:off x="531978" y="3951465"/>
              <a:ext cx="4379804" cy="675565"/>
            </a:xfrm>
            <a:prstGeom prst="rect">
              <a:avLst/>
            </a:prstGeom>
            <a:solidFill>
              <a:schemeClr val="tx2">
                <a:lumMod val="7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600" dirty="0" smtClean="0">
                  <a:solidFill>
                    <a:srgbClr val="FFFFFF"/>
                  </a:solidFill>
                  <a:cs typeface="メイリオ"/>
                </a:rPr>
                <a:t>内蔵プログラミング環境で</a:t>
              </a:r>
              <a:r>
                <a:rPr kumimoji="1" lang="ja-JP" altLang="en-US" b="1" dirty="0" smtClean="0">
                  <a:solidFill>
                    <a:srgbClr val="FFFFFF"/>
                  </a:solidFill>
                  <a:cs typeface="メイリオ"/>
                </a:rPr>
                <a:t>機能充実</a:t>
              </a:r>
              <a:endParaRPr kumimoji="1" lang="en-US" altLang="ja-JP" b="1" dirty="0" smtClean="0">
                <a:solidFill>
                  <a:srgbClr val="FFFFFF"/>
                </a:solidFill>
                <a:cs typeface="メイリオ"/>
              </a:endParaRPr>
            </a:p>
            <a:p>
              <a:pPr algn="r"/>
              <a:r>
                <a:rPr kumimoji="1" lang="ja-JP" altLang="en-US" sz="1000" dirty="0" smtClean="0">
                  <a:solidFill>
                    <a:srgbClr val="FFFFFF"/>
                  </a:solidFill>
                  <a:cs typeface="メイリオ"/>
                </a:rPr>
                <a:t>指定時間や挿入に合せた</a:t>
              </a:r>
              <a:r>
                <a:rPr kumimoji="1" lang="ja-JP" altLang="en-US" sz="1000" dirty="0">
                  <a:solidFill>
                    <a:srgbClr val="FFFFFF"/>
                  </a:solidFill>
                  <a:cs typeface="メイリオ"/>
                </a:rPr>
                <a:t>自動</a:t>
              </a:r>
              <a:r>
                <a:rPr kumimoji="1" lang="en-US" altLang="ja-JP" sz="1000" dirty="0" smtClean="0">
                  <a:solidFill>
                    <a:srgbClr val="FFFFFF"/>
                  </a:solidFill>
                  <a:cs typeface="メイリオ"/>
                </a:rPr>
                <a:t>USB</a:t>
              </a:r>
              <a:r>
                <a:rPr kumimoji="1" lang="ja-JP" altLang="en-US" sz="1000" dirty="0" smtClean="0">
                  <a:solidFill>
                    <a:srgbClr val="FFFFFF"/>
                  </a:solidFill>
                  <a:cs typeface="メイリオ"/>
                </a:rPr>
                <a:t>メモリバックアップできます。</a:t>
              </a:r>
              <a:endParaRPr kumimoji="1" lang="en-US" altLang="ja-JP" sz="1000" dirty="0" smtClean="0">
                <a:solidFill>
                  <a:srgbClr val="FFFFFF"/>
                </a:solidFill>
                <a:cs typeface="メイリオ"/>
              </a:endParaRPr>
            </a:p>
            <a:p>
              <a:pPr algn="r"/>
              <a:r>
                <a:rPr kumimoji="1" lang="en-US" altLang="ja-JP" sz="1000" dirty="0" smtClean="0">
                  <a:solidFill>
                    <a:srgbClr val="FFFFFF"/>
                  </a:solidFill>
                  <a:cs typeface="メイリオ"/>
                </a:rPr>
                <a:t>VPN</a:t>
              </a:r>
              <a:r>
                <a:rPr kumimoji="1" lang="ja-JP" altLang="en-US" sz="1000" dirty="0" smtClean="0">
                  <a:solidFill>
                    <a:srgbClr val="FFFFFF"/>
                  </a:solidFill>
                  <a:cs typeface="メイリオ"/>
                </a:rPr>
                <a:t>の切断・障害時に管理者へメール通知できます。</a:t>
              </a:r>
              <a:endParaRPr kumimoji="1" lang="en-US" altLang="ja-JP" sz="1000" dirty="0" smtClean="0">
                <a:solidFill>
                  <a:srgbClr val="FFFFFF"/>
                </a:solidFill>
                <a:cs typeface="メイリオ"/>
              </a:endParaRPr>
            </a:p>
          </p:txBody>
        </p:sp>
        <p:grpSp>
          <p:nvGrpSpPr>
            <p:cNvPr id="22" name="グループ化 21"/>
            <p:cNvGrpSpPr/>
            <p:nvPr/>
          </p:nvGrpSpPr>
          <p:grpSpPr>
            <a:xfrm>
              <a:off x="229523" y="3975144"/>
              <a:ext cx="599973" cy="591548"/>
              <a:chOff x="229523" y="3975144"/>
              <a:chExt cx="599973" cy="591548"/>
            </a:xfrm>
          </p:grpSpPr>
          <p:sp>
            <p:nvSpPr>
              <p:cNvPr id="23" name="円/楕円 22"/>
              <p:cNvSpPr/>
              <p:nvPr/>
            </p:nvSpPr>
            <p:spPr>
              <a:xfrm>
                <a:off x="229523" y="3975144"/>
                <a:ext cx="591548" cy="591548"/>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rgbClr val="FF6600"/>
                  </a:solidFill>
                  <a:cs typeface="メイリオ"/>
                </a:endParaRPr>
              </a:p>
            </p:txBody>
          </p:sp>
          <p:sp>
            <p:nvSpPr>
              <p:cNvPr id="24" name="正方形/長方形 23"/>
              <p:cNvSpPr/>
              <p:nvPr/>
            </p:nvSpPr>
            <p:spPr>
              <a:xfrm>
                <a:off x="234461" y="4100195"/>
                <a:ext cx="595035" cy="338554"/>
              </a:xfrm>
              <a:prstGeom prst="rect">
                <a:avLst/>
              </a:prstGeom>
            </p:spPr>
            <p:txBody>
              <a:bodyPr wrap="none">
                <a:spAutoFit/>
              </a:bodyPr>
              <a:lstStyle/>
              <a:p>
                <a:pPr algn="ctr"/>
                <a:r>
                  <a:rPr lang="ja-JP" altLang="en-US" sz="1600" dirty="0" smtClean="0">
                    <a:solidFill>
                      <a:srgbClr val="FFFF00"/>
                    </a:solidFill>
                    <a:cs typeface="メイリオ"/>
                  </a:rPr>
                  <a:t>充実</a:t>
                </a:r>
                <a:endParaRPr lang="ja-JP" altLang="en-US" sz="1600" dirty="0">
                  <a:solidFill>
                    <a:srgbClr val="FFFF00"/>
                  </a:solidFill>
                  <a:cs typeface="メイリオ"/>
                </a:endParaRPr>
              </a:p>
            </p:txBody>
          </p:sp>
        </p:grpSp>
      </p:grpSp>
      <p:pic>
        <p:nvPicPr>
          <p:cNvPr id="29" name="図 28" descr="841-4_L5C0859_l.png"/>
          <p:cNvPicPr>
            <a:picLocks noChangeAspect="1"/>
          </p:cNvPicPr>
          <p:nvPr/>
        </p:nvPicPr>
        <p:blipFill rotWithShape="1">
          <a:blip r:embed="rId3" cstate="print">
            <a:extLst>
              <a:ext uri="{28A0092B-C50C-407E-A947-70E740481C1C}">
                <a14:useLocalDpi xmlns:a14="http://schemas.microsoft.com/office/drawing/2010/main"/>
              </a:ext>
            </a:extLst>
          </a:blip>
          <a:srcRect l="14456" t="33605" r="13771" b="33109"/>
          <a:stretch/>
        </p:blipFill>
        <p:spPr>
          <a:xfrm>
            <a:off x="1505298" y="595083"/>
            <a:ext cx="3406484" cy="1052577"/>
          </a:xfrm>
          <a:prstGeom prst="rect">
            <a:avLst/>
          </a:prstGeom>
        </p:spPr>
      </p:pic>
      <p:grpSp>
        <p:nvGrpSpPr>
          <p:cNvPr id="31" name="図形グループ 30"/>
          <p:cNvGrpSpPr/>
          <p:nvPr/>
        </p:nvGrpSpPr>
        <p:grpSpPr>
          <a:xfrm>
            <a:off x="-115492" y="3027439"/>
            <a:ext cx="9372354" cy="1088361"/>
            <a:chOff x="-115492" y="3027439"/>
            <a:chExt cx="9372354" cy="1088361"/>
          </a:xfrm>
        </p:grpSpPr>
        <p:sp>
          <p:nvSpPr>
            <p:cNvPr id="32" name="平行四辺形 31"/>
            <p:cNvSpPr/>
            <p:nvPr/>
          </p:nvSpPr>
          <p:spPr>
            <a:xfrm rot="21186850">
              <a:off x="-115492" y="3027439"/>
              <a:ext cx="9372354" cy="1088361"/>
            </a:xfrm>
            <a:prstGeom prst="parallelogram">
              <a:avLst>
                <a:gd name="adj" fmla="val 13098"/>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
          <p:nvSpPr>
            <p:cNvPr id="33" name="正方形/長方形 32"/>
            <p:cNvSpPr/>
            <p:nvPr/>
          </p:nvSpPr>
          <p:spPr>
            <a:xfrm rot="21184003">
              <a:off x="1516938" y="3244743"/>
              <a:ext cx="6187142" cy="810478"/>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none">
              <a:spAutoFit/>
            </a:bodyPr>
            <a:lstStyle/>
            <a:p>
              <a:pPr algn="ctr">
                <a:lnSpc>
                  <a:spcPts val="2800"/>
                </a:lnSpc>
              </a:pPr>
              <a:r>
                <a:rPr lang="en-US" altLang="ja-JP" sz="3200" dirty="0">
                  <a:solidFill>
                    <a:schemeClr val="tx1"/>
                  </a:solidFill>
                </a:rPr>
                <a:t>Cisco </a:t>
              </a:r>
              <a:r>
                <a:rPr lang="ja-JP" altLang="en-US" sz="3200" dirty="0" smtClean="0">
                  <a:solidFill>
                    <a:schemeClr val="tx1"/>
                  </a:solidFill>
                </a:rPr>
                <a:t>ルータが、</a:t>
              </a:r>
              <a:r>
                <a:rPr lang="en-US" altLang="ja-JP" sz="4400" dirty="0" smtClean="0">
                  <a:solidFill>
                    <a:schemeClr val="tx1"/>
                  </a:solidFill>
                </a:rPr>
                <a:t>3</a:t>
              </a:r>
              <a:r>
                <a:rPr lang="ja-JP" altLang="en-US" sz="4400" dirty="0" smtClean="0">
                  <a:solidFill>
                    <a:schemeClr val="tx1"/>
                  </a:solidFill>
                </a:rPr>
                <a:t>万円台</a:t>
              </a:r>
              <a:r>
                <a:rPr lang="ja-JP" altLang="en-US" sz="3200" dirty="0">
                  <a:solidFill>
                    <a:schemeClr val="tx1"/>
                  </a:solidFill>
                </a:rPr>
                <a:t>から</a:t>
              </a:r>
              <a:r>
                <a:rPr lang="en-US" altLang="ja-JP" sz="3200" dirty="0">
                  <a:solidFill>
                    <a:schemeClr val="tx1"/>
                  </a:solidFill>
                </a:rPr>
                <a:t>!!</a:t>
              </a:r>
              <a:endParaRPr lang="en-US" altLang="ja-JP" sz="2800" dirty="0">
                <a:solidFill>
                  <a:schemeClr val="tx1"/>
                </a:solidFill>
              </a:endParaRPr>
            </a:p>
            <a:p>
              <a:pPr algn="r">
                <a:lnSpc>
                  <a:spcPts val="2800"/>
                </a:lnSpc>
              </a:pPr>
              <a:r>
                <a:rPr lang="en-US" altLang="ja-JP" sz="1200" dirty="0">
                  <a:solidFill>
                    <a:schemeClr val="tx1"/>
                  </a:solidFill>
                </a:rPr>
                <a:t>(</a:t>
              </a:r>
              <a:r>
                <a:rPr lang="ja-JP" altLang="en-US" sz="1200" dirty="0">
                  <a:solidFill>
                    <a:schemeClr val="tx1"/>
                  </a:solidFill>
                </a:rPr>
                <a:t>市場想定価格）</a:t>
              </a:r>
            </a:p>
          </p:txBody>
        </p:sp>
      </p:grpSp>
    </p:spTree>
    <p:extLst>
      <p:ext uri="{BB962C8B-B14F-4D97-AF65-F5344CB8AC3E}">
        <p14:creationId xmlns:p14="http://schemas.microsoft.com/office/powerpoint/2010/main" val="30199787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en-US" altLang="ja-JP" dirty="0" smtClean="0"/>
              <a:t>Cisco</a:t>
            </a:r>
            <a:r>
              <a:rPr kumimoji="1" lang="ja-JP" altLang="en-US" dirty="0" smtClean="0"/>
              <a:t> </a:t>
            </a:r>
            <a:r>
              <a:rPr kumimoji="1" lang="en-US" altLang="ja-JP" dirty="0" smtClean="0"/>
              <a:t>Start</a:t>
            </a:r>
            <a:r>
              <a:rPr kumimoji="1" lang="ja-JP" altLang="en-US" dirty="0" smtClean="0"/>
              <a:t> ルータ</a:t>
            </a:r>
            <a:r>
              <a:rPr kumimoji="1" lang="en-US" altLang="ja-JP" dirty="0" smtClean="0"/>
              <a:t/>
            </a:r>
            <a:br>
              <a:rPr kumimoji="1" lang="en-US" altLang="ja-JP" dirty="0" smtClean="0"/>
            </a:br>
            <a:r>
              <a:rPr kumimoji="1" lang="en-US" altLang="ja-JP" dirty="0" smtClean="0"/>
              <a:t>Cisco</a:t>
            </a:r>
            <a:r>
              <a:rPr kumimoji="1" lang="ja-JP" altLang="en-US" dirty="0" smtClean="0"/>
              <a:t> </a:t>
            </a:r>
            <a:r>
              <a:rPr kumimoji="1" lang="en-US" altLang="ja-JP" dirty="0" smtClean="0"/>
              <a:t>841M</a:t>
            </a:r>
            <a:r>
              <a:rPr kumimoji="1" lang="ja-JP" altLang="en-US" dirty="0" smtClean="0"/>
              <a:t> </a:t>
            </a:r>
            <a:r>
              <a:rPr kumimoji="1" lang="en-US" altLang="ja-JP" dirty="0" smtClean="0"/>
              <a:t>J</a:t>
            </a:r>
            <a:r>
              <a:rPr kumimoji="1" lang="ja-JP" altLang="en-US" dirty="0" smtClean="0"/>
              <a:t>シリーズ</a:t>
            </a:r>
            <a:endParaRPr kumimoji="1" lang="ja-JP" altLang="en-US" dirty="0"/>
          </a:p>
        </p:txBody>
      </p:sp>
      <p:sp>
        <p:nvSpPr>
          <p:cNvPr id="7" name="テキスト ボックス 6"/>
          <p:cNvSpPr txBox="1"/>
          <p:nvPr/>
        </p:nvSpPr>
        <p:spPr>
          <a:xfrm>
            <a:off x="4931540" y="1329971"/>
            <a:ext cx="3339376" cy="2031325"/>
          </a:xfrm>
          <a:prstGeom prst="rect">
            <a:avLst/>
          </a:prstGeom>
          <a:noFill/>
        </p:spPr>
        <p:txBody>
          <a:bodyPr wrap="none" rtlCol="0">
            <a:spAutoFit/>
          </a:bodyPr>
          <a:lstStyle/>
          <a:p>
            <a:r>
              <a:rPr kumimoji="1" lang="ja-JP" altLang="en-US" u="sng" dirty="0" smtClean="0"/>
              <a:t>外観</a:t>
            </a:r>
            <a:endParaRPr kumimoji="1" lang="en-US" altLang="ja-JP" dirty="0" smtClean="0"/>
          </a:p>
          <a:p>
            <a:pPr marL="342900" indent="-342900">
              <a:buFont typeface="+mj-lt"/>
              <a:buAutoNum type="arabicPeriod"/>
            </a:pPr>
            <a:r>
              <a:rPr kumimoji="1" lang="en-US" altLang="ja-JP" dirty="0" smtClean="0"/>
              <a:t>LAN</a:t>
            </a:r>
            <a:r>
              <a:rPr kumimoji="1" lang="ja-JP" altLang="en-US" dirty="0" smtClean="0"/>
              <a:t>ｘ</a:t>
            </a:r>
            <a:r>
              <a:rPr kumimoji="1" lang="en-US" altLang="ja-JP" dirty="0" smtClean="0"/>
              <a:t>4</a:t>
            </a:r>
            <a:r>
              <a:rPr kumimoji="1" lang="ja-JP" altLang="en-US" dirty="0" smtClean="0"/>
              <a:t>ポート、</a:t>
            </a:r>
            <a:r>
              <a:rPr kumimoji="1" lang="en-US" altLang="ja-JP" dirty="0" smtClean="0"/>
              <a:t>WAN</a:t>
            </a:r>
            <a:r>
              <a:rPr kumimoji="1" lang="ja-JP" altLang="en-US" dirty="0" smtClean="0"/>
              <a:t>ｘ</a:t>
            </a:r>
            <a:r>
              <a:rPr kumimoji="1" lang="en-US" altLang="ja-JP" dirty="0" smtClean="0"/>
              <a:t>2</a:t>
            </a:r>
            <a:r>
              <a:rPr kumimoji="1" lang="ja-JP" altLang="en-US" dirty="0" smtClean="0"/>
              <a:t>ポート</a:t>
            </a:r>
            <a:endParaRPr kumimoji="1" lang="en-US" altLang="ja-JP" dirty="0" smtClean="0"/>
          </a:p>
          <a:p>
            <a:endParaRPr kumimoji="1" lang="en-US" altLang="ja-JP" dirty="0"/>
          </a:p>
          <a:p>
            <a:endParaRPr kumimoji="1" lang="en-US" altLang="ja-JP" dirty="0" smtClean="0"/>
          </a:p>
          <a:p>
            <a:endParaRPr kumimoji="1" lang="en-US" altLang="ja-JP" dirty="0" smtClean="0"/>
          </a:p>
          <a:p>
            <a:endParaRPr kumimoji="1" lang="en-US" altLang="ja-JP" dirty="0" smtClean="0"/>
          </a:p>
          <a:p>
            <a:pPr marL="342900" indent="-342900">
              <a:buFont typeface="+mj-lt"/>
              <a:buAutoNum type="arabicPeriod"/>
            </a:pPr>
            <a:r>
              <a:rPr kumimoji="1" lang="en-US" altLang="ja-JP" dirty="0" smtClean="0"/>
              <a:t>LAN</a:t>
            </a:r>
            <a:r>
              <a:rPr kumimoji="1" lang="ja-JP" altLang="en-US" dirty="0" smtClean="0"/>
              <a:t>ｘ</a:t>
            </a:r>
            <a:r>
              <a:rPr kumimoji="1" lang="en-US" altLang="ja-JP" dirty="0" smtClean="0"/>
              <a:t>8</a:t>
            </a:r>
            <a:r>
              <a:rPr kumimoji="1" lang="ja-JP" altLang="en-US" dirty="0"/>
              <a:t>ポート、</a:t>
            </a:r>
            <a:r>
              <a:rPr kumimoji="1" lang="en-US" altLang="ja-JP" dirty="0"/>
              <a:t>WAN</a:t>
            </a:r>
            <a:r>
              <a:rPr kumimoji="1" lang="ja-JP" altLang="en-US" dirty="0"/>
              <a:t>ｘ</a:t>
            </a:r>
            <a:r>
              <a:rPr kumimoji="1" lang="en-US" altLang="ja-JP" dirty="0"/>
              <a:t>2</a:t>
            </a:r>
            <a:r>
              <a:rPr kumimoji="1" lang="ja-JP" altLang="en-US" dirty="0"/>
              <a:t>ポート</a:t>
            </a:r>
          </a:p>
        </p:txBody>
      </p:sp>
      <p:sp>
        <p:nvSpPr>
          <p:cNvPr id="8" name="テキスト ボックス 7"/>
          <p:cNvSpPr txBox="1"/>
          <p:nvPr/>
        </p:nvSpPr>
        <p:spPr>
          <a:xfrm>
            <a:off x="437766" y="1414142"/>
            <a:ext cx="4255734" cy="332398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1" lang="ja-JP" altLang="en-US" sz="1600" u="sng" dirty="0" smtClean="0"/>
              <a:t>概要</a:t>
            </a:r>
            <a:endParaRPr kumimoji="1" lang="en-US" altLang="ja-JP" sz="1600" u="sng" dirty="0" smtClean="0"/>
          </a:p>
          <a:p>
            <a:pPr marL="285750" indent="-285750">
              <a:buFont typeface="Wingdings" charset="2"/>
              <a:buChar char="ü"/>
            </a:pPr>
            <a:r>
              <a:rPr kumimoji="1" lang="en-US" altLang="ja-JP" sz="1600" dirty="0" smtClean="0"/>
              <a:t>2</a:t>
            </a:r>
            <a:r>
              <a:rPr kumimoji="1" lang="ja-JP" altLang="en-US" sz="1600" dirty="0" smtClean="0"/>
              <a:t>つの</a:t>
            </a:r>
            <a:r>
              <a:rPr kumimoji="1" lang="en-US" altLang="ja-JP" sz="1600" dirty="0" smtClean="0"/>
              <a:t>LAN</a:t>
            </a:r>
            <a:r>
              <a:rPr kumimoji="1" lang="ja-JP" altLang="en-US" sz="1600" dirty="0" smtClean="0"/>
              <a:t>ポート モデル</a:t>
            </a:r>
            <a:endParaRPr kumimoji="1" lang="en-US" altLang="ja-JP" sz="1600" dirty="0" smtClean="0"/>
          </a:p>
          <a:p>
            <a:pPr marL="447675" lvl="1" indent="-171450">
              <a:buFont typeface="Arial"/>
              <a:buChar char="•"/>
            </a:pPr>
            <a:r>
              <a:rPr kumimoji="1" lang="en-US" altLang="ja-JP" sz="1600" dirty="0" smtClean="0"/>
              <a:t>4</a:t>
            </a:r>
            <a:r>
              <a:rPr kumimoji="1" lang="ja-JP" altLang="en-US" sz="1600" dirty="0" smtClean="0"/>
              <a:t>ポート、または</a:t>
            </a:r>
            <a:r>
              <a:rPr kumimoji="1" lang="en-US" altLang="ja-JP" sz="1600" dirty="0" smtClean="0"/>
              <a:t>8</a:t>
            </a:r>
            <a:r>
              <a:rPr kumimoji="1" lang="ja-JP" altLang="en-US" sz="1600" dirty="0" smtClean="0"/>
              <a:t>ポート</a:t>
            </a:r>
            <a:endParaRPr kumimoji="1" lang="en-US" altLang="ja-JP" sz="1600" dirty="0" smtClean="0"/>
          </a:p>
          <a:p>
            <a:pPr marL="285750" indent="-285750">
              <a:buFont typeface="Wingdings" charset="2"/>
              <a:buChar char="ü"/>
            </a:pPr>
            <a:r>
              <a:rPr kumimoji="1" lang="en-US" altLang="ja-JP" sz="1600" dirty="0" smtClean="0"/>
              <a:t>2</a:t>
            </a:r>
            <a:r>
              <a:rPr kumimoji="1" lang="ja-JP" altLang="en-US" sz="1600" dirty="0" smtClean="0"/>
              <a:t>つの</a:t>
            </a:r>
            <a:r>
              <a:rPr kumimoji="1" lang="en-US" altLang="ja-JP" sz="1600" dirty="0" smtClean="0"/>
              <a:t>IOS</a:t>
            </a:r>
            <a:r>
              <a:rPr kumimoji="1" lang="ja-JP" altLang="en-US" sz="1600" dirty="0" smtClean="0"/>
              <a:t>タイプ</a:t>
            </a:r>
            <a:endParaRPr kumimoji="1" lang="en-US" altLang="ja-JP" sz="1600" dirty="0" smtClean="0"/>
          </a:p>
          <a:p>
            <a:pPr marL="458788" lvl="1" indent="-166688">
              <a:buFont typeface="Arial"/>
              <a:buChar char="•"/>
            </a:pPr>
            <a:r>
              <a:rPr kumimoji="1" lang="en-US" altLang="ja-JP" sz="1600" dirty="0" smtClean="0"/>
              <a:t>Advanced Security</a:t>
            </a:r>
          </a:p>
          <a:p>
            <a:pPr marL="619125" lvl="2" indent="-165100">
              <a:buFont typeface="Wingdings" charset="2"/>
              <a:buChar char="ü"/>
            </a:pPr>
            <a:r>
              <a:rPr kumimoji="1" lang="ja-JP" altLang="en-US" sz="1400" dirty="0" smtClean="0"/>
              <a:t>この</a:t>
            </a:r>
            <a:r>
              <a:rPr kumimoji="1" lang="en-US" altLang="ja-JP" sz="1400" dirty="0" smtClean="0"/>
              <a:t>IOS</a:t>
            </a:r>
            <a:r>
              <a:rPr kumimoji="1" lang="ja-JP" altLang="en-US" sz="1400" dirty="0" smtClean="0"/>
              <a:t>モデルで基本機能を実装</a:t>
            </a:r>
            <a:endParaRPr kumimoji="1" lang="en-US" altLang="ja-JP" sz="1400" dirty="0" smtClean="0"/>
          </a:p>
          <a:p>
            <a:pPr marL="798513" lvl="3"/>
            <a:r>
              <a:rPr kumimoji="1" lang="ja-JP" altLang="en-US" sz="1400" dirty="0" smtClean="0"/>
              <a:t>・ルーティング</a:t>
            </a:r>
            <a:endParaRPr kumimoji="1" lang="en-US" altLang="ja-JP" sz="1400" dirty="0"/>
          </a:p>
          <a:p>
            <a:pPr marL="798513" lvl="3"/>
            <a:r>
              <a:rPr kumimoji="1" lang="ja-JP" altLang="en-US" sz="1400" dirty="0" smtClean="0"/>
              <a:t>・スタティック</a:t>
            </a:r>
            <a:r>
              <a:rPr kumimoji="1" lang="en-US" altLang="ja-JP" sz="1400" dirty="0" smtClean="0"/>
              <a:t>IPSec</a:t>
            </a:r>
            <a:r>
              <a:rPr kumimoji="1" lang="ja-JP" altLang="en-US" sz="1400" dirty="0" smtClean="0"/>
              <a:t> </a:t>
            </a:r>
            <a:r>
              <a:rPr kumimoji="1" lang="en-US" altLang="ja-JP" sz="1400" dirty="0" smtClean="0"/>
              <a:t>VPN</a:t>
            </a:r>
          </a:p>
          <a:p>
            <a:pPr marL="798513" lvl="3"/>
            <a:r>
              <a:rPr kumimoji="1" lang="ja-JP" altLang="en-US" sz="1400" dirty="0" smtClean="0"/>
              <a:t>・</a:t>
            </a:r>
            <a:r>
              <a:rPr kumimoji="1" lang="en-US" altLang="ja-JP" sz="1400" dirty="0" smtClean="0"/>
              <a:t>Firewall/NAT</a:t>
            </a:r>
            <a:r>
              <a:rPr kumimoji="1" lang="ja-JP" altLang="en-US" sz="1400" dirty="0" smtClean="0"/>
              <a:t>ほか</a:t>
            </a:r>
            <a:endParaRPr kumimoji="1" lang="en-US" altLang="ja-JP" sz="1400" dirty="0" smtClean="0"/>
          </a:p>
          <a:p>
            <a:pPr marL="458788" lvl="1" indent="-166688">
              <a:buFont typeface="Arial"/>
              <a:buChar char="•"/>
            </a:pPr>
            <a:r>
              <a:rPr kumimoji="1" lang="en-US" altLang="ja-JP" sz="1600" dirty="0" smtClean="0"/>
              <a:t>Advanced</a:t>
            </a:r>
            <a:r>
              <a:rPr kumimoji="1" lang="ja-JP" altLang="en-US" sz="1600" dirty="0" smtClean="0"/>
              <a:t> </a:t>
            </a:r>
            <a:r>
              <a:rPr kumimoji="1" lang="en-US" altLang="ja-JP" sz="1600" dirty="0" smtClean="0"/>
              <a:t>IP Services</a:t>
            </a:r>
          </a:p>
          <a:p>
            <a:pPr marL="619125" lvl="2" indent="-165100">
              <a:buFont typeface="Wingdings" charset="2"/>
              <a:buChar char="ü"/>
            </a:pPr>
            <a:r>
              <a:rPr kumimoji="1" lang="ja-JP" altLang="en-US" sz="1400" dirty="0" smtClean="0"/>
              <a:t>拡張性ある</a:t>
            </a:r>
            <a:r>
              <a:rPr kumimoji="1" lang="en-US" altLang="ja-JP" sz="1400" dirty="0" smtClean="0"/>
              <a:t>IOS</a:t>
            </a:r>
            <a:r>
              <a:rPr kumimoji="1" lang="ja-JP" altLang="en-US" sz="1400" dirty="0" smtClean="0"/>
              <a:t>モデル</a:t>
            </a:r>
            <a:endParaRPr kumimoji="1" lang="en-US" altLang="ja-JP" sz="1400" dirty="0" smtClean="0"/>
          </a:p>
          <a:p>
            <a:pPr marL="806450" lvl="3" defTabSz="434975"/>
            <a:r>
              <a:rPr kumimoji="1" lang="ja-JP" altLang="en-US" sz="1400" dirty="0" smtClean="0"/>
              <a:t>・動的</a:t>
            </a:r>
            <a:r>
              <a:rPr kumimoji="1" lang="en-US" altLang="ja-JP" sz="1400" dirty="0" smtClean="0"/>
              <a:t>IPSec</a:t>
            </a:r>
            <a:r>
              <a:rPr kumimoji="1" lang="ja-JP" altLang="en-US" sz="1400" dirty="0" smtClean="0"/>
              <a:t> </a:t>
            </a:r>
            <a:r>
              <a:rPr kumimoji="1" lang="en-US" altLang="ja-JP" sz="1400" dirty="0" smtClean="0"/>
              <a:t>VPN</a:t>
            </a:r>
            <a:r>
              <a:rPr kumimoji="1" lang="ja-JP" altLang="en-US" sz="1400" dirty="0" smtClean="0"/>
              <a:t>（</a:t>
            </a:r>
            <a:r>
              <a:rPr kumimoji="1" lang="en-US" altLang="ja-JP" sz="1400" dirty="0" smtClean="0"/>
              <a:t>DMVPN</a:t>
            </a:r>
            <a:r>
              <a:rPr kumimoji="1" lang="ja-JP" altLang="en-US" sz="1400" dirty="0" smtClean="0"/>
              <a:t>機能）</a:t>
            </a:r>
            <a:endParaRPr kumimoji="1" lang="en-US" altLang="ja-JP" sz="1400" dirty="0" smtClean="0"/>
          </a:p>
          <a:p>
            <a:pPr marL="177800" lvl="1" indent="-285750" defTabSz="434975">
              <a:buFont typeface="Wingdings" charset="2"/>
              <a:buChar char="ü"/>
            </a:pPr>
            <a:r>
              <a:rPr kumimoji="1" lang="ja-JP" altLang="en-US" sz="1600" dirty="0" smtClean="0"/>
              <a:t>日本語</a:t>
            </a:r>
            <a:r>
              <a:rPr kumimoji="1" lang="en-US" altLang="ja-JP" sz="1600" dirty="0" smtClean="0"/>
              <a:t>GUI</a:t>
            </a:r>
            <a:r>
              <a:rPr kumimoji="1" lang="ja-JP" altLang="en-US" sz="1600" dirty="0" smtClean="0"/>
              <a:t>で簡単設定</a:t>
            </a:r>
            <a:endParaRPr kumimoji="1" lang="en-US" altLang="ja-JP" sz="1600" dirty="0" smtClean="0"/>
          </a:p>
          <a:p>
            <a:pPr marL="635000" lvl="2" indent="-285750" defTabSz="434975">
              <a:buFont typeface="Arial" charset="0"/>
              <a:buChar char="•"/>
            </a:pPr>
            <a:r>
              <a:rPr kumimoji="1" lang="en-US" altLang="ja-JP" sz="1400" dirty="0" smtClean="0"/>
              <a:t>Cisco Configuration Professional Express</a:t>
            </a:r>
            <a:endParaRPr kumimoji="1" lang="en-US" altLang="ja-JP" sz="1400" dirty="0"/>
          </a:p>
        </p:txBody>
      </p:sp>
      <p:sp>
        <p:nvSpPr>
          <p:cNvPr id="2" name="ドーナツ 1"/>
          <p:cNvSpPr/>
          <p:nvPr/>
        </p:nvSpPr>
        <p:spPr>
          <a:xfrm>
            <a:off x="7114306" y="2185033"/>
            <a:ext cx="275858" cy="284044"/>
          </a:xfrm>
          <a:prstGeom prst="donu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200" dirty="0" smtClean="0">
              <a:solidFill>
                <a:schemeClr val="tx1"/>
              </a:solidFill>
            </a:endParaRPr>
          </a:p>
        </p:txBody>
      </p:sp>
      <p:sp>
        <p:nvSpPr>
          <p:cNvPr id="3" name="正方形/長方形 2"/>
          <p:cNvSpPr/>
          <p:nvPr/>
        </p:nvSpPr>
        <p:spPr>
          <a:xfrm>
            <a:off x="7390164" y="2192078"/>
            <a:ext cx="1480594" cy="276999"/>
          </a:xfrm>
          <a:prstGeom prst="rect">
            <a:avLst/>
          </a:prstGeom>
        </p:spPr>
        <p:txBody>
          <a:bodyPr wrap="none">
            <a:spAutoFit/>
          </a:bodyPr>
          <a:lstStyle/>
          <a:p>
            <a:r>
              <a:rPr kumimoji="1" lang="en-US" altLang="ja-JP" sz="1200" dirty="0"/>
              <a:t>Advanced Security</a:t>
            </a:r>
            <a:endParaRPr kumimoji="1" lang="ja-JP" altLang="en-US" sz="1200" dirty="0"/>
          </a:p>
        </p:txBody>
      </p:sp>
      <p:sp>
        <p:nvSpPr>
          <p:cNvPr id="13" name="ドーナツ 12"/>
          <p:cNvSpPr/>
          <p:nvPr/>
        </p:nvSpPr>
        <p:spPr>
          <a:xfrm>
            <a:off x="7117973" y="2486192"/>
            <a:ext cx="275858" cy="284044"/>
          </a:xfrm>
          <a:prstGeom prst="donu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200" dirty="0" smtClean="0">
              <a:solidFill>
                <a:schemeClr val="tx1"/>
              </a:solidFill>
            </a:endParaRPr>
          </a:p>
        </p:txBody>
      </p:sp>
      <p:sp>
        <p:nvSpPr>
          <p:cNvPr id="14" name="正方形/長方形 13"/>
          <p:cNvSpPr/>
          <p:nvPr/>
        </p:nvSpPr>
        <p:spPr>
          <a:xfrm>
            <a:off x="7393831" y="2493237"/>
            <a:ext cx="1700155" cy="276999"/>
          </a:xfrm>
          <a:prstGeom prst="rect">
            <a:avLst/>
          </a:prstGeom>
        </p:spPr>
        <p:txBody>
          <a:bodyPr wrap="none">
            <a:spAutoFit/>
          </a:bodyPr>
          <a:lstStyle/>
          <a:p>
            <a:r>
              <a:rPr kumimoji="1" lang="en-US" altLang="ja-JP" sz="1200" dirty="0"/>
              <a:t>Advanced </a:t>
            </a:r>
            <a:r>
              <a:rPr kumimoji="1" lang="en-US" altLang="ja-JP" sz="1200" dirty="0" smtClean="0"/>
              <a:t>IP Services</a:t>
            </a:r>
            <a:endParaRPr kumimoji="1" lang="ja-JP" altLang="en-US" sz="1200" dirty="0"/>
          </a:p>
        </p:txBody>
      </p:sp>
      <p:sp>
        <p:nvSpPr>
          <p:cNvPr id="17" name="ドーナツ 16"/>
          <p:cNvSpPr/>
          <p:nvPr/>
        </p:nvSpPr>
        <p:spPr>
          <a:xfrm>
            <a:off x="7142875" y="3648121"/>
            <a:ext cx="275858" cy="284044"/>
          </a:xfrm>
          <a:prstGeom prst="donu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200" dirty="0" smtClean="0">
              <a:solidFill>
                <a:schemeClr val="tx1"/>
              </a:solidFill>
            </a:endParaRPr>
          </a:p>
        </p:txBody>
      </p:sp>
      <p:sp>
        <p:nvSpPr>
          <p:cNvPr id="18" name="正方形/長方形 17"/>
          <p:cNvSpPr/>
          <p:nvPr/>
        </p:nvSpPr>
        <p:spPr>
          <a:xfrm>
            <a:off x="7418733" y="3655166"/>
            <a:ext cx="1700155" cy="276999"/>
          </a:xfrm>
          <a:prstGeom prst="rect">
            <a:avLst/>
          </a:prstGeom>
        </p:spPr>
        <p:txBody>
          <a:bodyPr wrap="none">
            <a:spAutoFit/>
          </a:bodyPr>
          <a:lstStyle/>
          <a:p>
            <a:r>
              <a:rPr kumimoji="1" lang="en-US" altLang="ja-JP" sz="1200" dirty="0"/>
              <a:t>Advanced </a:t>
            </a:r>
            <a:r>
              <a:rPr kumimoji="1" lang="en-US" altLang="ja-JP" sz="1200" dirty="0" smtClean="0"/>
              <a:t>IP Services</a:t>
            </a:r>
            <a:endParaRPr kumimoji="1" lang="ja-JP" altLang="en-US" sz="1200" dirty="0"/>
          </a:p>
        </p:txBody>
      </p:sp>
      <p:pic>
        <p:nvPicPr>
          <p:cNvPr id="5" name="図 4" descr="841-4_L5C0859_l.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943992" y="1948536"/>
            <a:ext cx="2101940" cy="649483"/>
          </a:xfrm>
          <a:prstGeom prst="rect">
            <a:avLst/>
          </a:prstGeom>
        </p:spPr>
      </p:pic>
      <p:pic>
        <p:nvPicPr>
          <p:cNvPr id="10" name="図 9" descr="_L5C0844_l.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47507" y="2660269"/>
            <a:ext cx="2039837" cy="292470"/>
          </a:xfrm>
          <a:prstGeom prst="rect">
            <a:avLst/>
          </a:prstGeom>
        </p:spPr>
      </p:pic>
      <p:pic>
        <p:nvPicPr>
          <p:cNvPr id="12" name="図 11" descr="841−8_L5C0876_l.png"/>
          <p:cNvPicPr>
            <a:picLocks noChangeAspect="1"/>
          </p:cNvPicPr>
          <p:nvPr/>
        </p:nvPicPr>
        <p:blipFill rotWithShape="1">
          <a:blip r:embed="rId4" cstate="print">
            <a:extLst>
              <a:ext uri="{28A0092B-C50C-407E-A947-70E740481C1C}">
                <a14:useLocalDpi xmlns:a14="http://schemas.microsoft.com/office/drawing/2010/main"/>
              </a:ext>
            </a:extLst>
          </a:blip>
          <a:srcRect l="13274" t="34372" r="14909" b="32972"/>
          <a:stretch/>
        </p:blipFill>
        <p:spPr>
          <a:xfrm>
            <a:off x="4947507" y="3366189"/>
            <a:ext cx="2114392" cy="640957"/>
          </a:xfrm>
          <a:prstGeom prst="rect">
            <a:avLst/>
          </a:prstGeom>
        </p:spPr>
      </p:pic>
      <p:pic>
        <p:nvPicPr>
          <p:cNvPr id="15" name="図 14" descr="_L5C0825_l.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947507" y="4090553"/>
            <a:ext cx="2055804" cy="310285"/>
          </a:xfrm>
          <a:prstGeom prst="rect">
            <a:avLst/>
          </a:prstGeom>
        </p:spPr>
      </p:pic>
    </p:spTree>
    <p:extLst>
      <p:ext uri="{BB962C8B-B14F-4D97-AF65-F5344CB8AC3E}">
        <p14:creationId xmlns:p14="http://schemas.microsoft.com/office/powerpoint/2010/main" val="4175811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800" dirty="0" smtClean="0">
                <a:latin typeface="Arial" panose="020B0604020202020204" pitchFamily="34" charset="0"/>
                <a:ea typeface="ＭＳ Ｐゴシック" panose="020B0600070205080204" pitchFamily="50" charset="-128"/>
              </a:rPr>
              <a:t>IOS DDNS</a:t>
            </a:r>
            <a:r>
              <a:rPr lang="ja-JP" altLang="en-US" sz="2800" dirty="0" smtClean="0">
                <a:latin typeface="Arial" panose="020B0604020202020204" pitchFamily="34" charset="0"/>
                <a:ea typeface="ＭＳ Ｐゴシック" panose="020B0600070205080204" pitchFamily="50" charset="-128"/>
              </a:rPr>
              <a:t>機能と</a:t>
            </a:r>
            <a:r>
              <a:rPr lang="en-US" altLang="ja-JP" sz="2800" dirty="0" smtClean="0">
                <a:latin typeface="Arial" panose="020B0604020202020204" pitchFamily="34" charset="0"/>
                <a:ea typeface="ＭＳ Ｐゴシック" panose="020B0600070205080204" pitchFamily="50" charset="-128"/>
              </a:rPr>
              <a:t>EEM</a:t>
            </a:r>
            <a:r>
              <a:rPr lang="ja-JP" altLang="en-US" sz="2800" dirty="0" smtClean="0">
                <a:latin typeface="Arial" panose="020B0604020202020204" pitchFamily="34" charset="0"/>
                <a:ea typeface="ＭＳ Ｐゴシック" panose="020B0600070205080204" pitchFamily="50" charset="-128"/>
              </a:rPr>
              <a:t>を利用した</a:t>
            </a:r>
            <a:r>
              <a:rPr lang="en-US" altLang="ja-JP" sz="2800" dirty="0" smtClean="0">
                <a:latin typeface="Arial" panose="020B0604020202020204" pitchFamily="34" charset="0"/>
                <a:ea typeface="ＭＳ Ｐゴシック" panose="020B0600070205080204" pitchFamily="50" charset="-128"/>
              </a:rPr>
              <a:t>DMVPN</a:t>
            </a:r>
            <a:endParaRPr kumimoji="1" lang="ja-JP" altLang="en-US" sz="2800" dirty="0">
              <a:latin typeface="Arial" panose="020B0604020202020204" pitchFamily="34" charset="0"/>
              <a:ea typeface="ＭＳ Ｐゴシック" panose="020B0600070205080204" pitchFamily="50" charset="-128"/>
            </a:endParaRPr>
          </a:p>
        </p:txBody>
      </p:sp>
      <p:cxnSp>
        <p:nvCxnSpPr>
          <p:cNvPr id="3" name="直線コネクタ 2"/>
          <p:cNvCxnSpPr/>
          <p:nvPr/>
        </p:nvCxnSpPr>
        <p:spPr>
          <a:xfrm>
            <a:off x="977506" y="1685216"/>
            <a:ext cx="807325" cy="53372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 name="直線コネクタ 3"/>
          <p:cNvCxnSpPr/>
          <p:nvPr/>
        </p:nvCxnSpPr>
        <p:spPr>
          <a:xfrm>
            <a:off x="2411760" y="2571750"/>
            <a:ext cx="1824538" cy="449064"/>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a:endCxn id="15" idx="1"/>
          </p:cNvCxnSpPr>
          <p:nvPr/>
        </p:nvCxnSpPr>
        <p:spPr>
          <a:xfrm flipV="1">
            <a:off x="2315190" y="1801436"/>
            <a:ext cx="1921108" cy="52583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6" name="Picture 4" descr="C:\Users\ecoffey\AppData\Local\Temp\Rar$DRa0.400\30009_Device_cloud_white_default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241" y="1406776"/>
            <a:ext cx="1612165" cy="1612165"/>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31"/>
          <p:cNvPicPr>
            <a:picLocks noChangeAspect="1"/>
          </p:cNvPicPr>
          <p:nvPr/>
        </p:nvPicPr>
        <p:blipFill rotWithShape="1">
          <a:blip r:embed="rId4" cstate="print"/>
          <a:srcRect t="1" r="7329" b="-1803"/>
          <a:stretch/>
        </p:blipFill>
        <p:spPr>
          <a:xfrm>
            <a:off x="7243774" y="1394397"/>
            <a:ext cx="759806" cy="814078"/>
          </a:xfrm>
          <a:prstGeom prst="rect">
            <a:avLst/>
          </a:prstGeom>
        </p:spPr>
      </p:pic>
      <p:cxnSp>
        <p:nvCxnSpPr>
          <p:cNvPr id="9" name="直線コネクタ 8"/>
          <p:cNvCxnSpPr>
            <a:stCxn id="15" idx="3"/>
            <a:endCxn id="8" idx="1"/>
          </p:cNvCxnSpPr>
          <p:nvPr/>
        </p:nvCxnSpPr>
        <p:spPr>
          <a:xfrm>
            <a:off x="6080973" y="1801436"/>
            <a:ext cx="1162801"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6298" y="1674436"/>
            <a:ext cx="1844675" cy="25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テキスト ボックス 12"/>
          <p:cNvSpPr txBox="1"/>
          <p:nvPr/>
        </p:nvSpPr>
        <p:spPr>
          <a:xfrm>
            <a:off x="1429721" y="2327266"/>
            <a:ext cx="1128732" cy="276998"/>
          </a:xfrm>
          <a:prstGeom prst="rect">
            <a:avLst/>
          </a:prstGeom>
          <a:noFill/>
        </p:spPr>
        <p:txBody>
          <a:bodyPr wrap="square" rtlCol="0">
            <a:spAutoFit/>
          </a:bodyPr>
          <a:lstStyle/>
          <a:p>
            <a:r>
              <a:rPr kumimoji="1" lang="ja-JP" altLang="en-US" sz="1200" smtClean="0">
                <a:latin typeface="Arial" panose="020B0604020202020204" pitchFamily="34" charset="0"/>
                <a:ea typeface="ＭＳ Ｐゴシック" panose="020B0600070205080204" pitchFamily="50" charset="-128"/>
                <a:cs typeface="Arial" panose="020B0604020202020204" pitchFamily="34" charset="0"/>
              </a:rPr>
              <a:t>インターネット</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6298" y="2893814"/>
            <a:ext cx="1844675" cy="25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6" name="Picture 31"/>
          <p:cNvPicPr>
            <a:picLocks noChangeAspect="1"/>
          </p:cNvPicPr>
          <p:nvPr/>
        </p:nvPicPr>
        <p:blipFill rotWithShape="1">
          <a:blip r:embed="rId4" cstate="print"/>
          <a:srcRect t="1" r="7329" b="-1803"/>
          <a:stretch/>
        </p:blipFill>
        <p:spPr>
          <a:xfrm>
            <a:off x="7243774" y="2622559"/>
            <a:ext cx="759806" cy="814078"/>
          </a:xfrm>
          <a:prstGeom prst="rect">
            <a:avLst/>
          </a:prstGeom>
        </p:spPr>
      </p:pic>
      <p:cxnSp>
        <p:nvCxnSpPr>
          <p:cNvPr id="17" name="直線コネクタ 16"/>
          <p:cNvCxnSpPr/>
          <p:nvPr/>
        </p:nvCxnSpPr>
        <p:spPr>
          <a:xfrm>
            <a:off x="6080973" y="3020814"/>
            <a:ext cx="1162801" cy="8784"/>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19" name="Picture 11" descr="C:\Users\ecoffey\AppData\Local\Temp\Rar$DRa0.324\30072_Device_server_default_6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3944" y="1397632"/>
            <a:ext cx="487680" cy="487680"/>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テキスト ボックス 19"/>
          <p:cNvSpPr txBox="1"/>
          <p:nvPr/>
        </p:nvSpPr>
        <p:spPr>
          <a:xfrm>
            <a:off x="548595" y="1169829"/>
            <a:ext cx="1236236" cy="253916"/>
          </a:xfrm>
          <a:prstGeom prst="rect">
            <a:avLst/>
          </a:prstGeom>
          <a:noFill/>
        </p:spPr>
        <p:txBody>
          <a:bodyPr wrap="none" rtlCol="0">
            <a:spAutoFit/>
          </a:bodyPr>
          <a:lstStyle/>
          <a:p>
            <a:r>
              <a:rPr kumimoji="1" lang="ja-JP" altLang="en-US" sz="1050" dirty="0" smtClean="0">
                <a:latin typeface="Arial" panose="020B0604020202020204" pitchFamily="34" charset="0"/>
                <a:ea typeface="ＭＳ Ｐゴシック" panose="020B0600070205080204" pitchFamily="50" charset="-128"/>
                <a:cs typeface="Arial" panose="020B0604020202020204" pitchFamily="34" charset="0"/>
              </a:rPr>
              <a:t>外部</a:t>
            </a:r>
            <a:r>
              <a:rPr kumimoji="1" lang="en-US" altLang="ja-JP" sz="1050" dirty="0" smtClean="0">
                <a:latin typeface="Arial" panose="020B0604020202020204" pitchFamily="34" charset="0"/>
                <a:ea typeface="ＭＳ Ｐゴシック" panose="020B0600070205080204" pitchFamily="50" charset="-128"/>
                <a:cs typeface="Arial" panose="020B0604020202020204" pitchFamily="34" charset="0"/>
              </a:rPr>
              <a:t>DDNS</a:t>
            </a:r>
            <a:r>
              <a:rPr kumimoji="1" lang="ja-JP" altLang="en-US" sz="1050" dirty="0" smtClean="0">
                <a:latin typeface="Arial" panose="020B0604020202020204" pitchFamily="34" charset="0"/>
                <a:ea typeface="ＭＳ Ｐゴシック" panose="020B0600070205080204" pitchFamily="50" charset="-128"/>
                <a:cs typeface="Arial" panose="020B0604020202020204" pitchFamily="34" charset="0"/>
              </a:rPr>
              <a:t>サーバ</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テキスト ボックス 20"/>
          <p:cNvSpPr txBox="1"/>
          <p:nvPr/>
        </p:nvSpPr>
        <p:spPr>
          <a:xfrm>
            <a:off x="4512306" y="1446044"/>
            <a:ext cx="1502334" cy="261610"/>
          </a:xfrm>
          <a:prstGeom prst="rect">
            <a:avLst/>
          </a:prstGeom>
          <a:noFill/>
        </p:spPr>
        <p:txBody>
          <a:bodyPr wrap="none" rtlCol="0">
            <a:spAutoFit/>
          </a:bodyPr>
          <a:lstStyle/>
          <a:p>
            <a:r>
              <a:rPr lang="ja-JP" altLang="en-US" sz="1100" b="1" dirty="0" smtClean="0">
                <a:latin typeface="Arial" panose="020B0604020202020204" pitchFamily="34" charset="0"/>
                <a:ea typeface="ＭＳ Ｐゴシック" panose="020B0600070205080204" pitchFamily="50" charset="-128"/>
                <a:cs typeface="Arial" panose="020B0604020202020204" pitchFamily="34" charset="0"/>
              </a:rPr>
              <a:t>本社ルータ</a:t>
            </a:r>
            <a:r>
              <a:rPr lang="en-US" altLang="ja-JP" sz="1100" b="1" dirty="0" smtClean="0">
                <a:latin typeface="Arial" panose="020B0604020202020204" pitchFamily="34" charset="0"/>
                <a:ea typeface="ＭＳ Ｐゴシック" panose="020B0600070205080204" pitchFamily="50" charset="-128"/>
                <a:cs typeface="Arial" panose="020B0604020202020204" pitchFamily="34" charset="0"/>
              </a:rPr>
              <a:t>(VPN</a:t>
            </a:r>
            <a:r>
              <a:rPr lang="ja-JP" altLang="en-US" sz="1100" b="1" dirty="0" smtClean="0">
                <a:latin typeface="Arial" panose="020B0604020202020204" pitchFamily="34" charset="0"/>
                <a:ea typeface="ＭＳ Ｐゴシック" panose="020B0600070205080204" pitchFamily="50" charset="-128"/>
                <a:cs typeface="Arial" panose="020B0604020202020204" pitchFamily="34" charset="0"/>
              </a:rPr>
              <a:t>ハブ</a:t>
            </a:r>
            <a:r>
              <a:rPr lang="en-US" altLang="ja-JP" sz="1100" b="1" dirty="0" smtClean="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4267046" y="2670180"/>
            <a:ext cx="1747594" cy="261610"/>
          </a:xfrm>
          <a:prstGeom prst="rect">
            <a:avLst/>
          </a:prstGeom>
          <a:noFill/>
        </p:spPr>
        <p:txBody>
          <a:bodyPr wrap="none" rtlCol="0">
            <a:spAutoFit/>
          </a:bodyPr>
          <a:lstStyle/>
          <a:p>
            <a:r>
              <a:rPr lang="ja-JP" altLang="en-US" sz="1100" b="1" dirty="0" smtClean="0">
                <a:latin typeface="Arial" panose="020B0604020202020204" pitchFamily="34" charset="0"/>
                <a:ea typeface="ＭＳ Ｐゴシック" panose="020B0600070205080204" pitchFamily="50" charset="-128"/>
                <a:cs typeface="Arial" panose="020B0604020202020204" pitchFamily="34" charset="0"/>
              </a:rPr>
              <a:t>支社ルータ</a:t>
            </a:r>
            <a:r>
              <a:rPr lang="en-US" altLang="ja-JP" sz="1100" b="1" dirty="0" smtClean="0">
                <a:latin typeface="Arial" panose="020B0604020202020204" pitchFamily="34" charset="0"/>
                <a:ea typeface="ＭＳ Ｐゴシック" panose="020B0600070205080204" pitchFamily="50" charset="-128"/>
                <a:cs typeface="Arial" panose="020B0604020202020204" pitchFamily="34" charset="0"/>
              </a:rPr>
              <a:t>(VPN</a:t>
            </a:r>
            <a:r>
              <a:rPr lang="ja-JP" altLang="en-US" sz="1100" b="1" dirty="0" smtClean="0">
                <a:latin typeface="Arial" panose="020B0604020202020204" pitchFamily="34" charset="0"/>
                <a:ea typeface="ＭＳ Ｐゴシック" panose="020B0600070205080204" pitchFamily="50" charset="-128"/>
                <a:cs typeface="Arial" panose="020B0604020202020204" pitchFamily="34" charset="0"/>
              </a:rPr>
              <a:t>スポーク</a:t>
            </a:r>
            <a:r>
              <a:rPr lang="en-US" altLang="ja-JP" sz="1100" b="1" dirty="0" smtClean="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フリーフォーム 24"/>
          <p:cNvSpPr/>
          <p:nvPr/>
        </p:nvSpPr>
        <p:spPr>
          <a:xfrm>
            <a:off x="2459233" y="1837678"/>
            <a:ext cx="1784293" cy="1162974"/>
          </a:xfrm>
          <a:custGeom>
            <a:avLst/>
            <a:gdLst>
              <a:gd name="connsiteX0" fmla="*/ 1739905 w 1784293"/>
              <a:gd name="connsiteY0" fmla="*/ 1162974 h 1162974"/>
              <a:gd name="connsiteX1" fmla="*/ 106414 w 1784293"/>
              <a:gd name="connsiteY1" fmla="*/ 754602 h 1162974"/>
              <a:gd name="connsiteX2" fmla="*/ 337233 w 1784293"/>
              <a:gd name="connsiteY2" fmla="*/ 355106 h 1162974"/>
              <a:gd name="connsiteX3" fmla="*/ 1784293 w 1784293"/>
              <a:gd name="connsiteY3" fmla="*/ 0 h 1162974"/>
              <a:gd name="connsiteX4" fmla="*/ 1784293 w 1784293"/>
              <a:gd name="connsiteY4" fmla="*/ 0 h 1162974"/>
              <a:gd name="connsiteX5" fmla="*/ 1784293 w 1784293"/>
              <a:gd name="connsiteY5" fmla="*/ 0 h 116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4293" h="1162974">
                <a:moveTo>
                  <a:pt x="1739905" y="1162974"/>
                </a:moveTo>
                <a:cubicBezTo>
                  <a:pt x="1040049" y="1026110"/>
                  <a:pt x="340193" y="889247"/>
                  <a:pt x="106414" y="754602"/>
                </a:cubicBezTo>
                <a:cubicBezTo>
                  <a:pt x="-127365" y="619957"/>
                  <a:pt x="57587" y="480873"/>
                  <a:pt x="337233" y="355106"/>
                </a:cubicBezTo>
                <a:cubicBezTo>
                  <a:pt x="616879" y="229339"/>
                  <a:pt x="1784293" y="0"/>
                  <a:pt x="1784293" y="0"/>
                </a:cubicBezTo>
                <a:lnTo>
                  <a:pt x="1784293" y="0"/>
                </a:lnTo>
                <a:lnTo>
                  <a:pt x="1784293" y="0"/>
                </a:lnTo>
              </a:path>
            </a:pathLst>
          </a:custGeom>
          <a:ln w="101600">
            <a:solidFill>
              <a:srgbClr val="32B2DF">
                <a:alpha val="29804"/>
              </a:srgbClr>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kumimoji="1"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正方形/長方形 25"/>
          <p:cNvSpPr/>
          <p:nvPr/>
        </p:nvSpPr>
        <p:spPr>
          <a:xfrm>
            <a:off x="3112879" y="2241165"/>
            <a:ext cx="1178120" cy="293569"/>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100" dirty="0" smtClean="0">
                <a:latin typeface="Arial" panose="020B0604020202020204" pitchFamily="34" charset="0"/>
                <a:ea typeface="ＭＳ Ｐゴシック" panose="020B0600070205080204" pitchFamily="50" charset="-128"/>
                <a:cs typeface="Arial" panose="020B0604020202020204" pitchFamily="34" charset="0"/>
              </a:rPr>
              <a:t>VPN</a:t>
            </a:r>
            <a:r>
              <a:rPr kumimoji="1" lang="ja-JP" altLang="en-US" sz="1100" dirty="0" smtClean="0">
                <a:latin typeface="Arial" panose="020B0604020202020204" pitchFamily="34" charset="0"/>
                <a:ea typeface="ＭＳ Ｐゴシック" panose="020B0600070205080204" pitchFamily="50" charset="-128"/>
                <a:cs typeface="Arial" panose="020B0604020202020204" pitchFamily="34" charset="0"/>
              </a:rPr>
              <a:t>トンネル</a:t>
            </a:r>
          </a:p>
        </p:txBody>
      </p:sp>
      <p:sp>
        <p:nvSpPr>
          <p:cNvPr id="27" name="テキスト ボックス 26"/>
          <p:cNvSpPr txBox="1"/>
          <p:nvPr/>
        </p:nvSpPr>
        <p:spPr>
          <a:xfrm>
            <a:off x="395536" y="3563019"/>
            <a:ext cx="8640960" cy="129266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400" u="sng" dirty="0" smtClean="0">
                <a:latin typeface="Arial" panose="020B0604020202020204" pitchFamily="34" charset="0"/>
                <a:ea typeface="ＭＳ Ｐゴシック" panose="020B0600070205080204" pitchFamily="50" charset="-128"/>
                <a:cs typeface="Arial" panose="020B0604020202020204" pitchFamily="34" charset="0"/>
              </a:rPr>
              <a:t>①</a:t>
            </a:r>
            <a:r>
              <a:rPr kumimoji="1" lang="en-US" altLang="ja-JP" sz="1400" u="sng" dirty="0" smtClean="0">
                <a:latin typeface="Arial" panose="020B0604020202020204" pitchFamily="34" charset="0"/>
                <a:ea typeface="ＭＳ Ｐゴシック" panose="020B0600070205080204" pitchFamily="50" charset="-128"/>
                <a:cs typeface="Arial" panose="020B0604020202020204" pitchFamily="34" charset="0"/>
              </a:rPr>
              <a:t>WAN</a:t>
            </a:r>
            <a:r>
              <a:rPr kumimoji="1" lang="ja-JP" altLang="en-US" sz="1400" u="sng" dirty="0" smtClean="0">
                <a:latin typeface="Arial" panose="020B0604020202020204" pitchFamily="34" charset="0"/>
                <a:ea typeface="ＭＳ Ｐゴシック" panose="020B0600070205080204" pitchFamily="50" charset="-128"/>
                <a:cs typeface="Arial" panose="020B0604020202020204" pitchFamily="34" charset="0"/>
              </a:rPr>
              <a:t>アドレスを通知</a:t>
            </a:r>
            <a:endParaRPr kumimoji="1" lang="en-US" altLang="ja-JP" sz="1400" u="sng" dirty="0" smtClean="0">
              <a:latin typeface="Arial" panose="020B0604020202020204" pitchFamily="34" charset="0"/>
              <a:ea typeface="ＭＳ Ｐゴシック" panose="020B0600070205080204" pitchFamily="50" charset="-128"/>
              <a:cs typeface="Arial" panose="020B0604020202020204" pitchFamily="34" charset="0"/>
            </a:endParaRPr>
          </a:p>
          <a:p>
            <a:r>
              <a:rPr lang="ja-JP" altLang="en-US" sz="1200" dirty="0" smtClean="0">
                <a:latin typeface="Arial" panose="020B0604020202020204" pitchFamily="34" charset="0"/>
                <a:ea typeface="ＭＳ Ｐゴシック" panose="020B0600070205080204" pitchFamily="50" charset="-128"/>
                <a:cs typeface="Arial" panose="020B0604020202020204" pitchFamily="34" charset="0"/>
              </a:rPr>
              <a:t>外部</a:t>
            </a:r>
            <a:r>
              <a:rPr lang="en-US" altLang="ja-JP" sz="1200" dirty="0" smtClean="0">
                <a:latin typeface="Arial" panose="020B0604020202020204" pitchFamily="34" charset="0"/>
                <a:ea typeface="ＭＳ Ｐゴシック" panose="020B0600070205080204" pitchFamily="50" charset="-128"/>
                <a:cs typeface="Arial" panose="020B0604020202020204" pitchFamily="34" charset="0"/>
              </a:rPr>
              <a:t>DDNS</a:t>
            </a:r>
            <a:r>
              <a:rPr lang="ja-JP" altLang="en-US" sz="1200" dirty="0" smtClean="0">
                <a:latin typeface="Arial" panose="020B0604020202020204" pitchFamily="34" charset="0"/>
                <a:ea typeface="ＭＳ Ｐゴシック" panose="020B0600070205080204" pitchFamily="50" charset="-128"/>
                <a:cs typeface="Arial" panose="020B0604020202020204" pitchFamily="34" charset="0"/>
              </a:rPr>
              <a:t>サーバに対して、</a:t>
            </a:r>
            <a:r>
              <a:rPr lang="en-US" altLang="ja-JP" sz="1200" dirty="0" smtClean="0">
                <a:latin typeface="Arial" panose="020B0604020202020204" pitchFamily="34" charset="0"/>
                <a:ea typeface="ＭＳ Ｐゴシック" panose="020B0600070205080204" pitchFamily="50" charset="-128"/>
                <a:cs typeface="Arial" panose="020B0604020202020204" pitchFamily="34" charset="0"/>
              </a:rPr>
              <a:t>WAN</a:t>
            </a:r>
            <a:r>
              <a:rPr lang="ja-JP" altLang="en-US" sz="1200" dirty="0" smtClean="0">
                <a:latin typeface="Arial" panose="020B0604020202020204" pitchFamily="34" charset="0"/>
                <a:ea typeface="ＭＳ Ｐゴシック" panose="020B0600070205080204" pitchFamily="50" charset="-128"/>
                <a:cs typeface="Arial" panose="020B0604020202020204" pitchFamily="34" charset="0"/>
              </a:rPr>
              <a:t>インターフェイスが</a:t>
            </a:r>
            <a:r>
              <a:rPr lang="en-US" altLang="ja-JP" sz="1200" dirty="0" smtClean="0">
                <a:latin typeface="Arial" panose="020B0604020202020204" pitchFamily="34" charset="0"/>
                <a:ea typeface="ＭＳ Ｐゴシック" panose="020B0600070205080204" pitchFamily="50" charset="-128"/>
                <a:cs typeface="Arial" panose="020B0604020202020204" pitchFamily="34" charset="0"/>
              </a:rPr>
              <a:t>DHCP</a:t>
            </a:r>
            <a:r>
              <a:rPr lang="ja-JP" altLang="en-US" sz="1200" dirty="0" smtClean="0">
                <a:latin typeface="Arial" panose="020B0604020202020204" pitchFamily="34" charset="0"/>
                <a:ea typeface="ＭＳ Ｐゴシック" panose="020B0600070205080204" pitchFamily="50" charset="-128"/>
                <a:cs typeface="Arial" panose="020B0604020202020204" pitchFamily="34" charset="0"/>
              </a:rPr>
              <a:t>により取得した</a:t>
            </a:r>
            <a:r>
              <a:rPr lang="en-US" altLang="ja-JP" sz="1200" dirty="0" smtClean="0">
                <a:latin typeface="Arial" panose="020B0604020202020204" pitchFamily="34" charset="0"/>
                <a:ea typeface="ＭＳ Ｐゴシック" panose="020B0600070205080204" pitchFamily="50" charset="-128"/>
                <a:cs typeface="Arial" panose="020B0604020202020204" pitchFamily="34" charset="0"/>
              </a:rPr>
              <a:t>IP</a:t>
            </a:r>
            <a:r>
              <a:rPr lang="ja-JP" altLang="en-US" sz="1200" dirty="0" smtClean="0">
                <a:latin typeface="Arial" panose="020B0604020202020204" pitchFamily="34" charset="0"/>
                <a:ea typeface="ＭＳ Ｐゴシック" panose="020B0600070205080204" pitchFamily="50" charset="-128"/>
                <a:cs typeface="Arial" panose="020B0604020202020204" pitchFamily="34" charset="0"/>
              </a:rPr>
              <a:t>アドレスを通知</a:t>
            </a:r>
            <a:r>
              <a:rPr lang="en-US" altLang="ja-JP" sz="1200" dirty="0" smtClean="0">
                <a:latin typeface="Arial" panose="020B0604020202020204" pitchFamily="34" charset="0"/>
                <a:ea typeface="ＭＳ Ｐゴシック" panose="020B0600070205080204" pitchFamily="50" charset="-128"/>
                <a:cs typeface="Arial" panose="020B0604020202020204" pitchFamily="34" charset="0"/>
              </a:rPr>
              <a:t>(IOS DDNS</a:t>
            </a:r>
            <a:r>
              <a:rPr lang="ja-JP" altLang="en-US" sz="1200" dirty="0" smtClean="0">
                <a:latin typeface="Arial" panose="020B0604020202020204" pitchFamily="34" charset="0"/>
                <a:ea typeface="ＭＳ Ｐゴシック" panose="020B0600070205080204" pitchFamily="50" charset="-128"/>
                <a:cs typeface="Arial" panose="020B0604020202020204" pitchFamily="34" charset="0"/>
              </a:rPr>
              <a:t>機能</a:t>
            </a:r>
            <a:r>
              <a:rPr lang="en-US" altLang="ja-JP" sz="1200" dirty="0" smtClean="0">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200" dirty="0" smtClean="0">
              <a:latin typeface="Arial" panose="020B0604020202020204" pitchFamily="34" charset="0"/>
              <a:ea typeface="ＭＳ Ｐゴシック" panose="020B0600070205080204" pitchFamily="50" charset="-128"/>
              <a:cs typeface="Arial" panose="020B0604020202020204" pitchFamily="34" charset="0"/>
            </a:endParaRPr>
          </a:p>
          <a:p>
            <a:r>
              <a:rPr lang="ja-JP" altLang="en-US" sz="1400" u="sng" dirty="0" smtClean="0">
                <a:latin typeface="Arial" panose="020B0604020202020204" pitchFamily="34" charset="0"/>
                <a:ea typeface="ＭＳ Ｐゴシック" panose="020B0600070205080204" pitchFamily="50" charset="-128"/>
                <a:cs typeface="Arial" panose="020B0604020202020204" pitchFamily="34" charset="0"/>
              </a:rPr>
              <a:t>②</a:t>
            </a:r>
            <a:r>
              <a:rPr lang="en-US" altLang="ja-JP" sz="1400" u="sng" dirty="0">
                <a:latin typeface="Arial" panose="020B0604020202020204" pitchFamily="34" charset="0"/>
                <a:ea typeface="ＭＳ Ｐゴシック" panose="020B0600070205080204" pitchFamily="50" charset="-128"/>
                <a:cs typeface="Arial" panose="020B0604020202020204" pitchFamily="34" charset="0"/>
              </a:rPr>
              <a:t>VPN</a:t>
            </a:r>
            <a:r>
              <a:rPr lang="ja-JP" altLang="en-US" sz="1400" u="sng" dirty="0">
                <a:latin typeface="Arial" panose="020B0604020202020204" pitchFamily="34" charset="0"/>
                <a:ea typeface="ＭＳ Ｐゴシック" panose="020B0600070205080204" pitchFamily="50" charset="-128"/>
                <a:cs typeface="Arial" panose="020B0604020202020204" pitchFamily="34" charset="0"/>
              </a:rPr>
              <a:t>セッションの</a:t>
            </a:r>
            <a:r>
              <a:rPr lang="ja-JP" altLang="en-US" sz="1400" u="sng" dirty="0" smtClean="0">
                <a:latin typeface="Arial" panose="020B0604020202020204" pitchFamily="34" charset="0"/>
                <a:ea typeface="ＭＳ Ｐゴシック" panose="020B0600070205080204" pitchFamily="50" charset="-128"/>
                <a:cs typeface="Arial" panose="020B0604020202020204" pitchFamily="34" charset="0"/>
              </a:rPr>
              <a:t>構築</a:t>
            </a:r>
            <a:endParaRPr lang="en-US" altLang="ja-JP" sz="1400" u="sng" dirty="0" smtClean="0">
              <a:latin typeface="Arial" panose="020B0604020202020204" pitchFamily="34" charset="0"/>
              <a:ea typeface="ＭＳ Ｐゴシック" panose="020B0600070205080204" pitchFamily="50" charset="-128"/>
              <a:cs typeface="Arial" panose="020B0604020202020204" pitchFamily="34" charset="0"/>
            </a:endParaRPr>
          </a:p>
          <a:p>
            <a:r>
              <a:rPr lang="ja-JP" altLang="en-US" sz="1200" dirty="0" smtClean="0">
                <a:latin typeface="Arial" panose="020B0604020202020204" pitchFamily="34" charset="0"/>
                <a:ea typeface="ＭＳ Ｐゴシック" panose="020B0600070205080204" pitchFamily="50" charset="-128"/>
                <a:cs typeface="Arial" panose="020B0604020202020204" pitchFamily="34" charset="0"/>
              </a:rPr>
              <a:t>スポーク ルータ</a:t>
            </a:r>
            <a:r>
              <a:rPr lang="ja-JP" altLang="en-US" sz="1200" dirty="0" smtClean="0">
                <a:latin typeface="Arial" panose="020B0604020202020204" pitchFamily="34" charset="0"/>
                <a:ea typeface="ＭＳ Ｐゴシック" panose="020B0600070205080204" pitchFamily="50" charset="-128"/>
                <a:cs typeface="Arial" panose="020B0604020202020204" pitchFamily="34" charset="0"/>
              </a:rPr>
              <a:t>は、ハブルータのアドレスではなくドメイン名を利用して</a:t>
            </a:r>
            <a:r>
              <a:rPr lang="en-US" altLang="ja-JP" sz="1200" dirty="0" smtClean="0">
                <a:latin typeface="Arial" panose="020B0604020202020204" pitchFamily="34" charset="0"/>
                <a:ea typeface="ＭＳ Ｐゴシック" panose="020B0600070205080204" pitchFamily="50" charset="-128"/>
                <a:cs typeface="Arial" panose="020B0604020202020204" pitchFamily="34" charset="0"/>
              </a:rPr>
              <a:t>VPN</a:t>
            </a:r>
            <a:r>
              <a:rPr lang="ja-JP" altLang="en-US" sz="1200" dirty="0" smtClean="0">
                <a:latin typeface="Arial" panose="020B0604020202020204" pitchFamily="34" charset="0"/>
                <a:ea typeface="ＭＳ Ｐゴシック" panose="020B0600070205080204" pitchFamily="50" charset="-128"/>
                <a:cs typeface="Arial" panose="020B0604020202020204" pitchFamily="34" charset="0"/>
              </a:rPr>
              <a:t>セッションを構築</a:t>
            </a:r>
            <a:r>
              <a:rPr lang="en-US" altLang="ja-JP" sz="1200" dirty="0" smtClean="0">
                <a:latin typeface="Arial" panose="020B0604020202020204" pitchFamily="34" charset="0"/>
                <a:ea typeface="ＭＳ Ｐゴシック" panose="020B0600070205080204" pitchFamily="50" charset="-128"/>
                <a:cs typeface="Arial" panose="020B0604020202020204" pitchFamily="34" charset="0"/>
              </a:rPr>
              <a:t>(DMVPN)</a:t>
            </a:r>
          </a:p>
          <a:p>
            <a:r>
              <a:rPr kumimoji="1" lang="ja-JP" altLang="en-US" sz="1400" u="sng" dirty="0" smtClean="0">
                <a:latin typeface="Arial" panose="020B0604020202020204" pitchFamily="34" charset="0"/>
                <a:ea typeface="ＭＳ Ｐゴシック" panose="020B0600070205080204" pitchFamily="50" charset="-128"/>
                <a:cs typeface="Arial" panose="020B0604020202020204" pitchFamily="34" charset="0"/>
              </a:rPr>
              <a:t>③</a:t>
            </a:r>
            <a:r>
              <a:rPr lang="ja-JP" altLang="en-US" sz="1400" u="sng" dirty="0">
                <a:latin typeface="Arial" panose="020B0604020202020204" pitchFamily="34" charset="0"/>
                <a:ea typeface="ＭＳ Ｐゴシック" panose="020B0600070205080204" pitchFamily="50" charset="-128"/>
                <a:cs typeface="Arial" panose="020B0604020202020204" pitchFamily="34" charset="0"/>
              </a:rPr>
              <a:t>定期的なドメイン名の</a:t>
            </a:r>
            <a:r>
              <a:rPr lang="ja-JP" altLang="en-US" sz="1400" u="sng" dirty="0" smtClean="0">
                <a:latin typeface="Arial" panose="020B0604020202020204" pitchFamily="34" charset="0"/>
                <a:ea typeface="ＭＳ Ｐゴシック" panose="020B0600070205080204" pitchFamily="50" charset="-128"/>
                <a:cs typeface="Arial" panose="020B0604020202020204" pitchFamily="34" charset="0"/>
              </a:rPr>
              <a:t>確認</a:t>
            </a:r>
            <a:endParaRPr lang="en-US" altLang="ja-JP" sz="1400" u="sng" dirty="0" smtClean="0">
              <a:latin typeface="Arial" panose="020B0604020202020204" pitchFamily="34" charset="0"/>
              <a:ea typeface="ＭＳ Ｐゴシック" panose="020B0600070205080204" pitchFamily="50" charset="-128"/>
              <a:cs typeface="Arial" panose="020B0604020202020204" pitchFamily="34" charset="0"/>
            </a:endParaRPr>
          </a:p>
          <a:p>
            <a:r>
              <a:rPr lang="ja-JP" altLang="en-US" sz="1200" dirty="0" smtClean="0">
                <a:latin typeface="Arial" panose="020B0604020202020204" pitchFamily="34" charset="0"/>
                <a:ea typeface="ＭＳ Ｐゴシック" panose="020B0600070205080204" pitchFamily="50" charset="-128"/>
                <a:cs typeface="Arial" panose="020B0604020202020204" pitchFamily="34" charset="0"/>
              </a:rPr>
              <a:t>スポーク ルータ</a:t>
            </a:r>
            <a:r>
              <a:rPr lang="ja-JP" altLang="en-US" sz="1200" dirty="0" smtClean="0">
                <a:latin typeface="Arial" panose="020B0604020202020204" pitchFamily="34" charset="0"/>
                <a:ea typeface="ＭＳ Ｐゴシック" panose="020B0600070205080204" pitchFamily="50" charset="-128"/>
                <a:cs typeface="Arial" panose="020B0604020202020204" pitchFamily="34" charset="0"/>
              </a:rPr>
              <a:t>は、定期的にドメイン名の名前解決を行い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(EEM) </a:t>
            </a:r>
            <a:r>
              <a:rPr lang="ja-JP" altLang="en-US" sz="1200" dirty="0" smtClean="0">
                <a:latin typeface="Arial" panose="020B0604020202020204" pitchFamily="34" charset="0"/>
                <a:ea typeface="ＭＳ Ｐゴシック" panose="020B0600070205080204" pitchFamily="50" charset="-128"/>
                <a:cs typeface="Arial" panose="020B0604020202020204" pitchFamily="34" charset="0"/>
              </a:rPr>
              <a:t>、アドレス変更時も</a:t>
            </a:r>
            <a:r>
              <a:rPr lang="en-US" altLang="ja-JP" sz="1200" dirty="0" smtClean="0">
                <a:latin typeface="Arial" panose="020B0604020202020204" pitchFamily="34" charset="0"/>
                <a:ea typeface="ＭＳ Ｐゴシック" panose="020B0600070205080204" pitchFamily="50" charset="-128"/>
                <a:cs typeface="Arial" panose="020B0604020202020204" pitchFamily="34" charset="0"/>
              </a:rPr>
              <a:t>VPN</a:t>
            </a:r>
            <a:r>
              <a:rPr lang="ja-JP" altLang="en-US" sz="1200" dirty="0" smtClean="0">
                <a:latin typeface="Arial" panose="020B0604020202020204" pitchFamily="34" charset="0"/>
                <a:ea typeface="ＭＳ Ｐゴシック" panose="020B0600070205080204" pitchFamily="50" charset="-128"/>
                <a:cs typeface="Arial" panose="020B0604020202020204" pitchFamily="34" charset="0"/>
              </a:rPr>
              <a:t>セッションを自動で更新</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フリーフォーム 28"/>
          <p:cNvSpPr/>
          <p:nvPr/>
        </p:nvSpPr>
        <p:spPr>
          <a:xfrm>
            <a:off x="1193800" y="1707654"/>
            <a:ext cx="2971800" cy="474357"/>
          </a:xfrm>
          <a:custGeom>
            <a:avLst/>
            <a:gdLst>
              <a:gd name="connsiteX0" fmla="*/ 2971800 w 2971800"/>
              <a:gd name="connsiteY0" fmla="*/ 0 h 474357"/>
              <a:gd name="connsiteX1" fmla="*/ 982133 w 2971800"/>
              <a:gd name="connsiteY1" fmla="*/ 474133 h 474357"/>
              <a:gd name="connsiteX2" fmla="*/ 0 w 2971800"/>
              <a:gd name="connsiteY2" fmla="*/ 67733 h 474357"/>
            </a:gdLst>
            <a:ahLst/>
            <a:cxnLst>
              <a:cxn ang="0">
                <a:pos x="connsiteX0" y="connsiteY0"/>
              </a:cxn>
              <a:cxn ang="0">
                <a:pos x="connsiteX1" y="connsiteY1"/>
              </a:cxn>
              <a:cxn ang="0">
                <a:pos x="connsiteX2" y="connsiteY2"/>
              </a:cxn>
            </a:cxnLst>
            <a:rect l="l" t="t" r="r" b="b"/>
            <a:pathLst>
              <a:path w="2971800" h="474357">
                <a:moveTo>
                  <a:pt x="2971800" y="0"/>
                </a:moveTo>
                <a:cubicBezTo>
                  <a:pt x="2224616" y="231422"/>
                  <a:pt x="1477433" y="462844"/>
                  <a:pt x="982133" y="474133"/>
                </a:cubicBezTo>
                <a:cubicBezTo>
                  <a:pt x="486833" y="485422"/>
                  <a:pt x="0" y="67733"/>
                  <a:pt x="0" y="67733"/>
                </a:cubicBezTo>
              </a:path>
            </a:pathLst>
          </a:custGeom>
          <a:ln>
            <a:solidFill>
              <a:srgbClr val="C00000"/>
            </a:solidFill>
            <a:tailEnd type="arrow"/>
          </a:ln>
        </p:spPr>
        <p:style>
          <a:lnRef idx="3">
            <a:schemeClr val="accent4"/>
          </a:lnRef>
          <a:fillRef idx="0">
            <a:schemeClr val="accent4"/>
          </a:fillRef>
          <a:effectRef idx="2">
            <a:schemeClr val="accent4"/>
          </a:effectRef>
          <a:fontRef idx="minor">
            <a:schemeClr val="tx1"/>
          </a:fontRef>
        </p:style>
        <p:txBody>
          <a:bodyPr rtlCol="0" anchor="ctr"/>
          <a:lstStyle/>
          <a:p>
            <a:pPr algn="ctr"/>
            <a:endParaRPr kumimoji="1"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29"/>
          <p:cNvSpPr txBox="1"/>
          <p:nvPr/>
        </p:nvSpPr>
        <p:spPr>
          <a:xfrm>
            <a:off x="3420777" y="1480996"/>
            <a:ext cx="392315" cy="369332"/>
          </a:xfrm>
          <a:prstGeom prst="rect">
            <a:avLst/>
          </a:prstGeom>
          <a:noFill/>
        </p:spPr>
        <p:txBody>
          <a:bodyPr wrap="square" rtlCol="0">
            <a:spAutoFit/>
          </a:bodyPr>
          <a:lstStyle/>
          <a:p>
            <a:r>
              <a:rPr kumimoji="1" lang="ja-JP" altLang="en-US"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①</a:t>
            </a:r>
            <a:endParaRPr kumimoji="1" lang="ja-JP" altLang="en-US" dirty="0">
              <a:solidFill>
                <a:srgbClr val="FF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30"/>
          <p:cNvSpPr txBox="1"/>
          <p:nvPr/>
        </p:nvSpPr>
        <p:spPr>
          <a:xfrm>
            <a:off x="3112879" y="2884568"/>
            <a:ext cx="958519" cy="369332"/>
          </a:xfrm>
          <a:prstGeom prst="rect">
            <a:avLst/>
          </a:prstGeom>
          <a:noFill/>
        </p:spPr>
        <p:txBody>
          <a:bodyPr wrap="square" rtlCol="0">
            <a:spAutoFit/>
          </a:bodyPr>
          <a:lstStyle/>
          <a:p>
            <a:r>
              <a:rPr lang="ja-JP" altLang="en-US"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②</a:t>
            </a:r>
            <a:r>
              <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③</a:t>
            </a:r>
            <a:endParaRPr kumimoji="1" lang="ja-JP" altLang="en-US" dirty="0">
              <a:solidFill>
                <a:srgbClr val="FF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902534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CCP Express 3.3</a:t>
            </a:r>
            <a:br>
              <a:rPr kumimoji="1" lang="en-US" altLang="ja-JP" dirty="0" smtClean="0"/>
            </a:br>
            <a:r>
              <a:rPr kumimoji="1" lang="en-US" altLang="ja-JP" sz="2400" dirty="0" smtClean="0"/>
              <a:t>Cisco Configuration Professional Express</a:t>
            </a:r>
            <a:endParaRPr kumimoji="1" lang="ja-JP" altLang="en-US" sz="24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263" y="1126676"/>
            <a:ext cx="6245475" cy="3435012"/>
          </a:xfrm>
          <a:prstGeom prst="rect">
            <a:avLst/>
          </a:prstGeom>
        </p:spPr>
        <p:style>
          <a:lnRef idx="2">
            <a:schemeClr val="dk1"/>
          </a:lnRef>
          <a:fillRef idx="1">
            <a:schemeClr val="lt1"/>
          </a:fillRef>
          <a:effectRef idx="0">
            <a:schemeClr val="dk1"/>
          </a:effectRef>
          <a:fontRef idx="minor">
            <a:schemeClr val="dk1"/>
          </a:fontRef>
        </p:style>
      </p:pic>
      <p:sp>
        <p:nvSpPr>
          <p:cNvPr id="4" name="角丸四角形 3"/>
          <p:cNvSpPr/>
          <p:nvPr/>
        </p:nvSpPr>
        <p:spPr>
          <a:xfrm>
            <a:off x="1260549" y="4653064"/>
            <a:ext cx="6699921" cy="36258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基本的な設定をカバーする</a:t>
            </a:r>
            <a:r>
              <a:rPr kumimoji="1" lang="en-US" altLang="ja-JP" dirty="0" smtClean="0"/>
              <a:t>GUI</a:t>
            </a:r>
            <a:r>
              <a:rPr kumimoji="1" lang="ja-JP" altLang="en-US" dirty="0" smtClean="0"/>
              <a:t>設定ツール</a:t>
            </a:r>
          </a:p>
        </p:txBody>
      </p:sp>
    </p:spTree>
    <p:extLst>
      <p:ext uri="{BB962C8B-B14F-4D97-AF65-F5344CB8AC3E}">
        <p14:creationId xmlns:p14="http://schemas.microsoft.com/office/powerpoint/2010/main" val="814309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709" y="1107669"/>
            <a:ext cx="3525408" cy="1951215"/>
          </a:xfrm>
          <a:prstGeom prst="rect">
            <a:avLst/>
          </a:prstGeom>
        </p:spPr>
        <p:style>
          <a:lnRef idx="2">
            <a:schemeClr val="dk1"/>
          </a:lnRef>
          <a:fillRef idx="1">
            <a:schemeClr val="lt1"/>
          </a:fillRef>
          <a:effectRef idx="0">
            <a:schemeClr val="dk1"/>
          </a:effectRef>
          <a:fontRef idx="minor">
            <a:schemeClr val="dk1"/>
          </a:fontRef>
        </p:style>
      </p:pic>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271" y="3171855"/>
            <a:ext cx="3525408" cy="1934078"/>
          </a:xfrm>
          <a:prstGeom prst="rect">
            <a:avLst/>
          </a:prstGeom>
        </p:spPr>
        <p:style>
          <a:lnRef idx="2">
            <a:schemeClr val="dk1"/>
          </a:lnRef>
          <a:fillRef idx="1">
            <a:schemeClr val="lt1"/>
          </a:fillRef>
          <a:effectRef idx="0">
            <a:schemeClr val="dk1"/>
          </a:effectRef>
          <a:fontRef idx="minor">
            <a:schemeClr val="dk1"/>
          </a:fontRef>
        </p:style>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5051" y="1068874"/>
            <a:ext cx="3525408" cy="1946318"/>
          </a:xfrm>
          <a:prstGeom prst="rect">
            <a:avLst/>
          </a:prstGeom>
        </p:spPr>
        <p:style>
          <a:lnRef idx="2">
            <a:schemeClr val="dk1"/>
          </a:lnRef>
          <a:fillRef idx="1">
            <a:schemeClr val="lt1"/>
          </a:fillRef>
          <a:effectRef idx="0">
            <a:schemeClr val="dk1"/>
          </a:effectRef>
          <a:fontRef idx="minor">
            <a:schemeClr val="dk1"/>
          </a:fontRef>
        </p:style>
      </p:pic>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051" y="3171855"/>
            <a:ext cx="3525408" cy="1938975"/>
          </a:xfrm>
          <a:prstGeom prst="rect">
            <a:avLst/>
          </a:prstGeom>
        </p:spPr>
        <p:style>
          <a:lnRef idx="2">
            <a:schemeClr val="dk1"/>
          </a:lnRef>
          <a:fillRef idx="1">
            <a:schemeClr val="lt1"/>
          </a:fillRef>
          <a:effectRef idx="0">
            <a:schemeClr val="dk1"/>
          </a:effectRef>
          <a:fontRef idx="minor">
            <a:schemeClr val="dk1"/>
          </a:fontRef>
        </p:style>
      </p:pic>
      <p:sp>
        <p:nvSpPr>
          <p:cNvPr id="3" name="タイトル 2"/>
          <p:cNvSpPr>
            <a:spLocks noGrp="1"/>
          </p:cNvSpPr>
          <p:nvPr>
            <p:ph type="title"/>
          </p:nvPr>
        </p:nvSpPr>
        <p:spPr/>
        <p:txBody>
          <a:bodyPr/>
          <a:lstStyle/>
          <a:p>
            <a:r>
              <a:rPr kumimoji="1" lang="en-US" altLang="ja-JP" dirty="0" smtClean="0"/>
              <a:t>CCP Express 3.3</a:t>
            </a:r>
            <a:r>
              <a:rPr kumimoji="1" lang="ja-JP" altLang="en-US" dirty="0" smtClean="0"/>
              <a:t>概要</a:t>
            </a:r>
            <a:endParaRPr kumimoji="1" lang="ja-JP" altLang="en-US" dirty="0"/>
          </a:p>
        </p:txBody>
      </p:sp>
      <p:sp>
        <p:nvSpPr>
          <p:cNvPr id="8" name="正方形/長方形 7"/>
          <p:cNvSpPr/>
          <p:nvPr/>
        </p:nvSpPr>
        <p:spPr>
          <a:xfrm>
            <a:off x="8224082" y="3283398"/>
            <a:ext cx="150242" cy="187170"/>
          </a:xfrm>
          <a:prstGeom prst="rect">
            <a:avLst/>
          </a:prstGeom>
          <a:noFill/>
          <a:ln w="3810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smtClean="0"/>
          </a:p>
        </p:txBody>
      </p:sp>
      <p:sp>
        <p:nvSpPr>
          <p:cNvPr id="10" name="正方形/長方形 9"/>
          <p:cNvSpPr/>
          <p:nvPr/>
        </p:nvSpPr>
        <p:spPr>
          <a:xfrm>
            <a:off x="2094296" y="1099304"/>
            <a:ext cx="1893383" cy="28803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smtClean="0"/>
              <a:t>ログイン画面</a:t>
            </a:r>
            <a:endParaRPr kumimoji="1" lang="ja-JP" altLang="en-US" sz="1400" dirty="0" smtClean="0"/>
          </a:p>
        </p:txBody>
      </p:sp>
      <p:sp>
        <p:nvSpPr>
          <p:cNvPr id="12" name="正方形/長方形 11"/>
          <p:cNvSpPr/>
          <p:nvPr/>
        </p:nvSpPr>
        <p:spPr>
          <a:xfrm>
            <a:off x="860053" y="4817901"/>
            <a:ext cx="2675082" cy="28803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100" smtClean="0"/>
              <a:t>インターネット接続に必要な設定をカバー</a:t>
            </a:r>
            <a:endParaRPr kumimoji="1" lang="ja-JP" altLang="en-US" sz="1100" dirty="0" smtClean="0"/>
          </a:p>
        </p:txBody>
      </p:sp>
      <p:sp>
        <p:nvSpPr>
          <p:cNvPr id="13" name="正方形/長方形 12"/>
          <p:cNvSpPr/>
          <p:nvPr/>
        </p:nvSpPr>
        <p:spPr>
          <a:xfrm>
            <a:off x="1187624" y="2499742"/>
            <a:ext cx="977901" cy="432048"/>
          </a:xfrm>
          <a:prstGeom prst="rect">
            <a:avLst/>
          </a:prstGeom>
          <a:noFill/>
          <a:ln w="3810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smtClean="0"/>
          </a:p>
        </p:txBody>
      </p:sp>
      <p:sp>
        <p:nvSpPr>
          <p:cNvPr id="16" name="正方形/長方形 15"/>
          <p:cNvSpPr/>
          <p:nvPr/>
        </p:nvSpPr>
        <p:spPr>
          <a:xfrm>
            <a:off x="2209619" y="2499742"/>
            <a:ext cx="876577" cy="504056"/>
          </a:xfrm>
          <a:prstGeom prst="rect">
            <a:avLst/>
          </a:prstGeom>
          <a:noFill/>
          <a:ln w="3810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smtClean="0"/>
          </a:p>
        </p:txBody>
      </p:sp>
      <p:sp>
        <p:nvSpPr>
          <p:cNvPr id="21" name="正方形/長方形 20"/>
          <p:cNvSpPr/>
          <p:nvPr/>
        </p:nvSpPr>
        <p:spPr>
          <a:xfrm>
            <a:off x="6647295" y="1035915"/>
            <a:ext cx="1833164" cy="28803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100" dirty="0" smtClean="0"/>
              <a:t>オプション設定をカバー</a:t>
            </a:r>
          </a:p>
        </p:txBody>
      </p:sp>
      <p:sp>
        <p:nvSpPr>
          <p:cNvPr id="24" name="上下矢印 23"/>
          <p:cNvSpPr/>
          <p:nvPr/>
        </p:nvSpPr>
        <p:spPr>
          <a:xfrm>
            <a:off x="5796136" y="2859782"/>
            <a:ext cx="2088232" cy="499906"/>
          </a:xfrm>
          <a:prstGeom prst="upDownArrow">
            <a:avLst>
              <a:gd name="adj1" fmla="val 51022"/>
              <a:gd name="adj2" fmla="val 21894"/>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smtClean="0"/>
          </a:p>
        </p:txBody>
      </p:sp>
      <p:sp>
        <p:nvSpPr>
          <p:cNvPr id="25" name="四角形吹き出し 24"/>
          <p:cNvSpPr/>
          <p:nvPr/>
        </p:nvSpPr>
        <p:spPr>
          <a:xfrm>
            <a:off x="6809874" y="3731084"/>
            <a:ext cx="2016224" cy="432048"/>
          </a:xfrm>
          <a:prstGeom prst="wedgeRectCallout">
            <a:avLst>
              <a:gd name="adj1" fmla="val 27338"/>
              <a:gd name="adj2" fmla="val -107923"/>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050" dirty="0"/>
              <a:t>ホームボタンから高度なセットアップのトップページへ</a:t>
            </a:r>
          </a:p>
        </p:txBody>
      </p:sp>
      <p:sp>
        <p:nvSpPr>
          <p:cNvPr id="26" name="下矢印 25"/>
          <p:cNvSpPr/>
          <p:nvPr/>
        </p:nvSpPr>
        <p:spPr>
          <a:xfrm>
            <a:off x="1331640" y="2953132"/>
            <a:ext cx="792088" cy="288032"/>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smtClean="0"/>
          </a:p>
        </p:txBody>
      </p:sp>
      <p:sp>
        <p:nvSpPr>
          <p:cNvPr id="27" name="右矢印 26"/>
          <p:cNvSpPr/>
          <p:nvPr/>
        </p:nvSpPr>
        <p:spPr>
          <a:xfrm>
            <a:off x="3200248" y="2499742"/>
            <a:ext cx="1663385" cy="432048"/>
          </a:xfrm>
          <a:prstGeom prs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smtClean="0"/>
          </a:p>
        </p:txBody>
      </p:sp>
    </p:spTree>
    <p:extLst>
      <p:ext uri="{BB962C8B-B14F-4D97-AF65-F5344CB8AC3E}">
        <p14:creationId xmlns:p14="http://schemas.microsoft.com/office/powerpoint/2010/main" val="536998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Blue theme 2016 16x9">
  <a:themeElements>
    <a:clrScheme name="Blue Theme 2016 Colors">
      <a:dk1>
        <a:srgbClr val="58585B"/>
      </a:dk1>
      <a:lt1>
        <a:srgbClr val="FFFFFF"/>
      </a:lt1>
      <a:dk2>
        <a:srgbClr val="58585B"/>
      </a:dk2>
      <a:lt2>
        <a:srgbClr val="049FD9"/>
      </a:lt2>
      <a:accent1>
        <a:srgbClr val="004BAF"/>
      </a:accent1>
      <a:accent2>
        <a:srgbClr val="64BBE3"/>
      </a:accent2>
      <a:accent3>
        <a:srgbClr val="E8EBF1"/>
      </a:accent3>
      <a:accent4>
        <a:srgbClr val="9E9EA2"/>
      </a:accent4>
      <a:accent5>
        <a:srgbClr val="049FD9"/>
      </a:accent5>
      <a:accent6>
        <a:srgbClr val="ABC233"/>
      </a:accent6>
      <a:hlink>
        <a:srgbClr val="049FD9"/>
      </a:hlink>
      <a:folHlink>
        <a:srgbClr val="004B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DC503DE1-91F3-4E06-9D47-79C2309E909B}" vid="{C266BCD2-BF24-49DE-B4C0-2E591CE229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TNBABT_Open and Close Theme</Template>
  <TotalTime>12637</TotalTime>
  <Words>1706</Words>
  <Application>Microsoft Office PowerPoint</Application>
  <PresentationFormat>画面に合わせる (16:9)</PresentationFormat>
  <Paragraphs>277</Paragraphs>
  <Slides>25</Slides>
  <Notes>9</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25</vt:i4>
      </vt:variant>
    </vt:vector>
  </HeadingPairs>
  <TitlesOfParts>
    <vt:vector size="36" baseType="lpstr">
      <vt:lpstr>Ciscolight</vt:lpstr>
      <vt:lpstr>ＭＳ Ｐゴシック</vt:lpstr>
      <vt:lpstr>ＭＳ Ｐゴシック</vt:lpstr>
      <vt:lpstr>メイリオ</vt:lpstr>
      <vt:lpstr>Arial</vt:lpstr>
      <vt:lpstr>Calibri</vt:lpstr>
      <vt:lpstr>CiscoSans</vt:lpstr>
      <vt:lpstr>CiscoSans ExtraLight</vt:lpstr>
      <vt:lpstr>CiscoSans Thin</vt:lpstr>
      <vt:lpstr>Wingdings</vt:lpstr>
      <vt:lpstr>Blue theme 2016 16x9</vt:lpstr>
      <vt:lpstr>Cisco Startシリーズ 製品概要 ルータ編 (Cisco841M)</vt:lpstr>
      <vt:lpstr>Cisco Start シリーズ　製品ラインアップ</vt:lpstr>
      <vt:lpstr>2016年度の実績　マーケットシェアの拡大 –SOHOルータ</vt:lpstr>
      <vt:lpstr>Cisco 841M Jシリーズ</vt:lpstr>
      <vt:lpstr>Cisco 841M Jシリーズ</vt:lpstr>
      <vt:lpstr>Cisco Start ルータ Cisco 841M Jシリーズ</vt:lpstr>
      <vt:lpstr>IOS DDNS機能とEEMを利用したDMVPN</vt:lpstr>
      <vt:lpstr>CCP Express 3.3 Cisco Configuration Professional Express</vt:lpstr>
      <vt:lpstr>CCP Express 3.3概要</vt:lpstr>
      <vt:lpstr>CCP Express 3.3概要</vt:lpstr>
      <vt:lpstr>Cisco Configuration Professional Express 可視化ツールとしての利用</vt:lpstr>
      <vt:lpstr>CCP Express 3.3 新機能</vt:lpstr>
      <vt:lpstr>CCP Express 3.3 新機能</vt:lpstr>
      <vt:lpstr>1. IOSアップグレード</vt:lpstr>
      <vt:lpstr>2. 設定情報の保存</vt:lpstr>
      <vt:lpstr>3. DNSプロキシ</vt:lpstr>
      <vt:lpstr>4. LANインターフェイス設定の拡張</vt:lpstr>
      <vt:lpstr>5. VPN設定の拡張</vt:lpstr>
      <vt:lpstr>6. アクセス リストの管理</vt:lpstr>
      <vt:lpstr>7. IPv6 PPPoE</vt:lpstr>
      <vt:lpstr>8. セキュリティ設定の拡張</vt:lpstr>
      <vt:lpstr>充実した内蔵プログラミング機能</vt:lpstr>
      <vt:lpstr>シスコ コミュニティ サイト  cisco.com/jp/go/c800m/csc </vt:lpstr>
      <vt:lpstr>EEMその他</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Campaign Slides</dc:title>
  <dc:creator>Microsoft Office ユーザー</dc:creator>
  <cp:lastModifiedBy>Sachiko Wakuta -T (swakuta - Adecco at Cisco)</cp:lastModifiedBy>
  <cp:revision>67</cp:revision>
  <cp:lastPrinted>2017-04-18T04:29:34Z</cp:lastPrinted>
  <dcterms:created xsi:type="dcterms:W3CDTF">2016-06-16T05:23:34Z</dcterms:created>
  <dcterms:modified xsi:type="dcterms:W3CDTF">2017-04-20T00:38:30Z</dcterms:modified>
</cp:coreProperties>
</file>