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24" r:id="rId1"/>
    <p:sldMasterId id="2147484070" r:id="rId2"/>
  </p:sldMasterIdLst>
  <p:notesMasterIdLst>
    <p:notesMasterId r:id="rId27"/>
  </p:notesMasterIdLst>
  <p:handoutMasterIdLst>
    <p:handoutMasterId r:id="rId28"/>
  </p:handoutMasterIdLst>
  <p:sldIdLst>
    <p:sldId id="258" r:id="rId3"/>
    <p:sldId id="292" r:id="rId4"/>
    <p:sldId id="293" r:id="rId5"/>
    <p:sldId id="294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311" r:id="rId23"/>
    <p:sldId id="312" r:id="rId24"/>
    <p:sldId id="313" r:id="rId25"/>
    <p:sldId id="290" r:id="rId26"/>
  </p:sldIdLst>
  <p:sldSz cx="9144000" cy="5143500" type="screen16x9"/>
  <p:notesSz cx="6805613" cy="99441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76" userDrawn="1">
          <p15:clr>
            <a:srgbClr val="A4A3A4"/>
          </p15:clr>
        </p15:guide>
        <p15:guide id="2" pos="3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585B"/>
    <a:srgbClr val="58595B"/>
    <a:srgbClr val="004BAF"/>
    <a:srgbClr val="E8EBF1"/>
    <a:srgbClr val="4D4D4D"/>
    <a:srgbClr val="AB0810"/>
    <a:srgbClr val="FDBE24"/>
    <a:srgbClr val="FA661C"/>
    <a:srgbClr val="90BDDB"/>
    <a:srgbClr val="335F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66" autoAdjust="0"/>
    <p:restoredTop sz="96154" autoAdjust="0"/>
  </p:normalViewPr>
  <p:slideViewPr>
    <p:cSldViewPr snapToGrid="0" snapToObjects="1">
      <p:cViewPr varScale="1">
        <p:scale>
          <a:sx n="48" d="100"/>
          <a:sy n="48" d="100"/>
        </p:scale>
        <p:origin x="1071" y="18"/>
      </p:cViewPr>
      <p:guideLst>
        <p:guide orient="horz" pos="1076"/>
        <p:guide pos="3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58E61C0-B6F7-4C9C-863F-D118B03799EB}" type="datetimeFigureOut">
              <a:rPr lang="en-US"/>
              <a:pPr>
                <a:defRPr/>
              </a:pPr>
              <a:t>5/22/2017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FF3F7B5-9A0B-40F3-A257-932ED5C8BD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63524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E6EE8EE-BAD1-491A-8874-8394E5CA366F}" type="datetimeFigureOut">
              <a:rPr lang="en-US"/>
              <a:pPr>
                <a:defRPr/>
              </a:pPr>
              <a:t>5/22/2017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F6C1005-B323-4A04-B0D1-DB577C3C2E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89419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493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44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endParaRPr lang="en-US" altLang="ja-JP" sz="1200" kern="1200" dirty="0">
              <a:solidFill>
                <a:srgbClr val="000000"/>
              </a:solidFill>
              <a:latin typeface="+mn-lt"/>
              <a:ea typeface="ＭＳ Ｐゴシック" charset="0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7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015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 smtClean="0"/>
              <a:t>ポートチャネル設定</a:t>
            </a:r>
            <a:endParaRPr lang="en-US" altLang="ja-JP" dirty="0" smtClean="0"/>
          </a:p>
          <a:p>
            <a:r>
              <a:rPr kumimoji="1" lang="ja-JP" altLang="en-US" dirty="0" smtClean="0"/>
              <a:t>複数ポート同時設定</a:t>
            </a:r>
            <a:endParaRPr kumimoji="1" lang="en-US" altLang="ja-JP" dirty="0" smtClean="0"/>
          </a:p>
          <a:p>
            <a:r>
              <a:rPr kumimoji="1" lang="ja-JP" altLang="en-US" dirty="0" smtClean="0"/>
              <a:t>スタティックルート設定 </a:t>
            </a:r>
            <a:endParaRPr kumimoji="1" lang="en-US" altLang="ja-JP" dirty="0" smtClean="0"/>
          </a:p>
          <a:p>
            <a:pPr marL="292100" lvl="1" indent="0">
              <a:buNone/>
            </a:pPr>
            <a:r>
              <a:rPr kumimoji="1" lang="ja-JP" altLang="en-US" sz="1600" dirty="0" smtClean="0"/>
              <a:t>スタティックルート </a:t>
            </a:r>
            <a:r>
              <a:rPr kumimoji="1" lang="en-US" altLang="ja-JP" sz="1600" dirty="0" smtClean="0"/>
              <a:t>:</a:t>
            </a:r>
            <a:r>
              <a:rPr kumimoji="1" lang="ja-JP" altLang="en-US" sz="1600" dirty="0" smtClean="0"/>
              <a:t>サポート機種</a:t>
            </a:r>
            <a:r>
              <a:rPr kumimoji="1" lang="en-US" altLang="ja-JP" sz="1600" dirty="0" smtClean="0"/>
              <a:t>: 3560CX, 2960X/XR, 2960L</a:t>
            </a:r>
            <a:r>
              <a:rPr kumimoji="1" lang="ja-JP" altLang="en-US" dirty="0" smtClean="0"/>
              <a:t>　</a:t>
            </a:r>
            <a:endParaRPr kumimoji="1" lang="en-US" altLang="ja-JP" dirty="0" smtClean="0"/>
          </a:p>
          <a:p>
            <a:r>
              <a:rPr kumimoji="1" lang="ja-JP" altLang="en-US" dirty="0" smtClean="0"/>
              <a:t>コマンドラインインタフェース</a:t>
            </a:r>
            <a:endParaRPr kumimoji="1" lang="en-US" altLang="ja-JP" dirty="0" smtClean="0"/>
          </a:p>
          <a:p>
            <a:r>
              <a:rPr lang="en-US" altLang="ja-JP" dirty="0" smtClean="0"/>
              <a:t>VTP</a:t>
            </a:r>
            <a:r>
              <a:rPr lang="ja-JP" altLang="en-US" dirty="0" smtClean="0"/>
              <a:t>モード</a:t>
            </a:r>
            <a:r>
              <a:rPr lang="en-US" altLang="ja-JP" dirty="0" smtClean="0"/>
              <a:t>(Transparent)</a:t>
            </a:r>
            <a:r>
              <a:rPr lang="ja-JP" altLang="en-US" dirty="0" smtClean="0"/>
              <a:t> 設定 </a:t>
            </a:r>
            <a:r>
              <a:rPr lang="en-US" altLang="ja-JP" dirty="0" smtClean="0"/>
              <a:t>(</a:t>
            </a:r>
            <a:r>
              <a:rPr lang="ja-JP" altLang="en-US" dirty="0" smtClean="0"/>
              <a:t>セットアップウィザードのみ</a:t>
            </a:r>
            <a:r>
              <a:rPr lang="en-US" altLang="ja-JP" dirty="0" smtClean="0"/>
              <a:t>)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453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58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717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86876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tx2"/>
                </a:solidFill>
                <a:latin typeface="+mn-lt"/>
                <a:cs typeface="CiscoSansTT ExtraLight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10876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tx2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34876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tx2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tx2"/>
                </a:solidFill>
                <a:latin typeface="+mj-lt"/>
                <a:cs typeface="CiscoSansTT ExtraLigh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accent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469495" y="517783"/>
            <a:ext cx="782431" cy="415667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553" y="503204"/>
            <a:ext cx="1429035" cy="46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12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3626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642705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4" name="正方形/長方形 3"/>
          <p:cNvSpPr/>
          <p:nvPr userDrawn="1"/>
        </p:nvSpPr>
        <p:spPr>
          <a:xfrm>
            <a:off x="7089820" y="444321"/>
            <a:ext cx="1635617" cy="6288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24107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9229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533400" y="1347788"/>
            <a:ext cx="8115300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642705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6713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533400" y="1201738"/>
            <a:ext cx="8115300" cy="280828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642705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18214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642705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950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_Page_Blu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665182"/>
            <a:ext cx="366202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6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6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403225" indent="-114300">
              <a:buClr>
                <a:schemeClr val="tx2"/>
              </a:buClr>
              <a:buSzPct val="6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517525" indent="-114300">
              <a:buClr>
                <a:schemeClr val="tx2"/>
              </a:buClr>
              <a:buSzPct val="6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631825" indent="-114300">
              <a:buClr>
                <a:schemeClr val="tx2"/>
              </a:buClr>
              <a:buSzPct val="6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3686559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5683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</a:t>
            </a:r>
          </a:p>
        </p:txBody>
      </p:sp>
    </p:spTree>
    <p:extLst>
      <p:ext uri="{BB962C8B-B14F-4D97-AF65-F5344CB8AC3E}">
        <p14:creationId xmlns:p14="http://schemas.microsoft.com/office/powerpoint/2010/main" val="309187885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288">
          <p15:clr>
            <a:srgbClr val="FBAE40"/>
          </p15:clr>
        </p15:guide>
        <p15:guide id="3" pos="259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_Page_Blu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+mj-lt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19100" y="1657350"/>
            <a:ext cx="3827463" cy="1828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tx2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1314450"/>
            <a:ext cx="3551237" cy="3276599"/>
          </a:xfrm>
          <a:prstGeom prst="rect">
            <a:avLst/>
          </a:prstGeom>
        </p:spPr>
        <p:txBody>
          <a:bodyPr lIns="0" rIns="0" anchor="ctr" anchorCtr="0"/>
          <a:lstStyle>
            <a:lvl1pPr marL="169863" indent="-16986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>
                <a:tab pos="228600" algn="l"/>
              </a:tabLst>
              <a:defRPr sz="2400"/>
            </a:lvl1pPr>
            <a:lvl2pPr marL="346075" indent="-171450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400"/>
            </a:lvl2pPr>
            <a:lvl3pPr marL="457200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/>
            </a:lvl3pPr>
            <a:lvl4pPr marL="574675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/>
              <a:defRPr sz="1800"/>
            </a:lvl4pPr>
            <a:lvl5pPr marL="744538" indent="-11271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baseline="0" dirty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</a:t>
            </a:r>
            <a:r>
              <a:rPr lang="en-US" sz="600" spc="20" baseline="0" dirty="0" smtClean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reserved</a:t>
            </a:r>
            <a:endParaRPr lang="en-US" sz="600" spc="20" baseline="0" dirty="0">
              <a:solidFill>
                <a:schemeClr val="tx2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20723904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5" orient="horz" pos="82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_Page_Blue_Tex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+mj-lt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510540"/>
            <a:ext cx="3808797" cy="65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tx2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1317625"/>
            <a:ext cx="3551237" cy="3273425"/>
          </a:xfrm>
          <a:prstGeom prst="rect">
            <a:avLst/>
          </a:prstGeom>
        </p:spPr>
        <p:txBody>
          <a:bodyPr lIns="0" rIns="0"/>
          <a:lstStyle>
            <a:lvl1pPr marL="114300" indent="-114300">
              <a:lnSpc>
                <a:spcPct val="100000"/>
              </a:lnSpc>
              <a:buClr>
                <a:schemeClr val="tx1"/>
              </a:buClr>
              <a:buSzPct val="60000"/>
              <a:defRPr sz="2000"/>
            </a:lvl1pPr>
            <a:lvl2pPr marL="228600" indent="-114300">
              <a:lnSpc>
                <a:spcPct val="100000"/>
              </a:lnSpc>
              <a:buClr>
                <a:schemeClr val="tx1"/>
              </a:buClr>
              <a:buSzPct val="60000"/>
              <a:defRPr sz="2000"/>
            </a:lvl2pPr>
            <a:lvl3pPr marL="342900" indent="-114300">
              <a:lnSpc>
                <a:spcPct val="100000"/>
              </a:lnSpc>
              <a:buClr>
                <a:schemeClr val="tx1"/>
              </a:buClr>
              <a:buSzPct val="60000"/>
              <a:defRPr sz="1800"/>
            </a:lvl3pPr>
            <a:lvl4pPr marL="457200" indent="-123825">
              <a:lnSpc>
                <a:spcPct val="100000"/>
              </a:lnSpc>
              <a:buClr>
                <a:schemeClr val="tx1"/>
              </a:buClr>
              <a:buSzPct val="60000"/>
              <a:defRPr sz="1600"/>
            </a:lvl4pPr>
            <a:lvl5pPr marL="574675" indent="-117475">
              <a:lnSpc>
                <a:spcPct val="100000"/>
              </a:lnSpc>
              <a:buClr>
                <a:schemeClr val="tx1"/>
              </a:buClr>
              <a:buSzPct val="60000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37766" y="1659842"/>
            <a:ext cx="3808797" cy="2773363"/>
          </a:xfrm>
          <a:prstGeom prst="rect">
            <a:avLst/>
          </a:prstGeom>
        </p:spPr>
        <p:txBody>
          <a:bodyPr/>
          <a:lstStyle>
            <a:lvl1pPr marL="114300" indent="-114300">
              <a:buClr>
                <a:schemeClr val="tx2"/>
              </a:buClr>
              <a:buSzPct val="60000"/>
              <a:defRPr lang="en-US" sz="2000" kern="1200" dirty="0" smtClean="0">
                <a:solidFill>
                  <a:schemeClr val="tx2"/>
                </a:solidFill>
                <a:latin typeface="+mn-lt"/>
                <a:ea typeface="ＭＳ Ｐゴシック" charset="0"/>
                <a:cs typeface="CiscoSans"/>
              </a:defRPr>
            </a:lvl1pPr>
            <a:lvl2pPr marL="228600" indent="-114300">
              <a:buClr>
                <a:schemeClr val="tx2"/>
              </a:buClr>
              <a:buSzPct val="60000"/>
              <a:defRPr sz="2000">
                <a:solidFill>
                  <a:schemeClr val="tx2"/>
                </a:solidFill>
              </a:defRPr>
            </a:lvl2pPr>
            <a:lvl3pPr marL="342900" indent="-114300">
              <a:buClr>
                <a:schemeClr val="tx2"/>
              </a:buClr>
              <a:buSzPct val="60000"/>
              <a:defRPr sz="1800">
                <a:solidFill>
                  <a:schemeClr val="tx2"/>
                </a:solidFill>
              </a:defRPr>
            </a:lvl3pPr>
            <a:lvl4pPr marL="457200" indent="-123825">
              <a:buClr>
                <a:schemeClr val="tx2"/>
              </a:buClr>
              <a:buSzPct val="60000"/>
              <a:defRPr sz="1600">
                <a:solidFill>
                  <a:schemeClr val="tx2"/>
                </a:solidFill>
              </a:defRPr>
            </a:lvl4pPr>
            <a:lvl5pPr marL="574675" indent="-117475">
              <a:buClr>
                <a:schemeClr val="tx2"/>
              </a:buClr>
              <a:buSzPct val="60000"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359215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baseline="0" dirty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</a:t>
            </a:r>
            <a:r>
              <a:rPr lang="en-US" sz="600" spc="20" baseline="0" dirty="0" smtClean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reserved</a:t>
            </a:r>
            <a:endParaRPr lang="en-US" sz="600" spc="20" baseline="0" dirty="0">
              <a:solidFill>
                <a:schemeClr val="tx2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42557179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67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_Page_Blue_Picture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tx2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1317625"/>
            <a:ext cx="3559175" cy="257903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089525" y="4062350"/>
            <a:ext cx="3559175" cy="5251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286316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</a:t>
            </a:r>
          </a:p>
        </p:txBody>
      </p:sp>
    </p:spTree>
    <p:extLst>
      <p:ext uri="{BB962C8B-B14F-4D97-AF65-F5344CB8AC3E}">
        <p14:creationId xmlns:p14="http://schemas.microsoft.com/office/powerpoint/2010/main" val="33752951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accent1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313" y="503204"/>
            <a:ext cx="1429035" cy="46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0518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_Page_Blu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tx2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1317625"/>
            <a:ext cx="3559175" cy="327342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2635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baseline="0" dirty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</a:t>
            </a:r>
          </a:p>
        </p:txBody>
      </p:sp>
    </p:spTree>
    <p:extLst>
      <p:ext uri="{BB962C8B-B14F-4D97-AF65-F5344CB8AC3E}">
        <p14:creationId xmlns:p14="http://schemas.microsoft.com/office/powerpoint/2010/main" val="22612337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_Page_Blu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tx2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2946839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</a:t>
            </a:r>
          </a:p>
        </p:txBody>
      </p:sp>
    </p:spTree>
    <p:extLst>
      <p:ext uri="{BB962C8B-B14F-4D97-AF65-F5344CB8AC3E}">
        <p14:creationId xmlns:p14="http://schemas.microsoft.com/office/powerpoint/2010/main" val="28346620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_Page_Blue_Picture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980830" y="450377"/>
            <a:ext cx="1862919" cy="6354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tx2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80092" y="0"/>
            <a:ext cx="4563907" cy="5143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2994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</a:t>
            </a:r>
            <a:r>
              <a:rPr lang="en-US" sz="600" kern="1200" spc="20" baseline="0" dirty="0" smtClean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reserved</a:t>
            </a:r>
            <a:endParaRPr lang="en-US" sz="600" kern="1200" spc="20" baseline="0" dirty="0">
              <a:solidFill>
                <a:schemeClr val="tx2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345125766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_Page_Blu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tx2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5089525" y="1317624"/>
            <a:ext cx="3559175" cy="327342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179921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</a:t>
            </a:r>
          </a:p>
        </p:txBody>
      </p:sp>
    </p:spTree>
    <p:extLst>
      <p:ext uri="{BB962C8B-B14F-4D97-AF65-F5344CB8AC3E}">
        <p14:creationId xmlns:p14="http://schemas.microsoft.com/office/powerpoint/2010/main" val="4393663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_Page_Blu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tx2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0"/>
          </p:nvPr>
        </p:nvSpPr>
        <p:spPr>
          <a:xfrm>
            <a:off x="5089525" y="1317624"/>
            <a:ext cx="3559175" cy="327342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407027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</a:t>
            </a:r>
            <a:r>
              <a:rPr lang="en-US" sz="600" kern="1200" spc="20" baseline="0" dirty="0" smtClean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reserved</a:t>
            </a:r>
            <a:endParaRPr lang="en-US" sz="600" kern="1200" spc="20" baseline="0" dirty="0">
              <a:solidFill>
                <a:schemeClr val="tx2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4317431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gradFill rotWithShape="1">
          <a:gsLst>
            <a:gs pos="0">
              <a:srgbClr val="35A2D6"/>
            </a:gs>
            <a:gs pos="999">
              <a:srgbClr val="35A2D6"/>
            </a:gs>
            <a:gs pos="100000">
              <a:srgbClr val="2968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 6"/>
          <p:cNvSpPr>
            <a:spLocks noChangeAspect="1" noEditPoints="1"/>
          </p:cNvSpPr>
          <p:nvPr userDrawn="1"/>
        </p:nvSpPr>
        <p:spPr bwMode="auto">
          <a:xfrm>
            <a:off x="3762994" y="2129076"/>
            <a:ext cx="1618012" cy="859571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9948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Slide-animated gradi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ffset_comp_30711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23850"/>
            <a:ext cx="9413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8354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-animated gradi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ffset_comp_30711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23850"/>
            <a:ext cx="9413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7763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9915" y="3209550"/>
            <a:ext cx="4684867" cy="288131"/>
          </a:xfrm>
          <a:prstGeom prst="rect">
            <a:avLst/>
          </a:prstGeom>
        </p:spPr>
        <p:txBody>
          <a:bodyPr vert="horz" lIns="68574" tIns="34288" rIns="68574" bIns="34288" rtlCol="0">
            <a:noAutofit/>
          </a:bodyPr>
          <a:lstStyle>
            <a:lvl1pPr marL="0" indent="0" algn="l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9525" y="2462027"/>
            <a:ext cx="4712557" cy="766763"/>
          </a:xfrm>
        </p:spPr>
        <p:txBody>
          <a:bodyPr lIns="61715" tIns="34288" rIns="61715" bIns="34288" rtlCol="0" anchor="b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200" b="0" kern="1200" spc="0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5540381" y="1438276"/>
            <a:ext cx="2676525" cy="2166938"/>
          </a:xfrm>
          <a:prstGeom prst="rect">
            <a:avLst/>
          </a:prstGeom>
        </p:spPr>
        <p:txBody>
          <a:bodyPr lIns="91420" tIns="45710" rIns="91420" bIns="45710" anchor="ctr" anchorCtr="1"/>
          <a:lstStyle>
            <a:lvl1pPr marL="0" indent="0" algn="ctr"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66814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gue">
    <p:bg>
      <p:bgPr>
        <a:solidFill>
          <a:srgbClr val="393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bg1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5876744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is-IS" sz="600" dirty="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2017</a:t>
            </a:r>
            <a:r>
              <a:rPr lang="en-US" sz="600" dirty="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  </a:t>
            </a: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Cisco and/or its affiliates. All rights reserved.   Cisco </a:t>
            </a:r>
            <a:r>
              <a:rPr lang="en-US" sz="600" dirty="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Publix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alphaModFix amt="6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56664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000" b="0" i="1" spc="0" baseline="0">
                <a:solidFill>
                  <a:schemeClr val="accent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313" y="503204"/>
            <a:ext cx="1429035" cy="46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2500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1155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27209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losing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ffset_comp_30711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 descr="amazing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25" b="27614"/>
          <a:stretch/>
        </p:blipFill>
        <p:spPr>
          <a:xfrm>
            <a:off x="2401156" y="2651136"/>
            <a:ext cx="4326749" cy="5138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20044" y="3937355"/>
            <a:ext cx="899770" cy="839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TNBABT_A.png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81" b="31105"/>
          <a:stretch/>
        </p:blipFill>
        <p:spPr>
          <a:xfrm>
            <a:off x="1871350" y="1632059"/>
            <a:ext cx="5413248" cy="118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2927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500063" y="3895662"/>
            <a:ext cx="8139112" cy="556563"/>
          </a:xfrm>
          <a:prstGeom prst="rect">
            <a:avLst/>
          </a:prstGeom>
          <a:noFill/>
          <a:extLst/>
        </p:spPr>
        <p:txBody>
          <a:bodyPr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>
            <a:lvl1pPr marL="0" indent="0" algn="ctr">
              <a:lnSpc>
                <a:spcPts val="2900"/>
              </a:lnSpc>
              <a:spcBef>
                <a:spcPts val="0"/>
              </a:spcBef>
              <a:buNone/>
              <a:defRPr sz="24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8997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+mj-lt"/>
            </a:endParaRP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baseline="0" dirty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</a:t>
            </a:r>
            <a:r>
              <a:rPr lang="en-US" sz="600" spc="20" baseline="0" dirty="0" smtClean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reserved</a:t>
            </a:r>
            <a:endParaRPr lang="en-US" sz="600" spc="20" baseline="0" dirty="0">
              <a:solidFill>
                <a:schemeClr val="tx2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3" y="301037"/>
            <a:ext cx="8563172" cy="2542175"/>
          </a:xfrm>
          <a:prstGeom prst="rect">
            <a:avLst/>
          </a:prstGeom>
          <a:solidFill>
            <a:schemeClr val="bg1"/>
          </a:solidFill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413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93144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0932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+mj-lt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baseline="0" dirty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  <a:solidFill>
            <a:schemeClr val="bg2"/>
          </a:solidFill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12297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600" indent="-17145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457200" indent="-1651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685800" indent="-10953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642705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6447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3399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55866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642705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2145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636090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Title Goes Here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6209414" y="4874681"/>
            <a:ext cx="267408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baseline="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</a:t>
            </a:r>
            <a:r>
              <a:rPr lang="en-US" sz="600" spc="20" baseline="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reserved.  Cisco Public</a:t>
            </a:r>
            <a:endParaRPr lang="en-US" sz="600" spc="20" baseline="0" dirty="0">
              <a:solidFill>
                <a:schemeClr val="bg1">
                  <a:lumMod val="7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313" y="503204"/>
            <a:ext cx="1429035" cy="46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86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  <p:sldLayoutId id="2147484036" r:id="rId12"/>
    <p:sldLayoutId id="2147484037" r:id="rId13"/>
    <p:sldLayoutId id="2147484038" r:id="rId14"/>
    <p:sldLayoutId id="2147484039" r:id="rId15"/>
    <p:sldLayoutId id="2147484040" r:id="rId16"/>
    <p:sldLayoutId id="2147484041" r:id="rId17"/>
    <p:sldLayoutId id="2147484042" r:id="rId18"/>
    <p:sldLayoutId id="2147484043" r:id="rId19"/>
    <p:sldLayoutId id="2147484044" r:id="rId20"/>
    <p:sldLayoutId id="2147484045" r:id="rId21"/>
    <p:sldLayoutId id="2147484046" r:id="rId22"/>
    <p:sldLayoutId id="2147484047" r:id="rId23"/>
    <p:sldLayoutId id="2147484048" r:id="rId24"/>
    <p:sldLayoutId id="2147484049" r:id="rId25"/>
    <p:sldLayoutId id="2147484069" r:id="rId26"/>
  </p:sldLayoutIdLst>
  <p:hf sldNum="0" hdr="0" dt="0"/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2800" b="0" i="0" kern="1200" dirty="0">
          <a:solidFill>
            <a:schemeClr val="tx2"/>
          </a:solidFill>
          <a:latin typeface="+mj-lt"/>
          <a:ea typeface="CiscoSansTT Thin" charset="0"/>
          <a:cs typeface="CiscoSansTT Thin" charset="0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003">
          <p15:clr>
            <a:srgbClr val="F26B43"/>
          </p15:clr>
        </p15:guide>
        <p15:guide id="2" pos="336">
          <p15:clr>
            <a:srgbClr val="F26B43"/>
          </p15:clr>
        </p15:guide>
        <p15:guide id="3" pos="5448">
          <p15:clr>
            <a:srgbClr val="F26B43"/>
          </p15:clr>
        </p15:guide>
        <p15:guide id="6" pos="2876">
          <p15:clr>
            <a:srgbClr val="F26B43"/>
          </p15:clr>
        </p15:guide>
        <p15:guide id="7" orient="horz" pos="162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906386" y="4741653"/>
            <a:ext cx="261914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is-IS" sz="600" dirty="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2017</a:t>
            </a:r>
            <a:r>
              <a:rPr lang="en-US" sz="600" dirty="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  </a:t>
            </a: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Cisco and/or its affiliates. All rights reserved.   Cisco </a:t>
            </a:r>
            <a:r>
              <a:rPr lang="en-US" sz="600" dirty="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Public</a:t>
            </a:r>
          </a:p>
        </p:txBody>
      </p:sp>
      <p:pic>
        <p:nvPicPr>
          <p:cNvPr id="102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050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</p:sldLayoutIdLst>
  <p:transition spd="slow">
    <p:wipe/>
  </p:transition>
  <p:timing>
    <p:tnLst>
      <p:par>
        <p:cTn id="1" dur="indefinite" restart="never" nodeType="tmRoot"/>
      </p:par>
    </p:tnLst>
  </p:timing>
  <p:hf sldNum="0" hdr="0" dt="0"/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lang="en-US" sz="3200" kern="1200" dirty="0">
          <a:solidFill>
            <a:schemeClr val="tx2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kumimoji="1"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kumimoji="1"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kumimoji="1"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kumimoji="1"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6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5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microsoft.com/office/2007/relationships/hdphoto" Target="../media/hdphoto8.wdp"/><Relationship Id="rId5" Type="http://schemas.openxmlformats.org/officeDocument/2006/relationships/image" Target="../media/image41.png"/><Relationship Id="rId4" Type="http://schemas.openxmlformats.org/officeDocument/2006/relationships/image" Target="../media/image40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tiff"/><Relationship Id="rId5" Type="http://schemas.openxmlformats.org/officeDocument/2006/relationships/image" Target="../media/image43.jpeg"/><Relationship Id="rId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tiff"/><Relationship Id="rId3" Type="http://schemas.microsoft.com/office/2007/relationships/hdphoto" Target="../media/hdphoto10.wdp"/><Relationship Id="rId7" Type="http://schemas.openxmlformats.org/officeDocument/2006/relationships/image" Target="../media/image53.tif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2.emf"/><Relationship Id="rId5" Type="http://schemas.microsoft.com/office/2007/relationships/hdphoto" Target="../media/hdphoto11.wdp"/><Relationship Id="rId4" Type="http://schemas.openxmlformats.org/officeDocument/2006/relationships/image" Target="../media/image51.png"/><Relationship Id="rId9" Type="http://schemas.openxmlformats.org/officeDocument/2006/relationships/image" Target="../media/image55.tif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tiff"/><Relationship Id="rId3" Type="http://schemas.microsoft.com/office/2007/relationships/hdphoto" Target="../media/hdphoto10.wdp"/><Relationship Id="rId7" Type="http://schemas.openxmlformats.org/officeDocument/2006/relationships/image" Target="../media/image53.tif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7.emf"/><Relationship Id="rId5" Type="http://schemas.microsoft.com/office/2007/relationships/hdphoto" Target="../media/hdphoto12.wdp"/><Relationship Id="rId4" Type="http://schemas.openxmlformats.org/officeDocument/2006/relationships/image" Target="../media/image56.png"/><Relationship Id="rId9" Type="http://schemas.openxmlformats.org/officeDocument/2006/relationships/image" Target="../media/image55.tif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hdphoto" Target="../media/hdphoto13.wdp"/><Relationship Id="rId7" Type="http://schemas.microsoft.com/office/2007/relationships/hdphoto" Target="../media/hdphoto15.wdp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1.png"/><Relationship Id="rId5" Type="http://schemas.microsoft.com/office/2007/relationships/hdphoto" Target="../media/hdphoto14.wdp"/><Relationship Id="rId10" Type="http://schemas.openxmlformats.org/officeDocument/2006/relationships/image" Target="../media/image63.tiff"/><Relationship Id="rId4" Type="http://schemas.openxmlformats.org/officeDocument/2006/relationships/image" Target="../media/image60.png"/><Relationship Id="rId9" Type="http://schemas.microsoft.com/office/2007/relationships/hdphoto" Target="../media/hdphoto16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microsoft.com/office/2007/relationships/hdphoto" Target="../media/hdphoto2.wdp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microsoft.com/office/2007/relationships/hdphoto" Target="../media/hdphoto1.wdp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7.wdp"/><Relationship Id="rId3" Type="http://schemas.openxmlformats.org/officeDocument/2006/relationships/image" Target="../media/image29.png"/><Relationship Id="rId7" Type="http://schemas.microsoft.com/office/2007/relationships/hdphoto" Target="../media/hdphoto4.wdp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11" Type="http://schemas.microsoft.com/office/2007/relationships/hdphoto" Target="../media/hdphoto6.wdp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6.wdp"/><Relationship Id="rId7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microsoft.com/office/2007/relationships/hdphoto" Target="../media/hdphoto4.wdp"/><Relationship Id="rId4" Type="http://schemas.openxmlformats.org/officeDocument/2006/relationships/image" Target="../media/image31.png"/><Relationship Id="rId9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7"/>
          <p:cNvSpPr>
            <a:spLocks noGrp="1"/>
          </p:cNvSpPr>
          <p:nvPr>
            <p:ph type="subTitle" idx="1"/>
          </p:nvPr>
        </p:nvSpPr>
        <p:spPr>
          <a:xfrm>
            <a:off x="469496" y="3807438"/>
            <a:ext cx="8296421" cy="454461"/>
          </a:xfrm>
        </p:spPr>
        <p:txBody>
          <a:bodyPr/>
          <a:lstStyle/>
          <a:p>
            <a:r>
              <a:rPr lang="ja-JP" altLang="en-US" sz="1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シスコシステムズ合同会社</a:t>
            </a:r>
            <a:r>
              <a:rPr lang="en-US" altLang="ja-JP" sz="1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sz="1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</a:br>
            <a:endParaRPr lang="en-US" sz="18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9496" y="4054764"/>
            <a:ext cx="8252690" cy="506559"/>
          </a:xfrm>
        </p:spPr>
        <p:txBody>
          <a:bodyPr/>
          <a:lstStyle/>
          <a:p>
            <a:r>
              <a:rPr lang="en-US" altLang="ja-JP" sz="1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2017</a:t>
            </a:r>
            <a:r>
              <a:rPr lang="ja-JP" altLang="en-US" sz="1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年 </a:t>
            </a:r>
            <a:r>
              <a:rPr lang="en-US" altLang="ja-JP" sz="1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5</a:t>
            </a:r>
            <a:r>
              <a:rPr lang="ja-JP" altLang="en-US" sz="1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月</a:t>
            </a:r>
            <a:endParaRPr lang="en-US" sz="18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63291" y="1595392"/>
            <a:ext cx="8165320" cy="1193990"/>
          </a:xfrm>
        </p:spPr>
        <p:txBody>
          <a:bodyPr/>
          <a:lstStyle/>
          <a:p>
            <a:r>
              <a:rPr lang="en-US" altLang="ja-JP" sz="4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Cisco Start</a:t>
            </a:r>
            <a:r>
              <a:rPr lang="ja-JP" altLang="en-US" sz="4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シリーズ</a:t>
            </a:r>
            <a:r>
              <a:rPr lang="en-US" altLang="ja-JP" sz="4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4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ja-JP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Catalyst 2960-L </a:t>
            </a:r>
            <a:r>
              <a:rPr lang="ja-JP" altLang="en-US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概要＆ポジショニング編</a:t>
            </a:r>
            <a:endParaRPr lang="en-US" sz="24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波線 6"/>
          <p:cNvSpPr/>
          <p:nvPr/>
        </p:nvSpPr>
        <p:spPr>
          <a:xfrm>
            <a:off x="5578030" y="575890"/>
            <a:ext cx="3187887" cy="628650"/>
          </a:xfrm>
          <a:prstGeom prst="wave">
            <a:avLst>
              <a:gd name="adj1" fmla="val 12500"/>
              <a:gd name="adj2" fmla="val 2439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Cisco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Start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ウェビナー資料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3939364" y="4305904"/>
            <a:ext cx="7782412" cy="282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1200" dirty="0">
                <a:solidFill>
                  <a:schemeClr val="bg1"/>
                </a:solidFill>
              </a:rPr>
              <a:t>本資料に記載の各社社名、製品名は、各社の商標または登録商標です。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126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192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think-cell Slide" r:id="rId5" imgW="420" imgH="420" progId="TCLayout.ActiveDocument.1">
                  <p:embed/>
                </p:oleObj>
              </mc:Choice>
              <mc:Fallback>
                <p:oleObj name="think-cell Slide" r:id="rId5" imgW="420" imgH="420" progId="TCLayout.ActiveDocument.1">
                  <p:embed/>
                  <p:pic>
                    <p:nvPicPr>
                      <p:cNvPr id="17" name="Object 16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2" y="119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384572" y="1300850"/>
            <a:ext cx="2570480" cy="4095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indent="0" algn="ctr">
              <a:buNone/>
            </a:pPr>
            <a:r>
              <a:rPr lang="ja-JP" altLang="en-US" sz="1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 UI" panose="020B0604030504040204" pitchFamily="50" charset="-128"/>
              </a:rPr>
              <a:t>プロビジョニング</a:t>
            </a:r>
            <a:endParaRPr lang="en-US" sz="1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3231991" y="1310543"/>
            <a:ext cx="2570480" cy="41116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indent="0" algn="ctr">
              <a:buNone/>
            </a:pPr>
            <a:r>
              <a:rPr lang="ja-JP" altLang="en-US" sz="1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 UI" panose="020B0604030504040204" pitchFamily="50" charset="-128"/>
              </a:rPr>
              <a:t>モニタリング</a:t>
            </a:r>
            <a:endParaRPr lang="en-US" sz="1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 UI" panose="020B0604030504040204" pitchFamily="50" charset="-128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4294967295"/>
          </p:nvPr>
        </p:nvSpPr>
        <p:spPr>
          <a:xfrm>
            <a:off x="6237259" y="1280146"/>
            <a:ext cx="2570480" cy="4955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indent="0" algn="ctr">
              <a:buNone/>
            </a:pPr>
            <a:r>
              <a:rPr lang="ja-JP" altLang="en-US" sz="1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 UI" panose="020B0604030504040204" pitchFamily="50" charset="-128"/>
              </a:rPr>
              <a:t>トラブルシューティング</a:t>
            </a:r>
            <a:r>
              <a:rPr lang="en-US" altLang="ja-JP" sz="1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 UI" panose="020B0604030504040204" pitchFamily="50" charset="-128"/>
              </a:rPr>
              <a:t/>
            </a:r>
            <a:br>
              <a:rPr lang="en-US" altLang="ja-JP" sz="1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 UI" panose="020B0604030504040204" pitchFamily="50" charset="-128"/>
              </a:rPr>
            </a:br>
            <a:r>
              <a:rPr lang="ja-JP" altLang="en-US" sz="1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 UI" panose="020B0604030504040204" pitchFamily="50" charset="-128"/>
              </a:rPr>
              <a:t>メンテナンス</a:t>
            </a:r>
            <a:endParaRPr lang="en-US" altLang="ja-JP" sz="1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245354" y="1676972"/>
            <a:ext cx="2587058" cy="1581150"/>
          </a:xfrm>
          <a:prstGeom prst="rect">
            <a:avLst/>
          </a:prstGeom>
        </p:spPr>
        <p:txBody>
          <a:bodyPr/>
          <a:lstStyle/>
          <a:p>
            <a:pPr marL="257175" indent="-257175"/>
            <a:r>
              <a:rPr lang="ja-JP" altLang="en-US" sz="18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 UI" panose="020B0604030504040204" pitchFamily="50" charset="-128"/>
              </a:rPr>
              <a:t>セットアップ ウィザード</a:t>
            </a:r>
            <a:endParaRPr lang="en-US" sz="1800" dirty="0">
              <a:solidFill>
                <a:schemeClr val="tx1">
                  <a:lumMod val="5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 UI" panose="020B0604030504040204" pitchFamily="50" charset="-128"/>
            </a:endParaRPr>
          </a:p>
          <a:p>
            <a:pPr marL="257175" indent="-257175"/>
            <a:r>
              <a:rPr lang="ja-JP" altLang="en-US" sz="18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 UI" panose="020B0604030504040204" pitchFamily="50" charset="-128"/>
              </a:rPr>
              <a:t>シンプルなユーザ </a:t>
            </a:r>
            <a:r>
              <a:rPr lang="en-US" altLang="ja-JP" sz="18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 UI" panose="020B0604030504040204" pitchFamily="50" charset="-128"/>
              </a:rPr>
              <a:t/>
            </a:r>
            <a:br>
              <a:rPr lang="en-US" altLang="ja-JP" sz="18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 UI" panose="020B0604030504040204" pitchFamily="50" charset="-128"/>
              </a:rPr>
            </a:br>
            <a:r>
              <a:rPr lang="ja-JP" altLang="en-US" sz="18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 UI" panose="020B0604030504040204" pitchFamily="50" charset="-128"/>
              </a:rPr>
              <a:t>インタフェース</a:t>
            </a:r>
            <a:endParaRPr lang="en-US" altLang="ja-JP" sz="1800" dirty="0" smtClean="0">
              <a:solidFill>
                <a:schemeClr val="tx1">
                  <a:lumMod val="5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 UI" panose="020B0604030504040204" pitchFamily="50" charset="-128"/>
            </a:endParaRPr>
          </a:p>
          <a:p>
            <a:pPr marL="257175" indent="-257175"/>
            <a:r>
              <a:rPr lang="en-US" altLang="ja-JP" sz="19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 UI" panose="020B0604030504040204" pitchFamily="50" charset="-128"/>
              </a:rPr>
              <a:t>VLAN</a:t>
            </a:r>
            <a:r>
              <a:rPr lang="ja-JP" altLang="en-US" sz="19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 UI" panose="020B0604030504040204" pitchFamily="50" charset="-128"/>
              </a:rPr>
              <a:t>、ポート設定</a:t>
            </a:r>
            <a:endParaRPr lang="en-US" sz="1900" dirty="0">
              <a:solidFill>
                <a:schemeClr val="tx1">
                  <a:lumMod val="5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 UI" panose="020B0604030504040204" pitchFamily="50" charset="-128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4294967295"/>
          </p:nvPr>
        </p:nvSpPr>
        <p:spPr>
          <a:xfrm>
            <a:off x="3068447" y="1687911"/>
            <a:ext cx="3046172" cy="1299727"/>
          </a:xfrm>
          <a:prstGeom prst="rect">
            <a:avLst/>
          </a:prstGeom>
        </p:spPr>
        <p:txBody>
          <a:bodyPr/>
          <a:lstStyle/>
          <a:p>
            <a:pPr marL="257175" indent="-257175"/>
            <a:r>
              <a:rPr lang="ja-JP" altLang="en-US" sz="18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 UI" panose="020B0604030504040204" pitchFamily="50" charset="-128"/>
              </a:rPr>
              <a:t>システム状態、ポート</a:t>
            </a:r>
            <a:r>
              <a:rPr lang="en-US" altLang="ja-JP" sz="18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 UI" panose="020B0604030504040204" pitchFamily="50" charset="-128"/>
              </a:rPr>
              <a:t/>
            </a:r>
            <a:br>
              <a:rPr lang="en-US" altLang="ja-JP" sz="18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 UI" panose="020B0604030504040204" pitchFamily="50" charset="-128"/>
              </a:rPr>
            </a:br>
            <a:r>
              <a:rPr lang="ja-JP" altLang="en-US" sz="18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 UI" panose="020B0604030504040204" pitchFamily="50" charset="-128"/>
              </a:rPr>
              <a:t>ステータス、</a:t>
            </a:r>
            <a:r>
              <a:rPr lang="en-US" altLang="ja-JP" sz="1800" dirty="0" err="1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 UI" panose="020B0604030504040204" pitchFamily="50" charset="-128"/>
              </a:rPr>
              <a:t>PoE</a:t>
            </a:r>
            <a:r>
              <a:rPr lang="ja-JP" altLang="en-US" sz="18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 UI" panose="020B0604030504040204" pitchFamily="50" charset="-128"/>
              </a:rPr>
              <a:t>情報</a:t>
            </a:r>
            <a:endParaRPr lang="en-US" sz="1800" dirty="0">
              <a:solidFill>
                <a:schemeClr val="tx1">
                  <a:lumMod val="5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 UI" panose="020B0604030504040204" pitchFamily="50" charset="-128"/>
            </a:endParaRPr>
          </a:p>
          <a:p>
            <a:pPr marL="257175" indent="-257175"/>
            <a:r>
              <a:rPr lang="ja-JP" altLang="en-US" sz="18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 UI" panose="020B0604030504040204" pitchFamily="50" charset="-128"/>
              </a:rPr>
              <a:t>接続されているデバイスの可視化</a:t>
            </a:r>
            <a:endParaRPr lang="en-US" sz="1800" dirty="0">
              <a:solidFill>
                <a:schemeClr val="tx1">
                  <a:lumMod val="5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 UI" panose="020B0604030504040204" pitchFamily="50" charset="-128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4294967295"/>
          </p:nvPr>
        </p:nvSpPr>
        <p:spPr>
          <a:xfrm>
            <a:off x="6119926" y="1882095"/>
            <a:ext cx="3024074" cy="968435"/>
          </a:xfrm>
          <a:prstGeom prst="rect">
            <a:avLst/>
          </a:prstGeom>
        </p:spPr>
        <p:txBody>
          <a:bodyPr/>
          <a:lstStyle/>
          <a:p>
            <a:pPr marL="257175" indent="-257175"/>
            <a:r>
              <a:rPr lang="ja-JP" altLang="en-US" sz="18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 UI" panose="020B0604030504040204" pitchFamily="50" charset="-128"/>
              </a:rPr>
              <a:t>アラーム表示</a:t>
            </a:r>
            <a:endParaRPr lang="en-US" sz="1800" dirty="0">
              <a:solidFill>
                <a:schemeClr val="tx1">
                  <a:lumMod val="5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 UI" panose="020B0604030504040204" pitchFamily="50" charset="-128"/>
            </a:endParaRPr>
          </a:p>
          <a:p>
            <a:pPr marL="257175" indent="-257175"/>
            <a:r>
              <a:rPr lang="en-US" altLang="ja-JP" sz="18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 UI" panose="020B0604030504040204" pitchFamily="50" charset="-128"/>
              </a:rPr>
              <a:t>IOS</a:t>
            </a:r>
            <a:r>
              <a:rPr lang="ja-JP" altLang="en-US" sz="18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 UI" panose="020B0604030504040204" pitchFamily="50" charset="-128"/>
              </a:rPr>
              <a:t>イメージ アップグレード、再起動、初期化</a:t>
            </a:r>
            <a:endParaRPr lang="en-US" sz="1800" dirty="0">
              <a:solidFill>
                <a:schemeClr val="tx1">
                  <a:lumMod val="5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0801" y="3109413"/>
            <a:ext cx="2285167" cy="100406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9634" y="3101208"/>
            <a:ext cx="2155997" cy="123639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039" y="3109413"/>
            <a:ext cx="2176559" cy="108447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8" name="タイトル 1"/>
          <p:cNvSpPr>
            <a:spLocks noGrp="1"/>
          </p:cNvSpPr>
          <p:nvPr>
            <p:ph type="title"/>
          </p:nvPr>
        </p:nvSpPr>
        <p:spPr>
          <a:xfrm>
            <a:off x="437766" y="341313"/>
            <a:ext cx="6427058" cy="731837"/>
          </a:xfrm>
        </p:spPr>
        <p:txBody>
          <a:bodyPr/>
          <a:lstStyle/>
          <a:p>
            <a:r>
              <a:rPr lang="en-US" altLang="ja-JP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Cisco Configuration Professional for Catalyst</a:t>
            </a:r>
            <a:endParaRPr kumimoji="1" lang="ja-JP" altLang="en-US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角丸四角形 2"/>
          <p:cNvSpPr/>
          <p:nvPr/>
        </p:nvSpPr>
        <p:spPr>
          <a:xfrm>
            <a:off x="933306" y="4596488"/>
            <a:ext cx="7281746" cy="4530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日本語</a:t>
            </a:r>
            <a:r>
              <a:rPr kumimoji="1" lang="en-US" altLang="ja-JP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GUI</a:t>
            </a:r>
            <a:r>
              <a:rPr kumimoji="1"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でかんたんにスイッチを設定！</a:t>
            </a:r>
          </a:p>
        </p:txBody>
      </p:sp>
    </p:spTree>
    <p:extLst>
      <p:ext uri="{BB962C8B-B14F-4D97-AF65-F5344CB8AC3E}">
        <p14:creationId xmlns:p14="http://schemas.microsoft.com/office/powerpoint/2010/main" val="278663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最新アップデート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5282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最新アップデート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38" y="1053094"/>
            <a:ext cx="6870023" cy="34937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角丸四角形 4"/>
          <p:cNvSpPr/>
          <p:nvPr/>
        </p:nvSpPr>
        <p:spPr>
          <a:xfrm>
            <a:off x="973667" y="4707467"/>
            <a:ext cx="7137400" cy="3302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最新の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IOS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イメージ、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15.2.5E2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月にリリース</a:t>
            </a:r>
          </a:p>
        </p:txBody>
      </p:sp>
      <p:sp>
        <p:nvSpPr>
          <p:cNvPr id="6" name="角丸四角形吹き出し 5"/>
          <p:cNvSpPr/>
          <p:nvPr/>
        </p:nvSpPr>
        <p:spPr>
          <a:xfrm>
            <a:off x="3577275" y="2625013"/>
            <a:ext cx="2047395" cy="349862"/>
          </a:xfrm>
          <a:prstGeom prst="wedgeRoundRectCallout">
            <a:avLst>
              <a:gd name="adj1" fmla="val -50908"/>
              <a:gd name="adj2" fmla="val 98864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IOS</a:t>
            </a:r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のイメージのみ</a:t>
            </a:r>
          </a:p>
        </p:txBody>
      </p:sp>
      <p:sp>
        <p:nvSpPr>
          <p:cNvPr id="7" name="角丸四角形吹き出し 6"/>
          <p:cNvSpPr/>
          <p:nvPr/>
        </p:nvSpPr>
        <p:spPr>
          <a:xfrm>
            <a:off x="3577275" y="4060273"/>
            <a:ext cx="3046035" cy="349862"/>
          </a:xfrm>
          <a:prstGeom prst="wedgeRoundRectCallout">
            <a:avLst>
              <a:gd name="adj1" fmla="val -42637"/>
              <a:gd name="adj2" fmla="val -84773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IOS</a:t>
            </a:r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イメージ</a:t>
            </a:r>
            <a:r>
              <a:rPr kumimoji="1"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+CCP for Catalyst</a:t>
            </a:r>
            <a:endParaRPr kumimoji="1" lang="ja-JP" altLang="en-US" sz="1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339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57150" indent="0">
              <a:buNone/>
            </a:pPr>
            <a:r>
              <a:rPr kumimoji="1" lang="en-US" altLang="ja-JP" sz="2400" b="1" u="sng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IOS 15.2.5E2</a:t>
            </a:r>
          </a:p>
          <a:p>
            <a:pPr marL="514350" indent="-457200">
              <a:buFont typeface="+mj-lt"/>
              <a:buAutoNum type="arabicPeriod"/>
            </a:pPr>
            <a:r>
              <a:rPr kumimoji="1" lang="ja-JP" altLang="en-US" sz="1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スタティック ルート</a:t>
            </a:r>
            <a:endParaRPr kumimoji="1" lang="en-US" altLang="ja-JP" sz="18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514350" indent="-457200">
              <a:buFont typeface="+mj-lt"/>
              <a:buAutoNum type="arabicPeriod"/>
            </a:pPr>
            <a:r>
              <a:rPr kumimoji="1" lang="en-US" altLang="ja-JP" sz="1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Persistent </a:t>
            </a:r>
            <a:r>
              <a:rPr kumimoji="1" lang="en-US" altLang="ja-JP" sz="18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PoE</a:t>
            </a:r>
            <a:endParaRPr kumimoji="1" lang="en-US" altLang="ja-JP" sz="18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514350" indent="-457200">
              <a:buFont typeface="+mj-lt"/>
              <a:buAutoNum type="arabicPeriod"/>
            </a:pPr>
            <a:r>
              <a:rPr kumimoji="1" lang="en-US" altLang="ja-JP" sz="1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Bluetooth</a:t>
            </a:r>
          </a:p>
          <a:p>
            <a:pPr marL="514350" indent="-457200">
              <a:buFont typeface="+mj-lt"/>
              <a:buAutoNum type="arabicPeriod"/>
            </a:pPr>
            <a:r>
              <a:rPr kumimoji="1" lang="en-US" altLang="ja-JP" sz="1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GLC-TE</a:t>
            </a:r>
            <a:r>
              <a:rPr kumimoji="1" lang="ja-JP" altLang="en-US" sz="1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対応</a:t>
            </a:r>
            <a:endParaRPr kumimoji="1" lang="en-US" altLang="ja-JP" sz="18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57150" indent="0">
              <a:buNone/>
            </a:pPr>
            <a:r>
              <a:rPr kumimoji="1" lang="en-US" altLang="ja-JP" sz="2400" b="1" u="sng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CCP for </a:t>
            </a:r>
            <a:r>
              <a:rPr kumimoji="1" lang="en-US" altLang="ja-JP" sz="2400" b="1" u="sng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Catalyst</a:t>
            </a:r>
          </a:p>
          <a:p>
            <a:pPr marL="514350" indent="-457200">
              <a:buFont typeface="+mj-lt"/>
              <a:buAutoNum type="arabicPeriod"/>
            </a:pP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スタティック ルート</a:t>
            </a:r>
            <a:endParaRPr kumimoji="1"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514350" indent="-457200">
              <a:buFont typeface="+mj-lt"/>
              <a:buAutoNum type="arabicPeriod"/>
            </a:pPr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複数ポート同時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設定</a:t>
            </a:r>
            <a:endParaRPr kumimoji="1"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514350" indent="-457200">
              <a:buFont typeface="+mj-lt"/>
              <a:buAutoNum type="arabicPeriod"/>
            </a:pP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ポート チャネル</a:t>
            </a:r>
            <a:endParaRPr kumimoji="1"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514350" indent="-457200">
              <a:buFont typeface="+mj-lt"/>
              <a:buAutoNum type="arabicPeriod"/>
            </a:pP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コマンドライン インタフェース</a:t>
            </a:r>
            <a:endParaRPr kumimoji="1"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514350" indent="-457200">
              <a:buFont typeface="+mj-lt"/>
              <a:buAutoNum type="arabicPeriod"/>
            </a:pP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VTP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モード設定</a:t>
            </a:r>
            <a:r>
              <a:rPr kumimoji="1"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kumimoji="1"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トランスペアレント</a:t>
            </a:r>
            <a:r>
              <a:rPr kumimoji="1"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kumimoji="1"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※</a:t>
            </a:r>
            <a:r>
              <a:rPr kumimoji="1"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セットアップ ウィザートのみ</a:t>
            </a:r>
            <a:endParaRPr kumimoji="1" lang="en-US" altLang="ja-JP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514350" indent="-457200">
              <a:buFont typeface="+mj-lt"/>
              <a:buAutoNum type="arabicPeriod"/>
            </a:pP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最新アップデート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226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Catalyst 2960-L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にレイヤ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機能を追加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スタティック ルート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対応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40" name="図形グループ 39"/>
          <p:cNvGrpSpPr/>
          <p:nvPr/>
        </p:nvGrpSpPr>
        <p:grpSpPr>
          <a:xfrm>
            <a:off x="954045" y="2161452"/>
            <a:ext cx="2697326" cy="2666580"/>
            <a:chOff x="958853" y="1933614"/>
            <a:chExt cx="2697326" cy="2666580"/>
          </a:xfrm>
        </p:grpSpPr>
        <p:cxnSp>
          <p:nvCxnSpPr>
            <p:cNvPr id="22" name="直線コネクタ 21"/>
            <p:cNvCxnSpPr/>
            <p:nvPr/>
          </p:nvCxnSpPr>
          <p:spPr>
            <a:xfrm flipH="1">
              <a:off x="2368637" y="2158987"/>
              <a:ext cx="1" cy="90805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20" name="図 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87552" y="1933614"/>
              <a:ext cx="1319463" cy="507936"/>
            </a:xfrm>
            <a:prstGeom prst="rect">
              <a:avLst/>
            </a:prstGeom>
            <a:effectLst/>
          </p:spPr>
        </p:pic>
        <p:cxnSp>
          <p:nvCxnSpPr>
            <p:cNvPr id="23" name="直線コネクタ 22"/>
            <p:cNvCxnSpPr>
              <a:endCxn id="28" idx="0"/>
            </p:cNvCxnSpPr>
            <p:nvPr/>
          </p:nvCxnSpPr>
          <p:spPr>
            <a:xfrm flipH="1">
              <a:off x="1239737" y="3193686"/>
              <a:ext cx="877266" cy="819232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>
              <a:endCxn id="29" idx="0"/>
            </p:cNvCxnSpPr>
            <p:nvPr/>
          </p:nvCxnSpPr>
          <p:spPr>
            <a:xfrm>
              <a:off x="2298057" y="3221413"/>
              <a:ext cx="12985" cy="746848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直線コネクタ 36"/>
            <p:cNvCxnSpPr>
              <a:endCxn id="30" idx="0"/>
            </p:cNvCxnSpPr>
            <p:nvPr/>
          </p:nvCxnSpPr>
          <p:spPr>
            <a:xfrm>
              <a:off x="2550172" y="3175693"/>
              <a:ext cx="825124" cy="866318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21" name="図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14978" y="2950245"/>
              <a:ext cx="1307319" cy="343552"/>
            </a:xfrm>
            <a:prstGeom prst="rect">
              <a:avLst/>
            </a:prstGeom>
          </p:spPr>
        </p:pic>
        <p:pic>
          <p:nvPicPr>
            <p:cNvPr id="28" name="図 2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9431" t="18262" r="24068" b="17953"/>
            <a:stretch/>
          </p:blipFill>
          <p:spPr>
            <a:xfrm>
              <a:off x="958853" y="4012918"/>
              <a:ext cx="561767" cy="474937"/>
            </a:xfrm>
            <a:prstGeom prst="rect">
              <a:avLst/>
            </a:prstGeom>
          </p:spPr>
        </p:pic>
        <p:pic>
          <p:nvPicPr>
            <p:cNvPr id="29" name="図 28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000" r="90000">
                          <a14:foregroundMark x1="54333" y1="33500" x2="54333" y2="33500"/>
                          <a14:foregroundMark x1="64667" y1="46000" x2="64667" y2="46000"/>
                        </a14:backgroundRemoval>
                      </a14:imgEffect>
                    </a14:imgLayer>
                  </a14:imgProps>
                </a:ext>
              </a:extLst>
            </a:blip>
            <a:srcRect l="30875" t="10062" r="11000" b="37314"/>
            <a:stretch/>
          </p:blipFill>
          <p:spPr>
            <a:xfrm>
              <a:off x="1787552" y="3968261"/>
              <a:ext cx="1046980" cy="631933"/>
            </a:xfrm>
            <a:prstGeom prst="rect">
              <a:avLst/>
            </a:prstGeom>
          </p:spPr>
        </p:pic>
        <p:pic>
          <p:nvPicPr>
            <p:cNvPr id="30" name="図 29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9431" t="18262" r="24068" b="17953"/>
            <a:stretch/>
          </p:blipFill>
          <p:spPr>
            <a:xfrm>
              <a:off x="3094412" y="4042011"/>
              <a:ext cx="561767" cy="474937"/>
            </a:xfrm>
            <a:prstGeom prst="rect">
              <a:avLst/>
            </a:prstGeom>
          </p:spPr>
        </p:pic>
      </p:grpSp>
      <p:sp>
        <p:nvSpPr>
          <p:cNvPr id="39" name="角丸四角形 38"/>
          <p:cNvSpPr/>
          <p:nvPr/>
        </p:nvSpPr>
        <p:spPr>
          <a:xfrm>
            <a:off x="551760" y="1801368"/>
            <a:ext cx="3617904" cy="3135442"/>
          </a:xfrm>
          <a:prstGeom prst="roundRect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951580" y="1842142"/>
            <a:ext cx="28797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15.2.5E2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以前：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L2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機能のみ</a:t>
            </a:r>
            <a:endParaRPr kumimoji="1"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78" name="図形グループ 77"/>
          <p:cNvGrpSpPr/>
          <p:nvPr/>
        </p:nvGrpSpPr>
        <p:grpSpPr>
          <a:xfrm>
            <a:off x="46934" y="2408778"/>
            <a:ext cx="3278178" cy="1847439"/>
            <a:chOff x="46934" y="2600802"/>
            <a:chExt cx="3278178" cy="1847439"/>
          </a:xfrm>
        </p:grpSpPr>
        <p:grpSp>
          <p:nvGrpSpPr>
            <p:cNvPr id="63" name="Group 144"/>
            <p:cNvGrpSpPr>
              <a:grpSpLocks noChangeAspect="1"/>
            </p:cNvGrpSpPr>
            <p:nvPr/>
          </p:nvGrpSpPr>
          <p:grpSpPr>
            <a:xfrm rot="16200000">
              <a:off x="1491433" y="2614561"/>
              <a:ext cx="1674696" cy="1992663"/>
              <a:chOff x="3397754" y="2633664"/>
              <a:chExt cx="693234" cy="1544638"/>
            </a:xfrm>
          </p:grpSpPr>
          <p:sp>
            <p:nvSpPr>
              <p:cNvPr id="64" name="Freeform 108"/>
              <p:cNvSpPr>
                <a:spLocks/>
              </p:cNvSpPr>
              <p:nvPr/>
            </p:nvSpPr>
            <p:spPr bwMode="auto">
              <a:xfrm>
                <a:off x="3422650" y="2886076"/>
                <a:ext cx="258763" cy="234950"/>
              </a:xfrm>
              <a:custGeom>
                <a:avLst/>
                <a:gdLst>
                  <a:gd name="T0" fmla="*/ 0 w 148"/>
                  <a:gd name="T1" fmla="*/ 0 h 135"/>
                  <a:gd name="T2" fmla="*/ 79 w 148"/>
                  <a:gd name="T3" fmla="*/ 119 h 135"/>
                  <a:gd name="T4" fmla="*/ 108 w 148"/>
                  <a:gd name="T5" fmla="*/ 135 h 135"/>
                  <a:gd name="T6" fmla="*/ 128 w 148"/>
                  <a:gd name="T7" fmla="*/ 129 h 135"/>
                  <a:gd name="T8" fmla="*/ 137 w 148"/>
                  <a:gd name="T9" fmla="*/ 80 h 135"/>
                  <a:gd name="T10" fmla="*/ 98 w 148"/>
                  <a:gd name="T11" fmla="*/ 20 h 135"/>
                  <a:gd name="T12" fmla="*/ 25 w 148"/>
                  <a:gd name="T13" fmla="*/ 11 h 135"/>
                  <a:gd name="T14" fmla="*/ 0 w 148"/>
                  <a:gd name="T1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" h="135">
                    <a:moveTo>
                      <a:pt x="0" y="0"/>
                    </a:moveTo>
                    <a:cubicBezTo>
                      <a:pt x="79" y="119"/>
                      <a:pt x="79" y="119"/>
                      <a:pt x="79" y="119"/>
                    </a:cubicBezTo>
                    <a:cubicBezTo>
                      <a:pt x="85" y="129"/>
                      <a:pt x="97" y="135"/>
                      <a:pt x="108" y="135"/>
                    </a:cubicBezTo>
                    <a:cubicBezTo>
                      <a:pt x="115" y="135"/>
                      <a:pt x="122" y="133"/>
                      <a:pt x="128" y="129"/>
                    </a:cubicBezTo>
                    <a:cubicBezTo>
                      <a:pt x="144" y="118"/>
                      <a:pt x="148" y="96"/>
                      <a:pt x="137" y="80"/>
                    </a:cubicBezTo>
                    <a:cubicBezTo>
                      <a:pt x="98" y="20"/>
                      <a:pt x="98" y="20"/>
                      <a:pt x="98" y="20"/>
                    </a:cubicBezTo>
                    <a:cubicBezTo>
                      <a:pt x="74" y="14"/>
                      <a:pt x="50" y="11"/>
                      <a:pt x="25" y="11"/>
                    </a:cubicBezTo>
                    <a:cubicBezTo>
                      <a:pt x="15" y="11"/>
                      <a:pt x="6" y="7"/>
                      <a:pt x="0" y="0"/>
                    </a:cubicBezTo>
                  </a:path>
                </a:pathLst>
              </a:custGeom>
              <a:solidFill>
                <a:srgbClr val="6FBF4A"/>
              </a:solidFill>
              <a:ln w="31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65" name="Freeform 109"/>
              <p:cNvSpPr>
                <a:spLocks/>
              </p:cNvSpPr>
              <p:nvPr/>
            </p:nvSpPr>
            <p:spPr bwMode="auto">
              <a:xfrm>
                <a:off x="3409950" y="2633664"/>
                <a:ext cx="344488" cy="179388"/>
              </a:xfrm>
              <a:custGeom>
                <a:avLst/>
                <a:gdLst>
                  <a:gd name="T0" fmla="*/ 157 w 197"/>
                  <a:gd name="T1" fmla="*/ 0 h 103"/>
                  <a:gd name="T2" fmla="*/ 137 w 197"/>
                  <a:gd name="T3" fmla="*/ 6 h 103"/>
                  <a:gd name="T4" fmla="*/ 12 w 197"/>
                  <a:gd name="T5" fmla="*/ 89 h 103"/>
                  <a:gd name="T6" fmla="*/ 0 w 197"/>
                  <a:gd name="T7" fmla="*/ 103 h 103"/>
                  <a:gd name="T8" fmla="*/ 0 w 197"/>
                  <a:gd name="T9" fmla="*/ 103 h 103"/>
                  <a:gd name="T10" fmla="*/ 12 w 197"/>
                  <a:gd name="T11" fmla="*/ 89 h 103"/>
                  <a:gd name="T12" fmla="*/ 32 w 197"/>
                  <a:gd name="T13" fmla="*/ 83 h 103"/>
                  <a:gd name="T14" fmla="*/ 39 w 197"/>
                  <a:gd name="T15" fmla="*/ 84 h 103"/>
                  <a:gd name="T16" fmla="*/ 128 w 197"/>
                  <a:gd name="T17" fmla="*/ 97 h 103"/>
                  <a:gd name="T18" fmla="*/ 176 w 197"/>
                  <a:gd name="T19" fmla="*/ 65 h 103"/>
                  <a:gd name="T20" fmla="*/ 186 w 197"/>
                  <a:gd name="T21" fmla="*/ 16 h 103"/>
                  <a:gd name="T22" fmla="*/ 157 w 197"/>
                  <a:gd name="T23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03">
                    <a:moveTo>
                      <a:pt x="157" y="0"/>
                    </a:moveTo>
                    <a:cubicBezTo>
                      <a:pt x="150" y="0"/>
                      <a:pt x="143" y="2"/>
                      <a:pt x="137" y="6"/>
                    </a:cubicBezTo>
                    <a:cubicBezTo>
                      <a:pt x="12" y="89"/>
                      <a:pt x="12" y="89"/>
                      <a:pt x="12" y="89"/>
                    </a:cubicBezTo>
                    <a:cubicBezTo>
                      <a:pt x="7" y="93"/>
                      <a:pt x="3" y="98"/>
                      <a:pt x="0" y="103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3" y="98"/>
                      <a:pt x="7" y="93"/>
                      <a:pt x="12" y="89"/>
                    </a:cubicBezTo>
                    <a:cubicBezTo>
                      <a:pt x="18" y="85"/>
                      <a:pt x="25" y="83"/>
                      <a:pt x="32" y="83"/>
                    </a:cubicBezTo>
                    <a:cubicBezTo>
                      <a:pt x="34" y="83"/>
                      <a:pt x="37" y="84"/>
                      <a:pt x="39" y="84"/>
                    </a:cubicBezTo>
                    <a:cubicBezTo>
                      <a:pt x="70" y="85"/>
                      <a:pt x="100" y="89"/>
                      <a:pt x="128" y="97"/>
                    </a:cubicBezTo>
                    <a:cubicBezTo>
                      <a:pt x="176" y="65"/>
                      <a:pt x="176" y="65"/>
                      <a:pt x="176" y="65"/>
                    </a:cubicBezTo>
                    <a:cubicBezTo>
                      <a:pt x="193" y="54"/>
                      <a:pt x="197" y="32"/>
                      <a:pt x="186" y="16"/>
                    </a:cubicBezTo>
                    <a:cubicBezTo>
                      <a:pt x="179" y="6"/>
                      <a:pt x="168" y="0"/>
                      <a:pt x="157" y="0"/>
                    </a:cubicBezTo>
                  </a:path>
                </a:pathLst>
              </a:custGeom>
              <a:solidFill>
                <a:srgbClr val="6FBF4A"/>
              </a:solidFill>
              <a:ln w="31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66" name="Freeform 110"/>
              <p:cNvSpPr>
                <a:spLocks/>
              </p:cNvSpPr>
              <p:nvPr/>
            </p:nvSpPr>
            <p:spPr bwMode="auto">
              <a:xfrm>
                <a:off x="3409950" y="2778126"/>
                <a:ext cx="68263" cy="34925"/>
              </a:xfrm>
              <a:custGeom>
                <a:avLst/>
                <a:gdLst>
                  <a:gd name="T0" fmla="*/ 32 w 39"/>
                  <a:gd name="T1" fmla="*/ 0 h 20"/>
                  <a:gd name="T2" fmla="*/ 12 w 39"/>
                  <a:gd name="T3" fmla="*/ 6 h 20"/>
                  <a:gd name="T4" fmla="*/ 0 w 39"/>
                  <a:gd name="T5" fmla="*/ 20 h 20"/>
                  <a:gd name="T6" fmla="*/ 32 w 39"/>
                  <a:gd name="T7" fmla="*/ 1 h 20"/>
                  <a:gd name="T8" fmla="*/ 32 w 39"/>
                  <a:gd name="T9" fmla="*/ 1 h 20"/>
                  <a:gd name="T10" fmla="*/ 39 w 39"/>
                  <a:gd name="T11" fmla="*/ 1 h 20"/>
                  <a:gd name="T12" fmla="*/ 32 w 39"/>
                  <a:gd name="T1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20">
                    <a:moveTo>
                      <a:pt x="32" y="0"/>
                    </a:moveTo>
                    <a:cubicBezTo>
                      <a:pt x="25" y="0"/>
                      <a:pt x="18" y="2"/>
                      <a:pt x="12" y="6"/>
                    </a:cubicBezTo>
                    <a:cubicBezTo>
                      <a:pt x="7" y="10"/>
                      <a:pt x="3" y="15"/>
                      <a:pt x="0" y="20"/>
                    </a:cubicBezTo>
                    <a:cubicBezTo>
                      <a:pt x="6" y="9"/>
                      <a:pt x="18" y="1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4" y="1"/>
                      <a:pt x="37" y="1"/>
                      <a:pt x="39" y="1"/>
                    </a:cubicBezTo>
                    <a:cubicBezTo>
                      <a:pt x="37" y="1"/>
                      <a:pt x="34" y="0"/>
                      <a:pt x="32" y="0"/>
                    </a:cubicBezTo>
                  </a:path>
                </a:pathLst>
              </a:custGeom>
              <a:solidFill>
                <a:srgbClr val="308F15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67" name="Freeform 111"/>
              <p:cNvSpPr>
                <a:spLocks/>
              </p:cNvSpPr>
              <p:nvPr/>
            </p:nvSpPr>
            <p:spPr bwMode="auto">
              <a:xfrm>
                <a:off x="3425825" y="3692526"/>
                <a:ext cx="255588" cy="230188"/>
              </a:xfrm>
              <a:custGeom>
                <a:avLst/>
                <a:gdLst>
                  <a:gd name="T0" fmla="*/ 106 w 146"/>
                  <a:gd name="T1" fmla="*/ 0 h 132"/>
                  <a:gd name="T2" fmla="*/ 77 w 146"/>
                  <a:gd name="T3" fmla="*/ 16 h 132"/>
                  <a:gd name="T4" fmla="*/ 0 w 146"/>
                  <a:gd name="T5" fmla="*/ 132 h 132"/>
                  <a:gd name="T6" fmla="*/ 23 w 146"/>
                  <a:gd name="T7" fmla="*/ 123 h 132"/>
                  <a:gd name="T8" fmla="*/ 97 w 146"/>
                  <a:gd name="T9" fmla="*/ 113 h 132"/>
                  <a:gd name="T10" fmla="*/ 135 w 146"/>
                  <a:gd name="T11" fmla="*/ 55 h 132"/>
                  <a:gd name="T12" fmla="*/ 126 w 146"/>
                  <a:gd name="T13" fmla="*/ 6 h 132"/>
                  <a:gd name="T14" fmla="*/ 106 w 146"/>
                  <a:gd name="T15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6" h="132">
                    <a:moveTo>
                      <a:pt x="106" y="0"/>
                    </a:moveTo>
                    <a:cubicBezTo>
                      <a:pt x="95" y="0"/>
                      <a:pt x="83" y="6"/>
                      <a:pt x="77" y="16"/>
                    </a:cubicBezTo>
                    <a:cubicBezTo>
                      <a:pt x="0" y="132"/>
                      <a:pt x="0" y="132"/>
                      <a:pt x="0" y="132"/>
                    </a:cubicBezTo>
                    <a:cubicBezTo>
                      <a:pt x="6" y="126"/>
                      <a:pt x="14" y="123"/>
                      <a:pt x="23" y="123"/>
                    </a:cubicBezTo>
                    <a:cubicBezTo>
                      <a:pt x="48" y="123"/>
                      <a:pt x="73" y="120"/>
                      <a:pt x="97" y="113"/>
                    </a:cubicBezTo>
                    <a:cubicBezTo>
                      <a:pt x="135" y="55"/>
                      <a:pt x="135" y="55"/>
                      <a:pt x="135" y="55"/>
                    </a:cubicBezTo>
                    <a:cubicBezTo>
                      <a:pt x="146" y="39"/>
                      <a:pt x="142" y="17"/>
                      <a:pt x="126" y="6"/>
                    </a:cubicBezTo>
                    <a:cubicBezTo>
                      <a:pt x="120" y="2"/>
                      <a:pt x="113" y="0"/>
                      <a:pt x="106" y="0"/>
                    </a:cubicBezTo>
                  </a:path>
                </a:pathLst>
              </a:custGeom>
              <a:solidFill>
                <a:srgbClr val="6FBF4A"/>
              </a:solidFill>
              <a:ln w="31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68" name="Freeform 112"/>
              <p:cNvSpPr>
                <a:spLocks/>
              </p:cNvSpPr>
              <p:nvPr/>
            </p:nvSpPr>
            <p:spPr bwMode="auto">
              <a:xfrm>
                <a:off x="3430588" y="4008439"/>
                <a:ext cx="323850" cy="169863"/>
              </a:xfrm>
              <a:custGeom>
                <a:avLst/>
                <a:gdLst>
                  <a:gd name="T0" fmla="*/ 115 w 185"/>
                  <a:gd name="T1" fmla="*/ 0 h 97"/>
                  <a:gd name="T2" fmla="*/ 32 w 185"/>
                  <a:gd name="T3" fmla="*/ 12 h 97"/>
                  <a:gd name="T4" fmla="*/ 20 w 185"/>
                  <a:gd name="T5" fmla="*/ 15 h 97"/>
                  <a:gd name="T6" fmla="*/ 0 w 185"/>
                  <a:gd name="T7" fmla="*/ 9 h 97"/>
                  <a:gd name="T8" fmla="*/ 125 w 185"/>
                  <a:gd name="T9" fmla="*/ 92 h 97"/>
                  <a:gd name="T10" fmla="*/ 145 w 185"/>
                  <a:gd name="T11" fmla="*/ 97 h 97"/>
                  <a:gd name="T12" fmla="*/ 174 w 185"/>
                  <a:gd name="T13" fmla="*/ 82 h 97"/>
                  <a:gd name="T14" fmla="*/ 164 w 185"/>
                  <a:gd name="T15" fmla="*/ 33 h 97"/>
                  <a:gd name="T16" fmla="*/ 115 w 185"/>
                  <a:gd name="T17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5" h="97">
                    <a:moveTo>
                      <a:pt x="115" y="0"/>
                    </a:moveTo>
                    <a:cubicBezTo>
                      <a:pt x="88" y="7"/>
                      <a:pt x="60" y="12"/>
                      <a:pt x="32" y="12"/>
                    </a:cubicBezTo>
                    <a:cubicBezTo>
                      <a:pt x="28" y="14"/>
                      <a:pt x="24" y="15"/>
                      <a:pt x="20" y="15"/>
                    </a:cubicBezTo>
                    <a:cubicBezTo>
                      <a:pt x="13" y="15"/>
                      <a:pt x="6" y="13"/>
                      <a:pt x="0" y="9"/>
                    </a:cubicBezTo>
                    <a:cubicBezTo>
                      <a:pt x="125" y="92"/>
                      <a:pt x="125" y="92"/>
                      <a:pt x="125" y="92"/>
                    </a:cubicBezTo>
                    <a:cubicBezTo>
                      <a:pt x="131" y="96"/>
                      <a:pt x="138" y="97"/>
                      <a:pt x="145" y="97"/>
                    </a:cubicBezTo>
                    <a:cubicBezTo>
                      <a:pt x="156" y="97"/>
                      <a:pt x="167" y="92"/>
                      <a:pt x="174" y="82"/>
                    </a:cubicBezTo>
                    <a:cubicBezTo>
                      <a:pt x="185" y="65"/>
                      <a:pt x="181" y="44"/>
                      <a:pt x="164" y="33"/>
                    </a:cubicBezTo>
                    <a:cubicBezTo>
                      <a:pt x="115" y="0"/>
                      <a:pt x="115" y="0"/>
                      <a:pt x="115" y="0"/>
                    </a:cubicBezTo>
                  </a:path>
                </a:pathLst>
              </a:custGeom>
              <a:solidFill>
                <a:srgbClr val="6FBF4A"/>
              </a:solidFill>
              <a:ln w="31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69" name="Freeform 113"/>
              <p:cNvSpPr>
                <a:spLocks/>
              </p:cNvSpPr>
              <p:nvPr/>
            </p:nvSpPr>
            <p:spPr bwMode="auto">
              <a:xfrm>
                <a:off x="3405188" y="3983039"/>
                <a:ext cx="82550" cy="52388"/>
              </a:xfrm>
              <a:custGeom>
                <a:avLst/>
                <a:gdLst>
                  <a:gd name="T0" fmla="*/ 0 w 47"/>
                  <a:gd name="T1" fmla="*/ 0 h 30"/>
                  <a:gd name="T2" fmla="*/ 15 w 47"/>
                  <a:gd name="T3" fmla="*/ 24 h 30"/>
                  <a:gd name="T4" fmla="*/ 15 w 47"/>
                  <a:gd name="T5" fmla="*/ 24 h 30"/>
                  <a:gd name="T6" fmla="*/ 35 w 47"/>
                  <a:gd name="T7" fmla="*/ 30 h 30"/>
                  <a:gd name="T8" fmla="*/ 47 w 47"/>
                  <a:gd name="T9" fmla="*/ 27 h 30"/>
                  <a:gd name="T10" fmla="*/ 35 w 47"/>
                  <a:gd name="T11" fmla="*/ 28 h 30"/>
                  <a:gd name="T12" fmla="*/ 0 w 47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30">
                    <a:moveTo>
                      <a:pt x="0" y="0"/>
                    </a:moveTo>
                    <a:cubicBezTo>
                      <a:pt x="2" y="9"/>
                      <a:pt x="7" y="18"/>
                      <a:pt x="15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21" y="28"/>
                      <a:pt x="28" y="30"/>
                      <a:pt x="35" y="30"/>
                    </a:cubicBezTo>
                    <a:cubicBezTo>
                      <a:pt x="39" y="30"/>
                      <a:pt x="43" y="29"/>
                      <a:pt x="47" y="27"/>
                    </a:cubicBezTo>
                    <a:cubicBezTo>
                      <a:pt x="43" y="28"/>
                      <a:pt x="39" y="28"/>
                      <a:pt x="35" y="28"/>
                    </a:cubicBezTo>
                    <a:cubicBezTo>
                      <a:pt x="18" y="28"/>
                      <a:pt x="4" y="16"/>
                      <a:pt x="0" y="0"/>
                    </a:cubicBezTo>
                  </a:path>
                </a:pathLst>
              </a:custGeom>
              <a:solidFill>
                <a:srgbClr val="308F15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70" name="Freeform 114"/>
              <p:cNvSpPr>
                <a:spLocks noEditPoints="1"/>
              </p:cNvSpPr>
              <p:nvPr/>
            </p:nvSpPr>
            <p:spPr bwMode="auto">
              <a:xfrm>
                <a:off x="3403600" y="2803526"/>
                <a:ext cx="687388" cy="1204913"/>
              </a:xfrm>
              <a:custGeom>
                <a:avLst/>
                <a:gdLst>
                  <a:gd name="T0" fmla="*/ 13 w 393"/>
                  <a:gd name="T1" fmla="*/ 640 h 689"/>
                  <a:gd name="T2" fmla="*/ 0 w 393"/>
                  <a:gd name="T3" fmla="*/ 666 h 689"/>
                  <a:gd name="T4" fmla="*/ 1 w 393"/>
                  <a:gd name="T5" fmla="*/ 674 h 689"/>
                  <a:gd name="T6" fmla="*/ 1 w 393"/>
                  <a:gd name="T7" fmla="*/ 668 h 689"/>
                  <a:gd name="T8" fmla="*/ 7 w 393"/>
                  <a:gd name="T9" fmla="*/ 649 h 689"/>
                  <a:gd name="T10" fmla="*/ 7 w 393"/>
                  <a:gd name="T11" fmla="*/ 649 h 689"/>
                  <a:gd name="T12" fmla="*/ 13 w 393"/>
                  <a:gd name="T13" fmla="*/ 640 h 689"/>
                  <a:gd name="T14" fmla="*/ 4 w 393"/>
                  <a:gd name="T15" fmla="*/ 6 h 689"/>
                  <a:gd name="T16" fmla="*/ 0 w 393"/>
                  <a:gd name="T17" fmla="*/ 22 h 689"/>
                  <a:gd name="T18" fmla="*/ 11 w 393"/>
                  <a:gd name="T19" fmla="*/ 47 h 689"/>
                  <a:gd name="T20" fmla="*/ 7 w 393"/>
                  <a:gd name="T21" fmla="*/ 41 h 689"/>
                  <a:gd name="T22" fmla="*/ 1 w 393"/>
                  <a:gd name="T23" fmla="*/ 22 h 689"/>
                  <a:gd name="T24" fmla="*/ 4 w 393"/>
                  <a:gd name="T25" fmla="*/ 6 h 689"/>
                  <a:gd name="T26" fmla="*/ 132 w 393"/>
                  <a:gd name="T27" fmla="*/ 0 h 689"/>
                  <a:gd name="T28" fmla="*/ 85 w 393"/>
                  <a:gd name="T29" fmla="*/ 32 h 689"/>
                  <a:gd name="T30" fmla="*/ 109 w 393"/>
                  <a:gd name="T31" fmla="*/ 67 h 689"/>
                  <a:gd name="T32" fmla="*/ 147 w 393"/>
                  <a:gd name="T33" fmla="*/ 80 h 689"/>
                  <a:gd name="T34" fmla="*/ 273 w 393"/>
                  <a:gd name="T35" fmla="*/ 184 h 689"/>
                  <a:gd name="T36" fmla="*/ 322 w 393"/>
                  <a:gd name="T37" fmla="*/ 344 h 689"/>
                  <a:gd name="T38" fmla="*/ 300 w 393"/>
                  <a:gd name="T39" fmla="*/ 456 h 689"/>
                  <a:gd name="T40" fmla="*/ 196 w 393"/>
                  <a:gd name="T41" fmla="*/ 582 h 689"/>
                  <a:gd name="T42" fmla="*/ 110 w 393"/>
                  <a:gd name="T43" fmla="*/ 621 h 689"/>
                  <a:gd name="T44" fmla="*/ 85 w 393"/>
                  <a:gd name="T45" fmla="*/ 658 h 689"/>
                  <a:gd name="T46" fmla="*/ 131 w 393"/>
                  <a:gd name="T47" fmla="*/ 689 h 689"/>
                  <a:gd name="T48" fmla="*/ 175 w 393"/>
                  <a:gd name="T49" fmla="*/ 674 h 689"/>
                  <a:gd name="T50" fmla="*/ 332 w 393"/>
                  <a:gd name="T51" fmla="*/ 544 h 689"/>
                  <a:gd name="T52" fmla="*/ 393 w 393"/>
                  <a:gd name="T53" fmla="*/ 344 h 689"/>
                  <a:gd name="T54" fmla="*/ 365 w 393"/>
                  <a:gd name="T55" fmla="*/ 205 h 689"/>
                  <a:gd name="T56" fmla="*/ 235 w 393"/>
                  <a:gd name="T57" fmla="*/ 48 h 689"/>
                  <a:gd name="T58" fmla="*/ 132 w 393"/>
                  <a:gd name="T59" fmla="*/ 0 h 6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93" h="689">
                    <a:moveTo>
                      <a:pt x="13" y="640"/>
                    </a:moveTo>
                    <a:cubicBezTo>
                      <a:pt x="5" y="646"/>
                      <a:pt x="0" y="656"/>
                      <a:pt x="0" y="666"/>
                    </a:cubicBezTo>
                    <a:cubicBezTo>
                      <a:pt x="0" y="669"/>
                      <a:pt x="1" y="672"/>
                      <a:pt x="1" y="674"/>
                    </a:cubicBezTo>
                    <a:cubicBezTo>
                      <a:pt x="1" y="672"/>
                      <a:pt x="1" y="670"/>
                      <a:pt x="1" y="668"/>
                    </a:cubicBezTo>
                    <a:cubicBezTo>
                      <a:pt x="1" y="661"/>
                      <a:pt x="3" y="655"/>
                      <a:pt x="7" y="649"/>
                    </a:cubicBezTo>
                    <a:cubicBezTo>
                      <a:pt x="7" y="649"/>
                      <a:pt x="7" y="649"/>
                      <a:pt x="7" y="649"/>
                    </a:cubicBezTo>
                    <a:cubicBezTo>
                      <a:pt x="13" y="640"/>
                      <a:pt x="13" y="640"/>
                      <a:pt x="13" y="640"/>
                    </a:cubicBezTo>
                    <a:moveTo>
                      <a:pt x="4" y="6"/>
                    </a:moveTo>
                    <a:cubicBezTo>
                      <a:pt x="2" y="11"/>
                      <a:pt x="0" y="16"/>
                      <a:pt x="0" y="22"/>
                    </a:cubicBezTo>
                    <a:cubicBezTo>
                      <a:pt x="0" y="32"/>
                      <a:pt x="4" y="41"/>
                      <a:pt x="11" y="47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3" y="35"/>
                      <a:pt x="1" y="28"/>
                      <a:pt x="1" y="22"/>
                    </a:cubicBezTo>
                    <a:cubicBezTo>
                      <a:pt x="1" y="16"/>
                      <a:pt x="2" y="11"/>
                      <a:pt x="4" y="6"/>
                    </a:cubicBezTo>
                    <a:moveTo>
                      <a:pt x="132" y="0"/>
                    </a:moveTo>
                    <a:cubicBezTo>
                      <a:pt x="85" y="32"/>
                      <a:pt x="85" y="32"/>
                      <a:pt x="85" y="32"/>
                    </a:cubicBezTo>
                    <a:cubicBezTo>
                      <a:pt x="109" y="67"/>
                      <a:pt x="109" y="67"/>
                      <a:pt x="109" y="67"/>
                    </a:cubicBezTo>
                    <a:cubicBezTo>
                      <a:pt x="122" y="71"/>
                      <a:pt x="135" y="75"/>
                      <a:pt x="147" y="80"/>
                    </a:cubicBezTo>
                    <a:cubicBezTo>
                      <a:pt x="199" y="102"/>
                      <a:pt x="242" y="138"/>
                      <a:pt x="273" y="184"/>
                    </a:cubicBezTo>
                    <a:cubicBezTo>
                      <a:pt x="304" y="230"/>
                      <a:pt x="322" y="285"/>
                      <a:pt x="322" y="344"/>
                    </a:cubicBezTo>
                    <a:cubicBezTo>
                      <a:pt x="322" y="384"/>
                      <a:pt x="314" y="422"/>
                      <a:pt x="300" y="456"/>
                    </a:cubicBezTo>
                    <a:cubicBezTo>
                      <a:pt x="278" y="507"/>
                      <a:pt x="242" y="551"/>
                      <a:pt x="196" y="582"/>
                    </a:cubicBezTo>
                    <a:cubicBezTo>
                      <a:pt x="170" y="600"/>
                      <a:pt x="141" y="613"/>
                      <a:pt x="110" y="621"/>
                    </a:cubicBezTo>
                    <a:cubicBezTo>
                      <a:pt x="85" y="658"/>
                      <a:pt x="85" y="658"/>
                      <a:pt x="85" y="658"/>
                    </a:cubicBezTo>
                    <a:cubicBezTo>
                      <a:pt x="131" y="689"/>
                      <a:pt x="131" y="689"/>
                      <a:pt x="131" y="689"/>
                    </a:cubicBezTo>
                    <a:cubicBezTo>
                      <a:pt x="146" y="685"/>
                      <a:pt x="161" y="680"/>
                      <a:pt x="175" y="674"/>
                    </a:cubicBezTo>
                    <a:cubicBezTo>
                      <a:pt x="239" y="646"/>
                      <a:pt x="293" y="601"/>
                      <a:pt x="332" y="544"/>
                    </a:cubicBezTo>
                    <a:cubicBezTo>
                      <a:pt x="370" y="487"/>
                      <a:pt x="393" y="418"/>
                      <a:pt x="393" y="344"/>
                    </a:cubicBezTo>
                    <a:cubicBezTo>
                      <a:pt x="393" y="295"/>
                      <a:pt x="383" y="248"/>
                      <a:pt x="365" y="205"/>
                    </a:cubicBezTo>
                    <a:cubicBezTo>
                      <a:pt x="338" y="141"/>
                      <a:pt x="292" y="87"/>
                      <a:pt x="235" y="48"/>
                    </a:cubicBezTo>
                    <a:cubicBezTo>
                      <a:pt x="204" y="27"/>
                      <a:pt x="169" y="11"/>
                      <a:pt x="132" y="0"/>
                    </a:cubicBezTo>
                  </a:path>
                </a:pathLst>
              </a:custGeom>
              <a:solidFill>
                <a:srgbClr val="6FBF4A"/>
              </a:solidFill>
              <a:ln w="31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71" name="Freeform 115"/>
              <p:cNvSpPr>
                <a:spLocks/>
              </p:cNvSpPr>
              <p:nvPr/>
            </p:nvSpPr>
            <p:spPr bwMode="auto">
              <a:xfrm>
                <a:off x="3405188" y="2841626"/>
                <a:ext cx="188913" cy="79375"/>
              </a:xfrm>
              <a:custGeom>
                <a:avLst/>
                <a:gdLst>
                  <a:gd name="T0" fmla="*/ 0 w 108"/>
                  <a:gd name="T1" fmla="*/ 0 h 45"/>
                  <a:gd name="T2" fmla="*/ 6 w 108"/>
                  <a:gd name="T3" fmla="*/ 19 h 45"/>
                  <a:gd name="T4" fmla="*/ 10 w 108"/>
                  <a:gd name="T5" fmla="*/ 25 h 45"/>
                  <a:gd name="T6" fmla="*/ 35 w 108"/>
                  <a:gd name="T7" fmla="*/ 36 h 45"/>
                  <a:gd name="T8" fmla="*/ 108 w 108"/>
                  <a:gd name="T9" fmla="*/ 45 h 45"/>
                  <a:gd name="T10" fmla="*/ 84 w 108"/>
                  <a:gd name="T11" fmla="*/ 10 h 45"/>
                  <a:gd name="T12" fmla="*/ 55 w 108"/>
                  <a:gd name="T13" fmla="*/ 29 h 45"/>
                  <a:gd name="T14" fmla="*/ 35 w 108"/>
                  <a:gd name="T15" fmla="*/ 35 h 45"/>
                  <a:gd name="T16" fmla="*/ 6 w 108"/>
                  <a:gd name="T17" fmla="*/ 19 h 45"/>
                  <a:gd name="T18" fmla="*/ 0 w 108"/>
                  <a:gd name="T1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8" h="45">
                    <a:moveTo>
                      <a:pt x="0" y="0"/>
                    </a:moveTo>
                    <a:cubicBezTo>
                      <a:pt x="0" y="6"/>
                      <a:pt x="2" y="13"/>
                      <a:pt x="6" y="19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6" y="32"/>
                      <a:pt x="25" y="36"/>
                      <a:pt x="35" y="36"/>
                    </a:cubicBezTo>
                    <a:cubicBezTo>
                      <a:pt x="60" y="36"/>
                      <a:pt x="84" y="39"/>
                      <a:pt x="108" y="45"/>
                    </a:cubicBezTo>
                    <a:cubicBezTo>
                      <a:pt x="84" y="10"/>
                      <a:pt x="84" y="10"/>
                      <a:pt x="84" y="10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49" y="33"/>
                      <a:pt x="42" y="35"/>
                      <a:pt x="35" y="35"/>
                    </a:cubicBezTo>
                    <a:cubicBezTo>
                      <a:pt x="24" y="35"/>
                      <a:pt x="12" y="29"/>
                      <a:pt x="6" y="19"/>
                    </a:cubicBezTo>
                    <a:cubicBezTo>
                      <a:pt x="2" y="13"/>
                      <a:pt x="0" y="6"/>
                      <a:pt x="0" y="0"/>
                    </a:cubicBezTo>
                  </a:path>
                </a:pathLst>
              </a:custGeom>
              <a:solidFill>
                <a:srgbClr val="308F15"/>
              </a:solidFill>
              <a:ln w="3175">
                <a:solidFill>
                  <a:srgbClr val="308F15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72" name="Freeform 116"/>
              <p:cNvSpPr>
                <a:spLocks/>
              </p:cNvSpPr>
              <p:nvPr/>
            </p:nvSpPr>
            <p:spPr bwMode="auto">
              <a:xfrm>
                <a:off x="3478213" y="2779714"/>
                <a:ext cx="155575" cy="79375"/>
              </a:xfrm>
              <a:custGeom>
                <a:avLst/>
                <a:gdLst>
                  <a:gd name="T0" fmla="*/ 0 w 89"/>
                  <a:gd name="T1" fmla="*/ 0 h 45"/>
                  <a:gd name="T2" fmla="*/ 22 w 89"/>
                  <a:gd name="T3" fmla="*/ 15 h 45"/>
                  <a:gd name="T4" fmla="*/ 42 w 89"/>
                  <a:gd name="T5" fmla="*/ 45 h 45"/>
                  <a:gd name="T6" fmla="*/ 89 w 89"/>
                  <a:gd name="T7" fmla="*/ 13 h 45"/>
                  <a:gd name="T8" fmla="*/ 0 w 89"/>
                  <a:gd name="T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45">
                    <a:moveTo>
                      <a:pt x="0" y="0"/>
                    </a:moveTo>
                    <a:cubicBezTo>
                      <a:pt x="9" y="2"/>
                      <a:pt x="17" y="7"/>
                      <a:pt x="22" y="15"/>
                    </a:cubicBezTo>
                    <a:cubicBezTo>
                      <a:pt x="42" y="45"/>
                      <a:pt x="42" y="45"/>
                      <a:pt x="42" y="45"/>
                    </a:cubicBezTo>
                    <a:cubicBezTo>
                      <a:pt x="89" y="13"/>
                      <a:pt x="89" y="13"/>
                      <a:pt x="89" y="13"/>
                    </a:cubicBezTo>
                    <a:cubicBezTo>
                      <a:pt x="61" y="5"/>
                      <a:pt x="31" y="1"/>
                      <a:pt x="0" y="0"/>
                    </a:cubicBezTo>
                  </a:path>
                </a:pathLst>
              </a:custGeom>
              <a:solidFill>
                <a:srgbClr val="308F15"/>
              </a:solidFill>
              <a:ln w="3175">
                <a:solidFill>
                  <a:srgbClr val="308F15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73" name="Freeform 117"/>
              <p:cNvSpPr>
                <a:spLocks/>
              </p:cNvSpPr>
              <p:nvPr/>
            </p:nvSpPr>
            <p:spPr bwMode="auto">
              <a:xfrm>
                <a:off x="3397754" y="2779714"/>
                <a:ext cx="146050" cy="123825"/>
              </a:xfrm>
              <a:custGeom>
                <a:avLst/>
                <a:gdLst>
                  <a:gd name="T0" fmla="*/ 35 w 84"/>
                  <a:gd name="T1" fmla="*/ 0 h 70"/>
                  <a:gd name="T2" fmla="*/ 35 w 84"/>
                  <a:gd name="T3" fmla="*/ 0 h 70"/>
                  <a:gd name="T4" fmla="*/ 3 w 84"/>
                  <a:gd name="T5" fmla="*/ 19 h 70"/>
                  <a:gd name="T6" fmla="*/ 0 w 84"/>
                  <a:gd name="T7" fmla="*/ 35 h 70"/>
                  <a:gd name="T8" fmla="*/ 6 w 84"/>
                  <a:gd name="T9" fmla="*/ 54 h 70"/>
                  <a:gd name="T10" fmla="*/ 35 w 84"/>
                  <a:gd name="T11" fmla="*/ 70 h 70"/>
                  <a:gd name="T12" fmla="*/ 55 w 84"/>
                  <a:gd name="T13" fmla="*/ 64 h 70"/>
                  <a:gd name="T14" fmla="*/ 84 w 84"/>
                  <a:gd name="T15" fmla="*/ 45 h 70"/>
                  <a:gd name="T16" fmla="*/ 64 w 84"/>
                  <a:gd name="T17" fmla="*/ 15 h 70"/>
                  <a:gd name="T18" fmla="*/ 42 w 84"/>
                  <a:gd name="T19" fmla="*/ 0 h 70"/>
                  <a:gd name="T20" fmla="*/ 35 w 84"/>
                  <a:gd name="T2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" h="70">
                    <a:moveTo>
                      <a:pt x="35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21" y="0"/>
                      <a:pt x="9" y="8"/>
                      <a:pt x="3" y="19"/>
                    </a:cubicBezTo>
                    <a:cubicBezTo>
                      <a:pt x="1" y="24"/>
                      <a:pt x="0" y="29"/>
                      <a:pt x="0" y="35"/>
                    </a:cubicBezTo>
                    <a:cubicBezTo>
                      <a:pt x="0" y="41"/>
                      <a:pt x="2" y="48"/>
                      <a:pt x="6" y="54"/>
                    </a:cubicBezTo>
                    <a:cubicBezTo>
                      <a:pt x="12" y="64"/>
                      <a:pt x="24" y="70"/>
                      <a:pt x="35" y="70"/>
                    </a:cubicBezTo>
                    <a:cubicBezTo>
                      <a:pt x="42" y="70"/>
                      <a:pt x="49" y="68"/>
                      <a:pt x="55" y="64"/>
                    </a:cubicBezTo>
                    <a:cubicBezTo>
                      <a:pt x="84" y="45"/>
                      <a:pt x="84" y="45"/>
                      <a:pt x="84" y="45"/>
                    </a:cubicBezTo>
                    <a:cubicBezTo>
                      <a:pt x="64" y="15"/>
                      <a:pt x="64" y="15"/>
                      <a:pt x="64" y="15"/>
                    </a:cubicBezTo>
                    <a:cubicBezTo>
                      <a:pt x="59" y="7"/>
                      <a:pt x="51" y="2"/>
                      <a:pt x="42" y="0"/>
                    </a:cubicBezTo>
                    <a:cubicBezTo>
                      <a:pt x="40" y="0"/>
                      <a:pt x="37" y="0"/>
                      <a:pt x="35" y="0"/>
                    </a:cubicBezTo>
                  </a:path>
                </a:pathLst>
              </a:custGeom>
              <a:solidFill>
                <a:srgbClr val="156B06"/>
              </a:solidFill>
              <a:ln w="3175">
                <a:solidFill>
                  <a:srgbClr val="156B06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74" name="Freeform 118"/>
              <p:cNvSpPr>
                <a:spLocks/>
              </p:cNvSpPr>
              <p:nvPr/>
            </p:nvSpPr>
            <p:spPr bwMode="auto">
              <a:xfrm>
                <a:off x="3414713" y="3889376"/>
                <a:ext cx="180975" cy="65088"/>
              </a:xfrm>
              <a:custGeom>
                <a:avLst/>
                <a:gdLst>
                  <a:gd name="T0" fmla="*/ 103 w 103"/>
                  <a:gd name="T1" fmla="*/ 0 h 37"/>
                  <a:gd name="T2" fmla="*/ 29 w 103"/>
                  <a:gd name="T3" fmla="*/ 10 h 37"/>
                  <a:gd name="T4" fmla="*/ 6 w 103"/>
                  <a:gd name="T5" fmla="*/ 19 h 37"/>
                  <a:gd name="T6" fmla="*/ 0 w 103"/>
                  <a:gd name="T7" fmla="*/ 28 h 37"/>
                  <a:gd name="T8" fmla="*/ 29 w 103"/>
                  <a:gd name="T9" fmla="*/ 12 h 37"/>
                  <a:gd name="T10" fmla="*/ 49 w 103"/>
                  <a:gd name="T11" fmla="*/ 18 h 37"/>
                  <a:gd name="T12" fmla="*/ 78 w 103"/>
                  <a:gd name="T13" fmla="*/ 37 h 37"/>
                  <a:gd name="T14" fmla="*/ 103 w 103"/>
                  <a:gd name="T1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" h="37">
                    <a:moveTo>
                      <a:pt x="103" y="0"/>
                    </a:moveTo>
                    <a:cubicBezTo>
                      <a:pt x="79" y="7"/>
                      <a:pt x="54" y="10"/>
                      <a:pt x="29" y="10"/>
                    </a:cubicBezTo>
                    <a:cubicBezTo>
                      <a:pt x="20" y="10"/>
                      <a:pt x="12" y="13"/>
                      <a:pt x="6" y="19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6" y="17"/>
                      <a:pt x="18" y="12"/>
                      <a:pt x="29" y="12"/>
                    </a:cubicBezTo>
                    <a:cubicBezTo>
                      <a:pt x="36" y="12"/>
                      <a:pt x="43" y="14"/>
                      <a:pt x="49" y="18"/>
                    </a:cubicBezTo>
                    <a:cubicBezTo>
                      <a:pt x="78" y="37"/>
                      <a:pt x="78" y="37"/>
                      <a:pt x="78" y="37"/>
                    </a:cubicBezTo>
                    <a:cubicBezTo>
                      <a:pt x="103" y="0"/>
                      <a:pt x="103" y="0"/>
                      <a:pt x="103" y="0"/>
                    </a:cubicBezTo>
                  </a:path>
                </a:pathLst>
              </a:custGeom>
              <a:solidFill>
                <a:srgbClr val="308F15"/>
              </a:solidFill>
              <a:ln w="3175">
                <a:solidFill>
                  <a:srgbClr val="308F15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75" name="Freeform 119"/>
              <p:cNvSpPr>
                <a:spLocks/>
              </p:cNvSpPr>
              <p:nvPr/>
            </p:nvSpPr>
            <p:spPr bwMode="auto">
              <a:xfrm>
                <a:off x="3487738" y="3954464"/>
                <a:ext cx="144463" cy="74613"/>
              </a:xfrm>
              <a:custGeom>
                <a:avLst/>
                <a:gdLst>
                  <a:gd name="T0" fmla="*/ 37 w 83"/>
                  <a:gd name="T1" fmla="*/ 0 h 43"/>
                  <a:gd name="T2" fmla="*/ 17 w 83"/>
                  <a:gd name="T3" fmla="*/ 30 h 43"/>
                  <a:gd name="T4" fmla="*/ 0 w 83"/>
                  <a:gd name="T5" fmla="*/ 43 h 43"/>
                  <a:gd name="T6" fmla="*/ 83 w 83"/>
                  <a:gd name="T7" fmla="*/ 31 h 43"/>
                  <a:gd name="T8" fmla="*/ 37 w 8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3">
                    <a:moveTo>
                      <a:pt x="37" y="0"/>
                    </a:moveTo>
                    <a:cubicBezTo>
                      <a:pt x="17" y="30"/>
                      <a:pt x="17" y="30"/>
                      <a:pt x="17" y="30"/>
                    </a:cubicBezTo>
                    <a:cubicBezTo>
                      <a:pt x="13" y="36"/>
                      <a:pt x="7" y="41"/>
                      <a:pt x="0" y="43"/>
                    </a:cubicBezTo>
                    <a:cubicBezTo>
                      <a:pt x="28" y="43"/>
                      <a:pt x="56" y="38"/>
                      <a:pt x="83" y="31"/>
                    </a:cubicBezTo>
                    <a:cubicBezTo>
                      <a:pt x="37" y="0"/>
                      <a:pt x="37" y="0"/>
                      <a:pt x="37" y="0"/>
                    </a:cubicBezTo>
                  </a:path>
                </a:pathLst>
              </a:custGeom>
              <a:solidFill>
                <a:srgbClr val="308F15"/>
              </a:solidFill>
              <a:ln w="3175">
                <a:solidFill>
                  <a:srgbClr val="308F15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76" name="Freeform 120"/>
              <p:cNvSpPr>
                <a:spLocks/>
              </p:cNvSpPr>
              <p:nvPr/>
            </p:nvSpPr>
            <p:spPr bwMode="auto">
              <a:xfrm>
                <a:off x="3397754" y="3910014"/>
                <a:ext cx="146050" cy="122238"/>
              </a:xfrm>
              <a:custGeom>
                <a:avLst/>
                <a:gdLst>
                  <a:gd name="T0" fmla="*/ 35 w 84"/>
                  <a:gd name="T1" fmla="*/ 0 h 69"/>
                  <a:gd name="T2" fmla="*/ 6 w 84"/>
                  <a:gd name="T3" fmla="*/ 16 h 69"/>
                  <a:gd name="T4" fmla="*/ 6 w 84"/>
                  <a:gd name="T5" fmla="*/ 16 h 69"/>
                  <a:gd name="T6" fmla="*/ 0 w 84"/>
                  <a:gd name="T7" fmla="*/ 35 h 69"/>
                  <a:gd name="T8" fmla="*/ 0 w 84"/>
                  <a:gd name="T9" fmla="*/ 41 h 69"/>
                  <a:gd name="T10" fmla="*/ 35 w 84"/>
                  <a:gd name="T11" fmla="*/ 69 h 69"/>
                  <a:gd name="T12" fmla="*/ 47 w 84"/>
                  <a:gd name="T13" fmla="*/ 68 h 69"/>
                  <a:gd name="T14" fmla="*/ 64 w 84"/>
                  <a:gd name="T15" fmla="*/ 55 h 69"/>
                  <a:gd name="T16" fmla="*/ 84 w 84"/>
                  <a:gd name="T17" fmla="*/ 25 h 69"/>
                  <a:gd name="T18" fmla="*/ 55 w 84"/>
                  <a:gd name="T19" fmla="*/ 6 h 69"/>
                  <a:gd name="T20" fmla="*/ 35 w 84"/>
                  <a:gd name="T2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" h="69">
                    <a:moveTo>
                      <a:pt x="35" y="0"/>
                    </a:moveTo>
                    <a:cubicBezTo>
                      <a:pt x="24" y="0"/>
                      <a:pt x="12" y="5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2" y="22"/>
                      <a:pt x="0" y="28"/>
                      <a:pt x="0" y="35"/>
                    </a:cubicBezTo>
                    <a:cubicBezTo>
                      <a:pt x="0" y="37"/>
                      <a:pt x="0" y="39"/>
                      <a:pt x="0" y="41"/>
                    </a:cubicBezTo>
                    <a:cubicBezTo>
                      <a:pt x="4" y="57"/>
                      <a:pt x="18" y="69"/>
                      <a:pt x="35" y="69"/>
                    </a:cubicBezTo>
                    <a:cubicBezTo>
                      <a:pt x="39" y="69"/>
                      <a:pt x="43" y="69"/>
                      <a:pt x="47" y="68"/>
                    </a:cubicBezTo>
                    <a:cubicBezTo>
                      <a:pt x="54" y="66"/>
                      <a:pt x="60" y="61"/>
                      <a:pt x="64" y="55"/>
                    </a:cubicBezTo>
                    <a:cubicBezTo>
                      <a:pt x="84" y="25"/>
                      <a:pt x="84" y="25"/>
                      <a:pt x="84" y="25"/>
                    </a:cubicBezTo>
                    <a:cubicBezTo>
                      <a:pt x="55" y="6"/>
                      <a:pt x="55" y="6"/>
                      <a:pt x="55" y="6"/>
                    </a:cubicBezTo>
                    <a:cubicBezTo>
                      <a:pt x="49" y="2"/>
                      <a:pt x="42" y="0"/>
                      <a:pt x="35" y="0"/>
                    </a:cubicBezTo>
                  </a:path>
                </a:pathLst>
              </a:custGeom>
              <a:solidFill>
                <a:srgbClr val="156B06"/>
              </a:solidFill>
              <a:ln w="3175">
                <a:solidFill>
                  <a:srgbClr val="156B06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77" name="角丸四角形吹き出し 76"/>
            <p:cNvSpPr/>
            <p:nvPr/>
          </p:nvSpPr>
          <p:spPr>
            <a:xfrm>
              <a:off x="46934" y="2600802"/>
              <a:ext cx="1663236" cy="456311"/>
            </a:xfrm>
            <a:prstGeom prst="wedgeRoundRectCallout">
              <a:avLst>
                <a:gd name="adj1" fmla="val 63792"/>
                <a:gd name="adj2" fmla="val -24742"/>
                <a:gd name="adj3" fmla="val 16667"/>
              </a:avLst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2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ルータが</a:t>
              </a:r>
              <a:endParaRPr kumimoji="1" lang="en-US" altLang="ja-JP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algn="ctr"/>
              <a:r>
                <a:rPr kumimoji="1" lang="ja-JP" altLang="en-US" sz="12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ルーティング処理</a:t>
              </a:r>
            </a:p>
          </p:txBody>
        </p:sp>
      </p:grpSp>
      <p:grpSp>
        <p:nvGrpSpPr>
          <p:cNvPr id="5" name="図形グループ 4"/>
          <p:cNvGrpSpPr/>
          <p:nvPr/>
        </p:nvGrpSpPr>
        <p:grpSpPr>
          <a:xfrm>
            <a:off x="4427184" y="1801368"/>
            <a:ext cx="4650749" cy="3135442"/>
            <a:chOff x="4427184" y="1801368"/>
            <a:chExt cx="4650749" cy="3135442"/>
          </a:xfrm>
        </p:grpSpPr>
        <p:grpSp>
          <p:nvGrpSpPr>
            <p:cNvPr id="42" name="図形グループ 41"/>
            <p:cNvGrpSpPr/>
            <p:nvPr/>
          </p:nvGrpSpPr>
          <p:grpSpPr>
            <a:xfrm>
              <a:off x="5423937" y="2161452"/>
              <a:ext cx="2697326" cy="2666580"/>
              <a:chOff x="958853" y="1933614"/>
              <a:chExt cx="2697326" cy="2666580"/>
            </a:xfrm>
          </p:grpSpPr>
          <p:cxnSp>
            <p:nvCxnSpPr>
              <p:cNvPr id="43" name="直線コネクタ 42"/>
              <p:cNvCxnSpPr/>
              <p:nvPr/>
            </p:nvCxnSpPr>
            <p:spPr>
              <a:xfrm flipH="1">
                <a:off x="2368637" y="2158987"/>
                <a:ext cx="1" cy="908052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44" name="図 4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787552" y="1933614"/>
                <a:ext cx="1319463" cy="507936"/>
              </a:xfrm>
              <a:prstGeom prst="rect">
                <a:avLst/>
              </a:prstGeom>
              <a:effectLst/>
            </p:spPr>
          </p:pic>
          <p:cxnSp>
            <p:nvCxnSpPr>
              <p:cNvPr id="45" name="直線コネクタ 44"/>
              <p:cNvCxnSpPr/>
              <p:nvPr/>
            </p:nvCxnSpPr>
            <p:spPr>
              <a:xfrm flipH="1">
                <a:off x="1239737" y="3193686"/>
                <a:ext cx="877266" cy="819232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直線コネクタ 45"/>
              <p:cNvCxnSpPr/>
              <p:nvPr/>
            </p:nvCxnSpPr>
            <p:spPr>
              <a:xfrm>
                <a:off x="2298057" y="3221413"/>
                <a:ext cx="12985" cy="746848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直線コネクタ 46"/>
              <p:cNvCxnSpPr/>
              <p:nvPr/>
            </p:nvCxnSpPr>
            <p:spPr>
              <a:xfrm>
                <a:off x="2550172" y="3175693"/>
                <a:ext cx="825124" cy="866318"/>
              </a:xfrm>
              <a:prstGeom prst="line">
                <a:avLst/>
              </a:prstGeom>
              <a:ln>
                <a:solidFill>
                  <a:schemeClr val="accent5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48" name="図 4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14978" y="2950245"/>
                <a:ext cx="1307319" cy="343552"/>
              </a:xfrm>
              <a:prstGeom prst="rect">
                <a:avLst/>
              </a:prstGeom>
            </p:spPr>
          </p:pic>
          <p:pic>
            <p:nvPicPr>
              <p:cNvPr id="49" name="図 4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9431" t="18262" r="24068" b="17953"/>
              <a:stretch/>
            </p:blipFill>
            <p:spPr>
              <a:xfrm>
                <a:off x="958853" y="4012918"/>
                <a:ext cx="561767" cy="474937"/>
              </a:xfrm>
              <a:prstGeom prst="rect">
                <a:avLst/>
              </a:prstGeom>
            </p:spPr>
          </p:pic>
          <p:pic>
            <p:nvPicPr>
              <p:cNvPr id="50" name="図 49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7000" r="90000">
                            <a14:foregroundMark x1="54333" y1="33500" x2="54333" y2="33500"/>
                            <a14:foregroundMark x1="64667" y1="46000" x2="64667" y2="46000"/>
                          </a14:backgroundRemoval>
                        </a14:imgEffect>
                      </a14:imgLayer>
                    </a14:imgProps>
                  </a:ext>
                </a:extLst>
              </a:blip>
              <a:srcRect l="30875" t="10062" r="11000" b="37314"/>
              <a:stretch/>
            </p:blipFill>
            <p:spPr>
              <a:xfrm>
                <a:off x="1787552" y="3968261"/>
                <a:ext cx="1046980" cy="631933"/>
              </a:xfrm>
              <a:prstGeom prst="rect">
                <a:avLst/>
              </a:prstGeom>
            </p:spPr>
          </p:pic>
          <p:pic>
            <p:nvPicPr>
              <p:cNvPr id="51" name="図 50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9431" t="18262" r="24068" b="17953"/>
              <a:stretch/>
            </p:blipFill>
            <p:spPr>
              <a:xfrm>
                <a:off x="3094412" y="4042011"/>
                <a:ext cx="561767" cy="474937"/>
              </a:xfrm>
              <a:prstGeom prst="rect">
                <a:avLst/>
              </a:prstGeom>
            </p:spPr>
          </p:pic>
        </p:grpSp>
        <p:sp>
          <p:nvSpPr>
            <p:cNvPr id="52" name="角丸四角形 51"/>
            <p:cNvSpPr/>
            <p:nvPr/>
          </p:nvSpPr>
          <p:spPr>
            <a:xfrm>
              <a:off x="5021652" y="1801368"/>
              <a:ext cx="3617904" cy="3135442"/>
            </a:xfrm>
            <a:prstGeom prst="roundRect">
              <a:avLst/>
            </a:prstGeom>
            <a:noFill/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53" name="正方形/長方形 52"/>
            <p:cNvSpPr/>
            <p:nvPr/>
          </p:nvSpPr>
          <p:spPr>
            <a:xfrm>
              <a:off x="5320888" y="1842142"/>
              <a:ext cx="313731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30000"/>
                </a:spcBef>
                <a:defRPr/>
              </a:pPr>
              <a:r>
                <a:rPr kumimoji="1" lang="en-US" altLang="ja-JP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15.2.5E2</a:t>
              </a:r>
              <a:r>
                <a:rPr kumimoji="1" lang="ja-JP" altLang="en-US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以降：</a:t>
              </a:r>
              <a:r>
                <a:rPr kumimoji="1" lang="en-US" altLang="ja-JP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L3</a:t>
              </a:r>
              <a:r>
                <a:rPr kumimoji="1" lang="ja-JP" altLang="en-US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機能の追加</a:t>
              </a:r>
              <a:endPara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137" name="図形グループ 136"/>
            <p:cNvGrpSpPr/>
            <p:nvPr/>
          </p:nvGrpSpPr>
          <p:grpSpPr>
            <a:xfrm>
              <a:off x="6040275" y="2685083"/>
              <a:ext cx="3037658" cy="1758054"/>
              <a:chOff x="6049419" y="2877107"/>
              <a:chExt cx="3037658" cy="1758054"/>
            </a:xfrm>
          </p:grpSpPr>
          <p:sp>
            <p:nvSpPr>
              <p:cNvPr id="81" name="角丸四角形吹き出し 80"/>
              <p:cNvSpPr/>
              <p:nvPr/>
            </p:nvSpPr>
            <p:spPr>
              <a:xfrm>
                <a:off x="7423841" y="2877107"/>
                <a:ext cx="1663236" cy="456311"/>
              </a:xfrm>
              <a:prstGeom prst="wedgeRoundRectCallout">
                <a:avLst>
                  <a:gd name="adj1" fmla="val -46619"/>
                  <a:gd name="adj2" fmla="val 83908"/>
                  <a:gd name="adj3" fmla="val 16667"/>
                </a:avLst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1200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スイッチが</a:t>
                </a:r>
                <a:endParaRPr kumimoji="1" lang="en-US" altLang="ja-JP" sz="12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  <a:p>
                <a:pPr algn="ctr"/>
                <a:r>
                  <a:rPr kumimoji="1" lang="ja-JP" altLang="en-US" sz="1200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ルーティング処理</a:t>
                </a:r>
              </a:p>
            </p:txBody>
          </p:sp>
          <p:grpSp>
            <p:nvGrpSpPr>
              <p:cNvPr id="109" name="Group 149"/>
              <p:cNvGrpSpPr>
                <a:grpSpLocks noChangeAspect="1"/>
              </p:cNvGrpSpPr>
              <p:nvPr/>
            </p:nvGrpSpPr>
            <p:grpSpPr>
              <a:xfrm rot="16200000">
                <a:off x="6992372" y="3667181"/>
                <a:ext cx="873059" cy="942729"/>
                <a:chOff x="3402807" y="2630488"/>
                <a:chExt cx="688181" cy="1544638"/>
              </a:xfrm>
            </p:grpSpPr>
            <p:sp>
              <p:nvSpPr>
                <p:cNvPr id="110" name="Freeform 111"/>
                <p:cNvSpPr>
                  <a:spLocks/>
                </p:cNvSpPr>
                <p:nvPr/>
              </p:nvSpPr>
              <p:spPr bwMode="auto">
                <a:xfrm>
                  <a:off x="3422650" y="2881313"/>
                  <a:ext cx="258763" cy="234950"/>
                </a:xfrm>
                <a:custGeom>
                  <a:avLst/>
                  <a:gdLst>
                    <a:gd name="T0" fmla="*/ 0 w 148"/>
                    <a:gd name="T1" fmla="*/ 0 h 134"/>
                    <a:gd name="T2" fmla="*/ 79 w 148"/>
                    <a:gd name="T3" fmla="*/ 118 h 134"/>
                    <a:gd name="T4" fmla="*/ 108 w 148"/>
                    <a:gd name="T5" fmla="*/ 134 h 134"/>
                    <a:gd name="T6" fmla="*/ 128 w 148"/>
                    <a:gd name="T7" fmla="*/ 128 h 134"/>
                    <a:gd name="T8" fmla="*/ 137 w 148"/>
                    <a:gd name="T9" fmla="*/ 79 h 134"/>
                    <a:gd name="T10" fmla="*/ 98 w 148"/>
                    <a:gd name="T11" fmla="*/ 19 h 134"/>
                    <a:gd name="T12" fmla="*/ 25 w 148"/>
                    <a:gd name="T13" fmla="*/ 10 h 134"/>
                    <a:gd name="T14" fmla="*/ 0 w 148"/>
                    <a:gd name="T15" fmla="*/ 0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48" h="134">
                      <a:moveTo>
                        <a:pt x="0" y="0"/>
                      </a:moveTo>
                      <a:cubicBezTo>
                        <a:pt x="79" y="118"/>
                        <a:pt x="79" y="118"/>
                        <a:pt x="79" y="118"/>
                      </a:cubicBezTo>
                      <a:cubicBezTo>
                        <a:pt x="85" y="129"/>
                        <a:pt x="97" y="134"/>
                        <a:pt x="108" y="134"/>
                      </a:cubicBezTo>
                      <a:cubicBezTo>
                        <a:pt x="115" y="134"/>
                        <a:pt x="122" y="132"/>
                        <a:pt x="128" y="128"/>
                      </a:cubicBezTo>
                      <a:cubicBezTo>
                        <a:pt x="144" y="117"/>
                        <a:pt x="148" y="95"/>
                        <a:pt x="137" y="79"/>
                      </a:cubicBezTo>
                      <a:cubicBezTo>
                        <a:pt x="98" y="19"/>
                        <a:pt x="98" y="19"/>
                        <a:pt x="98" y="19"/>
                      </a:cubicBezTo>
                      <a:cubicBezTo>
                        <a:pt x="74" y="13"/>
                        <a:pt x="50" y="10"/>
                        <a:pt x="25" y="10"/>
                      </a:cubicBezTo>
                      <a:cubicBezTo>
                        <a:pt x="15" y="10"/>
                        <a:pt x="6" y="6"/>
                        <a:pt x="0" y="0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11" name="Freeform 112"/>
                <p:cNvSpPr>
                  <a:spLocks/>
                </p:cNvSpPr>
                <p:nvPr/>
              </p:nvSpPr>
              <p:spPr bwMode="auto">
                <a:xfrm>
                  <a:off x="3409950" y="2630488"/>
                  <a:ext cx="344488" cy="177800"/>
                </a:xfrm>
                <a:custGeom>
                  <a:avLst/>
                  <a:gdLst>
                    <a:gd name="T0" fmla="*/ 157 w 197"/>
                    <a:gd name="T1" fmla="*/ 0 h 102"/>
                    <a:gd name="T2" fmla="*/ 137 w 197"/>
                    <a:gd name="T3" fmla="*/ 6 h 102"/>
                    <a:gd name="T4" fmla="*/ 12 w 197"/>
                    <a:gd name="T5" fmla="*/ 89 h 102"/>
                    <a:gd name="T6" fmla="*/ 0 w 197"/>
                    <a:gd name="T7" fmla="*/ 102 h 102"/>
                    <a:gd name="T8" fmla="*/ 0 w 197"/>
                    <a:gd name="T9" fmla="*/ 102 h 102"/>
                    <a:gd name="T10" fmla="*/ 12 w 197"/>
                    <a:gd name="T11" fmla="*/ 89 h 102"/>
                    <a:gd name="T12" fmla="*/ 32 w 197"/>
                    <a:gd name="T13" fmla="*/ 83 h 102"/>
                    <a:gd name="T14" fmla="*/ 39 w 197"/>
                    <a:gd name="T15" fmla="*/ 84 h 102"/>
                    <a:gd name="T16" fmla="*/ 128 w 197"/>
                    <a:gd name="T17" fmla="*/ 97 h 102"/>
                    <a:gd name="T18" fmla="*/ 176 w 197"/>
                    <a:gd name="T19" fmla="*/ 65 h 102"/>
                    <a:gd name="T20" fmla="*/ 186 w 197"/>
                    <a:gd name="T21" fmla="*/ 16 h 102"/>
                    <a:gd name="T22" fmla="*/ 157 w 197"/>
                    <a:gd name="T23" fmla="*/ 0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97" h="102">
                      <a:moveTo>
                        <a:pt x="157" y="0"/>
                      </a:moveTo>
                      <a:cubicBezTo>
                        <a:pt x="150" y="0"/>
                        <a:pt x="143" y="2"/>
                        <a:pt x="137" y="6"/>
                      </a:cubicBezTo>
                      <a:cubicBezTo>
                        <a:pt x="12" y="89"/>
                        <a:pt x="12" y="89"/>
                        <a:pt x="12" y="89"/>
                      </a:cubicBezTo>
                      <a:cubicBezTo>
                        <a:pt x="7" y="92"/>
                        <a:pt x="3" y="97"/>
                        <a:pt x="0" y="102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3" y="97"/>
                        <a:pt x="7" y="92"/>
                        <a:pt x="12" y="89"/>
                      </a:cubicBezTo>
                      <a:cubicBezTo>
                        <a:pt x="18" y="85"/>
                        <a:pt x="25" y="83"/>
                        <a:pt x="32" y="83"/>
                      </a:cubicBezTo>
                      <a:cubicBezTo>
                        <a:pt x="34" y="83"/>
                        <a:pt x="37" y="83"/>
                        <a:pt x="39" y="84"/>
                      </a:cubicBezTo>
                      <a:cubicBezTo>
                        <a:pt x="70" y="84"/>
                        <a:pt x="100" y="89"/>
                        <a:pt x="128" y="97"/>
                      </a:cubicBezTo>
                      <a:cubicBezTo>
                        <a:pt x="176" y="65"/>
                        <a:pt x="176" y="65"/>
                        <a:pt x="176" y="65"/>
                      </a:cubicBezTo>
                      <a:cubicBezTo>
                        <a:pt x="193" y="54"/>
                        <a:pt x="197" y="32"/>
                        <a:pt x="186" y="16"/>
                      </a:cubicBezTo>
                      <a:cubicBezTo>
                        <a:pt x="179" y="5"/>
                        <a:pt x="168" y="0"/>
                        <a:pt x="157" y="0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12" name="Freeform 113"/>
                <p:cNvSpPr>
                  <a:spLocks/>
                </p:cNvSpPr>
                <p:nvPr/>
              </p:nvSpPr>
              <p:spPr bwMode="auto">
                <a:xfrm>
                  <a:off x="3409950" y="2774951"/>
                  <a:ext cx="68263" cy="33337"/>
                </a:xfrm>
                <a:custGeom>
                  <a:avLst/>
                  <a:gdLst>
                    <a:gd name="T0" fmla="*/ 32 w 39"/>
                    <a:gd name="T1" fmla="*/ 0 h 19"/>
                    <a:gd name="T2" fmla="*/ 12 w 39"/>
                    <a:gd name="T3" fmla="*/ 6 h 19"/>
                    <a:gd name="T4" fmla="*/ 0 w 39"/>
                    <a:gd name="T5" fmla="*/ 19 h 19"/>
                    <a:gd name="T6" fmla="*/ 32 w 39"/>
                    <a:gd name="T7" fmla="*/ 0 h 19"/>
                    <a:gd name="T8" fmla="*/ 32 w 39"/>
                    <a:gd name="T9" fmla="*/ 0 h 19"/>
                    <a:gd name="T10" fmla="*/ 39 w 39"/>
                    <a:gd name="T11" fmla="*/ 1 h 19"/>
                    <a:gd name="T12" fmla="*/ 32 w 39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9" h="19">
                      <a:moveTo>
                        <a:pt x="32" y="0"/>
                      </a:moveTo>
                      <a:cubicBezTo>
                        <a:pt x="25" y="0"/>
                        <a:pt x="18" y="2"/>
                        <a:pt x="12" y="6"/>
                      </a:cubicBezTo>
                      <a:cubicBezTo>
                        <a:pt x="7" y="9"/>
                        <a:pt x="3" y="14"/>
                        <a:pt x="0" y="19"/>
                      </a:cubicBezTo>
                      <a:cubicBezTo>
                        <a:pt x="6" y="8"/>
                        <a:pt x="18" y="0"/>
                        <a:pt x="32" y="0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34" y="0"/>
                        <a:pt x="37" y="0"/>
                        <a:pt x="39" y="1"/>
                      </a:cubicBezTo>
                      <a:cubicBezTo>
                        <a:pt x="37" y="0"/>
                        <a:pt x="34" y="0"/>
                        <a:pt x="32" y="0"/>
                      </a:cubicBezTo>
                    </a:path>
                  </a:pathLst>
                </a:custGeom>
                <a:solidFill>
                  <a:srgbClr val="008B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13" name="Freeform 114"/>
                <p:cNvSpPr>
                  <a:spLocks/>
                </p:cNvSpPr>
                <p:nvPr/>
              </p:nvSpPr>
              <p:spPr bwMode="auto">
                <a:xfrm>
                  <a:off x="3425825" y="3689351"/>
                  <a:ext cx="255588" cy="228600"/>
                </a:xfrm>
                <a:custGeom>
                  <a:avLst/>
                  <a:gdLst>
                    <a:gd name="T0" fmla="*/ 106 w 146"/>
                    <a:gd name="T1" fmla="*/ 0 h 131"/>
                    <a:gd name="T2" fmla="*/ 77 w 146"/>
                    <a:gd name="T3" fmla="*/ 15 h 131"/>
                    <a:gd name="T4" fmla="*/ 0 w 146"/>
                    <a:gd name="T5" fmla="*/ 131 h 131"/>
                    <a:gd name="T6" fmla="*/ 23 w 146"/>
                    <a:gd name="T7" fmla="*/ 122 h 131"/>
                    <a:gd name="T8" fmla="*/ 97 w 146"/>
                    <a:gd name="T9" fmla="*/ 113 h 131"/>
                    <a:gd name="T10" fmla="*/ 135 w 146"/>
                    <a:gd name="T11" fmla="*/ 54 h 131"/>
                    <a:gd name="T12" fmla="*/ 126 w 146"/>
                    <a:gd name="T13" fmla="*/ 5 h 131"/>
                    <a:gd name="T14" fmla="*/ 106 w 146"/>
                    <a:gd name="T15" fmla="*/ 0 h 1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46" h="131">
                      <a:moveTo>
                        <a:pt x="106" y="0"/>
                      </a:moveTo>
                      <a:cubicBezTo>
                        <a:pt x="95" y="0"/>
                        <a:pt x="83" y="5"/>
                        <a:pt x="77" y="15"/>
                      </a:cubicBezTo>
                      <a:cubicBezTo>
                        <a:pt x="0" y="131"/>
                        <a:pt x="0" y="131"/>
                        <a:pt x="0" y="131"/>
                      </a:cubicBezTo>
                      <a:cubicBezTo>
                        <a:pt x="6" y="126"/>
                        <a:pt x="14" y="122"/>
                        <a:pt x="23" y="122"/>
                      </a:cubicBezTo>
                      <a:cubicBezTo>
                        <a:pt x="48" y="122"/>
                        <a:pt x="73" y="119"/>
                        <a:pt x="97" y="113"/>
                      </a:cubicBezTo>
                      <a:cubicBezTo>
                        <a:pt x="135" y="54"/>
                        <a:pt x="135" y="54"/>
                        <a:pt x="135" y="54"/>
                      </a:cubicBezTo>
                      <a:cubicBezTo>
                        <a:pt x="146" y="38"/>
                        <a:pt x="142" y="16"/>
                        <a:pt x="126" y="5"/>
                      </a:cubicBezTo>
                      <a:cubicBezTo>
                        <a:pt x="120" y="1"/>
                        <a:pt x="113" y="0"/>
                        <a:pt x="106" y="0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14" name="Freeform 115"/>
                <p:cNvSpPr>
                  <a:spLocks/>
                </p:cNvSpPr>
                <p:nvPr/>
              </p:nvSpPr>
              <p:spPr bwMode="auto">
                <a:xfrm>
                  <a:off x="3430588" y="4003676"/>
                  <a:ext cx="323850" cy="171450"/>
                </a:xfrm>
                <a:custGeom>
                  <a:avLst/>
                  <a:gdLst>
                    <a:gd name="T0" fmla="*/ 115 w 185"/>
                    <a:gd name="T1" fmla="*/ 0 h 98"/>
                    <a:gd name="T2" fmla="*/ 32 w 185"/>
                    <a:gd name="T3" fmla="*/ 13 h 98"/>
                    <a:gd name="T4" fmla="*/ 20 w 185"/>
                    <a:gd name="T5" fmla="*/ 15 h 98"/>
                    <a:gd name="T6" fmla="*/ 0 w 185"/>
                    <a:gd name="T7" fmla="*/ 9 h 98"/>
                    <a:gd name="T8" fmla="*/ 125 w 185"/>
                    <a:gd name="T9" fmla="*/ 92 h 98"/>
                    <a:gd name="T10" fmla="*/ 145 w 185"/>
                    <a:gd name="T11" fmla="*/ 98 h 98"/>
                    <a:gd name="T12" fmla="*/ 174 w 185"/>
                    <a:gd name="T13" fmla="*/ 82 h 98"/>
                    <a:gd name="T14" fmla="*/ 164 w 185"/>
                    <a:gd name="T15" fmla="*/ 33 h 98"/>
                    <a:gd name="T16" fmla="*/ 115 w 185"/>
                    <a:gd name="T17" fmla="*/ 0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5" h="98">
                      <a:moveTo>
                        <a:pt x="115" y="0"/>
                      </a:moveTo>
                      <a:cubicBezTo>
                        <a:pt x="88" y="8"/>
                        <a:pt x="60" y="12"/>
                        <a:pt x="32" y="13"/>
                      </a:cubicBezTo>
                      <a:cubicBezTo>
                        <a:pt x="28" y="14"/>
                        <a:pt x="24" y="15"/>
                        <a:pt x="20" y="15"/>
                      </a:cubicBezTo>
                      <a:cubicBezTo>
                        <a:pt x="13" y="15"/>
                        <a:pt x="6" y="13"/>
                        <a:pt x="0" y="9"/>
                      </a:cubicBezTo>
                      <a:cubicBezTo>
                        <a:pt x="125" y="92"/>
                        <a:pt x="125" y="92"/>
                        <a:pt x="125" y="92"/>
                      </a:cubicBezTo>
                      <a:cubicBezTo>
                        <a:pt x="131" y="96"/>
                        <a:pt x="138" y="98"/>
                        <a:pt x="145" y="98"/>
                      </a:cubicBezTo>
                      <a:cubicBezTo>
                        <a:pt x="156" y="98"/>
                        <a:pt x="167" y="92"/>
                        <a:pt x="174" y="82"/>
                      </a:cubicBezTo>
                      <a:cubicBezTo>
                        <a:pt x="185" y="66"/>
                        <a:pt x="181" y="44"/>
                        <a:pt x="164" y="33"/>
                      </a:cubicBezTo>
                      <a:cubicBezTo>
                        <a:pt x="115" y="0"/>
                        <a:pt x="115" y="0"/>
                        <a:pt x="115" y="0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15" name="Freeform 116"/>
                <p:cNvSpPr>
                  <a:spLocks/>
                </p:cNvSpPr>
                <p:nvPr/>
              </p:nvSpPr>
              <p:spPr bwMode="auto">
                <a:xfrm>
                  <a:off x="3405188" y="3978276"/>
                  <a:ext cx="82550" cy="52387"/>
                </a:xfrm>
                <a:custGeom>
                  <a:avLst/>
                  <a:gdLst>
                    <a:gd name="T0" fmla="*/ 0 w 47"/>
                    <a:gd name="T1" fmla="*/ 0 h 30"/>
                    <a:gd name="T2" fmla="*/ 15 w 47"/>
                    <a:gd name="T3" fmla="*/ 24 h 30"/>
                    <a:gd name="T4" fmla="*/ 15 w 47"/>
                    <a:gd name="T5" fmla="*/ 24 h 30"/>
                    <a:gd name="T6" fmla="*/ 35 w 47"/>
                    <a:gd name="T7" fmla="*/ 30 h 30"/>
                    <a:gd name="T8" fmla="*/ 47 w 47"/>
                    <a:gd name="T9" fmla="*/ 28 h 30"/>
                    <a:gd name="T10" fmla="*/ 35 w 47"/>
                    <a:gd name="T11" fmla="*/ 28 h 30"/>
                    <a:gd name="T12" fmla="*/ 0 w 47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0">
                      <a:moveTo>
                        <a:pt x="0" y="0"/>
                      </a:moveTo>
                      <a:cubicBezTo>
                        <a:pt x="2" y="10"/>
                        <a:pt x="7" y="18"/>
                        <a:pt x="15" y="24"/>
                      </a:cubicBezTo>
                      <a:cubicBezTo>
                        <a:pt x="15" y="24"/>
                        <a:pt x="15" y="24"/>
                        <a:pt x="15" y="24"/>
                      </a:cubicBezTo>
                      <a:cubicBezTo>
                        <a:pt x="21" y="28"/>
                        <a:pt x="28" y="30"/>
                        <a:pt x="35" y="30"/>
                      </a:cubicBezTo>
                      <a:cubicBezTo>
                        <a:pt x="39" y="30"/>
                        <a:pt x="43" y="29"/>
                        <a:pt x="47" y="28"/>
                      </a:cubicBezTo>
                      <a:cubicBezTo>
                        <a:pt x="43" y="28"/>
                        <a:pt x="39" y="28"/>
                        <a:pt x="35" y="28"/>
                      </a:cubicBezTo>
                      <a:cubicBezTo>
                        <a:pt x="18" y="28"/>
                        <a:pt x="4" y="16"/>
                        <a:pt x="0" y="0"/>
                      </a:cubicBezTo>
                    </a:path>
                  </a:pathLst>
                </a:custGeom>
                <a:solidFill>
                  <a:srgbClr val="008B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16" name="Freeform 117"/>
                <p:cNvSpPr>
                  <a:spLocks noEditPoints="1"/>
                </p:cNvSpPr>
                <p:nvPr/>
              </p:nvSpPr>
              <p:spPr bwMode="auto">
                <a:xfrm>
                  <a:off x="3403600" y="2800351"/>
                  <a:ext cx="687388" cy="1203325"/>
                </a:xfrm>
                <a:custGeom>
                  <a:avLst/>
                  <a:gdLst>
                    <a:gd name="T0" fmla="*/ 13 w 393"/>
                    <a:gd name="T1" fmla="*/ 639 h 688"/>
                    <a:gd name="T2" fmla="*/ 0 w 393"/>
                    <a:gd name="T3" fmla="*/ 666 h 688"/>
                    <a:gd name="T4" fmla="*/ 1 w 393"/>
                    <a:gd name="T5" fmla="*/ 673 h 688"/>
                    <a:gd name="T6" fmla="*/ 1 w 393"/>
                    <a:gd name="T7" fmla="*/ 668 h 688"/>
                    <a:gd name="T8" fmla="*/ 7 w 393"/>
                    <a:gd name="T9" fmla="*/ 648 h 688"/>
                    <a:gd name="T10" fmla="*/ 7 w 393"/>
                    <a:gd name="T11" fmla="*/ 648 h 688"/>
                    <a:gd name="T12" fmla="*/ 13 w 393"/>
                    <a:gd name="T13" fmla="*/ 639 h 688"/>
                    <a:gd name="T14" fmla="*/ 4 w 393"/>
                    <a:gd name="T15" fmla="*/ 5 h 688"/>
                    <a:gd name="T16" fmla="*/ 0 w 393"/>
                    <a:gd name="T17" fmla="*/ 22 h 688"/>
                    <a:gd name="T18" fmla="*/ 11 w 393"/>
                    <a:gd name="T19" fmla="*/ 47 h 688"/>
                    <a:gd name="T20" fmla="*/ 7 w 393"/>
                    <a:gd name="T21" fmla="*/ 41 h 688"/>
                    <a:gd name="T22" fmla="*/ 1 w 393"/>
                    <a:gd name="T23" fmla="*/ 21 h 688"/>
                    <a:gd name="T24" fmla="*/ 4 w 393"/>
                    <a:gd name="T25" fmla="*/ 5 h 688"/>
                    <a:gd name="T26" fmla="*/ 132 w 393"/>
                    <a:gd name="T27" fmla="*/ 0 h 688"/>
                    <a:gd name="T28" fmla="*/ 85 w 393"/>
                    <a:gd name="T29" fmla="*/ 31 h 688"/>
                    <a:gd name="T30" fmla="*/ 109 w 393"/>
                    <a:gd name="T31" fmla="*/ 66 h 688"/>
                    <a:gd name="T32" fmla="*/ 147 w 393"/>
                    <a:gd name="T33" fmla="*/ 80 h 688"/>
                    <a:gd name="T34" fmla="*/ 273 w 393"/>
                    <a:gd name="T35" fmla="*/ 184 h 688"/>
                    <a:gd name="T36" fmla="*/ 322 w 393"/>
                    <a:gd name="T37" fmla="*/ 344 h 688"/>
                    <a:gd name="T38" fmla="*/ 300 w 393"/>
                    <a:gd name="T39" fmla="*/ 455 h 688"/>
                    <a:gd name="T40" fmla="*/ 196 w 393"/>
                    <a:gd name="T41" fmla="*/ 582 h 688"/>
                    <a:gd name="T42" fmla="*/ 110 w 393"/>
                    <a:gd name="T43" fmla="*/ 621 h 688"/>
                    <a:gd name="T44" fmla="*/ 85 w 393"/>
                    <a:gd name="T45" fmla="*/ 658 h 688"/>
                    <a:gd name="T46" fmla="*/ 131 w 393"/>
                    <a:gd name="T47" fmla="*/ 688 h 688"/>
                    <a:gd name="T48" fmla="*/ 175 w 393"/>
                    <a:gd name="T49" fmla="*/ 673 h 688"/>
                    <a:gd name="T50" fmla="*/ 332 w 393"/>
                    <a:gd name="T51" fmla="*/ 544 h 688"/>
                    <a:gd name="T52" fmla="*/ 393 w 393"/>
                    <a:gd name="T53" fmla="*/ 344 h 688"/>
                    <a:gd name="T54" fmla="*/ 365 w 393"/>
                    <a:gd name="T55" fmla="*/ 205 h 688"/>
                    <a:gd name="T56" fmla="*/ 235 w 393"/>
                    <a:gd name="T57" fmla="*/ 47 h 688"/>
                    <a:gd name="T58" fmla="*/ 132 w 393"/>
                    <a:gd name="T59" fmla="*/ 0 h 6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393" h="688">
                      <a:moveTo>
                        <a:pt x="13" y="639"/>
                      </a:moveTo>
                      <a:cubicBezTo>
                        <a:pt x="5" y="645"/>
                        <a:pt x="0" y="655"/>
                        <a:pt x="0" y="666"/>
                      </a:cubicBezTo>
                      <a:cubicBezTo>
                        <a:pt x="0" y="668"/>
                        <a:pt x="1" y="671"/>
                        <a:pt x="1" y="673"/>
                      </a:cubicBezTo>
                      <a:cubicBezTo>
                        <a:pt x="1" y="672"/>
                        <a:pt x="1" y="670"/>
                        <a:pt x="1" y="668"/>
                      </a:cubicBezTo>
                      <a:cubicBezTo>
                        <a:pt x="1" y="661"/>
                        <a:pt x="3" y="654"/>
                        <a:pt x="7" y="648"/>
                      </a:cubicBezTo>
                      <a:cubicBezTo>
                        <a:pt x="7" y="648"/>
                        <a:pt x="7" y="648"/>
                        <a:pt x="7" y="648"/>
                      </a:cubicBezTo>
                      <a:cubicBezTo>
                        <a:pt x="13" y="639"/>
                        <a:pt x="13" y="639"/>
                        <a:pt x="13" y="639"/>
                      </a:cubicBezTo>
                      <a:moveTo>
                        <a:pt x="4" y="5"/>
                      </a:moveTo>
                      <a:cubicBezTo>
                        <a:pt x="2" y="10"/>
                        <a:pt x="0" y="16"/>
                        <a:pt x="0" y="22"/>
                      </a:cubicBezTo>
                      <a:cubicBezTo>
                        <a:pt x="0" y="31"/>
                        <a:pt x="4" y="40"/>
                        <a:pt x="11" y="47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35"/>
                        <a:pt x="1" y="28"/>
                        <a:pt x="1" y="21"/>
                      </a:cubicBezTo>
                      <a:cubicBezTo>
                        <a:pt x="1" y="16"/>
                        <a:pt x="2" y="10"/>
                        <a:pt x="4" y="5"/>
                      </a:cubicBezTo>
                      <a:moveTo>
                        <a:pt x="132" y="0"/>
                      </a:moveTo>
                      <a:cubicBezTo>
                        <a:pt x="85" y="31"/>
                        <a:pt x="85" y="31"/>
                        <a:pt x="85" y="31"/>
                      </a:cubicBezTo>
                      <a:cubicBezTo>
                        <a:pt x="109" y="66"/>
                        <a:pt x="109" y="66"/>
                        <a:pt x="109" y="66"/>
                      </a:cubicBezTo>
                      <a:cubicBezTo>
                        <a:pt x="122" y="70"/>
                        <a:pt x="135" y="74"/>
                        <a:pt x="147" y="80"/>
                      </a:cubicBezTo>
                      <a:cubicBezTo>
                        <a:pt x="199" y="101"/>
                        <a:pt x="242" y="138"/>
                        <a:pt x="273" y="184"/>
                      </a:cubicBezTo>
                      <a:cubicBezTo>
                        <a:pt x="304" y="229"/>
                        <a:pt x="322" y="284"/>
                        <a:pt x="322" y="344"/>
                      </a:cubicBezTo>
                      <a:cubicBezTo>
                        <a:pt x="322" y="383"/>
                        <a:pt x="314" y="421"/>
                        <a:pt x="300" y="455"/>
                      </a:cubicBezTo>
                      <a:cubicBezTo>
                        <a:pt x="278" y="507"/>
                        <a:pt x="242" y="551"/>
                        <a:pt x="196" y="582"/>
                      </a:cubicBezTo>
                      <a:cubicBezTo>
                        <a:pt x="170" y="599"/>
                        <a:pt x="141" y="613"/>
                        <a:pt x="110" y="621"/>
                      </a:cubicBezTo>
                      <a:cubicBezTo>
                        <a:pt x="85" y="658"/>
                        <a:pt x="85" y="658"/>
                        <a:pt x="85" y="658"/>
                      </a:cubicBezTo>
                      <a:cubicBezTo>
                        <a:pt x="131" y="688"/>
                        <a:pt x="131" y="688"/>
                        <a:pt x="131" y="688"/>
                      </a:cubicBezTo>
                      <a:cubicBezTo>
                        <a:pt x="146" y="684"/>
                        <a:pt x="161" y="679"/>
                        <a:pt x="175" y="673"/>
                      </a:cubicBezTo>
                      <a:cubicBezTo>
                        <a:pt x="239" y="646"/>
                        <a:pt x="293" y="601"/>
                        <a:pt x="332" y="544"/>
                      </a:cubicBezTo>
                      <a:cubicBezTo>
                        <a:pt x="370" y="487"/>
                        <a:pt x="393" y="418"/>
                        <a:pt x="393" y="344"/>
                      </a:cubicBezTo>
                      <a:cubicBezTo>
                        <a:pt x="393" y="295"/>
                        <a:pt x="383" y="247"/>
                        <a:pt x="365" y="205"/>
                      </a:cubicBezTo>
                      <a:cubicBezTo>
                        <a:pt x="338" y="141"/>
                        <a:pt x="292" y="86"/>
                        <a:pt x="235" y="47"/>
                      </a:cubicBezTo>
                      <a:cubicBezTo>
                        <a:pt x="204" y="26"/>
                        <a:pt x="169" y="10"/>
                        <a:pt x="132" y="0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17" name="Freeform 118"/>
                <p:cNvSpPr>
                  <a:spLocks/>
                </p:cNvSpPr>
                <p:nvPr/>
              </p:nvSpPr>
              <p:spPr bwMode="auto">
                <a:xfrm>
                  <a:off x="3405188" y="2836863"/>
                  <a:ext cx="188913" cy="77787"/>
                </a:xfrm>
                <a:custGeom>
                  <a:avLst/>
                  <a:gdLst>
                    <a:gd name="T0" fmla="*/ 0 w 108"/>
                    <a:gd name="T1" fmla="*/ 0 h 45"/>
                    <a:gd name="T2" fmla="*/ 6 w 108"/>
                    <a:gd name="T3" fmla="*/ 20 h 45"/>
                    <a:gd name="T4" fmla="*/ 10 w 108"/>
                    <a:gd name="T5" fmla="*/ 26 h 45"/>
                    <a:gd name="T6" fmla="*/ 35 w 108"/>
                    <a:gd name="T7" fmla="*/ 36 h 45"/>
                    <a:gd name="T8" fmla="*/ 108 w 108"/>
                    <a:gd name="T9" fmla="*/ 45 h 45"/>
                    <a:gd name="T10" fmla="*/ 84 w 108"/>
                    <a:gd name="T11" fmla="*/ 10 h 45"/>
                    <a:gd name="T12" fmla="*/ 55 w 108"/>
                    <a:gd name="T13" fmla="*/ 29 h 45"/>
                    <a:gd name="T14" fmla="*/ 35 w 108"/>
                    <a:gd name="T15" fmla="*/ 35 h 45"/>
                    <a:gd name="T16" fmla="*/ 6 w 108"/>
                    <a:gd name="T17" fmla="*/ 20 h 45"/>
                    <a:gd name="T18" fmla="*/ 0 w 108"/>
                    <a:gd name="T19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8" h="45">
                      <a:moveTo>
                        <a:pt x="0" y="0"/>
                      </a:moveTo>
                      <a:cubicBezTo>
                        <a:pt x="0" y="7"/>
                        <a:pt x="2" y="14"/>
                        <a:pt x="6" y="20"/>
                      </a:cubicBezTo>
                      <a:cubicBezTo>
                        <a:pt x="10" y="26"/>
                        <a:pt x="10" y="26"/>
                        <a:pt x="10" y="26"/>
                      </a:cubicBezTo>
                      <a:cubicBezTo>
                        <a:pt x="16" y="32"/>
                        <a:pt x="25" y="36"/>
                        <a:pt x="35" y="36"/>
                      </a:cubicBezTo>
                      <a:cubicBezTo>
                        <a:pt x="60" y="36"/>
                        <a:pt x="84" y="39"/>
                        <a:pt x="108" y="45"/>
                      </a:cubicBezTo>
                      <a:cubicBezTo>
                        <a:pt x="84" y="10"/>
                        <a:pt x="84" y="10"/>
                        <a:pt x="84" y="10"/>
                      </a:cubicBezTo>
                      <a:cubicBezTo>
                        <a:pt x="55" y="29"/>
                        <a:pt x="55" y="29"/>
                        <a:pt x="55" y="29"/>
                      </a:cubicBezTo>
                      <a:cubicBezTo>
                        <a:pt x="49" y="33"/>
                        <a:pt x="42" y="35"/>
                        <a:pt x="35" y="35"/>
                      </a:cubicBezTo>
                      <a:cubicBezTo>
                        <a:pt x="24" y="35"/>
                        <a:pt x="12" y="30"/>
                        <a:pt x="6" y="20"/>
                      </a:cubicBezTo>
                      <a:cubicBezTo>
                        <a:pt x="2" y="14"/>
                        <a:pt x="0" y="7"/>
                        <a:pt x="0" y="0"/>
                      </a:cubicBezTo>
                    </a:path>
                  </a:pathLst>
                </a:custGeom>
                <a:solidFill>
                  <a:srgbClr val="008BD7"/>
                </a:solidFill>
                <a:ln>
                  <a:solidFill>
                    <a:srgbClr val="008BD7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18" name="Freeform 119"/>
                <p:cNvSpPr>
                  <a:spLocks/>
                </p:cNvSpPr>
                <p:nvPr/>
              </p:nvSpPr>
              <p:spPr bwMode="auto">
                <a:xfrm>
                  <a:off x="3478213" y="2776538"/>
                  <a:ext cx="155575" cy="77787"/>
                </a:xfrm>
                <a:custGeom>
                  <a:avLst/>
                  <a:gdLst>
                    <a:gd name="T0" fmla="*/ 0 w 89"/>
                    <a:gd name="T1" fmla="*/ 0 h 44"/>
                    <a:gd name="T2" fmla="*/ 22 w 89"/>
                    <a:gd name="T3" fmla="*/ 15 h 44"/>
                    <a:gd name="T4" fmla="*/ 42 w 89"/>
                    <a:gd name="T5" fmla="*/ 44 h 44"/>
                    <a:gd name="T6" fmla="*/ 89 w 89"/>
                    <a:gd name="T7" fmla="*/ 13 h 44"/>
                    <a:gd name="T8" fmla="*/ 0 w 89"/>
                    <a:gd name="T9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44">
                      <a:moveTo>
                        <a:pt x="0" y="0"/>
                      </a:moveTo>
                      <a:cubicBezTo>
                        <a:pt x="9" y="1"/>
                        <a:pt x="17" y="7"/>
                        <a:pt x="22" y="15"/>
                      </a:cubicBezTo>
                      <a:cubicBezTo>
                        <a:pt x="42" y="44"/>
                        <a:pt x="42" y="44"/>
                        <a:pt x="42" y="44"/>
                      </a:cubicBezTo>
                      <a:cubicBezTo>
                        <a:pt x="89" y="13"/>
                        <a:pt x="89" y="13"/>
                        <a:pt x="89" y="13"/>
                      </a:cubicBezTo>
                      <a:cubicBezTo>
                        <a:pt x="61" y="5"/>
                        <a:pt x="31" y="0"/>
                        <a:pt x="0" y="0"/>
                      </a:cubicBezTo>
                    </a:path>
                  </a:pathLst>
                </a:custGeom>
                <a:solidFill>
                  <a:srgbClr val="008BD7"/>
                </a:solidFill>
                <a:ln>
                  <a:solidFill>
                    <a:srgbClr val="008BD7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19" name="Freeform 120"/>
                <p:cNvSpPr>
                  <a:spLocks/>
                </p:cNvSpPr>
                <p:nvPr/>
              </p:nvSpPr>
              <p:spPr bwMode="auto">
                <a:xfrm>
                  <a:off x="3402807" y="2774951"/>
                  <a:ext cx="146050" cy="122237"/>
                </a:xfrm>
                <a:custGeom>
                  <a:avLst/>
                  <a:gdLst>
                    <a:gd name="T0" fmla="*/ 35 w 84"/>
                    <a:gd name="T1" fmla="*/ 0 h 70"/>
                    <a:gd name="T2" fmla="*/ 35 w 84"/>
                    <a:gd name="T3" fmla="*/ 0 h 70"/>
                    <a:gd name="T4" fmla="*/ 3 w 84"/>
                    <a:gd name="T5" fmla="*/ 19 h 70"/>
                    <a:gd name="T6" fmla="*/ 0 w 84"/>
                    <a:gd name="T7" fmla="*/ 35 h 70"/>
                    <a:gd name="T8" fmla="*/ 6 w 84"/>
                    <a:gd name="T9" fmla="*/ 55 h 70"/>
                    <a:gd name="T10" fmla="*/ 35 w 84"/>
                    <a:gd name="T11" fmla="*/ 70 h 70"/>
                    <a:gd name="T12" fmla="*/ 55 w 84"/>
                    <a:gd name="T13" fmla="*/ 64 h 70"/>
                    <a:gd name="T14" fmla="*/ 84 w 84"/>
                    <a:gd name="T15" fmla="*/ 45 h 70"/>
                    <a:gd name="T16" fmla="*/ 64 w 84"/>
                    <a:gd name="T17" fmla="*/ 16 h 70"/>
                    <a:gd name="T18" fmla="*/ 42 w 84"/>
                    <a:gd name="T19" fmla="*/ 1 h 70"/>
                    <a:gd name="T20" fmla="*/ 35 w 84"/>
                    <a:gd name="T21" fmla="*/ 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4" h="70">
                      <a:moveTo>
                        <a:pt x="35" y="0"/>
                      </a:move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21" y="0"/>
                        <a:pt x="9" y="8"/>
                        <a:pt x="3" y="19"/>
                      </a:cubicBezTo>
                      <a:cubicBezTo>
                        <a:pt x="1" y="24"/>
                        <a:pt x="0" y="30"/>
                        <a:pt x="0" y="35"/>
                      </a:cubicBezTo>
                      <a:cubicBezTo>
                        <a:pt x="0" y="42"/>
                        <a:pt x="2" y="49"/>
                        <a:pt x="6" y="55"/>
                      </a:cubicBezTo>
                      <a:cubicBezTo>
                        <a:pt x="12" y="65"/>
                        <a:pt x="24" y="70"/>
                        <a:pt x="35" y="70"/>
                      </a:cubicBezTo>
                      <a:cubicBezTo>
                        <a:pt x="42" y="70"/>
                        <a:pt x="49" y="68"/>
                        <a:pt x="55" y="64"/>
                      </a:cubicBezTo>
                      <a:cubicBezTo>
                        <a:pt x="84" y="45"/>
                        <a:pt x="84" y="45"/>
                        <a:pt x="84" y="45"/>
                      </a:cubicBezTo>
                      <a:cubicBezTo>
                        <a:pt x="64" y="16"/>
                        <a:pt x="64" y="16"/>
                        <a:pt x="64" y="16"/>
                      </a:cubicBezTo>
                      <a:cubicBezTo>
                        <a:pt x="59" y="8"/>
                        <a:pt x="51" y="2"/>
                        <a:pt x="42" y="1"/>
                      </a:cubicBezTo>
                      <a:cubicBezTo>
                        <a:pt x="40" y="0"/>
                        <a:pt x="37" y="0"/>
                        <a:pt x="35" y="0"/>
                      </a:cubicBezTo>
                    </a:path>
                  </a:pathLst>
                </a:custGeom>
                <a:solidFill>
                  <a:srgbClr val="0066C5"/>
                </a:solidFill>
                <a:ln w="12700">
                  <a:solidFill>
                    <a:srgbClr val="0066C5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20" name="Freeform 121"/>
                <p:cNvSpPr>
                  <a:spLocks/>
                </p:cNvSpPr>
                <p:nvPr/>
              </p:nvSpPr>
              <p:spPr bwMode="auto">
                <a:xfrm>
                  <a:off x="3414713" y="3886201"/>
                  <a:ext cx="180975" cy="65087"/>
                </a:xfrm>
                <a:custGeom>
                  <a:avLst/>
                  <a:gdLst>
                    <a:gd name="T0" fmla="*/ 103 w 103"/>
                    <a:gd name="T1" fmla="*/ 0 h 37"/>
                    <a:gd name="T2" fmla="*/ 29 w 103"/>
                    <a:gd name="T3" fmla="*/ 9 h 37"/>
                    <a:gd name="T4" fmla="*/ 6 w 103"/>
                    <a:gd name="T5" fmla="*/ 18 h 37"/>
                    <a:gd name="T6" fmla="*/ 0 w 103"/>
                    <a:gd name="T7" fmla="*/ 27 h 37"/>
                    <a:gd name="T8" fmla="*/ 29 w 103"/>
                    <a:gd name="T9" fmla="*/ 11 h 37"/>
                    <a:gd name="T10" fmla="*/ 49 w 103"/>
                    <a:gd name="T11" fmla="*/ 17 h 37"/>
                    <a:gd name="T12" fmla="*/ 78 w 103"/>
                    <a:gd name="T13" fmla="*/ 37 h 37"/>
                    <a:gd name="T14" fmla="*/ 103 w 103"/>
                    <a:gd name="T15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03" h="37">
                      <a:moveTo>
                        <a:pt x="103" y="0"/>
                      </a:moveTo>
                      <a:cubicBezTo>
                        <a:pt x="79" y="6"/>
                        <a:pt x="54" y="9"/>
                        <a:pt x="29" y="9"/>
                      </a:cubicBezTo>
                      <a:cubicBezTo>
                        <a:pt x="20" y="9"/>
                        <a:pt x="12" y="13"/>
                        <a:pt x="6" y="18"/>
                      </a:cubicBezTo>
                      <a:cubicBezTo>
                        <a:pt x="0" y="27"/>
                        <a:pt x="0" y="27"/>
                        <a:pt x="0" y="27"/>
                      </a:cubicBezTo>
                      <a:cubicBezTo>
                        <a:pt x="6" y="17"/>
                        <a:pt x="18" y="11"/>
                        <a:pt x="29" y="11"/>
                      </a:cubicBezTo>
                      <a:cubicBezTo>
                        <a:pt x="36" y="11"/>
                        <a:pt x="43" y="13"/>
                        <a:pt x="49" y="17"/>
                      </a:cubicBezTo>
                      <a:cubicBezTo>
                        <a:pt x="78" y="37"/>
                        <a:pt x="78" y="37"/>
                        <a:pt x="78" y="37"/>
                      </a:cubicBezTo>
                      <a:cubicBezTo>
                        <a:pt x="103" y="0"/>
                        <a:pt x="103" y="0"/>
                        <a:pt x="103" y="0"/>
                      </a:cubicBezTo>
                    </a:path>
                  </a:pathLst>
                </a:custGeom>
                <a:solidFill>
                  <a:srgbClr val="008BD7"/>
                </a:solidFill>
                <a:ln>
                  <a:solidFill>
                    <a:srgbClr val="008BD7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21" name="Freeform 122"/>
                <p:cNvSpPr>
                  <a:spLocks/>
                </p:cNvSpPr>
                <p:nvPr/>
              </p:nvSpPr>
              <p:spPr bwMode="auto">
                <a:xfrm>
                  <a:off x="3487738" y="3951288"/>
                  <a:ext cx="144463" cy="74612"/>
                </a:xfrm>
                <a:custGeom>
                  <a:avLst/>
                  <a:gdLst>
                    <a:gd name="T0" fmla="*/ 37 w 83"/>
                    <a:gd name="T1" fmla="*/ 0 h 43"/>
                    <a:gd name="T2" fmla="*/ 17 w 83"/>
                    <a:gd name="T3" fmla="*/ 29 h 43"/>
                    <a:gd name="T4" fmla="*/ 0 w 83"/>
                    <a:gd name="T5" fmla="*/ 43 h 43"/>
                    <a:gd name="T6" fmla="*/ 83 w 83"/>
                    <a:gd name="T7" fmla="*/ 30 h 43"/>
                    <a:gd name="T8" fmla="*/ 37 w 83"/>
                    <a:gd name="T9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3">
                      <a:moveTo>
                        <a:pt x="37" y="0"/>
                      </a:moveTo>
                      <a:cubicBezTo>
                        <a:pt x="17" y="29"/>
                        <a:pt x="17" y="29"/>
                        <a:pt x="17" y="29"/>
                      </a:cubicBezTo>
                      <a:cubicBezTo>
                        <a:pt x="13" y="36"/>
                        <a:pt x="7" y="40"/>
                        <a:pt x="0" y="43"/>
                      </a:cubicBezTo>
                      <a:cubicBezTo>
                        <a:pt x="28" y="42"/>
                        <a:pt x="56" y="38"/>
                        <a:pt x="83" y="30"/>
                      </a:cubicBezTo>
                      <a:cubicBezTo>
                        <a:pt x="37" y="0"/>
                        <a:pt x="37" y="0"/>
                        <a:pt x="37" y="0"/>
                      </a:cubicBezTo>
                    </a:path>
                  </a:pathLst>
                </a:custGeom>
                <a:solidFill>
                  <a:srgbClr val="008BD7"/>
                </a:solidFill>
                <a:ln>
                  <a:solidFill>
                    <a:srgbClr val="008BD7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22" name="Freeform 123"/>
                <p:cNvSpPr>
                  <a:spLocks/>
                </p:cNvSpPr>
                <p:nvPr/>
              </p:nvSpPr>
              <p:spPr bwMode="auto">
                <a:xfrm>
                  <a:off x="3405188" y="3905251"/>
                  <a:ext cx="146050" cy="120650"/>
                </a:xfrm>
                <a:custGeom>
                  <a:avLst/>
                  <a:gdLst>
                    <a:gd name="T0" fmla="*/ 35 w 84"/>
                    <a:gd name="T1" fmla="*/ 0 h 69"/>
                    <a:gd name="T2" fmla="*/ 6 w 84"/>
                    <a:gd name="T3" fmla="*/ 16 h 69"/>
                    <a:gd name="T4" fmla="*/ 6 w 84"/>
                    <a:gd name="T5" fmla="*/ 16 h 69"/>
                    <a:gd name="T6" fmla="*/ 0 w 84"/>
                    <a:gd name="T7" fmla="*/ 36 h 69"/>
                    <a:gd name="T8" fmla="*/ 0 w 84"/>
                    <a:gd name="T9" fmla="*/ 41 h 69"/>
                    <a:gd name="T10" fmla="*/ 35 w 84"/>
                    <a:gd name="T11" fmla="*/ 69 h 69"/>
                    <a:gd name="T12" fmla="*/ 47 w 84"/>
                    <a:gd name="T13" fmla="*/ 69 h 69"/>
                    <a:gd name="T14" fmla="*/ 64 w 84"/>
                    <a:gd name="T15" fmla="*/ 55 h 69"/>
                    <a:gd name="T16" fmla="*/ 84 w 84"/>
                    <a:gd name="T17" fmla="*/ 26 h 69"/>
                    <a:gd name="T18" fmla="*/ 55 w 84"/>
                    <a:gd name="T19" fmla="*/ 6 h 69"/>
                    <a:gd name="T20" fmla="*/ 35 w 84"/>
                    <a:gd name="T21" fmla="*/ 0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4" h="69">
                      <a:moveTo>
                        <a:pt x="35" y="0"/>
                      </a:moveTo>
                      <a:cubicBezTo>
                        <a:pt x="24" y="0"/>
                        <a:pt x="12" y="6"/>
                        <a:pt x="6" y="16"/>
                      </a:cubicBezTo>
                      <a:cubicBezTo>
                        <a:pt x="6" y="16"/>
                        <a:pt x="6" y="16"/>
                        <a:pt x="6" y="16"/>
                      </a:cubicBezTo>
                      <a:cubicBezTo>
                        <a:pt x="2" y="22"/>
                        <a:pt x="0" y="29"/>
                        <a:pt x="0" y="36"/>
                      </a:cubicBezTo>
                      <a:cubicBezTo>
                        <a:pt x="0" y="38"/>
                        <a:pt x="0" y="40"/>
                        <a:pt x="0" y="41"/>
                      </a:cubicBezTo>
                      <a:cubicBezTo>
                        <a:pt x="4" y="57"/>
                        <a:pt x="18" y="69"/>
                        <a:pt x="35" y="69"/>
                      </a:cubicBezTo>
                      <a:cubicBezTo>
                        <a:pt x="39" y="69"/>
                        <a:pt x="43" y="69"/>
                        <a:pt x="47" y="69"/>
                      </a:cubicBezTo>
                      <a:cubicBezTo>
                        <a:pt x="54" y="66"/>
                        <a:pt x="60" y="62"/>
                        <a:pt x="64" y="55"/>
                      </a:cubicBezTo>
                      <a:cubicBezTo>
                        <a:pt x="84" y="26"/>
                        <a:pt x="84" y="26"/>
                        <a:pt x="84" y="26"/>
                      </a:cubicBezTo>
                      <a:cubicBezTo>
                        <a:pt x="55" y="6"/>
                        <a:pt x="55" y="6"/>
                        <a:pt x="55" y="6"/>
                      </a:cubicBezTo>
                      <a:cubicBezTo>
                        <a:pt x="49" y="2"/>
                        <a:pt x="42" y="0"/>
                        <a:pt x="35" y="0"/>
                      </a:cubicBezTo>
                    </a:path>
                  </a:pathLst>
                </a:custGeom>
                <a:solidFill>
                  <a:srgbClr val="0066C5"/>
                </a:solidFill>
                <a:ln>
                  <a:solidFill>
                    <a:srgbClr val="0066C5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</p:grpSp>
          <p:grpSp>
            <p:nvGrpSpPr>
              <p:cNvPr id="123" name="Group 149"/>
              <p:cNvGrpSpPr>
                <a:grpSpLocks noChangeAspect="1"/>
              </p:cNvGrpSpPr>
              <p:nvPr/>
            </p:nvGrpSpPr>
            <p:grpSpPr>
              <a:xfrm rot="16200000">
                <a:off x="6084254" y="3727267"/>
                <a:ext cx="873059" cy="942729"/>
                <a:chOff x="3402807" y="2630488"/>
                <a:chExt cx="688181" cy="1544638"/>
              </a:xfrm>
            </p:grpSpPr>
            <p:sp>
              <p:nvSpPr>
                <p:cNvPr id="124" name="Freeform 111"/>
                <p:cNvSpPr>
                  <a:spLocks/>
                </p:cNvSpPr>
                <p:nvPr/>
              </p:nvSpPr>
              <p:spPr bwMode="auto">
                <a:xfrm>
                  <a:off x="3422650" y="2881313"/>
                  <a:ext cx="258763" cy="234950"/>
                </a:xfrm>
                <a:custGeom>
                  <a:avLst/>
                  <a:gdLst>
                    <a:gd name="T0" fmla="*/ 0 w 148"/>
                    <a:gd name="T1" fmla="*/ 0 h 134"/>
                    <a:gd name="T2" fmla="*/ 79 w 148"/>
                    <a:gd name="T3" fmla="*/ 118 h 134"/>
                    <a:gd name="T4" fmla="*/ 108 w 148"/>
                    <a:gd name="T5" fmla="*/ 134 h 134"/>
                    <a:gd name="T6" fmla="*/ 128 w 148"/>
                    <a:gd name="T7" fmla="*/ 128 h 134"/>
                    <a:gd name="T8" fmla="*/ 137 w 148"/>
                    <a:gd name="T9" fmla="*/ 79 h 134"/>
                    <a:gd name="T10" fmla="*/ 98 w 148"/>
                    <a:gd name="T11" fmla="*/ 19 h 134"/>
                    <a:gd name="T12" fmla="*/ 25 w 148"/>
                    <a:gd name="T13" fmla="*/ 10 h 134"/>
                    <a:gd name="T14" fmla="*/ 0 w 148"/>
                    <a:gd name="T15" fmla="*/ 0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48" h="134">
                      <a:moveTo>
                        <a:pt x="0" y="0"/>
                      </a:moveTo>
                      <a:cubicBezTo>
                        <a:pt x="79" y="118"/>
                        <a:pt x="79" y="118"/>
                        <a:pt x="79" y="118"/>
                      </a:cubicBezTo>
                      <a:cubicBezTo>
                        <a:pt x="85" y="129"/>
                        <a:pt x="97" y="134"/>
                        <a:pt x="108" y="134"/>
                      </a:cubicBezTo>
                      <a:cubicBezTo>
                        <a:pt x="115" y="134"/>
                        <a:pt x="122" y="132"/>
                        <a:pt x="128" y="128"/>
                      </a:cubicBezTo>
                      <a:cubicBezTo>
                        <a:pt x="144" y="117"/>
                        <a:pt x="148" y="95"/>
                        <a:pt x="137" y="79"/>
                      </a:cubicBezTo>
                      <a:cubicBezTo>
                        <a:pt x="98" y="19"/>
                        <a:pt x="98" y="19"/>
                        <a:pt x="98" y="19"/>
                      </a:cubicBezTo>
                      <a:cubicBezTo>
                        <a:pt x="74" y="13"/>
                        <a:pt x="50" y="10"/>
                        <a:pt x="25" y="10"/>
                      </a:cubicBezTo>
                      <a:cubicBezTo>
                        <a:pt x="15" y="10"/>
                        <a:pt x="6" y="6"/>
                        <a:pt x="0" y="0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25" name="Freeform 112"/>
                <p:cNvSpPr>
                  <a:spLocks/>
                </p:cNvSpPr>
                <p:nvPr/>
              </p:nvSpPr>
              <p:spPr bwMode="auto">
                <a:xfrm>
                  <a:off x="3409950" y="2630488"/>
                  <a:ext cx="344488" cy="177800"/>
                </a:xfrm>
                <a:custGeom>
                  <a:avLst/>
                  <a:gdLst>
                    <a:gd name="T0" fmla="*/ 157 w 197"/>
                    <a:gd name="T1" fmla="*/ 0 h 102"/>
                    <a:gd name="T2" fmla="*/ 137 w 197"/>
                    <a:gd name="T3" fmla="*/ 6 h 102"/>
                    <a:gd name="T4" fmla="*/ 12 w 197"/>
                    <a:gd name="T5" fmla="*/ 89 h 102"/>
                    <a:gd name="T6" fmla="*/ 0 w 197"/>
                    <a:gd name="T7" fmla="*/ 102 h 102"/>
                    <a:gd name="T8" fmla="*/ 0 w 197"/>
                    <a:gd name="T9" fmla="*/ 102 h 102"/>
                    <a:gd name="T10" fmla="*/ 12 w 197"/>
                    <a:gd name="T11" fmla="*/ 89 h 102"/>
                    <a:gd name="T12" fmla="*/ 32 w 197"/>
                    <a:gd name="T13" fmla="*/ 83 h 102"/>
                    <a:gd name="T14" fmla="*/ 39 w 197"/>
                    <a:gd name="T15" fmla="*/ 84 h 102"/>
                    <a:gd name="T16" fmla="*/ 128 w 197"/>
                    <a:gd name="T17" fmla="*/ 97 h 102"/>
                    <a:gd name="T18" fmla="*/ 176 w 197"/>
                    <a:gd name="T19" fmla="*/ 65 h 102"/>
                    <a:gd name="T20" fmla="*/ 186 w 197"/>
                    <a:gd name="T21" fmla="*/ 16 h 102"/>
                    <a:gd name="T22" fmla="*/ 157 w 197"/>
                    <a:gd name="T23" fmla="*/ 0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97" h="102">
                      <a:moveTo>
                        <a:pt x="157" y="0"/>
                      </a:moveTo>
                      <a:cubicBezTo>
                        <a:pt x="150" y="0"/>
                        <a:pt x="143" y="2"/>
                        <a:pt x="137" y="6"/>
                      </a:cubicBezTo>
                      <a:cubicBezTo>
                        <a:pt x="12" y="89"/>
                        <a:pt x="12" y="89"/>
                        <a:pt x="12" y="89"/>
                      </a:cubicBezTo>
                      <a:cubicBezTo>
                        <a:pt x="7" y="92"/>
                        <a:pt x="3" y="97"/>
                        <a:pt x="0" y="102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3" y="97"/>
                        <a:pt x="7" y="92"/>
                        <a:pt x="12" y="89"/>
                      </a:cubicBezTo>
                      <a:cubicBezTo>
                        <a:pt x="18" y="85"/>
                        <a:pt x="25" y="83"/>
                        <a:pt x="32" y="83"/>
                      </a:cubicBezTo>
                      <a:cubicBezTo>
                        <a:pt x="34" y="83"/>
                        <a:pt x="37" y="83"/>
                        <a:pt x="39" y="84"/>
                      </a:cubicBezTo>
                      <a:cubicBezTo>
                        <a:pt x="70" y="84"/>
                        <a:pt x="100" y="89"/>
                        <a:pt x="128" y="97"/>
                      </a:cubicBezTo>
                      <a:cubicBezTo>
                        <a:pt x="176" y="65"/>
                        <a:pt x="176" y="65"/>
                        <a:pt x="176" y="65"/>
                      </a:cubicBezTo>
                      <a:cubicBezTo>
                        <a:pt x="193" y="54"/>
                        <a:pt x="197" y="32"/>
                        <a:pt x="186" y="16"/>
                      </a:cubicBezTo>
                      <a:cubicBezTo>
                        <a:pt x="179" y="5"/>
                        <a:pt x="168" y="0"/>
                        <a:pt x="157" y="0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26" name="Freeform 113"/>
                <p:cNvSpPr>
                  <a:spLocks/>
                </p:cNvSpPr>
                <p:nvPr/>
              </p:nvSpPr>
              <p:spPr bwMode="auto">
                <a:xfrm>
                  <a:off x="3409950" y="2774951"/>
                  <a:ext cx="68263" cy="33337"/>
                </a:xfrm>
                <a:custGeom>
                  <a:avLst/>
                  <a:gdLst>
                    <a:gd name="T0" fmla="*/ 32 w 39"/>
                    <a:gd name="T1" fmla="*/ 0 h 19"/>
                    <a:gd name="T2" fmla="*/ 12 w 39"/>
                    <a:gd name="T3" fmla="*/ 6 h 19"/>
                    <a:gd name="T4" fmla="*/ 0 w 39"/>
                    <a:gd name="T5" fmla="*/ 19 h 19"/>
                    <a:gd name="T6" fmla="*/ 32 w 39"/>
                    <a:gd name="T7" fmla="*/ 0 h 19"/>
                    <a:gd name="T8" fmla="*/ 32 w 39"/>
                    <a:gd name="T9" fmla="*/ 0 h 19"/>
                    <a:gd name="T10" fmla="*/ 39 w 39"/>
                    <a:gd name="T11" fmla="*/ 1 h 19"/>
                    <a:gd name="T12" fmla="*/ 32 w 39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9" h="19">
                      <a:moveTo>
                        <a:pt x="32" y="0"/>
                      </a:moveTo>
                      <a:cubicBezTo>
                        <a:pt x="25" y="0"/>
                        <a:pt x="18" y="2"/>
                        <a:pt x="12" y="6"/>
                      </a:cubicBezTo>
                      <a:cubicBezTo>
                        <a:pt x="7" y="9"/>
                        <a:pt x="3" y="14"/>
                        <a:pt x="0" y="19"/>
                      </a:cubicBezTo>
                      <a:cubicBezTo>
                        <a:pt x="6" y="8"/>
                        <a:pt x="18" y="0"/>
                        <a:pt x="32" y="0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34" y="0"/>
                        <a:pt x="37" y="0"/>
                        <a:pt x="39" y="1"/>
                      </a:cubicBezTo>
                      <a:cubicBezTo>
                        <a:pt x="37" y="0"/>
                        <a:pt x="34" y="0"/>
                        <a:pt x="32" y="0"/>
                      </a:cubicBezTo>
                    </a:path>
                  </a:pathLst>
                </a:custGeom>
                <a:solidFill>
                  <a:srgbClr val="008B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27" name="Freeform 114"/>
                <p:cNvSpPr>
                  <a:spLocks/>
                </p:cNvSpPr>
                <p:nvPr/>
              </p:nvSpPr>
              <p:spPr bwMode="auto">
                <a:xfrm>
                  <a:off x="3425825" y="3689351"/>
                  <a:ext cx="255588" cy="228600"/>
                </a:xfrm>
                <a:custGeom>
                  <a:avLst/>
                  <a:gdLst>
                    <a:gd name="T0" fmla="*/ 106 w 146"/>
                    <a:gd name="T1" fmla="*/ 0 h 131"/>
                    <a:gd name="T2" fmla="*/ 77 w 146"/>
                    <a:gd name="T3" fmla="*/ 15 h 131"/>
                    <a:gd name="T4" fmla="*/ 0 w 146"/>
                    <a:gd name="T5" fmla="*/ 131 h 131"/>
                    <a:gd name="T6" fmla="*/ 23 w 146"/>
                    <a:gd name="T7" fmla="*/ 122 h 131"/>
                    <a:gd name="T8" fmla="*/ 97 w 146"/>
                    <a:gd name="T9" fmla="*/ 113 h 131"/>
                    <a:gd name="T10" fmla="*/ 135 w 146"/>
                    <a:gd name="T11" fmla="*/ 54 h 131"/>
                    <a:gd name="T12" fmla="*/ 126 w 146"/>
                    <a:gd name="T13" fmla="*/ 5 h 131"/>
                    <a:gd name="T14" fmla="*/ 106 w 146"/>
                    <a:gd name="T15" fmla="*/ 0 h 1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46" h="131">
                      <a:moveTo>
                        <a:pt x="106" y="0"/>
                      </a:moveTo>
                      <a:cubicBezTo>
                        <a:pt x="95" y="0"/>
                        <a:pt x="83" y="5"/>
                        <a:pt x="77" y="15"/>
                      </a:cubicBezTo>
                      <a:cubicBezTo>
                        <a:pt x="0" y="131"/>
                        <a:pt x="0" y="131"/>
                        <a:pt x="0" y="131"/>
                      </a:cubicBezTo>
                      <a:cubicBezTo>
                        <a:pt x="6" y="126"/>
                        <a:pt x="14" y="122"/>
                        <a:pt x="23" y="122"/>
                      </a:cubicBezTo>
                      <a:cubicBezTo>
                        <a:pt x="48" y="122"/>
                        <a:pt x="73" y="119"/>
                        <a:pt x="97" y="113"/>
                      </a:cubicBezTo>
                      <a:cubicBezTo>
                        <a:pt x="135" y="54"/>
                        <a:pt x="135" y="54"/>
                        <a:pt x="135" y="54"/>
                      </a:cubicBezTo>
                      <a:cubicBezTo>
                        <a:pt x="146" y="38"/>
                        <a:pt x="142" y="16"/>
                        <a:pt x="126" y="5"/>
                      </a:cubicBezTo>
                      <a:cubicBezTo>
                        <a:pt x="120" y="1"/>
                        <a:pt x="113" y="0"/>
                        <a:pt x="106" y="0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28" name="Freeform 115"/>
                <p:cNvSpPr>
                  <a:spLocks/>
                </p:cNvSpPr>
                <p:nvPr/>
              </p:nvSpPr>
              <p:spPr bwMode="auto">
                <a:xfrm>
                  <a:off x="3430588" y="4003676"/>
                  <a:ext cx="323850" cy="171450"/>
                </a:xfrm>
                <a:custGeom>
                  <a:avLst/>
                  <a:gdLst>
                    <a:gd name="T0" fmla="*/ 115 w 185"/>
                    <a:gd name="T1" fmla="*/ 0 h 98"/>
                    <a:gd name="T2" fmla="*/ 32 w 185"/>
                    <a:gd name="T3" fmla="*/ 13 h 98"/>
                    <a:gd name="T4" fmla="*/ 20 w 185"/>
                    <a:gd name="T5" fmla="*/ 15 h 98"/>
                    <a:gd name="T6" fmla="*/ 0 w 185"/>
                    <a:gd name="T7" fmla="*/ 9 h 98"/>
                    <a:gd name="T8" fmla="*/ 125 w 185"/>
                    <a:gd name="T9" fmla="*/ 92 h 98"/>
                    <a:gd name="T10" fmla="*/ 145 w 185"/>
                    <a:gd name="T11" fmla="*/ 98 h 98"/>
                    <a:gd name="T12" fmla="*/ 174 w 185"/>
                    <a:gd name="T13" fmla="*/ 82 h 98"/>
                    <a:gd name="T14" fmla="*/ 164 w 185"/>
                    <a:gd name="T15" fmla="*/ 33 h 98"/>
                    <a:gd name="T16" fmla="*/ 115 w 185"/>
                    <a:gd name="T17" fmla="*/ 0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5" h="98">
                      <a:moveTo>
                        <a:pt x="115" y="0"/>
                      </a:moveTo>
                      <a:cubicBezTo>
                        <a:pt x="88" y="8"/>
                        <a:pt x="60" y="12"/>
                        <a:pt x="32" y="13"/>
                      </a:cubicBezTo>
                      <a:cubicBezTo>
                        <a:pt x="28" y="14"/>
                        <a:pt x="24" y="15"/>
                        <a:pt x="20" y="15"/>
                      </a:cubicBezTo>
                      <a:cubicBezTo>
                        <a:pt x="13" y="15"/>
                        <a:pt x="6" y="13"/>
                        <a:pt x="0" y="9"/>
                      </a:cubicBezTo>
                      <a:cubicBezTo>
                        <a:pt x="125" y="92"/>
                        <a:pt x="125" y="92"/>
                        <a:pt x="125" y="92"/>
                      </a:cubicBezTo>
                      <a:cubicBezTo>
                        <a:pt x="131" y="96"/>
                        <a:pt x="138" y="98"/>
                        <a:pt x="145" y="98"/>
                      </a:cubicBezTo>
                      <a:cubicBezTo>
                        <a:pt x="156" y="98"/>
                        <a:pt x="167" y="92"/>
                        <a:pt x="174" y="82"/>
                      </a:cubicBezTo>
                      <a:cubicBezTo>
                        <a:pt x="185" y="66"/>
                        <a:pt x="181" y="44"/>
                        <a:pt x="164" y="33"/>
                      </a:cubicBezTo>
                      <a:cubicBezTo>
                        <a:pt x="115" y="0"/>
                        <a:pt x="115" y="0"/>
                        <a:pt x="115" y="0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29" name="Freeform 116"/>
                <p:cNvSpPr>
                  <a:spLocks/>
                </p:cNvSpPr>
                <p:nvPr/>
              </p:nvSpPr>
              <p:spPr bwMode="auto">
                <a:xfrm>
                  <a:off x="3405188" y="3978276"/>
                  <a:ext cx="82550" cy="52387"/>
                </a:xfrm>
                <a:custGeom>
                  <a:avLst/>
                  <a:gdLst>
                    <a:gd name="T0" fmla="*/ 0 w 47"/>
                    <a:gd name="T1" fmla="*/ 0 h 30"/>
                    <a:gd name="T2" fmla="*/ 15 w 47"/>
                    <a:gd name="T3" fmla="*/ 24 h 30"/>
                    <a:gd name="T4" fmla="*/ 15 w 47"/>
                    <a:gd name="T5" fmla="*/ 24 h 30"/>
                    <a:gd name="T6" fmla="*/ 35 w 47"/>
                    <a:gd name="T7" fmla="*/ 30 h 30"/>
                    <a:gd name="T8" fmla="*/ 47 w 47"/>
                    <a:gd name="T9" fmla="*/ 28 h 30"/>
                    <a:gd name="T10" fmla="*/ 35 w 47"/>
                    <a:gd name="T11" fmla="*/ 28 h 30"/>
                    <a:gd name="T12" fmla="*/ 0 w 47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0">
                      <a:moveTo>
                        <a:pt x="0" y="0"/>
                      </a:moveTo>
                      <a:cubicBezTo>
                        <a:pt x="2" y="10"/>
                        <a:pt x="7" y="18"/>
                        <a:pt x="15" y="24"/>
                      </a:cubicBezTo>
                      <a:cubicBezTo>
                        <a:pt x="15" y="24"/>
                        <a:pt x="15" y="24"/>
                        <a:pt x="15" y="24"/>
                      </a:cubicBezTo>
                      <a:cubicBezTo>
                        <a:pt x="21" y="28"/>
                        <a:pt x="28" y="30"/>
                        <a:pt x="35" y="30"/>
                      </a:cubicBezTo>
                      <a:cubicBezTo>
                        <a:pt x="39" y="30"/>
                        <a:pt x="43" y="29"/>
                        <a:pt x="47" y="28"/>
                      </a:cubicBezTo>
                      <a:cubicBezTo>
                        <a:pt x="43" y="28"/>
                        <a:pt x="39" y="28"/>
                        <a:pt x="35" y="28"/>
                      </a:cubicBezTo>
                      <a:cubicBezTo>
                        <a:pt x="18" y="28"/>
                        <a:pt x="4" y="16"/>
                        <a:pt x="0" y="0"/>
                      </a:cubicBezTo>
                    </a:path>
                  </a:pathLst>
                </a:custGeom>
                <a:solidFill>
                  <a:srgbClr val="008B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30" name="Freeform 117"/>
                <p:cNvSpPr>
                  <a:spLocks noEditPoints="1"/>
                </p:cNvSpPr>
                <p:nvPr/>
              </p:nvSpPr>
              <p:spPr bwMode="auto">
                <a:xfrm>
                  <a:off x="3403600" y="2800351"/>
                  <a:ext cx="687388" cy="1203325"/>
                </a:xfrm>
                <a:custGeom>
                  <a:avLst/>
                  <a:gdLst>
                    <a:gd name="T0" fmla="*/ 13 w 393"/>
                    <a:gd name="T1" fmla="*/ 639 h 688"/>
                    <a:gd name="T2" fmla="*/ 0 w 393"/>
                    <a:gd name="T3" fmla="*/ 666 h 688"/>
                    <a:gd name="T4" fmla="*/ 1 w 393"/>
                    <a:gd name="T5" fmla="*/ 673 h 688"/>
                    <a:gd name="T6" fmla="*/ 1 w 393"/>
                    <a:gd name="T7" fmla="*/ 668 h 688"/>
                    <a:gd name="T8" fmla="*/ 7 w 393"/>
                    <a:gd name="T9" fmla="*/ 648 h 688"/>
                    <a:gd name="T10" fmla="*/ 7 w 393"/>
                    <a:gd name="T11" fmla="*/ 648 h 688"/>
                    <a:gd name="T12" fmla="*/ 13 w 393"/>
                    <a:gd name="T13" fmla="*/ 639 h 688"/>
                    <a:gd name="T14" fmla="*/ 4 w 393"/>
                    <a:gd name="T15" fmla="*/ 5 h 688"/>
                    <a:gd name="T16" fmla="*/ 0 w 393"/>
                    <a:gd name="T17" fmla="*/ 22 h 688"/>
                    <a:gd name="T18" fmla="*/ 11 w 393"/>
                    <a:gd name="T19" fmla="*/ 47 h 688"/>
                    <a:gd name="T20" fmla="*/ 7 w 393"/>
                    <a:gd name="T21" fmla="*/ 41 h 688"/>
                    <a:gd name="T22" fmla="*/ 1 w 393"/>
                    <a:gd name="T23" fmla="*/ 21 h 688"/>
                    <a:gd name="T24" fmla="*/ 4 w 393"/>
                    <a:gd name="T25" fmla="*/ 5 h 688"/>
                    <a:gd name="T26" fmla="*/ 132 w 393"/>
                    <a:gd name="T27" fmla="*/ 0 h 688"/>
                    <a:gd name="T28" fmla="*/ 85 w 393"/>
                    <a:gd name="T29" fmla="*/ 31 h 688"/>
                    <a:gd name="T30" fmla="*/ 109 w 393"/>
                    <a:gd name="T31" fmla="*/ 66 h 688"/>
                    <a:gd name="T32" fmla="*/ 147 w 393"/>
                    <a:gd name="T33" fmla="*/ 80 h 688"/>
                    <a:gd name="T34" fmla="*/ 273 w 393"/>
                    <a:gd name="T35" fmla="*/ 184 h 688"/>
                    <a:gd name="T36" fmla="*/ 322 w 393"/>
                    <a:gd name="T37" fmla="*/ 344 h 688"/>
                    <a:gd name="T38" fmla="*/ 300 w 393"/>
                    <a:gd name="T39" fmla="*/ 455 h 688"/>
                    <a:gd name="T40" fmla="*/ 196 w 393"/>
                    <a:gd name="T41" fmla="*/ 582 h 688"/>
                    <a:gd name="T42" fmla="*/ 110 w 393"/>
                    <a:gd name="T43" fmla="*/ 621 h 688"/>
                    <a:gd name="T44" fmla="*/ 85 w 393"/>
                    <a:gd name="T45" fmla="*/ 658 h 688"/>
                    <a:gd name="T46" fmla="*/ 131 w 393"/>
                    <a:gd name="T47" fmla="*/ 688 h 688"/>
                    <a:gd name="T48" fmla="*/ 175 w 393"/>
                    <a:gd name="T49" fmla="*/ 673 h 688"/>
                    <a:gd name="T50" fmla="*/ 332 w 393"/>
                    <a:gd name="T51" fmla="*/ 544 h 688"/>
                    <a:gd name="T52" fmla="*/ 393 w 393"/>
                    <a:gd name="T53" fmla="*/ 344 h 688"/>
                    <a:gd name="T54" fmla="*/ 365 w 393"/>
                    <a:gd name="T55" fmla="*/ 205 h 688"/>
                    <a:gd name="T56" fmla="*/ 235 w 393"/>
                    <a:gd name="T57" fmla="*/ 47 h 688"/>
                    <a:gd name="T58" fmla="*/ 132 w 393"/>
                    <a:gd name="T59" fmla="*/ 0 h 6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393" h="688">
                      <a:moveTo>
                        <a:pt x="13" y="639"/>
                      </a:moveTo>
                      <a:cubicBezTo>
                        <a:pt x="5" y="645"/>
                        <a:pt x="0" y="655"/>
                        <a:pt x="0" y="666"/>
                      </a:cubicBezTo>
                      <a:cubicBezTo>
                        <a:pt x="0" y="668"/>
                        <a:pt x="1" y="671"/>
                        <a:pt x="1" y="673"/>
                      </a:cubicBezTo>
                      <a:cubicBezTo>
                        <a:pt x="1" y="672"/>
                        <a:pt x="1" y="670"/>
                        <a:pt x="1" y="668"/>
                      </a:cubicBezTo>
                      <a:cubicBezTo>
                        <a:pt x="1" y="661"/>
                        <a:pt x="3" y="654"/>
                        <a:pt x="7" y="648"/>
                      </a:cubicBezTo>
                      <a:cubicBezTo>
                        <a:pt x="7" y="648"/>
                        <a:pt x="7" y="648"/>
                        <a:pt x="7" y="648"/>
                      </a:cubicBezTo>
                      <a:cubicBezTo>
                        <a:pt x="13" y="639"/>
                        <a:pt x="13" y="639"/>
                        <a:pt x="13" y="639"/>
                      </a:cubicBezTo>
                      <a:moveTo>
                        <a:pt x="4" y="5"/>
                      </a:moveTo>
                      <a:cubicBezTo>
                        <a:pt x="2" y="10"/>
                        <a:pt x="0" y="16"/>
                        <a:pt x="0" y="22"/>
                      </a:cubicBezTo>
                      <a:cubicBezTo>
                        <a:pt x="0" y="31"/>
                        <a:pt x="4" y="40"/>
                        <a:pt x="11" y="47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35"/>
                        <a:pt x="1" y="28"/>
                        <a:pt x="1" y="21"/>
                      </a:cubicBezTo>
                      <a:cubicBezTo>
                        <a:pt x="1" y="16"/>
                        <a:pt x="2" y="10"/>
                        <a:pt x="4" y="5"/>
                      </a:cubicBezTo>
                      <a:moveTo>
                        <a:pt x="132" y="0"/>
                      </a:moveTo>
                      <a:cubicBezTo>
                        <a:pt x="85" y="31"/>
                        <a:pt x="85" y="31"/>
                        <a:pt x="85" y="31"/>
                      </a:cubicBezTo>
                      <a:cubicBezTo>
                        <a:pt x="109" y="66"/>
                        <a:pt x="109" y="66"/>
                        <a:pt x="109" y="66"/>
                      </a:cubicBezTo>
                      <a:cubicBezTo>
                        <a:pt x="122" y="70"/>
                        <a:pt x="135" y="74"/>
                        <a:pt x="147" y="80"/>
                      </a:cubicBezTo>
                      <a:cubicBezTo>
                        <a:pt x="199" y="101"/>
                        <a:pt x="242" y="138"/>
                        <a:pt x="273" y="184"/>
                      </a:cubicBezTo>
                      <a:cubicBezTo>
                        <a:pt x="304" y="229"/>
                        <a:pt x="322" y="284"/>
                        <a:pt x="322" y="344"/>
                      </a:cubicBezTo>
                      <a:cubicBezTo>
                        <a:pt x="322" y="383"/>
                        <a:pt x="314" y="421"/>
                        <a:pt x="300" y="455"/>
                      </a:cubicBezTo>
                      <a:cubicBezTo>
                        <a:pt x="278" y="507"/>
                        <a:pt x="242" y="551"/>
                        <a:pt x="196" y="582"/>
                      </a:cubicBezTo>
                      <a:cubicBezTo>
                        <a:pt x="170" y="599"/>
                        <a:pt x="141" y="613"/>
                        <a:pt x="110" y="621"/>
                      </a:cubicBezTo>
                      <a:cubicBezTo>
                        <a:pt x="85" y="658"/>
                        <a:pt x="85" y="658"/>
                        <a:pt x="85" y="658"/>
                      </a:cubicBezTo>
                      <a:cubicBezTo>
                        <a:pt x="131" y="688"/>
                        <a:pt x="131" y="688"/>
                        <a:pt x="131" y="688"/>
                      </a:cubicBezTo>
                      <a:cubicBezTo>
                        <a:pt x="146" y="684"/>
                        <a:pt x="161" y="679"/>
                        <a:pt x="175" y="673"/>
                      </a:cubicBezTo>
                      <a:cubicBezTo>
                        <a:pt x="239" y="646"/>
                        <a:pt x="293" y="601"/>
                        <a:pt x="332" y="544"/>
                      </a:cubicBezTo>
                      <a:cubicBezTo>
                        <a:pt x="370" y="487"/>
                        <a:pt x="393" y="418"/>
                        <a:pt x="393" y="344"/>
                      </a:cubicBezTo>
                      <a:cubicBezTo>
                        <a:pt x="393" y="295"/>
                        <a:pt x="383" y="247"/>
                        <a:pt x="365" y="205"/>
                      </a:cubicBezTo>
                      <a:cubicBezTo>
                        <a:pt x="338" y="141"/>
                        <a:pt x="292" y="86"/>
                        <a:pt x="235" y="47"/>
                      </a:cubicBezTo>
                      <a:cubicBezTo>
                        <a:pt x="204" y="26"/>
                        <a:pt x="169" y="10"/>
                        <a:pt x="132" y="0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31" name="Freeform 118"/>
                <p:cNvSpPr>
                  <a:spLocks/>
                </p:cNvSpPr>
                <p:nvPr/>
              </p:nvSpPr>
              <p:spPr bwMode="auto">
                <a:xfrm>
                  <a:off x="3405188" y="2836863"/>
                  <a:ext cx="188913" cy="77787"/>
                </a:xfrm>
                <a:custGeom>
                  <a:avLst/>
                  <a:gdLst>
                    <a:gd name="T0" fmla="*/ 0 w 108"/>
                    <a:gd name="T1" fmla="*/ 0 h 45"/>
                    <a:gd name="T2" fmla="*/ 6 w 108"/>
                    <a:gd name="T3" fmla="*/ 20 h 45"/>
                    <a:gd name="T4" fmla="*/ 10 w 108"/>
                    <a:gd name="T5" fmla="*/ 26 h 45"/>
                    <a:gd name="T6" fmla="*/ 35 w 108"/>
                    <a:gd name="T7" fmla="*/ 36 h 45"/>
                    <a:gd name="T8" fmla="*/ 108 w 108"/>
                    <a:gd name="T9" fmla="*/ 45 h 45"/>
                    <a:gd name="T10" fmla="*/ 84 w 108"/>
                    <a:gd name="T11" fmla="*/ 10 h 45"/>
                    <a:gd name="T12" fmla="*/ 55 w 108"/>
                    <a:gd name="T13" fmla="*/ 29 h 45"/>
                    <a:gd name="T14" fmla="*/ 35 w 108"/>
                    <a:gd name="T15" fmla="*/ 35 h 45"/>
                    <a:gd name="T16" fmla="*/ 6 w 108"/>
                    <a:gd name="T17" fmla="*/ 20 h 45"/>
                    <a:gd name="T18" fmla="*/ 0 w 108"/>
                    <a:gd name="T19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8" h="45">
                      <a:moveTo>
                        <a:pt x="0" y="0"/>
                      </a:moveTo>
                      <a:cubicBezTo>
                        <a:pt x="0" y="7"/>
                        <a:pt x="2" y="14"/>
                        <a:pt x="6" y="20"/>
                      </a:cubicBezTo>
                      <a:cubicBezTo>
                        <a:pt x="10" y="26"/>
                        <a:pt x="10" y="26"/>
                        <a:pt x="10" y="26"/>
                      </a:cubicBezTo>
                      <a:cubicBezTo>
                        <a:pt x="16" y="32"/>
                        <a:pt x="25" y="36"/>
                        <a:pt x="35" y="36"/>
                      </a:cubicBezTo>
                      <a:cubicBezTo>
                        <a:pt x="60" y="36"/>
                        <a:pt x="84" y="39"/>
                        <a:pt x="108" y="45"/>
                      </a:cubicBezTo>
                      <a:cubicBezTo>
                        <a:pt x="84" y="10"/>
                        <a:pt x="84" y="10"/>
                        <a:pt x="84" y="10"/>
                      </a:cubicBezTo>
                      <a:cubicBezTo>
                        <a:pt x="55" y="29"/>
                        <a:pt x="55" y="29"/>
                        <a:pt x="55" y="29"/>
                      </a:cubicBezTo>
                      <a:cubicBezTo>
                        <a:pt x="49" y="33"/>
                        <a:pt x="42" y="35"/>
                        <a:pt x="35" y="35"/>
                      </a:cubicBezTo>
                      <a:cubicBezTo>
                        <a:pt x="24" y="35"/>
                        <a:pt x="12" y="30"/>
                        <a:pt x="6" y="20"/>
                      </a:cubicBezTo>
                      <a:cubicBezTo>
                        <a:pt x="2" y="14"/>
                        <a:pt x="0" y="7"/>
                        <a:pt x="0" y="0"/>
                      </a:cubicBezTo>
                    </a:path>
                  </a:pathLst>
                </a:custGeom>
                <a:solidFill>
                  <a:srgbClr val="008BD7"/>
                </a:solidFill>
                <a:ln>
                  <a:solidFill>
                    <a:srgbClr val="008BD7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32" name="Freeform 119"/>
                <p:cNvSpPr>
                  <a:spLocks/>
                </p:cNvSpPr>
                <p:nvPr/>
              </p:nvSpPr>
              <p:spPr bwMode="auto">
                <a:xfrm>
                  <a:off x="3478213" y="2776538"/>
                  <a:ext cx="155575" cy="77787"/>
                </a:xfrm>
                <a:custGeom>
                  <a:avLst/>
                  <a:gdLst>
                    <a:gd name="T0" fmla="*/ 0 w 89"/>
                    <a:gd name="T1" fmla="*/ 0 h 44"/>
                    <a:gd name="T2" fmla="*/ 22 w 89"/>
                    <a:gd name="T3" fmla="*/ 15 h 44"/>
                    <a:gd name="T4" fmla="*/ 42 w 89"/>
                    <a:gd name="T5" fmla="*/ 44 h 44"/>
                    <a:gd name="T6" fmla="*/ 89 w 89"/>
                    <a:gd name="T7" fmla="*/ 13 h 44"/>
                    <a:gd name="T8" fmla="*/ 0 w 89"/>
                    <a:gd name="T9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44">
                      <a:moveTo>
                        <a:pt x="0" y="0"/>
                      </a:moveTo>
                      <a:cubicBezTo>
                        <a:pt x="9" y="1"/>
                        <a:pt x="17" y="7"/>
                        <a:pt x="22" y="15"/>
                      </a:cubicBezTo>
                      <a:cubicBezTo>
                        <a:pt x="42" y="44"/>
                        <a:pt x="42" y="44"/>
                        <a:pt x="42" y="44"/>
                      </a:cubicBezTo>
                      <a:cubicBezTo>
                        <a:pt x="89" y="13"/>
                        <a:pt x="89" y="13"/>
                        <a:pt x="89" y="13"/>
                      </a:cubicBezTo>
                      <a:cubicBezTo>
                        <a:pt x="61" y="5"/>
                        <a:pt x="31" y="0"/>
                        <a:pt x="0" y="0"/>
                      </a:cubicBezTo>
                    </a:path>
                  </a:pathLst>
                </a:custGeom>
                <a:solidFill>
                  <a:srgbClr val="008BD7"/>
                </a:solidFill>
                <a:ln>
                  <a:solidFill>
                    <a:srgbClr val="008BD7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33" name="Freeform 120"/>
                <p:cNvSpPr>
                  <a:spLocks/>
                </p:cNvSpPr>
                <p:nvPr/>
              </p:nvSpPr>
              <p:spPr bwMode="auto">
                <a:xfrm>
                  <a:off x="3402807" y="2774951"/>
                  <a:ext cx="146050" cy="122237"/>
                </a:xfrm>
                <a:custGeom>
                  <a:avLst/>
                  <a:gdLst>
                    <a:gd name="T0" fmla="*/ 35 w 84"/>
                    <a:gd name="T1" fmla="*/ 0 h 70"/>
                    <a:gd name="T2" fmla="*/ 35 w 84"/>
                    <a:gd name="T3" fmla="*/ 0 h 70"/>
                    <a:gd name="T4" fmla="*/ 3 w 84"/>
                    <a:gd name="T5" fmla="*/ 19 h 70"/>
                    <a:gd name="T6" fmla="*/ 0 w 84"/>
                    <a:gd name="T7" fmla="*/ 35 h 70"/>
                    <a:gd name="T8" fmla="*/ 6 w 84"/>
                    <a:gd name="T9" fmla="*/ 55 h 70"/>
                    <a:gd name="T10" fmla="*/ 35 w 84"/>
                    <a:gd name="T11" fmla="*/ 70 h 70"/>
                    <a:gd name="T12" fmla="*/ 55 w 84"/>
                    <a:gd name="T13" fmla="*/ 64 h 70"/>
                    <a:gd name="T14" fmla="*/ 84 w 84"/>
                    <a:gd name="T15" fmla="*/ 45 h 70"/>
                    <a:gd name="T16" fmla="*/ 64 w 84"/>
                    <a:gd name="T17" fmla="*/ 16 h 70"/>
                    <a:gd name="T18" fmla="*/ 42 w 84"/>
                    <a:gd name="T19" fmla="*/ 1 h 70"/>
                    <a:gd name="T20" fmla="*/ 35 w 84"/>
                    <a:gd name="T21" fmla="*/ 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4" h="70">
                      <a:moveTo>
                        <a:pt x="35" y="0"/>
                      </a:move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21" y="0"/>
                        <a:pt x="9" y="8"/>
                        <a:pt x="3" y="19"/>
                      </a:cubicBezTo>
                      <a:cubicBezTo>
                        <a:pt x="1" y="24"/>
                        <a:pt x="0" y="30"/>
                        <a:pt x="0" y="35"/>
                      </a:cubicBezTo>
                      <a:cubicBezTo>
                        <a:pt x="0" y="42"/>
                        <a:pt x="2" y="49"/>
                        <a:pt x="6" y="55"/>
                      </a:cubicBezTo>
                      <a:cubicBezTo>
                        <a:pt x="12" y="65"/>
                        <a:pt x="24" y="70"/>
                        <a:pt x="35" y="70"/>
                      </a:cubicBezTo>
                      <a:cubicBezTo>
                        <a:pt x="42" y="70"/>
                        <a:pt x="49" y="68"/>
                        <a:pt x="55" y="64"/>
                      </a:cubicBezTo>
                      <a:cubicBezTo>
                        <a:pt x="84" y="45"/>
                        <a:pt x="84" y="45"/>
                        <a:pt x="84" y="45"/>
                      </a:cubicBezTo>
                      <a:cubicBezTo>
                        <a:pt x="64" y="16"/>
                        <a:pt x="64" y="16"/>
                        <a:pt x="64" y="16"/>
                      </a:cubicBezTo>
                      <a:cubicBezTo>
                        <a:pt x="59" y="8"/>
                        <a:pt x="51" y="2"/>
                        <a:pt x="42" y="1"/>
                      </a:cubicBezTo>
                      <a:cubicBezTo>
                        <a:pt x="40" y="0"/>
                        <a:pt x="37" y="0"/>
                        <a:pt x="35" y="0"/>
                      </a:cubicBezTo>
                    </a:path>
                  </a:pathLst>
                </a:custGeom>
                <a:solidFill>
                  <a:srgbClr val="0066C5"/>
                </a:solidFill>
                <a:ln w="12700">
                  <a:solidFill>
                    <a:srgbClr val="0066C5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34" name="Freeform 121"/>
                <p:cNvSpPr>
                  <a:spLocks/>
                </p:cNvSpPr>
                <p:nvPr/>
              </p:nvSpPr>
              <p:spPr bwMode="auto">
                <a:xfrm>
                  <a:off x="3414713" y="3886201"/>
                  <a:ext cx="180975" cy="65087"/>
                </a:xfrm>
                <a:custGeom>
                  <a:avLst/>
                  <a:gdLst>
                    <a:gd name="T0" fmla="*/ 103 w 103"/>
                    <a:gd name="T1" fmla="*/ 0 h 37"/>
                    <a:gd name="T2" fmla="*/ 29 w 103"/>
                    <a:gd name="T3" fmla="*/ 9 h 37"/>
                    <a:gd name="T4" fmla="*/ 6 w 103"/>
                    <a:gd name="T5" fmla="*/ 18 h 37"/>
                    <a:gd name="T6" fmla="*/ 0 w 103"/>
                    <a:gd name="T7" fmla="*/ 27 h 37"/>
                    <a:gd name="T8" fmla="*/ 29 w 103"/>
                    <a:gd name="T9" fmla="*/ 11 h 37"/>
                    <a:gd name="T10" fmla="*/ 49 w 103"/>
                    <a:gd name="T11" fmla="*/ 17 h 37"/>
                    <a:gd name="T12" fmla="*/ 78 w 103"/>
                    <a:gd name="T13" fmla="*/ 37 h 37"/>
                    <a:gd name="T14" fmla="*/ 103 w 103"/>
                    <a:gd name="T15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03" h="37">
                      <a:moveTo>
                        <a:pt x="103" y="0"/>
                      </a:moveTo>
                      <a:cubicBezTo>
                        <a:pt x="79" y="6"/>
                        <a:pt x="54" y="9"/>
                        <a:pt x="29" y="9"/>
                      </a:cubicBezTo>
                      <a:cubicBezTo>
                        <a:pt x="20" y="9"/>
                        <a:pt x="12" y="13"/>
                        <a:pt x="6" y="18"/>
                      </a:cubicBezTo>
                      <a:cubicBezTo>
                        <a:pt x="0" y="27"/>
                        <a:pt x="0" y="27"/>
                        <a:pt x="0" y="27"/>
                      </a:cubicBezTo>
                      <a:cubicBezTo>
                        <a:pt x="6" y="17"/>
                        <a:pt x="18" y="11"/>
                        <a:pt x="29" y="11"/>
                      </a:cubicBezTo>
                      <a:cubicBezTo>
                        <a:pt x="36" y="11"/>
                        <a:pt x="43" y="13"/>
                        <a:pt x="49" y="17"/>
                      </a:cubicBezTo>
                      <a:cubicBezTo>
                        <a:pt x="78" y="37"/>
                        <a:pt x="78" y="37"/>
                        <a:pt x="78" y="37"/>
                      </a:cubicBezTo>
                      <a:cubicBezTo>
                        <a:pt x="103" y="0"/>
                        <a:pt x="103" y="0"/>
                        <a:pt x="103" y="0"/>
                      </a:cubicBezTo>
                    </a:path>
                  </a:pathLst>
                </a:custGeom>
                <a:solidFill>
                  <a:srgbClr val="008BD7"/>
                </a:solidFill>
                <a:ln>
                  <a:solidFill>
                    <a:srgbClr val="008BD7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35" name="Freeform 122"/>
                <p:cNvSpPr>
                  <a:spLocks/>
                </p:cNvSpPr>
                <p:nvPr/>
              </p:nvSpPr>
              <p:spPr bwMode="auto">
                <a:xfrm>
                  <a:off x="3487738" y="3951288"/>
                  <a:ext cx="144463" cy="74612"/>
                </a:xfrm>
                <a:custGeom>
                  <a:avLst/>
                  <a:gdLst>
                    <a:gd name="T0" fmla="*/ 37 w 83"/>
                    <a:gd name="T1" fmla="*/ 0 h 43"/>
                    <a:gd name="T2" fmla="*/ 17 w 83"/>
                    <a:gd name="T3" fmla="*/ 29 h 43"/>
                    <a:gd name="T4" fmla="*/ 0 w 83"/>
                    <a:gd name="T5" fmla="*/ 43 h 43"/>
                    <a:gd name="T6" fmla="*/ 83 w 83"/>
                    <a:gd name="T7" fmla="*/ 30 h 43"/>
                    <a:gd name="T8" fmla="*/ 37 w 83"/>
                    <a:gd name="T9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3">
                      <a:moveTo>
                        <a:pt x="37" y="0"/>
                      </a:moveTo>
                      <a:cubicBezTo>
                        <a:pt x="17" y="29"/>
                        <a:pt x="17" y="29"/>
                        <a:pt x="17" y="29"/>
                      </a:cubicBezTo>
                      <a:cubicBezTo>
                        <a:pt x="13" y="36"/>
                        <a:pt x="7" y="40"/>
                        <a:pt x="0" y="43"/>
                      </a:cubicBezTo>
                      <a:cubicBezTo>
                        <a:pt x="28" y="42"/>
                        <a:pt x="56" y="38"/>
                        <a:pt x="83" y="30"/>
                      </a:cubicBezTo>
                      <a:cubicBezTo>
                        <a:pt x="37" y="0"/>
                        <a:pt x="37" y="0"/>
                        <a:pt x="37" y="0"/>
                      </a:cubicBezTo>
                    </a:path>
                  </a:pathLst>
                </a:custGeom>
                <a:solidFill>
                  <a:srgbClr val="008BD7"/>
                </a:solidFill>
                <a:ln>
                  <a:solidFill>
                    <a:srgbClr val="008BD7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36" name="Freeform 123"/>
                <p:cNvSpPr>
                  <a:spLocks/>
                </p:cNvSpPr>
                <p:nvPr/>
              </p:nvSpPr>
              <p:spPr bwMode="auto">
                <a:xfrm>
                  <a:off x="3405188" y="3905251"/>
                  <a:ext cx="146050" cy="120650"/>
                </a:xfrm>
                <a:custGeom>
                  <a:avLst/>
                  <a:gdLst>
                    <a:gd name="T0" fmla="*/ 35 w 84"/>
                    <a:gd name="T1" fmla="*/ 0 h 69"/>
                    <a:gd name="T2" fmla="*/ 6 w 84"/>
                    <a:gd name="T3" fmla="*/ 16 h 69"/>
                    <a:gd name="T4" fmla="*/ 6 w 84"/>
                    <a:gd name="T5" fmla="*/ 16 h 69"/>
                    <a:gd name="T6" fmla="*/ 0 w 84"/>
                    <a:gd name="T7" fmla="*/ 36 h 69"/>
                    <a:gd name="T8" fmla="*/ 0 w 84"/>
                    <a:gd name="T9" fmla="*/ 41 h 69"/>
                    <a:gd name="T10" fmla="*/ 35 w 84"/>
                    <a:gd name="T11" fmla="*/ 69 h 69"/>
                    <a:gd name="T12" fmla="*/ 47 w 84"/>
                    <a:gd name="T13" fmla="*/ 69 h 69"/>
                    <a:gd name="T14" fmla="*/ 64 w 84"/>
                    <a:gd name="T15" fmla="*/ 55 h 69"/>
                    <a:gd name="T16" fmla="*/ 84 w 84"/>
                    <a:gd name="T17" fmla="*/ 26 h 69"/>
                    <a:gd name="T18" fmla="*/ 55 w 84"/>
                    <a:gd name="T19" fmla="*/ 6 h 69"/>
                    <a:gd name="T20" fmla="*/ 35 w 84"/>
                    <a:gd name="T21" fmla="*/ 0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4" h="69">
                      <a:moveTo>
                        <a:pt x="35" y="0"/>
                      </a:moveTo>
                      <a:cubicBezTo>
                        <a:pt x="24" y="0"/>
                        <a:pt x="12" y="6"/>
                        <a:pt x="6" y="16"/>
                      </a:cubicBezTo>
                      <a:cubicBezTo>
                        <a:pt x="6" y="16"/>
                        <a:pt x="6" y="16"/>
                        <a:pt x="6" y="16"/>
                      </a:cubicBezTo>
                      <a:cubicBezTo>
                        <a:pt x="2" y="22"/>
                        <a:pt x="0" y="29"/>
                        <a:pt x="0" y="36"/>
                      </a:cubicBezTo>
                      <a:cubicBezTo>
                        <a:pt x="0" y="38"/>
                        <a:pt x="0" y="40"/>
                        <a:pt x="0" y="41"/>
                      </a:cubicBezTo>
                      <a:cubicBezTo>
                        <a:pt x="4" y="57"/>
                        <a:pt x="18" y="69"/>
                        <a:pt x="35" y="69"/>
                      </a:cubicBezTo>
                      <a:cubicBezTo>
                        <a:pt x="39" y="69"/>
                        <a:pt x="43" y="69"/>
                        <a:pt x="47" y="69"/>
                      </a:cubicBezTo>
                      <a:cubicBezTo>
                        <a:pt x="54" y="66"/>
                        <a:pt x="60" y="62"/>
                        <a:pt x="64" y="55"/>
                      </a:cubicBezTo>
                      <a:cubicBezTo>
                        <a:pt x="84" y="26"/>
                        <a:pt x="84" y="26"/>
                        <a:pt x="84" y="26"/>
                      </a:cubicBezTo>
                      <a:cubicBezTo>
                        <a:pt x="55" y="6"/>
                        <a:pt x="55" y="6"/>
                        <a:pt x="55" y="6"/>
                      </a:cubicBezTo>
                      <a:cubicBezTo>
                        <a:pt x="49" y="2"/>
                        <a:pt x="42" y="0"/>
                        <a:pt x="35" y="0"/>
                      </a:cubicBezTo>
                    </a:path>
                  </a:pathLst>
                </a:custGeom>
                <a:solidFill>
                  <a:srgbClr val="0066C5"/>
                </a:solidFill>
                <a:ln>
                  <a:solidFill>
                    <a:srgbClr val="0066C5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</p:grpSp>
        </p:grpSp>
        <p:sp>
          <p:nvSpPr>
            <p:cNvPr id="4" name="三角形 3"/>
            <p:cNvSpPr/>
            <p:nvPr/>
          </p:nvSpPr>
          <p:spPr>
            <a:xfrm rot="5400000">
              <a:off x="3545229" y="3131557"/>
              <a:ext cx="2217935" cy="454026"/>
            </a:xfrm>
            <a:prstGeom prst="triangl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391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スイッチの再起動中も</a:t>
            </a:r>
            <a:r>
              <a:rPr kumimoji="1" lang="en-US" altLang="ja-JP" sz="24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PoE</a:t>
            </a:r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電源を供給</a:t>
            </a:r>
            <a:endParaRPr kumimoji="1"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514350" lvl="1" indent="-285750">
              <a:buFont typeface="Wingdings" charset="2"/>
              <a:buChar char="ü"/>
            </a:pPr>
            <a:r>
              <a:rPr kumimoji="1" lang="ja-JP" altLang="en-US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セキュリティ カメラ</a:t>
            </a:r>
            <a:endParaRPr kumimoji="1" lang="en-US" altLang="ja-JP" sz="2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514350" lvl="1" indent="-285750">
              <a:buFont typeface="Wingdings" charset="2"/>
              <a:buChar char="ü"/>
            </a:pPr>
            <a:r>
              <a:rPr kumimoji="1" lang="ja-JP" altLang="en-US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アクセス ポイント</a:t>
            </a:r>
            <a:endParaRPr kumimoji="1" lang="en-US" altLang="ja-JP" sz="2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514350" lvl="1" indent="-285750">
              <a:buFont typeface="Wingdings" charset="2"/>
              <a:buChar char="ü"/>
            </a:pPr>
            <a:r>
              <a:rPr kumimoji="1"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ビデオ</a:t>
            </a:r>
            <a:r>
              <a:rPr kumimoji="1" lang="ja-JP" altLang="en-US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端末</a:t>
            </a:r>
            <a:endParaRPr kumimoji="1" lang="en-US" altLang="ja-JP" sz="20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514350" lvl="1" indent="-285750">
              <a:buFont typeface="Wingdings" charset="2"/>
              <a:buChar char="ü"/>
            </a:pPr>
            <a:r>
              <a:rPr kumimoji="1" lang="en-US" altLang="ja-JP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IP</a:t>
            </a:r>
            <a:r>
              <a:rPr kumimoji="1" lang="ja-JP" altLang="en-US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en-US" altLang="ja-JP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Phone</a:t>
            </a:r>
            <a:endParaRPr kumimoji="1" lang="en-US" altLang="ja-JP" sz="2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Persistent </a:t>
            </a:r>
            <a:r>
              <a:rPr kumimoji="1" lang="en-US" altLang="ja-JP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PoE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5601" y="2349026"/>
            <a:ext cx="3390851" cy="891085"/>
          </a:xfrm>
          <a:prstGeom prst="rect">
            <a:avLst/>
          </a:prstGeom>
        </p:spPr>
      </p:pic>
      <p:cxnSp>
        <p:nvCxnSpPr>
          <p:cNvPr id="5" name="直線コネクタ 4"/>
          <p:cNvCxnSpPr/>
          <p:nvPr/>
        </p:nvCxnSpPr>
        <p:spPr>
          <a:xfrm flipH="1">
            <a:off x="4187685" y="2969482"/>
            <a:ext cx="828963" cy="113416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直線コネクタ 5"/>
          <p:cNvCxnSpPr/>
          <p:nvPr/>
        </p:nvCxnSpPr>
        <p:spPr>
          <a:xfrm>
            <a:off x="5385280" y="3025724"/>
            <a:ext cx="795620" cy="97805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>
            <a:off x="6040106" y="3025468"/>
            <a:ext cx="2119940" cy="97830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000" r="90000">
                        <a14:foregroundMark x1="54333" y1="33500" x2="54333" y2="33500"/>
                        <a14:foregroundMark x1="64667" y1="46000" x2="64667" y2="46000"/>
                      </a14:backgroundRemoval>
                    </a14:imgEffect>
                  </a14:imgLayer>
                </a14:imgProps>
              </a:ext>
            </a:extLst>
          </a:blip>
          <a:srcRect l="30875" t="10062" r="11000" b="37314"/>
          <a:stretch/>
        </p:blipFill>
        <p:spPr>
          <a:xfrm>
            <a:off x="3421243" y="3840747"/>
            <a:ext cx="1532884" cy="925213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2869" y="3627954"/>
            <a:ext cx="1748640" cy="139891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8015" y="3865530"/>
            <a:ext cx="1043161" cy="92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62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複数ポートの設定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294" y="1169895"/>
            <a:ext cx="6137934" cy="38091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角丸四角形 3"/>
          <p:cNvSpPr/>
          <p:nvPr/>
        </p:nvSpPr>
        <p:spPr>
          <a:xfrm>
            <a:off x="2261936" y="2098307"/>
            <a:ext cx="630455" cy="144379"/>
          </a:xfrm>
          <a:prstGeom prst="roundRect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2414336" y="2395086"/>
            <a:ext cx="1777466" cy="550245"/>
          </a:xfrm>
          <a:prstGeom prst="roundRect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角丸四角形吹き出し 1"/>
          <p:cNvSpPr/>
          <p:nvPr/>
        </p:nvSpPr>
        <p:spPr>
          <a:xfrm>
            <a:off x="3051247" y="933173"/>
            <a:ext cx="3394157" cy="594544"/>
          </a:xfrm>
          <a:prstGeom prst="wedgeRoundRectCallout">
            <a:avLst>
              <a:gd name="adj1" fmla="val -42815"/>
              <a:gd name="adj2" fmla="val 75366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Ctrl</a:t>
            </a:r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キーを押しながら、同じ設定をするポートをクリック</a:t>
            </a:r>
          </a:p>
        </p:txBody>
      </p:sp>
      <p:sp>
        <p:nvSpPr>
          <p:cNvPr id="9" name="角丸四角形 8"/>
          <p:cNvSpPr/>
          <p:nvPr/>
        </p:nvSpPr>
        <p:spPr>
          <a:xfrm>
            <a:off x="1765387" y="4616688"/>
            <a:ext cx="5613224" cy="45657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複数ポートの同時設定、ポート チャネル設定に対応</a:t>
            </a:r>
          </a:p>
        </p:txBody>
      </p:sp>
    </p:spTree>
    <p:extLst>
      <p:ext uri="{BB962C8B-B14F-4D97-AF65-F5344CB8AC3E}">
        <p14:creationId xmlns:p14="http://schemas.microsoft.com/office/powerpoint/2010/main" val="17508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kumimoji="1" lang="ja-JP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コマンドライン インタフェース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23" y="1249114"/>
            <a:ext cx="7872133" cy="336555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角丸四角形吹き出し 6"/>
          <p:cNvSpPr/>
          <p:nvPr/>
        </p:nvSpPr>
        <p:spPr>
          <a:xfrm>
            <a:off x="6801441" y="1766554"/>
            <a:ext cx="1938204" cy="635619"/>
          </a:xfrm>
          <a:prstGeom prst="wedgeRoundRectCallout">
            <a:avLst>
              <a:gd name="adj1" fmla="val 31523"/>
              <a:gd name="adj2" fmla="val -69079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ここをクリックして入力画面を表示</a:t>
            </a:r>
          </a:p>
        </p:txBody>
      </p:sp>
      <p:sp>
        <p:nvSpPr>
          <p:cNvPr id="8" name="角丸四角形 7"/>
          <p:cNvSpPr/>
          <p:nvPr/>
        </p:nvSpPr>
        <p:spPr>
          <a:xfrm>
            <a:off x="8147219" y="1259342"/>
            <a:ext cx="340132" cy="268339"/>
          </a:xfrm>
          <a:prstGeom prst="roundRect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2020534" y="4572084"/>
            <a:ext cx="5102931" cy="45657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show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コマンドの出力、設定変更に対応！</a:t>
            </a:r>
          </a:p>
        </p:txBody>
      </p:sp>
    </p:spTree>
    <p:extLst>
      <p:ext uri="{BB962C8B-B14F-4D97-AF65-F5344CB8AC3E}">
        <p14:creationId xmlns:p14="http://schemas.microsoft.com/office/powerpoint/2010/main" val="290694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015604"/>
            <a:ext cx="8312727" cy="3759065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スタティック ルート設定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角丸四角形吹き出し 1"/>
          <p:cNvSpPr/>
          <p:nvPr/>
        </p:nvSpPr>
        <p:spPr>
          <a:xfrm>
            <a:off x="4032093" y="1499649"/>
            <a:ext cx="2747847" cy="501805"/>
          </a:xfrm>
          <a:prstGeom prst="wedgeRoundRectCallout">
            <a:avLst>
              <a:gd name="adj1" fmla="val 24964"/>
              <a:gd name="adj2" fmla="val 91388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スタティック ルート情報</a:t>
            </a:r>
          </a:p>
        </p:txBody>
      </p:sp>
      <p:sp>
        <p:nvSpPr>
          <p:cNvPr id="9" name="角丸四角形 8"/>
          <p:cNvSpPr/>
          <p:nvPr/>
        </p:nvSpPr>
        <p:spPr>
          <a:xfrm>
            <a:off x="2020534" y="4638990"/>
            <a:ext cx="5102931" cy="45657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アクセス スイッチでのルーティングが可能に！</a:t>
            </a:r>
          </a:p>
        </p:txBody>
      </p:sp>
    </p:spTree>
    <p:extLst>
      <p:ext uri="{BB962C8B-B14F-4D97-AF65-F5344CB8AC3E}">
        <p14:creationId xmlns:p14="http://schemas.microsoft.com/office/powerpoint/2010/main" val="190777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kumimoji="1" lang="ja-JP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VTP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モード設定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セットアップ ウィザード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65" y="1278291"/>
            <a:ext cx="4602453" cy="29650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5653" y="1465523"/>
            <a:ext cx="4619064" cy="34897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" name="角丸四角形 5"/>
          <p:cNvSpPr/>
          <p:nvPr/>
        </p:nvSpPr>
        <p:spPr>
          <a:xfrm>
            <a:off x="288326" y="2159268"/>
            <a:ext cx="1777466" cy="165234"/>
          </a:xfrm>
          <a:prstGeom prst="roundRect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4247516" y="3428198"/>
            <a:ext cx="2567170" cy="165234"/>
          </a:xfrm>
          <a:prstGeom prst="roundRect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3546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0"/>
          </p:nvPr>
        </p:nvSpPr>
        <p:spPr>
          <a:xfrm>
            <a:off x="785191" y="1347788"/>
            <a:ext cx="7954454" cy="3168210"/>
          </a:xfrm>
        </p:spPr>
        <p:txBody>
          <a:bodyPr/>
          <a:lstStyle/>
          <a:p>
            <a:r>
              <a:rPr kumimoji="1" lang="en-US" altLang="ja-JP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Cisco </a:t>
            </a:r>
            <a:r>
              <a:rPr kumimoji="1" lang="en-US" altLang="ja-JP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Start </a:t>
            </a:r>
            <a:r>
              <a:rPr kumimoji="1" lang="ja-JP" altLang="en-US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概要</a:t>
            </a:r>
            <a:endParaRPr kumimoji="1" lang="en-US" altLang="ja-JP" sz="32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en-US" altLang="ja-JP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Cisco Catalyst 2960-L </a:t>
            </a:r>
            <a:r>
              <a:rPr kumimoji="1" lang="ja-JP" altLang="en-US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概要</a:t>
            </a:r>
            <a:endParaRPr kumimoji="1" lang="en-US" altLang="ja-JP" sz="32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最新アップデート</a:t>
            </a:r>
            <a:endParaRPr kumimoji="1" lang="en-US" altLang="ja-JP" sz="32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比較情報</a:t>
            </a:r>
            <a:endParaRPr kumimoji="1" lang="ja-JP" altLang="en-US" sz="3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688479" y="341313"/>
            <a:ext cx="6176345" cy="731837"/>
          </a:xfrm>
        </p:spPr>
        <p:txBody>
          <a:bodyPr/>
          <a:lstStyle/>
          <a:p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本日お話する内容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5262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製品比較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8530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8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ポート </a:t>
            </a:r>
            <a:r>
              <a:rPr kumimoji="1" lang="en-US" altLang="ja-JP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PoE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モデル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aphicFrame>
        <p:nvGraphicFramePr>
          <p:cNvPr id="10" name="コンテンツ プレースホルダー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1935445"/>
              </p:ext>
            </p:extLst>
          </p:nvPr>
        </p:nvGraphicFramePr>
        <p:xfrm>
          <a:off x="198781" y="970240"/>
          <a:ext cx="8945219" cy="3830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1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1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1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1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11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398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398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kumimoji="1" lang="ja-JP" altLang="en-US" sz="10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j-lt"/>
                        </a:rPr>
                        <a:t>Cisco</a:t>
                      </a:r>
                      <a:endParaRPr kumimoji="1" lang="ja-JP" altLang="en-US" sz="10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j-lt"/>
                        </a:rPr>
                        <a:t>A</a:t>
                      </a:r>
                      <a:r>
                        <a:rPr kumimoji="1" lang="ja-JP" altLang="en-US" sz="1000" dirty="0" smtClean="0">
                          <a:latin typeface="+mj-lt"/>
                        </a:rPr>
                        <a:t>社</a:t>
                      </a:r>
                      <a:endParaRPr kumimoji="1" lang="ja-JP" altLang="en-US" sz="10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j-lt"/>
                        </a:rPr>
                        <a:t>B</a:t>
                      </a:r>
                      <a:r>
                        <a:rPr kumimoji="1" lang="ja-JP" altLang="en-US" sz="1000" dirty="0" smtClean="0">
                          <a:latin typeface="+mj-lt"/>
                        </a:rPr>
                        <a:t>社</a:t>
                      </a:r>
                      <a:endParaRPr kumimoji="1" lang="ja-JP" altLang="en-US" sz="10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j-lt"/>
                        </a:rPr>
                        <a:t>C</a:t>
                      </a:r>
                      <a:r>
                        <a:rPr kumimoji="1" lang="ja-JP" altLang="en-US" sz="1000" dirty="0" smtClean="0">
                          <a:latin typeface="+mj-lt"/>
                        </a:rPr>
                        <a:t>社</a:t>
                      </a:r>
                      <a:endParaRPr kumimoji="1" lang="ja-JP" altLang="en-US" sz="10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型番</a:t>
                      </a:r>
                      <a:endParaRPr kumimoji="1" lang="ja-JP" altLang="en-US" sz="800" dirty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de-DE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WS-C2960L-8</a:t>
                      </a:r>
                      <a:r>
                        <a:rPr kumimoji="1" lang="en-U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P</a:t>
                      </a:r>
                      <a:r>
                        <a:rPr kumimoji="1" lang="de-DE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S-JP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r-IN" altLang="ja-JP" sz="800" b="0" i="0" kern="1200" dirty="0" smtClean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ＭＳ Ｐゴシック" charset="0"/>
                        </a:rPr>
                        <a:t>SG350-10MP-K9</a:t>
                      </a:r>
                      <a:endParaRPr lang="en-US" altLang="ja-JP" sz="800" dirty="0" smtClean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/>
                      <a:endParaRPr kumimoji="1" lang="de-DE" altLang="ja-JP" sz="600" dirty="0" smtClean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de-DE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MS220-8P</a:t>
                      </a:r>
                      <a:r>
                        <a:rPr kumimoji="1" lang="en-U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-HW</a:t>
                      </a:r>
                      <a:endParaRPr kumimoji="1" lang="de-DE" altLang="ja-JP" sz="800" dirty="0" smtClean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kern="1200" dirty="0" smtClean="0">
                          <a:solidFill>
                            <a:schemeClr val="dk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-</a:t>
                      </a:r>
                      <a:endParaRPr kumimoji="1" lang="ja-JP" altLang="en-US" sz="600" kern="1200" dirty="0" smtClean="0">
                        <a:solidFill>
                          <a:schemeClr val="dk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外観</a:t>
                      </a:r>
                      <a:endParaRPr kumimoji="1" lang="en-US" altLang="ja-JP" sz="800" dirty="0" smtClean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/>
                      <a:endParaRPr kumimoji="1" lang="en-US" altLang="ja-JP" sz="800" dirty="0" smtClean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LAN</a:t>
                      </a:r>
                      <a:r>
                        <a:rPr kumimoji="1" lang="ja-JP" altLang="en-US" sz="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ポート</a:t>
                      </a:r>
                      <a:endParaRPr kumimoji="1" lang="ja-JP" altLang="en-US" sz="800" dirty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</a:t>
                      </a:r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ポート</a:t>
                      </a:r>
                      <a:endParaRPr kumimoji="1" lang="en-US" altLang="ja-JP" sz="800" dirty="0" smtClean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</a:t>
                      </a:r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ポート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</a:t>
                      </a:r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ポート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</a:t>
                      </a:r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ポート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</a:t>
                      </a:r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ポート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</a:t>
                      </a:r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ポート</a:t>
                      </a:r>
                      <a:endParaRPr kumimoji="1" lang="en-US" altLang="ja-JP" sz="800" dirty="0" smtClean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ポート規格</a:t>
                      </a:r>
                      <a:endParaRPr kumimoji="1" lang="ja-JP" altLang="en-US" sz="800" dirty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10/100/1000BASE-T</a:t>
                      </a:r>
                      <a:endParaRPr kumimoji="1" lang="ja-JP" altLang="en-US" sz="800" b="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kern="1200" dirty="0" smtClean="0">
                          <a:solidFill>
                            <a:schemeClr val="dk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10/100/1000BASE-T</a:t>
                      </a:r>
                      <a:endParaRPr kumimoji="1" lang="ja-JP" altLang="en-US" sz="800" kern="1200" dirty="0" smtClean="0">
                        <a:solidFill>
                          <a:schemeClr val="dk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10/100/1000BASE-T</a:t>
                      </a:r>
                      <a:endParaRPr kumimoji="1" lang="ja-JP" altLang="en-US" sz="800" dirty="0" smtClean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10/100/1000BASE-T</a:t>
                      </a:r>
                      <a:endParaRPr kumimoji="1" lang="ja-JP" altLang="en-US" sz="800" dirty="0" smtClean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kern="1200" dirty="0" smtClean="0">
                          <a:solidFill>
                            <a:schemeClr val="dk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10/100/1000BASE-T</a:t>
                      </a:r>
                      <a:endParaRPr kumimoji="1" lang="ja-JP" altLang="en-US" sz="800" kern="1200" dirty="0" smtClean="0">
                        <a:solidFill>
                          <a:schemeClr val="dk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kern="1200" dirty="0" smtClean="0">
                          <a:solidFill>
                            <a:schemeClr val="dk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10/100/1000BASE-T</a:t>
                      </a:r>
                      <a:endParaRPr kumimoji="1" lang="ja-JP" altLang="en-US" sz="800" kern="1200" dirty="0" smtClean="0">
                        <a:solidFill>
                          <a:schemeClr val="dk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ルーティング プロトコル</a:t>
                      </a:r>
                      <a:endParaRPr kumimoji="1" lang="ja-JP" altLang="en-US" sz="800" dirty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7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スタティック</a:t>
                      </a:r>
                      <a:r>
                        <a:rPr kumimoji="1" lang="en-US" altLang="ja-JP" sz="7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IP</a:t>
                      </a:r>
                      <a:r>
                        <a:rPr kumimoji="1" lang="ja-JP" altLang="en-US" sz="7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ｖ４ルーティング</a:t>
                      </a:r>
                      <a:endParaRPr kumimoji="1" lang="ja-JP" altLang="en-US" sz="7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kern="1200" dirty="0" smtClean="0">
                          <a:solidFill>
                            <a:schemeClr val="dk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スタティック</a:t>
                      </a:r>
                      <a:r>
                        <a:rPr kumimoji="1" lang="en-US" altLang="ja-JP" sz="700" kern="1200" dirty="0" smtClean="0">
                          <a:solidFill>
                            <a:schemeClr val="dk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IP</a:t>
                      </a:r>
                      <a:r>
                        <a:rPr kumimoji="1" lang="ja-JP" altLang="en-US" sz="700" kern="1200" dirty="0" smtClean="0">
                          <a:solidFill>
                            <a:schemeClr val="dk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ｖ４ルーティング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7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  <a:endParaRPr kumimoji="1" lang="ja-JP" altLang="en-US" sz="700" dirty="0" smtClean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7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  <a:endParaRPr kumimoji="1" lang="ja-JP" altLang="en-US" sz="700" dirty="0" smtClean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スタティック</a:t>
                      </a:r>
                      <a:r>
                        <a:rPr kumimoji="1" lang="en-US" altLang="ja-JP" sz="7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IPv4</a:t>
                      </a:r>
                      <a:r>
                        <a:rPr kumimoji="1" lang="ja-JP" altLang="en-US" sz="7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ルーティング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kern="1200" dirty="0" smtClean="0">
                          <a:solidFill>
                            <a:schemeClr val="dk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スタティック</a:t>
                      </a:r>
                      <a:r>
                        <a:rPr kumimoji="1" lang="en-US" altLang="ja-JP" sz="700" kern="1200" dirty="0" smtClean="0">
                          <a:solidFill>
                            <a:schemeClr val="dk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IP</a:t>
                      </a:r>
                      <a:r>
                        <a:rPr kumimoji="1" lang="ja-JP" altLang="en-US" sz="700" kern="1200" dirty="0" smtClean="0">
                          <a:solidFill>
                            <a:schemeClr val="dk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ｖ４ルーティング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アップリンク</a:t>
                      </a:r>
                      <a:endParaRPr kumimoji="1" lang="ja-JP" altLang="en-US" sz="800" dirty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SFPx2</a:t>
                      </a:r>
                      <a:endParaRPr kumimoji="1" lang="ja-JP" altLang="en-US" sz="800" b="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kern="1200" dirty="0" smtClean="0">
                          <a:solidFill>
                            <a:schemeClr val="dk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SFPx2</a:t>
                      </a:r>
                      <a:endParaRPr kumimoji="1" lang="ja-JP" altLang="en-US" sz="800" kern="1200" dirty="0" smtClean="0">
                        <a:solidFill>
                          <a:schemeClr val="dk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SFP×2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SFPx2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SFP</a:t>
                      </a:r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kern="1200" dirty="0" smtClean="0">
                          <a:solidFill>
                            <a:schemeClr val="dk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SFPx2</a:t>
                      </a:r>
                      <a:endParaRPr kumimoji="1" lang="ja-JP" altLang="en-US" sz="800" kern="1200" dirty="0" smtClean="0">
                        <a:solidFill>
                          <a:schemeClr val="dk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リンク アグリゲーション</a:t>
                      </a:r>
                      <a:endParaRPr kumimoji="1" lang="ja-JP" altLang="en-US" sz="800" dirty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b="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可能</a:t>
                      </a:r>
                      <a:endParaRPr kumimoji="1" lang="ja-JP" altLang="en-US" sz="800" b="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baseline="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可能</a:t>
                      </a:r>
                      <a:endParaRPr kumimoji="1" lang="en-US" altLang="ja-JP" sz="800" baseline="0" dirty="0" smtClean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baseline="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可能</a:t>
                      </a:r>
                      <a:endParaRPr kumimoji="1" lang="en-US" altLang="ja-JP" sz="800" baseline="0" dirty="0" smtClean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可能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可能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800" kern="1200" dirty="0" smtClean="0">
                          <a:solidFill>
                            <a:schemeClr val="dk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可能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電源</a:t>
                      </a:r>
                      <a:endParaRPr kumimoji="1" lang="ja-JP" altLang="en-US" sz="800" dirty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内蔵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外部</a:t>
                      </a:r>
                      <a:r>
                        <a:rPr kumimoji="1" lang="en-U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AC</a:t>
                      </a:r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電源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内蔵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内蔵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内蔵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？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外寸</a:t>
                      </a:r>
                      <a:r>
                        <a:rPr kumimoji="1" lang="en-US" altLang="ja-JP" sz="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(</a:t>
                      </a:r>
                      <a:r>
                        <a:rPr kumimoji="1" lang="en-US" altLang="ja-JP" sz="800" dirty="0" err="1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HxWxD</a:t>
                      </a:r>
                      <a:r>
                        <a:rPr kumimoji="1" lang="en-US" altLang="ja-JP" sz="800" baseline="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 cm</a:t>
                      </a:r>
                      <a:r>
                        <a:rPr kumimoji="1" lang="ja-JP" altLang="en-US" sz="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</a:t>
                      </a:r>
                      <a:endParaRPr kumimoji="1" lang="ja-JP" altLang="en-US" sz="800" dirty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t-IT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4.4</a:t>
                      </a:r>
                      <a:r>
                        <a:rPr kumimoji="1" lang="hr-HR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×</a:t>
                      </a:r>
                      <a:r>
                        <a:rPr kumimoji="1" lang="it-IT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26.8</a:t>
                      </a:r>
                      <a:r>
                        <a:rPr kumimoji="1" lang="hr-HR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×</a:t>
                      </a:r>
                      <a:r>
                        <a:rPr kumimoji="1" lang="it-IT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sk-SK" altLang="ja-JP" sz="800" b="0" kern="1200" dirty="0" smtClean="0">
                          <a:solidFill>
                            <a:schemeClr val="dk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4.4 × 27.9 × 17.0</a:t>
                      </a:r>
                      <a:endParaRPr lang="sk-SK" altLang="ja-JP" sz="800" dirty="0" smtClean="0"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4.46×23×22.9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4.25</a:t>
                      </a:r>
                      <a:r>
                        <a:rPr kumimoji="1" lang="hr-HR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×</a:t>
                      </a:r>
                      <a:r>
                        <a:rPr kumimoji="1" lang="en-U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27.5</a:t>
                      </a:r>
                      <a:r>
                        <a:rPr kumimoji="1" lang="hr-HR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×</a:t>
                      </a:r>
                      <a:r>
                        <a:rPr kumimoji="1" lang="en-U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</a:t>
                      </a:r>
                      <a:endParaRPr kumimoji="1" lang="hr-HR" altLang="ja-JP" sz="800" dirty="0" smtClean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kern="1200" dirty="0" smtClean="0">
                          <a:solidFill>
                            <a:schemeClr val="dk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4.3</a:t>
                      </a:r>
                      <a:r>
                        <a:rPr kumimoji="1" lang="hr-HR" altLang="ja-JP" sz="800" kern="1200" dirty="0" smtClean="0">
                          <a:solidFill>
                            <a:schemeClr val="dk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×</a:t>
                      </a:r>
                      <a:r>
                        <a:rPr kumimoji="1" lang="en-US" altLang="ja-JP" sz="800" kern="1200" dirty="0" smtClean="0">
                          <a:solidFill>
                            <a:schemeClr val="dk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21.5</a:t>
                      </a:r>
                      <a:r>
                        <a:rPr kumimoji="1" lang="hr-HR" altLang="ja-JP" sz="800" kern="1200" dirty="0" smtClean="0">
                          <a:solidFill>
                            <a:schemeClr val="dk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×</a:t>
                      </a:r>
                      <a:r>
                        <a:rPr kumimoji="1" lang="en-US" altLang="ja-JP" sz="800" kern="1200" dirty="0" smtClean="0">
                          <a:solidFill>
                            <a:schemeClr val="dk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13</a:t>
                      </a:r>
                      <a:endParaRPr kumimoji="1" lang="hr-HR" altLang="ja-JP" sz="800" kern="1200" dirty="0" smtClean="0">
                        <a:solidFill>
                          <a:schemeClr val="dk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4.4×33×23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重量</a:t>
                      </a:r>
                      <a:r>
                        <a:rPr kumimoji="1" lang="en-US" altLang="ja-JP" sz="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 kg</a:t>
                      </a:r>
                      <a:endParaRPr kumimoji="1" lang="ja-JP" altLang="en-US" sz="800" dirty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2.56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1.19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1.08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2.1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0.8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2.5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筐体色</a:t>
                      </a:r>
                      <a:endParaRPr kumimoji="1" lang="ja-JP" altLang="en-US" sz="800" dirty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白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黒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シルバー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グレー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黒</a:t>
                      </a:r>
                      <a:endParaRPr kumimoji="1" lang="en-US" altLang="ja-JP" sz="800" dirty="0" smtClean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黒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ファン</a:t>
                      </a:r>
                      <a:endParaRPr kumimoji="1" lang="ja-JP" altLang="en-US" sz="800" dirty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ファンレス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ファンレス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ファンレス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ファン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ファンレス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ファン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USB</a:t>
                      </a:r>
                      <a:r>
                        <a:rPr kumimoji="1" lang="ja-JP" altLang="en-US" sz="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ポート</a:t>
                      </a:r>
                      <a:endParaRPr kumimoji="1" lang="ja-JP" altLang="en-US" sz="800" dirty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あり、ファイル管理</a:t>
                      </a:r>
                      <a:endParaRPr kumimoji="1" lang="en-US" altLang="ja-JP" sz="900" dirty="0" smtClean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/>
                      <a:r>
                        <a:rPr kumimoji="1" lang="en-US" altLang="ja-JP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USB</a:t>
                      </a:r>
                      <a:r>
                        <a:rPr kumimoji="1" lang="ja-JP" altLang="en-US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ブート可</a:t>
                      </a:r>
                      <a:r>
                        <a:rPr kumimoji="1" lang="en-US" altLang="ja-JP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(</a:t>
                      </a:r>
                      <a:r>
                        <a:rPr kumimoji="1" lang="ja-JP" altLang="en-US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イメージ</a:t>
                      </a:r>
                      <a:r>
                        <a:rPr kumimoji="1" lang="en-US" altLang="ja-JP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)</a:t>
                      </a:r>
                      <a:endParaRPr kumimoji="1" lang="ja-JP" altLang="en-US" sz="9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あり</a:t>
                      </a:r>
                      <a:endParaRPr kumimoji="1" lang="en-US" altLang="ja-JP" sz="800" dirty="0" smtClean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ファイル管理可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？</a:t>
                      </a:r>
                      <a:endParaRPr kumimoji="1" lang="ja-JP" altLang="en-US" sz="9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マグネット装着</a:t>
                      </a:r>
                      <a:endParaRPr kumimoji="1" lang="ja-JP" altLang="en-US" sz="800" dirty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可能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不可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不可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可能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可能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不可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電源供給</a:t>
                      </a:r>
                      <a:endParaRPr kumimoji="1" lang="ja-JP" altLang="en-US" sz="800" dirty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あり</a:t>
                      </a:r>
                      <a:endParaRPr kumimoji="1" lang="en-US" altLang="ja-JP" sz="800" dirty="0" smtClean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/>
                      <a:r>
                        <a:rPr kumimoji="1" lang="en-US" altLang="ja-JP" sz="700" dirty="0" err="1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PoE</a:t>
                      </a:r>
                      <a:r>
                        <a:rPr kumimoji="1" lang="en-US" altLang="ja-JP" sz="7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(15W), </a:t>
                      </a:r>
                      <a:r>
                        <a:rPr kumimoji="1" lang="en-US" altLang="ja-JP" sz="700" b="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POE+(30W)</a:t>
                      </a:r>
                      <a:endParaRPr kumimoji="1" lang="ja-JP" altLang="en-US" sz="700" b="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kern="1200" dirty="0" smtClean="0">
                          <a:solidFill>
                            <a:schemeClr val="dk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あり</a:t>
                      </a:r>
                      <a:endParaRPr kumimoji="1" lang="en-US" altLang="ja-JP" sz="900" kern="1200" dirty="0" smtClean="0">
                        <a:solidFill>
                          <a:schemeClr val="dk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  <a:p>
                      <a:pPr algn="ctr"/>
                      <a:r>
                        <a:rPr kumimoji="1" lang="en-US" altLang="ja-JP" sz="800" kern="1200" dirty="0" err="1" smtClean="0">
                          <a:solidFill>
                            <a:schemeClr val="dk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PoE</a:t>
                      </a:r>
                      <a:r>
                        <a:rPr kumimoji="1" lang="en-US" altLang="ja-JP" sz="800" kern="1200" dirty="0" smtClean="0">
                          <a:solidFill>
                            <a:schemeClr val="dk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(15W), </a:t>
                      </a:r>
                      <a:r>
                        <a:rPr kumimoji="1" lang="en-US" altLang="ja-JP" sz="800" b="0" kern="1200" dirty="0" smtClean="0">
                          <a:solidFill>
                            <a:schemeClr val="dk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POE+(30W)</a:t>
                      </a:r>
                      <a:endParaRPr kumimoji="1" lang="ja-JP" altLang="en-US" sz="800" b="0" kern="1200" dirty="0" smtClean="0">
                        <a:solidFill>
                          <a:schemeClr val="dk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あり</a:t>
                      </a:r>
                      <a:endParaRPr kumimoji="1" lang="en-US" altLang="ja-JP" sz="800" dirty="0" smtClean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/>
                      <a:r>
                        <a:rPr kumimoji="1" lang="en-US" altLang="ja-JP" sz="700" dirty="0" err="1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PoE</a:t>
                      </a:r>
                      <a:r>
                        <a:rPr kumimoji="1" lang="en-US" altLang="ja-JP" sz="7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(15W), </a:t>
                      </a:r>
                      <a:r>
                        <a:rPr kumimoji="1" lang="en-US" altLang="ja-JP" sz="700" b="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POE+(30W)</a:t>
                      </a:r>
                      <a:endParaRPr kumimoji="1" lang="ja-JP" altLang="en-US" sz="700" b="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b="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あり</a:t>
                      </a:r>
                      <a:endParaRPr kumimoji="1" lang="en-US" altLang="ja-JP" sz="700" b="0" dirty="0" smtClean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/>
                      <a:r>
                        <a:rPr kumimoji="1" lang="en-US" altLang="ja-JP" sz="700" kern="1200" dirty="0" err="1" smtClean="0">
                          <a:solidFill>
                            <a:schemeClr val="dk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PoE</a:t>
                      </a:r>
                      <a:r>
                        <a:rPr kumimoji="1" lang="en-US" altLang="ja-JP" sz="700" kern="1200" dirty="0" smtClean="0">
                          <a:solidFill>
                            <a:schemeClr val="dk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(15W), </a:t>
                      </a:r>
                      <a:r>
                        <a:rPr kumimoji="1" lang="en-US" altLang="ja-JP" sz="700" b="0" kern="1200" dirty="0" smtClean="0">
                          <a:solidFill>
                            <a:schemeClr val="dk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POE+(30W</a:t>
                      </a:r>
                      <a:endParaRPr kumimoji="1" lang="ja-JP" altLang="en-US" sz="700" b="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kern="1200" dirty="0" smtClean="0">
                          <a:solidFill>
                            <a:schemeClr val="dk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あり</a:t>
                      </a:r>
                      <a:endParaRPr kumimoji="1" lang="en-US" altLang="ja-JP" sz="800" kern="1200" dirty="0" smtClean="0">
                        <a:solidFill>
                          <a:schemeClr val="dk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  <a:p>
                      <a:pPr algn="ctr"/>
                      <a:r>
                        <a:rPr kumimoji="1" lang="en-US" altLang="ja-JP" sz="700" kern="1200" dirty="0" err="1" smtClean="0">
                          <a:solidFill>
                            <a:schemeClr val="dk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PoE</a:t>
                      </a:r>
                      <a:r>
                        <a:rPr kumimoji="1" lang="en-US" altLang="ja-JP" sz="700" kern="1200" dirty="0" smtClean="0">
                          <a:solidFill>
                            <a:schemeClr val="dk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(15W), </a:t>
                      </a:r>
                      <a:r>
                        <a:rPr kumimoji="1" lang="en-US" altLang="ja-JP" sz="700" b="0" kern="1200" dirty="0" smtClean="0">
                          <a:solidFill>
                            <a:schemeClr val="dk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POE+(30W)</a:t>
                      </a:r>
                      <a:endParaRPr kumimoji="1" lang="ja-JP" altLang="en-US" sz="700" b="0" kern="1200" dirty="0" smtClean="0">
                        <a:solidFill>
                          <a:schemeClr val="dk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保証年数</a:t>
                      </a:r>
                      <a:endParaRPr kumimoji="1" lang="ja-JP" altLang="en-US" sz="800" dirty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販売終了後</a:t>
                      </a:r>
                      <a:r>
                        <a:rPr kumimoji="1" lang="en-U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年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販売終了後</a:t>
                      </a:r>
                      <a:r>
                        <a:rPr kumimoji="1" lang="en-U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年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販売終了後</a:t>
                      </a:r>
                      <a:r>
                        <a:rPr kumimoji="1" lang="en-U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</a:t>
                      </a:r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年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購入日より</a:t>
                      </a:r>
                      <a:r>
                        <a:rPr kumimoji="1" lang="en-U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年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購入日より標準</a:t>
                      </a:r>
                      <a:r>
                        <a:rPr kumimoji="1" lang="en-U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</a:t>
                      </a:r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年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ライフタイム保証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4177" y1="23529" x2="14177" y2="23529"/>
                        <a14:foregroundMark x1="9114" y1="30252" x2="9114" y2="30252"/>
                        <a14:foregroundMark x1="5570" y1="31092" x2="5570" y2="31092"/>
                        <a14:foregroundMark x1="21772" y1="15966" x2="21772" y2="15966"/>
                        <a14:foregroundMark x1="17722" y1="17647" x2="17722" y2="17647"/>
                        <a14:foregroundMark x1="45063" y1="10084" x2="45063" y2="10084"/>
                        <a14:foregroundMark x1="37215" y1="9244" x2="37215" y2="9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4536" y="1548137"/>
            <a:ext cx="637722" cy="19304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278" t="50949" r="14214" b="6989"/>
          <a:stretch/>
        </p:blipFill>
        <p:spPr>
          <a:xfrm>
            <a:off x="6717984" y="1534868"/>
            <a:ext cx="547013" cy="244744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4509" y="1567630"/>
            <a:ext cx="645195" cy="179220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8889" y="1579130"/>
            <a:ext cx="632965" cy="162047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3955" y="1560842"/>
            <a:ext cx="432324" cy="218691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7173" y="1579130"/>
            <a:ext cx="699229" cy="171615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911385" y="4835723"/>
            <a:ext cx="7325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u="sng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※</a:t>
            </a:r>
            <a:r>
              <a:rPr kumimoji="1" lang="ja-JP" altLang="en-US" sz="1400" b="1" u="sng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他社製品</a:t>
            </a:r>
            <a:r>
              <a:rPr kumimoji="1" lang="ja-JP" altLang="en-US" sz="1400" b="1" u="sng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情報</a:t>
            </a:r>
            <a:r>
              <a:rPr kumimoji="1" lang="ja-JP" altLang="en-US" sz="1400" b="1" u="sng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はデータシートから抽出、ご利用の際はご自身で内容が正しいかご確認下さい</a:t>
            </a:r>
          </a:p>
        </p:txBody>
      </p:sp>
    </p:spTree>
    <p:extLst>
      <p:ext uri="{BB962C8B-B14F-4D97-AF65-F5344CB8AC3E}">
        <p14:creationId xmlns:p14="http://schemas.microsoft.com/office/powerpoint/2010/main" val="105998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8723" y="-298174"/>
            <a:ext cx="6656101" cy="1371325"/>
          </a:xfrm>
        </p:spPr>
        <p:txBody>
          <a:bodyPr/>
          <a:lstStyle/>
          <a:p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8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ポート　</a:t>
            </a:r>
            <a:r>
              <a:rPr kumimoji="1" lang="en-US" altLang="ja-JP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PoE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なしモデル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aphicFrame>
        <p:nvGraphicFramePr>
          <p:cNvPr id="3" name="コンテンツ プレースホルダー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7647354"/>
              </p:ext>
            </p:extLst>
          </p:nvPr>
        </p:nvGraphicFramePr>
        <p:xfrm>
          <a:off x="208723" y="665924"/>
          <a:ext cx="8685024" cy="4237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9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04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75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44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44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44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2442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26147">
                <a:tc>
                  <a:txBody>
                    <a:bodyPr/>
                    <a:lstStyle/>
                    <a:p>
                      <a:endParaRPr kumimoji="1" lang="ja-JP" altLang="en-US" sz="1000" dirty="0">
                        <a:latin typeface="+mj-lt"/>
                      </a:endParaRPr>
                    </a:p>
                  </a:txBody>
                  <a:tcPr marL="36937" marR="0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+mj-lt"/>
                        </a:rPr>
                        <a:t>Cisco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73874" marR="73874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72000" marR="72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72000" marR="72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j-lt"/>
                        </a:rPr>
                        <a:t>A</a:t>
                      </a:r>
                      <a:r>
                        <a:rPr kumimoji="1" lang="ja-JP" altLang="en-US" sz="1000" dirty="0" smtClean="0">
                          <a:latin typeface="+mj-lt"/>
                        </a:rPr>
                        <a:t>社</a:t>
                      </a:r>
                      <a:endParaRPr kumimoji="1" lang="ja-JP" altLang="en-US" sz="1000" dirty="0">
                        <a:latin typeface="+mj-lt"/>
                      </a:endParaRPr>
                    </a:p>
                  </a:txBody>
                  <a:tcPr marL="73874" marR="73874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j-lt"/>
                        </a:rPr>
                        <a:t>B</a:t>
                      </a:r>
                      <a:r>
                        <a:rPr kumimoji="1" lang="ja-JP" altLang="en-US" sz="1000" dirty="0" smtClean="0">
                          <a:latin typeface="+mj-lt"/>
                        </a:rPr>
                        <a:t>社</a:t>
                      </a:r>
                      <a:endParaRPr kumimoji="1" lang="ja-JP" altLang="en-US" sz="1000" dirty="0">
                        <a:latin typeface="+mj-lt"/>
                      </a:endParaRPr>
                    </a:p>
                  </a:txBody>
                  <a:tcPr marL="73874" marR="73874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j-lt"/>
                        </a:rPr>
                        <a:t>C</a:t>
                      </a:r>
                      <a:r>
                        <a:rPr kumimoji="1" lang="ja-JP" altLang="en-US" sz="1000" dirty="0" smtClean="0">
                          <a:latin typeface="+mj-lt"/>
                        </a:rPr>
                        <a:t>社</a:t>
                      </a:r>
                      <a:endParaRPr kumimoji="1" lang="ja-JP" altLang="en-US" sz="1000" dirty="0">
                        <a:latin typeface="+mj-lt"/>
                      </a:endParaRPr>
                    </a:p>
                  </a:txBody>
                  <a:tcPr marL="73874" marR="73874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43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型番</a:t>
                      </a:r>
                      <a:endParaRPr kumimoji="1" lang="ja-JP" altLang="en-US" sz="800" dirty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0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de-DE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WS-C2960L-8TS-JP</a:t>
                      </a:r>
                    </a:p>
                  </a:txBody>
                  <a:tcPr marL="73874" marR="73874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536433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r-IN" altLang="ja-JP" sz="800" b="0" kern="1200" dirty="0" smtClean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ＭＳ Ｐゴシック" charset="0"/>
                        </a:rPr>
                        <a:t>SG350-10-K9-JP </a:t>
                      </a:r>
                      <a:endParaRPr lang="mr-IN" altLang="ja-JP" sz="800" dirty="0" smtClean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r-IN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MS220-8-HW</a:t>
                      </a:r>
                      <a:endParaRPr lang="en-US" altLang="ja-JP" sz="800" dirty="0" smtClean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  <a:endParaRPr kumimoji="1" lang="ja-JP" altLang="en-US" sz="6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83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外観</a:t>
                      </a:r>
                      <a:endParaRPr kumimoji="1" lang="en-US" altLang="ja-JP" sz="800" dirty="0" smtClean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/>
                      <a:endParaRPr kumimoji="1" lang="en-US" altLang="ja-JP" sz="800" dirty="0" smtClean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43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LAN</a:t>
                      </a:r>
                      <a:r>
                        <a:rPr kumimoji="1" lang="ja-JP" altLang="en-US" sz="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ポート</a:t>
                      </a:r>
                      <a:endParaRPr kumimoji="1" lang="ja-JP" altLang="en-US" sz="800" dirty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</a:t>
                      </a:r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ポート</a:t>
                      </a:r>
                      <a:endParaRPr kumimoji="1" lang="en-US" altLang="ja-JP" sz="800" dirty="0" smtClean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</a:t>
                      </a:r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ポート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</a:t>
                      </a:r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ポート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</a:t>
                      </a:r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ポート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</a:t>
                      </a:r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ポート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</a:t>
                      </a:r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ポート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43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ポート規格</a:t>
                      </a:r>
                      <a:endParaRPr kumimoji="1" lang="ja-JP" altLang="en-US" sz="800" dirty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10/100/1000BASE-T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kern="1200" dirty="0" smtClean="0">
                          <a:solidFill>
                            <a:schemeClr val="dk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10/100/1000BASE-T</a:t>
                      </a:r>
                      <a:endParaRPr kumimoji="1" lang="ja-JP" altLang="en-US" sz="800" kern="1200" dirty="0" smtClean="0">
                        <a:solidFill>
                          <a:schemeClr val="dk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10/100/1000BASE-T</a:t>
                      </a:r>
                      <a:endParaRPr kumimoji="1" lang="ja-JP" altLang="en-US" sz="800" dirty="0" smtClean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10/100/1000BASE-T</a:t>
                      </a:r>
                      <a:endParaRPr kumimoji="1" lang="ja-JP" altLang="en-US" sz="800" dirty="0" smtClean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10/100/1000BASE-T</a:t>
                      </a:r>
                      <a:endParaRPr kumimoji="1" lang="ja-JP" altLang="en-US" sz="800" dirty="0" smtClean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kern="1200" dirty="0" smtClean="0">
                          <a:solidFill>
                            <a:schemeClr val="dk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10/100/1000BASE-T</a:t>
                      </a:r>
                      <a:endParaRPr kumimoji="1" lang="ja-JP" altLang="en-US" sz="800" kern="1200" dirty="0" smtClean="0">
                        <a:solidFill>
                          <a:schemeClr val="dk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553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ルーティング プロトコル</a:t>
                      </a:r>
                      <a:endParaRPr kumimoji="1" lang="ja-JP" altLang="en-US" sz="800" dirty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7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スタティック</a:t>
                      </a:r>
                      <a:r>
                        <a:rPr kumimoji="1" lang="en-US" altLang="ja-JP" sz="7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IP</a:t>
                      </a:r>
                      <a:r>
                        <a:rPr kumimoji="1" lang="ja-JP" altLang="en-US" sz="7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ｖ４ルーティング</a:t>
                      </a:r>
                      <a:endParaRPr kumimoji="1" lang="ja-JP" altLang="en-US" sz="7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kern="1200" dirty="0" smtClean="0">
                          <a:solidFill>
                            <a:schemeClr val="dk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スタティック</a:t>
                      </a:r>
                      <a:r>
                        <a:rPr kumimoji="1" lang="en-US" altLang="ja-JP" sz="700" kern="1200" dirty="0" smtClean="0">
                          <a:solidFill>
                            <a:schemeClr val="dk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IP</a:t>
                      </a:r>
                      <a:r>
                        <a:rPr kumimoji="1" lang="ja-JP" altLang="en-US" sz="700" kern="1200" dirty="0" smtClean="0">
                          <a:solidFill>
                            <a:schemeClr val="dk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ｖ４ルーティング</a:t>
                      </a: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7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  <a:endParaRPr kumimoji="1" lang="ja-JP" altLang="en-US" sz="700" dirty="0" smtClean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7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  <a:endParaRPr kumimoji="1" lang="ja-JP" altLang="en-US" sz="700" dirty="0" smtClean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スタティック</a:t>
                      </a:r>
                      <a:r>
                        <a:rPr kumimoji="1" lang="en-US" altLang="ja-JP" sz="7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IPv4</a:t>
                      </a:r>
                      <a:r>
                        <a:rPr kumimoji="1" lang="ja-JP" altLang="en-US" sz="7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ルーティング</a:t>
                      </a: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kern="1200" dirty="0" smtClean="0">
                          <a:solidFill>
                            <a:schemeClr val="dk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スタティック</a:t>
                      </a:r>
                      <a:r>
                        <a:rPr kumimoji="1" lang="en-US" altLang="ja-JP" sz="700" kern="1200" dirty="0" smtClean="0">
                          <a:solidFill>
                            <a:schemeClr val="dk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IP</a:t>
                      </a:r>
                      <a:r>
                        <a:rPr kumimoji="1" lang="ja-JP" altLang="en-US" sz="700" kern="1200" dirty="0" smtClean="0">
                          <a:solidFill>
                            <a:schemeClr val="dk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ｖ４ルーティング</a:t>
                      </a: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43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アップリンク</a:t>
                      </a:r>
                      <a:endParaRPr kumimoji="1" lang="ja-JP" altLang="en-US" sz="800" dirty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SFPx2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kern="1200" dirty="0" smtClean="0">
                          <a:solidFill>
                            <a:schemeClr val="dk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SFPx2</a:t>
                      </a:r>
                      <a:endParaRPr kumimoji="1" lang="ja-JP" altLang="en-US" sz="800" kern="1200" dirty="0" smtClean="0">
                        <a:solidFill>
                          <a:schemeClr val="dk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SFP×2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SFPx1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SFP</a:t>
                      </a:r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kern="1200" dirty="0" smtClean="0">
                          <a:solidFill>
                            <a:schemeClr val="dk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SFP×2</a:t>
                      </a:r>
                      <a:endParaRPr kumimoji="1" lang="ja-JP" altLang="en-US" sz="800" kern="1200" dirty="0" smtClean="0">
                        <a:solidFill>
                          <a:schemeClr val="dk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553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リンク アグリゲーション</a:t>
                      </a:r>
                      <a:endParaRPr kumimoji="1" lang="ja-JP" altLang="en-US" sz="800" dirty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b="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可能</a:t>
                      </a:r>
                      <a:endParaRPr kumimoji="1" lang="ja-JP" altLang="en-US" sz="800" b="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baseline="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可能</a:t>
                      </a:r>
                      <a:endParaRPr kumimoji="1" lang="en-US" altLang="ja-JP" sz="800" baseline="0" dirty="0" smtClean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baseline="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可能</a:t>
                      </a:r>
                      <a:endParaRPr kumimoji="1" lang="en-US" altLang="ja-JP" sz="800" baseline="0" dirty="0" smtClean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baseline="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可能</a:t>
                      </a:r>
                      <a:endParaRPr kumimoji="1" lang="en-US" altLang="ja-JP" sz="800" baseline="0" dirty="0" smtClean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baseline="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可能</a:t>
                      </a:r>
                      <a:endParaRPr kumimoji="1" lang="en-US" altLang="ja-JP" sz="800" baseline="0" dirty="0" smtClean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baseline="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可能</a:t>
                      </a:r>
                      <a:endParaRPr kumimoji="1" lang="en-US" altLang="ja-JP" sz="800" baseline="0" dirty="0" smtClean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543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電源</a:t>
                      </a:r>
                      <a:endParaRPr kumimoji="1" lang="ja-JP" altLang="en-US" sz="800" dirty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内蔵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外部</a:t>
                      </a:r>
                      <a:r>
                        <a:rPr kumimoji="1" lang="en-U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AC</a:t>
                      </a:r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電源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内蔵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内蔵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内蔵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？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83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外寸</a:t>
                      </a:r>
                      <a:r>
                        <a:rPr kumimoji="1" lang="en-US" altLang="ja-JP" sz="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(</a:t>
                      </a:r>
                      <a:r>
                        <a:rPr kumimoji="1" lang="en-US" altLang="ja-JP" sz="800" dirty="0" err="1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HxWxD</a:t>
                      </a:r>
                      <a:r>
                        <a:rPr kumimoji="1" lang="en-US" altLang="ja-JP" sz="800" baseline="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 cm</a:t>
                      </a:r>
                      <a:r>
                        <a:rPr kumimoji="1" lang="ja-JP" altLang="en-US" sz="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</a:t>
                      </a:r>
                      <a:endParaRPr kumimoji="1" lang="ja-JP" altLang="en-US" sz="800" dirty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hr-HR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4.4×2</a:t>
                      </a:r>
                      <a:r>
                        <a:rPr kumimoji="1" lang="en-U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1.5</a:t>
                      </a:r>
                      <a:r>
                        <a:rPr kumimoji="1" lang="hr-HR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×24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sk-SK" altLang="ja-JP" sz="800" b="0" kern="1200" dirty="0" smtClean="0">
                          <a:solidFill>
                            <a:schemeClr val="dk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4.4 × 27.9 × 17.0</a:t>
                      </a:r>
                      <a:endParaRPr lang="sk-SK" altLang="ja-JP" sz="800" dirty="0" smtClean="0"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4.46×23×22.9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s-I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  <a:r>
                        <a:rPr kumimoji="1" lang="hr-HR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×26.3×17.9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3.1</a:t>
                      </a:r>
                      <a:r>
                        <a:rPr kumimoji="1" lang="hr-HR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×17.7×10.3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4.4×26.6×16.2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543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重量</a:t>
                      </a:r>
                      <a:r>
                        <a:rPr kumimoji="1" lang="en-US" altLang="ja-JP" sz="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 kg</a:t>
                      </a:r>
                      <a:endParaRPr kumimoji="1" lang="ja-JP" altLang="en-US" sz="800" dirty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2.02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1.09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1.34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1.4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543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筐体色</a:t>
                      </a:r>
                      <a:endParaRPr kumimoji="1" lang="ja-JP" altLang="en-US" sz="800" dirty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白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黒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シルバー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グレー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黒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黒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543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ファン</a:t>
                      </a:r>
                      <a:endParaRPr kumimoji="1" lang="ja-JP" altLang="en-US" sz="800" dirty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ファンレス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ファンレス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ファンレス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ファンレス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ファンレス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ファンレス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8301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USB</a:t>
                      </a:r>
                      <a:r>
                        <a:rPr kumimoji="1" lang="ja-JP" altLang="en-US" sz="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ポート</a:t>
                      </a:r>
                      <a:endParaRPr kumimoji="1" lang="ja-JP" altLang="en-US" sz="800" dirty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kern="1200" dirty="0" smtClean="0">
                          <a:solidFill>
                            <a:schemeClr val="dk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あり、ファイル管理</a:t>
                      </a:r>
                      <a:endParaRPr kumimoji="1" lang="en-US" altLang="ja-JP" sz="900" kern="1200" dirty="0" smtClean="0">
                        <a:solidFill>
                          <a:schemeClr val="dk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  <a:p>
                      <a:pPr algn="ctr"/>
                      <a:r>
                        <a:rPr kumimoji="1" lang="en-US" altLang="ja-JP" sz="900" kern="1200" dirty="0" smtClean="0">
                          <a:solidFill>
                            <a:schemeClr val="dk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USB</a:t>
                      </a:r>
                      <a:r>
                        <a:rPr kumimoji="1" lang="ja-JP" altLang="en-US" sz="900" kern="1200" dirty="0" smtClean="0">
                          <a:solidFill>
                            <a:schemeClr val="dk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ブート可</a:t>
                      </a:r>
                      <a:r>
                        <a:rPr kumimoji="1" lang="en-US" altLang="ja-JP" sz="900" kern="1200" dirty="0" smtClean="0">
                          <a:solidFill>
                            <a:schemeClr val="dk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(</a:t>
                      </a:r>
                      <a:r>
                        <a:rPr kumimoji="1" lang="ja-JP" altLang="en-US" sz="900" kern="1200" dirty="0" smtClean="0">
                          <a:solidFill>
                            <a:schemeClr val="dk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イメージ</a:t>
                      </a:r>
                      <a:r>
                        <a:rPr kumimoji="1" lang="en-US" altLang="ja-JP" sz="900" kern="1200" dirty="0" smtClean="0">
                          <a:solidFill>
                            <a:schemeClr val="dk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)</a:t>
                      </a:r>
                      <a:endParaRPr kumimoji="1" lang="ja-JP" altLang="en-US" sz="900" kern="1200" dirty="0" smtClean="0">
                        <a:solidFill>
                          <a:schemeClr val="dk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あり</a:t>
                      </a:r>
                      <a:endParaRPr kumimoji="1" lang="en-US" altLang="ja-JP" sz="800" dirty="0" smtClean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ファイル管理可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?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543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マグネット装着</a:t>
                      </a:r>
                      <a:endParaRPr kumimoji="1" lang="ja-JP" altLang="en-US" sz="800" dirty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可能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不可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不可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可能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可能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不可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294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電源供給</a:t>
                      </a:r>
                      <a:endParaRPr kumimoji="1" lang="ja-JP" altLang="en-US" sz="800" dirty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  <a:endParaRPr kumimoji="1" lang="en-US" altLang="ja-JP" sz="800" dirty="0" smtClean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/>
                      <a:endParaRPr kumimoji="1" lang="ja-JP" altLang="en-US" sz="7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543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保証年数</a:t>
                      </a:r>
                      <a:endParaRPr kumimoji="1" lang="ja-JP" altLang="en-US" sz="800" dirty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販売終了後</a:t>
                      </a:r>
                      <a:r>
                        <a:rPr kumimoji="1" lang="en-U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年</a:t>
                      </a: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販売終了後</a:t>
                      </a:r>
                      <a:r>
                        <a:rPr kumimoji="1" lang="en-U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年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販売終了後</a:t>
                      </a:r>
                      <a:r>
                        <a:rPr kumimoji="1" lang="en-U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</a:t>
                      </a:r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年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購入日より</a:t>
                      </a:r>
                      <a:r>
                        <a:rPr kumimoji="1" lang="en-U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年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購入日より標準</a:t>
                      </a:r>
                      <a:r>
                        <a:rPr kumimoji="1" lang="en-US" altLang="ja-JP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</a:t>
                      </a:r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年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ライフタイム保証</a:t>
                      </a:r>
                      <a:endParaRPr kumimoji="1" lang="ja-JP" altLang="en-US" sz="8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937" marR="36937" marT="36937" marB="3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4177" y1="23529" x2="14177" y2="23529"/>
                        <a14:foregroundMark x1="9114" y1="30252" x2="9114" y2="30252"/>
                        <a14:foregroundMark x1="5570" y1="31092" x2="5570" y2="31092"/>
                        <a14:foregroundMark x1="21772" y1="15966" x2="21772" y2="15966"/>
                        <a14:foregroundMark x1="17722" y1="17647" x2="17722" y2="17647"/>
                        <a14:foregroundMark x1="45063" y1="10084" x2="45063" y2="10084"/>
                        <a14:foregroundMark x1="37215" y1="9244" x2="37215" y2="9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4410" y="1149801"/>
            <a:ext cx="642687" cy="19454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5000" l="3750" r="95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6141"/>
          <a:stretch/>
        </p:blipFill>
        <p:spPr>
          <a:xfrm>
            <a:off x="6775160" y="1151461"/>
            <a:ext cx="636171" cy="25697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6849" y="1151461"/>
            <a:ext cx="643714" cy="19867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6573" y="1196135"/>
            <a:ext cx="637893" cy="16763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5560" y="1127972"/>
            <a:ext cx="637894" cy="216372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84497" y="1193018"/>
            <a:ext cx="704676" cy="172952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639958" y="4830418"/>
            <a:ext cx="7424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u="sng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※</a:t>
            </a:r>
            <a:r>
              <a:rPr kumimoji="1" lang="ja-JP" altLang="en-US" sz="1400" b="1" u="sng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他社製品</a:t>
            </a:r>
            <a:r>
              <a:rPr kumimoji="1" lang="ja-JP" altLang="en-US" sz="1400" b="1" u="sng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情報</a:t>
            </a:r>
            <a:r>
              <a:rPr kumimoji="1" lang="ja-JP" altLang="en-US" sz="1400" b="1" u="sng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はデータシートから抽出、ご利用の際はご自身で内容が正しいかご確認下さい</a:t>
            </a:r>
          </a:p>
        </p:txBody>
      </p:sp>
    </p:spTree>
    <p:extLst>
      <p:ext uri="{BB962C8B-B14F-4D97-AF65-F5344CB8AC3E}">
        <p14:creationId xmlns:p14="http://schemas.microsoft.com/office/powerpoint/2010/main" val="374422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8113" y="-168965"/>
            <a:ext cx="6556711" cy="1242115"/>
          </a:xfrm>
        </p:spPr>
        <p:txBody>
          <a:bodyPr/>
          <a:lstStyle/>
          <a:p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16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ポートモデル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aphicFrame>
        <p:nvGraphicFramePr>
          <p:cNvPr id="3" name="コンテンツ プレースホルダー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3086731"/>
              </p:ext>
            </p:extLst>
          </p:nvPr>
        </p:nvGraphicFramePr>
        <p:xfrm>
          <a:off x="124234" y="864328"/>
          <a:ext cx="9019765" cy="40575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16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73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27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73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57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31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16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42025">
                <a:tc>
                  <a:txBody>
                    <a:bodyPr/>
                    <a:lstStyle/>
                    <a:p>
                      <a:endParaRPr kumimoji="1" lang="ja-JP" altLang="en-US" sz="1000" dirty="0">
                        <a:latin typeface="+mj-lt"/>
                      </a:endParaRPr>
                    </a:p>
                  </a:txBody>
                  <a:tcPr marL="36000" marR="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j-lt"/>
                        </a:rPr>
                        <a:t>Cisco</a:t>
                      </a:r>
                      <a:endParaRPr kumimoji="1" lang="ja-JP" altLang="en-US" sz="10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j-lt"/>
                        </a:rPr>
                        <a:t>A</a:t>
                      </a:r>
                      <a:r>
                        <a:rPr kumimoji="1" lang="ja-JP" altLang="en-US" sz="1000" dirty="0" smtClean="0">
                          <a:latin typeface="+mj-lt"/>
                        </a:rPr>
                        <a:t>社</a:t>
                      </a:r>
                      <a:endParaRPr kumimoji="1" lang="ja-JP" altLang="en-US" sz="10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j-lt"/>
                        </a:rPr>
                        <a:t>B</a:t>
                      </a:r>
                      <a:r>
                        <a:rPr kumimoji="1" lang="ja-JP" altLang="en-US" sz="1000" dirty="0" smtClean="0">
                          <a:latin typeface="+mj-lt"/>
                        </a:rPr>
                        <a:t>社</a:t>
                      </a:r>
                      <a:endParaRPr kumimoji="1" lang="ja-JP" altLang="en-US" sz="10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j-lt"/>
                        </a:rPr>
                        <a:t>Cisco</a:t>
                      </a:r>
                      <a:endParaRPr kumimoji="1" lang="ja-JP" altLang="en-US" sz="10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j-lt"/>
                        </a:rPr>
                        <a:t>A</a:t>
                      </a:r>
                      <a:r>
                        <a:rPr kumimoji="1" lang="ja-JP" altLang="en-US" sz="1000" dirty="0" smtClean="0">
                          <a:latin typeface="+mj-lt"/>
                        </a:rPr>
                        <a:t>社</a:t>
                      </a:r>
                      <a:endParaRPr kumimoji="1" lang="ja-JP" altLang="en-US" sz="10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j-lt"/>
                        </a:rPr>
                        <a:t>B</a:t>
                      </a:r>
                      <a:r>
                        <a:rPr kumimoji="1" lang="ja-JP" altLang="en-US" sz="1000" dirty="0" smtClean="0">
                          <a:latin typeface="+mj-lt"/>
                        </a:rPr>
                        <a:t>社</a:t>
                      </a:r>
                      <a:endParaRPr kumimoji="1" lang="ja-JP" altLang="en-US" sz="10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22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型番</a:t>
                      </a:r>
                      <a:endParaRPr kumimoji="1" lang="ja-JP" altLang="en-US" sz="800" dirty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de-DE" altLang="ja-JP" sz="800" dirty="0" smtClean="0">
                          <a:latin typeface="+mj-lt"/>
                        </a:rPr>
                        <a:t>WS-C2960L-</a:t>
                      </a:r>
                      <a:r>
                        <a:rPr kumimoji="1" lang="en-US" altLang="ja-JP" sz="800" dirty="0" smtClean="0">
                          <a:latin typeface="+mj-lt"/>
                        </a:rPr>
                        <a:t>16P</a:t>
                      </a:r>
                      <a:r>
                        <a:rPr kumimoji="1" lang="de-DE" altLang="ja-JP" sz="800" dirty="0" smtClean="0">
                          <a:latin typeface="+mj-lt"/>
                        </a:rPr>
                        <a:t>S-JP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+mj-lt"/>
                        </a:rPr>
                        <a:t>-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+mj-lt"/>
                        </a:rPr>
                        <a:t>-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de-DE" altLang="ja-JP" sz="800" dirty="0" smtClean="0">
                          <a:latin typeface="+mj-lt"/>
                        </a:rPr>
                        <a:t>WS-C2960L-</a:t>
                      </a:r>
                      <a:r>
                        <a:rPr kumimoji="1" lang="en-US" altLang="ja-JP" sz="800" dirty="0" smtClean="0">
                          <a:latin typeface="+mj-lt"/>
                        </a:rPr>
                        <a:t>16</a:t>
                      </a:r>
                      <a:r>
                        <a:rPr kumimoji="1" lang="de-DE" altLang="ja-JP" sz="800" dirty="0" smtClean="0">
                          <a:latin typeface="+mj-lt"/>
                        </a:rPr>
                        <a:t>TS-JP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+mj-lt"/>
                        </a:rPr>
                        <a:t>-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s-IS" altLang="ja-JP" sz="800" dirty="0" smtClean="0">
                          <a:latin typeface="+mj-lt"/>
                        </a:rPr>
                        <a:t>-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80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外観</a:t>
                      </a:r>
                      <a:endParaRPr kumimoji="1" lang="en-US" altLang="ja-JP" sz="800" dirty="0" smtClean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+mj-lt"/>
                      </a:endParaRPr>
                    </a:p>
                    <a:p>
                      <a:pPr algn="ctr"/>
                      <a:endParaRPr kumimoji="1" lang="en-US" altLang="ja-JP" sz="800" dirty="0" smtClean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029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err="1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PoE</a:t>
                      </a:r>
                      <a:r>
                        <a:rPr kumimoji="1" lang="ja-JP" altLang="en-US" sz="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対応</a:t>
                      </a:r>
                      <a:endParaRPr kumimoji="1" lang="en-US" altLang="ja-JP" sz="800" dirty="0" smtClean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+mj-lt"/>
                        </a:rPr>
                        <a:t>○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+mj-lt"/>
                        </a:rPr>
                        <a:t>○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+mj-lt"/>
                        </a:rPr>
                        <a:t>○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+mj-lt"/>
                        </a:rPr>
                        <a:t>☓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+mj-lt"/>
                        </a:rPr>
                        <a:t>☓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+mj-lt"/>
                        </a:rPr>
                        <a:t>☓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122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LAN</a:t>
                      </a:r>
                      <a:r>
                        <a:rPr kumimoji="1" lang="ja-JP" altLang="en-US" sz="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ポート</a:t>
                      </a:r>
                      <a:endParaRPr kumimoji="1" lang="ja-JP" altLang="en-US" sz="800" dirty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+mj-lt"/>
                        </a:rPr>
                        <a:t>16</a:t>
                      </a:r>
                      <a:r>
                        <a:rPr kumimoji="1" lang="ja-JP" altLang="en-US" sz="800" dirty="0" smtClean="0">
                          <a:latin typeface="+mj-lt"/>
                        </a:rPr>
                        <a:t>ポート</a:t>
                      </a:r>
                      <a:endParaRPr kumimoji="1" lang="en-US" altLang="ja-JP" sz="800" dirty="0" smtClean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+mj-lt"/>
                        </a:rPr>
                        <a:t>16</a:t>
                      </a:r>
                      <a:r>
                        <a:rPr kumimoji="1" lang="ja-JP" altLang="en-US" sz="800" dirty="0" smtClean="0">
                          <a:latin typeface="+mj-lt"/>
                        </a:rPr>
                        <a:t>ポート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+mj-lt"/>
                        </a:rPr>
                        <a:t>16</a:t>
                      </a:r>
                      <a:r>
                        <a:rPr kumimoji="1" lang="ja-JP" altLang="en-US" sz="800" dirty="0" smtClean="0">
                          <a:latin typeface="+mj-lt"/>
                        </a:rPr>
                        <a:t>ポート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+mj-lt"/>
                        </a:rPr>
                        <a:t>16</a:t>
                      </a:r>
                      <a:r>
                        <a:rPr kumimoji="1" lang="ja-JP" altLang="en-US" sz="800" dirty="0" smtClean="0">
                          <a:latin typeface="+mj-lt"/>
                        </a:rPr>
                        <a:t>ポート</a:t>
                      </a:r>
                      <a:endParaRPr kumimoji="1" lang="en-US" altLang="ja-JP" sz="800" dirty="0" smtClean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+mj-lt"/>
                        </a:rPr>
                        <a:t>16</a:t>
                      </a:r>
                      <a:r>
                        <a:rPr kumimoji="1" lang="ja-JP" altLang="en-US" sz="800" dirty="0" smtClean="0">
                          <a:latin typeface="+mj-lt"/>
                        </a:rPr>
                        <a:t>ポート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+mj-lt"/>
                        </a:rPr>
                        <a:t>16</a:t>
                      </a:r>
                      <a:r>
                        <a:rPr kumimoji="1" lang="ja-JP" altLang="en-US" sz="800" dirty="0" smtClean="0">
                          <a:latin typeface="+mj-lt"/>
                        </a:rPr>
                        <a:t>ポート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122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ポート規格</a:t>
                      </a:r>
                      <a:endParaRPr kumimoji="1" lang="ja-JP" altLang="en-US" sz="800" dirty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+mj-lt"/>
                        </a:rPr>
                        <a:t>10/100/1000BASE-T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+mj-lt"/>
                        </a:rPr>
                        <a:t>10/100/1000BASE-T</a:t>
                      </a:r>
                      <a:endParaRPr kumimoji="1" lang="ja-JP" altLang="en-US" sz="800" dirty="0" smtClean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10/100/1000BASE-T</a:t>
                      </a:r>
                      <a:endParaRPr kumimoji="1" lang="ja-JP" altLang="en-US" sz="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+mj-lt"/>
                        </a:rPr>
                        <a:t>10/100/1000BASE-T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+mj-lt"/>
                        </a:rPr>
                        <a:t>10/100/1000BASE-T</a:t>
                      </a:r>
                      <a:endParaRPr kumimoji="1" lang="ja-JP" altLang="en-US" sz="800" dirty="0" smtClean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+mj-lt"/>
                        </a:rPr>
                        <a:t>10/100/1000BASE-T</a:t>
                      </a:r>
                      <a:endParaRPr kumimoji="1" lang="ja-JP" altLang="en-US" sz="800" dirty="0" smtClean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122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ルーティング プロトコル</a:t>
                      </a:r>
                      <a:endParaRPr kumimoji="1" lang="ja-JP" altLang="en-US" sz="800" dirty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700" dirty="0" smtClean="0">
                          <a:latin typeface="+mj-lt"/>
                        </a:rPr>
                        <a:t>スタティック</a:t>
                      </a:r>
                      <a:r>
                        <a:rPr kumimoji="1" lang="en-US" altLang="ja-JP" sz="700" dirty="0" smtClean="0">
                          <a:latin typeface="+mj-lt"/>
                        </a:rPr>
                        <a:t>IP</a:t>
                      </a:r>
                      <a:r>
                        <a:rPr kumimoji="1" lang="ja-JP" altLang="en-US" sz="700" dirty="0" smtClean="0">
                          <a:latin typeface="+mj-lt"/>
                        </a:rPr>
                        <a:t>ｖ</a:t>
                      </a:r>
                      <a:r>
                        <a:rPr kumimoji="1" lang="en-US" altLang="ja-JP" sz="700" dirty="0" smtClean="0">
                          <a:latin typeface="+mj-lt"/>
                        </a:rPr>
                        <a:t>4</a:t>
                      </a:r>
                      <a:r>
                        <a:rPr kumimoji="1" lang="ja-JP" altLang="en-US" sz="700" dirty="0" smtClean="0">
                          <a:latin typeface="+mj-lt"/>
                        </a:rPr>
                        <a:t>ルーティング</a:t>
                      </a:r>
                      <a:endParaRPr kumimoji="1" lang="ja-JP" altLang="en-US" sz="7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700" dirty="0" smtClean="0">
                          <a:latin typeface="+mj-lt"/>
                        </a:rPr>
                        <a:t>-</a:t>
                      </a:r>
                      <a:endParaRPr kumimoji="1" lang="ja-JP" altLang="en-US" sz="700" dirty="0" smtClean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dirty="0" smtClean="0">
                          <a:latin typeface="+mj-lt"/>
                        </a:rPr>
                        <a:t>スタティック</a:t>
                      </a:r>
                      <a:r>
                        <a:rPr kumimoji="1" lang="en-US" altLang="ja-JP" sz="700" dirty="0" smtClean="0">
                          <a:latin typeface="+mj-lt"/>
                        </a:rPr>
                        <a:t>IPv4</a:t>
                      </a:r>
                      <a:r>
                        <a:rPr kumimoji="1" lang="ja-JP" altLang="en-US" sz="700" dirty="0" smtClean="0">
                          <a:latin typeface="+mj-lt"/>
                        </a:rPr>
                        <a:t>ルーティング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700" dirty="0" smtClean="0">
                          <a:latin typeface="+mj-lt"/>
                        </a:rPr>
                        <a:t>スタティック</a:t>
                      </a:r>
                      <a:r>
                        <a:rPr kumimoji="1" lang="en-US" altLang="ja-JP" sz="700" dirty="0" smtClean="0">
                          <a:latin typeface="+mj-lt"/>
                        </a:rPr>
                        <a:t>IP</a:t>
                      </a:r>
                      <a:r>
                        <a:rPr kumimoji="1" lang="ja-JP" altLang="en-US" sz="700" dirty="0" smtClean="0">
                          <a:latin typeface="+mj-lt"/>
                        </a:rPr>
                        <a:t>ｖ</a:t>
                      </a:r>
                      <a:r>
                        <a:rPr kumimoji="1" lang="en-US" altLang="ja-JP" sz="700" dirty="0" smtClean="0">
                          <a:latin typeface="+mj-lt"/>
                        </a:rPr>
                        <a:t>4</a:t>
                      </a:r>
                      <a:r>
                        <a:rPr kumimoji="1" lang="ja-JP" altLang="en-US" sz="700" dirty="0" smtClean="0">
                          <a:latin typeface="+mj-lt"/>
                        </a:rPr>
                        <a:t>ルーティング</a:t>
                      </a:r>
                      <a:endParaRPr kumimoji="1" lang="ja-JP" altLang="en-US" sz="7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700" dirty="0" smtClean="0">
                          <a:latin typeface="+mj-lt"/>
                        </a:rPr>
                        <a:t>-</a:t>
                      </a:r>
                      <a:endParaRPr kumimoji="1" lang="ja-JP" altLang="en-US" sz="700" dirty="0" smtClean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dirty="0" smtClean="0">
                          <a:latin typeface="+mj-lt"/>
                        </a:rPr>
                        <a:t>スタティック</a:t>
                      </a:r>
                      <a:r>
                        <a:rPr kumimoji="1" lang="en-US" altLang="ja-JP" sz="700" dirty="0" smtClean="0">
                          <a:latin typeface="+mj-lt"/>
                        </a:rPr>
                        <a:t>IPv4</a:t>
                      </a:r>
                      <a:r>
                        <a:rPr kumimoji="1" lang="ja-JP" altLang="en-US" sz="700" dirty="0" smtClean="0">
                          <a:latin typeface="+mj-lt"/>
                        </a:rPr>
                        <a:t>ルーティング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122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アップリンク</a:t>
                      </a:r>
                      <a:endParaRPr kumimoji="1" lang="ja-JP" altLang="en-US" sz="800" dirty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+mj-lt"/>
                        </a:rPr>
                        <a:t>SFPx2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+mj-lt"/>
                        </a:rPr>
                        <a:t>SFPx2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+mj-lt"/>
                        </a:rPr>
                        <a:t>SFP</a:t>
                      </a:r>
                      <a:r>
                        <a:rPr kumimoji="1" lang="ja-JP" altLang="en-US" sz="800" dirty="0" smtClean="0">
                          <a:latin typeface="+mj-lt"/>
                        </a:rPr>
                        <a:t>ｘ２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+mj-lt"/>
                        </a:rPr>
                        <a:t>SFPx2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+mj-lt"/>
                        </a:rPr>
                        <a:t>SFPx1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+mj-lt"/>
                        </a:rPr>
                        <a:t>SFPx2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122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リンク アグリゲーション</a:t>
                      </a:r>
                      <a:endParaRPr kumimoji="1" lang="ja-JP" altLang="en-US" sz="800" dirty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b="0" dirty="0" smtClean="0">
                          <a:latin typeface="+mj-lt"/>
                        </a:rPr>
                        <a:t>可能</a:t>
                      </a:r>
                      <a:endParaRPr kumimoji="1" lang="ja-JP" altLang="en-US" sz="800" b="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+mj-lt"/>
                        </a:rPr>
                        <a:t>可能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+mj-lt"/>
                        </a:rPr>
                        <a:t>可能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b="0" dirty="0" smtClean="0">
                          <a:latin typeface="+mj-lt"/>
                        </a:rPr>
                        <a:t>可能</a:t>
                      </a:r>
                      <a:endParaRPr kumimoji="1" lang="ja-JP" altLang="en-US" sz="800" b="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+mj-lt"/>
                        </a:rPr>
                        <a:t>可能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+mj-lt"/>
                        </a:rPr>
                        <a:t>可能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122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電源</a:t>
                      </a:r>
                      <a:endParaRPr kumimoji="1" lang="ja-JP" altLang="en-US" sz="800" dirty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+mj-lt"/>
                        </a:rPr>
                        <a:t>内蔵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+mj-lt"/>
                        </a:rPr>
                        <a:t>内蔵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+mj-lt"/>
                        </a:rPr>
                        <a:t>内蔵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+mj-lt"/>
                        </a:rPr>
                        <a:t>内蔵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+mj-lt"/>
                        </a:rPr>
                        <a:t>内蔵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+mj-lt"/>
                        </a:rPr>
                        <a:t>内蔵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122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外寸</a:t>
                      </a:r>
                      <a:r>
                        <a:rPr kumimoji="1" lang="en-US" altLang="ja-JP" sz="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(</a:t>
                      </a:r>
                      <a:r>
                        <a:rPr kumimoji="1" lang="en-US" altLang="ja-JP" sz="800" dirty="0" err="1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HxWxD</a:t>
                      </a:r>
                      <a:r>
                        <a:rPr kumimoji="1" lang="en-US" altLang="ja-JP" sz="800" baseline="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 cm</a:t>
                      </a:r>
                      <a:r>
                        <a:rPr kumimoji="1" lang="ja-JP" altLang="en-US" sz="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）</a:t>
                      </a:r>
                      <a:endParaRPr kumimoji="1" lang="ja-JP" altLang="en-US" sz="800" dirty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t-IT" altLang="ja-JP" sz="800" dirty="0" smtClean="0">
                          <a:latin typeface="+mj-lt"/>
                        </a:rPr>
                        <a:t>4.4</a:t>
                      </a:r>
                      <a:r>
                        <a:rPr kumimoji="1" lang="hr-HR" altLang="ja-JP" sz="800" dirty="0" smtClean="0">
                          <a:latin typeface="+mj-lt"/>
                        </a:rPr>
                        <a:t>×</a:t>
                      </a:r>
                      <a:r>
                        <a:rPr kumimoji="1" lang="it-IT" altLang="ja-JP" sz="800" dirty="0" smtClean="0">
                          <a:latin typeface="+mj-lt"/>
                        </a:rPr>
                        <a:t>26.8</a:t>
                      </a:r>
                      <a:r>
                        <a:rPr kumimoji="1" lang="hr-HR" altLang="ja-JP" sz="800" dirty="0" smtClean="0">
                          <a:latin typeface="+mj-lt"/>
                        </a:rPr>
                        <a:t>×</a:t>
                      </a:r>
                      <a:r>
                        <a:rPr kumimoji="1" lang="it-IT" altLang="ja-JP" sz="800" dirty="0" smtClean="0">
                          <a:latin typeface="+mj-lt"/>
                        </a:rPr>
                        <a:t>24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s-IS" altLang="ja-JP" sz="800" dirty="0" smtClean="0">
                          <a:latin typeface="+mj-lt"/>
                        </a:rPr>
                        <a:t>4.4</a:t>
                      </a:r>
                      <a:r>
                        <a:rPr kumimoji="1" lang="hr-HR" altLang="ja-JP" sz="800" dirty="0" smtClean="0">
                          <a:latin typeface="+mj-lt"/>
                        </a:rPr>
                        <a:t>×34.1×29.0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s-IS" altLang="ja-JP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4.3</a:t>
                      </a:r>
                      <a:r>
                        <a:rPr kumimoji="1" lang="hr-HR" altLang="ja-JP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×33.0×2</a:t>
                      </a:r>
                      <a:r>
                        <a:rPr kumimoji="1" lang="en-US" altLang="ja-JP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3.1</a:t>
                      </a:r>
                      <a:endParaRPr kumimoji="1" lang="ja-JP" altLang="en-US" sz="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hr-HR" altLang="ja-JP" sz="800" dirty="0" smtClean="0">
                          <a:latin typeface="+mj-lt"/>
                        </a:rPr>
                        <a:t>4.4×2</a:t>
                      </a:r>
                      <a:r>
                        <a:rPr kumimoji="1" lang="en-US" altLang="ja-JP" sz="800" dirty="0" smtClean="0">
                          <a:latin typeface="+mj-lt"/>
                        </a:rPr>
                        <a:t>1.5</a:t>
                      </a:r>
                      <a:r>
                        <a:rPr kumimoji="1" lang="hr-HR" altLang="ja-JP" sz="800" dirty="0" smtClean="0">
                          <a:latin typeface="+mj-lt"/>
                        </a:rPr>
                        <a:t>×24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s-IS" altLang="ja-JP" sz="800" dirty="0" smtClean="0">
                          <a:latin typeface="+mj-lt"/>
                        </a:rPr>
                        <a:t>4.4</a:t>
                      </a:r>
                      <a:r>
                        <a:rPr kumimoji="1" lang="hr-HR" altLang="ja-JP" sz="800" dirty="0" smtClean="0">
                          <a:latin typeface="+mj-lt"/>
                        </a:rPr>
                        <a:t>×34.1×21.0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+mj-lt"/>
                        </a:rPr>
                        <a:t>4.1</a:t>
                      </a:r>
                      <a:r>
                        <a:rPr kumimoji="1" lang="hr-HR" altLang="ja-JP" sz="800" dirty="0" smtClean="0">
                          <a:latin typeface="+mj-lt"/>
                        </a:rPr>
                        <a:t>×</a:t>
                      </a:r>
                      <a:r>
                        <a:rPr kumimoji="1" lang="en-US" altLang="ja-JP" sz="800" dirty="0" smtClean="0">
                          <a:latin typeface="+mj-lt"/>
                        </a:rPr>
                        <a:t>33.0</a:t>
                      </a:r>
                      <a:r>
                        <a:rPr kumimoji="1" lang="hr-HR" altLang="ja-JP" sz="800" dirty="0" smtClean="0">
                          <a:latin typeface="+mj-lt"/>
                        </a:rPr>
                        <a:t>×</a:t>
                      </a:r>
                      <a:r>
                        <a:rPr kumimoji="1" lang="en-US" altLang="ja-JP" sz="800" dirty="0" smtClean="0">
                          <a:latin typeface="+mj-lt"/>
                        </a:rPr>
                        <a:t>23.1</a:t>
                      </a:r>
                      <a:endParaRPr kumimoji="1" lang="ja-JP" altLang="en-US" sz="800" dirty="0" smtClean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398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重量</a:t>
                      </a:r>
                      <a:r>
                        <a:rPr kumimoji="1" lang="en-US" altLang="ja-JP" sz="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 kg</a:t>
                      </a:r>
                      <a:endParaRPr kumimoji="1" lang="ja-JP" altLang="en-US" sz="800" dirty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+mj-lt"/>
                        </a:rPr>
                        <a:t>2.</a:t>
                      </a:r>
                      <a:r>
                        <a:rPr kumimoji="1" lang="ja-JP" altLang="en-US" sz="800" dirty="0" smtClean="0">
                          <a:latin typeface="+mj-lt"/>
                        </a:rPr>
                        <a:t>６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+mj-lt"/>
                        </a:rPr>
                        <a:t>3.0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+mj-lt"/>
                        </a:rPr>
                        <a:t>2.8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+mj-lt"/>
                        </a:rPr>
                        <a:t>2.06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+mj-lt"/>
                        </a:rPr>
                        <a:t>2.0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+mj-lt"/>
                        </a:rPr>
                        <a:t>2.2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122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筐体色</a:t>
                      </a:r>
                      <a:endParaRPr kumimoji="1" lang="ja-JP" altLang="en-US" sz="800" dirty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+mj-lt"/>
                        </a:rPr>
                        <a:t>白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+mj-lt"/>
                        </a:rPr>
                        <a:t>グレー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+mj-lt"/>
                        </a:rPr>
                        <a:t>黒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+mj-lt"/>
                        </a:rPr>
                        <a:t>白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+mj-lt"/>
                        </a:rPr>
                        <a:t>グレー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+mj-lt"/>
                        </a:rPr>
                        <a:t>黒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999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ファン</a:t>
                      </a:r>
                      <a:endParaRPr kumimoji="1" lang="ja-JP" altLang="en-US" sz="800" dirty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dirty="0" smtClean="0">
                          <a:latin typeface="+mj-lt"/>
                        </a:rPr>
                        <a:t>ファンレス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+mj-lt"/>
                        </a:rPr>
                        <a:t>ファンあり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+mj-lt"/>
                        </a:rPr>
                        <a:t>ファンあり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dirty="0" smtClean="0">
                          <a:latin typeface="+mj-lt"/>
                        </a:rPr>
                        <a:t>ファンレス</a:t>
                      </a:r>
                      <a:endParaRPr kumimoji="1" lang="ja-JP" altLang="en-US" sz="9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+mj-lt"/>
                        </a:rPr>
                        <a:t>ファンレス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+mj-lt"/>
                        </a:rPr>
                        <a:t>ファンレス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513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USB</a:t>
                      </a:r>
                      <a:r>
                        <a:rPr kumimoji="1" lang="ja-JP" altLang="en-US" sz="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ポート</a:t>
                      </a:r>
                      <a:endParaRPr kumimoji="1" lang="ja-JP" altLang="en-US" sz="800" dirty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あり、ファイル管理</a:t>
                      </a:r>
                      <a:endParaRPr kumimoji="1" lang="en-US" altLang="ja-JP" sz="9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1" lang="en-US" altLang="ja-JP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USB</a:t>
                      </a:r>
                      <a:r>
                        <a:rPr kumimoji="1" lang="ja-JP" altLang="en-US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ブート可</a:t>
                      </a:r>
                      <a:r>
                        <a:rPr kumimoji="1" lang="en-US" altLang="ja-JP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1" lang="ja-JP" altLang="en-US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イメージ</a:t>
                      </a:r>
                      <a:r>
                        <a:rPr kumimoji="1" lang="en-US" altLang="ja-JP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1" lang="ja-JP" altLang="en-US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+mj-lt"/>
                        </a:rPr>
                        <a:t>なし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+mj-lt"/>
                        </a:rPr>
                        <a:t>なし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あり、ファイル管理</a:t>
                      </a:r>
                      <a:endParaRPr kumimoji="1" lang="en-US" altLang="ja-JP" sz="9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1" lang="en-US" altLang="ja-JP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USB</a:t>
                      </a:r>
                      <a:r>
                        <a:rPr kumimoji="1" lang="ja-JP" altLang="en-US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ブート可</a:t>
                      </a:r>
                      <a:r>
                        <a:rPr kumimoji="1" lang="en-US" altLang="ja-JP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1" lang="ja-JP" altLang="en-US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イメージ</a:t>
                      </a:r>
                      <a:r>
                        <a:rPr kumimoji="1" lang="en-US" altLang="ja-JP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1" lang="ja-JP" altLang="en-US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+mj-lt"/>
                        </a:rPr>
                        <a:t>なし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+mj-lt"/>
                        </a:rPr>
                        <a:t>なし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122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マグネット装着</a:t>
                      </a:r>
                      <a:endParaRPr kumimoji="1" lang="ja-JP" altLang="en-US" sz="800" dirty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+mj-lt"/>
                        </a:rPr>
                        <a:t>可能</a:t>
                      </a:r>
                      <a:endParaRPr kumimoji="1" lang="ja-JP" altLang="en-US" sz="9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+mj-lt"/>
                        </a:rPr>
                        <a:t>可能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+mj-lt"/>
                        </a:rPr>
                        <a:t>可能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+mj-lt"/>
                        </a:rPr>
                        <a:t>可能</a:t>
                      </a:r>
                      <a:endParaRPr kumimoji="1" lang="ja-JP" altLang="en-US" sz="9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+mj-lt"/>
                        </a:rPr>
                        <a:t>可能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+mj-lt"/>
                        </a:rPr>
                        <a:t>可能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9504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電源供給</a:t>
                      </a:r>
                      <a:endParaRPr kumimoji="1" lang="en-US" altLang="ja-JP" sz="800" dirty="0" smtClean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+mj-lt"/>
                        </a:rPr>
                        <a:t>あり</a:t>
                      </a:r>
                      <a:endParaRPr kumimoji="1" lang="en-US" altLang="ja-JP" sz="900" dirty="0" smtClean="0">
                        <a:latin typeface="+mj-lt"/>
                      </a:endParaRPr>
                    </a:p>
                    <a:p>
                      <a:pPr algn="ctr"/>
                      <a:r>
                        <a:rPr kumimoji="1" lang="en-US" altLang="ja-JP" sz="700" dirty="0" err="1" smtClean="0">
                          <a:latin typeface="+mj-lt"/>
                        </a:rPr>
                        <a:t>PoE</a:t>
                      </a:r>
                      <a:r>
                        <a:rPr kumimoji="1" lang="en-US" altLang="ja-JP" sz="700" dirty="0" smtClean="0">
                          <a:latin typeface="+mj-lt"/>
                        </a:rPr>
                        <a:t>(15W), POE+(30W)</a:t>
                      </a:r>
                      <a:endParaRPr kumimoji="1" lang="ja-JP" altLang="en-US" sz="7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+mj-lt"/>
                        </a:rPr>
                        <a:t>あり</a:t>
                      </a:r>
                      <a:endParaRPr kumimoji="1" lang="en-US" altLang="ja-JP" sz="800" dirty="0" smtClean="0">
                        <a:latin typeface="+mj-lt"/>
                      </a:endParaRPr>
                    </a:p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700" dirty="0" err="1" smtClean="0">
                          <a:latin typeface="+mj-lt"/>
                        </a:rPr>
                        <a:t>PoE</a:t>
                      </a:r>
                      <a:r>
                        <a:rPr kumimoji="1" lang="en-US" altLang="ja-JP" sz="700" dirty="0" smtClean="0">
                          <a:latin typeface="+mj-lt"/>
                        </a:rPr>
                        <a:t>(15W), POE+(30W)</a:t>
                      </a:r>
                      <a:endParaRPr kumimoji="1" lang="ja-JP" altLang="en-US" sz="700" dirty="0" smtClean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あり</a:t>
                      </a:r>
                      <a:endParaRPr kumimoji="1" lang="en-US" altLang="ja-JP" sz="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7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PoE</a:t>
                      </a:r>
                      <a:r>
                        <a:rPr kumimoji="1" lang="en-US" altLang="ja-JP" sz="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(15W), POE+(30W)</a:t>
                      </a:r>
                      <a:endParaRPr kumimoji="1" lang="ja-JP" altLang="en-US" sz="7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+mj-lt"/>
                        </a:rPr>
                        <a:t>なし</a:t>
                      </a:r>
                      <a:endParaRPr kumimoji="1" lang="en-US" altLang="ja-JP" sz="800" dirty="0" smtClean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+mj-lt"/>
                        </a:rPr>
                        <a:t>なし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+mj-lt"/>
                        </a:rPr>
                        <a:t>なし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122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保証年数</a:t>
                      </a:r>
                      <a:endParaRPr kumimoji="1" lang="en-US" altLang="ja-JP" sz="800" dirty="0" smtClean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800" dirty="0" smtClean="0">
                          <a:latin typeface="+mj-lt"/>
                        </a:rPr>
                        <a:t>販売終了後</a:t>
                      </a:r>
                      <a:r>
                        <a:rPr kumimoji="1" lang="en-US" altLang="ja-JP" sz="800" dirty="0" smtClean="0">
                          <a:latin typeface="+mj-lt"/>
                        </a:rPr>
                        <a:t>5</a:t>
                      </a:r>
                      <a:r>
                        <a:rPr kumimoji="1" lang="ja-JP" altLang="en-US" sz="800" dirty="0" smtClean="0">
                          <a:latin typeface="+mj-lt"/>
                        </a:rPr>
                        <a:t>年</a:t>
                      </a:r>
                      <a:endParaRPr kumimoji="1" lang="ja-JP" altLang="en-US" sz="700" dirty="0" smtClean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smtClean="0">
                          <a:latin typeface="+mj-lt"/>
                        </a:rPr>
                        <a:t>購入日より</a:t>
                      </a:r>
                      <a:r>
                        <a:rPr kumimoji="1" lang="en-US" altLang="ja-JP" sz="800" smtClean="0">
                          <a:latin typeface="+mj-lt"/>
                        </a:rPr>
                        <a:t>5</a:t>
                      </a:r>
                      <a:r>
                        <a:rPr kumimoji="1" lang="ja-JP" altLang="en-US" sz="800" smtClean="0">
                          <a:latin typeface="+mj-lt"/>
                        </a:rPr>
                        <a:t>年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+mj-lt"/>
                        </a:rPr>
                        <a:t>購入日より標準</a:t>
                      </a:r>
                      <a:r>
                        <a:rPr kumimoji="1" lang="en-US" altLang="ja-JP" sz="800" dirty="0" smtClean="0">
                          <a:latin typeface="+mj-lt"/>
                        </a:rPr>
                        <a:t>3</a:t>
                      </a:r>
                      <a:r>
                        <a:rPr kumimoji="1" lang="ja-JP" altLang="en-US" sz="800" dirty="0" smtClean="0">
                          <a:latin typeface="+mj-lt"/>
                        </a:rPr>
                        <a:t>年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3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800" dirty="0" smtClean="0">
                          <a:latin typeface="+mj-lt"/>
                        </a:rPr>
                        <a:t>販売終了後</a:t>
                      </a:r>
                      <a:r>
                        <a:rPr kumimoji="1" lang="en-US" altLang="ja-JP" sz="800" dirty="0" smtClean="0">
                          <a:latin typeface="+mj-lt"/>
                        </a:rPr>
                        <a:t>5</a:t>
                      </a:r>
                      <a:r>
                        <a:rPr kumimoji="1" lang="ja-JP" altLang="en-US" sz="800" dirty="0" smtClean="0">
                          <a:latin typeface="+mj-lt"/>
                        </a:rPr>
                        <a:t>年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+mj-lt"/>
                        </a:rPr>
                        <a:t>購入日より</a:t>
                      </a:r>
                      <a:r>
                        <a:rPr kumimoji="1" lang="en-US" altLang="ja-JP" sz="800" dirty="0" smtClean="0">
                          <a:latin typeface="+mj-lt"/>
                        </a:rPr>
                        <a:t>5</a:t>
                      </a:r>
                      <a:r>
                        <a:rPr kumimoji="1" lang="ja-JP" altLang="en-US" sz="800" dirty="0" smtClean="0">
                          <a:latin typeface="+mj-lt"/>
                        </a:rPr>
                        <a:t>年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smtClean="0">
                          <a:latin typeface="+mj-lt"/>
                        </a:rPr>
                        <a:t>購入日より標準</a:t>
                      </a:r>
                      <a:r>
                        <a:rPr kumimoji="1" lang="en-US" altLang="ja-JP" sz="800" dirty="0" smtClean="0">
                          <a:latin typeface="+mj-lt"/>
                        </a:rPr>
                        <a:t>3</a:t>
                      </a:r>
                      <a:r>
                        <a:rPr kumimoji="1" lang="ja-JP" altLang="en-US" sz="800" dirty="0" smtClean="0">
                          <a:latin typeface="+mj-lt"/>
                        </a:rPr>
                        <a:t>年</a:t>
                      </a:r>
                      <a:endParaRPr kumimoji="1" lang="ja-JP" altLang="en-US" sz="800" dirty="0">
                        <a:latin typeface="+mj-lt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6027" y1="27273" x2="16027" y2="27273"/>
                        <a14:foregroundMark x1="8126" y1="31061" x2="8126" y2="31061"/>
                        <a14:foregroundMark x1="6095" y1="31061" x2="6095" y2="31061"/>
                        <a14:foregroundMark x1="4289" y1="31061" x2="4289" y2="31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2394" y="1358550"/>
            <a:ext cx="637722" cy="18899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8257" b="27785"/>
          <a:stretch/>
        </p:blipFill>
        <p:spPr>
          <a:xfrm>
            <a:off x="2986865" y="1343049"/>
            <a:ext cx="624301" cy="27443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3333" l="10000" r="95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507" t="48505" r="7854" b="4890"/>
          <a:stretch/>
        </p:blipFill>
        <p:spPr>
          <a:xfrm>
            <a:off x="4157070" y="1340752"/>
            <a:ext cx="678000" cy="27672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6667" l="6250" r="91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507" t="50821" r="7700" b="2294"/>
          <a:stretch/>
        </p:blipFill>
        <p:spPr>
          <a:xfrm>
            <a:off x="8088854" y="1340752"/>
            <a:ext cx="636442" cy="26085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64824" y="1358550"/>
            <a:ext cx="632965" cy="19939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6027" y1="27273" x2="16027" y2="27273"/>
                        <a14:foregroundMark x1="8126" y1="31061" x2="8126" y2="31061"/>
                        <a14:foregroundMark x1="6095" y1="31061" x2="6095" y2="31061"/>
                        <a14:foregroundMark x1="4289" y1="31061" x2="4289" y2="31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3900" y="1376682"/>
            <a:ext cx="637722" cy="188994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911385" y="4885418"/>
            <a:ext cx="7325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u="sng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※</a:t>
            </a:r>
            <a:r>
              <a:rPr kumimoji="1" lang="ja-JP" altLang="en-US" sz="1400" b="1" u="sng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他社製品</a:t>
            </a:r>
            <a:r>
              <a:rPr kumimoji="1" lang="ja-JP" altLang="en-US" sz="1400" b="1" u="sng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情報</a:t>
            </a:r>
            <a:r>
              <a:rPr kumimoji="1" lang="ja-JP" altLang="en-US" sz="1400" b="1" u="sng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はデータシートから抽出、ご利用の際はご自身で内容が正しいかご確認下さい</a:t>
            </a:r>
          </a:p>
        </p:txBody>
      </p:sp>
    </p:spTree>
    <p:extLst>
      <p:ext uri="{BB962C8B-B14F-4D97-AF65-F5344CB8AC3E}">
        <p14:creationId xmlns:p14="http://schemas.microsoft.com/office/powerpoint/2010/main" val="294402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42210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1520" y="215667"/>
            <a:ext cx="8345488" cy="731837"/>
          </a:xfrm>
        </p:spPr>
        <p:txBody>
          <a:bodyPr/>
          <a:lstStyle/>
          <a:p>
            <a:r>
              <a:rPr lang="en-US" altLang="ja-JP" sz="2800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Cisco Start </a:t>
            </a:r>
            <a:r>
              <a:rPr lang="ja-JP" altLang="en-US" sz="2800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シリーズ</a:t>
            </a:r>
            <a:endParaRPr kumimoji="1" lang="ja-JP" altLang="en-US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54879" y="731480"/>
            <a:ext cx="87247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中堅・中</a:t>
            </a:r>
            <a:r>
              <a:rPr lang="ja-JP" altLang="en-US" sz="200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小企業のお客様、及びに小規模拠点</a:t>
            </a: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に最適な製品ポートフォリオ</a:t>
            </a:r>
          </a:p>
        </p:txBody>
      </p:sp>
      <p:sp>
        <p:nvSpPr>
          <p:cNvPr id="90" name="Rectangle 107"/>
          <p:cNvSpPr/>
          <p:nvPr/>
        </p:nvSpPr>
        <p:spPr>
          <a:xfrm>
            <a:off x="150222" y="1082888"/>
            <a:ext cx="8837024" cy="2363742"/>
          </a:xfrm>
          <a:custGeom>
            <a:avLst/>
            <a:gdLst/>
            <a:ahLst/>
            <a:cxnLst/>
            <a:rect l="l" t="t" r="r" b="b"/>
            <a:pathLst>
              <a:path w="9144000" h="1602792">
                <a:moveTo>
                  <a:pt x="4626428" y="0"/>
                </a:moveTo>
                <a:cubicBezTo>
                  <a:pt x="6219541" y="0"/>
                  <a:pt x="7712500" y="89622"/>
                  <a:pt x="8996181" y="246060"/>
                </a:cubicBezTo>
                <a:lnTo>
                  <a:pt x="9144000" y="265151"/>
                </a:lnTo>
                <a:lnTo>
                  <a:pt x="9144000" y="1587848"/>
                </a:lnTo>
                <a:lnTo>
                  <a:pt x="8783300" y="1540030"/>
                </a:lnTo>
                <a:cubicBezTo>
                  <a:pt x="7546536" y="1385127"/>
                  <a:pt x="6129235" y="1297139"/>
                  <a:pt x="4622800" y="1297139"/>
                </a:cubicBezTo>
                <a:cubicBezTo>
                  <a:pt x="2965722" y="1297139"/>
                  <a:pt x="1416495" y="1403605"/>
                  <a:pt x="96779" y="1588487"/>
                </a:cubicBezTo>
                <a:lnTo>
                  <a:pt x="0" y="1602792"/>
                </a:lnTo>
                <a:lnTo>
                  <a:pt x="0" y="279210"/>
                </a:lnTo>
                <a:lnTo>
                  <a:pt x="256675" y="246060"/>
                </a:lnTo>
                <a:cubicBezTo>
                  <a:pt x="1540356" y="89622"/>
                  <a:pt x="3033315" y="0"/>
                  <a:pt x="4626428" y="0"/>
                </a:cubicBezTo>
                <a:close/>
              </a:path>
            </a:pathLst>
          </a:custGeom>
          <a:gradFill flip="none" rotWithShape="1">
            <a:gsLst>
              <a:gs pos="46000">
                <a:schemeClr val="bg2">
                  <a:lumMod val="20000"/>
                  <a:lumOff val="80000"/>
                  <a:alpha val="16000"/>
                </a:schemeClr>
              </a:gs>
              <a:gs pos="100000">
                <a:srgbClr val="92D050"/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0" tIns="45690" rIns="91380" bIns="45690" rtlCol="0" anchor="ctr"/>
          <a:lstStyle/>
          <a:p>
            <a:pPr algn="ctr"/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3" name="Rectangle 107"/>
          <p:cNvSpPr/>
          <p:nvPr/>
        </p:nvSpPr>
        <p:spPr>
          <a:xfrm>
            <a:off x="150222" y="1847902"/>
            <a:ext cx="8837024" cy="2501031"/>
          </a:xfrm>
          <a:custGeom>
            <a:avLst/>
            <a:gdLst/>
            <a:ahLst/>
            <a:cxnLst/>
            <a:rect l="l" t="t" r="r" b="b"/>
            <a:pathLst>
              <a:path w="9144000" h="1602792">
                <a:moveTo>
                  <a:pt x="4626428" y="0"/>
                </a:moveTo>
                <a:cubicBezTo>
                  <a:pt x="6219541" y="0"/>
                  <a:pt x="7712500" y="89622"/>
                  <a:pt x="8996181" y="246060"/>
                </a:cubicBezTo>
                <a:lnTo>
                  <a:pt x="9144000" y="265151"/>
                </a:lnTo>
                <a:lnTo>
                  <a:pt x="9144000" y="1587848"/>
                </a:lnTo>
                <a:lnTo>
                  <a:pt x="8783300" y="1540030"/>
                </a:lnTo>
                <a:cubicBezTo>
                  <a:pt x="7546536" y="1385127"/>
                  <a:pt x="6129235" y="1297139"/>
                  <a:pt x="4622800" y="1297139"/>
                </a:cubicBezTo>
                <a:cubicBezTo>
                  <a:pt x="2965722" y="1297139"/>
                  <a:pt x="1416495" y="1403605"/>
                  <a:pt x="96779" y="1588487"/>
                </a:cubicBezTo>
                <a:lnTo>
                  <a:pt x="0" y="1602792"/>
                </a:lnTo>
                <a:lnTo>
                  <a:pt x="0" y="279210"/>
                </a:lnTo>
                <a:lnTo>
                  <a:pt x="256675" y="246060"/>
                </a:lnTo>
                <a:cubicBezTo>
                  <a:pt x="1540356" y="89622"/>
                  <a:pt x="3033315" y="0"/>
                  <a:pt x="4626428" y="0"/>
                </a:cubicBezTo>
                <a:close/>
              </a:path>
            </a:pathLst>
          </a:custGeom>
          <a:gradFill flip="none" rotWithShape="1">
            <a:gsLst>
              <a:gs pos="24000">
                <a:srgbClr val="00B0F0">
                  <a:alpha val="0"/>
                </a:srgbClr>
              </a:gs>
              <a:gs pos="100000">
                <a:srgbClr val="0070C0"/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0" tIns="45690" rIns="91380" bIns="45690" rtlCol="0" anchor="ctr"/>
          <a:lstStyle/>
          <a:p>
            <a:pPr algn="ctr"/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3379765" y="2571750"/>
            <a:ext cx="2441694" cy="181767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algn="ctr"/>
            <a:r>
              <a:rPr lang="ja-JP" altLang="en-US" sz="16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ja-JP" altLang="en-US" sz="16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スタンダード モデル</a:t>
            </a:r>
            <a:endParaRPr lang="ja-JP" altLang="en-US" sz="16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4" name="正方形/長方形 93"/>
          <p:cNvSpPr/>
          <p:nvPr/>
        </p:nvSpPr>
        <p:spPr>
          <a:xfrm>
            <a:off x="2998336" y="4066469"/>
            <a:ext cx="3204552" cy="310972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algn="ctr"/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ja-JP" altLang="en-US" sz="14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エントリー モデル</a:t>
            </a:r>
            <a:endParaRPr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5" name="正方形/長方形 94"/>
          <p:cNvSpPr/>
          <p:nvPr/>
        </p:nvSpPr>
        <p:spPr>
          <a:xfrm>
            <a:off x="2427823" y="1453879"/>
            <a:ext cx="4288353" cy="181767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algn="ctr"/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③ 業種別ソリューション展開</a:t>
            </a:r>
            <a:endParaRPr lang="ja-JP" altLang="en-US" sz="2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96" name="Picture 22" descr="C:\Users\kyle.huang\Documents\KeyShot 4\Renderings\C_150\v4\P\6-3.31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6627" y="4335854"/>
            <a:ext cx="585148" cy="366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図 9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455" r="89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3134" y="4180350"/>
            <a:ext cx="946754" cy="630022"/>
          </a:xfrm>
          <a:prstGeom prst="rect">
            <a:avLst/>
          </a:prstGeom>
        </p:spPr>
      </p:pic>
      <p:sp>
        <p:nvSpPr>
          <p:cNvPr id="98" name="Rectangle 101"/>
          <p:cNvSpPr/>
          <p:nvPr/>
        </p:nvSpPr>
        <p:spPr>
          <a:xfrm>
            <a:off x="4571001" y="4731990"/>
            <a:ext cx="1552863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1400" b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WAP</a:t>
            </a:r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シリーズ</a:t>
            </a:r>
            <a:endParaRPr lang="en-US" sz="1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99" name="図 9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7898" y="4155926"/>
            <a:ext cx="527707" cy="659633"/>
          </a:xfrm>
          <a:prstGeom prst="rect">
            <a:avLst/>
          </a:prstGeom>
        </p:spPr>
      </p:pic>
      <p:pic>
        <p:nvPicPr>
          <p:cNvPr id="100" name="図 9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775" y="4207118"/>
            <a:ext cx="1332007" cy="604093"/>
          </a:xfrm>
          <a:prstGeom prst="rect">
            <a:avLst/>
          </a:prstGeom>
        </p:spPr>
      </p:pic>
      <p:sp>
        <p:nvSpPr>
          <p:cNvPr id="101" name="Rectangle 101"/>
          <p:cNvSpPr/>
          <p:nvPr/>
        </p:nvSpPr>
        <p:spPr>
          <a:xfrm>
            <a:off x="2344801" y="4712245"/>
            <a:ext cx="1712236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b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en-US" altLang="ja-JP" sz="1400" b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G/SF</a:t>
            </a:r>
            <a:r>
              <a:rPr lang="ja-JP" altLang="en-US" sz="14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シリーズ</a:t>
            </a:r>
            <a:endParaRPr lang="en-US" sz="1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04" name="図 10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7645" y="4155926"/>
            <a:ext cx="983408" cy="786726"/>
          </a:xfrm>
          <a:prstGeom prst="rect">
            <a:avLst/>
          </a:prstGeom>
        </p:spPr>
      </p:pic>
      <p:sp>
        <p:nvSpPr>
          <p:cNvPr id="105" name="Rectangle 101"/>
          <p:cNvSpPr/>
          <p:nvPr/>
        </p:nvSpPr>
        <p:spPr>
          <a:xfrm>
            <a:off x="251520" y="2737252"/>
            <a:ext cx="1359329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Start </a:t>
            </a:r>
            <a:r>
              <a:rPr lang="ja-JP" altLang="en-US" sz="1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ルータ</a:t>
            </a:r>
            <a:endParaRPr lang="en-US" sz="1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6" name="Rectangle 101"/>
          <p:cNvSpPr/>
          <p:nvPr/>
        </p:nvSpPr>
        <p:spPr>
          <a:xfrm>
            <a:off x="2054677" y="2716391"/>
            <a:ext cx="198391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Start </a:t>
            </a:r>
            <a:r>
              <a:rPr lang="ja-JP" altLang="en-US" sz="1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スイッチ</a:t>
            </a:r>
            <a:endParaRPr lang="en-US" sz="1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7" name="Rectangle 101"/>
          <p:cNvSpPr/>
          <p:nvPr/>
        </p:nvSpPr>
        <p:spPr>
          <a:xfrm>
            <a:off x="4139952" y="2699892"/>
            <a:ext cx="198391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Start </a:t>
            </a:r>
            <a:r>
              <a:rPr lang="ja-JP" altLang="en-US" sz="1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ワイヤレス</a:t>
            </a:r>
            <a:endParaRPr lang="en-US" sz="1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8" name="Rectangle 101"/>
          <p:cNvSpPr/>
          <p:nvPr/>
        </p:nvSpPr>
        <p:spPr>
          <a:xfrm>
            <a:off x="7164288" y="2686991"/>
            <a:ext cx="2038817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Start </a:t>
            </a:r>
            <a:r>
              <a:rPr lang="ja-JP" altLang="en-US" sz="14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セキュリティ</a:t>
            </a:r>
            <a:endParaRPr lang="en-US" sz="1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109" name="グループ化 108"/>
          <p:cNvGrpSpPr/>
          <p:nvPr/>
        </p:nvGrpSpPr>
        <p:grpSpPr>
          <a:xfrm>
            <a:off x="251520" y="3003798"/>
            <a:ext cx="1260977" cy="514773"/>
            <a:chOff x="600501" y="1955061"/>
            <a:chExt cx="2039972" cy="715362"/>
          </a:xfrm>
          <a:effectLst/>
        </p:grpSpPr>
        <p:pic>
          <p:nvPicPr>
            <p:cNvPr id="110" name="図 4" descr="スクリーンショット 2015-05-14 17.10.52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69259" y="1955061"/>
              <a:ext cx="671214" cy="44512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111" name="図 11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0501" y="2087066"/>
              <a:ext cx="1764122" cy="583357"/>
            </a:xfrm>
            <a:prstGeom prst="rect">
              <a:avLst/>
            </a:prstGeom>
            <a:effectLst/>
          </p:spPr>
        </p:pic>
      </p:grpSp>
      <p:pic>
        <p:nvPicPr>
          <p:cNvPr id="112" name="Picture 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211" b="89648" l="4700" r="948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2300" y="3058295"/>
            <a:ext cx="824446" cy="483852"/>
          </a:xfrm>
          <a:prstGeom prst="rect">
            <a:avLst/>
          </a:prstGeom>
          <a:ln>
            <a:noFill/>
          </a:ln>
        </p:spPr>
      </p:pic>
      <p:pic>
        <p:nvPicPr>
          <p:cNvPr id="113" name="Picture 9" descr="KR40018.png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6330" y="2987980"/>
            <a:ext cx="2731654" cy="605520"/>
          </a:xfrm>
          <a:prstGeom prst="rect">
            <a:avLst/>
          </a:prstGeom>
        </p:spPr>
      </p:pic>
      <p:pic>
        <p:nvPicPr>
          <p:cNvPr id="114" name="Picture 9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6439" y="3079517"/>
            <a:ext cx="724364" cy="572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6128" y="2867214"/>
            <a:ext cx="858610" cy="686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7" name="Group 13"/>
          <p:cNvGrpSpPr/>
          <p:nvPr/>
        </p:nvGrpSpPr>
        <p:grpSpPr>
          <a:xfrm>
            <a:off x="1749493" y="1347614"/>
            <a:ext cx="549728" cy="578110"/>
            <a:chOff x="3382797" y="1885950"/>
            <a:chExt cx="952500" cy="952500"/>
          </a:xfrm>
        </p:grpSpPr>
        <p:sp>
          <p:nvSpPr>
            <p:cNvPr id="118" name="Oval 15"/>
            <p:cNvSpPr/>
            <p:nvPr/>
          </p:nvSpPr>
          <p:spPr>
            <a:xfrm>
              <a:off x="3382797" y="1885950"/>
              <a:ext cx="952500" cy="9525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119" name="Group 12"/>
            <p:cNvGrpSpPr>
              <a:grpSpLocks noChangeAspect="1"/>
            </p:cNvGrpSpPr>
            <p:nvPr/>
          </p:nvGrpSpPr>
          <p:grpSpPr bwMode="auto">
            <a:xfrm>
              <a:off x="3548470" y="2168693"/>
              <a:ext cx="629902" cy="650091"/>
              <a:chOff x="2546" y="1392"/>
              <a:chExt cx="780" cy="805"/>
            </a:xfrm>
            <a:solidFill>
              <a:schemeClr val="bg1"/>
            </a:solidFill>
          </p:grpSpPr>
          <p:sp>
            <p:nvSpPr>
              <p:cNvPr id="120" name="Oval 13"/>
              <p:cNvSpPr>
                <a:spLocks noChangeArrowheads="1"/>
              </p:cNvSpPr>
              <p:nvPr/>
            </p:nvSpPr>
            <p:spPr bwMode="auto">
              <a:xfrm>
                <a:off x="3171" y="1527"/>
                <a:ext cx="124" cy="12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21" name="Freeform 14"/>
              <p:cNvSpPr>
                <a:spLocks noEditPoints="1"/>
              </p:cNvSpPr>
              <p:nvPr/>
            </p:nvSpPr>
            <p:spPr bwMode="auto">
              <a:xfrm>
                <a:off x="2546" y="1392"/>
                <a:ext cx="780" cy="805"/>
              </a:xfrm>
              <a:custGeom>
                <a:avLst/>
                <a:gdLst>
                  <a:gd name="T0" fmla="*/ 328 w 328"/>
                  <a:gd name="T1" fmla="*/ 154 h 339"/>
                  <a:gd name="T2" fmla="*/ 297 w 328"/>
                  <a:gd name="T3" fmla="*/ 121 h 339"/>
                  <a:gd name="T4" fmla="*/ 265 w 328"/>
                  <a:gd name="T5" fmla="*/ 129 h 339"/>
                  <a:gd name="T6" fmla="*/ 236 w 328"/>
                  <a:gd name="T7" fmla="*/ 158 h 339"/>
                  <a:gd name="T8" fmla="*/ 216 w 328"/>
                  <a:gd name="T9" fmla="*/ 162 h 339"/>
                  <a:gd name="T10" fmla="*/ 208 w 328"/>
                  <a:gd name="T11" fmla="*/ 40 h 339"/>
                  <a:gd name="T12" fmla="*/ 218 w 328"/>
                  <a:gd name="T13" fmla="*/ 28 h 339"/>
                  <a:gd name="T14" fmla="*/ 123 w 328"/>
                  <a:gd name="T15" fmla="*/ 15 h 339"/>
                  <a:gd name="T16" fmla="*/ 93 w 328"/>
                  <a:gd name="T17" fmla="*/ 15 h 339"/>
                  <a:gd name="T18" fmla="*/ 0 w 328"/>
                  <a:gd name="T19" fmla="*/ 28 h 339"/>
                  <a:gd name="T20" fmla="*/ 8 w 328"/>
                  <a:gd name="T21" fmla="*/ 40 h 339"/>
                  <a:gd name="T22" fmla="*/ 0 w 328"/>
                  <a:gd name="T23" fmla="*/ 174 h 339"/>
                  <a:gd name="T24" fmla="*/ 161 w 328"/>
                  <a:gd name="T25" fmla="*/ 186 h 339"/>
                  <a:gd name="T26" fmla="*/ 210 w 328"/>
                  <a:gd name="T27" fmla="*/ 199 h 339"/>
                  <a:gd name="T28" fmla="*/ 217 w 328"/>
                  <a:gd name="T29" fmla="*/ 203 h 339"/>
                  <a:gd name="T30" fmla="*/ 236 w 328"/>
                  <a:gd name="T31" fmla="*/ 199 h 339"/>
                  <a:gd name="T32" fmla="*/ 253 w 328"/>
                  <a:gd name="T33" fmla="*/ 267 h 339"/>
                  <a:gd name="T34" fmla="*/ 287 w 328"/>
                  <a:gd name="T35" fmla="*/ 319 h 339"/>
                  <a:gd name="T36" fmla="*/ 294 w 328"/>
                  <a:gd name="T37" fmla="*/ 267 h 339"/>
                  <a:gd name="T38" fmla="*/ 328 w 328"/>
                  <a:gd name="T39" fmla="*/ 285 h 339"/>
                  <a:gd name="T40" fmla="*/ 328 w 328"/>
                  <a:gd name="T41" fmla="*/ 191 h 339"/>
                  <a:gd name="T42" fmla="*/ 108 w 328"/>
                  <a:gd name="T43" fmla="*/ 6 h 339"/>
                  <a:gd name="T44" fmla="*/ 108 w 328"/>
                  <a:gd name="T45" fmla="*/ 23 h 339"/>
                  <a:gd name="T46" fmla="*/ 16 w 328"/>
                  <a:gd name="T47" fmla="*/ 40 h 339"/>
                  <a:gd name="T48" fmla="*/ 154 w 328"/>
                  <a:gd name="T49" fmla="*/ 84 h 339"/>
                  <a:gd name="T50" fmla="*/ 75 w 328"/>
                  <a:gd name="T51" fmla="*/ 125 h 339"/>
                  <a:gd name="T52" fmla="*/ 16 w 328"/>
                  <a:gd name="T53" fmla="*/ 146 h 339"/>
                  <a:gd name="T54" fmla="*/ 16 w 328"/>
                  <a:gd name="T55" fmla="*/ 174 h 339"/>
                  <a:gd name="T56" fmla="*/ 59 w 328"/>
                  <a:gd name="T57" fmla="*/ 124 h 339"/>
                  <a:gd name="T58" fmla="*/ 125 w 328"/>
                  <a:gd name="T59" fmla="*/ 96 h 339"/>
                  <a:gd name="T60" fmla="*/ 167 w 328"/>
                  <a:gd name="T61" fmla="*/ 156 h 339"/>
                  <a:gd name="T62" fmla="*/ 16 w 328"/>
                  <a:gd name="T63" fmla="*/ 174 h 339"/>
                  <a:gd name="T64" fmla="*/ 188 w 328"/>
                  <a:gd name="T65" fmla="*/ 135 h 339"/>
                  <a:gd name="T66" fmla="*/ 128 w 328"/>
                  <a:gd name="T67" fmla="*/ 94 h 339"/>
                  <a:gd name="T68" fmla="*/ 154 w 328"/>
                  <a:gd name="T69" fmla="*/ 100 h 339"/>
                  <a:gd name="T70" fmla="*/ 201 w 328"/>
                  <a:gd name="T71" fmla="*/ 147 h 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28" h="339">
                    <a:moveTo>
                      <a:pt x="328" y="191"/>
                    </a:moveTo>
                    <a:cubicBezTo>
                      <a:pt x="328" y="154"/>
                      <a:pt x="328" y="154"/>
                      <a:pt x="328" y="154"/>
                    </a:cubicBezTo>
                    <a:cubicBezTo>
                      <a:pt x="328" y="153"/>
                      <a:pt x="328" y="153"/>
                      <a:pt x="328" y="152"/>
                    </a:cubicBezTo>
                    <a:cubicBezTo>
                      <a:pt x="327" y="135"/>
                      <a:pt x="313" y="121"/>
                      <a:pt x="297" y="121"/>
                    </a:cubicBezTo>
                    <a:cubicBezTo>
                      <a:pt x="285" y="121"/>
                      <a:pt x="285" y="121"/>
                      <a:pt x="285" y="121"/>
                    </a:cubicBezTo>
                    <a:cubicBezTo>
                      <a:pt x="278" y="121"/>
                      <a:pt x="270" y="124"/>
                      <a:pt x="265" y="129"/>
                    </a:cubicBezTo>
                    <a:cubicBezTo>
                      <a:pt x="264" y="129"/>
                      <a:pt x="264" y="130"/>
                      <a:pt x="263" y="131"/>
                    </a:cubicBezTo>
                    <a:cubicBezTo>
                      <a:pt x="236" y="158"/>
                      <a:pt x="236" y="158"/>
                      <a:pt x="236" y="158"/>
                    </a:cubicBezTo>
                    <a:cubicBezTo>
                      <a:pt x="223" y="170"/>
                      <a:pt x="223" y="170"/>
                      <a:pt x="223" y="170"/>
                    </a:cubicBezTo>
                    <a:cubicBezTo>
                      <a:pt x="216" y="162"/>
                      <a:pt x="216" y="162"/>
                      <a:pt x="216" y="162"/>
                    </a:cubicBezTo>
                    <a:cubicBezTo>
                      <a:pt x="208" y="156"/>
                      <a:pt x="208" y="156"/>
                      <a:pt x="208" y="156"/>
                    </a:cubicBezTo>
                    <a:cubicBezTo>
                      <a:pt x="208" y="40"/>
                      <a:pt x="208" y="40"/>
                      <a:pt x="208" y="40"/>
                    </a:cubicBezTo>
                    <a:cubicBezTo>
                      <a:pt x="218" y="40"/>
                      <a:pt x="218" y="40"/>
                      <a:pt x="218" y="40"/>
                    </a:cubicBezTo>
                    <a:cubicBezTo>
                      <a:pt x="218" y="28"/>
                      <a:pt x="218" y="28"/>
                      <a:pt x="218" y="28"/>
                    </a:cubicBezTo>
                    <a:cubicBezTo>
                      <a:pt x="116" y="28"/>
                      <a:pt x="116" y="28"/>
                      <a:pt x="116" y="28"/>
                    </a:cubicBezTo>
                    <a:cubicBezTo>
                      <a:pt x="120" y="25"/>
                      <a:pt x="123" y="20"/>
                      <a:pt x="123" y="15"/>
                    </a:cubicBezTo>
                    <a:cubicBezTo>
                      <a:pt x="123" y="6"/>
                      <a:pt x="117" y="0"/>
                      <a:pt x="108" y="0"/>
                    </a:cubicBezTo>
                    <a:cubicBezTo>
                      <a:pt x="101" y="0"/>
                      <a:pt x="93" y="6"/>
                      <a:pt x="93" y="15"/>
                    </a:cubicBezTo>
                    <a:cubicBezTo>
                      <a:pt x="93" y="20"/>
                      <a:pt x="97" y="25"/>
                      <a:pt x="102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8" y="40"/>
                      <a:pt x="8" y="40"/>
                      <a:pt x="8" y="40"/>
                    </a:cubicBezTo>
                    <a:cubicBezTo>
                      <a:pt x="8" y="174"/>
                      <a:pt x="8" y="174"/>
                      <a:pt x="8" y="174"/>
                    </a:cubicBezTo>
                    <a:cubicBezTo>
                      <a:pt x="0" y="174"/>
                      <a:pt x="0" y="174"/>
                      <a:pt x="0" y="174"/>
                    </a:cubicBezTo>
                    <a:cubicBezTo>
                      <a:pt x="0" y="186"/>
                      <a:pt x="0" y="186"/>
                      <a:pt x="0" y="186"/>
                    </a:cubicBezTo>
                    <a:cubicBezTo>
                      <a:pt x="161" y="186"/>
                      <a:pt x="161" y="186"/>
                      <a:pt x="161" y="186"/>
                    </a:cubicBezTo>
                    <a:cubicBezTo>
                      <a:pt x="197" y="186"/>
                      <a:pt x="197" y="186"/>
                      <a:pt x="197" y="186"/>
                    </a:cubicBezTo>
                    <a:cubicBezTo>
                      <a:pt x="210" y="199"/>
                      <a:pt x="210" y="199"/>
                      <a:pt x="210" y="199"/>
                    </a:cubicBezTo>
                    <a:cubicBezTo>
                      <a:pt x="211" y="200"/>
                      <a:pt x="212" y="201"/>
                      <a:pt x="212" y="201"/>
                    </a:cubicBezTo>
                    <a:cubicBezTo>
                      <a:pt x="214" y="203"/>
                      <a:pt x="215" y="203"/>
                      <a:pt x="217" y="203"/>
                    </a:cubicBezTo>
                    <a:cubicBezTo>
                      <a:pt x="222" y="207"/>
                      <a:pt x="229" y="206"/>
                      <a:pt x="234" y="201"/>
                    </a:cubicBezTo>
                    <a:cubicBezTo>
                      <a:pt x="235" y="201"/>
                      <a:pt x="236" y="200"/>
                      <a:pt x="236" y="199"/>
                    </a:cubicBezTo>
                    <a:cubicBezTo>
                      <a:pt x="253" y="182"/>
                      <a:pt x="253" y="182"/>
                      <a:pt x="253" y="182"/>
                    </a:cubicBezTo>
                    <a:cubicBezTo>
                      <a:pt x="253" y="267"/>
                      <a:pt x="253" y="267"/>
                      <a:pt x="253" y="267"/>
                    </a:cubicBezTo>
                    <a:cubicBezTo>
                      <a:pt x="253" y="301"/>
                      <a:pt x="253" y="323"/>
                      <a:pt x="253" y="339"/>
                    </a:cubicBezTo>
                    <a:cubicBezTo>
                      <a:pt x="265" y="333"/>
                      <a:pt x="276" y="327"/>
                      <a:pt x="287" y="319"/>
                    </a:cubicBezTo>
                    <a:cubicBezTo>
                      <a:pt x="287" y="267"/>
                      <a:pt x="287" y="267"/>
                      <a:pt x="287" y="267"/>
                    </a:cubicBezTo>
                    <a:cubicBezTo>
                      <a:pt x="294" y="267"/>
                      <a:pt x="294" y="267"/>
                      <a:pt x="294" y="267"/>
                    </a:cubicBezTo>
                    <a:cubicBezTo>
                      <a:pt x="294" y="286"/>
                      <a:pt x="294" y="302"/>
                      <a:pt x="294" y="315"/>
                    </a:cubicBezTo>
                    <a:cubicBezTo>
                      <a:pt x="306" y="306"/>
                      <a:pt x="318" y="296"/>
                      <a:pt x="328" y="285"/>
                    </a:cubicBezTo>
                    <a:cubicBezTo>
                      <a:pt x="328" y="267"/>
                      <a:pt x="328" y="267"/>
                      <a:pt x="328" y="267"/>
                    </a:cubicBezTo>
                    <a:cubicBezTo>
                      <a:pt x="328" y="191"/>
                      <a:pt x="328" y="191"/>
                      <a:pt x="328" y="191"/>
                    </a:cubicBezTo>
                    <a:close/>
                    <a:moveTo>
                      <a:pt x="100" y="15"/>
                    </a:moveTo>
                    <a:cubicBezTo>
                      <a:pt x="100" y="9"/>
                      <a:pt x="104" y="6"/>
                      <a:pt x="108" y="6"/>
                    </a:cubicBezTo>
                    <a:cubicBezTo>
                      <a:pt x="114" y="6"/>
                      <a:pt x="118" y="9"/>
                      <a:pt x="118" y="15"/>
                    </a:cubicBezTo>
                    <a:cubicBezTo>
                      <a:pt x="118" y="20"/>
                      <a:pt x="114" y="23"/>
                      <a:pt x="108" y="23"/>
                    </a:cubicBezTo>
                    <a:cubicBezTo>
                      <a:pt x="104" y="23"/>
                      <a:pt x="100" y="20"/>
                      <a:pt x="100" y="15"/>
                    </a:cubicBezTo>
                    <a:close/>
                    <a:moveTo>
                      <a:pt x="16" y="40"/>
                    </a:moveTo>
                    <a:cubicBezTo>
                      <a:pt x="199" y="40"/>
                      <a:pt x="199" y="40"/>
                      <a:pt x="199" y="40"/>
                    </a:cubicBezTo>
                    <a:cubicBezTo>
                      <a:pt x="154" y="84"/>
                      <a:pt x="154" y="84"/>
                      <a:pt x="154" y="84"/>
                    </a:cubicBezTo>
                    <a:cubicBezTo>
                      <a:pt x="139" y="69"/>
                      <a:pt x="139" y="69"/>
                      <a:pt x="139" y="69"/>
                    </a:cubicBezTo>
                    <a:cubicBezTo>
                      <a:pt x="75" y="125"/>
                      <a:pt x="75" y="125"/>
                      <a:pt x="75" y="125"/>
                    </a:cubicBezTo>
                    <a:cubicBezTo>
                      <a:pt x="60" y="109"/>
                      <a:pt x="60" y="109"/>
                      <a:pt x="60" y="109"/>
                    </a:cubicBezTo>
                    <a:cubicBezTo>
                      <a:pt x="16" y="146"/>
                      <a:pt x="16" y="146"/>
                      <a:pt x="16" y="146"/>
                    </a:cubicBezTo>
                    <a:lnTo>
                      <a:pt x="16" y="40"/>
                    </a:lnTo>
                    <a:close/>
                    <a:moveTo>
                      <a:pt x="16" y="174"/>
                    </a:moveTo>
                    <a:cubicBezTo>
                      <a:pt x="16" y="160"/>
                      <a:pt x="16" y="160"/>
                      <a:pt x="16" y="160"/>
                    </a:cubicBezTo>
                    <a:cubicBezTo>
                      <a:pt x="59" y="124"/>
                      <a:pt x="59" y="124"/>
                      <a:pt x="59" y="124"/>
                    </a:cubicBezTo>
                    <a:cubicBezTo>
                      <a:pt x="75" y="141"/>
                      <a:pt x="75" y="141"/>
                      <a:pt x="75" y="141"/>
                    </a:cubicBezTo>
                    <a:cubicBezTo>
                      <a:pt x="125" y="96"/>
                      <a:pt x="125" y="96"/>
                      <a:pt x="125" y="96"/>
                    </a:cubicBezTo>
                    <a:cubicBezTo>
                      <a:pt x="165" y="139"/>
                      <a:pt x="165" y="139"/>
                      <a:pt x="165" y="139"/>
                    </a:cubicBezTo>
                    <a:cubicBezTo>
                      <a:pt x="163" y="145"/>
                      <a:pt x="164" y="151"/>
                      <a:pt x="167" y="156"/>
                    </a:cubicBezTo>
                    <a:cubicBezTo>
                      <a:pt x="185" y="174"/>
                      <a:pt x="185" y="174"/>
                      <a:pt x="185" y="174"/>
                    </a:cubicBezTo>
                    <a:lnTo>
                      <a:pt x="16" y="174"/>
                    </a:lnTo>
                    <a:close/>
                    <a:moveTo>
                      <a:pt x="201" y="147"/>
                    </a:moveTo>
                    <a:cubicBezTo>
                      <a:pt x="188" y="135"/>
                      <a:pt x="188" y="135"/>
                      <a:pt x="188" y="135"/>
                    </a:cubicBezTo>
                    <a:cubicBezTo>
                      <a:pt x="183" y="131"/>
                      <a:pt x="177" y="130"/>
                      <a:pt x="171" y="133"/>
                    </a:cubicBezTo>
                    <a:cubicBezTo>
                      <a:pt x="128" y="94"/>
                      <a:pt x="128" y="94"/>
                      <a:pt x="128" y="94"/>
                    </a:cubicBezTo>
                    <a:cubicBezTo>
                      <a:pt x="139" y="85"/>
                      <a:pt x="139" y="85"/>
                      <a:pt x="139" y="85"/>
                    </a:cubicBezTo>
                    <a:cubicBezTo>
                      <a:pt x="154" y="100"/>
                      <a:pt x="154" y="100"/>
                      <a:pt x="154" y="100"/>
                    </a:cubicBezTo>
                    <a:cubicBezTo>
                      <a:pt x="201" y="54"/>
                      <a:pt x="201" y="54"/>
                      <a:pt x="201" y="54"/>
                    </a:cubicBezTo>
                    <a:lnTo>
                      <a:pt x="201" y="1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</p:grpSp>
      <p:grpSp>
        <p:nvGrpSpPr>
          <p:cNvPr id="122" name="Group 7"/>
          <p:cNvGrpSpPr/>
          <p:nvPr/>
        </p:nvGrpSpPr>
        <p:grpSpPr>
          <a:xfrm>
            <a:off x="7884422" y="1459580"/>
            <a:ext cx="546104" cy="565859"/>
            <a:chOff x="530983" y="1885950"/>
            <a:chExt cx="952500" cy="952500"/>
          </a:xfrm>
        </p:grpSpPr>
        <p:sp>
          <p:nvSpPr>
            <p:cNvPr id="123" name="Oval 8"/>
            <p:cNvSpPr/>
            <p:nvPr/>
          </p:nvSpPr>
          <p:spPr>
            <a:xfrm>
              <a:off x="530983" y="1885950"/>
              <a:ext cx="952500" cy="9525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124" name="Group 4"/>
            <p:cNvGrpSpPr>
              <a:grpSpLocks noChangeAspect="1"/>
            </p:cNvGrpSpPr>
            <p:nvPr/>
          </p:nvGrpSpPr>
          <p:grpSpPr bwMode="auto">
            <a:xfrm>
              <a:off x="772856" y="2122397"/>
              <a:ext cx="477486" cy="489022"/>
              <a:chOff x="1595" y="332"/>
              <a:chExt cx="2566" cy="2628"/>
            </a:xfrm>
            <a:solidFill>
              <a:schemeClr val="bg1"/>
            </a:solidFill>
          </p:grpSpPr>
          <p:sp>
            <p:nvSpPr>
              <p:cNvPr id="125" name="Oval 5"/>
              <p:cNvSpPr>
                <a:spLocks noChangeArrowheads="1"/>
              </p:cNvSpPr>
              <p:nvPr/>
            </p:nvSpPr>
            <p:spPr bwMode="auto">
              <a:xfrm>
                <a:off x="3154" y="2098"/>
                <a:ext cx="360" cy="36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26" name="Freeform 6"/>
              <p:cNvSpPr>
                <a:spLocks/>
              </p:cNvSpPr>
              <p:nvPr/>
            </p:nvSpPr>
            <p:spPr bwMode="auto">
              <a:xfrm>
                <a:off x="2706" y="1599"/>
                <a:ext cx="1310" cy="1361"/>
              </a:xfrm>
              <a:custGeom>
                <a:avLst/>
                <a:gdLst>
                  <a:gd name="T0" fmla="*/ 4 w 553"/>
                  <a:gd name="T1" fmla="*/ 239 h 575"/>
                  <a:gd name="T2" fmla="*/ 98 w 553"/>
                  <a:gd name="T3" fmla="*/ 275 h 575"/>
                  <a:gd name="T4" fmla="*/ 75 w 553"/>
                  <a:gd name="T5" fmla="*/ 247 h 575"/>
                  <a:gd name="T6" fmla="*/ 88 w 553"/>
                  <a:gd name="T7" fmla="*/ 200 h 575"/>
                  <a:gd name="T8" fmla="*/ 123 w 553"/>
                  <a:gd name="T9" fmla="*/ 198 h 575"/>
                  <a:gd name="T10" fmla="*/ 148 w 553"/>
                  <a:gd name="T11" fmla="*/ 133 h 575"/>
                  <a:gd name="T12" fmla="*/ 186 w 553"/>
                  <a:gd name="T13" fmla="*/ 105 h 575"/>
                  <a:gd name="T14" fmla="*/ 216 w 553"/>
                  <a:gd name="T15" fmla="*/ 127 h 575"/>
                  <a:gd name="T16" fmla="*/ 274 w 553"/>
                  <a:gd name="T17" fmla="*/ 92 h 575"/>
                  <a:gd name="T18" fmla="*/ 321 w 553"/>
                  <a:gd name="T19" fmla="*/ 96 h 575"/>
                  <a:gd name="T20" fmla="*/ 331 w 553"/>
                  <a:gd name="T21" fmla="*/ 132 h 575"/>
                  <a:gd name="T22" fmla="*/ 396 w 553"/>
                  <a:gd name="T23" fmla="*/ 144 h 575"/>
                  <a:gd name="T24" fmla="*/ 431 w 553"/>
                  <a:gd name="T25" fmla="*/ 177 h 575"/>
                  <a:gd name="T26" fmla="*/ 415 w 553"/>
                  <a:gd name="T27" fmla="*/ 212 h 575"/>
                  <a:gd name="T28" fmla="*/ 457 w 553"/>
                  <a:gd name="T29" fmla="*/ 261 h 575"/>
                  <a:gd name="T30" fmla="*/ 462 w 553"/>
                  <a:gd name="T31" fmla="*/ 310 h 575"/>
                  <a:gd name="T32" fmla="*/ 428 w 553"/>
                  <a:gd name="T33" fmla="*/ 327 h 575"/>
                  <a:gd name="T34" fmla="*/ 428 w 553"/>
                  <a:gd name="T35" fmla="*/ 393 h 575"/>
                  <a:gd name="T36" fmla="*/ 402 w 553"/>
                  <a:gd name="T37" fmla="*/ 435 h 575"/>
                  <a:gd name="T38" fmla="*/ 367 w 553"/>
                  <a:gd name="T39" fmla="*/ 424 h 575"/>
                  <a:gd name="T40" fmla="*/ 325 w 553"/>
                  <a:gd name="T41" fmla="*/ 477 h 575"/>
                  <a:gd name="T42" fmla="*/ 277 w 553"/>
                  <a:gd name="T43" fmla="*/ 491 h 575"/>
                  <a:gd name="T44" fmla="*/ 256 w 553"/>
                  <a:gd name="T45" fmla="*/ 458 h 575"/>
                  <a:gd name="T46" fmla="*/ 213 w 553"/>
                  <a:gd name="T47" fmla="*/ 450 h 575"/>
                  <a:gd name="T48" fmla="*/ 182 w 553"/>
                  <a:gd name="T49" fmla="*/ 473 h 575"/>
                  <a:gd name="T50" fmla="*/ 144 w 553"/>
                  <a:gd name="T51" fmla="*/ 443 h 575"/>
                  <a:gd name="T52" fmla="*/ 123 w 553"/>
                  <a:gd name="T53" fmla="*/ 379 h 575"/>
                  <a:gd name="T54" fmla="*/ 87 w 553"/>
                  <a:gd name="T55" fmla="*/ 377 h 575"/>
                  <a:gd name="T56" fmla="*/ 75 w 553"/>
                  <a:gd name="T57" fmla="*/ 329 h 575"/>
                  <a:gd name="T58" fmla="*/ 98 w 553"/>
                  <a:gd name="T59" fmla="*/ 299 h 575"/>
                  <a:gd name="T60" fmla="*/ 217 w 553"/>
                  <a:gd name="T61" fmla="*/ 549 h 575"/>
                  <a:gd name="T62" fmla="*/ 313 w 553"/>
                  <a:gd name="T63" fmla="*/ 26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53" h="575">
                    <a:moveTo>
                      <a:pt x="313" y="26"/>
                    </a:moveTo>
                    <a:cubicBezTo>
                      <a:pt x="169" y="0"/>
                      <a:pt x="30" y="95"/>
                      <a:pt x="4" y="239"/>
                    </a:cubicBezTo>
                    <a:cubicBezTo>
                      <a:pt x="1" y="251"/>
                      <a:pt x="0" y="263"/>
                      <a:pt x="0" y="275"/>
                    </a:cubicBezTo>
                    <a:cubicBezTo>
                      <a:pt x="98" y="275"/>
                      <a:pt x="98" y="275"/>
                      <a:pt x="98" y="275"/>
                    </a:cubicBezTo>
                    <a:cubicBezTo>
                      <a:pt x="98" y="272"/>
                      <a:pt x="98" y="269"/>
                      <a:pt x="99" y="266"/>
                    </a:cubicBezTo>
                    <a:cubicBezTo>
                      <a:pt x="97" y="264"/>
                      <a:pt x="79" y="250"/>
                      <a:pt x="75" y="247"/>
                    </a:cubicBezTo>
                    <a:cubicBezTo>
                      <a:pt x="73" y="247"/>
                      <a:pt x="72" y="243"/>
                      <a:pt x="73" y="239"/>
                    </a:cubicBezTo>
                    <a:cubicBezTo>
                      <a:pt x="73" y="239"/>
                      <a:pt x="88" y="202"/>
                      <a:pt x="88" y="200"/>
                    </a:cubicBezTo>
                    <a:cubicBezTo>
                      <a:pt x="89" y="198"/>
                      <a:pt x="93" y="196"/>
                      <a:pt x="95" y="195"/>
                    </a:cubicBezTo>
                    <a:cubicBezTo>
                      <a:pt x="99" y="195"/>
                      <a:pt x="121" y="197"/>
                      <a:pt x="123" y="198"/>
                    </a:cubicBezTo>
                    <a:cubicBezTo>
                      <a:pt x="132" y="185"/>
                      <a:pt x="142" y="174"/>
                      <a:pt x="154" y="164"/>
                    </a:cubicBezTo>
                    <a:cubicBezTo>
                      <a:pt x="153" y="159"/>
                      <a:pt x="148" y="140"/>
                      <a:pt x="148" y="133"/>
                    </a:cubicBezTo>
                    <a:cubicBezTo>
                      <a:pt x="146" y="131"/>
                      <a:pt x="147" y="127"/>
                      <a:pt x="151" y="126"/>
                    </a:cubicBezTo>
                    <a:cubicBezTo>
                      <a:pt x="151" y="126"/>
                      <a:pt x="185" y="107"/>
                      <a:pt x="186" y="105"/>
                    </a:cubicBezTo>
                    <a:cubicBezTo>
                      <a:pt x="190" y="104"/>
                      <a:pt x="192" y="104"/>
                      <a:pt x="196" y="107"/>
                    </a:cubicBezTo>
                    <a:cubicBezTo>
                      <a:pt x="197" y="109"/>
                      <a:pt x="213" y="125"/>
                      <a:pt x="216" y="127"/>
                    </a:cubicBezTo>
                    <a:cubicBezTo>
                      <a:pt x="229" y="123"/>
                      <a:pt x="244" y="120"/>
                      <a:pt x="261" y="119"/>
                    </a:cubicBezTo>
                    <a:cubicBezTo>
                      <a:pt x="261" y="117"/>
                      <a:pt x="271" y="98"/>
                      <a:pt x="274" y="92"/>
                    </a:cubicBezTo>
                    <a:cubicBezTo>
                      <a:pt x="275" y="90"/>
                      <a:pt x="277" y="88"/>
                      <a:pt x="281" y="89"/>
                    </a:cubicBezTo>
                    <a:cubicBezTo>
                      <a:pt x="281" y="89"/>
                      <a:pt x="281" y="89"/>
                      <a:pt x="321" y="96"/>
                    </a:cubicBezTo>
                    <a:cubicBezTo>
                      <a:pt x="325" y="97"/>
                      <a:pt x="326" y="100"/>
                      <a:pt x="328" y="102"/>
                    </a:cubicBezTo>
                    <a:cubicBezTo>
                      <a:pt x="327" y="108"/>
                      <a:pt x="329" y="129"/>
                      <a:pt x="331" y="132"/>
                    </a:cubicBezTo>
                    <a:cubicBezTo>
                      <a:pt x="344" y="138"/>
                      <a:pt x="357" y="147"/>
                      <a:pt x="369" y="155"/>
                    </a:cubicBezTo>
                    <a:cubicBezTo>
                      <a:pt x="372" y="154"/>
                      <a:pt x="392" y="145"/>
                      <a:pt x="396" y="144"/>
                    </a:cubicBezTo>
                    <a:cubicBezTo>
                      <a:pt x="399" y="142"/>
                      <a:pt x="403" y="143"/>
                      <a:pt x="404" y="145"/>
                    </a:cubicBezTo>
                    <a:cubicBezTo>
                      <a:pt x="406" y="147"/>
                      <a:pt x="429" y="177"/>
                      <a:pt x="431" y="177"/>
                    </a:cubicBezTo>
                    <a:cubicBezTo>
                      <a:pt x="433" y="180"/>
                      <a:pt x="432" y="184"/>
                      <a:pt x="432" y="186"/>
                    </a:cubicBezTo>
                    <a:cubicBezTo>
                      <a:pt x="429" y="189"/>
                      <a:pt x="415" y="208"/>
                      <a:pt x="415" y="212"/>
                    </a:cubicBezTo>
                    <a:cubicBezTo>
                      <a:pt x="420" y="225"/>
                      <a:pt x="426" y="239"/>
                      <a:pt x="429" y="254"/>
                    </a:cubicBezTo>
                    <a:cubicBezTo>
                      <a:pt x="433" y="255"/>
                      <a:pt x="453" y="260"/>
                      <a:pt x="457" y="261"/>
                    </a:cubicBezTo>
                    <a:cubicBezTo>
                      <a:pt x="460" y="264"/>
                      <a:pt x="462" y="266"/>
                      <a:pt x="464" y="269"/>
                    </a:cubicBezTo>
                    <a:cubicBezTo>
                      <a:pt x="463" y="271"/>
                      <a:pt x="462" y="310"/>
                      <a:pt x="462" y="310"/>
                    </a:cubicBezTo>
                    <a:cubicBezTo>
                      <a:pt x="461" y="314"/>
                      <a:pt x="459" y="318"/>
                      <a:pt x="457" y="317"/>
                    </a:cubicBezTo>
                    <a:cubicBezTo>
                      <a:pt x="452" y="319"/>
                      <a:pt x="433" y="325"/>
                      <a:pt x="428" y="327"/>
                    </a:cubicBezTo>
                    <a:cubicBezTo>
                      <a:pt x="426" y="341"/>
                      <a:pt x="419" y="356"/>
                      <a:pt x="412" y="370"/>
                    </a:cubicBezTo>
                    <a:cubicBezTo>
                      <a:pt x="414" y="372"/>
                      <a:pt x="427" y="389"/>
                      <a:pt x="428" y="393"/>
                    </a:cubicBezTo>
                    <a:cubicBezTo>
                      <a:pt x="430" y="396"/>
                      <a:pt x="431" y="400"/>
                      <a:pt x="429" y="402"/>
                    </a:cubicBezTo>
                    <a:cubicBezTo>
                      <a:pt x="427" y="404"/>
                      <a:pt x="403" y="433"/>
                      <a:pt x="402" y="435"/>
                    </a:cubicBezTo>
                    <a:cubicBezTo>
                      <a:pt x="400" y="438"/>
                      <a:pt x="396" y="437"/>
                      <a:pt x="394" y="437"/>
                    </a:cubicBezTo>
                    <a:cubicBezTo>
                      <a:pt x="388" y="434"/>
                      <a:pt x="369" y="426"/>
                      <a:pt x="367" y="424"/>
                    </a:cubicBezTo>
                    <a:cubicBezTo>
                      <a:pt x="355" y="434"/>
                      <a:pt x="342" y="440"/>
                      <a:pt x="326" y="446"/>
                    </a:cubicBezTo>
                    <a:cubicBezTo>
                      <a:pt x="328" y="450"/>
                      <a:pt x="324" y="472"/>
                      <a:pt x="325" y="477"/>
                    </a:cubicBezTo>
                    <a:cubicBezTo>
                      <a:pt x="324" y="479"/>
                      <a:pt x="322" y="482"/>
                      <a:pt x="317" y="484"/>
                    </a:cubicBezTo>
                    <a:cubicBezTo>
                      <a:pt x="315" y="483"/>
                      <a:pt x="279" y="489"/>
                      <a:pt x="277" y="491"/>
                    </a:cubicBezTo>
                    <a:cubicBezTo>
                      <a:pt x="273" y="490"/>
                      <a:pt x="272" y="488"/>
                      <a:pt x="270" y="485"/>
                    </a:cubicBezTo>
                    <a:cubicBezTo>
                      <a:pt x="269" y="481"/>
                      <a:pt x="258" y="462"/>
                      <a:pt x="256" y="458"/>
                    </a:cubicBezTo>
                    <a:cubicBezTo>
                      <a:pt x="250" y="459"/>
                      <a:pt x="242" y="457"/>
                      <a:pt x="234" y="456"/>
                    </a:cubicBezTo>
                    <a:cubicBezTo>
                      <a:pt x="226" y="454"/>
                      <a:pt x="220" y="453"/>
                      <a:pt x="213" y="450"/>
                    </a:cubicBezTo>
                    <a:cubicBezTo>
                      <a:pt x="210" y="453"/>
                      <a:pt x="195" y="467"/>
                      <a:pt x="190" y="471"/>
                    </a:cubicBezTo>
                    <a:cubicBezTo>
                      <a:pt x="190" y="475"/>
                      <a:pt x="186" y="474"/>
                      <a:pt x="182" y="473"/>
                    </a:cubicBezTo>
                    <a:cubicBezTo>
                      <a:pt x="182" y="471"/>
                      <a:pt x="149" y="453"/>
                      <a:pt x="147" y="452"/>
                    </a:cubicBezTo>
                    <a:cubicBezTo>
                      <a:pt x="143" y="449"/>
                      <a:pt x="144" y="445"/>
                      <a:pt x="144" y="443"/>
                    </a:cubicBezTo>
                    <a:cubicBezTo>
                      <a:pt x="145" y="439"/>
                      <a:pt x="151" y="418"/>
                      <a:pt x="152" y="414"/>
                    </a:cubicBezTo>
                    <a:cubicBezTo>
                      <a:pt x="141" y="403"/>
                      <a:pt x="131" y="393"/>
                      <a:pt x="123" y="379"/>
                    </a:cubicBezTo>
                    <a:cubicBezTo>
                      <a:pt x="119" y="380"/>
                      <a:pt x="98" y="381"/>
                      <a:pt x="94" y="382"/>
                    </a:cubicBezTo>
                    <a:cubicBezTo>
                      <a:pt x="90" y="381"/>
                      <a:pt x="88" y="381"/>
                      <a:pt x="87" y="377"/>
                    </a:cubicBezTo>
                    <a:cubicBezTo>
                      <a:pt x="85" y="374"/>
                      <a:pt x="73" y="339"/>
                      <a:pt x="73" y="337"/>
                    </a:cubicBezTo>
                    <a:cubicBezTo>
                      <a:pt x="72" y="334"/>
                      <a:pt x="72" y="330"/>
                      <a:pt x="75" y="329"/>
                    </a:cubicBezTo>
                    <a:cubicBezTo>
                      <a:pt x="80" y="325"/>
                      <a:pt x="96" y="314"/>
                      <a:pt x="98" y="312"/>
                    </a:cubicBezTo>
                    <a:cubicBezTo>
                      <a:pt x="98" y="308"/>
                      <a:pt x="98" y="304"/>
                      <a:pt x="98" y="299"/>
                    </a:cubicBezTo>
                    <a:cubicBezTo>
                      <a:pt x="0" y="299"/>
                      <a:pt x="0" y="299"/>
                      <a:pt x="0" y="299"/>
                    </a:cubicBezTo>
                    <a:cubicBezTo>
                      <a:pt x="5" y="420"/>
                      <a:pt x="93" y="526"/>
                      <a:pt x="217" y="549"/>
                    </a:cubicBezTo>
                    <a:cubicBezTo>
                      <a:pt x="362" y="575"/>
                      <a:pt x="500" y="480"/>
                      <a:pt x="527" y="335"/>
                    </a:cubicBezTo>
                    <a:cubicBezTo>
                      <a:pt x="553" y="191"/>
                      <a:pt x="457" y="52"/>
                      <a:pt x="313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27" name="Freeform 7"/>
              <p:cNvSpPr>
                <a:spLocks/>
              </p:cNvSpPr>
              <p:nvPr/>
            </p:nvSpPr>
            <p:spPr bwMode="auto">
              <a:xfrm>
                <a:off x="1595" y="332"/>
                <a:ext cx="2566" cy="2396"/>
              </a:xfrm>
              <a:custGeom>
                <a:avLst/>
                <a:gdLst>
                  <a:gd name="T0" fmla="*/ 1071 w 1083"/>
                  <a:gd name="T1" fmla="*/ 545 h 1012"/>
                  <a:gd name="T2" fmla="*/ 946 w 1083"/>
                  <a:gd name="T3" fmla="*/ 404 h 1012"/>
                  <a:gd name="T4" fmla="*/ 883 w 1083"/>
                  <a:gd name="T5" fmla="*/ 377 h 1012"/>
                  <a:gd name="T6" fmla="*/ 863 w 1083"/>
                  <a:gd name="T7" fmla="*/ 363 h 1012"/>
                  <a:gd name="T8" fmla="*/ 851 w 1083"/>
                  <a:gd name="T9" fmla="*/ 352 h 1012"/>
                  <a:gd name="T10" fmla="*/ 928 w 1083"/>
                  <a:gd name="T11" fmla="*/ 199 h 1012"/>
                  <a:gd name="T12" fmla="*/ 929 w 1083"/>
                  <a:gd name="T13" fmla="*/ 94 h 1012"/>
                  <a:gd name="T14" fmla="*/ 927 w 1083"/>
                  <a:gd name="T15" fmla="*/ 86 h 1012"/>
                  <a:gd name="T16" fmla="*/ 840 w 1083"/>
                  <a:gd name="T17" fmla="*/ 10 h 1012"/>
                  <a:gd name="T18" fmla="*/ 746 w 1083"/>
                  <a:gd name="T19" fmla="*/ 17 h 1012"/>
                  <a:gd name="T20" fmla="*/ 685 w 1083"/>
                  <a:gd name="T21" fmla="*/ 95 h 1012"/>
                  <a:gd name="T22" fmla="*/ 684 w 1083"/>
                  <a:gd name="T23" fmla="*/ 98 h 1012"/>
                  <a:gd name="T24" fmla="*/ 688 w 1083"/>
                  <a:gd name="T25" fmla="*/ 209 h 1012"/>
                  <a:gd name="T26" fmla="*/ 760 w 1083"/>
                  <a:gd name="T27" fmla="*/ 349 h 1012"/>
                  <a:gd name="T28" fmla="*/ 750 w 1083"/>
                  <a:gd name="T29" fmla="*/ 359 h 1012"/>
                  <a:gd name="T30" fmla="*/ 731 w 1083"/>
                  <a:gd name="T31" fmla="*/ 374 h 1012"/>
                  <a:gd name="T32" fmla="*/ 669 w 1083"/>
                  <a:gd name="T33" fmla="*/ 404 h 1012"/>
                  <a:gd name="T34" fmla="*/ 545 w 1083"/>
                  <a:gd name="T35" fmla="*/ 531 h 1012"/>
                  <a:gd name="T36" fmla="*/ 479 w 1083"/>
                  <a:gd name="T37" fmla="*/ 499 h 1012"/>
                  <a:gd name="T38" fmla="*/ 452 w 1083"/>
                  <a:gd name="T39" fmla="*/ 480 h 1012"/>
                  <a:gd name="T40" fmla="*/ 436 w 1083"/>
                  <a:gd name="T41" fmla="*/ 465 h 1012"/>
                  <a:gd name="T42" fmla="*/ 541 w 1083"/>
                  <a:gd name="T43" fmla="*/ 257 h 1012"/>
                  <a:gd name="T44" fmla="*/ 543 w 1083"/>
                  <a:gd name="T45" fmla="*/ 131 h 1012"/>
                  <a:gd name="T46" fmla="*/ 543 w 1083"/>
                  <a:gd name="T47" fmla="*/ 127 h 1012"/>
                  <a:gd name="T48" fmla="*/ 542 w 1083"/>
                  <a:gd name="T49" fmla="*/ 114 h 1012"/>
                  <a:gd name="T50" fmla="*/ 538 w 1083"/>
                  <a:gd name="T51" fmla="*/ 99 h 1012"/>
                  <a:gd name="T52" fmla="*/ 421 w 1083"/>
                  <a:gd name="T53" fmla="*/ 4 h 1012"/>
                  <a:gd name="T54" fmla="*/ 292 w 1083"/>
                  <a:gd name="T55" fmla="*/ 14 h 1012"/>
                  <a:gd name="T56" fmla="*/ 208 w 1083"/>
                  <a:gd name="T57" fmla="*/ 120 h 1012"/>
                  <a:gd name="T58" fmla="*/ 213 w 1083"/>
                  <a:gd name="T59" fmla="*/ 271 h 1012"/>
                  <a:gd name="T60" fmla="*/ 311 w 1083"/>
                  <a:gd name="T61" fmla="*/ 462 h 1012"/>
                  <a:gd name="T62" fmla="*/ 297 w 1083"/>
                  <a:gd name="T63" fmla="*/ 475 h 1012"/>
                  <a:gd name="T64" fmla="*/ 272 w 1083"/>
                  <a:gd name="T65" fmla="*/ 496 h 1012"/>
                  <a:gd name="T66" fmla="*/ 188 w 1083"/>
                  <a:gd name="T67" fmla="*/ 536 h 1012"/>
                  <a:gd name="T68" fmla="*/ 16 w 1083"/>
                  <a:gd name="T69" fmla="*/ 729 h 1012"/>
                  <a:gd name="T70" fmla="*/ 0 w 1083"/>
                  <a:gd name="T71" fmla="*/ 970 h 1012"/>
                  <a:gd name="T72" fmla="*/ 377 w 1083"/>
                  <a:gd name="T73" fmla="*/ 1012 h 1012"/>
                  <a:gd name="T74" fmla="*/ 484 w 1083"/>
                  <a:gd name="T75" fmla="*/ 1008 h 1012"/>
                  <a:gd name="T76" fmla="*/ 422 w 1083"/>
                  <a:gd name="T77" fmla="*/ 834 h 1012"/>
                  <a:gd name="T78" fmla="*/ 281 w 1083"/>
                  <a:gd name="T79" fmla="*/ 834 h 1012"/>
                  <a:gd name="T80" fmla="*/ 206 w 1083"/>
                  <a:gd name="T81" fmla="*/ 898 h 1012"/>
                  <a:gd name="T82" fmla="*/ 130 w 1083"/>
                  <a:gd name="T83" fmla="*/ 822 h 1012"/>
                  <a:gd name="T84" fmla="*/ 206 w 1083"/>
                  <a:gd name="T85" fmla="*/ 746 h 1012"/>
                  <a:gd name="T86" fmla="*/ 281 w 1083"/>
                  <a:gd name="T87" fmla="*/ 810 h 1012"/>
                  <a:gd name="T88" fmla="*/ 422 w 1083"/>
                  <a:gd name="T89" fmla="*/ 810 h 1012"/>
                  <a:gd name="T90" fmla="*/ 731 w 1083"/>
                  <a:gd name="T91" fmla="*/ 512 h 1012"/>
                  <a:gd name="T92" fmla="*/ 1028 w 1083"/>
                  <a:gd name="T93" fmla="*/ 733 h 1012"/>
                  <a:gd name="T94" fmla="*/ 1083 w 1083"/>
                  <a:gd name="T95" fmla="*/ 722 h 1012"/>
                  <a:gd name="T96" fmla="*/ 1071 w 1083"/>
                  <a:gd name="T97" fmla="*/ 545 h 1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83" h="1012">
                    <a:moveTo>
                      <a:pt x="1071" y="545"/>
                    </a:moveTo>
                    <a:cubicBezTo>
                      <a:pt x="1067" y="474"/>
                      <a:pt x="1013" y="416"/>
                      <a:pt x="946" y="404"/>
                    </a:cubicBezTo>
                    <a:cubicBezTo>
                      <a:pt x="922" y="399"/>
                      <a:pt x="901" y="391"/>
                      <a:pt x="883" y="377"/>
                    </a:cubicBezTo>
                    <a:cubicBezTo>
                      <a:pt x="877" y="372"/>
                      <a:pt x="871" y="368"/>
                      <a:pt x="863" y="363"/>
                    </a:cubicBezTo>
                    <a:cubicBezTo>
                      <a:pt x="859" y="359"/>
                      <a:pt x="855" y="356"/>
                      <a:pt x="851" y="352"/>
                    </a:cubicBezTo>
                    <a:cubicBezTo>
                      <a:pt x="894" y="327"/>
                      <a:pt x="925" y="268"/>
                      <a:pt x="928" y="199"/>
                    </a:cubicBezTo>
                    <a:cubicBezTo>
                      <a:pt x="930" y="180"/>
                      <a:pt x="933" y="119"/>
                      <a:pt x="929" y="94"/>
                    </a:cubicBezTo>
                    <a:cubicBezTo>
                      <a:pt x="928" y="91"/>
                      <a:pt x="928" y="89"/>
                      <a:pt x="927" y="86"/>
                    </a:cubicBezTo>
                    <a:cubicBezTo>
                      <a:pt x="918" y="46"/>
                      <a:pt x="883" y="14"/>
                      <a:pt x="840" y="10"/>
                    </a:cubicBezTo>
                    <a:cubicBezTo>
                      <a:pt x="813" y="7"/>
                      <a:pt x="778" y="7"/>
                      <a:pt x="746" y="17"/>
                    </a:cubicBezTo>
                    <a:cubicBezTo>
                      <a:pt x="702" y="32"/>
                      <a:pt x="689" y="73"/>
                      <a:pt x="685" y="95"/>
                    </a:cubicBezTo>
                    <a:cubicBezTo>
                      <a:pt x="685" y="96"/>
                      <a:pt x="684" y="97"/>
                      <a:pt x="684" y="98"/>
                    </a:cubicBezTo>
                    <a:cubicBezTo>
                      <a:pt x="677" y="126"/>
                      <a:pt x="686" y="202"/>
                      <a:pt x="688" y="209"/>
                    </a:cubicBezTo>
                    <a:cubicBezTo>
                      <a:pt x="693" y="273"/>
                      <a:pt x="721" y="325"/>
                      <a:pt x="760" y="349"/>
                    </a:cubicBezTo>
                    <a:cubicBezTo>
                      <a:pt x="757" y="353"/>
                      <a:pt x="753" y="357"/>
                      <a:pt x="750" y="359"/>
                    </a:cubicBezTo>
                    <a:cubicBezTo>
                      <a:pt x="743" y="365"/>
                      <a:pt x="737" y="370"/>
                      <a:pt x="731" y="374"/>
                    </a:cubicBezTo>
                    <a:cubicBezTo>
                      <a:pt x="714" y="389"/>
                      <a:pt x="694" y="396"/>
                      <a:pt x="669" y="404"/>
                    </a:cubicBezTo>
                    <a:cubicBezTo>
                      <a:pt x="607" y="422"/>
                      <a:pt x="557" y="468"/>
                      <a:pt x="545" y="531"/>
                    </a:cubicBezTo>
                    <a:cubicBezTo>
                      <a:pt x="521" y="524"/>
                      <a:pt x="499" y="514"/>
                      <a:pt x="479" y="499"/>
                    </a:cubicBezTo>
                    <a:cubicBezTo>
                      <a:pt x="471" y="493"/>
                      <a:pt x="462" y="487"/>
                      <a:pt x="452" y="480"/>
                    </a:cubicBezTo>
                    <a:cubicBezTo>
                      <a:pt x="446" y="475"/>
                      <a:pt x="441" y="470"/>
                      <a:pt x="436" y="465"/>
                    </a:cubicBezTo>
                    <a:cubicBezTo>
                      <a:pt x="494" y="432"/>
                      <a:pt x="537" y="351"/>
                      <a:pt x="541" y="257"/>
                    </a:cubicBezTo>
                    <a:cubicBezTo>
                      <a:pt x="543" y="234"/>
                      <a:pt x="546" y="170"/>
                      <a:pt x="543" y="131"/>
                    </a:cubicBezTo>
                    <a:cubicBezTo>
                      <a:pt x="543" y="130"/>
                      <a:pt x="543" y="128"/>
                      <a:pt x="543" y="127"/>
                    </a:cubicBezTo>
                    <a:cubicBezTo>
                      <a:pt x="543" y="122"/>
                      <a:pt x="542" y="118"/>
                      <a:pt x="542" y="114"/>
                    </a:cubicBezTo>
                    <a:cubicBezTo>
                      <a:pt x="541" y="107"/>
                      <a:pt x="539" y="103"/>
                      <a:pt x="538" y="99"/>
                    </a:cubicBezTo>
                    <a:cubicBezTo>
                      <a:pt x="522" y="48"/>
                      <a:pt x="477" y="9"/>
                      <a:pt x="421" y="4"/>
                    </a:cubicBezTo>
                    <a:cubicBezTo>
                      <a:pt x="384" y="0"/>
                      <a:pt x="335" y="0"/>
                      <a:pt x="292" y="14"/>
                    </a:cubicBezTo>
                    <a:cubicBezTo>
                      <a:pt x="231" y="34"/>
                      <a:pt x="213" y="89"/>
                      <a:pt x="208" y="120"/>
                    </a:cubicBezTo>
                    <a:cubicBezTo>
                      <a:pt x="198" y="159"/>
                      <a:pt x="210" y="261"/>
                      <a:pt x="213" y="271"/>
                    </a:cubicBezTo>
                    <a:cubicBezTo>
                      <a:pt x="220" y="357"/>
                      <a:pt x="258" y="429"/>
                      <a:pt x="311" y="462"/>
                    </a:cubicBezTo>
                    <a:cubicBezTo>
                      <a:pt x="307" y="467"/>
                      <a:pt x="302" y="472"/>
                      <a:pt x="297" y="475"/>
                    </a:cubicBezTo>
                    <a:cubicBezTo>
                      <a:pt x="289" y="483"/>
                      <a:pt x="280" y="489"/>
                      <a:pt x="272" y="496"/>
                    </a:cubicBezTo>
                    <a:cubicBezTo>
                      <a:pt x="248" y="516"/>
                      <a:pt x="222" y="526"/>
                      <a:pt x="188" y="536"/>
                    </a:cubicBezTo>
                    <a:cubicBezTo>
                      <a:pt x="97" y="562"/>
                      <a:pt x="24" y="632"/>
                      <a:pt x="16" y="729"/>
                    </a:cubicBezTo>
                    <a:cubicBezTo>
                      <a:pt x="16" y="729"/>
                      <a:pt x="16" y="729"/>
                      <a:pt x="0" y="970"/>
                    </a:cubicBezTo>
                    <a:cubicBezTo>
                      <a:pt x="0" y="970"/>
                      <a:pt x="157" y="1012"/>
                      <a:pt x="377" y="1012"/>
                    </a:cubicBezTo>
                    <a:cubicBezTo>
                      <a:pt x="414" y="1012"/>
                      <a:pt x="450" y="1010"/>
                      <a:pt x="484" y="1008"/>
                    </a:cubicBezTo>
                    <a:cubicBezTo>
                      <a:pt x="447" y="959"/>
                      <a:pt x="424" y="900"/>
                      <a:pt x="422" y="834"/>
                    </a:cubicBezTo>
                    <a:cubicBezTo>
                      <a:pt x="281" y="834"/>
                      <a:pt x="281" y="834"/>
                      <a:pt x="281" y="834"/>
                    </a:cubicBezTo>
                    <a:cubicBezTo>
                      <a:pt x="275" y="871"/>
                      <a:pt x="244" y="898"/>
                      <a:pt x="206" y="898"/>
                    </a:cubicBezTo>
                    <a:cubicBezTo>
                      <a:pt x="164" y="898"/>
                      <a:pt x="130" y="864"/>
                      <a:pt x="130" y="822"/>
                    </a:cubicBezTo>
                    <a:cubicBezTo>
                      <a:pt x="130" y="780"/>
                      <a:pt x="164" y="746"/>
                      <a:pt x="206" y="746"/>
                    </a:cubicBezTo>
                    <a:cubicBezTo>
                      <a:pt x="244" y="746"/>
                      <a:pt x="275" y="774"/>
                      <a:pt x="281" y="810"/>
                    </a:cubicBezTo>
                    <a:cubicBezTo>
                      <a:pt x="422" y="810"/>
                      <a:pt x="422" y="810"/>
                      <a:pt x="422" y="810"/>
                    </a:cubicBezTo>
                    <a:cubicBezTo>
                      <a:pt x="428" y="644"/>
                      <a:pt x="564" y="512"/>
                      <a:pt x="731" y="512"/>
                    </a:cubicBezTo>
                    <a:cubicBezTo>
                      <a:pt x="872" y="512"/>
                      <a:pt x="990" y="605"/>
                      <a:pt x="1028" y="733"/>
                    </a:cubicBezTo>
                    <a:cubicBezTo>
                      <a:pt x="1063" y="727"/>
                      <a:pt x="1083" y="722"/>
                      <a:pt x="1083" y="722"/>
                    </a:cubicBezTo>
                    <a:lnTo>
                      <a:pt x="1071" y="5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</p:grpSp>
      <p:grpSp>
        <p:nvGrpSpPr>
          <p:cNvPr id="128" name="Group 4"/>
          <p:cNvGrpSpPr/>
          <p:nvPr/>
        </p:nvGrpSpPr>
        <p:grpSpPr>
          <a:xfrm>
            <a:off x="715050" y="1464266"/>
            <a:ext cx="569796" cy="565859"/>
            <a:chOff x="1956890" y="1885950"/>
            <a:chExt cx="952500" cy="952500"/>
          </a:xfrm>
        </p:grpSpPr>
        <p:sp>
          <p:nvSpPr>
            <p:cNvPr id="129" name="Oval 5"/>
            <p:cNvSpPr/>
            <p:nvPr/>
          </p:nvSpPr>
          <p:spPr>
            <a:xfrm>
              <a:off x="1956890" y="1885950"/>
              <a:ext cx="952500" cy="9525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30" name="Freeform 5"/>
            <p:cNvSpPr>
              <a:spLocks noEditPoints="1"/>
            </p:cNvSpPr>
            <p:nvPr/>
          </p:nvSpPr>
          <p:spPr bwMode="auto">
            <a:xfrm>
              <a:off x="2217574" y="2149477"/>
              <a:ext cx="422273" cy="422273"/>
            </a:xfrm>
            <a:custGeom>
              <a:avLst/>
              <a:gdLst>
                <a:gd name="T0" fmla="*/ 81 w 240"/>
                <a:gd name="T1" fmla="*/ 103 h 240"/>
                <a:gd name="T2" fmla="*/ 12 w 240"/>
                <a:gd name="T3" fmla="*/ 35 h 240"/>
                <a:gd name="T4" fmla="*/ 12 w 240"/>
                <a:gd name="T5" fmla="*/ 26 h 240"/>
                <a:gd name="T6" fmla="*/ 21 w 240"/>
                <a:gd name="T7" fmla="*/ 26 h 240"/>
                <a:gd name="T8" fmla="*/ 89 w 240"/>
                <a:gd name="T9" fmla="*/ 96 h 240"/>
                <a:gd name="T10" fmla="*/ 94 w 240"/>
                <a:gd name="T11" fmla="*/ 90 h 240"/>
                <a:gd name="T12" fmla="*/ 26 w 240"/>
                <a:gd name="T13" fmla="*/ 22 h 240"/>
                <a:gd name="T14" fmla="*/ 26 w 240"/>
                <a:gd name="T15" fmla="*/ 13 h 240"/>
                <a:gd name="T16" fmla="*/ 34 w 240"/>
                <a:gd name="T17" fmla="*/ 13 h 240"/>
                <a:gd name="T18" fmla="*/ 103 w 240"/>
                <a:gd name="T19" fmla="*/ 82 h 240"/>
                <a:gd name="T20" fmla="*/ 111 w 240"/>
                <a:gd name="T21" fmla="*/ 74 h 240"/>
                <a:gd name="T22" fmla="*/ 46 w 240"/>
                <a:gd name="T23" fmla="*/ 8 h 240"/>
                <a:gd name="T24" fmla="*/ 12 w 240"/>
                <a:gd name="T25" fmla="*/ 11 h 240"/>
                <a:gd name="T26" fmla="*/ 9 w 240"/>
                <a:gd name="T27" fmla="*/ 44 h 240"/>
                <a:gd name="T28" fmla="*/ 75 w 240"/>
                <a:gd name="T29" fmla="*/ 110 h 240"/>
                <a:gd name="T30" fmla="*/ 81 w 240"/>
                <a:gd name="T31" fmla="*/ 103 h 240"/>
                <a:gd name="T32" fmla="*/ 81 w 240"/>
                <a:gd name="T33" fmla="*/ 103 h 240"/>
                <a:gd name="T34" fmla="*/ 239 w 240"/>
                <a:gd name="T35" fmla="*/ 227 h 240"/>
                <a:gd name="T36" fmla="*/ 220 w 240"/>
                <a:gd name="T37" fmla="*/ 199 h 240"/>
                <a:gd name="T38" fmla="*/ 214 w 240"/>
                <a:gd name="T39" fmla="*/ 201 h 240"/>
                <a:gd name="T40" fmla="*/ 214 w 240"/>
                <a:gd name="T41" fmla="*/ 200 h 240"/>
                <a:gd name="T42" fmla="*/ 156 w 240"/>
                <a:gd name="T43" fmla="*/ 142 h 240"/>
                <a:gd name="T44" fmla="*/ 143 w 240"/>
                <a:gd name="T45" fmla="*/ 156 h 240"/>
                <a:gd name="T46" fmla="*/ 200 w 240"/>
                <a:gd name="T47" fmla="*/ 214 h 240"/>
                <a:gd name="T48" fmla="*/ 202 w 240"/>
                <a:gd name="T49" fmla="*/ 215 h 240"/>
                <a:gd name="T50" fmla="*/ 199 w 240"/>
                <a:gd name="T51" fmla="*/ 219 h 240"/>
                <a:gd name="T52" fmla="*/ 228 w 240"/>
                <a:gd name="T53" fmla="*/ 239 h 240"/>
                <a:gd name="T54" fmla="*/ 234 w 240"/>
                <a:gd name="T55" fmla="*/ 234 h 240"/>
                <a:gd name="T56" fmla="*/ 239 w 240"/>
                <a:gd name="T57" fmla="*/ 227 h 240"/>
                <a:gd name="T58" fmla="*/ 172 w 240"/>
                <a:gd name="T59" fmla="*/ 115 h 240"/>
                <a:gd name="T60" fmla="*/ 215 w 240"/>
                <a:gd name="T61" fmla="*/ 100 h 240"/>
                <a:gd name="T62" fmla="*/ 224 w 240"/>
                <a:gd name="T63" fmla="*/ 36 h 240"/>
                <a:gd name="T64" fmla="*/ 186 w 240"/>
                <a:gd name="T65" fmla="*/ 74 h 240"/>
                <a:gd name="T66" fmla="*/ 168 w 240"/>
                <a:gd name="T67" fmla="*/ 56 h 240"/>
                <a:gd name="T68" fmla="*/ 205 w 240"/>
                <a:gd name="T69" fmla="*/ 18 h 240"/>
                <a:gd name="T70" fmla="*/ 142 w 240"/>
                <a:gd name="T71" fmla="*/ 26 h 240"/>
                <a:gd name="T72" fmla="*/ 127 w 240"/>
                <a:gd name="T73" fmla="*/ 69 h 240"/>
                <a:gd name="T74" fmla="*/ 121 w 240"/>
                <a:gd name="T75" fmla="*/ 75 h 240"/>
                <a:gd name="T76" fmla="*/ 21 w 240"/>
                <a:gd name="T77" fmla="*/ 175 h 240"/>
                <a:gd name="T78" fmla="*/ 21 w 240"/>
                <a:gd name="T79" fmla="*/ 222 h 240"/>
                <a:gd name="T80" fmla="*/ 67 w 240"/>
                <a:gd name="T81" fmla="*/ 222 h 240"/>
                <a:gd name="T82" fmla="*/ 167 w 240"/>
                <a:gd name="T83" fmla="*/ 121 h 240"/>
                <a:gd name="T84" fmla="*/ 172 w 240"/>
                <a:gd name="T85" fmla="*/ 115 h 240"/>
                <a:gd name="T86" fmla="*/ 55 w 240"/>
                <a:gd name="T87" fmla="*/ 202 h 240"/>
                <a:gd name="T88" fmla="*/ 40 w 240"/>
                <a:gd name="T89" fmla="*/ 202 h 240"/>
                <a:gd name="T90" fmla="*/ 40 w 240"/>
                <a:gd name="T91" fmla="*/ 188 h 240"/>
                <a:gd name="T92" fmla="*/ 55 w 240"/>
                <a:gd name="T93" fmla="*/ 188 h 240"/>
                <a:gd name="T94" fmla="*/ 55 w 240"/>
                <a:gd name="T95" fmla="*/ 20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40" h="240">
                  <a:moveTo>
                    <a:pt x="81" y="103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9" y="33"/>
                    <a:pt x="9" y="30"/>
                    <a:pt x="12" y="26"/>
                  </a:cubicBezTo>
                  <a:cubicBezTo>
                    <a:pt x="14" y="24"/>
                    <a:pt x="18" y="24"/>
                    <a:pt x="21" y="26"/>
                  </a:cubicBezTo>
                  <a:cubicBezTo>
                    <a:pt x="89" y="96"/>
                    <a:pt x="89" y="96"/>
                    <a:pt x="89" y="96"/>
                  </a:cubicBezTo>
                  <a:cubicBezTo>
                    <a:pt x="94" y="90"/>
                    <a:pt x="94" y="90"/>
                    <a:pt x="94" y="90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4" y="19"/>
                    <a:pt x="24" y="15"/>
                    <a:pt x="26" y="13"/>
                  </a:cubicBezTo>
                  <a:cubicBezTo>
                    <a:pt x="29" y="10"/>
                    <a:pt x="32" y="10"/>
                    <a:pt x="34" y="13"/>
                  </a:cubicBezTo>
                  <a:cubicBezTo>
                    <a:pt x="103" y="82"/>
                    <a:pt x="103" y="82"/>
                    <a:pt x="103" y="82"/>
                  </a:cubicBezTo>
                  <a:cubicBezTo>
                    <a:pt x="111" y="74"/>
                    <a:pt x="111" y="74"/>
                    <a:pt x="111" y="74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37" y="0"/>
                    <a:pt x="22" y="1"/>
                    <a:pt x="12" y="11"/>
                  </a:cubicBezTo>
                  <a:cubicBezTo>
                    <a:pt x="3" y="22"/>
                    <a:pt x="0" y="36"/>
                    <a:pt x="9" y="44"/>
                  </a:cubicBezTo>
                  <a:cubicBezTo>
                    <a:pt x="75" y="110"/>
                    <a:pt x="75" y="110"/>
                    <a:pt x="75" y="110"/>
                  </a:cubicBezTo>
                  <a:cubicBezTo>
                    <a:pt x="81" y="103"/>
                    <a:pt x="81" y="103"/>
                    <a:pt x="81" y="103"/>
                  </a:cubicBezTo>
                  <a:cubicBezTo>
                    <a:pt x="81" y="103"/>
                    <a:pt x="81" y="103"/>
                    <a:pt x="81" y="103"/>
                  </a:cubicBezTo>
                  <a:close/>
                  <a:moveTo>
                    <a:pt x="239" y="227"/>
                  </a:moveTo>
                  <a:cubicBezTo>
                    <a:pt x="220" y="199"/>
                    <a:pt x="220" y="199"/>
                    <a:pt x="220" y="199"/>
                  </a:cubicBezTo>
                  <a:cubicBezTo>
                    <a:pt x="219" y="198"/>
                    <a:pt x="217" y="199"/>
                    <a:pt x="214" y="201"/>
                  </a:cubicBezTo>
                  <a:cubicBezTo>
                    <a:pt x="214" y="201"/>
                    <a:pt x="214" y="201"/>
                    <a:pt x="214" y="200"/>
                  </a:cubicBezTo>
                  <a:cubicBezTo>
                    <a:pt x="156" y="142"/>
                    <a:pt x="156" y="142"/>
                    <a:pt x="156" y="142"/>
                  </a:cubicBezTo>
                  <a:cubicBezTo>
                    <a:pt x="143" y="156"/>
                    <a:pt x="143" y="156"/>
                    <a:pt x="143" y="156"/>
                  </a:cubicBezTo>
                  <a:cubicBezTo>
                    <a:pt x="200" y="214"/>
                    <a:pt x="200" y="214"/>
                    <a:pt x="200" y="214"/>
                  </a:cubicBezTo>
                  <a:cubicBezTo>
                    <a:pt x="200" y="215"/>
                    <a:pt x="200" y="215"/>
                    <a:pt x="202" y="215"/>
                  </a:cubicBezTo>
                  <a:cubicBezTo>
                    <a:pt x="199" y="217"/>
                    <a:pt x="198" y="219"/>
                    <a:pt x="199" y="219"/>
                  </a:cubicBezTo>
                  <a:cubicBezTo>
                    <a:pt x="228" y="239"/>
                    <a:pt x="228" y="239"/>
                    <a:pt x="228" y="239"/>
                  </a:cubicBezTo>
                  <a:cubicBezTo>
                    <a:pt x="229" y="240"/>
                    <a:pt x="232" y="237"/>
                    <a:pt x="234" y="234"/>
                  </a:cubicBezTo>
                  <a:cubicBezTo>
                    <a:pt x="238" y="232"/>
                    <a:pt x="240" y="228"/>
                    <a:pt x="239" y="227"/>
                  </a:cubicBezTo>
                  <a:close/>
                  <a:moveTo>
                    <a:pt x="172" y="115"/>
                  </a:moveTo>
                  <a:cubicBezTo>
                    <a:pt x="187" y="117"/>
                    <a:pt x="204" y="111"/>
                    <a:pt x="215" y="100"/>
                  </a:cubicBezTo>
                  <a:cubicBezTo>
                    <a:pt x="233" y="83"/>
                    <a:pt x="236" y="56"/>
                    <a:pt x="224" y="36"/>
                  </a:cubicBezTo>
                  <a:cubicBezTo>
                    <a:pt x="186" y="74"/>
                    <a:pt x="186" y="74"/>
                    <a:pt x="186" y="74"/>
                  </a:cubicBezTo>
                  <a:cubicBezTo>
                    <a:pt x="168" y="56"/>
                    <a:pt x="168" y="56"/>
                    <a:pt x="168" y="56"/>
                  </a:cubicBezTo>
                  <a:cubicBezTo>
                    <a:pt x="205" y="18"/>
                    <a:pt x="205" y="18"/>
                    <a:pt x="205" y="18"/>
                  </a:cubicBezTo>
                  <a:cubicBezTo>
                    <a:pt x="186" y="6"/>
                    <a:pt x="160" y="8"/>
                    <a:pt x="142" y="26"/>
                  </a:cubicBezTo>
                  <a:cubicBezTo>
                    <a:pt x="130" y="38"/>
                    <a:pt x="126" y="55"/>
                    <a:pt x="127" y="69"/>
                  </a:cubicBezTo>
                  <a:cubicBezTo>
                    <a:pt x="125" y="72"/>
                    <a:pt x="122" y="73"/>
                    <a:pt x="121" y="75"/>
                  </a:cubicBezTo>
                  <a:cubicBezTo>
                    <a:pt x="21" y="175"/>
                    <a:pt x="21" y="175"/>
                    <a:pt x="21" y="175"/>
                  </a:cubicBezTo>
                  <a:cubicBezTo>
                    <a:pt x="8" y="188"/>
                    <a:pt x="8" y="209"/>
                    <a:pt x="21" y="222"/>
                  </a:cubicBezTo>
                  <a:cubicBezTo>
                    <a:pt x="33" y="234"/>
                    <a:pt x="55" y="234"/>
                    <a:pt x="67" y="222"/>
                  </a:cubicBezTo>
                  <a:cubicBezTo>
                    <a:pt x="167" y="121"/>
                    <a:pt x="167" y="121"/>
                    <a:pt x="167" y="121"/>
                  </a:cubicBezTo>
                  <a:cubicBezTo>
                    <a:pt x="169" y="119"/>
                    <a:pt x="171" y="117"/>
                    <a:pt x="172" y="115"/>
                  </a:cubicBezTo>
                  <a:close/>
                  <a:moveTo>
                    <a:pt x="55" y="202"/>
                  </a:moveTo>
                  <a:cubicBezTo>
                    <a:pt x="51" y="207"/>
                    <a:pt x="44" y="207"/>
                    <a:pt x="40" y="202"/>
                  </a:cubicBezTo>
                  <a:cubicBezTo>
                    <a:pt x="35" y="199"/>
                    <a:pt x="35" y="192"/>
                    <a:pt x="40" y="188"/>
                  </a:cubicBezTo>
                  <a:cubicBezTo>
                    <a:pt x="44" y="183"/>
                    <a:pt x="51" y="183"/>
                    <a:pt x="55" y="188"/>
                  </a:cubicBezTo>
                  <a:cubicBezTo>
                    <a:pt x="59" y="192"/>
                    <a:pt x="59" y="199"/>
                    <a:pt x="55" y="20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131" name="Group 19"/>
          <p:cNvGrpSpPr/>
          <p:nvPr/>
        </p:nvGrpSpPr>
        <p:grpSpPr>
          <a:xfrm>
            <a:off x="6872782" y="1355328"/>
            <a:ext cx="553691" cy="569978"/>
            <a:chOff x="4808704" y="1705700"/>
            <a:chExt cx="952500" cy="952500"/>
          </a:xfrm>
        </p:grpSpPr>
        <p:sp>
          <p:nvSpPr>
            <p:cNvPr id="132" name="Oval 20"/>
            <p:cNvSpPr/>
            <p:nvPr/>
          </p:nvSpPr>
          <p:spPr>
            <a:xfrm>
              <a:off x="4808704" y="1705700"/>
              <a:ext cx="952500" cy="9525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133" name="Group 17"/>
            <p:cNvGrpSpPr>
              <a:grpSpLocks noChangeAspect="1"/>
            </p:cNvGrpSpPr>
            <p:nvPr/>
          </p:nvGrpSpPr>
          <p:grpSpPr bwMode="auto">
            <a:xfrm>
              <a:off x="5106988" y="1904945"/>
              <a:ext cx="369778" cy="501567"/>
              <a:chOff x="2591" y="1228"/>
              <a:chExt cx="578" cy="784"/>
            </a:xfrm>
            <a:solidFill>
              <a:schemeClr val="bg1"/>
            </a:solidFill>
          </p:grpSpPr>
          <p:sp>
            <p:nvSpPr>
              <p:cNvPr id="134" name="Freeform 18"/>
              <p:cNvSpPr>
                <a:spLocks/>
              </p:cNvSpPr>
              <p:nvPr/>
            </p:nvSpPr>
            <p:spPr bwMode="auto">
              <a:xfrm>
                <a:off x="2591" y="1263"/>
                <a:ext cx="578" cy="749"/>
              </a:xfrm>
              <a:custGeom>
                <a:avLst/>
                <a:gdLst>
                  <a:gd name="T0" fmla="*/ 237 w 242"/>
                  <a:gd name="T1" fmla="*/ 223 h 314"/>
                  <a:gd name="T2" fmla="*/ 182 w 242"/>
                  <a:gd name="T3" fmla="*/ 161 h 314"/>
                  <a:gd name="T4" fmla="*/ 154 w 242"/>
                  <a:gd name="T5" fmla="*/ 149 h 314"/>
                  <a:gd name="T6" fmla="*/ 145 w 242"/>
                  <a:gd name="T7" fmla="*/ 143 h 314"/>
                  <a:gd name="T8" fmla="*/ 145 w 242"/>
                  <a:gd name="T9" fmla="*/ 143 h 314"/>
                  <a:gd name="T10" fmla="*/ 138 w 242"/>
                  <a:gd name="T11" fmla="*/ 146 h 314"/>
                  <a:gd name="T12" fmla="*/ 124 w 242"/>
                  <a:gd name="T13" fmla="*/ 146 h 314"/>
                  <a:gd name="T14" fmla="*/ 116 w 242"/>
                  <a:gd name="T15" fmla="*/ 140 h 314"/>
                  <a:gd name="T16" fmla="*/ 124 w 242"/>
                  <a:gd name="T17" fmla="*/ 134 h 314"/>
                  <a:gd name="T18" fmla="*/ 138 w 242"/>
                  <a:gd name="T19" fmla="*/ 134 h 314"/>
                  <a:gd name="T20" fmla="*/ 144 w 242"/>
                  <a:gd name="T21" fmla="*/ 136 h 314"/>
                  <a:gd name="T22" fmla="*/ 168 w 242"/>
                  <a:gd name="T23" fmla="*/ 101 h 314"/>
                  <a:gd name="T24" fmla="*/ 164 w 242"/>
                  <a:gd name="T25" fmla="*/ 98 h 314"/>
                  <a:gd name="T26" fmla="*/ 162 w 242"/>
                  <a:gd name="T27" fmla="*/ 90 h 314"/>
                  <a:gd name="T28" fmla="*/ 162 w 242"/>
                  <a:gd name="T29" fmla="*/ 61 h 314"/>
                  <a:gd name="T30" fmla="*/ 164 w 242"/>
                  <a:gd name="T31" fmla="*/ 53 h 314"/>
                  <a:gd name="T32" fmla="*/ 172 w 242"/>
                  <a:gd name="T33" fmla="*/ 48 h 314"/>
                  <a:gd name="T34" fmla="*/ 174 w 242"/>
                  <a:gd name="T35" fmla="*/ 48 h 314"/>
                  <a:gd name="T36" fmla="*/ 175 w 242"/>
                  <a:gd name="T37" fmla="*/ 48 h 314"/>
                  <a:gd name="T38" fmla="*/ 174 w 242"/>
                  <a:gd name="T39" fmla="*/ 25 h 314"/>
                  <a:gd name="T40" fmla="*/ 167 w 242"/>
                  <a:gd name="T41" fmla="*/ 16 h 314"/>
                  <a:gd name="T42" fmla="*/ 150 w 242"/>
                  <a:gd name="T43" fmla="*/ 3 h 314"/>
                  <a:gd name="T44" fmla="*/ 113 w 242"/>
                  <a:gd name="T45" fmla="*/ 4 h 314"/>
                  <a:gd name="T46" fmla="*/ 95 w 242"/>
                  <a:gd name="T47" fmla="*/ 5 h 314"/>
                  <a:gd name="T48" fmla="*/ 86 w 242"/>
                  <a:gd name="T49" fmla="*/ 6 h 314"/>
                  <a:gd name="T50" fmla="*/ 67 w 242"/>
                  <a:gd name="T51" fmla="*/ 27 h 314"/>
                  <a:gd name="T52" fmla="*/ 67 w 242"/>
                  <a:gd name="T53" fmla="*/ 62 h 314"/>
                  <a:gd name="T54" fmla="*/ 68 w 242"/>
                  <a:gd name="T55" fmla="*/ 62 h 314"/>
                  <a:gd name="T56" fmla="*/ 72 w 242"/>
                  <a:gd name="T57" fmla="*/ 65 h 314"/>
                  <a:gd name="T58" fmla="*/ 73 w 242"/>
                  <a:gd name="T59" fmla="*/ 68 h 314"/>
                  <a:gd name="T60" fmla="*/ 73 w 242"/>
                  <a:gd name="T61" fmla="*/ 82 h 314"/>
                  <a:gd name="T62" fmla="*/ 72 w 242"/>
                  <a:gd name="T63" fmla="*/ 85 h 314"/>
                  <a:gd name="T64" fmla="*/ 70 w 242"/>
                  <a:gd name="T65" fmla="*/ 88 h 314"/>
                  <a:gd name="T66" fmla="*/ 100 w 242"/>
                  <a:gd name="T67" fmla="*/ 137 h 314"/>
                  <a:gd name="T68" fmla="*/ 96 w 242"/>
                  <a:gd name="T69" fmla="*/ 141 h 314"/>
                  <a:gd name="T70" fmla="*/ 87 w 242"/>
                  <a:gd name="T71" fmla="*/ 148 h 314"/>
                  <a:gd name="T72" fmla="*/ 60 w 242"/>
                  <a:gd name="T73" fmla="*/ 161 h 314"/>
                  <a:gd name="T74" fmla="*/ 5 w 242"/>
                  <a:gd name="T75" fmla="*/ 223 h 314"/>
                  <a:gd name="T76" fmla="*/ 0 w 242"/>
                  <a:gd name="T77" fmla="*/ 301 h 314"/>
                  <a:gd name="T78" fmla="*/ 121 w 242"/>
                  <a:gd name="T79" fmla="*/ 314 h 314"/>
                  <a:gd name="T80" fmla="*/ 242 w 242"/>
                  <a:gd name="T81" fmla="*/ 301 h 314"/>
                  <a:gd name="T82" fmla="*/ 237 w 242"/>
                  <a:gd name="T83" fmla="*/ 223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42" h="314">
                    <a:moveTo>
                      <a:pt x="237" y="223"/>
                    </a:moveTo>
                    <a:cubicBezTo>
                      <a:pt x="235" y="191"/>
                      <a:pt x="211" y="166"/>
                      <a:pt x="182" y="161"/>
                    </a:cubicBezTo>
                    <a:cubicBezTo>
                      <a:pt x="171" y="159"/>
                      <a:pt x="162" y="155"/>
                      <a:pt x="154" y="149"/>
                    </a:cubicBezTo>
                    <a:cubicBezTo>
                      <a:pt x="152" y="147"/>
                      <a:pt x="149" y="145"/>
                      <a:pt x="145" y="143"/>
                    </a:cubicBezTo>
                    <a:cubicBezTo>
                      <a:pt x="145" y="143"/>
                      <a:pt x="145" y="143"/>
                      <a:pt x="145" y="143"/>
                    </a:cubicBezTo>
                    <a:cubicBezTo>
                      <a:pt x="144" y="145"/>
                      <a:pt x="142" y="146"/>
                      <a:pt x="138" y="146"/>
                    </a:cubicBezTo>
                    <a:cubicBezTo>
                      <a:pt x="138" y="146"/>
                      <a:pt x="138" y="146"/>
                      <a:pt x="124" y="146"/>
                    </a:cubicBezTo>
                    <a:cubicBezTo>
                      <a:pt x="120" y="146"/>
                      <a:pt x="116" y="144"/>
                      <a:pt x="116" y="140"/>
                    </a:cubicBezTo>
                    <a:cubicBezTo>
                      <a:pt x="116" y="137"/>
                      <a:pt x="120" y="134"/>
                      <a:pt x="124" y="134"/>
                    </a:cubicBezTo>
                    <a:cubicBezTo>
                      <a:pt x="124" y="134"/>
                      <a:pt x="124" y="134"/>
                      <a:pt x="138" y="134"/>
                    </a:cubicBezTo>
                    <a:cubicBezTo>
                      <a:pt x="141" y="134"/>
                      <a:pt x="142" y="135"/>
                      <a:pt x="144" y="136"/>
                    </a:cubicBezTo>
                    <a:cubicBezTo>
                      <a:pt x="154" y="128"/>
                      <a:pt x="163" y="116"/>
                      <a:pt x="168" y="101"/>
                    </a:cubicBezTo>
                    <a:cubicBezTo>
                      <a:pt x="165" y="100"/>
                      <a:pt x="164" y="99"/>
                      <a:pt x="164" y="98"/>
                    </a:cubicBezTo>
                    <a:cubicBezTo>
                      <a:pt x="162" y="95"/>
                      <a:pt x="162" y="93"/>
                      <a:pt x="162" y="90"/>
                    </a:cubicBezTo>
                    <a:cubicBezTo>
                      <a:pt x="162" y="90"/>
                      <a:pt x="162" y="90"/>
                      <a:pt x="162" y="61"/>
                    </a:cubicBezTo>
                    <a:cubicBezTo>
                      <a:pt x="162" y="57"/>
                      <a:pt x="162" y="55"/>
                      <a:pt x="164" y="53"/>
                    </a:cubicBezTo>
                    <a:cubicBezTo>
                      <a:pt x="164" y="50"/>
                      <a:pt x="167" y="48"/>
                      <a:pt x="172" y="48"/>
                    </a:cubicBezTo>
                    <a:cubicBezTo>
                      <a:pt x="172" y="48"/>
                      <a:pt x="172" y="48"/>
                      <a:pt x="174" y="48"/>
                    </a:cubicBezTo>
                    <a:cubicBezTo>
                      <a:pt x="174" y="48"/>
                      <a:pt x="175" y="48"/>
                      <a:pt x="175" y="48"/>
                    </a:cubicBezTo>
                    <a:cubicBezTo>
                      <a:pt x="175" y="39"/>
                      <a:pt x="175" y="30"/>
                      <a:pt x="174" y="25"/>
                    </a:cubicBezTo>
                    <a:cubicBezTo>
                      <a:pt x="173" y="16"/>
                      <a:pt x="170" y="17"/>
                      <a:pt x="167" y="16"/>
                    </a:cubicBezTo>
                    <a:cubicBezTo>
                      <a:pt x="162" y="13"/>
                      <a:pt x="158" y="5"/>
                      <a:pt x="150" y="3"/>
                    </a:cubicBezTo>
                    <a:cubicBezTo>
                      <a:pt x="137" y="0"/>
                      <a:pt x="122" y="1"/>
                      <a:pt x="113" y="4"/>
                    </a:cubicBezTo>
                    <a:cubicBezTo>
                      <a:pt x="106" y="6"/>
                      <a:pt x="103" y="6"/>
                      <a:pt x="95" y="5"/>
                    </a:cubicBezTo>
                    <a:cubicBezTo>
                      <a:pt x="92" y="5"/>
                      <a:pt x="89" y="5"/>
                      <a:pt x="86" y="6"/>
                    </a:cubicBezTo>
                    <a:cubicBezTo>
                      <a:pt x="80" y="7"/>
                      <a:pt x="70" y="14"/>
                      <a:pt x="67" y="27"/>
                    </a:cubicBezTo>
                    <a:cubicBezTo>
                      <a:pt x="65" y="34"/>
                      <a:pt x="66" y="50"/>
                      <a:pt x="67" y="62"/>
                    </a:cubicBezTo>
                    <a:cubicBezTo>
                      <a:pt x="67" y="62"/>
                      <a:pt x="67" y="62"/>
                      <a:pt x="68" y="62"/>
                    </a:cubicBezTo>
                    <a:cubicBezTo>
                      <a:pt x="69" y="62"/>
                      <a:pt x="72" y="63"/>
                      <a:pt x="72" y="65"/>
                    </a:cubicBezTo>
                    <a:cubicBezTo>
                      <a:pt x="73" y="66"/>
                      <a:pt x="73" y="67"/>
                      <a:pt x="73" y="68"/>
                    </a:cubicBezTo>
                    <a:cubicBezTo>
                      <a:pt x="73" y="68"/>
                      <a:pt x="73" y="68"/>
                      <a:pt x="73" y="82"/>
                    </a:cubicBezTo>
                    <a:cubicBezTo>
                      <a:pt x="73" y="83"/>
                      <a:pt x="73" y="84"/>
                      <a:pt x="72" y="85"/>
                    </a:cubicBezTo>
                    <a:cubicBezTo>
                      <a:pt x="72" y="86"/>
                      <a:pt x="71" y="87"/>
                      <a:pt x="70" y="88"/>
                    </a:cubicBezTo>
                    <a:cubicBezTo>
                      <a:pt x="75" y="110"/>
                      <a:pt x="86" y="128"/>
                      <a:pt x="100" y="137"/>
                    </a:cubicBezTo>
                    <a:cubicBezTo>
                      <a:pt x="99" y="139"/>
                      <a:pt x="97" y="140"/>
                      <a:pt x="96" y="141"/>
                    </a:cubicBezTo>
                    <a:cubicBezTo>
                      <a:pt x="93" y="144"/>
                      <a:pt x="90" y="146"/>
                      <a:pt x="87" y="148"/>
                    </a:cubicBezTo>
                    <a:cubicBezTo>
                      <a:pt x="80" y="154"/>
                      <a:pt x="71" y="157"/>
                      <a:pt x="60" y="161"/>
                    </a:cubicBezTo>
                    <a:cubicBezTo>
                      <a:pt x="31" y="169"/>
                      <a:pt x="8" y="192"/>
                      <a:pt x="5" y="223"/>
                    </a:cubicBezTo>
                    <a:cubicBezTo>
                      <a:pt x="5" y="223"/>
                      <a:pt x="5" y="223"/>
                      <a:pt x="0" y="301"/>
                    </a:cubicBezTo>
                    <a:cubicBezTo>
                      <a:pt x="0" y="301"/>
                      <a:pt x="51" y="314"/>
                      <a:pt x="121" y="314"/>
                    </a:cubicBezTo>
                    <a:cubicBezTo>
                      <a:pt x="190" y="314"/>
                      <a:pt x="242" y="301"/>
                      <a:pt x="242" y="301"/>
                    </a:cubicBezTo>
                    <a:lnTo>
                      <a:pt x="237" y="2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35" name="Freeform 19"/>
              <p:cNvSpPr>
                <a:spLocks/>
              </p:cNvSpPr>
              <p:nvPr/>
            </p:nvSpPr>
            <p:spPr bwMode="auto">
              <a:xfrm>
                <a:off x="2705" y="1228"/>
                <a:ext cx="369" cy="376"/>
              </a:xfrm>
              <a:custGeom>
                <a:avLst/>
                <a:gdLst>
                  <a:gd name="T0" fmla="*/ 19 w 154"/>
                  <a:gd name="T1" fmla="*/ 77 h 158"/>
                  <a:gd name="T2" fmla="*/ 18 w 154"/>
                  <a:gd name="T3" fmla="*/ 77 h 158"/>
                  <a:gd name="T4" fmla="*/ 13 w 154"/>
                  <a:gd name="T5" fmla="*/ 80 h 158"/>
                  <a:gd name="T6" fmla="*/ 8 w 154"/>
                  <a:gd name="T7" fmla="*/ 62 h 158"/>
                  <a:gd name="T8" fmla="*/ 75 w 154"/>
                  <a:gd name="T9" fmla="*/ 9 h 158"/>
                  <a:gd name="T10" fmla="*/ 141 w 154"/>
                  <a:gd name="T11" fmla="*/ 62 h 158"/>
                  <a:gd name="T12" fmla="*/ 140 w 154"/>
                  <a:gd name="T13" fmla="*/ 76 h 158"/>
                  <a:gd name="T14" fmla="*/ 134 w 154"/>
                  <a:gd name="T15" fmla="*/ 67 h 158"/>
                  <a:gd name="T16" fmla="*/ 127 w 154"/>
                  <a:gd name="T17" fmla="*/ 63 h 158"/>
                  <a:gd name="T18" fmla="*/ 126 w 154"/>
                  <a:gd name="T19" fmla="*/ 86 h 158"/>
                  <a:gd name="T20" fmla="*/ 120 w 154"/>
                  <a:gd name="T21" fmla="*/ 116 h 158"/>
                  <a:gd name="T22" fmla="*/ 124 w 154"/>
                  <a:gd name="T23" fmla="*/ 116 h 158"/>
                  <a:gd name="T24" fmla="*/ 126 w 154"/>
                  <a:gd name="T25" fmla="*/ 116 h 158"/>
                  <a:gd name="T26" fmla="*/ 141 w 154"/>
                  <a:gd name="T27" fmla="*/ 100 h 158"/>
                  <a:gd name="T28" fmla="*/ 141 w 154"/>
                  <a:gd name="T29" fmla="*/ 98 h 158"/>
                  <a:gd name="T30" fmla="*/ 144 w 154"/>
                  <a:gd name="T31" fmla="*/ 105 h 158"/>
                  <a:gd name="T32" fmla="*/ 96 w 154"/>
                  <a:gd name="T33" fmla="*/ 151 h 158"/>
                  <a:gd name="T34" fmla="*/ 96 w 154"/>
                  <a:gd name="T35" fmla="*/ 151 h 158"/>
                  <a:gd name="T36" fmla="*/ 92 w 154"/>
                  <a:gd name="T37" fmla="*/ 153 h 158"/>
                  <a:gd name="T38" fmla="*/ 97 w 154"/>
                  <a:gd name="T39" fmla="*/ 158 h 158"/>
                  <a:gd name="T40" fmla="*/ 97 w 154"/>
                  <a:gd name="T41" fmla="*/ 157 h 158"/>
                  <a:gd name="T42" fmla="*/ 153 w 154"/>
                  <a:gd name="T43" fmla="*/ 106 h 158"/>
                  <a:gd name="T44" fmla="*/ 141 w 154"/>
                  <a:gd name="T45" fmla="*/ 90 h 158"/>
                  <a:gd name="T46" fmla="*/ 150 w 154"/>
                  <a:gd name="T47" fmla="*/ 61 h 158"/>
                  <a:gd name="T48" fmla="*/ 75 w 154"/>
                  <a:gd name="T49" fmla="*/ 0 h 158"/>
                  <a:gd name="T50" fmla="*/ 0 w 154"/>
                  <a:gd name="T51" fmla="*/ 61 h 158"/>
                  <a:gd name="T52" fmla="*/ 11 w 154"/>
                  <a:gd name="T53" fmla="*/ 89 h 158"/>
                  <a:gd name="T54" fmla="*/ 11 w 154"/>
                  <a:gd name="T55" fmla="*/ 95 h 158"/>
                  <a:gd name="T56" fmla="*/ 15 w 154"/>
                  <a:gd name="T57" fmla="*/ 101 h 158"/>
                  <a:gd name="T58" fmla="*/ 18 w 154"/>
                  <a:gd name="T59" fmla="*/ 104 h 158"/>
                  <a:gd name="T60" fmla="*/ 20 w 154"/>
                  <a:gd name="T61" fmla="*/ 104 h 158"/>
                  <a:gd name="T62" fmla="*/ 22 w 154"/>
                  <a:gd name="T63" fmla="*/ 103 h 158"/>
                  <a:gd name="T64" fmla="*/ 20 w 154"/>
                  <a:gd name="T65" fmla="*/ 90 h 158"/>
                  <a:gd name="T66" fmla="*/ 19 w 154"/>
                  <a:gd name="T67" fmla="*/ 77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54" h="158">
                    <a:moveTo>
                      <a:pt x="19" y="77"/>
                    </a:moveTo>
                    <a:cubicBezTo>
                      <a:pt x="18" y="77"/>
                      <a:pt x="18" y="77"/>
                      <a:pt x="18" y="77"/>
                    </a:cubicBezTo>
                    <a:cubicBezTo>
                      <a:pt x="15" y="77"/>
                      <a:pt x="14" y="79"/>
                      <a:pt x="13" y="80"/>
                    </a:cubicBezTo>
                    <a:cubicBezTo>
                      <a:pt x="10" y="76"/>
                      <a:pt x="8" y="69"/>
                      <a:pt x="8" y="62"/>
                    </a:cubicBezTo>
                    <a:cubicBezTo>
                      <a:pt x="8" y="33"/>
                      <a:pt x="38" y="9"/>
                      <a:pt x="75" y="9"/>
                    </a:cubicBezTo>
                    <a:cubicBezTo>
                      <a:pt x="112" y="9"/>
                      <a:pt x="141" y="33"/>
                      <a:pt x="141" y="62"/>
                    </a:cubicBezTo>
                    <a:cubicBezTo>
                      <a:pt x="141" y="68"/>
                      <a:pt x="141" y="72"/>
                      <a:pt x="140" y="76"/>
                    </a:cubicBezTo>
                    <a:cubicBezTo>
                      <a:pt x="138" y="72"/>
                      <a:pt x="137" y="69"/>
                      <a:pt x="134" y="67"/>
                    </a:cubicBezTo>
                    <a:cubicBezTo>
                      <a:pt x="132" y="65"/>
                      <a:pt x="129" y="64"/>
                      <a:pt x="127" y="63"/>
                    </a:cubicBezTo>
                    <a:cubicBezTo>
                      <a:pt x="127" y="73"/>
                      <a:pt x="126" y="82"/>
                      <a:pt x="126" y="86"/>
                    </a:cubicBezTo>
                    <a:cubicBezTo>
                      <a:pt x="125" y="97"/>
                      <a:pt x="123" y="107"/>
                      <a:pt x="120" y="116"/>
                    </a:cubicBezTo>
                    <a:cubicBezTo>
                      <a:pt x="121" y="116"/>
                      <a:pt x="123" y="116"/>
                      <a:pt x="124" y="116"/>
                    </a:cubicBezTo>
                    <a:cubicBezTo>
                      <a:pt x="126" y="116"/>
                      <a:pt x="126" y="116"/>
                      <a:pt x="126" y="116"/>
                    </a:cubicBezTo>
                    <a:cubicBezTo>
                      <a:pt x="134" y="116"/>
                      <a:pt x="141" y="105"/>
                      <a:pt x="141" y="100"/>
                    </a:cubicBezTo>
                    <a:cubicBezTo>
                      <a:pt x="141" y="98"/>
                      <a:pt x="141" y="98"/>
                      <a:pt x="141" y="98"/>
                    </a:cubicBezTo>
                    <a:cubicBezTo>
                      <a:pt x="146" y="100"/>
                      <a:pt x="144" y="104"/>
                      <a:pt x="144" y="105"/>
                    </a:cubicBezTo>
                    <a:cubicBezTo>
                      <a:pt x="141" y="127"/>
                      <a:pt x="121" y="145"/>
                      <a:pt x="96" y="151"/>
                    </a:cubicBezTo>
                    <a:cubicBezTo>
                      <a:pt x="96" y="151"/>
                      <a:pt x="96" y="151"/>
                      <a:pt x="96" y="151"/>
                    </a:cubicBezTo>
                    <a:cubicBezTo>
                      <a:pt x="95" y="152"/>
                      <a:pt x="93" y="152"/>
                      <a:pt x="92" y="153"/>
                    </a:cubicBezTo>
                    <a:cubicBezTo>
                      <a:pt x="94" y="155"/>
                      <a:pt x="95" y="156"/>
                      <a:pt x="97" y="158"/>
                    </a:cubicBezTo>
                    <a:cubicBezTo>
                      <a:pt x="97" y="157"/>
                      <a:pt x="97" y="157"/>
                      <a:pt x="97" y="157"/>
                    </a:cubicBezTo>
                    <a:cubicBezTo>
                      <a:pt x="127" y="150"/>
                      <a:pt x="150" y="130"/>
                      <a:pt x="153" y="106"/>
                    </a:cubicBezTo>
                    <a:cubicBezTo>
                      <a:pt x="154" y="103"/>
                      <a:pt x="151" y="96"/>
                      <a:pt x="141" y="90"/>
                    </a:cubicBezTo>
                    <a:cubicBezTo>
                      <a:pt x="147" y="85"/>
                      <a:pt x="150" y="74"/>
                      <a:pt x="150" y="61"/>
                    </a:cubicBezTo>
                    <a:cubicBezTo>
                      <a:pt x="150" y="27"/>
                      <a:pt x="116" y="0"/>
                      <a:pt x="75" y="0"/>
                    </a:cubicBezTo>
                    <a:cubicBezTo>
                      <a:pt x="34" y="0"/>
                      <a:pt x="0" y="27"/>
                      <a:pt x="0" y="61"/>
                    </a:cubicBezTo>
                    <a:cubicBezTo>
                      <a:pt x="0" y="72"/>
                      <a:pt x="3" y="82"/>
                      <a:pt x="11" y="89"/>
                    </a:cubicBezTo>
                    <a:cubicBezTo>
                      <a:pt x="11" y="95"/>
                      <a:pt x="11" y="95"/>
                      <a:pt x="11" y="95"/>
                    </a:cubicBezTo>
                    <a:cubicBezTo>
                      <a:pt x="11" y="97"/>
                      <a:pt x="13" y="100"/>
                      <a:pt x="15" y="101"/>
                    </a:cubicBezTo>
                    <a:cubicBezTo>
                      <a:pt x="17" y="103"/>
                      <a:pt x="18" y="104"/>
                      <a:pt x="18" y="104"/>
                    </a:cubicBez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1" y="103"/>
                      <a:pt x="22" y="103"/>
                    </a:cubicBezTo>
                    <a:cubicBezTo>
                      <a:pt x="21" y="99"/>
                      <a:pt x="21" y="95"/>
                      <a:pt x="20" y="90"/>
                    </a:cubicBezTo>
                    <a:cubicBezTo>
                      <a:pt x="20" y="89"/>
                      <a:pt x="19" y="84"/>
                      <a:pt x="19" y="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</p:grpSp>
      <p:sp>
        <p:nvSpPr>
          <p:cNvPr id="6" name="テキスト ボックス 5"/>
          <p:cNvSpPr txBox="1"/>
          <p:nvPr/>
        </p:nvSpPr>
        <p:spPr>
          <a:xfrm>
            <a:off x="519411" y="3435846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841M J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2311547" y="3537399"/>
            <a:ext cx="1438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Catalyst 2960-L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4623119" y="3546436"/>
            <a:ext cx="1146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Aironet</a:t>
            </a:r>
            <a:r>
              <a:rPr kumimoji="1"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1800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7613918" y="3488109"/>
            <a:ext cx="10759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ASA5506-X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6" name="Picture 3"/>
          <p:cNvPicPr>
            <a:picLocks noChangeAspect="1"/>
          </p:cNvPicPr>
          <p:nvPr/>
        </p:nvPicPr>
        <p:blipFill>
          <a:blip r:embed="rId16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884117" y="1517915"/>
            <a:ext cx="3318771" cy="909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2" descr="product_ucs_c220_m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5133" y="3036058"/>
            <a:ext cx="1041163" cy="28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product_ucs_c240_m4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9294" y="3308180"/>
            <a:ext cx="971018" cy="26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angle 101"/>
          <p:cNvSpPr/>
          <p:nvPr/>
        </p:nvSpPr>
        <p:spPr>
          <a:xfrm>
            <a:off x="5655508" y="2696021"/>
            <a:ext cx="198391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Start </a:t>
            </a:r>
            <a:r>
              <a:rPr lang="ja-JP" altLang="en-US" sz="14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サーバ</a:t>
            </a:r>
            <a:endParaRPr lang="en-US" sz="1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3" name="Rectangle 101"/>
          <p:cNvSpPr/>
          <p:nvPr/>
        </p:nvSpPr>
        <p:spPr>
          <a:xfrm>
            <a:off x="1565544" y="2176805"/>
            <a:ext cx="198391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Start </a:t>
            </a:r>
            <a:r>
              <a:rPr lang="ja-JP" altLang="en-US" sz="14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クラウド</a:t>
            </a:r>
            <a:endParaRPr lang="en-US" sz="1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6202888" y="3504427"/>
            <a:ext cx="1386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UCS C</a:t>
            </a:r>
            <a:r>
              <a:rPr kumimoji="1"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シリーズ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8" name="図形グループ 7"/>
          <p:cNvGrpSpPr/>
          <p:nvPr/>
        </p:nvGrpSpPr>
        <p:grpSpPr>
          <a:xfrm>
            <a:off x="1341985" y="2571750"/>
            <a:ext cx="3065275" cy="1282462"/>
            <a:chOff x="1341985" y="2571750"/>
            <a:chExt cx="3065275" cy="1282462"/>
          </a:xfrm>
        </p:grpSpPr>
        <p:sp>
          <p:nvSpPr>
            <p:cNvPr id="4" name="正方形/長方形 3"/>
            <p:cNvSpPr/>
            <p:nvPr/>
          </p:nvSpPr>
          <p:spPr>
            <a:xfrm>
              <a:off x="1648013" y="2732435"/>
              <a:ext cx="2759247" cy="1121777"/>
            </a:xfrm>
            <a:prstGeom prst="rect">
              <a:avLst/>
            </a:prstGeom>
            <a:no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7" name="右矢印 6"/>
            <p:cNvSpPr/>
            <p:nvPr/>
          </p:nvSpPr>
          <p:spPr>
            <a:xfrm rot="937330">
              <a:off x="1341985" y="2571750"/>
              <a:ext cx="306028" cy="295464"/>
            </a:xfrm>
            <a:prstGeom prst="rightArrow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64" name="テキスト ボックス 63"/>
          <p:cNvSpPr txBox="1"/>
          <p:nvPr/>
        </p:nvSpPr>
        <p:spPr>
          <a:xfrm>
            <a:off x="3749761" y="1699682"/>
            <a:ext cx="1732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latin typeface="Arial" panose="020B0604020202020204" pitchFamily="34" charset="0"/>
                <a:cs typeface="Arial" panose="020B0604020202020204" pitchFamily="34" charset="0"/>
              </a:rPr>
              <a:t>Cisco Spark</a:t>
            </a:r>
            <a:endParaRPr kumimoji="1" lang="ja-JP" alt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正方形/長方形 64"/>
          <p:cNvSpPr/>
          <p:nvPr/>
        </p:nvSpPr>
        <p:spPr>
          <a:xfrm>
            <a:off x="3583233" y="1990195"/>
            <a:ext cx="1921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Cisco Umbrella</a:t>
            </a:r>
            <a:endParaRPr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45842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6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49" y="92835"/>
            <a:ext cx="5934492" cy="35130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59" y="1226535"/>
            <a:ext cx="2806640" cy="38643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/>
          <a:srcRect r="2948" b="14151"/>
          <a:stretch/>
        </p:blipFill>
        <p:spPr>
          <a:xfrm>
            <a:off x="5473149" y="2126973"/>
            <a:ext cx="3173895" cy="27417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66375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88" y="195199"/>
            <a:ext cx="5951119" cy="35130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914" y="815873"/>
            <a:ext cx="6538656" cy="38643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5612" y="1516840"/>
            <a:ext cx="5985723" cy="35130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94747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Catalyst 2960-L</a:t>
            </a:r>
            <a:b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シリーズ スイッチ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5987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7991" y="341313"/>
            <a:ext cx="6536833" cy="731837"/>
          </a:xfrm>
        </p:spPr>
        <p:txBody>
          <a:bodyPr/>
          <a:lstStyle/>
          <a:p>
            <a:r>
              <a:rPr lang="en-US" altLang="ja-JP" sz="2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Catalyst 2960-L</a:t>
            </a:r>
            <a:r>
              <a:rPr lang="ja-JP" altLang="en-US" sz="2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シリーズ概要</a:t>
            </a:r>
            <a:endParaRPr kumimoji="1" lang="ja-JP" altLang="en-US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327991" y="1165620"/>
            <a:ext cx="86825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Cisco</a:t>
            </a:r>
            <a:r>
              <a:rPr lang="ja-JP" altLang="en-US" sz="2800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800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Start</a:t>
            </a:r>
            <a:r>
              <a:rPr lang="ja-JP" altLang="en-US" sz="2800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スイッチ　</a:t>
            </a:r>
            <a:endParaRPr lang="en-US" altLang="ja-JP" sz="2800" dirty="0">
              <a:solidFill>
                <a:srgbClr val="0070C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～世界のネットワークを支える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Catalyst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スイッチがより身近に</a:t>
            </a:r>
            <a:endParaRPr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8" name="正方形/長方形 7"/>
          <p:cNvSpPr/>
          <p:nvPr/>
        </p:nvSpPr>
        <p:spPr>
          <a:xfrm rot="21062354">
            <a:off x="4717412" y="2709819"/>
            <a:ext cx="42450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2800" b="1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ファンレス、マグネット対応</a:t>
            </a:r>
            <a:endParaRPr lang="en-US" altLang="ja-JP" sz="2800" b="1" dirty="0" smtClean="0">
              <a:solidFill>
                <a:srgbClr val="0070C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ja-JP" b="1" baseline="40000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※</a:t>
            </a:r>
            <a:r>
              <a:rPr lang="ja-JP" altLang="en-US" b="1" baseline="40000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ファンレスは</a:t>
            </a:r>
            <a:r>
              <a:rPr lang="en-US" altLang="ja-JP" b="1" baseline="40000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48</a:t>
            </a:r>
            <a:r>
              <a:rPr lang="ja-JP" altLang="en-US" b="1" baseline="40000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ポート</a:t>
            </a:r>
            <a:r>
              <a:rPr lang="en-US" altLang="ja-JP" b="1" baseline="40000" dirty="0" err="1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PoE</a:t>
            </a:r>
            <a:r>
              <a:rPr lang="ja-JP" altLang="en-US" b="1" baseline="40000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モデル除く、マグネットはオプション</a:t>
            </a:r>
            <a:endParaRPr lang="en-US" altLang="ja-JP" b="1" baseline="40000" dirty="0" smtClean="0">
              <a:solidFill>
                <a:srgbClr val="0070C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 rot="21062354">
            <a:off x="4595284" y="2041065"/>
            <a:ext cx="34067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2800" b="1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多様なポート モデル</a:t>
            </a:r>
            <a:endParaRPr lang="en-US" altLang="ja-JP" sz="2800" b="1" dirty="0" smtClean="0">
              <a:solidFill>
                <a:srgbClr val="0070C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ja-JP" b="1" baseline="40000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※8/16/24/48</a:t>
            </a:r>
            <a:r>
              <a:rPr lang="ja-JP" altLang="en-US" b="1" baseline="40000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ポート モデル</a:t>
            </a:r>
            <a:endParaRPr lang="en-US" altLang="ja-JP" b="1" baseline="40000" dirty="0">
              <a:solidFill>
                <a:srgbClr val="0070C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0" name="正方形/長方形 9"/>
          <p:cNvSpPr/>
          <p:nvPr/>
        </p:nvSpPr>
        <p:spPr>
          <a:xfrm rot="21062354">
            <a:off x="4719936" y="3649402"/>
            <a:ext cx="38314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2800" b="1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高機能 </a:t>
            </a:r>
            <a:r>
              <a:rPr lang="en-US" altLang="ja-JP" sz="2800" b="1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&amp; </a:t>
            </a:r>
            <a:r>
              <a:rPr lang="ja-JP" altLang="en-US" sz="28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かんたん</a:t>
            </a:r>
            <a:r>
              <a:rPr lang="ja-JP" altLang="en-US" sz="2800" b="1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設定</a:t>
            </a:r>
          </a:p>
          <a:p>
            <a:pPr>
              <a:lnSpc>
                <a:spcPct val="120000"/>
              </a:lnSpc>
            </a:pPr>
            <a:r>
              <a:rPr lang="en-US" altLang="ja-JP" b="1" baseline="40000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※IOS</a:t>
            </a:r>
            <a:r>
              <a:rPr lang="ja-JP" altLang="en-US" b="1" baseline="40000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b="1" baseline="40000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Enhanced LAN</a:t>
            </a:r>
            <a:r>
              <a:rPr lang="ja-JP" altLang="en-US" b="1" baseline="40000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b="1" baseline="40000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Lite</a:t>
            </a:r>
            <a:r>
              <a:rPr lang="ja-JP" altLang="en-US" b="1" baseline="40000" dirty="0" err="1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、</a:t>
            </a:r>
            <a:r>
              <a:rPr lang="ja-JP" altLang="en-US" b="1" baseline="40000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設定用の</a:t>
            </a:r>
            <a:r>
              <a:rPr lang="en-US" altLang="ja-JP" b="1" baseline="40000" dirty="0" err="1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WebGUI</a:t>
            </a:r>
            <a:endParaRPr lang="en-US" altLang="ja-JP" b="1" baseline="40000" dirty="0" smtClean="0">
              <a:solidFill>
                <a:srgbClr val="0070C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0680" y="2300563"/>
            <a:ext cx="624099" cy="624099"/>
          </a:xfrm>
          <a:prstGeom prst="rect">
            <a:avLst/>
          </a:prstGeom>
        </p:spPr>
      </p:pic>
      <p:pic>
        <p:nvPicPr>
          <p:cNvPr id="67" name="図 6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0680" y="3149603"/>
            <a:ext cx="624099" cy="624099"/>
          </a:xfrm>
          <a:prstGeom prst="rect">
            <a:avLst/>
          </a:prstGeom>
        </p:spPr>
      </p:pic>
      <p:pic>
        <p:nvPicPr>
          <p:cNvPr id="68" name="図 6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0680" y="4064901"/>
            <a:ext cx="624099" cy="624099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654" y="3324696"/>
            <a:ext cx="2976816" cy="16233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360" b="67640" l="5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8407" b="27931"/>
          <a:stretch/>
        </p:blipFill>
        <p:spPr>
          <a:xfrm>
            <a:off x="1882848" y="2032672"/>
            <a:ext cx="2132874" cy="745008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961" b="78039" l="0" r="100000">
                        <a14:foregroundMark x1="12226" y1="42353" x2="12226" y2="42353"/>
                        <a14:foregroundMark x1="8464" y1="42353" x2="8464" y2="42353"/>
                        <a14:foregroundMark x1="17555" y1="37647" x2="17555" y2="3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5223" b="14459"/>
          <a:stretch/>
        </p:blipFill>
        <p:spPr>
          <a:xfrm>
            <a:off x="537456" y="2032672"/>
            <a:ext cx="1324346" cy="745007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824" b="78824" l="0" r="100000">
                        <a14:foregroundMark x1="14107" y1="41176" x2="14107" y2="41176"/>
                        <a14:foregroundMark x1="7837" y1="41961" x2="7837" y2="419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1616" b="13622"/>
          <a:stretch/>
        </p:blipFill>
        <p:spPr>
          <a:xfrm>
            <a:off x="465939" y="2428847"/>
            <a:ext cx="1324346" cy="792089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45" b="89119" l="0" r="100000">
                        <a14:backgroundMark x1="90253" y1="69430" x2="90253" y2="69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7369" y="2474861"/>
            <a:ext cx="2132873" cy="80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68024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3" presetClass="entr" presetSubtype="3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950"/>
                            </p:stCondLst>
                            <p:childTnLst>
                              <p:par>
                                <p:cTn id="3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450"/>
                            </p:stCondLst>
                            <p:childTnLst>
                              <p:par>
                                <p:cTn id="35" presetID="23" presetClass="entr" presetSubtype="3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288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650"/>
                            </p:stCondLst>
                            <p:childTnLst>
                              <p:par>
                                <p:cTn id="4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Catalyst 2960-L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シリーズ スイッチ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9728175"/>
              </p:ext>
            </p:extLst>
          </p:nvPr>
        </p:nvGraphicFramePr>
        <p:xfrm>
          <a:off x="89207" y="1219305"/>
          <a:ext cx="8965580" cy="3335215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1922473">
                  <a:extLst>
                    <a:ext uri="{9D8B030D-6E8A-4147-A177-3AD203B41FA5}">
                      <a16:colId xmlns:a16="http://schemas.microsoft.com/office/drawing/2014/main" val="2949638164"/>
                    </a:ext>
                  </a:extLst>
                </a:gridCol>
                <a:gridCol w="937903">
                  <a:extLst>
                    <a:ext uri="{9D8B030D-6E8A-4147-A177-3AD203B41FA5}">
                      <a16:colId xmlns:a16="http://schemas.microsoft.com/office/drawing/2014/main" val="2783777177"/>
                    </a:ext>
                  </a:extLst>
                </a:gridCol>
                <a:gridCol w="8721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2172">
                  <a:extLst>
                    <a:ext uri="{9D8B030D-6E8A-4147-A177-3AD203B41FA5}">
                      <a16:colId xmlns:a16="http://schemas.microsoft.com/office/drawing/2014/main" val="4284081894"/>
                    </a:ext>
                  </a:extLst>
                </a:gridCol>
                <a:gridCol w="8721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72172">
                  <a:extLst>
                    <a:ext uri="{9D8B030D-6E8A-4147-A177-3AD203B41FA5}">
                      <a16:colId xmlns:a16="http://schemas.microsoft.com/office/drawing/2014/main" val="671080242"/>
                    </a:ext>
                  </a:extLst>
                </a:gridCol>
                <a:gridCol w="8721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72172">
                  <a:extLst>
                    <a:ext uri="{9D8B030D-6E8A-4147-A177-3AD203B41FA5}">
                      <a16:colId xmlns:a16="http://schemas.microsoft.com/office/drawing/2014/main" val="4207004285"/>
                    </a:ext>
                  </a:extLst>
                </a:gridCol>
                <a:gridCol w="87217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236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16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型番</a:t>
                      </a:r>
                      <a:endParaRPr lang="ja-JP" alt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15" marR="6815" marT="6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WS-C2960L-8</a:t>
                      </a:r>
                      <a:r>
                        <a:rPr lang="en-US" altLang="ja-JP" sz="14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xx</a:t>
                      </a:r>
                      <a:r>
                        <a:rPr lang="en-US" sz="14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-JP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15" marR="6815" marT="681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WS-C2960L-16xx-JP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15" marR="6815" marT="681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WS-C2960L-24xx-JP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15" marR="6815" marT="681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WS-C2960L-48xx-JP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15" marR="6815" marT="681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866880"/>
                  </a:ext>
                </a:extLst>
              </a:tr>
              <a:tr h="265060">
                <a:tc vMerge="1">
                  <a:txBody>
                    <a:bodyPr/>
                    <a:lstStyle/>
                    <a:p>
                      <a:pPr algn="ctr" fontAlgn="ctr"/>
                      <a:endParaRPr lang="ja-JP" altLang="en-US" sz="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15" marR="6815" marT="68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8TS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15" marR="6815" marT="681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8PS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15" marR="6815" marT="681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16TS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15" marR="6815" marT="681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16PS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15" marR="6815" marT="681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24TS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15" marR="6815" marT="681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24PS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15" marR="6815" marT="681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48TS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15" marR="6815" marT="681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48PS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15" marR="6815" marT="681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3694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外観</a:t>
                      </a:r>
                      <a:endParaRPr lang="ja-JP" alt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15" marR="6815" marT="6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15" marR="6815" marT="681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15" marR="6815" marT="6815" marB="0" anchor="ctr"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15" marR="6815" marT="681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15" marR="6815" marT="6815" marB="0" anchor="ctr"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15" marR="6815" marT="681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15" marR="6815" marT="6815" marB="0" anchor="ctr"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15" marR="6815" marT="681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15" marR="6815" marT="681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666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u="none" strike="noStrike" dirty="0" smtClean="0">
                          <a:effectLst/>
                        </a:rPr>
                        <a:t>10/100/1000 Base-T</a:t>
                      </a:r>
                    </a:p>
                    <a:p>
                      <a:pPr algn="ctr" fontAlgn="ctr"/>
                      <a:r>
                        <a:rPr lang="en-US" altLang="ja-JP" sz="1100" u="none" strike="noStrike" dirty="0" smtClean="0">
                          <a:effectLst/>
                        </a:rPr>
                        <a:t>SFP</a:t>
                      </a:r>
                      <a:endParaRPr lang="ja-JP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15" marR="6815" marT="6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200" u="none" strike="noStrike" dirty="0" smtClean="0">
                          <a:effectLst/>
                        </a:rPr>
                        <a:t>8</a:t>
                      </a:r>
                      <a:r>
                        <a:rPr lang="ja-JP" altLang="en-US" sz="1200" u="none" strike="noStrike" dirty="0" smtClean="0">
                          <a:effectLst/>
                        </a:rPr>
                        <a:t>ポート</a:t>
                      </a:r>
                      <a:r>
                        <a:rPr lang="en-US" altLang="ja-JP" sz="1200" u="none" strike="noStrike" dirty="0">
                          <a:effectLst/>
                        </a:rPr>
                        <a:t/>
                      </a:r>
                      <a:br>
                        <a:rPr lang="en-US" altLang="ja-JP" sz="1200" u="none" strike="noStrike" dirty="0">
                          <a:effectLst/>
                        </a:rPr>
                      </a:br>
                      <a:r>
                        <a:rPr lang="en-US" altLang="ja-JP" sz="1200" u="none" strike="noStrike" dirty="0" smtClean="0">
                          <a:effectLst/>
                        </a:rPr>
                        <a:t>2</a:t>
                      </a:r>
                      <a:r>
                        <a:rPr lang="ja-JP" altLang="en-US" sz="1200" u="none" strike="noStrike" dirty="0" smtClean="0">
                          <a:effectLst/>
                        </a:rPr>
                        <a:t>ポート</a:t>
                      </a:r>
                      <a:endParaRPr lang="en-US" altLang="ja-JP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15" marR="6815" marT="6815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200" u="none" strike="noStrike" dirty="0" smtClean="0">
                          <a:effectLst/>
                        </a:rPr>
                        <a:t>16</a:t>
                      </a:r>
                      <a:r>
                        <a:rPr lang="ja-JP" altLang="en-US" sz="1200" u="none" strike="noStrike" dirty="0" smtClean="0">
                          <a:effectLst/>
                        </a:rPr>
                        <a:t>ポート</a:t>
                      </a:r>
                      <a:r>
                        <a:rPr lang="en-US" altLang="ja-JP" sz="1200" u="none" strike="noStrike" dirty="0" smtClean="0">
                          <a:effectLst/>
                        </a:rPr>
                        <a:t/>
                      </a:r>
                      <a:br>
                        <a:rPr lang="en-US" altLang="ja-JP" sz="1200" u="none" strike="noStrike" dirty="0" smtClean="0">
                          <a:effectLst/>
                        </a:rPr>
                      </a:br>
                      <a:r>
                        <a:rPr lang="en-US" altLang="ja-JP" sz="1200" u="none" strike="noStrike" dirty="0" smtClean="0">
                          <a:effectLst/>
                        </a:rPr>
                        <a:t>2</a:t>
                      </a:r>
                      <a:r>
                        <a:rPr lang="ja-JP" altLang="en-US" sz="1200" u="none" strike="noStrike" dirty="0" smtClean="0">
                          <a:effectLst/>
                        </a:rPr>
                        <a:t>ポート</a:t>
                      </a:r>
                      <a:endParaRPr lang="en-US" altLang="ja-JP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15" marR="6815" marT="6815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200" u="none" strike="noStrike" dirty="0" smtClean="0">
                          <a:effectLst/>
                        </a:rPr>
                        <a:t>24</a:t>
                      </a:r>
                      <a:r>
                        <a:rPr lang="ja-JP" altLang="en-US" sz="1200" u="none" strike="noStrike" dirty="0" smtClean="0">
                          <a:effectLst/>
                        </a:rPr>
                        <a:t>ポート</a:t>
                      </a:r>
                      <a:r>
                        <a:rPr lang="en-US" altLang="ja-JP" sz="1200" u="none" strike="noStrike" dirty="0" smtClean="0">
                          <a:effectLst/>
                        </a:rPr>
                        <a:t/>
                      </a:r>
                      <a:br>
                        <a:rPr lang="en-US" altLang="ja-JP" sz="1200" u="none" strike="noStrike" dirty="0" smtClean="0">
                          <a:effectLst/>
                        </a:rPr>
                      </a:br>
                      <a:r>
                        <a:rPr lang="en-US" altLang="ja-JP" sz="1200" u="none" strike="noStrike" dirty="0" smtClean="0">
                          <a:effectLst/>
                        </a:rPr>
                        <a:t>4</a:t>
                      </a:r>
                      <a:r>
                        <a:rPr lang="ja-JP" altLang="en-US" sz="1200" u="none" strike="noStrike" dirty="0" smtClean="0">
                          <a:effectLst/>
                        </a:rPr>
                        <a:t>ポート</a:t>
                      </a:r>
                      <a:endParaRPr lang="en-US" altLang="ja-JP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15" marR="6815" marT="6815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200" u="none" strike="noStrike" dirty="0" smtClean="0">
                          <a:effectLst/>
                        </a:rPr>
                        <a:t>48</a:t>
                      </a:r>
                      <a:r>
                        <a:rPr lang="ja-JP" altLang="en-US" sz="1200" u="none" strike="noStrike" dirty="0" smtClean="0">
                          <a:effectLst/>
                        </a:rPr>
                        <a:t>ポート</a:t>
                      </a:r>
                      <a:endParaRPr lang="en-US" altLang="ja-JP" sz="1200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en-US" altLang="ja-JP" sz="1200" u="none" strike="noStrike" dirty="0" smtClean="0">
                          <a:effectLst/>
                        </a:rPr>
                        <a:t>4</a:t>
                      </a:r>
                      <a:r>
                        <a:rPr lang="ja-JP" altLang="en-US" sz="1200" u="none" strike="noStrike" dirty="0" smtClean="0">
                          <a:effectLst/>
                        </a:rPr>
                        <a:t>ポート</a:t>
                      </a:r>
                      <a:endParaRPr lang="en-US" altLang="ja-JP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15" marR="6815" marT="681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0881147"/>
                  </a:ext>
                </a:extLst>
              </a:tr>
              <a:tr h="4087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err="1">
                          <a:effectLst/>
                        </a:rPr>
                        <a:t>PoE</a:t>
                      </a:r>
                      <a:r>
                        <a:rPr lang="en-US" sz="1200" u="none" strike="noStrike" dirty="0">
                          <a:effectLst/>
                        </a:rPr>
                        <a:t>/</a:t>
                      </a:r>
                      <a:r>
                        <a:rPr lang="en-US" sz="1200" u="none" strike="noStrike" dirty="0" err="1">
                          <a:effectLst/>
                        </a:rPr>
                        <a:t>PoE</a:t>
                      </a:r>
                      <a:r>
                        <a:rPr lang="en-US" sz="1200" u="none" strike="noStrike" dirty="0" smtClean="0">
                          <a:effectLst/>
                        </a:rPr>
                        <a:t>+</a:t>
                      </a:r>
                      <a:r>
                        <a:rPr lang="en-US" altLang="ja-JP" sz="1200" u="none" strike="noStrike" dirty="0" smtClean="0">
                          <a:effectLst/>
                        </a:rPr>
                        <a:t>(</a:t>
                      </a:r>
                      <a:r>
                        <a:rPr lang="ja-JP" altLang="en-US" sz="1200" u="none" strike="noStrike" dirty="0" smtClean="0">
                          <a:effectLst/>
                        </a:rPr>
                        <a:t>最大数</a:t>
                      </a:r>
                      <a:r>
                        <a:rPr lang="en-US" altLang="ja-JP" sz="1200" u="none" strike="noStrike" dirty="0" smtClean="0">
                          <a:effectLst/>
                        </a:rPr>
                        <a:t>)</a:t>
                      </a:r>
                    </a:p>
                    <a:p>
                      <a:pPr algn="ctr" fontAlgn="ctr"/>
                      <a:r>
                        <a:rPr lang="en-US" altLang="ja-JP" sz="1200" u="none" strike="noStrike" dirty="0" smtClean="0">
                          <a:effectLst/>
                        </a:rPr>
                        <a:t>※</a:t>
                      </a:r>
                      <a:r>
                        <a:rPr lang="en-US" altLang="ja-JP" sz="1200" u="none" strike="noStrike" dirty="0" err="1" smtClean="0">
                          <a:effectLst/>
                        </a:rPr>
                        <a:t>PoE</a:t>
                      </a:r>
                      <a:r>
                        <a:rPr lang="ja-JP" altLang="en-US" sz="1200" u="none" strike="noStrike" dirty="0" smtClean="0">
                          <a:effectLst/>
                        </a:rPr>
                        <a:t>もしくは</a:t>
                      </a:r>
                      <a:r>
                        <a:rPr lang="en-US" altLang="ja-JP" sz="1200" u="none" strike="noStrike" dirty="0" err="1" smtClean="0">
                          <a:effectLst/>
                        </a:rPr>
                        <a:t>PoE</a:t>
                      </a:r>
                      <a:r>
                        <a:rPr lang="en-US" altLang="ja-JP" sz="1200" u="none" strike="noStrike" dirty="0" smtClean="0">
                          <a:effectLst/>
                        </a:rPr>
                        <a:t>+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15" marR="6815" marT="6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77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u="none" strike="noStrike" dirty="0" smtClean="0">
                          <a:effectLst/>
                        </a:rPr>
                        <a:t>×</a:t>
                      </a:r>
                      <a:endParaRPr lang="en-US" altLang="ja-JP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15" marR="6815" marT="681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u="none" strike="noStrike" dirty="0" err="1" smtClean="0">
                          <a:effectLst/>
                        </a:rPr>
                        <a:t>PoE</a:t>
                      </a:r>
                      <a:r>
                        <a:rPr lang="ja-JP" altLang="en-US" sz="1200" u="none" strike="noStrike" dirty="0" smtClean="0">
                          <a:effectLst/>
                        </a:rPr>
                        <a:t>：</a:t>
                      </a:r>
                      <a:r>
                        <a:rPr lang="en-US" altLang="ja-JP" sz="1200" u="none" strike="noStrike" dirty="0" smtClean="0">
                          <a:effectLst/>
                        </a:rPr>
                        <a:t>4</a:t>
                      </a:r>
                    </a:p>
                    <a:p>
                      <a:pPr algn="ctr" fontAlgn="ctr"/>
                      <a:r>
                        <a:rPr lang="en-US" altLang="ja-JP" sz="1200" u="none" strike="noStrike" dirty="0" err="1" smtClean="0">
                          <a:effectLst/>
                        </a:rPr>
                        <a:t>PoE</a:t>
                      </a:r>
                      <a:r>
                        <a:rPr lang="en-US" altLang="ja-JP" sz="1200" u="none" strike="noStrike" dirty="0" smtClean="0">
                          <a:effectLst/>
                        </a:rPr>
                        <a:t>+:2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15" marR="6815" marT="681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77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u="none" strike="noStrike" dirty="0" smtClean="0">
                          <a:effectLst/>
                        </a:rPr>
                        <a:t>×</a:t>
                      </a:r>
                      <a:endParaRPr lang="en-US" altLang="ja-JP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15" marR="6815" marT="681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u="none" strike="noStrike" dirty="0" err="1" smtClean="0">
                          <a:effectLst/>
                        </a:rPr>
                        <a:t>PoE</a:t>
                      </a:r>
                      <a:r>
                        <a:rPr lang="ja-JP" altLang="en-US" sz="1200" u="none" strike="noStrike" dirty="0" smtClean="0">
                          <a:effectLst/>
                        </a:rPr>
                        <a:t>：</a:t>
                      </a:r>
                      <a:r>
                        <a:rPr lang="en-US" altLang="ja-JP" sz="1200" u="none" strike="noStrike" dirty="0" smtClean="0">
                          <a:effectLst/>
                        </a:rPr>
                        <a:t>7</a:t>
                      </a:r>
                    </a:p>
                    <a:p>
                      <a:pPr algn="ctr" fontAlgn="ctr"/>
                      <a:r>
                        <a:rPr lang="en-US" altLang="ja-JP" sz="1200" u="none" strike="noStrike" dirty="0" err="1" smtClean="0">
                          <a:effectLst/>
                        </a:rPr>
                        <a:t>PoE</a:t>
                      </a:r>
                      <a:r>
                        <a:rPr lang="en-US" altLang="ja-JP" sz="1200" u="none" strike="noStrike" dirty="0" smtClean="0">
                          <a:effectLst/>
                        </a:rPr>
                        <a:t>+:4</a:t>
                      </a:r>
                      <a:endParaRPr lang="en-US" altLang="ja-JP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15" marR="6815" marT="681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77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u="none" strike="noStrike" dirty="0" smtClean="0">
                          <a:effectLst/>
                        </a:rPr>
                        <a:t>×</a:t>
                      </a:r>
                      <a:endParaRPr lang="en-US" altLang="ja-JP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15" marR="6815" marT="681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u="none" strike="noStrike" dirty="0" err="1" smtClean="0">
                          <a:effectLst/>
                        </a:rPr>
                        <a:t>PoE</a:t>
                      </a:r>
                      <a:r>
                        <a:rPr lang="ja-JP" altLang="en-US" sz="1200" u="none" strike="noStrike" dirty="0" smtClean="0">
                          <a:effectLst/>
                        </a:rPr>
                        <a:t>：</a:t>
                      </a:r>
                      <a:r>
                        <a:rPr lang="en-US" altLang="ja-JP" sz="1200" u="none" strike="noStrike" dirty="0" smtClean="0">
                          <a:effectLst/>
                        </a:rPr>
                        <a:t>12</a:t>
                      </a:r>
                    </a:p>
                    <a:p>
                      <a:pPr algn="ctr" fontAlgn="ctr"/>
                      <a:r>
                        <a:rPr lang="en-US" altLang="ja-JP" sz="1200" u="none" strike="noStrike" dirty="0" err="1" smtClean="0">
                          <a:effectLst/>
                        </a:rPr>
                        <a:t>PoE</a:t>
                      </a:r>
                      <a:r>
                        <a:rPr lang="en-US" altLang="ja-JP" sz="1200" u="none" strike="noStrike" dirty="0" smtClean="0">
                          <a:effectLst/>
                        </a:rPr>
                        <a:t>+:6</a:t>
                      </a:r>
                      <a:endParaRPr lang="en-US" altLang="ja-JP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15" marR="6815" marT="681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77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u="none" strike="noStrike" dirty="0" smtClean="0">
                          <a:effectLst/>
                        </a:rPr>
                        <a:t>×</a:t>
                      </a:r>
                      <a:endParaRPr lang="en-US" altLang="ja-JP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15" marR="6815" marT="681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u="none" strike="noStrike" dirty="0" err="1" smtClean="0">
                          <a:effectLst/>
                        </a:rPr>
                        <a:t>PoE</a:t>
                      </a:r>
                      <a:r>
                        <a:rPr lang="ja-JP" altLang="en-US" sz="1200" u="none" strike="noStrike" dirty="0" smtClean="0">
                          <a:effectLst/>
                        </a:rPr>
                        <a:t>：</a:t>
                      </a:r>
                      <a:r>
                        <a:rPr lang="en-US" altLang="ja-JP" sz="1200" u="none" strike="noStrike" dirty="0" smtClean="0">
                          <a:effectLst/>
                        </a:rPr>
                        <a:t>24</a:t>
                      </a:r>
                    </a:p>
                    <a:p>
                      <a:pPr algn="ctr" fontAlgn="ctr"/>
                      <a:r>
                        <a:rPr lang="en-US" altLang="ja-JP" sz="1200" u="none" strike="noStrike" dirty="0" err="1" smtClean="0">
                          <a:effectLst/>
                        </a:rPr>
                        <a:t>PoE</a:t>
                      </a:r>
                      <a:r>
                        <a:rPr lang="en-US" altLang="ja-JP" sz="1200" u="none" strike="noStrike" dirty="0" smtClean="0">
                          <a:effectLst/>
                        </a:rPr>
                        <a:t>+:12</a:t>
                      </a:r>
                      <a:endParaRPr lang="en-US" altLang="ja-JP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15" marR="6815" marT="681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105094"/>
                  </a:ext>
                </a:extLst>
              </a:tr>
              <a:tr h="238727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u="none" strike="noStrike" dirty="0">
                          <a:effectLst/>
                        </a:rPr>
                        <a:t>ファンレス</a:t>
                      </a:r>
                      <a:endParaRPr lang="ja-JP" alt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15" marR="6815" marT="6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u="none" strike="noStrike" dirty="0">
                          <a:effectLst/>
                        </a:rPr>
                        <a:t>○</a:t>
                      </a:r>
                      <a:endParaRPr lang="ja-JP" alt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15" marR="6815" marT="68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u="none" strike="noStrike" dirty="0" smtClean="0">
                          <a:effectLst/>
                        </a:rPr>
                        <a:t>○</a:t>
                      </a:r>
                      <a:endParaRPr lang="ja-JP" alt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15" marR="6815" marT="68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u="none" strike="noStrike" dirty="0">
                          <a:effectLst/>
                        </a:rPr>
                        <a:t>○</a:t>
                      </a:r>
                      <a:endParaRPr lang="ja-JP" alt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15" marR="6815" marT="68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u="none" strike="noStrike" dirty="0" smtClean="0">
                          <a:effectLst/>
                        </a:rPr>
                        <a:t>○</a:t>
                      </a:r>
                      <a:endParaRPr lang="ja-JP" alt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15" marR="6815" marT="68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u="none" strike="noStrike" dirty="0">
                          <a:effectLst/>
                        </a:rPr>
                        <a:t>○</a:t>
                      </a:r>
                      <a:endParaRPr lang="ja-JP" alt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15" marR="6815" marT="68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u="none" strike="noStrike" dirty="0" smtClean="0">
                          <a:effectLst/>
                        </a:rPr>
                        <a:t>○</a:t>
                      </a:r>
                      <a:endParaRPr lang="ja-JP" alt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15" marR="6815" marT="68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u="none" strike="noStrike" dirty="0" smtClean="0">
                          <a:effectLst/>
                        </a:rPr>
                        <a:t>○</a:t>
                      </a:r>
                      <a:endParaRPr lang="en-US" altLang="ja-JP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15" marR="6815" marT="6815" marB="0" anchor="ctr"/>
                </a:tc>
                <a:tc>
                  <a:txBody>
                    <a:bodyPr/>
                    <a:lstStyle/>
                    <a:p>
                      <a:pPr marL="0" marR="0" indent="0" algn="ctr" defTabSz="68577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u="none" strike="noStrike" dirty="0" smtClean="0">
                          <a:effectLst/>
                        </a:rPr>
                        <a:t>×</a:t>
                      </a:r>
                      <a:endParaRPr lang="en-US" altLang="ja-JP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15" marR="6815" marT="681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101947484"/>
                  </a:ext>
                </a:extLst>
              </a:tr>
              <a:tr h="609905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u="none" strike="noStrike" dirty="0" smtClean="0">
                          <a:effectLst/>
                        </a:rPr>
                        <a:t>サイズ</a:t>
                      </a:r>
                      <a:r>
                        <a:rPr lang="en-US" altLang="ja-JP" sz="1200" u="none" strike="noStrike" dirty="0" smtClean="0">
                          <a:effectLst/>
                        </a:rPr>
                        <a:t>cm</a:t>
                      </a:r>
                      <a:br>
                        <a:rPr lang="en-US" altLang="ja-JP" sz="1200" u="none" strike="noStrike" dirty="0" smtClean="0">
                          <a:effectLst/>
                        </a:rPr>
                      </a:br>
                      <a:r>
                        <a:rPr lang="ja-JP" altLang="en-US" sz="1200" u="none" strike="noStrike" dirty="0" smtClean="0">
                          <a:effectLst/>
                        </a:rPr>
                        <a:t>（</a:t>
                      </a:r>
                      <a:r>
                        <a:rPr lang="ja-JP" altLang="en-US" sz="1200" u="none" strike="noStrike" dirty="0">
                          <a:effectLst/>
                        </a:rPr>
                        <a:t>高さ </a:t>
                      </a:r>
                      <a:r>
                        <a:rPr lang="en-US" altLang="ja-JP" sz="1200" u="none" strike="noStrike" dirty="0">
                          <a:effectLst/>
                        </a:rPr>
                        <a:t>× </a:t>
                      </a:r>
                      <a:r>
                        <a:rPr lang="ja-JP" altLang="en-US" sz="1200" u="none" strike="noStrike" dirty="0">
                          <a:effectLst/>
                        </a:rPr>
                        <a:t>幅 </a:t>
                      </a:r>
                      <a:r>
                        <a:rPr lang="en-US" altLang="ja-JP" sz="1200" u="none" strike="noStrike" dirty="0">
                          <a:effectLst/>
                        </a:rPr>
                        <a:t>× </a:t>
                      </a:r>
                      <a:r>
                        <a:rPr lang="ja-JP" altLang="en-US" sz="1200" u="none" strike="noStrike" dirty="0">
                          <a:effectLst/>
                        </a:rPr>
                        <a:t>奥行）</a:t>
                      </a:r>
                      <a:endParaRPr lang="ja-JP" alt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15" marR="6815" marT="6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4.4 × 26.8 ×</a:t>
                      </a:r>
                    </a:p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</a:rPr>
                        <a:t>21.5 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15" marR="6815" marT="681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u="none" strike="noStrike" dirty="0" smtClean="0">
                          <a:effectLst/>
                        </a:rPr>
                        <a:t>4.4 × 26.8 ×</a:t>
                      </a:r>
                    </a:p>
                    <a:p>
                      <a:pPr algn="ctr" fontAlgn="ctr"/>
                      <a:r>
                        <a:rPr lang="en-US" altLang="ja-JP" sz="1200" u="none" strike="noStrike" dirty="0" smtClean="0">
                          <a:effectLst/>
                        </a:rPr>
                        <a:t>24.0 </a:t>
                      </a:r>
                      <a:endParaRPr lang="en-US" altLang="ja-JP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15" marR="6815" marT="681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4.4 × 26.8 ×</a:t>
                      </a:r>
                    </a:p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</a:rPr>
                        <a:t>21.5 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15" marR="6815" marT="681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u="none" strike="noStrike" dirty="0" smtClean="0">
                          <a:effectLst/>
                        </a:rPr>
                        <a:t>4.4 × 26.8 ×</a:t>
                      </a:r>
                    </a:p>
                    <a:p>
                      <a:pPr algn="ctr" fontAlgn="ctr"/>
                      <a:r>
                        <a:rPr lang="en-US" altLang="ja-JP" sz="1200" u="none" strike="noStrike" dirty="0" smtClean="0">
                          <a:effectLst/>
                        </a:rPr>
                        <a:t>24.0 </a:t>
                      </a:r>
                      <a:endParaRPr lang="en-US" altLang="ja-JP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15" marR="6815" marT="681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4.4 × 44.5 × </a:t>
                      </a:r>
                      <a:r>
                        <a:rPr lang="en-US" sz="1200" u="none" strike="noStrike" dirty="0" smtClean="0">
                          <a:effectLst/>
                        </a:rPr>
                        <a:t>24.0 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15" marR="6815" marT="681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77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u="none" strike="noStrike" dirty="0" smtClean="0">
                          <a:effectLst/>
                        </a:rPr>
                        <a:t>4.4 × 44.5 × 26.5 </a:t>
                      </a:r>
                      <a:endParaRPr lang="en-US" altLang="ja-JP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15" marR="6815" marT="681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4.4 × 44.5 × </a:t>
                      </a:r>
                      <a:r>
                        <a:rPr lang="en-US" sz="1200" u="none" strike="noStrike" dirty="0" smtClean="0">
                          <a:effectLst/>
                        </a:rPr>
                        <a:t>24.0 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15" marR="6815" marT="681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77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u="none" strike="noStrike" dirty="0" smtClean="0">
                          <a:effectLst/>
                        </a:rPr>
                        <a:t>4.4 × 44.5 × 29.2 </a:t>
                      </a:r>
                      <a:endParaRPr lang="en-US" altLang="ja-JP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15" marR="6815" marT="681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6741199"/>
                  </a:ext>
                </a:extLst>
              </a:tr>
              <a:tr h="238727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u="none" strike="noStrike" dirty="0" smtClean="0">
                          <a:effectLst/>
                        </a:rPr>
                        <a:t>重量</a:t>
                      </a:r>
                      <a:r>
                        <a:rPr lang="en-US" altLang="ja-JP" sz="1200" u="none" strike="noStrike" dirty="0" smtClean="0">
                          <a:effectLst/>
                        </a:rPr>
                        <a:t>(kg)</a:t>
                      </a:r>
                      <a:endParaRPr lang="ja-JP" alt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15" marR="6815" marT="6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</a:rPr>
                        <a:t>2.02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15" marR="6815" marT="68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</a:rPr>
                        <a:t>2.56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15" marR="6815" marT="68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</a:rPr>
                        <a:t>2.06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15" marR="6815" marT="68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</a:rPr>
                        <a:t>2.6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15" marR="6815" marT="68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</a:rPr>
                        <a:t>3.0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15" marR="6815" marT="68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</a:rPr>
                        <a:t>3.46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15" marR="6815" marT="68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</a:rPr>
                        <a:t>3.27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15" marR="6815" marT="68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</a:rPr>
                        <a:t>4.65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15" marR="6815" marT="681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603790490"/>
                  </a:ext>
                </a:extLst>
              </a:tr>
            </a:tbl>
          </a:graphicData>
        </a:graphic>
      </p:graphicFrame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824" b="78824" l="0" r="100000">
                        <a14:foregroundMark x1="14107" y1="41176" x2="14107" y2="41176"/>
                        <a14:foregroundMark x1="7837" y1="41961" x2="7837" y2="419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1616" b="13622"/>
          <a:stretch/>
        </p:blipFill>
        <p:spPr>
          <a:xfrm>
            <a:off x="4195951" y="2051908"/>
            <a:ext cx="995002" cy="59510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360" b="67640" l="5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8407" b="27931"/>
          <a:stretch/>
        </p:blipFill>
        <p:spPr>
          <a:xfrm>
            <a:off x="5625470" y="2051908"/>
            <a:ext cx="1602459" cy="55973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961" b="78039" l="0" r="100000">
                        <a14:foregroundMark x1="12226" y1="42353" x2="12226" y2="42353"/>
                        <a14:foregroundMark x1="8464" y1="42353" x2="8464" y2="42353"/>
                        <a14:foregroundMark x1="17555" y1="37647" x2="17555" y2="3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5223" b="14459"/>
          <a:stretch/>
        </p:blipFill>
        <p:spPr>
          <a:xfrm>
            <a:off x="2448090" y="2087282"/>
            <a:ext cx="995002" cy="55973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5" b="89119" l="0" r="100000">
                        <a14:backgroundMark x1="90253" y1="69430" x2="90253" y2="69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8106" y="2020640"/>
            <a:ext cx="1762705" cy="663392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6256190" y="4631949"/>
            <a:ext cx="27985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※</a:t>
            </a:r>
            <a:r>
              <a:rPr kumimoji="1" lang="en-US" altLang="ja-JP" sz="1200" b="1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PoE</a:t>
            </a:r>
            <a:r>
              <a:rPr kumimoji="1" lang="en-US" altLang="ja-JP" sz="12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: 15.4W, </a:t>
            </a:r>
            <a:r>
              <a:rPr kumimoji="1" lang="en-US" altLang="ja-JP" sz="1200" b="1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PoE</a:t>
            </a:r>
            <a:r>
              <a:rPr kumimoji="1" lang="en-US" altLang="ja-JP" sz="12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+: 30W</a:t>
            </a:r>
            <a:r>
              <a:rPr kumimoji="1" lang="ja-JP" altLang="en-US" sz="12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として計算</a:t>
            </a:r>
            <a:endParaRPr kumimoji="1" lang="ja-JP" altLang="en-US" sz="12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049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Catalyst 2960-L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シリーズ スイッチ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2" name="角丸四角形 21"/>
          <p:cNvSpPr/>
          <p:nvPr/>
        </p:nvSpPr>
        <p:spPr>
          <a:xfrm>
            <a:off x="103378" y="1405505"/>
            <a:ext cx="8924544" cy="330028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u="sng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こんなお客様に！</a:t>
            </a:r>
            <a:endParaRPr kumimoji="1" lang="en-US" altLang="ja-JP" sz="3200" b="1" u="sng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endParaRPr kumimoji="1" lang="en-US" altLang="ja-JP" sz="2800" b="1" u="sng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indent="-285750">
              <a:buFont typeface="Wingdings" charset="2"/>
              <a:buChar char="ü"/>
            </a:pPr>
            <a:r>
              <a:rPr kumimoji="1" lang="ja-JP" altLang="en-US" sz="2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インテリジェンスな島スイッチを探している</a:t>
            </a:r>
            <a:endParaRPr kumimoji="1" lang="en-US" altLang="ja-JP" sz="28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indent="-285750">
              <a:buFont typeface="Wingdings" charset="2"/>
              <a:buChar char="ü"/>
            </a:pPr>
            <a:r>
              <a:rPr kumimoji="1" lang="ja-JP" altLang="en-US" sz="2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新しく</a:t>
            </a:r>
            <a:r>
              <a:rPr kumimoji="1" lang="en-US" altLang="ja-JP" sz="2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kumimoji="1" lang="ja-JP" altLang="en-US" sz="2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の設置を検討している</a:t>
            </a:r>
            <a:endParaRPr kumimoji="1" lang="en-US" altLang="ja-JP" sz="28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indent="-285750">
              <a:buFont typeface="Wingdings" charset="2"/>
              <a:buChar char="ü"/>
            </a:pPr>
            <a:r>
              <a:rPr kumimoji="1" lang="ja-JP" altLang="en-US" sz="2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上位スイッチで</a:t>
            </a:r>
            <a:r>
              <a:rPr kumimoji="1" lang="en-US" altLang="ja-JP" sz="2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Cisco Catalyst</a:t>
            </a:r>
            <a:r>
              <a:rPr kumimoji="1" lang="ja-JP" altLang="en-US" sz="2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シリーズを利用している</a:t>
            </a:r>
            <a:endParaRPr kumimoji="1" lang="en-US" altLang="ja-JP" sz="28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indent="-285750">
              <a:buFont typeface="Wingdings" charset="2"/>
              <a:buChar char="ü"/>
            </a:pPr>
            <a:r>
              <a:rPr kumimoji="1" lang="ja-JP" altLang="en-US" sz="2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机の横に設置可能なスイッチを探している</a:t>
            </a:r>
            <a:endParaRPr kumimoji="1" lang="en-US" altLang="ja-JP" sz="28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7073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Blue theme 2015 16x9">
  <a:themeElements>
    <a:clrScheme name="Corprate Color Palette">
      <a:dk1>
        <a:srgbClr val="282828"/>
      </a:dk1>
      <a:lt1>
        <a:srgbClr val="FFFFFF"/>
      </a:lt1>
      <a:dk2>
        <a:srgbClr val="005073"/>
      </a:dk2>
      <a:lt2>
        <a:srgbClr val="FFFFFF"/>
      </a:lt2>
      <a:accent1>
        <a:srgbClr val="00BCEB"/>
      </a:accent1>
      <a:accent2>
        <a:srgbClr val="6EBE4A"/>
      </a:accent2>
      <a:accent3>
        <a:srgbClr val="005073"/>
      </a:accent3>
      <a:accent4>
        <a:srgbClr val="676767"/>
      </a:accent4>
      <a:accent5>
        <a:srgbClr val="FBAB18"/>
      </a:accent5>
      <a:accent6>
        <a:srgbClr val="E3241B"/>
      </a:accent6>
      <a:hlink>
        <a:srgbClr val="00BCEB"/>
      </a:hlink>
      <a:folHlink>
        <a:srgbClr val="005073"/>
      </a:folHlink>
    </a:clrScheme>
    <a:fontScheme name="CiscoSans True Type">
      <a:majorFont>
        <a:latin typeface="CiscoSansTT ExtraLight"/>
        <a:ea typeface=""/>
        <a:cs typeface=""/>
      </a:majorFont>
      <a:minorFont>
        <a:latin typeface="CiscoSansT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isco Corporate Template Prototype_Aug_2017" id="{4E692306-BB5E-4389-8512-B70B45577D04}" vid="{BDAD62F5-9CDD-42BF-A677-E02F4F07310C}"/>
    </a:ext>
  </a:extLst>
</a:theme>
</file>

<file path=ppt/theme/theme2.xml><?xml version="1.0" encoding="utf-8"?>
<a:theme xmlns:a="http://schemas.openxmlformats.org/drawingml/2006/main" name="Blue theme 2016 16x9">
  <a:themeElements>
    <a:clrScheme name="Blue Theme 2016 Colors">
      <a:dk1>
        <a:srgbClr val="58585B"/>
      </a:dk1>
      <a:lt1>
        <a:srgbClr val="FFFFFF"/>
      </a:lt1>
      <a:dk2>
        <a:srgbClr val="58585B"/>
      </a:dk2>
      <a:lt2>
        <a:srgbClr val="049FD9"/>
      </a:lt2>
      <a:accent1>
        <a:srgbClr val="004BAF"/>
      </a:accent1>
      <a:accent2>
        <a:srgbClr val="64BBE3"/>
      </a:accent2>
      <a:accent3>
        <a:srgbClr val="E8EBF1"/>
      </a:accent3>
      <a:accent4>
        <a:srgbClr val="9E9EA2"/>
      </a:accent4>
      <a:accent5>
        <a:srgbClr val="049FD9"/>
      </a:accent5>
      <a:accent6>
        <a:srgbClr val="ABC233"/>
      </a:accent6>
      <a:hlink>
        <a:srgbClr val="049FD9"/>
      </a:hlink>
      <a:folHlink>
        <a:srgbClr val="004B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DC503DE1-91F3-4E06-9D47-79C2309E909B}" vid="{C266BCD2-BF24-49DE-B4C0-2E591CE2296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TNBABT_Open and Close Theme</Template>
  <TotalTime>30056</TotalTime>
  <Words>1306</Words>
  <Application>Microsoft Office PowerPoint</Application>
  <PresentationFormat>画面に合わせる (16:9)</PresentationFormat>
  <Paragraphs>541</Paragraphs>
  <Slides>24</Slides>
  <Notes>7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2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24</vt:i4>
      </vt:variant>
    </vt:vector>
  </HeadingPairs>
  <TitlesOfParts>
    <vt:vector size="40" baseType="lpstr">
      <vt:lpstr>Ciscolight</vt:lpstr>
      <vt:lpstr>CiscoSansTT ExtraLight</vt:lpstr>
      <vt:lpstr>CiscoSansTT Thin</vt:lpstr>
      <vt:lpstr>Meiryo UI</vt:lpstr>
      <vt:lpstr>ＭＳ Ｐゴシック</vt:lpstr>
      <vt:lpstr>Tipo de letra del sistema Fina</vt:lpstr>
      <vt:lpstr>メイリオ</vt:lpstr>
      <vt:lpstr>Arial</vt:lpstr>
      <vt:lpstr>Calibri</vt:lpstr>
      <vt:lpstr>CiscoSans</vt:lpstr>
      <vt:lpstr>CiscoSans ExtraLight</vt:lpstr>
      <vt:lpstr>CiscoSans Thin</vt:lpstr>
      <vt:lpstr>Wingdings</vt:lpstr>
      <vt:lpstr>Blue theme 2015 16x9</vt:lpstr>
      <vt:lpstr>Blue theme 2016 16x9</vt:lpstr>
      <vt:lpstr>think-cell Slide</vt:lpstr>
      <vt:lpstr>Cisco Startシリーズ Catalyst 2960-L 概要＆ポジショニング編</vt:lpstr>
      <vt:lpstr>本日お話する内容</vt:lpstr>
      <vt:lpstr>Cisco Start シリーズ</vt:lpstr>
      <vt:lpstr>PowerPoint プレゼンテーション</vt:lpstr>
      <vt:lpstr>PowerPoint プレゼンテーション</vt:lpstr>
      <vt:lpstr>Catalyst 2960-L シリーズ スイッチ</vt:lpstr>
      <vt:lpstr>Catalyst 2960-Lシリーズ概要</vt:lpstr>
      <vt:lpstr>Catalyst 2960-Lシリーズ スイッチ</vt:lpstr>
      <vt:lpstr>Catalyst 2960-Lシリーズ スイッチ</vt:lpstr>
      <vt:lpstr>Cisco Configuration Professional for Catalyst</vt:lpstr>
      <vt:lpstr>最新アップデート</vt:lpstr>
      <vt:lpstr>最新アップデート</vt:lpstr>
      <vt:lpstr>最新アップデート</vt:lpstr>
      <vt:lpstr>スタティック ルート対応</vt:lpstr>
      <vt:lpstr>Persistent PoE</vt:lpstr>
      <vt:lpstr>複数ポートの設定</vt:lpstr>
      <vt:lpstr>コマンドライン インタフェース</vt:lpstr>
      <vt:lpstr>スタティック ルート設定</vt:lpstr>
      <vt:lpstr>VTPモード設定(セットアップ ウィザード)</vt:lpstr>
      <vt:lpstr>製品比較</vt:lpstr>
      <vt:lpstr>8ポート PoEモデル</vt:lpstr>
      <vt:lpstr>8ポート　PoEなしモデル</vt:lpstr>
      <vt:lpstr>16ポートモデル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Campaign Slides</dc:title>
  <dc:creator>Microsoft Office ユーザー</dc:creator>
  <cp:lastModifiedBy>Sachiko Wakuta -T (swakuta - Adecco at Cisco)</cp:lastModifiedBy>
  <cp:revision>116</cp:revision>
  <cp:lastPrinted>2017-05-22T04:01:22Z</cp:lastPrinted>
  <dcterms:created xsi:type="dcterms:W3CDTF">2016-06-16T05:23:34Z</dcterms:created>
  <dcterms:modified xsi:type="dcterms:W3CDTF">2017-05-22T06:27:29Z</dcterms:modified>
</cp:coreProperties>
</file>