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0" r:id="rId1"/>
    <p:sldMasterId id="2147484024" r:id="rId2"/>
    <p:sldMasterId id="2147484070" r:id="rId3"/>
  </p:sldMasterIdLst>
  <p:notesMasterIdLst>
    <p:notesMasterId r:id="rId17"/>
  </p:notesMasterIdLst>
  <p:handoutMasterIdLst>
    <p:handoutMasterId r:id="rId18"/>
  </p:handoutMasterIdLst>
  <p:sldIdLst>
    <p:sldId id="258" r:id="rId4"/>
    <p:sldId id="292" r:id="rId5"/>
    <p:sldId id="293" r:id="rId6"/>
    <p:sldId id="294" r:id="rId7"/>
    <p:sldId id="295" r:id="rId8"/>
    <p:sldId id="296" r:id="rId9"/>
    <p:sldId id="297" r:id="rId10"/>
    <p:sldId id="298" r:id="rId11"/>
    <p:sldId id="299" r:id="rId12"/>
    <p:sldId id="300" r:id="rId13"/>
    <p:sldId id="301" r:id="rId14"/>
    <p:sldId id="302" r:id="rId15"/>
    <p:sldId id="290" r:id="rId16"/>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76"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58595B"/>
    <a:srgbClr val="004BAF"/>
    <a:srgbClr val="E8EBF1"/>
    <a:srgbClr val="4D4D4D"/>
    <a:srgbClr val="AB0810"/>
    <a:srgbClr val="FDBE24"/>
    <a:srgbClr val="FA661C"/>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6154" autoAdjust="0"/>
  </p:normalViewPr>
  <p:slideViewPr>
    <p:cSldViewPr snapToGrid="0" snapToObjects="1">
      <p:cViewPr>
        <p:scale>
          <a:sx n="90" d="100"/>
          <a:sy n="90" d="100"/>
        </p:scale>
        <p:origin x="732" y="-81"/>
      </p:cViewPr>
      <p:guideLst>
        <p:guide orient="horz" pos="1076"/>
        <p:guide pos="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4/27/2017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4/27/2017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99849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25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11</a:t>
            </a:fld>
            <a:endParaRPr lang="en-US"/>
          </a:p>
        </p:txBody>
      </p:sp>
    </p:spTree>
    <p:extLst>
      <p:ext uri="{BB962C8B-B14F-4D97-AF65-F5344CB8AC3E}">
        <p14:creationId xmlns:p14="http://schemas.microsoft.com/office/powerpoint/2010/main" val="310148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2</a:t>
            </a:fld>
            <a:endParaRPr lang="en-US"/>
          </a:p>
        </p:txBody>
      </p:sp>
    </p:spTree>
    <p:extLst>
      <p:ext uri="{BB962C8B-B14F-4D97-AF65-F5344CB8AC3E}">
        <p14:creationId xmlns:p14="http://schemas.microsoft.com/office/powerpoint/2010/main" val="269433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pPr>
              <a:lnSpc>
                <a:spcPct val="120000"/>
              </a:lnSpc>
            </a:pPr>
            <a:r>
              <a:rPr lang="ja-JP" altLang="en-US" sz="900" b="1" kern="1200" dirty="0">
                <a:solidFill>
                  <a:srgbClr val="000000"/>
                </a:solidFill>
                <a:latin typeface="+mn-lt"/>
                <a:ea typeface="ＭＳ Ｐゴシック" charset="0"/>
                <a:cs typeface="ＭＳ Ｐゴシック" charset="0"/>
              </a:rPr>
              <a:t>・</a:t>
            </a:r>
            <a:r>
              <a:rPr lang="en-US" altLang="ja-JP" sz="900" b="0" kern="1200" dirty="0">
                <a:solidFill>
                  <a:srgbClr val="000000"/>
                </a:solidFill>
                <a:latin typeface="+mn-lt"/>
                <a:ea typeface="ＭＳ Ｐゴシック" charset="0"/>
                <a:cs typeface="ＭＳ Ｐゴシック" charset="0"/>
              </a:rPr>
              <a:t>Cisco</a:t>
            </a:r>
            <a:r>
              <a:rPr lang="ja-JP" altLang="en-US" sz="900" b="0" kern="1200" dirty="0">
                <a:solidFill>
                  <a:srgbClr val="000000"/>
                </a:solidFill>
                <a:latin typeface="+mn-lt"/>
                <a:ea typeface="ＭＳ Ｐゴシック" charset="0"/>
                <a:cs typeface="ＭＳ Ｐゴシック" charset="0"/>
              </a:rPr>
              <a:t> </a:t>
            </a:r>
            <a:r>
              <a:rPr lang="en-US" altLang="ja-JP" sz="900" b="0" kern="1200" dirty="0">
                <a:solidFill>
                  <a:srgbClr val="000000"/>
                </a:solidFill>
                <a:latin typeface="+mn-lt"/>
                <a:ea typeface="ＭＳ Ｐゴシック" charset="0"/>
                <a:cs typeface="ＭＳ Ｐゴシック" charset="0"/>
              </a:rPr>
              <a:t>Start</a:t>
            </a:r>
            <a:r>
              <a:rPr lang="ja-JP" altLang="en-US" sz="900" b="0" kern="1200" dirty="0">
                <a:solidFill>
                  <a:srgbClr val="000000"/>
                </a:solidFill>
                <a:latin typeface="+mn-lt"/>
                <a:ea typeface="ＭＳ Ｐゴシック" charset="0"/>
                <a:cs typeface="ＭＳ Ｐゴシック" charset="0"/>
              </a:rPr>
              <a:t>ワイヤレスの新製品、</a:t>
            </a:r>
            <a:r>
              <a:rPr lang="en-US" altLang="ja-JP" sz="900" b="0" kern="1200" dirty="0">
                <a:solidFill>
                  <a:srgbClr val="000000"/>
                </a:solidFill>
                <a:latin typeface="+mn-lt"/>
                <a:ea typeface="ＭＳ Ｐゴシック" charset="0"/>
                <a:cs typeface="ＭＳ Ｐゴシック" charset="0"/>
              </a:rPr>
              <a:t>Aironet1815</a:t>
            </a:r>
            <a:r>
              <a:rPr lang="ja-JP" altLang="en-US" sz="900" b="0" kern="1200" dirty="0">
                <a:solidFill>
                  <a:srgbClr val="000000"/>
                </a:solidFill>
                <a:latin typeface="+mn-lt"/>
                <a:ea typeface="ＭＳ Ｐゴシック" charset="0"/>
                <a:cs typeface="ＭＳ Ｐゴシック" charset="0"/>
              </a:rPr>
              <a:t>シリーズ。特徴は下記。</a:t>
            </a:r>
            <a:endParaRPr lang="en-US" altLang="ja-JP" sz="900" b="0" kern="1200" dirty="0">
              <a:solidFill>
                <a:srgbClr val="000000"/>
              </a:solidFill>
              <a:latin typeface="+mn-lt"/>
              <a:ea typeface="ＭＳ Ｐゴシック" charset="0"/>
              <a:cs typeface="ＭＳ Ｐゴシック" charset="0"/>
            </a:endParaRPr>
          </a:p>
          <a:p>
            <a:pPr>
              <a:lnSpc>
                <a:spcPct val="120000"/>
              </a:lnSpc>
            </a:pPr>
            <a:r>
              <a:rPr lang="ja-JP" altLang="en-US" sz="900" b="1" kern="1200" dirty="0">
                <a:solidFill>
                  <a:srgbClr val="000000"/>
                </a:solidFill>
                <a:latin typeface="+mn-lt"/>
                <a:ea typeface="ＭＳ Ｐゴシック" charset="0"/>
                <a:cs typeface="ＭＳ Ｐゴシック" charset="0"/>
              </a:rPr>
              <a:t>日本の要求にコミット</a:t>
            </a:r>
            <a:endParaRPr lang="en-US" altLang="ja-JP" sz="900" b="1" kern="1200" dirty="0">
              <a:solidFill>
                <a:srgbClr val="000000"/>
              </a:solidFill>
              <a:latin typeface="+mn-lt"/>
              <a:ea typeface="ＭＳ Ｐゴシック" charset="0"/>
              <a:cs typeface="ＭＳ Ｐゴシック" charset="0"/>
            </a:endParaRPr>
          </a:p>
          <a:p>
            <a:pPr marL="360000" lvl="1" indent="-180000">
              <a:spcBef>
                <a:spcPts val="200"/>
              </a:spcBef>
              <a:spcAft>
                <a:spcPts val="200"/>
              </a:spcAft>
              <a:buFont typeface="Arial" pitchFamily="34" charset="0"/>
              <a:buChar char="•"/>
            </a:pPr>
            <a:r>
              <a:rPr lang="ja-JP" altLang="en-US" sz="800" kern="1200" dirty="0">
                <a:solidFill>
                  <a:srgbClr val="000000"/>
                </a:solidFill>
                <a:latin typeface="+mn-lt"/>
                <a:ea typeface="ＭＳ Ｐゴシック" charset="0"/>
                <a:cs typeface="+mn-cs"/>
              </a:rPr>
              <a:t>企業、大規模大会のネットワークを支えてきた</a:t>
            </a:r>
            <a:r>
              <a:rPr lang="en-US" altLang="ja-JP" sz="800" kern="1200" dirty="0">
                <a:solidFill>
                  <a:srgbClr val="000000"/>
                </a:solidFill>
                <a:latin typeface="+mn-lt"/>
                <a:ea typeface="ＭＳ Ｐゴシック" charset="0"/>
                <a:cs typeface="+mn-cs"/>
              </a:rPr>
              <a:t>Aironet</a:t>
            </a:r>
            <a:r>
              <a:rPr lang="ja-JP" altLang="en-US" sz="800" kern="1200" dirty="0">
                <a:solidFill>
                  <a:srgbClr val="000000"/>
                </a:solidFill>
                <a:latin typeface="+mn-lt"/>
                <a:ea typeface="ＭＳ Ｐゴシック" charset="0"/>
                <a:cs typeface="+mn-cs"/>
              </a:rPr>
              <a:t>シリーズの</a:t>
            </a:r>
            <a:r>
              <a:rPr lang="en-US" altLang="ja-JP" sz="800" kern="1200" dirty="0">
                <a:solidFill>
                  <a:srgbClr val="000000"/>
                </a:solidFill>
                <a:latin typeface="+mn-lt"/>
                <a:ea typeface="ＭＳ Ｐゴシック" charset="0"/>
                <a:cs typeface="+mn-cs"/>
              </a:rPr>
              <a:t>Wave2</a:t>
            </a:r>
            <a:r>
              <a:rPr lang="ja-JP" altLang="en-US" sz="800" kern="1200" dirty="0">
                <a:solidFill>
                  <a:srgbClr val="000000"/>
                </a:solidFill>
                <a:latin typeface="+mn-lt"/>
                <a:ea typeface="ＭＳ Ｐゴシック" charset="0"/>
                <a:cs typeface="+mn-cs"/>
              </a:rPr>
              <a:t>対応無線</a:t>
            </a:r>
            <a:r>
              <a:rPr lang="en-US" altLang="ja-JP" sz="800" kern="1200" dirty="0">
                <a:solidFill>
                  <a:srgbClr val="000000"/>
                </a:solidFill>
                <a:latin typeface="+mn-lt"/>
                <a:ea typeface="ＭＳ Ｐゴシック" charset="0"/>
                <a:cs typeface="+mn-cs"/>
              </a:rPr>
              <a:t>LAN</a:t>
            </a:r>
            <a:r>
              <a:rPr lang="ja-JP" altLang="en-US" sz="800" kern="1200" dirty="0">
                <a:solidFill>
                  <a:srgbClr val="000000"/>
                </a:solidFill>
                <a:latin typeface="+mn-lt"/>
                <a:ea typeface="ＭＳ Ｐゴシック" charset="0"/>
                <a:cs typeface="+mn-cs"/>
              </a:rPr>
              <a:t>アクセスポイント新製品　　　　　</a:t>
            </a:r>
            <a:endParaRPr lang="en-US" altLang="ja-JP" sz="800" kern="1200" dirty="0">
              <a:solidFill>
                <a:srgbClr val="000000"/>
              </a:solidFill>
              <a:latin typeface="+mn-lt"/>
              <a:ea typeface="ＭＳ Ｐゴシック" charset="0"/>
              <a:cs typeface="+mn-cs"/>
            </a:endParaRPr>
          </a:p>
          <a:p>
            <a:pPr marL="360000" lvl="1" indent="-180000">
              <a:spcBef>
                <a:spcPts val="200"/>
              </a:spcBef>
              <a:spcAft>
                <a:spcPts val="200"/>
              </a:spcAft>
              <a:buFont typeface="Arial" pitchFamily="34" charset="0"/>
              <a:buChar char="•"/>
            </a:pPr>
            <a:r>
              <a:rPr lang="ja-JP" altLang="en-US" sz="800" kern="1200" dirty="0">
                <a:solidFill>
                  <a:srgbClr val="000000"/>
                </a:solidFill>
                <a:latin typeface="+mn-lt"/>
                <a:ea typeface="ＭＳ Ｐゴシック" charset="0"/>
                <a:cs typeface="+mn-cs"/>
              </a:rPr>
              <a:t>もちろん日本語簡単セットアップウィザードも装備</a:t>
            </a:r>
            <a:endParaRPr lang="en-US" altLang="ja-JP" sz="800" kern="1200" dirty="0">
              <a:solidFill>
                <a:srgbClr val="000000"/>
              </a:solidFill>
              <a:latin typeface="+mn-lt"/>
              <a:ea typeface="ＭＳ Ｐゴシック" charset="0"/>
              <a:cs typeface="+mn-cs"/>
            </a:endParaRPr>
          </a:p>
          <a:p>
            <a:pPr lvl="0">
              <a:lnSpc>
                <a:spcPct val="120000"/>
              </a:lnSpc>
            </a:pPr>
            <a:r>
              <a:rPr lang="ja-JP" altLang="en-US" sz="900" b="1" kern="1200" dirty="0">
                <a:solidFill>
                  <a:srgbClr val="000000"/>
                </a:solidFill>
                <a:latin typeface="+mn-lt"/>
                <a:ea typeface="ＭＳ Ｐゴシック" charset="0"/>
                <a:cs typeface="ＭＳ Ｐゴシック" charset="0"/>
              </a:rPr>
              <a:t>コンパクト</a:t>
            </a:r>
            <a:endParaRPr lang="en-US" altLang="ja-JP" sz="800" kern="1200" dirty="0">
              <a:solidFill>
                <a:srgbClr val="000000"/>
              </a:solidFill>
              <a:latin typeface="+mn-lt"/>
              <a:ea typeface="ＭＳ Ｐゴシック" charset="0"/>
              <a:cs typeface="ＭＳ Ｐゴシック" charset="0"/>
            </a:endParaRPr>
          </a:p>
          <a:p>
            <a:pPr marL="360000" lvl="1" indent="-180000">
              <a:spcBef>
                <a:spcPts val="200"/>
              </a:spcBef>
              <a:spcAft>
                <a:spcPts val="200"/>
              </a:spcAft>
              <a:buFont typeface="Arial" pitchFamily="34" charset="0"/>
              <a:buChar char="•"/>
            </a:pPr>
            <a:r>
              <a:rPr lang="en-US" altLang="ja-JP" sz="800" kern="1200" dirty="0">
                <a:solidFill>
                  <a:srgbClr val="000000"/>
                </a:solidFill>
                <a:latin typeface="+mn-lt"/>
                <a:ea typeface="ＭＳ Ｐゴシック" charset="0"/>
                <a:cs typeface="+mn-cs"/>
              </a:rPr>
              <a:t>15</a:t>
            </a:r>
            <a:r>
              <a:rPr lang="ja-JP" altLang="en-US" sz="800" kern="1200" dirty="0">
                <a:solidFill>
                  <a:srgbClr val="000000"/>
                </a:solidFill>
                <a:latin typeface="+mn-lt"/>
                <a:ea typeface="ＭＳ Ｐゴシック" charset="0"/>
                <a:cs typeface="+mn-cs"/>
              </a:rPr>
              <a:t>㎝</a:t>
            </a:r>
            <a:r>
              <a:rPr lang="en-US" altLang="ja-JP" sz="800" kern="1200" dirty="0">
                <a:solidFill>
                  <a:srgbClr val="000000"/>
                </a:solidFill>
                <a:latin typeface="+mn-lt"/>
                <a:ea typeface="ＭＳ Ｐゴシック" charset="0"/>
                <a:cs typeface="+mn-cs"/>
              </a:rPr>
              <a:t>x15</a:t>
            </a:r>
            <a:r>
              <a:rPr lang="ja-JP" altLang="en-US" sz="800" kern="1200" dirty="0">
                <a:solidFill>
                  <a:srgbClr val="000000"/>
                </a:solidFill>
                <a:latin typeface="+mn-lt"/>
                <a:ea typeface="ＭＳ Ｐゴシック" charset="0"/>
                <a:cs typeface="+mn-cs"/>
              </a:rPr>
              <a:t>㎝</a:t>
            </a:r>
            <a:r>
              <a:rPr lang="ja-JP" altLang="en-US" sz="800" kern="1200" dirty="0" err="1">
                <a:solidFill>
                  <a:srgbClr val="000000"/>
                </a:solidFill>
                <a:latin typeface="+mn-lt"/>
                <a:ea typeface="ＭＳ Ｐゴシック" charset="0"/>
                <a:cs typeface="+mn-cs"/>
              </a:rPr>
              <a:t>ｘ</a:t>
            </a:r>
            <a:r>
              <a:rPr lang="ja-JP" altLang="en-US" sz="800" kern="1200" dirty="0">
                <a:solidFill>
                  <a:srgbClr val="000000"/>
                </a:solidFill>
                <a:latin typeface="+mn-lt"/>
                <a:ea typeface="ＭＳ Ｐゴシック" charset="0"/>
                <a:cs typeface="+mn-cs"/>
              </a:rPr>
              <a:t>厚さ</a:t>
            </a:r>
            <a:r>
              <a:rPr lang="en-US" altLang="ja-JP" sz="800" kern="1200" dirty="0">
                <a:solidFill>
                  <a:srgbClr val="000000"/>
                </a:solidFill>
                <a:latin typeface="+mn-lt"/>
                <a:ea typeface="ＭＳ Ｐゴシック" charset="0"/>
                <a:cs typeface="+mn-cs"/>
              </a:rPr>
              <a:t>3</a:t>
            </a:r>
            <a:r>
              <a:rPr lang="ja-JP" altLang="en-US" sz="800" kern="1200" dirty="0">
                <a:solidFill>
                  <a:srgbClr val="000000"/>
                </a:solidFill>
                <a:latin typeface="+mn-lt"/>
                <a:ea typeface="ＭＳ Ｐゴシック" charset="0"/>
                <a:cs typeface="+mn-cs"/>
              </a:rPr>
              <a:t>㎝のコンパクトサイズ、</a:t>
            </a:r>
            <a:r>
              <a:rPr lang="ja-JP" altLang="en-US" sz="800" kern="1200" dirty="0" smtClean="0">
                <a:solidFill>
                  <a:srgbClr val="000000"/>
                </a:solidFill>
                <a:latin typeface="+mn-lt"/>
                <a:ea typeface="ＭＳ Ｐゴシック" charset="0"/>
                <a:cs typeface="+mn-cs"/>
              </a:rPr>
              <a:t>アンテナ内蔵、</a:t>
            </a:r>
            <a:r>
              <a:rPr lang="ja-JP" altLang="en-US" sz="800" kern="1200" dirty="0">
                <a:solidFill>
                  <a:srgbClr val="000000"/>
                </a:solidFill>
                <a:latin typeface="+mn-lt"/>
                <a:ea typeface="ＭＳ Ｐゴシック" charset="0"/>
                <a:cs typeface="+mn-cs"/>
              </a:rPr>
              <a:t>デザインもシンプルで設置場所に困らない</a:t>
            </a:r>
            <a:endParaRPr lang="en-US" altLang="ja-JP" sz="800" kern="1200" dirty="0">
              <a:solidFill>
                <a:srgbClr val="000000"/>
              </a:solidFill>
              <a:latin typeface="+mn-lt"/>
              <a:ea typeface="ＭＳ Ｐゴシック" charset="0"/>
              <a:cs typeface="+mn-cs"/>
            </a:endParaRPr>
          </a:p>
          <a:p>
            <a:pPr lvl="0">
              <a:lnSpc>
                <a:spcPct val="120000"/>
              </a:lnSpc>
            </a:pPr>
            <a:r>
              <a:rPr lang="ja-JP" altLang="en-US" sz="900" b="1" kern="1200" dirty="0">
                <a:solidFill>
                  <a:srgbClr val="000000"/>
                </a:solidFill>
                <a:latin typeface="+mn-lt"/>
                <a:ea typeface="ＭＳ Ｐゴシック" charset="0"/>
                <a:cs typeface="ＭＳ Ｐゴシック" charset="0"/>
              </a:rPr>
              <a:t>コントローラ機能搭載</a:t>
            </a:r>
            <a:endParaRPr lang="en-US" altLang="ja-JP" sz="800" kern="1200" dirty="0">
              <a:solidFill>
                <a:srgbClr val="000000"/>
              </a:solidFill>
              <a:latin typeface="+mn-lt"/>
              <a:ea typeface="ＭＳ Ｐゴシック" charset="0"/>
              <a:cs typeface="ＭＳ Ｐゴシック" charset="0"/>
            </a:endParaRPr>
          </a:p>
          <a:p>
            <a:pPr marL="360000" lvl="1" indent="-180000">
              <a:spcBef>
                <a:spcPts val="200"/>
              </a:spcBef>
              <a:spcAft>
                <a:spcPts val="200"/>
              </a:spcAft>
              <a:buFont typeface="Arial" pitchFamily="34" charset="0"/>
              <a:buChar char="•"/>
            </a:pPr>
            <a:r>
              <a:rPr lang="en-US" altLang="ja-JP" sz="800" kern="1200" dirty="0">
                <a:solidFill>
                  <a:srgbClr val="000000"/>
                </a:solidFill>
                <a:latin typeface="+mn-lt"/>
                <a:ea typeface="ＭＳ Ｐゴシック" charset="0"/>
                <a:cs typeface="+mn-cs"/>
              </a:rPr>
              <a:t>Aironet</a:t>
            </a:r>
            <a:r>
              <a:rPr lang="ja-JP" altLang="en-US" sz="800" kern="1200" dirty="0">
                <a:solidFill>
                  <a:srgbClr val="000000"/>
                </a:solidFill>
                <a:latin typeface="+mn-lt"/>
                <a:ea typeface="ＭＳ Ｐゴシック" charset="0"/>
                <a:cs typeface="+mn-cs"/>
              </a:rPr>
              <a:t>アクセスポイントが</a:t>
            </a:r>
            <a:r>
              <a:rPr lang="en-US" altLang="ja-JP" sz="800" kern="1200" dirty="0">
                <a:solidFill>
                  <a:srgbClr val="000000"/>
                </a:solidFill>
                <a:latin typeface="+mn-lt"/>
                <a:ea typeface="ＭＳ Ｐゴシック" charset="0"/>
                <a:cs typeface="+mn-cs"/>
              </a:rPr>
              <a:t>4</a:t>
            </a:r>
            <a:r>
              <a:rPr lang="ja-JP" altLang="en-US" sz="800" kern="1200" dirty="0">
                <a:solidFill>
                  <a:srgbClr val="000000"/>
                </a:solidFill>
                <a:latin typeface="+mn-lt"/>
                <a:ea typeface="ＭＳ Ｐゴシック" charset="0"/>
                <a:cs typeface="+mn-cs"/>
              </a:rPr>
              <a:t>万円台から（市場想定価格、</a:t>
            </a:r>
            <a:r>
              <a:rPr lang="en-US" altLang="ja-JP" sz="800" kern="1200" dirty="0">
                <a:solidFill>
                  <a:srgbClr val="000000"/>
                </a:solidFill>
                <a:latin typeface="+mn-lt"/>
                <a:ea typeface="ＭＳ Ｐゴシック" charset="0"/>
                <a:cs typeface="+mn-cs"/>
              </a:rPr>
              <a:t>49,800</a:t>
            </a:r>
            <a:r>
              <a:rPr lang="ja-JP" altLang="en-US" sz="800" kern="1200" dirty="0">
                <a:solidFill>
                  <a:srgbClr val="000000"/>
                </a:solidFill>
                <a:latin typeface="+mn-lt"/>
                <a:ea typeface="ＭＳ Ｐゴシック" charset="0"/>
                <a:cs typeface="+mn-cs"/>
              </a:rPr>
              <a:t>円）</a:t>
            </a:r>
            <a:endParaRPr lang="en-US" altLang="ja-JP" sz="800" kern="1200" dirty="0">
              <a:solidFill>
                <a:srgbClr val="000000"/>
              </a:solidFill>
              <a:latin typeface="+mn-lt"/>
              <a:ea typeface="ＭＳ Ｐゴシック" charset="0"/>
              <a:cs typeface="+mn-cs"/>
            </a:endParaRPr>
          </a:p>
          <a:p>
            <a:pPr marL="360000" lvl="1" indent="-180000">
              <a:spcBef>
                <a:spcPts val="200"/>
              </a:spcBef>
              <a:spcAft>
                <a:spcPts val="200"/>
              </a:spcAft>
              <a:buFont typeface="Arial" pitchFamily="34" charset="0"/>
              <a:buChar char="•"/>
            </a:pPr>
            <a:endParaRPr lang="en-US" altLang="ja-JP" sz="800" kern="1200" dirty="0">
              <a:solidFill>
                <a:srgbClr val="000000"/>
              </a:solidFill>
              <a:latin typeface="+mn-lt"/>
              <a:ea typeface="ＭＳ Ｐゴシック" charset="0"/>
              <a:cs typeface="+mn-cs"/>
            </a:endParaRPr>
          </a:p>
          <a:p>
            <a:pPr marL="0" marR="0" lvl="0" indent="0" algn="l" defTabSz="457200" rtl="0" eaLnBrk="0" fontAlgn="base" latinLnBrk="0" hangingPunct="0">
              <a:lnSpc>
                <a:spcPct val="100000"/>
              </a:lnSpc>
              <a:spcBef>
                <a:spcPts val="200"/>
              </a:spcBef>
              <a:spcAft>
                <a:spcPts val="200"/>
              </a:spcAft>
              <a:buClrTx/>
              <a:buSzTx/>
              <a:buFont typeface="Arial" pitchFamily="34" charset="0"/>
              <a:buNone/>
              <a:tabLst/>
              <a:defRPr/>
            </a:pPr>
            <a:r>
              <a:rPr lang="ja-JP" altLang="en-US" sz="800" b="0" kern="1200" dirty="0">
                <a:solidFill>
                  <a:srgbClr val="000000"/>
                </a:solidFill>
                <a:latin typeface="+mn-lt"/>
                <a:ea typeface="ＭＳ Ｐゴシック" charset="0"/>
                <a:cs typeface="ＭＳ Ｐゴシック" charset="0"/>
              </a:rPr>
              <a:t>販売開始時期</a:t>
            </a:r>
            <a:r>
              <a:rPr lang="en-US" altLang="ja-JP" sz="800" b="0" kern="1200" dirty="0">
                <a:solidFill>
                  <a:srgbClr val="000000"/>
                </a:solidFill>
                <a:latin typeface="+mn-lt"/>
                <a:ea typeface="ＭＳ Ｐゴシック" charset="0"/>
                <a:cs typeface="ＭＳ Ｐゴシック" charset="0"/>
              </a:rPr>
              <a:t>4</a:t>
            </a:r>
            <a:r>
              <a:rPr lang="ja-JP" altLang="en-US" sz="800" b="0" kern="1200" dirty="0">
                <a:solidFill>
                  <a:srgbClr val="000000"/>
                </a:solidFill>
                <a:latin typeface="+mn-lt"/>
                <a:ea typeface="ＭＳ Ｐゴシック" charset="0"/>
                <a:cs typeface="ＭＳ Ｐゴシック" charset="0"/>
              </a:rPr>
              <a:t>月</a:t>
            </a:r>
            <a:r>
              <a:rPr lang="en-US" altLang="ja-JP" sz="800" b="0" kern="1200" dirty="0">
                <a:solidFill>
                  <a:srgbClr val="000000"/>
                </a:solidFill>
                <a:latin typeface="+mn-lt"/>
                <a:ea typeface="ＭＳ Ｐゴシック" charset="0"/>
                <a:cs typeface="ＭＳ Ｐゴシック" charset="0"/>
              </a:rPr>
              <a:t>1</a:t>
            </a:r>
            <a:r>
              <a:rPr lang="ja-JP" altLang="en-US" sz="800" b="0" kern="1200" dirty="0">
                <a:solidFill>
                  <a:srgbClr val="000000"/>
                </a:solidFill>
                <a:latin typeface="+mn-lt"/>
                <a:ea typeface="ＭＳ Ｐゴシック" charset="0"/>
                <a:cs typeface="ＭＳ Ｐゴシック" charset="0"/>
              </a:rPr>
              <a:t>日より</a:t>
            </a:r>
            <a:endParaRPr lang="en-US" altLang="ja-JP" sz="800" b="0" kern="1200" dirty="0">
              <a:solidFill>
                <a:srgbClr val="000000"/>
              </a:solidFill>
              <a:latin typeface="+mn-lt"/>
              <a:ea typeface="ＭＳ Ｐゴシック" charset="0"/>
              <a:cs typeface="ＭＳ Ｐゴシック" charset="0"/>
            </a:endParaRPr>
          </a:p>
          <a:p>
            <a:pPr marL="360000" lvl="1" indent="-180000">
              <a:spcBef>
                <a:spcPts val="200"/>
              </a:spcBef>
              <a:spcAft>
                <a:spcPts val="200"/>
              </a:spcAft>
              <a:buFont typeface="Arial" pitchFamily="34" charset="0"/>
              <a:buChar char="•"/>
            </a:pPr>
            <a:endParaRPr lang="en-US" altLang="ja-JP" sz="800" kern="1200" dirty="0">
              <a:solidFill>
                <a:srgbClr val="000000"/>
              </a:solidFill>
              <a:latin typeface="+mn-lt"/>
              <a:ea typeface="ＭＳ Ｐゴシック" charset="0"/>
              <a:cs typeface="+mn-cs"/>
            </a:endParaRPr>
          </a:p>
        </p:txBody>
      </p:sp>
    </p:spTree>
    <p:extLst>
      <p:ext uri="{BB962C8B-B14F-4D97-AF65-F5344CB8AC3E}">
        <p14:creationId xmlns:p14="http://schemas.microsoft.com/office/powerpoint/2010/main" val="304958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ja-JP" altLang="en-US" sz="900" dirty="0"/>
              <a:t>・</a:t>
            </a:r>
            <a:r>
              <a:rPr kumimoji="1" lang="en-US" altLang="ja-JP" sz="900" dirty="0"/>
              <a:t>Wave2</a:t>
            </a:r>
            <a:r>
              <a:rPr kumimoji="1" lang="ja-JP" altLang="en-US" sz="900" dirty="0"/>
              <a:t>ハイパフォーマンスながらコンパクト</a:t>
            </a:r>
            <a:r>
              <a:rPr kumimoji="1" lang="ja-JP" altLang="en-US" sz="900"/>
              <a:t>、</a:t>
            </a:r>
            <a:r>
              <a:rPr kumimoji="1" lang="ja-JP" altLang="en-US" sz="900" smtClean="0"/>
              <a:t>コントローラ内蔵</a:t>
            </a:r>
            <a:endParaRPr kumimoji="1" lang="en-US" altLang="ja-JP" sz="900" dirty="0"/>
          </a:p>
          <a:p>
            <a:r>
              <a:rPr kumimoji="1" lang="ja-JP" altLang="en-US" sz="900" dirty="0"/>
              <a:t>・</a:t>
            </a:r>
            <a:r>
              <a:rPr kumimoji="1" lang="en-US" altLang="ja-JP" sz="900" dirty="0"/>
              <a:t>4</a:t>
            </a:r>
            <a:r>
              <a:rPr kumimoji="1" lang="ja-JP" altLang="en-US" sz="900" dirty="0" err="1"/>
              <a:t>つの</a:t>
            </a:r>
            <a:r>
              <a:rPr kumimoji="1" lang="ja-JP" altLang="en-US" sz="900" dirty="0"/>
              <a:t>モデルを展開</a:t>
            </a:r>
            <a:endParaRPr kumimoji="1" lang="en-US" altLang="ja-JP" sz="900" dirty="0"/>
          </a:p>
          <a:p>
            <a:r>
              <a:rPr kumimoji="1" lang="ja-JP" altLang="en-US" sz="900" dirty="0"/>
              <a:t>１）スタンダードモデル</a:t>
            </a:r>
            <a:endParaRPr kumimoji="1" lang="en-US" altLang="ja-JP" sz="900" dirty="0"/>
          </a:p>
          <a:p>
            <a:r>
              <a:rPr kumimoji="1" lang="ja-JP" altLang="en-US" sz="900" dirty="0"/>
              <a:t>２）テレワーク向けモデル（有線対応）</a:t>
            </a:r>
            <a:endParaRPr kumimoji="1" lang="en-US" altLang="ja-JP" sz="900" dirty="0"/>
          </a:p>
          <a:p>
            <a:r>
              <a:rPr kumimoji="1" lang="ja-JP" altLang="en-US" sz="900" dirty="0"/>
              <a:t>３）壁掛けモデル（ホテル、旅館に最適）</a:t>
            </a:r>
            <a:endParaRPr kumimoji="1" lang="en-US" altLang="ja-JP" sz="900" dirty="0"/>
          </a:p>
          <a:p>
            <a:r>
              <a:rPr kumimoji="1" lang="ja-JP" altLang="en-US" sz="900" dirty="0"/>
              <a:t>４）高出力モデル</a:t>
            </a:r>
            <a:endParaRPr kumimoji="1" lang="en-US" altLang="ja-JP" sz="900" dirty="0"/>
          </a:p>
        </p:txBody>
      </p:sp>
    </p:spTree>
    <p:extLst>
      <p:ext uri="{BB962C8B-B14F-4D97-AF65-F5344CB8AC3E}">
        <p14:creationId xmlns:p14="http://schemas.microsoft.com/office/powerpoint/2010/main" val="115899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95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19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26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0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600"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0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375"/>
            <a:ext cx="6858000" cy="17907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77255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52165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274638"/>
            <a:ext cx="1971675" cy="435768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274638"/>
            <a:ext cx="5762625" cy="435768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237317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63860128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
        <p:nvSpPr>
          <p:cNvPr id="4" name="正方形/長方形 3"/>
          <p:cNvSpPr/>
          <p:nvPr userDrawn="1"/>
        </p:nvSpPr>
        <p:spPr>
          <a:xfrm>
            <a:off x="7089820" y="444321"/>
            <a:ext cx="1635617" cy="6288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30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76744"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is-IS" sz="600" dirty="0" smtClean="0">
                <a:solidFill>
                  <a:schemeClr val="bg1">
                    <a:alpha val="60000"/>
                  </a:schemeClr>
                </a:solidFill>
                <a:latin typeface="+mn-lt"/>
                <a:ea typeface="+mn-ea"/>
                <a:cs typeface="CiscoSans Thin"/>
              </a:rPr>
              <a:t>2017</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a:t>
            </a:r>
            <a:r>
              <a:rPr lang="en-US" sz="600" dirty="0" smtClean="0">
                <a:solidFill>
                  <a:schemeClr val="bg1">
                    <a:alpha val="60000"/>
                  </a:schemeClr>
                </a:solidFill>
                <a:latin typeface="+mn-lt"/>
                <a:ea typeface="+mn-ea"/>
                <a:cs typeface="CiscoSans Thin"/>
              </a:rPr>
              <a:t>Publix</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7622820"/>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_Page_Blu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1317624"/>
            <a:ext cx="3559175" cy="327342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469478131"/>
      </p:ext>
    </p:extLst>
  </p:cSld>
  <p:clrMapOvr>
    <a:masterClrMapping/>
  </p:clrMapOvr>
  <p:extLst mod="1">
    <p:ext uri="{DCECCB84-F9BA-43D5-87BE-67443E8EF086}">
      <p15:sldGuideLst xmlns:p15="http://schemas.microsoft.com/office/powerpoint/2012/main">
        <p15:guide id="4" pos="2675">
          <p15:clr>
            <a:srgbClr val="FBAE40"/>
          </p15:clr>
        </p15:guide>
        <p15:guide id="7" pos="32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182035339"/>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264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t="31525" b="27614"/>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288149639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25081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2"/>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accent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5" y="517783"/>
            <a:ext cx="782431" cy="415667"/>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3553" y="503204"/>
            <a:ext cx="1429035" cy="468852"/>
          </a:xfrm>
          <a:prstGeom prst="rect">
            <a:avLst/>
          </a:prstGeom>
        </p:spPr>
      </p:pic>
    </p:spTree>
    <p:extLst>
      <p:ext uri="{BB962C8B-B14F-4D97-AF65-F5344CB8AC3E}">
        <p14:creationId xmlns:p14="http://schemas.microsoft.com/office/powerpoint/2010/main" val="149912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GB" dirty="0"/>
              <a:t>Section Title Goes Here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3313" y="503204"/>
            <a:ext cx="1429035" cy="468852"/>
          </a:xfrm>
          <a:prstGeom prst="rect">
            <a:avLst/>
          </a:prstGeom>
        </p:spPr>
      </p:pic>
    </p:spTree>
    <p:extLst>
      <p:ext uri="{BB962C8B-B14F-4D97-AF65-F5344CB8AC3E}">
        <p14:creationId xmlns:p14="http://schemas.microsoft.com/office/powerpoint/2010/main" val="921051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accent1"/>
                </a:solidFill>
                <a:latin typeface="+mj-lt"/>
                <a:cs typeface="CiscoSans Thin"/>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3313" y="503204"/>
            <a:ext cx="1429035" cy="468852"/>
          </a:xfrm>
          <a:prstGeom prst="rect">
            <a:avLst/>
          </a:prstGeom>
        </p:spPr>
      </p:pic>
    </p:spTree>
    <p:extLst>
      <p:ext uri="{BB962C8B-B14F-4D97-AF65-F5344CB8AC3E}">
        <p14:creationId xmlns:p14="http://schemas.microsoft.com/office/powerpoint/2010/main" val="3441250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818997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a:t>
            </a:r>
            <a:r>
              <a:rPr lang="en-US" sz="600" spc="20" baseline="0" dirty="0" smtClean="0">
                <a:solidFill>
                  <a:schemeClr val="tx2">
                    <a:alpha val="60000"/>
                  </a:schemeClr>
                </a:solidFill>
                <a:latin typeface="+mn-lt"/>
                <a:ea typeface="+mn-ea"/>
                <a:cs typeface="CiscoSans Thin"/>
              </a:rPr>
              <a:t>reserved</a:t>
            </a:r>
            <a:endParaRPr lang="en-US" sz="600" spc="20" baseline="0" dirty="0">
              <a:solidFill>
                <a:schemeClr val="tx2">
                  <a:alpha val="60000"/>
                </a:schemeClr>
              </a:solidFill>
              <a:latin typeface="+mn-lt"/>
              <a:ea typeface="+mn-ea"/>
              <a:cs typeface="CiscoSans Thin"/>
            </a:endParaRPr>
          </a:p>
        </p:txBody>
      </p:sp>
      <p:sp>
        <p:nvSpPr>
          <p:cNvPr id="3" name="Picture Placeholder 2"/>
          <p:cNvSpPr>
            <a:spLocks noGrp="1"/>
          </p:cNvSpPr>
          <p:nvPr>
            <p:ph type="pic" sz="quarter" idx="10"/>
          </p:nvPr>
        </p:nvSpPr>
        <p:spPr>
          <a:xfrm>
            <a:off x="308013" y="301037"/>
            <a:ext cx="8563172" cy="2542175"/>
          </a:xfrm>
          <a:prstGeom prst="rect">
            <a:avLst/>
          </a:prstGeom>
          <a:solidFill>
            <a:schemeClr val="bg1"/>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4141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993144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612297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896447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142145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28362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82700"/>
            <a:ext cx="7886700" cy="2139950"/>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2807330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
        <p:nvSpPr>
          <p:cNvPr id="4" name="正方形/長方形 3"/>
          <p:cNvSpPr/>
          <p:nvPr userDrawn="1"/>
        </p:nvSpPr>
        <p:spPr>
          <a:xfrm>
            <a:off x="7089820" y="444321"/>
            <a:ext cx="1635617" cy="6288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2410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229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91671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581821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81950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_Page_Blu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4" name="Text Placeholder 3"/>
          <p:cNvSpPr>
            <a:spLocks noGrp="1"/>
          </p:cNvSpPr>
          <p:nvPr>
            <p:ph type="body" sz="quarter" idx="10" hasCustomPrompt="1"/>
          </p:nvPr>
        </p:nvSpPr>
        <p:spPr>
          <a:xfrm>
            <a:off x="462301" y="1665182"/>
            <a:ext cx="3662024" cy="3168210"/>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tx2"/>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tx2"/>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3091878851"/>
      </p:ext>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_Page_Blu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1314450"/>
            <a:ext cx="3551237" cy="3276599"/>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a:t>
            </a:r>
            <a:r>
              <a:rPr lang="en-US" sz="600" spc="20" baseline="0" dirty="0" smtClean="0">
                <a:solidFill>
                  <a:schemeClr val="tx2">
                    <a:alpha val="60000"/>
                  </a:schemeClr>
                </a:solidFill>
                <a:latin typeface="+mn-lt"/>
                <a:ea typeface="+mn-ea"/>
                <a:cs typeface="CiscoSans Thin"/>
              </a:rPr>
              <a:t>reserved</a:t>
            </a:r>
            <a:endParaRPr lang="en-US" sz="600" spc="20" baseline="0" dirty="0">
              <a:solidFill>
                <a:schemeClr val="tx2">
                  <a:alpha val="60000"/>
                </a:schemeClr>
              </a:solidFill>
              <a:latin typeface="+mn-lt"/>
              <a:ea typeface="+mn-ea"/>
              <a:cs typeface="CiscoSans Thin"/>
            </a:endParaRPr>
          </a:p>
        </p:txBody>
      </p:sp>
    </p:spTree>
    <p:extLst>
      <p:ext uri="{BB962C8B-B14F-4D97-AF65-F5344CB8AC3E}">
        <p14:creationId xmlns:p14="http://schemas.microsoft.com/office/powerpoint/2010/main" val="2072390450"/>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5" orient="horz" pos="8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_Page_Blu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1317625"/>
            <a:ext cx="3551237" cy="3273425"/>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773363"/>
          </a:xfrm>
          <a:prstGeom prst="rect">
            <a:avLst/>
          </a:prstGeom>
        </p:spPr>
        <p:txBody>
          <a:bodyPr/>
          <a:lstStyle>
            <a:lvl1pPr marL="114300" indent="-114300">
              <a:buClr>
                <a:schemeClr val="tx2"/>
              </a:buClr>
              <a:buSzPct val="60000"/>
              <a:defRPr lang="en-US" sz="2000" kern="1200" dirty="0" smtClean="0">
                <a:solidFill>
                  <a:schemeClr val="tx2"/>
                </a:solidFill>
                <a:latin typeface="+mn-lt"/>
                <a:ea typeface="ＭＳ Ｐゴシック" charset="0"/>
                <a:cs typeface="CiscoSans"/>
              </a:defRPr>
            </a:lvl1pPr>
            <a:lvl2pPr marL="228600" indent="-114300">
              <a:buClr>
                <a:schemeClr val="tx2"/>
              </a:buClr>
              <a:buSzPct val="60000"/>
              <a:defRPr sz="2000">
                <a:solidFill>
                  <a:schemeClr val="tx2"/>
                </a:solidFill>
              </a:defRPr>
            </a:lvl2pPr>
            <a:lvl3pPr marL="342900" indent="-114300">
              <a:buClr>
                <a:schemeClr val="tx2"/>
              </a:buClr>
              <a:buSzPct val="60000"/>
              <a:defRPr sz="1800">
                <a:solidFill>
                  <a:schemeClr val="tx2"/>
                </a:solidFill>
              </a:defRPr>
            </a:lvl3pPr>
            <a:lvl4pPr marL="457200" indent="-123825">
              <a:buClr>
                <a:schemeClr val="tx2"/>
              </a:buClr>
              <a:buSzPct val="60000"/>
              <a:defRPr sz="1600">
                <a:solidFill>
                  <a:schemeClr val="tx2"/>
                </a:solidFill>
              </a:defRPr>
            </a:lvl4pPr>
            <a:lvl5pPr marL="574675" indent="-117475">
              <a:buClr>
                <a:schemeClr val="tx2"/>
              </a:buClr>
              <a:buSzPct val="60000"/>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a:t>
            </a:r>
            <a:r>
              <a:rPr lang="en-US" sz="600" spc="20" baseline="0" dirty="0" smtClean="0">
                <a:solidFill>
                  <a:schemeClr val="tx2">
                    <a:alpha val="60000"/>
                  </a:schemeClr>
                </a:solidFill>
                <a:latin typeface="+mn-lt"/>
                <a:ea typeface="+mn-ea"/>
                <a:cs typeface="CiscoSans Thin"/>
              </a:rPr>
              <a:t>reserved</a:t>
            </a:r>
            <a:endParaRPr lang="en-US" sz="600" spc="20" baseline="0" dirty="0">
              <a:solidFill>
                <a:schemeClr val="tx2">
                  <a:alpha val="60000"/>
                </a:schemeClr>
              </a:solidFill>
              <a:latin typeface="+mn-lt"/>
              <a:ea typeface="+mn-ea"/>
              <a:cs typeface="CiscoSans Thin"/>
            </a:endParaRPr>
          </a:p>
        </p:txBody>
      </p:sp>
    </p:spTree>
    <p:extLst>
      <p:ext uri="{BB962C8B-B14F-4D97-AF65-F5344CB8AC3E}">
        <p14:creationId xmlns:p14="http://schemas.microsoft.com/office/powerpoint/2010/main" val="4255717988"/>
      </p:ext>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_Page_Blu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1317625"/>
            <a:ext cx="3559175" cy="2579034"/>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3375295178"/>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_Page_Blu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1317625"/>
            <a:ext cx="3559175" cy="3273424"/>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2261233734"/>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2288542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2834662039"/>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_Page_Blue_Picture_Full">
    <p:spTree>
      <p:nvGrpSpPr>
        <p:cNvPr id="1" name=""/>
        <p:cNvGrpSpPr/>
        <p:nvPr/>
      </p:nvGrpSpPr>
      <p:grpSpPr>
        <a:xfrm>
          <a:off x="0" y="0"/>
          <a:ext cx="0" cy="0"/>
          <a:chOff x="0" y="0"/>
          <a:chExt cx="0" cy="0"/>
        </a:xfrm>
      </p:grpSpPr>
      <p:sp>
        <p:nvSpPr>
          <p:cNvPr id="2" name="Rectangle 1"/>
          <p:cNvSpPr/>
          <p:nvPr userDrawn="1"/>
        </p:nvSpPr>
        <p:spPr>
          <a:xfrm>
            <a:off x="6980830" y="450377"/>
            <a:ext cx="1862919" cy="6354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a:t>
            </a:r>
            <a:r>
              <a:rPr lang="en-US" sz="600" kern="1200" spc="20" baseline="0" dirty="0" smtClean="0">
                <a:solidFill>
                  <a:schemeClr val="tx2">
                    <a:alpha val="60000"/>
                  </a:schemeClr>
                </a:solidFill>
                <a:latin typeface="+mn-lt"/>
                <a:ea typeface="+mn-ea"/>
                <a:cs typeface="CiscoSans Thin"/>
              </a:rPr>
              <a:t>reserved</a:t>
            </a:r>
            <a:endParaRPr lang="en-US" sz="600" kern="1200" spc="20" baseline="0" dirty="0">
              <a:solidFill>
                <a:schemeClr val="tx2">
                  <a:alpha val="60000"/>
                </a:schemeClr>
              </a:solidFill>
              <a:latin typeface="+mn-lt"/>
              <a:ea typeface="+mn-ea"/>
              <a:cs typeface="CiscoSans Thin"/>
            </a:endParaRPr>
          </a:p>
        </p:txBody>
      </p:sp>
    </p:spTree>
    <p:extLst>
      <p:ext uri="{BB962C8B-B14F-4D97-AF65-F5344CB8AC3E}">
        <p14:creationId xmlns:p14="http://schemas.microsoft.com/office/powerpoint/2010/main" val="3451257663"/>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_Page_Blu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1317624"/>
            <a:ext cx="3559175" cy="327342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reserved.   </a:t>
            </a:r>
          </a:p>
        </p:txBody>
      </p:sp>
    </p:spTree>
    <p:extLst>
      <p:ext uri="{BB962C8B-B14F-4D97-AF65-F5344CB8AC3E}">
        <p14:creationId xmlns:p14="http://schemas.microsoft.com/office/powerpoint/2010/main" val="439366367"/>
      </p:ext>
    </p:extLst>
  </p:cSld>
  <p:clrMapOvr>
    <a:masterClrMapping/>
  </p:clrMapOvr>
  <p:extLst mod="1">
    <p:ext uri="{DCECCB84-F9BA-43D5-87BE-67443E8EF086}">
      <p15:sldGuideLst xmlns:p15="http://schemas.microsoft.com/office/powerpoint/2012/main">
        <p15:guide id="4" pos="2675">
          <p15:clr>
            <a:srgbClr val="FBAE40"/>
          </p15:clr>
        </p15:guide>
        <p15:guide id="7" pos="32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_Page_Blu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1317624"/>
            <a:ext cx="3559175" cy="327342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kern="1200" spc="20" baseline="0" dirty="0">
                <a:solidFill>
                  <a:schemeClr val="tx2">
                    <a:alpha val="60000"/>
                  </a:schemeClr>
                </a:solidFill>
                <a:latin typeface="+mn-lt"/>
                <a:ea typeface="+mn-ea"/>
                <a:cs typeface="CiscoSans Thin"/>
              </a:rPr>
              <a:t>© 2017  Cisco and/or its affiliates. All rights </a:t>
            </a:r>
            <a:r>
              <a:rPr lang="en-US" sz="600" kern="1200" spc="20" baseline="0" dirty="0" smtClean="0">
                <a:solidFill>
                  <a:schemeClr val="tx2">
                    <a:alpha val="60000"/>
                  </a:schemeClr>
                </a:solidFill>
                <a:latin typeface="+mn-lt"/>
                <a:ea typeface="+mn-ea"/>
                <a:cs typeface="CiscoSans Thin"/>
              </a:rPr>
              <a:t>reserved</a:t>
            </a:r>
            <a:endParaRPr lang="en-US" sz="600" kern="1200" spc="20" baseline="0" dirty="0">
              <a:solidFill>
                <a:schemeClr val="tx2">
                  <a:alpha val="60000"/>
                </a:schemeClr>
              </a:solidFill>
              <a:latin typeface="+mn-lt"/>
              <a:ea typeface="+mn-ea"/>
              <a:cs typeface="CiscoSans Thin"/>
            </a:endParaRPr>
          </a:p>
        </p:txBody>
      </p:sp>
    </p:spTree>
    <p:extLst>
      <p:ext uri="{BB962C8B-B14F-4D97-AF65-F5344CB8AC3E}">
        <p14:creationId xmlns:p14="http://schemas.microsoft.com/office/powerpoint/2010/main" val="431743171"/>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9994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48783547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3" y="1347792"/>
            <a:ext cx="8277344" cy="3168209"/>
          </a:xfrm>
          <a:prstGeom prst="rect">
            <a:avLst/>
          </a:prstGeom>
        </p:spPr>
        <p:txBody>
          <a:bodyPr lIns="93838" tIns="46918" rIns="93838" bIns="46918">
            <a:noAutofit/>
          </a:bodyPr>
          <a:lstStyle>
            <a:lvl1pPr marL="288358" indent="-229711">
              <a:lnSpc>
                <a:spcPct val="95000"/>
              </a:lnSpc>
              <a:spcBef>
                <a:spcPts val="1139"/>
              </a:spcBef>
              <a:buClr>
                <a:schemeClr val="tx1"/>
              </a:buClr>
              <a:buSzPct val="80000"/>
              <a:buFont typeface="Arial"/>
              <a:buChar char="•"/>
              <a:defRPr sz="1900" b="0" i="0">
                <a:solidFill>
                  <a:srgbClr val="676767"/>
                </a:solidFill>
                <a:latin typeface="+mn-lt"/>
                <a:cs typeface="CiscoSans ExtraLight"/>
              </a:defRPr>
            </a:lvl1pPr>
            <a:lvl2pPr marL="521326" indent="-221564">
              <a:lnSpc>
                <a:spcPct val="95000"/>
              </a:lnSpc>
              <a:spcBef>
                <a:spcPts val="463"/>
              </a:spcBef>
              <a:buClr>
                <a:schemeClr val="tx1"/>
              </a:buClr>
              <a:buSzPct val="80000"/>
              <a:buFont typeface="Arial"/>
              <a:buChar char="•"/>
              <a:defRPr sz="1800" b="0" i="0">
                <a:solidFill>
                  <a:srgbClr val="676767"/>
                </a:solidFill>
                <a:latin typeface="+mn-lt"/>
                <a:cs typeface="CiscoSans ExtraLight"/>
              </a:defRPr>
            </a:lvl2pPr>
            <a:lvl3pPr marL="767328" indent="-175947">
              <a:buClr>
                <a:schemeClr val="tx1"/>
              </a:buClr>
              <a:buSzPct val="80000"/>
              <a:buFont typeface="Arial"/>
              <a:buChar char="•"/>
              <a:defRPr sz="1800" b="0" i="0">
                <a:solidFill>
                  <a:srgbClr val="676767"/>
                </a:solidFill>
                <a:latin typeface="+mn-lt"/>
                <a:cs typeface="CiscoSans ExtraLight"/>
              </a:defRPr>
            </a:lvl3pPr>
            <a:lvl4pPr marL="935127" indent="-175947">
              <a:buClr>
                <a:schemeClr val="tx1"/>
              </a:buClr>
              <a:buSzPct val="80000"/>
              <a:buFont typeface="Arial"/>
              <a:buChar char="•"/>
              <a:defRPr sz="1400" b="0" i="0">
                <a:solidFill>
                  <a:srgbClr val="676767"/>
                </a:solidFill>
                <a:latin typeface="+mn-lt"/>
                <a:cs typeface="CiscoSans ExtraLight"/>
              </a:defRPr>
            </a:lvl4pPr>
            <a:lvl5pPr marL="1111075" indent="-172689">
              <a:buClr>
                <a:schemeClr val="tx1"/>
              </a:buClr>
              <a:buSzPct val="80000"/>
              <a:buFont typeface="Arial"/>
              <a:buChar char="•"/>
              <a:defRPr sz="10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9" y="341320"/>
            <a:ext cx="8345487" cy="73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3843" tIns="46921" rIns="93843" bIns="46921"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93865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44377633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ja-JP" altLang="en-US" smtClean="0"/>
              <a:t>マスター サブタイトルの書式設定</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ja-JP" altLang="en-US" noProof="0" smtClean="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3356681478"/>
      </p:ext>
    </p:extLst>
  </p:cSld>
  <p:clrMapOvr>
    <a:masterClrMapping/>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76744"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is-IS" sz="600" dirty="0" smtClean="0">
                <a:solidFill>
                  <a:schemeClr val="bg1">
                    <a:alpha val="60000"/>
                  </a:schemeClr>
                </a:solidFill>
                <a:latin typeface="+mn-lt"/>
                <a:ea typeface="+mn-ea"/>
                <a:cs typeface="CiscoSans Thin"/>
              </a:rPr>
              <a:t>2017</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a:t>
            </a:r>
            <a:r>
              <a:rPr lang="en-US" sz="600" dirty="0" smtClean="0">
                <a:solidFill>
                  <a:schemeClr val="bg1">
                    <a:alpha val="60000"/>
                  </a:schemeClr>
                </a:solidFill>
                <a:latin typeface="+mn-lt"/>
                <a:ea typeface="+mn-ea"/>
                <a:cs typeface="CiscoSans Thin"/>
              </a:rPr>
              <a:t>Publix</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666440"/>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74638"/>
            <a:ext cx="7886700" cy="9937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1879600"/>
            <a:ext cx="3868737"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1879600"/>
            <a:ext cx="3887788"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618324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42115595"/>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292720959"/>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t="31525" b="27614"/>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21252927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64570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38127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10102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8AA8F6-66C4-4E84-9365-A4452E60DF6F}"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394090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B8AA8F6-66C4-4E84-9365-A4452E60DF6F}" type="datetimeFigureOut">
              <a:rPr kumimoji="1" lang="ja-JP" altLang="en-US" smtClean="0"/>
              <a:t>2017/4/27</a:t>
            </a:fld>
            <a:endParaRPr kumimoji="1" lang="ja-JP" altLang="en-US"/>
          </a:p>
        </p:txBody>
      </p:sp>
      <p:sp>
        <p:nvSpPr>
          <p:cNvPr id="5" name="フッター プレースホルダー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CD8C490-D346-4C4C-AAFF-941435934716}" type="slidenum">
              <a:rPr kumimoji="1" lang="ja-JP" altLang="en-US" smtClean="0"/>
              <a:t>‹#›</a:t>
            </a:fld>
            <a:endParaRPr kumimoji="1" lang="ja-JP" altLang="en-US"/>
          </a:p>
        </p:txBody>
      </p:sp>
    </p:spTree>
    <p:extLst>
      <p:ext uri="{BB962C8B-B14F-4D97-AF65-F5344CB8AC3E}">
        <p14:creationId xmlns:p14="http://schemas.microsoft.com/office/powerpoint/2010/main" val="407740381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3972"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636090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1">
                    <a:lumMod val="75000"/>
                  </a:schemeClr>
                </a:solidFill>
                <a:latin typeface="+mn-lt"/>
                <a:ea typeface="+mn-ea"/>
                <a:cs typeface="CiscoSans Thin"/>
              </a:rPr>
              <a:t>© 2017  Cisco and/or its affiliates. All rights </a:t>
            </a:r>
            <a:r>
              <a:rPr lang="en-US" sz="600" spc="20" baseline="0" dirty="0" smtClean="0">
                <a:solidFill>
                  <a:schemeClr val="bg1">
                    <a:lumMod val="75000"/>
                  </a:schemeClr>
                </a:solidFill>
                <a:latin typeface="+mn-lt"/>
                <a:ea typeface="+mn-ea"/>
                <a:cs typeface="CiscoSans Thin"/>
              </a:rPr>
              <a:t>reserved</a:t>
            </a:r>
            <a:endParaRPr lang="en-US" sz="600" spc="20" baseline="0" dirty="0">
              <a:solidFill>
                <a:schemeClr val="bg1">
                  <a:lumMod val="75000"/>
                </a:schemeClr>
              </a:solidFill>
              <a:latin typeface="+mn-lt"/>
              <a:ea typeface="+mn-ea"/>
              <a:cs typeface="CiscoSans Thin"/>
            </a:endParaRPr>
          </a:p>
        </p:txBody>
      </p:sp>
      <p:pic>
        <p:nvPicPr>
          <p:cNvPr id="8" name="Picture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233313" y="503204"/>
            <a:ext cx="1429035" cy="468852"/>
          </a:xfrm>
          <a:prstGeom prst="rect">
            <a:avLst/>
          </a:prstGeom>
        </p:spPr>
      </p:pic>
    </p:spTree>
    <p:extLst>
      <p:ext uri="{BB962C8B-B14F-4D97-AF65-F5344CB8AC3E}">
        <p14:creationId xmlns:p14="http://schemas.microsoft.com/office/powerpoint/2010/main" val="77086633"/>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69" r:id="rId26"/>
    <p:sldLayoutId id="2147484077" r:id="rId27"/>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3">
          <p15:clr>
            <a:srgbClr val="F26B43"/>
          </p15:clr>
        </p15:guide>
        <p15:guide id="2" pos="336">
          <p15:clr>
            <a:srgbClr val="F26B43"/>
          </p15:clr>
        </p15:guide>
        <p15:guide id="3" pos="5448">
          <p15:clr>
            <a:srgbClr val="F26B43"/>
          </p15:clr>
        </p15:guide>
        <p15:guide id="6" pos="2876">
          <p15:clr>
            <a:srgbClr val="F26B43"/>
          </p15:clr>
        </p15:guide>
        <p15:guide id="7"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is-IS" sz="600" dirty="0" smtClean="0">
                <a:solidFill>
                  <a:srgbClr val="000000">
                    <a:alpha val="25000"/>
                  </a:srgbClr>
                </a:solidFill>
                <a:latin typeface="+mn-lt"/>
                <a:ea typeface="+mn-ea"/>
                <a:cs typeface="CiscoSans Thin"/>
              </a:rPr>
              <a:t>2017</a:t>
            </a:r>
            <a:r>
              <a:rPr lang="en-US" sz="600" dirty="0" smtClean="0">
                <a:solidFill>
                  <a:srgbClr val="000000">
                    <a:alpha val="25000"/>
                  </a:srgbClr>
                </a:solidFill>
                <a:latin typeface="+mn-lt"/>
                <a:ea typeface="+mn-ea"/>
                <a:cs typeface="CiscoSans Thin"/>
              </a:rPr>
              <a:t>  </a:t>
            </a:r>
            <a:r>
              <a:rPr lang="en-US" sz="600" dirty="0">
                <a:solidFill>
                  <a:srgbClr val="000000">
                    <a:alpha val="25000"/>
                  </a:srgbClr>
                </a:solidFill>
                <a:latin typeface="+mn-lt"/>
                <a:ea typeface="+mn-ea"/>
                <a:cs typeface="CiscoSans Thin"/>
              </a:rPr>
              <a:t>Cisco and/or its affiliates. All rights reserved.   Cisco </a:t>
            </a:r>
            <a:r>
              <a:rPr lang="en-US" sz="600" dirty="0" smtClean="0">
                <a:solidFill>
                  <a:srgbClr val="000000">
                    <a:alpha val="25000"/>
                  </a:srgbClr>
                </a:solidFill>
                <a:latin typeface="+mn-lt"/>
                <a:ea typeface="+mn-ea"/>
                <a:cs typeface="CiscoSans Thin"/>
              </a:rPr>
              <a:t>Public</a:t>
            </a:r>
          </a:p>
        </p:txBody>
      </p:sp>
      <p:pic>
        <p:nvPicPr>
          <p:cNvPr id="102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50168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microsoft.com/office/2007/relationships/hdphoto" Target="../media/hdphoto2.wdp"/><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3.png"/><Relationship Id="rId11" Type="http://schemas.openxmlformats.org/officeDocument/2006/relationships/image" Target="../media/image22.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p:cNvSpPr>
            <a:spLocks noGrp="1"/>
          </p:cNvSpPr>
          <p:nvPr>
            <p:ph type="subTitle" idx="1"/>
          </p:nvPr>
        </p:nvSpPr>
        <p:spPr>
          <a:xfrm>
            <a:off x="469496" y="3807438"/>
            <a:ext cx="8296421" cy="454461"/>
          </a:xfrm>
        </p:spPr>
        <p:txBody>
          <a:bodyPr/>
          <a:lstStyle/>
          <a:p>
            <a:r>
              <a:rPr lang="ja-JP" altLang="en-US"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シスコシステムズ合同会社</a:t>
            </a:r>
            <a:r>
              <a:rPr lang="en-US" altLang="ja-JP"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altLang="ja-JP"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br>
            <a:endParaRPr lang="en-US"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 name="Text Placeholder 9"/>
          <p:cNvSpPr>
            <a:spLocks noGrp="1"/>
          </p:cNvSpPr>
          <p:nvPr>
            <p:ph type="body" sz="quarter" idx="11"/>
          </p:nvPr>
        </p:nvSpPr>
        <p:spPr>
          <a:xfrm>
            <a:off x="469496" y="4054764"/>
            <a:ext cx="8252690" cy="506559"/>
          </a:xfrm>
        </p:spPr>
        <p:txBody>
          <a:bodyPr/>
          <a:lstStyle/>
          <a:p>
            <a:r>
              <a:rPr lang="en-US" altLang="ja-JP"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2017</a:t>
            </a:r>
            <a:r>
              <a:rPr lang="ja-JP" altLang="en-US"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年 </a:t>
            </a:r>
            <a:r>
              <a:rPr lang="en-US" altLang="ja-JP" sz="18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8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月</a:t>
            </a:r>
            <a:endParaRPr lang="en-US"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 name="Title 5"/>
          <p:cNvSpPr>
            <a:spLocks noGrp="1"/>
          </p:cNvSpPr>
          <p:nvPr>
            <p:ph type="ctrTitle"/>
          </p:nvPr>
        </p:nvSpPr>
        <p:spPr>
          <a:xfrm>
            <a:off x="463291" y="1595392"/>
            <a:ext cx="8165320" cy="1193990"/>
          </a:xfrm>
        </p:spPr>
        <p:txBody>
          <a:bodyPr/>
          <a:lstStyle/>
          <a:p>
            <a:r>
              <a:rPr lang="en-US" altLang="ja-JP" sz="4000" dirty="0">
                <a:latin typeface="ＭＳ Ｐゴシック" panose="020B0600070205080204" pitchFamily="50" charset="-128"/>
                <a:ea typeface="ＭＳ Ｐゴシック" panose="020B0600070205080204" pitchFamily="50" charset="-128"/>
              </a:rPr>
              <a:t>Cisco Start</a:t>
            </a:r>
            <a:r>
              <a:rPr lang="ja-JP" altLang="en-US" sz="4000" dirty="0" smtClean="0">
                <a:latin typeface="ＭＳ Ｐゴシック" panose="020B0600070205080204" pitchFamily="50" charset="-128"/>
                <a:ea typeface="ＭＳ Ｐゴシック" panose="020B0600070205080204" pitchFamily="50" charset="-128"/>
              </a:rPr>
              <a:t>シリーズ</a:t>
            </a:r>
            <a:r>
              <a:rPr lang="en-US" altLang="ja-JP" sz="4000" dirty="0">
                <a:latin typeface="ＭＳ Ｐゴシック" panose="020B0600070205080204" pitchFamily="50" charset="-128"/>
                <a:ea typeface="ＭＳ Ｐゴシック" panose="020B0600070205080204" pitchFamily="50" charset="-128"/>
              </a:rPr>
              <a:t/>
            </a:r>
            <a:br>
              <a:rPr lang="en-US" altLang="ja-JP" sz="4000" dirty="0">
                <a:latin typeface="ＭＳ Ｐゴシック" panose="020B0600070205080204" pitchFamily="50" charset="-128"/>
                <a:ea typeface="ＭＳ Ｐゴシック" panose="020B0600070205080204" pitchFamily="50" charset="-128"/>
              </a:rPr>
            </a:br>
            <a:r>
              <a:rPr lang="ja-JP" altLang="en-US" sz="3200" dirty="0">
                <a:latin typeface="ＭＳ Ｐゴシック" panose="020B0600070205080204" pitchFamily="50" charset="-128"/>
                <a:ea typeface="ＭＳ Ｐゴシック" panose="020B0600070205080204" pitchFamily="50" charset="-128"/>
              </a:rPr>
              <a:t>ワイヤレス</a:t>
            </a:r>
            <a:r>
              <a:rPr lang="ja-JP" altLang="en-US" sz="3200" dirty="0" smtClean="0">
                <a:latin typeface="ＭＳ Ｐゴシック" panose="020B0600070205080204" pitchFamily="50" charset="-128"/>
                <a:ea typeface="ＭＳ Ｐゴシック" panose="020B0600070205080204" pitchFamily="50" charset="-128"/>
              </a:rPr>
              <a:t>編 </a:t>
            </a:r>
            <a:r>
              <a:rPr lang="en-US" altLang="ja-JP" sz="2800" dirty="0" smtClean="0">
                <a:latin typeface="ＭＳ Ｐゴシック" panose="020B0600070205080204" pitchFamily="50" charset="-128"/>
                <a:ea typeface="ＭＳ Ｐゴシック" panose="020B0600070205080204" pitchFamily="50" charset="-128"/>
              </a:rPr>
              <a:t>(Cisco </a:t>
            </a:r>
            <a:r>
              <a:rPr lang="en-US" altLang="ja-JP" sz="2800" dirty="0" err="1" smtClean="0">
                <a:latin typeface="ＭＳ Ｐゴシック" panose="020B0600070205080204" pitchFamily="50" charset="-128"/>
                <a:ea typeface="ＭＳ Ｐゴシック" panose="020B0600070205080204" pitchFamily="50" charset="-128"/>
              </a:rPr>
              <a:t>Aironet</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アクセスポイント</a:t>
            </a:r>
            <a:r>
              <a:rPr lang="en-US" altLang="ja-JP" sz="2800" dirty="0" smtClean="0">
                <a:latin typeface="ＭＳ Ｐゴシック" panose="020B0600070205080204" pitchFamily="50" charset="-128"/>
                <a:ea typeface="ＭＳ Ｐゴシック" panose="020B0600070205080204" pitchFamily="50" charset="-128"/>
              </a:rPr>
              <a:t>)</a:t>
            </a:r>
            <a:endParaRPr lang="en-US" sz="28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波線 6"/>
          <p:cNvSpPr/>
          <p:nvPr/>
        </p:nvSpPr>
        <p:spPr>
          <a:xfrm>
            <a:off x="5578030" y="575890"/>
            <a:ext cx="3187887" cy="628650"/>
          </a:xfrm>
          <a:prstGeom prst="wave">
            <a:avLst>
              <a:gd name="adj1" fmla="val 12500"/>
              <a:gd name="adj2" fmla="val 243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latin typeface="ＭＳ Ｐゴシック" panose="020B0600070205080204" pitchFamily="50" charset="-128"/>
                <a:ea typeface="ＭＳ Ｐゴシック" panose="020B0600070205080204" pitchFamily="50" charset="-128"/>
              </a:rPr>
              <a:t>Cisco</a:t>
            </a:r>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dirty="0" smtClean="0">
                <a:latin typeface="ＭＳ Ｐゴシック" panose="020B0600070205080204" pitchFamily="50" charset="-128"/>
                <a:ea typeface="ＭＳ Ｐゴシック" panose="020B0600070205080204" pitchFamily="50" charset="-128"/>
              </a:rPr>
              <a:t>Start</a:t>
            </a:r>
            <a:r>
              <a:rPr kumimoji="1" lang="ja-JP" altLang="en-US" dirty="0" smtClean="0">
                <a:latin typeface="ＭＳ Ｐゴシック" panose="020B0600070205080204" pitchFamily="50" charset="-128"/>
                <a:ea typeface="ＭＳ Ｐゴシック" panose="020B0600070205080204" pitchFamily="50" charset="-128"/>
              </a:rPr>
              <a:t> ウェビナー資料</a:t>
            </a:r>
          </a:p>
        </p:txBody>
      </p:sp>
      <p:sp>
        <p:nvSpPr>
          <p:cNvPr id="8" name="正方形/長方形 7"/>
          <p:cNvSpPr/>
          <p:nvPr/>
        </p:nvSpPr>
        <p:spPr>
          <a:xfrm>
            <a:off x="3306617" y="4464425"/>
            <a:ext cx="5510415" cy="307777"/>
          </a:xfrm>
          <a:prstGeom prst="rect">
            <a:avLst/>
          </a:prstGeom>
        </p:spPr>
        <p:txBody>
          <a:bodyPr wrap="square">
            <a:spAutoFit/>
          </a:bodyPr>
          <a:lstStyle/>
          <a:p>
            <a:r>
              <a:rPr lang="ja-JP" altLang="ja-JP" sz="1400" dirty="0">
                <a:solidFill>
                  <a:schemeClr val="bg1"/>
                </a:solidFill>
              </a:rPr>
              <a:t>本資料に記載の各社社名、製品名は、各社の商標または登録商標です。</a:t>
            </a:r>
            <a:endParaRPr kumimoji="1" lang="ja-JP" altLang="en-US" sz="1400" dirty="0">
              <a:solidFill>
                <a:schemeClr val="bg1"/>
              </a:solidFill>
            </a:endParaRPr>
          </a:p>
        </p:txBody>
      </p:sp>
    </p:spTree>
    <p:extLst>
      <p:ext uri="{BB962C8B-B14F-4D97-AF65-F5344CB8AC3E}">
        <p14:creationId xmlns:p14="http://schemas.microsoft.com/office/powerpoint/2010/main" val="42721268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flipV="1">
            <a:off x="177938" y="1589101"/>
            <a:ext cx="3530600" cy="338445"/>
          </a:xfrm>
          <a:prstGeom prst="rect">
            <a:avLst/>
          </a:prstGeom>
          <a:gradFill flip="none" rotWithShape="1">
            <a:gsLst>
              <a:gs pos="0">
                <a:schemeClr val="bg1">
                  <a:alpha val="0"/>
                </a:schemeClr>
              </a:gs>
              <a:gs pos="50000">
                <a:schemeClr val="tx1">
                  <a:lumMod val="40000"/>
                  <a:lumOff val="6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92" rIns="68567" bIns="34292"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 name="Title 1"/>
          <p:cNvSpPr>
            <a:spLocks noGrp="1"/>
          </p:cNvSpPr>
          <p:nvPr>
            <p:ph type="title"/>
          </p:nvPr>
        </p:nvSpPr>
        <p:spPr>
          <a:xfrm>
            <a:off x="257283" y="341912"/>
            <a:ext cx="8886717" cy="731647"/>
          </a:xfrm>
        </p:spPr>
        <p:txBody>
          <a:bodyPr/>
          <a:lstStyle/>
          <a:p>
            <a:r>
              <a:rPr lang="en-US" altLang="ja-JP" sz="2400" dirty="0">
                <a:latin typeface="ＭＳ Ｐゴシック" panose="020B0600070205080204" pitchFamily="50" charset="-128"/>
                <a:ea typeface="ＭＳ Ｐゴシック" panose="020B0600070205080204" pitchFamily="50" charset="-128"/>
              </a:rPr>
              <a:t>802.11ac Wave </a:t>
            </a:r>
            <a:r>
              <a:rPr lang="en-US" altLang="ja-JP" sz="2400" dirty="0" smtClean="0">
                <a:latin typeface="ＭＳ Ｐゴシック" panose="020B0600070205080204" pitchFamily="50" charset="-128"/>
                <a:ea typeface="ＭＳ Ｐゴシック" panose="020B0600070205080204" pitchFamily="50" charset="-128"/>
              </a:rPr>
              <a:t>2 High-Power </a:t>
            </a:r>
            <a:r>
              <a:rPr lang="ja-JP" altLang="en-US" sz="2400" dirty="0" smtClean="0">
                <a:latin typeface="ＭＳ Ｐゴシック" panose="020B0600070205080204" pitchFamily="50" charset="-128"/>
                <a:ea typeface="ＭＳ Ｐゴシック" panose="020B0600070205080204" pitchFamily="50" charset="-128"/>
              </a:rPr>
              <a:t>アクセスポイント</a:t>
            </a:r>
            <a:endParaRPr lang="en-US" sz="2400" dirty="0">
              <a:latin typeface="ＭＳ Ｐゴシック" panose="020B0600070205080204" pitchFamily="50" charset="-128"/>
              <a:ea typeface="ＭＳ Ｐゴシック" panose="020B0600070205080204" pitchFamily="50" charset="-128"/>
            </a:endParaRPr>
          </a:p>
        </p:txBody>
      </p:sp>
      <p:sp>
        <p:nvSpPr>
          <p:cNvPr id="3" name="Rectangle 2"/>
          <p:cNvSpPr/>
          <p:nvPr/>
        </p:nvSpPr>
        <p:spPr>
          <a:xfrm>
            <a:off x="257283" y="1589102"/>
            <a:ext cx="3563166" cy="420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92" rIns="68567" bIns="34292" rtlCol="0" anchor="ctr"/>
          <a:lstStyle/>
          <a:p>
            <a:pPr algn="ct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Cisco Aironet</a:t>
            </a:r>
            <a:r>
              <a:rPr lang="en-US" b="1" baseline="30000"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 </a:t>
            </a:r>
            <a:r>
              <a:rPr lang="en-US" b="1" dirty="0" smtClean="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1815m </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Series</a:t>
            </a:r>
          </a:p>
        </p:txBody>
      </p:sp>
      <p:grpSp>
        <p:nvGrpSpPr>
          <p:cNvPr id="15" name="Group 14"/>
          <p:cNvGrpSpPr/>
          <p:nvPr/>
        </p:nvGrpSpPr>
        <p:grpSpPr>
          <a:xfrm>
            <a:off x="3916078" y="1084981"/>
            <a:ext cx="5227922" cy="3914858"/>
            <a:chOff x="3086364" y="1084580"/>
            <a:chExt cx="4969616" cy="3064510"/>
          </a:xfrm>
        </p:grpSpPr>
        <p:sp>
          <p:nvSpPr>
            <p:cNvPr id="16" name="Rectangle 15"/>
            <p:cNvSpPr/>
            <p:nvPr/>
          </p:nvSpPr>
          <p:spPr>
            <a:xfrm>
              <a:off x="3150342" y="1084580"/>
              <a:ext cx="4905638" cy="3058846"/>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3086364" y="1084580"/>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9" name="Rectangle 18"/>
            <p:cNvSpPr/>
            <p:nvPr/>
          </p:nvSpPr>
          <p:spPr>
            <a:xfrm>
              <a:off x="3086364" y="1700149"/>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0" name="Rectangle 19"/>
            <p:cNvSpPr/>
            <p:nvPr/>
          </p:nvSpPr>
          <p:spPr>
            <a:xfrm>
              <a:off x="3086364" y="2315717"/>
              <a:ext cx="66744" cy="6022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1" name="Rectangle 20"/>
            <p:cNvSpPr/>
            <p:nvPr/>
          </p:nvSpPr>
          <p:spPr>
            <a:xfrm>
              <a:off x="3086364" y="2931286"/>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2" name="Rectangle 21"/>
            <p:cNvSpPr/>
            <p:nvPr/>
          </p:nvSpPr>
          <p:spPr>
            <a:xfrm>
              <a:off x="3086364" y="3546854"/>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sp>
        <p:nvSpPr>
          <p:cNvPr id="23" name="Rectangle 22"/>
          <p:cNvSpPr/>
          <p:nvPr/>
        </p:nvSpPr>
        <p:spPr>
          <a:xfrm>
            <a:off x="3983381" y="1196262"/>
            <a:ext cx="5215013" cy="3516351"/>
          </a:xfrm>
          <a:prstGeom prst="rect">
            <a:avLst/>
          </a:prstGeom>
        </p:spPr>
        <p:txBody>
          <a:bodyPr wrap="square" lIns="68567" tIns="34292" rIns="68567" bIns="34292">
            <a:spAutoFit/>
          </a:bodyPr>
          <a:lstStyle/>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エンタープライズ クラス</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2 x 2:2 SU/MU-MIMO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802.11ac Wave </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 </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デュアル ラジオ、デュアル バンド </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802.11ac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Wave 2, 80MHz</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+4dB output power per </a:t>
            </a:r>
            <a:r>
              <a:rPr lang="en-US" altLang="ja-JP"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antenna</a:t>
            </a:r>
            <a:br>
              <a:rPr lang="en-US" altLang="ja-JP"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日本では</a:t>
            </a:r>
            <a:r>
              <a:rPr lang="en-US" altLang="ja-JP"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+2dB</a:t>
            </a:r>
            <a:r>
              <a:rPr lang="ja-JP" altLang="en-US" sz="1400" b="1" u="sng" dirty="0" err="1"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ほどに</a:t>
            </a:r>
            <a:r>
              <a:rPr lang="ja-JP" altLang="en-US"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なる予定</a:t>
            </a:r>
            <a:r>
              <a:rPr lang="en-US" altLang="ja-JP"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技適のため</a:t>
            </a:r>
            <a:r>
              <a:rPr lang="en-US" altLang="ja-JP" sz="1400" b="1" u="sng"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214267" indent="-214267">
              <a:buFont typeface="Arial"/>
              <a:buChar char="•"/>
            </a:pPr>
            <a:endParaRPr lang="en-US" altLang="ja-JP"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Integrated </a:t>
            </a:r>
            <a:r>
              <a:rPr lang="en-US" altLang="ja-JP"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Bluetooth Low Energy </a:t>
            </a:r>
            <a:r>
              <a:rPr lang="en-US" altLang="ja-JP"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radio(BLE)*</a:t>
            </a:r>
            <a:endPar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Mobility Express</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小型の</a:t>
            </a:r>
            <a:r>
              <a:rPr lang="ja-JP" alt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フォーム ファクター</a:t>
            </a:r>
            <a:r>
              <a:rPr lang="ja-JP" alt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で洗練されたデザイン</a:t>
            </a: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15.24 x 15.24 x 3 cm</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1 x </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アップリンク</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GigE </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ポート</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Powered over Ethernet (</a:t>
            </a:r>
            <a:r>
              <a:rPr lang="en-US" sz="1400" b="1" dirty="0" err="1">
                <a:latin typeface="ＭＳ Ｐゴシック" panose="020B0600070205080204" pitchFamily="50" charset="-128"/>
                <a:ea typeface="ＭＳ Ｐゴシック" panose="020B0600070205080204" pitchFamily="50" charset="-128"/>
                <a:cs typeface="メイリオ" panose="020B0604030504040204" pitchFamily="50" charset="-128"/>
              </a:rPr>
              <a:t>PoE</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内蔵アンテナ</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TextBox 17"/>
          <p:cNvSpPr txBox="1"/>
          <p:nvPr/>
        </p:nvSpPr>
        <p:spPr>
          <a:xfrm>
            <a:off x="7943853" y="4788441"/>
            <a:ext cx="1200147" cy="207753"/>
          </a:xfrm>
          <a:prstGeom prst="rect">
            <a:avLst/>
          </a:prstGeom>
          <a:noFill/>
        </p:spPr>
        <p:txBody>
          <a:bodyPr wrap="square" lIns="68567" tIns="34292" rIns="68567" bIns="34292" rtlCol="0">
            <a:spAutoFit/>
          </a:bodyPr>
          <a:lstStyle/>
          <a:p>
            <a:r>
              <a:rPr 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 Future availability</a:t>
            </a:r>
          </a:p>
        </p:txBody>
      </p:sp>
      <p:pic>
        <p:nvPicPr>
          <p:cNvPr id="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642" y="1963896"/>
            <a:ext cx="2699664" cy="215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p:cNvSpPr/>
          <p:nvPr/>
        </p:nvSpPr>
        <p:spPr>
          <a:xfrm>
            <a:off x="7862455" y="0"/>
            <a:ext cx="1281545" cy="341912"/>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6</a:t>
            </a:r>
            <a:r>
              <a:rPr kumimoji="1" lang="ja-JP" altLang="en-US" sz="1400" dirty="0" smtClean="0"/>
              <a:t>月以降予定</a:t>
            </a:r>
          </a:p>
        </p:txBody>
      </p:sp>
      <p:sp>
        <p:nvSpPr>
          <p:cNvPr id="26" name="正方形/長方形 25"/>
          <p:cNvSpPr/>
          <p:nvPr/>
        </p:nvSpPr>
        <p:spPr>
          <a:xfrm>
            <a:off x="839887" y="3965472"/>
            <a:ext cx="2355132" cy="369332"/>
          </a:xfrm>
          <a:prstGeom prst="rect">
            <a:avLst/>
          </a:prstGeom>
        </p:spPr>
        <p:txBody>
          <a:bodyPr wrap="none">
            <a:spAutoFit/>
          </a:bodyPr>
          <a:lstStyle/>
          <a:p>
            <a:pPr algn="ctr"/>
            <a:r>
              <a:rPr lang="ja-JP" altLang="en-US" dirty="0">
                <a:solidFill>
                  <a:srgbClr val="435153"/>
                </a:solidFill>
                <a:latin typeface="ＭＳ Ｐゴシック" panose="020B0600070205080204" pitchFamily="50" charset="-128"/>
                <a:ea typeface="ＭＳ Ｐゴシック" panose="020B0600070205080204" pitchFamily="50" charset="-128"/>
              </a:rPr>
              <a:t>リリース時期：</a:t>
            </a:r>
            <a:r>
              <a:rPr lang="en-US" altLang="ja-JP" dirty="0">
                <a:solidFill>
                  <a:srgbClr val="435153"/>
                </a:solidFill>
                <a:latin typeface="ＭＳ Ｐゴシック" panose="020B0600070205080204" pitchFamily="50" charset="-128"/>
                <a:ea typeface="ＭＳ Ｐゴシック" panose="020B0600070205080204" pitchFamily="50" charset="-128"/>
              </a:rPr>
              <a:t>6</a:t>
            </a:r>
            <a:r>
              <a:rPr lang="ja-JP" altLang="en-US" dirty="0">
                <a:solidFill>
                  <a:srgbClr val="435153"/>
                </a:solidFill>
                <a:latin typeface="ＭＳ Ｐゴシック" panose="020B0600070205080204" pitchFamily="50" charset="-128"/>
                <a:ea typeface="ＭＳ Ｐゴシック" panose="020B0600070205080204" pitchFamily="50" charset="-128"/>
              </a:rPr>
              <a:t>月以降</a:t>
            </a:r>
            <a:endParaRPr lang="en-US" altLang="ja-JP" dirty="0">
              <a:solidFill>
                <a:srgbClr val="435153"/>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6526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116" y="2478745"/>
            <a:ext cx="1385354"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Cisco Mobility Express </a:t>
            </a:r>
            <a:r>
              <a:rPr lang="en-US" altLang="ja-JP" dirty="0" smtClean="0">
                <a:latin typeface="ＭＳ Ｐゴシック" panose="020B0600070205080204" pitchFamily="50" charset="-128"/>
                <a:ea typeface="ＭＳ Ｐゴシック" panose="020B0600070205080204" pitchFamily="50" charset="-128"/>
              </a:rPr>
              <a:t>Solution</a:t>
            </a:r>
            <a:r>
              <a:rPr lang="ja-JP" altLang="en-US" dirty="0" smtClean="0">
                <a:latin typeface="ＭＳ Ｐゴシック" panose="020B0600070205080204" pitchFamily="50" charset="-128"/>
                <a:ea typeface="ＭＳ Ｐゴシック" panose="020B0600070205080204" pitchFamily="50" charset="-128"/>
              </a:rPr>
              <a:t>概要　</a:t>
            </a:r>
            <a:endParaRPr lang="en-US" dirty="0">
              <a:latin typeface="ＭＳ Ｐゴシック" panose="020B0600070205080204" pitchFamily="50" charset="-128"/>
              <a:ea typeface="ＭＳ Ｐゴシック" panose="020B0600070205080204" pitchFamily="50" charset="-128"/>
            </a:endParaRPr>
          </a:p>
        </p:txBody>
      </p:sp>
      <p:sp>
        <p:nvSpPr>
          <p:cNvPr id="12" name="TextBox 11"/>
          <p:cNvSpPr txBox="1"/>
          <p:nvPr/>
        </p:nvSpPr>
        <p:spPr>
          <a:xfrm>
            <a:off x="763712" y="1853023"/>
            <a:ext cx="1339891" cy="461661"/>
          </a:xfrm>
          <a:prstGeom prst="rect">
            <a:avLst/>
          </a:prstGeom>
          <a:noFill/>
        </p:spPr>
        <p:txBody>
          <a:bodyPr wrap="square" lIns="91436" tIns="45718" rIns="91436" bIns="45718" rtlCol="0">
            <a:spAutoFit/>
          </a:bodyPr>
          <a:lstStyle/>
          <a:p>
            <a:pPr algn="ctr"/>
            <a:r>
              <a:rPr lang="en-US" altLang="ja-JP" sz="1200" dirty="0" smtClean="0">
                <a:latin typeface="ＭＳ Ｐゴシック" panose="020B0600070205080204" pitchFamily="50" charset="-128"/>
                <a:ea typeface="ＭＳ Ｐゴシック" panose="020B0600070205080204" pitchFamily="50" charset="-128"/>
              </a:rPr>
              <a:t>ME</a:t>
            </a:r>
            <a:r>
              <a:rPr lang="ja-JP" altLang="en-US" sz="1200" dirty="0" smtClean="0">
                <a:latin typeface="ＭＳ Ｐゴシック" panose="020B0600070205080204" pitchFamily="50" charset="-128"/>
                <a:ea typeface="ＭＳ Ｐゴシック" panose="020B0600070205080204" pitchFamily="50" charset="-128"/>
              </a:rPr>
              <a:t> </a:t>
            </a:r>
            <a:r>
              <a:rPr lang="en-US" altLang="ja-JP" sz="1200" dirty="0" smtClean="0">
                <a:latin typeface="ＭＳ Ｐゴシック" panose="020B0600070205080204" pitchFamily="50" charset="-128"/>
                <a:ea typeface="ＭＳ Ｐゴシック" panose="020B0600070205080204" pitchFamily="50" charset="-128"/>
              </a:rPr>
              <a:t>Master</a:t>
            </a:r>
            <a:r>
              <a:rPr lang="ja-JP" altLang="en-US" sz="1200" dirty="0" smtClean="0">
                <a:latin typeface="ＭＳ Ｐゴシック" panose="020B0600070205080204" pitchFamily="50" charset="-128"/>
                <a:ea typeface="ＭＳ Ｐゴシック" panose="020B0600070205080204" pitchFamily="50" charset="-128"/>
              </a:rPr>
              <a:t>対応</a:t>
            </a:r>
            <a:r>
              <a:rPr lang="en-US" sz="1200" dirty="0">
                <a:latin typeface="ＭＳ Ｐゴシック" panose="020B0600070205080204" pitchFamily="50" charset="-128"/>
                <a:ea typeface="ＭＳ Ｐゴシック" panose="020B0600070205080204" pitchFamily="50" charset="-128"/>
              </a:rPr>
              <a:t/>
            </a:r>
            <a:br>
              <a:rPr lang="en-US"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アクセス ポイント</a:t>
            </a:r>
            <a:endParaRPr lang="en-US" sz="1200" dirty="0">
              <a:latin typeface="ＭＳ Ｐゴシック" panose="020B0600070205080204" pitchFamily="50" charset="-128"/>
              <a:ea typeface="ＭＳ Ｐゴシック" panose="020B0600070205080204" pitchFamily="50" charset="-128"/>
            </a:endParaRPr>
          </a:p>
        </p:txBody>
      </p:sp>
      <p:cxnSp>
        <p:nvCxnSpPr>
          <p:cNvPr id="5" name="Straight Connector 4"/>
          <p:cNvCxnSpPr/>
          <p:nvPr/>
        </p:nvCxnSpPr>
        <p:spPr>
          <a:xfrm>
            <a:off x="6074973" y="1517563"/>
            <a:ext cx="0" cy="3168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1760703" y="2054332"/>
            <a:ext cx="1386920" cy="720465"/>
            <a:chOff x="1944049" y="2078079"/>
            <a:chExt cx="1507296" cy="818850"/>
          </a:xfrm>
        </p:grpSpPr>
        <p:cxnSp>
          <p:nvCxnSpPr>
            <p:cNvPr id="24" name="Straight Connector 30"/>
            <p:cNvCxnSpPr>
              <a:endCxn id="62" idx="1"/>
            </p:cNvCxnSpPr>
            <p:nvPr/>
          </p:nvCxnSpPr>
          <p:spPr>
            <a:xfrm flipV="1">
              <a:off x="2040170" y="2078079"/>
              <a:ext cx="1411175" cy="771635"/>
            </a:xfrm>
            <a:prstGeom prst="line">
              <a:avLst/>
            </a:prstGeom>
            <a:ln cap="rnd">
              <a:solidFill>
                <a:schemeClr val="tx1"/>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35"/>
            <p:cNvCxnSpPr>
              <a:endCxn id="62" idx="1"/>
            </p:cNvCxnSpPr>
            <p:nvPr/>
          </p:nvCxnSpPr>
          <p:spPr>
            <a:xfrm flipV="1">
              <a:off x="1944049" y="2078079"/>
              <a:ext cx="1507296" cy="818850"/>
            </a:xfrm>
            <a:prstGeom prst="line">
              <a:avLst/>
            </a:prstGeom>
            <a:ln cap="rnd">
              <a:solidFill>
                <a:schemeClr val="tx1"/>
              </a:solidFill>
              <a:prstDash val="dot"/>
              <a:headEnd type="triangle"/>
              <a:tailEnd type="none"/>
            </a:ln>
            <a:effectLst/>
          </p:spPr>
          <p:style>
            <a:lnRef idx="2">
              <a:schemeClr val="accent1"/>
            </a:lnRef>
            <a:fillRef idx="0">
              <a:schemeClr val="accent1"/>
            </a:fillRef>
            <a:effectRef idx="1">
              <a:schemeClr val="accent1"/>
            </a:effectRef>
            <a:fontRef idx="minor">
              <a:schemeClr val="tx1"/>
            </a:fontRef>
          </p:style>
        </p:cxnSp>
      </p:grpSp>
      <p:sp>
        <p:nvSpPr>
          <p:cNvPr id="29" name="TextBox 5"/>
          <p:cNvSpPr txBox="1"/>
          <p:nvPr/>
        </p:nvSpPr>
        <p:spPr>
          <a:xfrm>
            <a:off x="6057133" y="1944790"/>
            <a:ext cx="3336871" cy="1938984"/>
          </a:xfrm>
          <a:prstGeom prst="rect">
            <a:avLst/>
          </a:prstGeom>
          <a:noFill/>
        </p:spPr>
        <p:txBody>
          <a:bodyPr wrap="square" lIns="91432" tIns="45716" rIns="91432" bIns="45716" rtlCol="0">
            <a:spAutoFit/>
          </a:bodyPr>
          <a:lstStyle/>
          <a:p>
            <a:pPr defTabSz="457094"/>
            <a:r>
              <a:rPr lang="en-US" altLang="ja-JP" sz="2000" dirty="0">
                <a:latin typeface="ＭＳ Ｐゴシック" panose="020B0600070205080204" pitchFamily="50" charset="-128"/>
                <a:ea typeface="ＭＳ Ｐゴシック" panose="020B0600070205080204" pitchFamily="50" charset="-128"/>
              </a:rPr>
              <a:t>Cisco </a:t>
            </a:r>
            <a:r>
              <a:rPr lang="en-US" altLang="ja-JP" sz="2000" dirty="0" err="1">
                <a:latin typeface="ＭＳ Ｐゴシック" panose="020B0600070205080204" pitchFamily="50" charset="-128"/>
                <a:ea typeface="ＭＳ Ｐゴシック" panose="020B0600070205080204" pitchFamily="50" charset="-128"/>
              </a:rPr>
              <a:t>Aironet</a:t>
            </a:r>
            <a:r>
              <a:rPr lang="en-US" altLang="ja-JP" sz="2000" dirty="0">
                <a:latin typeface="ＭＳ Ｐゴシック" panose="020B0600070205080204" pitchFamily="50" charset="-128"/>
                <a:ea typeface="ＭＳ Ｐゴシック" panose="020B0600070205080204" pitchFamily="50" charset="-128"/>
              </a:rPr>
              <a:t>  </a:t>
            </a:r>
            <a:r>
              <a:rPr lang="en-US" altLang="ja-JP" sz="2000" b="1" dirty="0" smtClean="0">
                <a:solidFill>
                  <a:schemeClr val="accent1"/>
                </a:solidFill>
                <a:latin typeface="ＭＳ Ｐゴシック" panose="020B0600070205080204" pitchFamily="50" charset="-128"/>
                <a:ea typeface="ＭＳ Ｐゴシック" panose="020B0600070205080204" pitchFamily="50" charset="-128"/>
              </a:rPr>
              <a:t>1815/1830/1850/</a:t>
            </a:r>
          </a:p>
          <a:p>
            <a:pPr defTabSz="457094"/>
            <a:r>
              <a:rPr lang="en-US" altLang="ja-JP" sz="2000" b="1" dirty="0" smtClean="0">
                <a:solidFill>
                  <a:schemeClr val="accent1"/>
                </a:solidFill>
                <a:latin typeface="ＭＳ Ｐゴシック" panose="020B0600070205080204" pitchFamily="50" charset="-128"/>
                <a:ea typeface="ＭＳ Ｐゴシック" panose="020B0600070205080204" pitchFamily="50" charset="-128"/>
              </a:rPr>
              <a:t>2800/3800</a:t>
            </a:r>
            <a:r>
              <a:rPr lang="en-US" altLang="ja-JP" sz="2000" dirty="0" smtClean="0">
                <a:solidFill>
                  <a:schemeClr val="accent1"/>
                </a:solidFill>
                <a:latin typeface="ＭＳ Ｐゴシック" panose="020B0600070205080204" pitchFamily="50" charset="-128"/>
                <a:ea typeface="ＭＳ Ｐゴシック" panose="020B0600070205080204" pitchFamily="50" charset="-128"/>
              </a:rPr>
              <a:t> </a:t>
            </a:r>
            <a:r>
              <a:rPr lang="en-US" altLang="ja-JP" sz="2000" dirty="0" smtClean="0">
                <a:latin typeface="ＭＳ Ｐゴシック" panose="020B0600070205080204" pitchFamily="50" charset="-128"/>
                <a:ea typeface="ＭＳ Ｐゴシック" panose="020B0600070205080204" pitchFamily="50" charset="-128"/>
              </a:rPr>
              <a:t>802.11ac </a:t>
            </a:r>
            <a:r>
              <a:rPr lang="en-US" altLang="ja-JP" sz="2000" dirty="0">
                <a:latin typeface="ＭＳ Ｐゴシック" panose="020B0600070205080204" pitchFamily="50" charset="-128"/>
                <a:ea typeface="ＭＳ Ｐゴシック" panose="020B0600070205080204" pitchFamily="50" charset="-128"/>
              </a:rPr>
              <a:t>Wave </a:t>
            </a:r>
            <a:r>
              <a:rPr lang="en-US" altLang="ja-JP" sz="2000" dirty="0" smtClean="0">
                <a:latin typeface="ＭＳ Ｐゴシック" panose="020B0600070205080204" pitchFamily="50" charset="-128"/>
                <a:ea typeface="ＭＳ Ｐゴシック" panose="020B0600070205080204" pitchFamily="50" charset="-128"/>
              </a:rPr>
              <a:t>2</a:t>
            </a:r>
            <a:endParaRPr lang="en-US" sz="2000" dirty="0">
              <a:latin typeface="ＭＳ Ｐゴシック" panose="020B0600070205080204" pitchFamily="50" charset="-128"/>
              <a:ea typeface="ＭＳ Ｐゴシック" panose="020B0600070205080204" pitchFamily="50" charset="-128"/>
              <a:cs typeface="ＭＳ Ｐゴシック"/>
            </a:endParaRPr>
          </a:p>
          <a:p>
            <a:pPr defTabSz="457094"/>
            <a:r>
              <a:rPr lang="ja-JP" altLang="en-US" sz="2000" dirty="0">
                <a:latin typeface="ＭＳ Ｐゴシック" panose="020B0600070205080204" pitchFamily="50" charset="-128"/>
                <a:ea typeface="ＭＳ Ｐゴシック" panose="020B0600070205080204" pitchFamily="50" charset="-128"/>
                <a:cs typeface="ＭＳ Ｐゴシック"/>
              </a:rPr>
              <a:t>アクセス ポイントが</a:t>
            </a:r>
            <a:endParaRPr lang="en-US" altLang="ja-JP" sz="2000" dirty="0">
              <a:latin typeface="ＭＳ Ｐゴシック" panose="020B0600070205080204" pitchFamily="50" charset="-128"/>
              <a:ea typeface="ＭＳ Ｐゴシック" panose="020B0600070205080204" pitchFamily="50" charset="-128"/>
              <a:cs typeface="ＭＳ Ｐゴシック"/>
            </a:endParaRPr>
          </a:p>
          <a:p>
            <a:pPr defTabSz="457094"/>
            <a:r>
              <a:rPr lang="ja-JP" altLang="en-US" sz="2000" dirty="0">
                <a:latin typeface="ＭＳ Ｐゴシック" panose="020B0600070205080204" pitchFamily="50" charset="-128"/>
                <a:ea typeface="ＭＳ Ｐゴシック" panose="020B0600070205080204" pitchFamily="50" charset="-128"/>
                <a:cs typeface="ＭＳ Ｐゴシック"/>
              </a:rPr>
              <a:t>他のアクセス ポイント</a:t>
            </a:r>
            <a:r>
              <a:rPr lang="ja-JP" altLang="en-US" sz="2000" dirty="0" smtClean="0">
                <a:latin typeface="ＭＳ Ｐゴシック" panose="020B0600070205080204" pitchFamily="50" charset="-128"/>
                <a:ea typeface="ＭＳ Ｐゴシック" panose="020B0600070205080204" pitchFamily="50" charset="-128"/>
                <a:cs typeface="ＭＳ Ｐゴシック"/>
              </a:rPr>
              <a:t>への</a:t>
            </a:r>
            <a:r>
              <a:rPr lang="en-US" altLang="ja-JP" sz="2000" dirty="0" smtClean="0">
                <a:latin typeface="ＭＳ Ｐゴシック" panose="020B0600070205080204" pitchFamily="50" charset="-128"/>
                <a:ea typeface="ＭＳ Ｐゴシック" panose="020B0600070205080204" pitchFamily="50" charset="-128"/>
                <a:cs typeface="ＭＳ Ｐゴシック"/>
              </a:rPr>
              <a:t/>
            </a:r>
            <a:br>
              <a:rPr lang="en-US" altLang="ja-JP" sz="2000" dirty="0" smtClean="0">
                <a:latin typeface="ＭＳ Ｐゴシック" panose="020B0600070205080204" pitchFamily="50" charset="-128"/>
                <a:ea typeface="ＭＳ Ｐゴシック" panose="020B0600070205080204" pitchFamily="50" charset="-128"/>
                <a:cs typeface="ＭＳ Ｐゴシック"/>
              </a:rPr>
            </a:br>
            <a:r>
              <a:rPr lang="ja-JP" altLang="en-US" sz="2000" dirty="0" smtClean="0">
                <a:latin typeface="ＭＳ Ｐゴシック" panose="020B0600070205080204" pitchFamily="50" charset="-128"/>
                <a:ea typeface="ＭＳ Ｐゴシック" panose="020B0600070205080204" pitchFamily="50" charset="-128"/>
                <a:cs typeface="ＭＳ Ｐゴシック"/>
              </a:rPr>
              <a:t>機能</a:t>
            </a:r>
            <a:r>
              <a:rPr lang="ja-JP" altLang="en-US" sz="2000" dirty="0">
                <a:latin typeface="ＭＳ Ｐゴシック" panose="020B0600070205080204" pitchFamily="50" charset="-128"/>
                <a:ea typeface="ＭＳ Ｐゴシック" panose="020B0600070205080204" pitchFamily="50" charset="-128"/>
                <a:cs typeface="ＭＳ Ｐゴシック"/>
              </a:rPr>
              <a:t>を提供</a:t>
            </a:r>
            <a:endParaRPr lang="en-US" altLang="ja-JP" sz="2000" dirty="0">
              <a:latin typeface="ＭＳ Ｐゴシック" panose="020B0600070205080204" pitchFamily="50" charset="-128"/>
              <a:ea typeface="ＭＳ Ｐゴシック" panose="020B0600070205080204" pitchFamily="50" charset="-128"/>
              <a:cs typeface="ＭＳ Ｐゴシック"/>
            </a:endParaRPr>
          </a:p>
        </p:txBody>
      </p:sp>
      <p:sp>
        <p:nvSpPr>
          <p:cNvPr id="4" name="角丸四角形 3"/>
          <p:cNvSpPr/>
          <p:nvPr/>
        </p:nvSpPr>
        <p:spPr>
          <a:xfrm>
            <a:off x="307428" y="1264734"/>
            <a:ext cx="2225179"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smtClean="0">
                <a:solidFill>
                  <a:schemeClr val="tx1"/>
                </a:solidFill>
                <a:latin typeface="ＭＳ Ｐゴシック" panose="020B0600070205080204" pitchFamily="50" charset="-128"/>
                <a:ea typeface="ＭＳ Ｐゴシック" panose="020B0600070205080204" pitchFamily="50" charset="-128"/>
              </a:rPr>
              <a:t>Master</a:t>
            </a:r>
            <a:br>
              <a:rPr lang="en-US" altLang="ja-JP" sz="1400" dirty="0" smtClean="0">
                <a:solidFill>
                  <a:schemeClr val="tx1"/>
                </a:solidFill>
                <a:latin typeface="ＭＳ Ｐゴシック" panose="020B0600070205080204" pitchFamily="50" charset="-128"/>
                <a:ea typeface="ＭＳ Ｐゴシック" panose="020B0600070205080204" pitchFamily="50" charset="-128"/>
              </a:rPr>
            </a:br>
            <a:r>
              <a:rPr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コントローラ機能を提供</a:t>
            </a:r>
            <a:r>
              <a:rPr lang="en-US" altLang="ja-JP" sz="14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2822290" y="986048"/>
            <a:ext cx="3135581"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Subordinate</a:t>
            </a:r>
          </a:p>
          <a:p>
            <a:pPr algn="ct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接続</a:t>
            </a:r>
            <a:r>
              <a:rPr lang="en-US" altLang="ja-JP" sz="1400" dirty="0" smtClean="0">
                <a:solidFill>
                  <a:schemeClr val="tx1"/>
                </a:solidFill>
                <a:latin typeface="ＭＳ Ｐゴシック" panose="020B0600070205080204" pitchFamily="50" charset="-128"/>
                <a:ea typeface="ＭＳ Ｐゴシック" panose="020B0600070205080204" pitchFamily="50" charset="-128"/>
              </a:rPr>
              <a:t>AP)</a:t>
            </a:r>
          </a:p>
        </p:txBody>
      </p:sp>
      <p:sp>
        <p:nvSpPr>
          <p:cNvPr id="59" name="TextBox 27"/>
          <p:cNvSpPr txBox="1"/>
          <p:nvPr/>
        </p:nvSpPr>
        <p:spPr>
          <a:xfrm rot="19773554">
            <a:off x="1931679" y="2195927"/>
            <a:ext cx="785784" cy="276995"/>
          </a:xfrm>
          <a:prstGeom prst="rect">
            <a:avLst/>
          </a:prstGeom>
          <a:noFill/>
        </p:spPr>
        <p:txBody>
          <a:bodyPr wrap="none" lIns="91436" tIns="45718" rIns="91436" bIns="45718" rtlCol="0">
            <a:spAutoFit/>
          </a:bodyPr>
          <a:lstStyle/>
          <a:p>
            <a:r>
              <a:rPr lang="en-US" altLang="ja-JP" sz="1200" dirty="0">
                <a:latin typeface="ＭＳ Ｐゴシック" panose="020B0600070205080204" pitchFamily="50" charset="-128"/>
                <a:ea typeface="ＭＳ Ｐゴシック" panose="020B0600070205080204" pitchFamily="50" charset="-128"/>
              </a:rPr>
              <a:t>CAPWAP</a:t>
            </a:r>
            <a:endParaRPr lang="en-US" sz="1200" dirty="0">
              <a:latin typeface="ＭＳ Ｐゴシック" panose="020B0600070205080204" pitchFamily="50" charset="-128"/>
              <a:ea typeface="ＭＳ Ｐゴシック" panose="020B0600070205080204" pitchFamily="50" charset="-128"/>
            </a:endParaRPr>
          </a:p>
        </p:txBody>
      </p:sp>
      <p:grpSp>
        <p:nvGrpSpPr>
          <p:cNvPr id="16" name="図形グループ 15"/>
          <p:cNvGrpSpPr/>
          <p:nvPr/>
        </p:nvGrpSpPr>
        <p:grpSpPr>
          <a:xfrm rot="21074360">
            <a:off x="1777707" y="2790975"/>
            <a:ext cx="3116392" cy="9689"/>
            <a:chOff x="1781852" y="2809236"/>
            <a:chExt cx="2341392" cy="9689"/>
          </a:xfrm>
        </p:grpSpPr>
        <p:cxnSp>
          <p:nvCxnSpPr>
            <p:cNvPr id="33" name="Straight Connector 32"/>
            <p:cNvCxnSpPr/>
            <p:nvPr/>
          </p:nvCxnSpPr>
          <p:spPr>
            <a:xfrm flipV="1">
              <a:off x="1887046" y="2809236"/>
              <a:ext cx="2236198" cy="9689"/>
            </a:xfrm>
            <a:prstGeom prst="line">
              <a:avLst/>
            </a:prstGeom>
            <a:ln cap="rnd">
              <a:solidFill>
                <a:schemeClr val="tx1"/>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781852" y="2809236"/>
              <a:ext cx="2236198" cy="9689"/>
            </a:xfrm>
            <a:prstGeom prst="line">
              <a:avLst/>
            </a:prstGeom>
            <a:ln cap="rnd">
              <a:solidFill>
                <a:schemeClr val="tx1"/>
              </a:solidFill>
              <a:prstDash val="dot"/>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36" name="グループ化 35"/>
          <p:cNvGrpSpPr>
            <a:grpSpLocks noChangeAspect="1"/>
          </p:cNvGrpSpPr>
          <p:nvPr/>
        </p:nvGrpSpPr>
        <p:grpSpPr>
          <a:xfrm rot="16200000">
            <a:off x="1181490" y="3455359"/>
            <a:ext cx="216227" cy="447065"/>
            <a:chOff x="2979738" y="2986579"/>
            <a:chExt cx="352425" cy="728663"/>
          </a:xfrm>
          <a:solidFill>
            <a:schemeClr val="tx1"/>
          </a:solidFill>
        </p:grpSpPr>
        <p:sp>
          <p:nvSpPr>
            <p:cNvPr id="39"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sp>
          <p:nvSpPr>
            <p:cNvPr id="40"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sp>
          <p:nvSpPr>
            <p:cNvPr id="41"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grpSp>
      <p:grpSp>
        <p:nvGrpSpPr>
          <p:cNvPr id="10" name="図形グループ 9"/>
          <p:cNvGrpSpPr/>
          <p:nvPr/>
        </p:nvGrpSpPr>
        <p:grpSpPr>
          <a:xfrm>
            <a:off x="720459" y="3883774"/>
            <a:ext cx="1248649" cy="712360"/>
            <a:chOff x="720459" y="4084942"/>
            <a:chExt cx="1248649" cy="712360"/>
          </a:xfrm>
        </p:grpSpPr>
        <p:sp>
          <p:nvSpPr>
            <p:cNvPr id="58" name="TextBox 27"/>
            <p:cNvSpPr txBox="1"/>
            <p:nvPr/>
          </p:nvSpPr>
          <p:spPr>
            <a:xfrm>
              <a:off x="720459" y="4520307"/>
              <a:ext cx="1237831" cy="276995"/>
            </a:xfrm>
            <a:prstGeom prst="rect">
              <a:avLst/>
            </a:prstGeom>
            <a:noFill/>
          </p:spPr>
          <p:txBody>
            <a:bodyPr wrap="none" lIns="91436" tIns="45718" rIns="91436" bIns="45718" rtlCol="0">
              <a:spAutoFit/>
            </a:bodyPr>
            <a:lstStyle/>
            <a:p>
              <a:r>
                <a:rPr lang="ja-JP" altLang="en-US" sz="1200" dirty="0">
                  <a:latin typeface="ＭＳ Ｐゴシック" panose="020B0600070205080204" pitchFamily="50" charset="-128"/>
                  <a:ea typeface="ＭＳ Ｐゴシック" panose="020B0600070205080204" pitchFamily="50" charset="-128"/>
                </a:rPr>
                <a:t>無線クライアント</a:t>
              </a:r>
              <a:endParaRPr lang="en-US" sz="1200" dirty="0">
                <a:latin typeface="ＭＳ Ｐゴシック" panose="020B0600070205080204" pitchFamily="50" charset="-128"/>
                <a:ea typeface="ＭＳ Ｐゴシック" panose="020B0600070205080204" pitchFamily="50" charset="-128"/>
              </a:endParaRPr>
            </a:p>
          </p:txBody>
        </p:sp>
        <p:sp>
          <p:nvSpPr>
            <p:cNvPr id="42" name="Freeform 177"/>
            <p:cNvSpPr>
              <a:spLocks noChangeAspect="1" noEditPoints="1"/>
            </p:cNvSpPr>
            <p:nvPr/>
          </p:nvSpPr>
          <p:spPr bwMode="auto">
            <a:xfrm>
              <a:off x="984700" y="4084942"/>
              <a:ext cx="295798" cy="428481"/>
            </a:xfrm>
            <a:custGeom>
              <a:avLst/>
              <a:gdLst>
                <a:gd name="T0" fmla="*/ 371 w 384"/>
                <a:gd name="T1" fmla="*/ 0 h 556"/>
                <a:gd name="T2" fmla="*/ 13 w 384"/>
                <a:gd name="T3" fmla="*/ 0 h 556"/>
                <a:gd name="T4" fmla="*/ 0 w 384"/>
                <a:gd name="T5" fmla="*/ 14 h 556"/>
                <a:gd name="T6" fmla="*/ 0 w 384"/>
                <a:gd name="T7" fmla="*/ 542 h 556"/>
                <a:gd name="T8" fmla="*/ 13 w 384"/>
                <a:gd name="T9" fmla="*/ 556 h 556"/>
                <a:gd name="T10" fmla="*/ 371 w 384"/>
                <a:gd name="T11" fmla="*/ 556 h 556"/>
                <a:gd name="T12" fmla="*/ 384 w 384"/>
                <a:gd name="T13" fmla="*/ 542 h 556"/>
                <a:gd name="T14" fmla="*/ 384 w 384"/>
                <a:gd name="T15" fmla="*/ 14 h 556"/>
                <a:gd name="T16" fmla="*/ 371 w 384"/>
                <a:gd name="T17" fmla="*/ 0 h 556"/>
                <a:gd name="T18" fmla="*/ 192 w 384"/>
                <a:gd name="T19" fmla="*/ 528 h 556"/>
                <a:gd name="T20" fmla="*/ 170 w 384"/>
                <a:gd name="T21" fmla="*/ 506 h 556"/>
                <a:gd name="T22" fmla="*/ 192 w 384"/>
                <a:gd name="T23" fmla="*/ 484 h 556"/>
                <a:gd name="T24" fmla="*/ 214 w 384"/>
                <a:gd name="T25" fmla="*/ 506 h 556"/>
                <a:gd name="T26" fmla="*/ 192 w 384"/>
                <a:gd name="T27" fmla="*/ 528 h 556"/>
                <a:gd name="T28" fmla="*/ 358 w 384"/>
                <a:gd name="T29" fmla="*/ 464 h 556"/>
                <a:gd name="T30" fmla="*/ 26 w 384"/>
                <a:gd name="T31" fmla="*/ 464 h 556"/>
                <a:gd name="T32" fmla="*/ 26 w 384"/>
                <a:gd name="T33" fmla="*/ 32 h 556"/>
                <a:gd name="T34" fmla="*/ 358 w 384"/>
                <a:gd name="T35" fmla="*/ 32 h 556"/>
                <a:gd name="T36" fmla="*/ 358 w 384"/>
                <a:gd name="T37" fmla="*/ 46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4" h="556">
                  <a:moveTo>
                    <a:pt x="371" y="0"/>
                  </a:moveTo>
                  <a:cubicBezTo>
                    <a:pt x="13" y="0"/>
                    <a:pt x="13" y="0"/>
                    <a:pt x="13" y="0"/>
                  </a:cubicBezTo>
                  <a:cubicBezTo>
                    <a:pt x="6" y="0"/>
                    <a:pt x="0" y="6"/>
                    <a:pt x="0" y="14"/>
                  </a:cubicBezTo>
                  <a:cubicBezTo>
                    <a:pt x="0" y="542"/>
                    <a:pt x="0" y="542"/>
                    <a:pt x="0" y="542"/>
                  </a:cubicBezTo>
                  <a:cubicBezTo>
                    <a:pt x="0" y="550"/>
                    <a:pt x="6" y="556"/>
                    <a:pt x="13" y="556"/>
                  </a:cubicBezTo>
                  <a:cubicBezTo>
                    <a:pt x="371" y="556"/>
                    <a:pt x="371" y="556"/>
                    <a:pt x="371" y="556"/>
                  </a:cubicBezTo>
                  <a:cubicBezTo>
                    <a:pt x="378" y="556"/>
                    <a:pt x="384" y="550"/>
                    <a:pt x="384" y="542"/>
                  </a:cubicBezTo>
                  <a:cubicBezTo>
                    <a:pt x="384" y="14"/>
                    <a:pt x="384" y="14"/>
                    <a:pt x="384" y="14"/>
                  </a:cubicBezTo>
                  <a:cubicBezTo>
                    <a:pt x="384" y="6"/>
                    <a:pt x="378" y="0"/>
                    <a:pt x="371" y="0"/>
                  </a:cubicBezTo>
                  <a:close/>
                  <a:moveTo>
                    <a:pt x="192" y="528"/>
                  </a:moveTo>
                  <a:cubicBezTo>
                    <a:pt x="180" y="528"/>
                    <a:pt x="170" y="518"/>
                    <a:pt x="170" y="506"/>
                  </a:cubicBezTo>
                  <a:cubicBezTo>
                    <a:pt x="170" y="494"/>
                    <a:pt x="180" y="484"/>
                    <a:pt x="192" y="484"/>
                  </a:cubicBezTo>
                  <a:cubicBezTo>
                    <a:pt x="204" y="484"/>
                    <a:pt x="214" y="494"/>
                    <a:pt x="214" y="506"/>
                  </a:cubicBezTo>
                  <a:cubicBezTo>
                    <a:pt x="214" y="518"/>
                    <a:pt x="204" y="528"/>
                    <a:pt x="192" y="528"/>
                  </a:cubicBezTo>
                  <a:close/>
                  <a:moveTo>
                    <a:pt x="358" y="464"/>
                  </a:moveTo>
                  <a:cubicBezTo>
                    <a:pt x="26" y="464"/>
                    <a:pt x="26" y="464"/>
                    <a:pt x="26" y="464"/>
                  </a:cubicBezTo>
                  <a:cubicBezTo>
                    <a:pt x="26" y="32"/>
                    <a:pt x="26" y="32"/>
                    <a:pt x="26" y="32"/>
                  </a:cubicBezTo>
                  <a:cubicBezTo>
                    <a:pt x="358" y="32"/>
                    <a:pt x="358" y="32"/>
                    <a:pt x="358" y="32"/>
                  </a:cubicBezTo>
                  <a:lnTo>
                    <a:pt x="358" y="464"/>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43" name="Freeform 172"/>
            <p:cNvSpPr>
              <a:spLocks noChangeAspect="1" noEditPoints="1"/>
            </p:cNvSpPr>
            <p:nvPr/>
          </p:nvSpPr>
          <p:spPr bwMode="auto">
            <a:xfrm>
              <a:off x="750928" y="4220764"/>
              <a:ext cx="155180" cy="292660"/>
            </a:xfrm>
            <a:custGeom>
              <a:avLst/>
              <a:gdLst>
                <a:gd name="T0" fmla="*/ 194 w 208"/>
                <a:gd name="T1" fmla="*/ 0 h 392"/>
                <a:gd name="T2" fmla="*/ 14 w 208"/>
                <a:gd name="T3" fmla="*/ 0 h 392"/>
                <a:gd name="T4" fmla="*/ 0 w 208"/>
                <a:gd name="T5" fmla="*/ 14 h 392"/>
                <a:gd name="T6" fmla="*/ 0 w 208"/>
                <a:gd name="T7" fmla="*/ 378 h 392"/>
                <a:gd name="T8" fmla="*/ 14 w 208"/>
                <a:gd name="T9" fmla="*/ 392 h 392"/>
                <a:gd name="T10" fmla="*/ 194 w 208"/>
                <a:gd name="T11" fmla="*/ 392 h 392"/>
                <a:gd name="T12" fmla="*/ 208 w 208"/>
                <a:gd name="T13" fmla="*/ 378 h 392"/>
                <a:gd name="T14" fmla="*/ 208 w 208"/>
                <a:gd name="T15" fmla="*/ 14 h 392"/>
                <a:gd name="T16" fmla="*/ 194 w 208"/>
                <a:gd name="T17" fmla="*/ 0 h 392"/>
                <a:gd name="T18" fmla="*/ 80 w 208"/>
                <a:gd name="T19" fmla="*/ 24 h 392"/>
                <a:gd name="T20" fmla="*/ 128 w 208"/>
                <a:gd name="T21" fmla="*/ 24 h 392"/>
                <a:gd name="T22" fmla="*/ 132 w 208"/>
                <a:gd name="T23" fmla="*/ 28 h 392"/>
                <a:gd name="T24" fmla="*/ 128 w 208"/>
                <a:gd name="T25" fmla="*/ 32 h 392"/>
                <a:gd name="T26" fmla="*/ 80 w 208"/>
                <a:gd name="T27" fmla="*/ 32 h 392"/>
                <a:gd name="T28" fmla="*/ 76 w 208"/>
                <a:gd name="T29" fmla="*/ 28 h 392"/>
                <a:gd name="T30" fmla="*/ 80 w 208"/>
                <a:gd name="T31" fmla="*/ 24 h 392"/>
                <a:gd name="T32" fmla="*/ 102 w 208"/>
                <a:gd name="T33" fmla="*/ 380 h 392"/>
                <a:gd name="T34" fmla="*/ 88 w 208"/>
                <a:gd name="T35" fmla="*/ 366 h 392"/>
                <a:gd name="T36" fmla="*/ 102 w 208"/>
                <a:gd name="T37" fmla="*/ 352 h 392"/>
                <a:gd name="T38" fmla="*/ 116 w 208"/>
                <a:gd name="T39" fmla="*/ 366 h 392"/>
                <a:gd name="T40" fmla="*/ 102 w 208"/>
                <a:gd name="T41" fmla="*/ 380 h 392"/>
                <a:gd name="T42" fmla="*/ 192 w 208"/>
                <a:gd name="T43" fmla="*/ 342 h 392"/>
                <a:gd name="T44" fmla="*/ 16 w 208"/>
                <a:gd name="T45" fmla="*/ 342 h 392"/>
                <a:gd name="T46" fmla="*/ 16 w 208"/>
                <a:gd name="T47" fmla="*/ 50 h 392"/>
                <a:gd name="T48" fmla="*/ 192 w 208"/>
                <a:gd name="T49" fmla="*/ 50 h 392"/>
                <a:gd name="T50" fmla="*/ 192 w 208"/>
                <a:gd name="T51" fmla="*/ 3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92">
                  <a:moveTo>
                    <a:pt x="194" y="0"/>
                  </a:moveTo>
                  <a:cubicBezTo>
                    <a:pt x="14" y="0"/>
                    <a:pt x="14" y="0"/>
                    <a:pt x="14" y="0"/>
                  </a:cubicBezTo>
                  <a:cubicBezTo>
                    <a:pt x="6" y="0"/>
                    <a:pt x="0" y="6"/>
                    <a:pt x="0" y="14"/>
                  </a:cubicBezTo>
                  <a:cubicBezTo>
                    <a:pt x="0" y="378"/>
                    <a:pt x="0" y="378"/>
                    <a:pt x="0" y="378"/>
                  </a:cubicBezTo>
                  <a:cubicBezTo>
                    <a:pt x="0" y="386"/>
                    <a:pt x="6" y="392"/>
                    <a:pt x="14" y="392"/>
                  </a:cubicBezTo>
                  <a:cubicBezTo>
                    <a:pt x="194" y="392"/>
                    <a:pt x="194" y="392"/>
                    <a:pt x="194" y="392"/>
                  </a:cubicBezTo>
                  <a:cubicBezTo>
                    <a:pt x="202" y="392"/>
                    <a:pt x="208" y="386"/>
                    <a:pt x="208" y="378"/>
                  </a:cubicBezTo>
                  <a:cubicBezTo>
                    <a:pt x="208" y="14"/>
                    <a:pt x="208" y="14"/>
                    <a:pt x="208" y="14"/>
                  </a:cubicBezTo>
                  <a:cubicBezTo>
                    <a:pt x="208" y="6"/>
                    <a:pt x="202" y="0"/>
                    <a:pt x="194" y="0"/>
                  </a:cubicBezTo>
                  <a:close/>
                  <a:moveTo>
                    <a:pt x="80" y="24"/>
                  </a:moveTo>
                  <a:cubicBezTo>
                    <a:pt x="128" y="24"/>
                    <a:pt x="128" y="24"/>
                    <a:pt x="128" y="24"/>
                  </a:cubicBezTo>
                  <a:cubicBezTo>
                    <a:pt x="130" y="24"/>
                    <a:pt x="132" y="26"/>
                    <a:pt x="132" y="28"/>
                  </a:cubicBezTo>
                  <a:cubicBezTo>
                    <a:pt x="132" y="30"/>
                    <a:pt x="130" y="32"/>
                    <a:pt x="128" y="32"/>
                  </a:cubicBezTo>
                  <a:cubicBezTo>
                    <a:pt x="80" y="32"/>
                    <a:pt x="80" y="32"/>
                    <a:pt x="80" y="32"/>
                  </a:cubicBezTo>
                  <a:cubicBezTo>
                    <a:pt x="78" y="32"/>
                    <a:pt x="76" y="30"/>
                    <a:pt x="76" y="28"/>
                  </a:cubicBezTo>
                  <a:cubicBezTo>
                    <a:pt x="76" y="26"/>
                    <a:pt x="78" y="24"/>
                    <a:pt x="80" y="24"/>
                  </a:cubicBezTo>
                  <a:close/>
                  <a:moveTo>
                    <a:pt x="102" y="380"/>
                  </a:moveTo>
                  <a:cubicBezTo>
                    <a:pt x="94" y="380"/>
                    <a:pt x="88" y="374"/>
                    <a:pt x="88" y="366"/>
                  </a:cubicBezTo>
                  <a:cubicBezTo>
                    <a:pt x="88" y="358"/>
                    <a:pt x="94" y="352"/>
                    <a:pt x="102" y="352"/>
                  </a:cubicBezTo>
                  <a:cubicBezTo>
                    <a:pt x="110" y="352"/>
                    <a:pt x="116" y="358"/>
                    <a:pt x="116" y="366"/>
                  </a:cubicBezTo>
                  <a:cubicBezTo>
                    <a:pt x="116" y="374"/>
                    <a:pt x="110" y="380"/>
                    <a:pt x="102" y="380"/>
                  </a:cubicBezTo>
                  <a:close/>
                  <a:moveTo>
                    <a:pt x="192" y="342"/>
                  </a:moveTo>
                  <a:cubicBezTo>
                    <a:pt x="16" y="342"/>
                    <a:pt x="16" y="342"/>
                    <a:pt x="16" y="342"/>
                  </a:cubicBezTo>
                  <a:cubicBezTo>
                    <a:pt x="16" y="50"/>
                    <a:pt x="16" y="50"/>
                    <a:pt x="16" y="50"/>
                  </a:cubicBezTo>
                  <a:cubicBezTo>
                    <a:pt x="192" y="50"/>
                    <a:pt x="192" y="50"/>
                    <a:pt x="192" y="50"/>
                  </a:cubicBezTo>
                  <a:lnTo>
                    <a:pt x="192" y="342"/>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nvGrpSpPr>
            <p:cNvPr id="44" name="Group 52"/>
            <p:cNvGrpSpPr>
              <a:grpSpLocks/>
            </p:cNvGrpSpPr>
            <p:nvPr/>
          </p:nvGrpSpPr>
          <p:grpSpPr bwMode="auto">
            <a:xfrm>
              <a:off x="1368778" y="4115901"/>
              <a:ext cx="600330" cy="397523"/>
              <a:chOff x="1360" y="1358"/>
              <a:chExt cx="758" cy="462"/>
            </a:xfrm>
            <a:solidFill>
              <a:schemeClr val="tx1"/>
            </a:solidFill>
          </p:grpSpPr>
          <p:sp>
            <p:nvSpPr>
              <p:cNvPr id="45" name="Freeform 53"/>
              <p:cNvSpPr>
                <a:spLocks noEditPoints="1"/>
              </p:cNvSpPr>
              <p:nvPr/>
            </p:nvSpPr>
            <p:spPr bwMode="auto">
              <a:xfrm>
                <a:off x="1508" y="1358"/>
                <a:ext cx="465" cy="328"/>
              </a:xfrm>
              <a:custGeom>
                <a:avLst/>
                <a:gdLst>
                  <a:gd name="T0" fmla="*/ 0 w 609"/>
                  <a:gd name="T1" fmla="*/ 0 h 430"/>
                  <a:gd name="T2" fmla="*/ 0 w 609"/>
                  <a:gd name="T3" fmla="*/ 17 h 430"/>
                  <a:gd name="T4" fmla="*/ 24 w 609"/>
                  <a:gd name="T5" fmla="*/ 17 h 430"/>
                  <a:gd name="T6" fmla="*/ 24 w 609"/>
                  <a:gd name="T7" fmla="*/ 0 h 430"/>
                  <a:gd name="T8" fmla="*/ 0 w 609"/>
                  <a:gd name="T9" fmla="*/ 0 h 430"/>
                  <a:gd name="T10" fmla="*/ 24 w 609"/>
                  <a:gd name="T11" fmla="*/ 16 h 430"/>
                  <a:gd name="T12" fmla="*/ 2 w 609"/>
                  <a:gd name="T13" fmla="*/ 16 h 430"/>
                  <a:gd name="T14" fmla="*/ 2 w 609"/>
                  <a:gd name="T15" fmla="*/ 2 h 430"/>
                  <a:gd name="T16" fmla="*/ 24 w 609"/>
                  <a:gd name="T17" fmla="*/ 2 h 430"/>
                  <a:gd name="T18" fmla="*/ 24 w 609"/>
                  <a:gd name="T19" fmla="*/ 16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9"/>
                  <a:gd name="T31" fmla="*/ 0 h 430"/>
                  <a:gd name="T32" fmla="*/ 609 w 609"/>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9" h="430">
                    <a:moveTo>
                      <a:pt x="0" y="0"/>
                    </a:moveTo>
                    <a:lnTo>
                      <a:pt x="0" y="430"/>
                    </a:lnTo>
                    <a:lnTo>
                      <a:pt x="609" y="430"/>
                    </a:lnTo>
                    <a:lnTo>
                      <a:pt x="609" y="0"/>
                    </a:lnTo>
                    <a:lnTo>
                      <a:pt x="0" y="0"/>
                    </a:lnTo>
                    <a:close/>
                    <a:moveTo>
                      <a:pt x="586" y="402"/>
                    </a:moveTo>
                    <a:lnTo>
                      <a:pt x="23" y="402"/>
                    </a:lnTo>
                    <a:lnTo>
                      <a:pt x="23" y="23"/>
                    </a:lnTo>
                    <a:lnTo>
                      <a:pt x="586" y="23"/>
                    </a:lnTo>
                    <a:lnTo>
                      <a:pt x="586" y="402"/>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sp>
            <p:nvSpPr>
              <p:cNvPr id="46" name="Freeform 54"/>
              <p:cNvSpPr>
                <a:spLocks noEditPoints="1"/>
              </p:cNvSpPr>
              <p:nvPr/>
            </p:nvSpPr>
            <p:spPr bwMode="auto">
              <a:xfrm>
                <a:off x="1361" y="1694"/>
                <a:ext cx="757" cy="85"/>
              </a:xfrm>
              <a:custGeom>
                <a:avLst/>
                <a:gdLst>
                  <a:gd name="T0" fmla="*/ 24 w 992"/>
                  <a:gd name="T1" fmla="*/ 0 h 226"/>
                  <a:gd name="T2" fmla="*/ 24 w 992"/>
                  <a:gd name="T3" fmla="*/ 0 h 226"/>
                  <a:gd name="T4" fmla="*/ 27 w 992"/>
                  <a:gd name="T5" fmla="*/ 0 h 226"/>
                  <a:gd name="T6" fmla="*/ 28 w 992"/>
                  <a:gd name="T7" fmla="*/ 0 h 226"/>
                  <a:gd name="T8" fmla="*/ 6 w 992"/>
                  <a:gd name="T9" fmla="*/ 0 h 226"/>
                  <a:gd name="T10" fmla="*/ 18 w 992"/>
                  <a:gd name="T11" fmla="*/ 0 h 226"/>
                  <a:gd name="T12" fmla="*/ 24 w 992"/>
                  <a:gd name="T13" fmla="*/ 0 h 226"/>
                  <a:gd name="T14" fmla="*/ 31 w 992"/>
                  <a:gd name="T15" fmla="*/ 0 h 226"/>
                  <a:gd name="T16" fmla="*/ 5 w 992"/>
                  <a:gd name="T17" fmla="*/ 0 h 226"/>
                  <a:gd name="T18" fmla="*/ 8 w 992"/>
                  <a:gd name="T19" fmla="*/ 0 h 226"/>
                  <a:gd name="T20" fmla="*/ 31 w 992"/>
                  <a:gd name="T21" fmla="*/ 0 h 226"/>
                  <a:gd name="T22" fmla="*/ 13 w 992"/>
                  <a:gd name="T23" fmla="*/ 0 h 226"/>
                  <a:gd name="T24" fmla="*/ 14 w 992"/>
                  <a:gd name="T25" fmla="*/ 0 h 226"/>
                  <a:gd name="T26" fmla="*/ 14 w 992"/>
                  <a:gd name="T27" fmla="*/ 0 h 226"/>
                  <a:gd name="T28" fmla="*/ 18 w 992"/>
                  <a:gd name="T29" fmla="*/ 0 h 226"/>
                  <a:gd name="T30" fmla="*/ 14 w 992"/>
                  <a:gd name="T31" fmla="*/ 0 h 226"/>
                  <a:gd name="T32" fmla="*/ 27 w 992"/>
                  <a:gd name="T33" fmla="*/ 0 h 226"/>
                  <a:gd name="T34" fmla="*/ 24 w 992"/>
                  <a:gd name="T35" fmla="*/ 0 h 226"/>
                  <a:gd name="T36" fmla="*/ 18 w 992"/>
                  <a:gd name="T37" fmla="*/ 0 h 226"/>
                  <a:gd name="T38" fmla="*/ 24 w 992"/>
                  <a:gd name="T39" fmla="*/ 0 h 226"/>
                  <a:gd name="T40" fmla="*/ 24 w 992"/>
                  <a:gd name="T41" fmla="*/ 0 h 226"/>
                  <a:gd name="T42" fmla="*/ 24 w 992"/>
                  <a:gd name="T43" fmla="*/ 0 h 226"/>
                  <a:gd name="T44" fmla="*/ 24 w 992"/>
                  <a:gd name="T45" fmla="*/ 0 h 226"/>
                  <a:gd name="T46" fmla="*/ 21 w 992"/>
                  <a:gd name="T47" fmla="*/ 0 h 226"/>
                  <a:gd name="T48" fmla="*/ 19 w 992"/>
                  <a:gd name="T49" fmla="*/ 0 h 226"/>
                  <a:gd name="T50" fmla="*/ 31 w 992"/>
                  <a:gd name="T51" fmla="*/ 0 h 226"/>
                  <a:gd name="T52" fmla="*/ 8 w 992"/>
                  <a:gd name="T53" fmla="*/ 0 h 226"/>
                  <a:gd name="T54" fmla="*/ 11 w 992"/>
                  <a:gd name="T55" fmla="*/ 0 h 226"/>
                  <a:gd name="T56" fmla="*/ 11 w 992"/>
                  <a:gd name="T57" fmla="*/ 0 h 226"/>
                  <a:gd name="T58" fmla="*/ 11 w 992"/>
                  <a:gd name="T59" fmla="*/ 0 h 226"/>
                  <a:gd name="T60" fmla="*/ 11 w 992"/>
                  <a:gd name="T61" fmla="*/ 0 h 226"/>
                  <a:gd name="T62" fmla="*/ 16 w 992"/>
                  <a:gd name="T63" fmla="*/ 0 h 226"/>
                  <a:gd name="T64" fmla="*/ 29 w 992"/>
                  <a:gd name="T65" fmla="*/ 0 h 226"/>
                  <a:gd name="T66" fmla="*/ 16 w 992"/>
                  <a:gd name="T67" fmla="*/ 0 h 226"/>
                  <a:gd name="T68" fmla="*/ 24 w 992"/>
                  <a:gd name="T69" fmla="*/ 0 h 226"/>
                  <a:gd name="T70" fmla="*/ 10 w 992"/>
                  <a:gd name="T71" fmla="*/ 0 h 226"/>
                  <a:gd name="T72" fmla="*/ 9 w 992"/>
                  <a:gd name="T73" fmla="*/ 0 h 226"/>
                  <a:gd name="T74" fmla="*/ 13 w 992"/>
                  <a:gd name="T75" fmla="*/ 0 h 226"/>
                  <a:gd name="T76" fmla="*/ 18 w 992"/>
                  <a:gd name="T77" fmla="*/ 0 h 226"/>
                  <a:gd name="T78" fmla="*/ 21 w 992"/>
                  <a:gd name="T79" fmla="*/ 0 h 226"/>
                  <a:gd name="T80" fmla="*/ 21 w 992"/>
                  <a:gd name="T81" fmla="*/ 0 h 226"/>
                  <a:gd name="T82" fmla="*/ 18 w 992"/>
                  <a:gd name="T83" fmla="*/ 0 h 226"/>
                  <a:gd name="T84" fmla="*/ 28 w 992"/>
                  <a:gd name="T85" fmla="*/ 0 h 226"/>
                  <a:gd name="T86" fmla="*/ 27 w 992"/>
                  <a:gd name="T87" fmla="*/ 0 h 226"/>
                  <a:gd name="T88" fmla="*/ 13 w 992"/>
                  <a:gd name="T89" fmla="*/ 0 h 226"/>
                  <a:gd name="T90" fmla="*/ 27 w 992"/>
                  <a:gd name="T91" fmla="*/ 0 h 226"/>
                  <a:gd name="T92" fmla="*/ 18 w 992"/>
                  <a:gd name="T93" fmla="*/ 0 h 226"/>
                  <a:gd name="T94" fmla="*/ 26 w 992"/>
                  <a:gd name="T95" fmla="*/ 0 h 226"/>
                  <a:gd name="T96" fmla="*/ 15 w 992"/>
                  <a:gd name="T97" fmla="*/ 0 h 226"/>
                  <a:gd name="T98" fmla="*/ 18 w 992"/>
                  <a:gd name="T99" fmla="*/ 0 h 226"/>
                  <a:gd name="T100" fmla="*/ 13 w 992"/>
                  <a:gd name="T101" fmla="*/ 0 h 226"/>
                  <a:gd name="T102" fmla="*/ 13 w 992"/>
                  <a:gd name="T103" fmla="*/ 0 h 226"/>
                  <a:gd name="T104" fmla="*/ 21 w 992"/>
                  <a:gd name="T105" fmla="*/ 0 h 226"/>
                  <a:gd name="T106" fmla="*/ 21 w 992"/>
                  <a:gd name="T107" fmla="*/ 0 h 226"/>
                  <a:gd name="T108" fmla="*/ 29 w 992"/>
                  <a:gd name="T109" fmla="*/ 0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2"/>
                  <a:gd name="T166" fmla="*/ 0 h 226"/>
                  <a:gd name="T167" fmla="*/ 992 w 992"/>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2" h="226">
                    <a:moveTo>
                      <a:pt x="192" y="0"/>
                    </a:moveTo>
                    <a:lnTo>
                      <a:pt x="800" y="0"/>
                    </a:lnTo>
                    <a:lnTo>
                      <a:pt x="992" y="226"/>
                    </a:lnTo>
                    <a:lnTo>
                      <a:pt x="0" y="226"/>
                    </a:lnTo>
                    <a:lnTo>
                      <a:pt x="192" y="0"/>
                    </a:lnTo>
                    <a:close/>
                    <a:moveTo>
                      <a:pt x="591" y="181"/>
                    </a:moveTo>
                    <a:lnTo>
                      <a:pt x="578" y="111"/>
                    </a:lnTo>
                    <a:lnTo>
                      <a:pt x="387" y="111"/>
                    </a:lnTo>
                    <a:lnTo>
                      <a:pt x="371" y="181"/>
                    </a:lnTo>
                    <a:lnTo>
                      <a:pt x="591" y="181"/>
                    </a:lnTo>
                    <a:close/>
                    <a:moveTo>
                      <a:pt x="614" y="106"/>
                    </a:moveTo>
                    <a:lnTo>
                      <a:pt x="608" y="83"/>
                    </a:lnTo>
                    <a:lnTo>
                      <a:pt x="337" y="83"/>
                    </a:lnTo>
                    <a:lnTo>
                      <a:pt x="328" y="106"/>
                    </a:lnTo>
                    <a:lnTo>
                      <a:pt x="614" y="106"/>
                    </a:lnTo>
                    <a:close/>
                    <a:moveTo>
                      <a:pt x="837" y="81"/>
                    </a:moveTo>
                    <a:lnTo>
                      <a:pt x="821" y="60"/>
                    </a:lnTo>
                    <a:lnTo>
                      <a:pt x="702" y="60"/>
                    </a:lnTo>
                    <a:lnTo>
                      <a:pt x="713" y="81"/>
                    </a:lnTo>
                    <a:lnTo>
                      <a:pt x="837" y="81"/>
                    </a:lnTo>
                    <a:close/>
                    <a:moveTo>
                      <a:pt x="820" y="59"/>
                    </a:moveTo>
                    <a:lnTo>
                      <a:pt x="805" y="41"/>
                    </a:lnTo>
                    <a:lnTo>
                      <a:pt x="713" y="41"/>
                    </a:lnTo>
                    <a:lnTo>
                      <a:pt x="723" y="59"/>
                    </a:lnTo>
                    <a:lnTo>
                      <a:pt x="820" y="59"/>
                    </a:lnTo>
                    <a:close/>
                    <a:moveTo>
                      <a:pt x="171" y="60"/>
                    </a:moveTo>
                    <a:lnTo>
                      <a:pt x="155" y="81"/>
                    </a:lnTo>
                    <a:lnTo>
                      <a:pt x="254" y="81"/>
                    </a:lnTo>
                    <a:lnTo>
                      <a:pt x="265" y="60"/>
                    </a:lnTo>
                    <a:lnTo>
                      <a:pt x="171" y="60"/>
                    </a:lnTo>
                    <a:close/>
                    <a:moveTo>
                      <a:pt x="187" y="41"/>
                    </a:moveTo>
                    <a:lnTo>
                      <a:pt x="172" y="59"/>
                    </a:lnTo>
                    <a:lnTo>
                      <a:pt x="245" y="59"/>
                    </a:lnTo>
                    <a:lnTo>
                      <a:pt x="256" y="41"/>
                    </a:lnTo>
                    <a:lnTo>
                      <a:pt x="187" y="41"/>
                    </a:lnTo>
                    <a:close/>
                    <a:moveTo>
                      <a:pt x="477" y="214"/>
                    </a:moveTo>
                    <a:lnTo>
                      <a:pt x="478" y="184"/>
                    </a:lnTo>
                    <a:lnTo>
                      <a:pt x="370" y="184"/>
                    </a:lnTo>
                    <a:lnTo>
                      <a:pt x="363" y="214"/>
                    </a:lnTo>
                    <a:lnTo>
                      <a:pt x="477" y="214"/>
                    </a:lnTo>
                    <a:close/>
                    <a:moveTo>
                      <a:pt x="597" y="214"/>
                    </a:moveTo>
                    <a:lnTo>
                      <a:pt x="591" y="184"/>
                    </a:lnTo>
                    <a:lnTo>
                      <a:pt x="483" y="184"/>
                    </a:lnTo>
                    <a:lnTo>
                      <a:pt x="482" y="214"/>
                    </a:lnTo>
                    <a:lnTo>
                      <a:pt x="597" y="214"/>
                    </a:lnTo>
                    <a:close/>
                    <a:moveTo>
                      <a:pt x="855" y="106"/>
                    </a:moveTo>
                    <a:lnTo>
                      <a:pt x="837" y="83"/>
                    </a:lnTo>
                    <a:lnTo>
                      <a:pt x="770" y="83"/>
                    </a:lnTo>
                    <a:lnTo>
                      <a:pt x="784" y="106"/>
                    </a:lnTo>
                    <a:lnTo>
                      <a:pt x="855" y="106"/>
                    </a:lnTo>
                    <a:close/>
                    <a:moveTo>
                      <a:pt x="206" y="106"/>
                    </a:moveTo>
                    <a:lnTo>
                      <a:pt x="221" y="83"/>
                    </a:lnTo>
                    <a:lnTo>
                      <a:pt x="154" y="83"/>
                    </a:lnTo>
                    <a:lnTo>
                      <a:pt x="136" y="106"/>
                    </a:lnTo>
                    <a:lnTo>
                      <a:pt x="206" y="106"/>
                    </a:lnTo>
                    <a:close/>
                    <a:moveTo>
                      <a:pt x="201" y="22"/>
                    </a:moveTo>
                    <a:lnTo>
                      <a:pt x="187" y="39"/>
                    </a:lnTo>
                    <a:lnTo>
                      <a:pt x="248" y="39"/>
                    </a:lnTo>
                    <a:lnTo>
                      <a:pt x="259" y="22"/>
                    </a:lnTo>
                    <a:lnTo>
                      <a:pt x="201" y="22"/>
                    </a:lnTo>
                    <a:close/>
                    <a:moveTo>
                      <a:pt x="687" y="106"/>
                    </a:moveTo>
                    <a:lnTo>
                      <a:pt x="678" y="83"/>
                    </a:lnTo>
                    <a:lnTo>
                      <a:pt x="611" y="83"/>
                    </a:lnTo>
                    <a:lnTo>
                      <a:pt x="617" y="106"/>
                    </a:lnTo>
                    <a:lnTo>
                      <a:pt x="687" y="106"/>
                    </a:lnTo>
                    <a:close/>
                    <a:moveTo>
                      <a:pt x="790" y="22"/>
                    </a:moveTo>
                    <a:lnTo>
                      <a:pt x="734" y="22"/>
                    </a:lnTo>
                    <a:lnTo>
                      <a:pt x="745" y="39"/>
                    </a:lnTo>
                    <a:lnTo>
                      <a:pt x="804" y="39"/>
                    </a:lnTo>
                    <a:lnTo>
                      <a:pt x="790" y="22"/>
                    </a:lnTo>
                    <a:close/>
                    <a:moveTo>
                      <a:pt x="325" y="106"/>
                    </a:moveTo>
                    <a:lnTo>
                      <a:pt x="334" y="83"/>
                    </a:lnTo>
                    <a:lnTo>
                      <a:pt x="269" y="83"/>
                    </a:lnTo>
                    <a:lnTo>
                      <a:pt x="257" y="106"/>
                    </a:lnTo>
                    <a:lnTo>
                      <a:pt x="325" y="106"/>
                    </a:lnTo>
                    <a:close/>
                    <a:moveTo>
                      <a:pt x="332" y="39"/>
                    </a:moveTo>
                    <a:lnTo>
                      <a:pt x="372" y="39"/>
                    </a:lnTo>
                    <a:lnTo>
                      <a:pt x="377" y="22"/>
                    </a:lnTo>
                    <a:lnTo>
                      <a:pt x="339" y="22"/>
                    </a:lnTo>
                    <a:lnTo>
                      <a:pt x="332" y="39"/>
                    </a:lnTo>
                    <a:close/>
                    <a:moveTo>
                      <a:pt x="311" y="60"/>
                    </a:moveTo>
                    <a:lnTo>
                      <a:pt x="302" y="81"/>
                    </a:lnTo>
                    <a:lnTo>
                      <a:pt x="345" y="81"/>
                    </a:lnTo>
                    <a:lnTo>
                      <a:pt x="352" y="60"/>
                    </a:lnTo>
                    <a:lnTo>
                      <a:pt x="311" y="60"/>
                    </a:lnTo>
                    <a:close/>
                    <a:moveTo>
                      <a:pt x="456" y="39"/>
                    </a:moveTo>
                    <a:lnTo>
                      <a:pt x="495" y="39"/>
                    </a:lnTo>
                    <a:lnTo>
                      <a:pt x="495" y="22"/>
                    </a:lnTo>
                    <a:lnTo>
                      <a:pt x="458" y="22"/>
                    </a:lnTo>
                    <a:lnTo>
                      <a:pt x="456" y="39"/>
                    </a:lnTo>
                    <a:close/>
                    <a:moveTo>
                      <a:pt x="403" y="6"/>
                    </a:moveTo>
                    <a:lnTo>
                      <a:pt x="398" y="21"/>
                    </a:lnTo>
                    <a:lnTo>
                      <a:pt x="435" y="21"/>
                    </a:lnTo>
                    <a:lnTo>
                      <a:pt x="438" y="6"/>
                    </a:lnTo>
                    <a:lnTo>
                      <a:pt x="403" y="6"/>
                    </a:lnTo>
                    <a:close/>
                    <a:moveTo>
                      <a:pt x="355" y="60"/>
                    </a:moveTo>
                    <a:lnTo>
                      <a:pt x="348" y="81"/>
                    </a:lnTo>
                    <a:lnTo>
                      <a:pt x="391" y="81"/>
                    </a:lnTo>
                    <a:lnTo>
                      <a:pt x="396" y="60"/>
                    </a:lnTo>
                    <a:lnTo>
                      <a:pt x="355" y="60"/>
                    </a:lnTo>
                    <a:close/>
                    <a:moveTo>
                      <a:pt x="662" y="39"/>
                    </a:moveTo>
                    <a:lnTo>
                      <a:pt x="701" y="39"/>
                    </a:lnTo>
                    <a:lnTo>
                      <a:pt x="692" y="22"/>
                    </a:lnTo>
                    <a:lnTo>
                      <a:pt x="655" y="22"/>
                    </a:lnTo>
                    <a:lnTo>
                      <a:pt x="662" y="39"/>
                    </a:lnTo>
                    <a:close/>
                    <a:moveTo>
                      <a:pt x="572" y="60"/>
                    </a:moveTo>
                    <a:lnTo>
                      <a:pt x="576" y="81"/>
                    </a:lnTo>
                    <a:lnTo>
                      <a:pt x="619" y="81"/>
                    </a:lnTo>
                    <a:lnTo>
                      <a:pt x="613" y="60"/>
                    </a:lnTo>
                    <a:lnTo>
                      <a:pt x="572" y="60"/>
                    </a:lnTo>
                    <a:close/>
                    <a:moveTo>
                      <a:pt x="442" y="60"/>
                    </a:moveTo>
                    <a:lnTo>
                      <a:pt x="439" y="81"/>
                    </a:lnTo>
                    <a:lnTo>
                      <a:pt x="482" y="81"/>
                    </a:lnTo>
                    <a:lnTo>
                      <a:pt x="483" y="60"/>
                    </a:lnTo>
                    <a:lnTo>
                      <a:pt x="442" y="60"/>
                    </a:lnTo>
                    <a:close/>
                    <a:moveTo>
                      <a:pt x="591" y="6"/>
                    </a:moveTo>
                    <a:lnTo>
                      <a:pt x="595" y="21"/>
                    </a:lnTo>
                    <a:lnTo>
                      <a:pt x="632" y="21"/>
                    </a:lnTo>
                    <a:lnTo>
                      <a:pt x="626" y="6"/>
                    </a:lnTo>
                    <a:lnTo>
                      <a:pt x="591" y="6"/>
                    </a:lnTo>
                    <a:close/>
                    <a:moveTo>
                      <a:pt x="478" y="6"/>
                    </a:moveTo>
                    <a:lnTo>
                      <a:pt x="477" y="21"/>
                    </a:lnTo>
                    <a:lnTo>
                      <a:pt x="514" y="21"/>
                    </a:lnTo>
                    <a:lnTo>
                      <a:pt x="513" y="6"/>
                    </a:lnTo>
                    <a:lnTo>
                      <a:pt x="478" y="6"/>
                    </a:lnTo>
                    <a:close/>
                    <a:moveTo>
                      <a:pt x="629" y="6"/>
                    </a:moveTo>
                    <a:lnTo>
                      <a:pt x="634" y="21"/>
                    </a:lnTo>
                    <a:lnTo>
                      <a:pt x="672" y="21"/>
                    </a:lnTo>
                    <a:lnTo>
                      <a:pt x="664" y="6"/>
                    </a:lnTo>
                    <a:lnTo>
                      <a:pt x="629" y="6"/>
                    </a:lnTo>
                    <a:close/>
                    <a:moveTo>
                      <a:pt x="615" y="60"/>
                    </a:moveTo>
                    <a:lnTo>
                      <a:pt x="621" y="81"/>
                    </a:lnTo>
                    <a:lnTo>
                      <a:pt x="664" y="81"/>
                    </a:lnTo>
                    <a:lnTo>
                      <a:pt x="656" y="60"/>
                    </a:lnTo>
                    <a:lnTo>
                      <a:pt x="615" y="60"/>
                    </a:lnTo>
                    <a:close/>
                    <a:moveTo>
                      <a:pt x="580" y="39"/>
                    </a:moveTo>
                    <a:lnTo>
                      <a:pt x="619" y="39"/>
                    </a:lnTo>
                    <a:lnTo>
                      <a:pt x="614" y="22"/>
                    </a:lnTo>
                    <a:lnTo>
                      <a:pt x="576" y="22"/>
                    </a:lnTo>
                    <a:lnTo>
                      <a:pt x="580" y="39"/>
                    </a:lnTo>
                    <a:close/>
                    <a:moveTo>
                      <a:pt x="485" y="60"/>
                    </a:moveTo>
                    <a:lnTo>
                      <a:pt x="485" y="81"/>
                    </a:lnTo>
                    <a:lnTo>
                      <a:pt x="528" y="81"/>
                    </a:lnTo>
                    <a:lnTo>
                      <a:pt x="526" y="60"/>
                    </a:lnTo>
                    <a:lnTo>
                      <a:pt x="485" y="60"/>
                    </a:lnTo>
                    <a:close/>
                    <a:moveTo>
                      <a:pt x="497" y="39"/>
                    </a:moveTo>
                    <a:lnTo>
                      <a:pt x="536" y="39"/>
                    </a:lnTo>
                    <a:lnTo>
                      <a:pt x="535" y="22"/>
                    </a:lnTo>
                    <a:lnTo>
                      <a:pt x="497" y="22"/>
                    </a:lnTo>
                    <a:lnTo>
                      <a:pt x="497" y="39"/>
                    </a:lnTo>
                    <a:close/>
                    <a:moveTo>
                      <a:pt x="516" y="6"/>
                    </a:moveTo>
                    <a:lnTo>
                      <a:pt x="517" y="21"/>
                    </a:lnTo>
                    <a:lnTo>
                      <a:pt x="554" y="21"/>
                    </a:lnTo>
                    <a:lnTo>
                      <a:pt x="551" y="6"/>
                    </a:lnTo>
                    <a:lnTo>
                      <a:pt x="516" y="6"/>
                    </a:lnTo>
                    <a:close/>
                    <a:moveTo>
                      <a:pt x="782" y="106"/>
                    </a:moveTo>
                    <a:lnTo>
                      <a:pt x="767" y="83"/>
                    </a:lnTo>
                    <a:lnTo>
                      <a:pt x="724" y="83"/>
                    </a:lnTo>
                    <a:lnTo>
                      <a:pt x="736" y="106"/>
                    </a:lnTo>
                    <a:lnTo>
                      <a:pt x="782" y="106"/>
                    </a:lnTo>
                    <a:close/>
                    <a:moveTo>
                      <a:pt x="214" y="6"/>
                    </a:moveTo>
                    <a:lnTo>
                      <a:pt x="202" y="21"/>
                    </a:lnTo>
                    <a:lnTo>
                      <a:pt x="239" y="21"/>
                    </a:lnTo>
                    <a:lnTo>
                      <a:pt x="249" y="6"/>
                    </a:lnTo>
                    <a:lnTo>
                      <a:pt x="214" y="6"/>
                    </a:lnTo>
                    <a:close/>
                    <a:moveTo>
                      <a:pt x="252" y="6"/>
                    </a:moveTo>
                    <a:lnTo>
                      <a:pt x="241" y="21"/>
                    </a:lnTo>
                    <a:lnTo>
                      <a:pt x="278" y="21"/>
                    </a:lnTo>
                    <a:lnTo>
                      <a:pt x="287" y="6"/>
                    </a:lnTo>
                    <a:lnTo>
                      <a:pt x="252" y="6"/>
                    </a:lnTo>
                    <a:close/>
                    <a:moveTo>
                      <a:pt x="250" y="39"/>
                    </a:moveTo>
                    <a:lnTo>
                      <a:pt x="289" y="39"/>
                    </a:lnTo>
                    <a:lnTo>
                      <a:pt x="298" y="22"/>
                    </a:lnTo>
                    <a:lnTo>
                      <a:pt x="260" y="22"/>
                    </a:lnTo>
                    <a:lnTo>
                      <a:pt x="250" y="39"/>
                    </a:lnTo>
                    <a:close/>
                    <a:moveTo>
                      <a:pt x="289" y="6"/>
                    </a:moveTo>
                    <a:lnTo>
                      <a:pt x="280" y="21"/>
                    </a:lnTo>
                    <a:lnTo>
                      <a:pt x="318" y="21"/>
                    </a:lnTo>
                    <a:lnTo>
                      <a:pt x="325" y="6"/>
                    </a:lnTo>
                    <a:lnTo>
                      <a:pt x="289" y="6"/>
                    </a:lnTo>
                    <a:close/>
                    <a:moveTo>
                      <a:pt x="667" y="6"/>
                    </a:moveTo>
                    <a:lnTo>
                      <a:pt x="674" y="21"/>
                    </a:lnTo>
                    <a:lnTo>
                      <a:pt x="711" y="21"/>
                    </a:lnTo>
                    <a:lnTo>
                      <a:pt x="702" y="6"/>
                    </a:lnTo>
                    <a:lnTo>
                      <a:pt x="667" y="6"/>
                    </a:lnTo>
                    <a:close/>
                    <a:moveTo>
                      <a:pt x="268" y="60"/>
                    </a:moveTo>
                    <a:lnTo>
                      <a:pt x="257" y="81"/>
                    </a:lnTo>
                    <a:lnTo>
                      <a:pt x="300" y="81"/>
                    </a:lnTo>
                    <a:lnTo>
                      <a:pt x="309" y="60"/>
                    </a:lnTo>
                    <a:lnTo>
                      <a:pt x="268" y="60"/>
                    </a:lnTo>
                    <a:close/>
                    <a:moveTo>
                      <a:pt x="374" y="39"/>
                    </a:moveTo>
                    <a:lnTo>
                      <a:pt x="413" y="39"/>
                    </a:lnTo>
                    <a:lnTo>
                      <a:pt x="416" y="22"/>
                    </a:lnTo>
                    <a:lnTo>
                      <a:pt x="379" y="22"/>
                    </a:lnTo>
                    <a:lnTo>
                      <a:pt x="374" y="39"/>
                    </a:lnTo>
                    <a:close/>
                    <a:moveTo>
                      <a:pt x="704" y="6"/>
                    </a:moveTo>
                    <a:lnTo>
                      <a:pt x="713" y="21"/>
                    </a:lnTo>
                    <a:lnTo>
                      <a:pt x="750" y="21"/>
                    </a:lnTo>
                    <a:lnTo>
                      <a:pt x="739" y="6"/>
                    </a:lnTo>
                    <a:lnTo>
                      <a:pt x="704" y="6"/>
                    </a:lnTo>
                    <a:close/>
                    <a:moveTo>
                      <a:pt x="365" y="6"/>
                    </a:moveTo>
                    <a:lnTo>
                      <a:pt x="359" y="21"/>
                    </a:lnTo>
                    <a:lnTo>
                      <a:pt x="396" y="21"/>
                    </a:lnTo>
                    <a:lnTo>
                      <a:pt x="400" y="6"/>
                    </a:lnTo>
                    <a:lnTo>
                      <a:pt x="365" y="6"/>
                    </a:lnTo>
                    <a:close/>
                    <a:moveTo>
                      <a:pt x="621" y="39"/>
                    </a:moveTo>
                    <a:lnTo>
                      <a:pt x="660" y="39"/>
                    </a:lnTo>
                    <a:lnTo>
                      <a:pt x="653" y="22"/>
                    </a:lnTo>
                    <a:lnTo>
                      <a:pt x="616" y="22"/>
                    </a:lnTo>
                    <a:lnTo>
                      <a:pt x="621" y="39"/>
                    </a:lnTo>
                    <a:close/>
                    <a:moveTo>
                      <a:pt x="742" y="6"/>
                    </a:moveTo>
                    <a:lnTo>
                      <a:pt x="752" y="21"/>
                    </a:lnTo>
                    <a:lnTo>
                      <a:pt x="789" y="21"/>
                    </a:lnTo>
                    <a:lnTo>
                      <a:pt x="777" y="6"/>
                    </a:lnTo>
                    <a:lnTo>
                      <a:pt x="742" y="6"/>
                    </a:lnTo>
                    <a:close/>
                    <a:moveTo>
                      <a:pt x="254" y="106"/>
                    </a:moveTo>
                    <a:lnTo>
                      <a:pt x="266" y="83"/>
                    </a:lnTo>
                    <a:lnTo>
                      <a:pt x="223" y="83"/>
                    </a:lnTo>
                    <a:lnTo>
                      <a:pt x="209" y="106"/>
                    </a:lnTo>
                    <a:lnTo>
                      <a:pt x="254" y="106"/>
                    </a:lnTo>
                    <a:close/>
                    <a:moveTo>
                      <a:pt x="258" y="41"/>
                    </a:moveTo>
                    <a:lnTo>
                      <a:pt x="247" y="59"/>
                    </a:lnTo>
                    <a:lnTo>
                      <a:pt x="288" y="59"/>
                    </a:lnTo>
                    <a:lnTo>
                      <a:pt x="297" y="41"/>
                    </a:lnTo>
                    <a:lnTo>
                      <a:pt x="258" y="41"/>
                    </a:lnTo>
                    <a:close/>
                    <a:moveTo>
                      <a:pt x="291" y="39"/>
                    </a:moveTo>
                    <a:lnTo>
                      <a:pt x="330" y="39"/>
                    </a:lnTo>
                    <a:lnTo>
                      <a:pt x="337" y="22"/>
                    </a:lnTo>
                    <a:lnTo>
                      <a:pt x="300" y="22"/>
                    </a:lnTo>
                    <a:lnTo>
                      <a:pt x="291" y="39"/>
                    </a:lnTo>
                    <a:close/>
                    <a:moveTo>
                      <a:pt x="440" y="6"/>
                    </a:moveTo>
                    <a:lnTo>
                      <a:pt x="438" y="21"/>
                    </a:lnTo>
                    <a:lnTo>
                      <a:pt x="475" y="21"/>
                    </a:lnTo>
                    <a:lnTo>
                      <a:pt x="476" y="6"/>
                    </a:lnTo>
                    <a:lnTo>
                      <a:pt x="440" y="6"/>
                    </a:lnTo>
                    <a:close/>
                    <a:moveTo>
                      <a:pt x="553" y="6"/>
                    </a:moveTo>
                    <a:lnTo>
                      <a:pt x="556" y="21"/>
                    </a:lnTo>
                    <a:lnTo>
                      <a:pt x="593" y="21"/>
                    </a:lnTo>
                    <a:lnTo>
                      <a:pt x="589" y="6"/>
                    </a:lnTo>
                    <a:lnTo>
                      <a:pt x="553" y="6"/>
                    </a:lnTo>
                    <a:close/>
                    <a:moveTo>
                      <a:pt x="529" y="60"/>
                    </a:moveTo>
                    <a:lnTo>
                      <a:pt x="530" y="81"/>
                    </a:lnTo>
                    <a:lnTo>
                      <a:pt x="573" y="81"/>
                    </a:lnTo>
                    <a:lnTo>
                      <a:pt x="570" y="60"/>
                    </a:lnTo>
                    <a:lnTo>
                      <a:pt x="529" y="60"/>
                    </a:lnTo>
                    <a:close/>
                    <a:moveTo>
                      <a:pt x="539" y="39"/>
                    </a:moveTo>
                    <a:lnTo>
                      <a:pt x="578" y="39"/>
                    </a:lnTo>
                    <a:lnTo>
                      <a:pt x="574" y="22"/>
                    </a:lnTo>
                    <a:lnTo>
                      <a:pt x="537" y="22"/>
                    </a:lnTo>
                    <a:lnTo>
                      <a:pt x="539" y="39"/>
                    </a:lnTo>
                    <a:close/>
                    <a:moveTo>
                      <a:pt x="415" y="39"/>
                    </a:moveTo>
                    <a:lnTo>
                      <a:pt x="454" y="39"/>
                    </a:lnTo>
                    <a:lnTo>
                      <a:pt x="456" y="22"/>
                    </a:lnTo>
                    <a:lnTo>
                      <a:pt x="418" y="22"/>
                    </a:lnTo>
                    <a:lnTo>
                      <a:pt x="415" y="39"/>
                    </a:lnTo>
                    <a:close/>
                    <a:moveTo>
                      <a:pt x="659" y="60"/>
                    </a:moveTo>
                    <a:lnTo>
                      <a:pt x="667" y="81"/>
                    </a:lnTo>
                    <a:lnTo>
                      <a:pt x="710" y="81"/>
                    </a:lnTo>
                    <a:lnTo>
                      <a:pt x="700" y="60"/>
                    </a:lnTo>
                    <a:lnTo>
                      <a:pt x="659" y="60"/>
                    </a:lnTo>
                    <a:close/>
                    <a:moveTo>
                      <a:pt x="704" y="39"/>
                    </a:moveTo>
                    <a:lnTo>
                      <a:pt x="742" y="39"/>
                    </a:lnTo>
                    <a:lnTo>
                      <a:pt x="732" y="22"/>
                    </a:lnTo>
                    <a:lnTo>
                      <a:pt x="695" y="22"/>
                    </a:lnTo>
                    <a:lnTo>
                      <a:pt x="704" y="39"/>
                    </a:lnTo>
                    <a:close/>
                    <a:moveTo>
                      <a:pt x="327" y="6"/>
                    </a:moveTo>
                    <a:lnTo>
                      <a:pt x="320" y="21"/>
                    </a:lnTo>
                    <a:lnTo>
                      <a:pt x="357" y="21"/>
                    </a:lnTo>
                    <a:lnTo>
                      <a:pt x="362" y="6"/>
                    </a:lnTo>
                    <a:lnTo>
                      <a:pt x="327" y="6"/>
                    </a:lnTo>
                    <a:close/>
                    <a:moveTo>
                      <a:pt x="398" y="60"/>
                    </a:moveTo>
                    <a:lnTo>
                      <a:pt x="393" y="81"/>
                    </a:lnTo>
                    <a:lnTo>
                      <a:pt x="436" y="81"/>
                    </a:lnTo>
                    <a:lnTo>
                      <a:pt x="439" y="60"/>
                    </a:lnTo>
                    <a:lnTo>
                      <a:pt x="398" y="60"/>
                    </a:lnTo>
                    <a:close/>
                    <a:moveTo>
                      <a:pt x="680" y="59"/>
                    </a:moveTo>
                    <a:lnTo>
                      <a:pt x="721" y="59"/>
                    </a:lnTo>
                    <a:lnTo>
                      <a:pt x="711" y="41"/>
                    </a:lnTo>
                    <a:lnTo>
                      <a:pt x="672" y="41"/>
                    </a:lnTo>
                    <a:lnTo>
                      <a:pt x="680" y="59"/>
                    </a:lnTo>
                    <a:close/>
                    <a:moveTo>
                      <a:pt x="420" y="59"/>
                    </a:moveTo>
                    <a:lnTo>
                      <a:pt x="461" y="59"/>
                    </a:lnTo>
                    <a:lnTo>
                      <a:pt x="463" y="41"/>
                    </a:lnTo>
                    <a:lnTo>
                      <a:pt x="424" y="41"/>
                    </a:lnTo>
                    <a:lnTo>
                      <a:pt x="420" y="59"/>
                    </a:lnTo>
                    <a:close/>
                    <a:moveTo>
                      <a:pt x="637" y="59"/>
                    </a:moveTo>
                    <a:lnTo>
                      <a:pt x="678" y="59"/>
                    </a:lnTo>
                    <a:lnTo>
                      <a:pt x="669" y="41"/>
                    </a:lnTo>
                    <a:lnTo>
                      <a:pt x="631" y="41"/>
                    </a:lnTo>
                    <a:lnTo>
                      <a:pt x="637" y="59"/>
                    </a:lnTo>
                    <a:close/>
                    <a:moveTo>
                      <a:pt x="377" y="59"/>
                    </a:moveTo>
                    <a:lnTo>
                      <a:pt x="418" y="59"/>
                    </a:lnTo>
                    <a:lnTo>
                      <a:pt x="421" y="41"/>
                    </a:lnTo>
                    <a:lnTo>
                      <a:pt x="382" y="41"/>
                    </a:lnTo>
                    <a:lnTo>
                      <a:pt x="377" y="59"/>
                    </a:lnTo>
                    <a:close/>
                    <a:moveTo>
                      <a:pt x="464" y="59"/>
                    </a:moveTo>
                    <a:lnTo>
                      <a:pt x="505" y="59"/>
                    </a:lnTo>
                    <a:lnTo>
                      <a:pt x="504" y="41"/>
                    </a:lnTo>
                    <a:lnTo>
                      <a:pt x="465" y="41"/>
                    </a:lnTo>
                    <a:lnTo>
                      <a:pt x="464" y="59"/>
                    </a:lnTo>
                    <a:close/>
                    <a:moveTo>
                      <a:pt x="594" y="59"/>
                    </a:moveTo>
                    <a:lnTo>
                      <a:pt x="634" y="59"/>
                    </a:lnTo>
                    <a:lnTo>
                      <a:pt x="628" y="41"/>
                    </a:lnTo>
                    <a:lnTo>
                      <a:pt x="589" y="41"/>
                    </a:lnTo>
                    <a:lnTo>
                      <a:pt x="594" y="59"/>
                    </a:lnTo>
                    <a:close/>
                    <a:moveTo>
                      <a:pt x="334" y="59"/>
                    </a:moveTo>
                    <a:lnTo>
                      <a:pt x="374" y="59"/>
                    </a:lnTo>
                    <a:lnTo>
                      <a:pt x="380" y="41"/>
                    </a:lnTo>
                    <a:lnTo>
                      <a:pt x="341" y="41"/>
                    </a:lnTo>
                    <a:lnTo>
                      <a:pt x="334" y="59"/>
                    </a:lnTo>
                    <a:close/>
                    <a:moveTo>
                      <a:pt x="290" y="59"/>
                    </a:moveTo>
                    <a:lnTo>
                      <a:pt x="331" y="59"/>
                    </a:lnTo>
                    <a:lnTo>
                      <a:pt x="338" y="41"/>
                    </a:lnTo>
                    <a:lnTo>
                      <a:pt x="300" y="41"/>
                    </a:lnTo>
                    <a:lnTo>
                      <a:pt x="290" y="59"/>
                    </a:lnTo>
                    <a:close/>
                    <a:moveTo>
                      <a:pt x="507" y="59"/>
                    </a:moveTo>
                    <a:lnTo>
                      <a:pt x="548" y="59"/>
                    </a:lnTo>
                    <a:lnTo>
                      <a:pt x="545" y="41"/>
                    </a:lnTo>
                    <a:lnTo>
                      <a:pt x="506" y="41"/>
                    </a:lnTo>
                    <a:lnTo>
                      <a:pt x="507" y="59"/>
                    </a:lnTo>
                    <a:close/>
                    <a:moveTo>
                      <a:pt x="550" y="59"/>
                    </a:moveTo>
                    <a:lnTo>
                      <a:pt x="591" y="59"/>
                    </a:lnTo>
                    <a:lnTo>
                      <a:pt x="587" y="41"/>
                    </a:lnTo>
                    <a:lnTo>
                      <a:pt x="548" y="41"/>
                    </a:lnTo>
                    <a:lnTo>
                      <a:pt x="550" y="59"/>
                    </a:lnTo>
                    <a:close/>
                    <a:moveTo>
                      <a:pt x="734" y="106"/>
                    </a:moveTo>
                    <a:lnTo>
                      <a:pt x="722" y="83"/>
                    </a:lnTo>
                    <a:lnTo>
                      <a:pt x="680" y="83"/>
                    </a:lnTo>
                    <a:lnTo>
                      <a:pt x="690" y="106"/>
                    </a:lnTo>
                    <a:lnTo>
                      <a:pt x="734" y="106"/>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sp>
            <p:nvSpPr>
              <p:cNvPr id="47" name="Freeform 55"/>
              <p:cNvSpPr>
                <a:spLocks/>
              </p:cNvSpPr>
              <p:nvPr/>
            </p:nvSpPr>
            <p:spPr bwMode="auto">
              <a:xfrm>
                <a:off x="1360" y="1782"/>
                <a:ext cx="758" cy="38"/>
              </a:xfrm>
              <a:custGeom>
                <a:avLst/>
                <a:gdLst>
                  <a:gd name="T0" fmla="*/ 0 w 2152"/>
                  <a:gd name="T1" fmla="*/ 0 h 48"/>
                  <a:gd name="T2" fmla="*/ 0 w 2152"/>
                  <a:gd name="T3" fmla="*/ 2 h 48"/>
                  <a:gd name="T4" fmla="*/ 0 w 2152"/>
                  <a:gd name="T5" fmla="*/ 3 h 48"/>
                  <a:gd name="T6" fmla="*/ 0 w 2152"/>
                  <a:gd name="T7" fmla="*/ 3 h 48"/>
                  <a:gd name="T8" fmla="*/ 0 w 2152"/>
                  <a:gd name="T9" fmla="*/ 2 h 48"/>
                  <a:gd name="T10" fmla="*/ 0 w 2152"/>
                  <a:gd name="T11" fmla="*/ 0 h 48"/>
                  <a:gd name="T12" fmla="*/ 0 w 2152"/>
                  <a:gd name="T13" fmla="*/ 0 h 48"/>
                  <a:gd name="T14" fmla="*/ 0 60000 65536"/>
                  <a:gd name="T15" fmla="*/ 0 60000 65536"/>
                  <a:gd name="T16" fmla="*/ 0 60000 65536"/>
                  <a:gd name="T17" fmla="*/ 0 60000 65536"/>
                  <a:gd name="T18" fmla="*/ 0 60000 65536"/>
                  <a:gd name="T19" fmla="*/ 0 60000 65536"/>
                  <a:gd name="T20" fmla="*/ 0 60000 65536"/>
                  <a:gd name="T21" fmla="*/ 0 w 2152"/>
                  <a:gd name="T22" fmla="*/ 0 h 48"/>
                  <a:gd name="T23" fmla="*/ 2152 w 21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2" h="48">
                    <a:moveTo>
                      <a:pt x="0" y="0"/>
                    </a:moveTo>
                    <a:cubicBezTo>
                      <a:pt x="0" y="5"/>
                      <a:pt x="0" y="5"/>
                      <a:pt x="0" y="5"/>
                    </a:cubicBezTo>
                    <a:cubicBezTo>
                      <a:pt x="0" y="29"/>
                      <a:pt x="19" y="48"/>
                      <a:pt x="43" y="48"/>
                    </a:cubicBezTo>
                    <a:cubicBezTo>
                      <a:pt x="2109" y="48"/>
                      <a:pt x="2109" y="48"/>
                      <a:pt x="2109" y="48"/>
                    </a:cubicBezTo>
                    <a:cubicBezTo>
                      <a:pt x="2133" y="48"/>
                      <a:pt x="2152" y="29"/>
                      <a:pt x="2152" y="5"/>
                    </a:cubicBezTo>
                    <a:cubicBezTo>
                      <a:pt x="2152" y="0"/>
                      <a:pt x="2152" y="0"/>
                      <a:pt x="2152" y="0"/>
                    </a:cubicBezTo>
                    <a:lnTo>
                      <a:pt x="0" y="0"/>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grpSp>
      </p:grpSp>
      <p:grpSp>
        <p:nvGrpSpPr>
          <p:cNvPr id="15" name="図形グループ 14"/>
          <p:cNvGrpSpPr/>
          <p:nvPr/>
        </p:nvGrpSpPr>
        <p:grpSpPr>
          <a:xfrm>
            <a:off x="4659933" y="3001558"/>
            <a:ext cx="1242367" cy="915457"/>
            <a:chOff x="3975530" y="3004388"/>
            <a:chExt cx="1242367" cy="915457"/>
          </a:xfrm>
        </p:grpSpPr>
        <p:grpSp>
          <p:nvGrpSpPr>
            <p:cNvPr id="48" name="グループ化 47"/>
            <p:cNvGrpSpPr>
              <a:grpSpLocks noChangeAspect="1"/>
            </p:cNvGrpSpPr>
            <p:nvPr/>
          </p:nvGrpSpPr>
          <p:grpSpPr>
            <a:xfrm rot="16200000">
              <a:off x="4441227" y="2888969"/>
              <a:ext cx="216227" cy="447065"/>
              <a:chOff x="2979738" y="2986579"/>
              <a:chExt cx="352425" cy="728663"/>
            </a:xfrm>
            <a:solidFill>
              <a:schemeClr val="tx1"/>
            </a:solidFill>
          </p:grpSpPr>
          <p:sp>
            <p:nvSpPr>
              <p:cNvPr id="49"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sp>
            <p:nvSpPr>
              <p:cNvPr id="50"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sp>
            <p:nvSpPr>
              <p:cNvPr id="51"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ＭＳ Ｐゴシック" panose="020B0600070205080204" pitchFamily="50" charset="-128"/>
                  <a:ea typeface="ＭＳ Ｐゴシック" panose="020B0600070205080204" pitchFamily="50" charset="-128"/>
                </a:endParaRPr>
              </a:p>
            </p:txBody>
          </p:sp>
        </p:grpSp>
        <p:grpSp>
          <p:nvGrpSpPr>
            <p:cNvPr id="14" name="図形グループ 13"/>
            <p:cNvGrpSpPr/>
            <p:nvPr/>
          </p:nvGrpSpPr>
          <p:grpSpPr>
            <a:xfrm>
              <a:off x="3975530" y="3255261"/>
              <a:ext cx="1242367" cy="664584"/>
              <a:chOff x="3975530" y="3529581"/>
              <a:chExt cx="1242367" cy="664584"/>
            </a:xfrm>
          </p:grpSpPr>
          <p:sp>
            <p:nvSpPr>
              <p:cNvPr id="67" name="TextBox 27"/>
              <p:cNvSpPr txBox="1"/>
              <p:nvPr/>
            </p:nvSpPr>
            <p:spPr>
              <a:xfrm>
                <a:off x="3975530" y="3917170"/>
                <a:ext cx="1237831" cy="276995"/>
              </a:xfrm>
              <a:prstGeom prst="rect">
                <a:avLst/>
              </a:prstGeom>
              <a:noFill/>
            </p:spPr>
            <p:txBody>
              <a:bodyPr wrap="none" lIns="91436" tIns="45718" rIns="91436" bIns="45718" rtlCol="0">
                <a:spAutoFit/>
              </a:bodyPr>
              <a:lstStyle/>
              <a:p>
                <a:r>
                  <a:rPr lang="ja-JP" altLang="en-US" sz="1200" dirty="0">
                    <a:latin typeface="ＭＳ Ｐゴシック" panose="020B0600070205080204" pitchFamily="50" charset="-128"/>
                    <a:ea typeface="ＭＳ Ｐゴシック" panose="020B0600070205080204" pitchFamily="50" charset="-128"/>
                  </a:rPr>
                  <a:t>無線クライアント</a:t>
                </a:r>
                <a:endParaRPr lang="en-US" sz="1200" dirty="0">
                  <a:latin typeface="ＭＳ Ｐゴシック" panose="020B0600070205080204" pitchFamily="50" charset="-128"/>
                  <a:ea typeface="ＭＳ Ｐゴシック" panose="020B0600070205080204" pitchFamily="50" charset="-128"/>
                </a:endParaRPr>
              </a:p>
            </p:txBody>
          </p:sp>
          <p:sp>
            <p:nvSpPr>
              <p:cNvPr id="52" name="Freeform 177"/>
              <p:cNvSpPr>
                <a:spLocks noChangeAspect="1" noEditPoints="1"/>
              </p:cNvSpPr>
              <p:nvPr/>
            </p:nvSpPr>
            <p:spPr bwMode="auto">
              <a:xfrm>
                <a:off x="4233489" y="3529581"/>
                <a:ext cx="295798" cy="428481"/>
              </a:xfrm>
              <a:custGeom>
                <a:avLst/>
                <a:gdLst>
                  <a:gd name="T0" fmla="*/ 371 w 384"/>
                  <a:gd name="T1" fmla="*/ 0 h 556"/>
                  <a:gd name="T2" fmla="*/ 13 w 384"/>
                  <a:gd name="T3" fmla="*/ 0 h 556"/>
                  <a:gd name="T4" fmla="*/ 0 w 384"/>
                  <a:gd name="T5" fmla="*/ 14 h 556"/>
                  <a:gd name="T6" fmla="*/ 0 w 384"/>
                  <a:gd name="T7" fmla="*/ 542 h 556"/>
                  <a:gd name="T8" fmla="*/ 13 w 384"/>
                  <a:gd name="T9" fmla="*/ 556 h 556"/>
                  <a:gd name="T10" fmla="*/ 371 w 384"/>
                  <a:gd name="T11" fmla="*/ 556 h 556"/>
                  <a:gd name="T12" fmla="*/ 384 w 384"/>
                  <a:gd name="T13" fmla="*/ 542 h 556"/>
                  <a:gd name="T14" fmla="*/ 384 w 384"/>
                  <a:gd name="T15" fmla="*/ 14 h 556"/>
                  <a:gd name="T16" fmla="*/ 371 w 384"/>
                  <a:gd name="T17" fmla="*/ 0 h 556"/>
                  <a:gd name="T18" fmla="*/ 192 w 384"/>
                  <a:gd name="T19" fmla="*/ 528 h 556"/>
                  <a:gd name="T20" fmla="*/ 170 w 384"/>
                  <a:gd name="T21" fmla="*/ 506 h 556"/>
                  <a:gd name="T22" fmla="*/ 192 w 384"/>
                  <a:gd name="T23" fmla="*/ 484 h 556"/>
                  <a:gd name="T24" fmla="*/ 214 w 384"/>
                  <a:gd name="T25" fmla="*/ 506 h 556"/>
                  <a:gd name="T26" fmla="*/ 192 w 384"/>
                  <a:gd name="T27" fmla="*/ 528 h 556"/>
                  <a:gd name="T28" fmla="*/ 358 w 384"/>
                  <a:gd name="T29" fmla="*/ 464 h 556"/>
                  <a:gd name="T30" fmla="*/ 26 w 384"/>
                  <a:gd name="T31" fmla="*/ 464 h 556"/>
                  <a:gd name="T32" fmla="*/ 26 w 384"/>
                  <a:gd name="T33" fmla="*/ 32 h 556"/>
                  <a:gd name="T34" fmla="*/ 358 w 384"/>
                  <a:gd name="T35" fmla="*/ 32 h 556"/>
                  <a:gd name="T36" fmla="*/ 358 w 384"/>
                  <a:gd name="T37" fmla="*/ 46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4" h="556">
                    <a:moveTo>
                      <a:pt x="371" y="0"/>
                    </a:moveTo>
                    <a:cubicBezTo>
                      <a:pt x="13" y="0"/>
                      <a:pt x="13" y="0"/>
                      <a:pt x="13" y="0"/>
                    </a:cubicBezTo>
                    <a:cubicBezTo>
                      <a:pt x="6" y="0"/>
                      <a:pt x="0" y="6"/>
                      <a:pt x="0" y="14"/>
                    </a:cubicBezTo>
                    <a:cubicBezTo>
                      <a:pt x="0" y="542"/>
                      <a:pt x="0" y="542"/>
                      <a:pt x="0" y="542"/>
                    </a:cubicBezTo>
                    <a:cubicBezTo>
                      <a:pt x="0" y="550"/>
                      <a:pt x="6" y="556"/>
                      <a:pt x="13" y="556"/>
                    </a:cubicBezTo>
                    <a:cubicBezTo>
                      <a:pt x="371" y="556"/>
                      <a:pt x="371" y="556"/>
                      <a:pt x="371" y="556"/>
                    </a:cubicBezTo>
                    <a:cubicBezTo>
                      <a:pt x="378" y="556"/>
                      <a:pt x="384" y="550"/>
                      <a:pt x="384" y="542"/>
                    </a:cubicBezTo>
                    <a:cubicBezTo>
                      <a:pt x="384" y="14"/>
                      <a:pt x="384" y="14"/>
                      <a:pt x="384" y="14"/>
                    </a:cubicBezTo>
                    <a:cubicBezTo>
                      <a:pt x="384" y="6"/>
                      <a:pt x="378" y="0"/>
                      <a:pt x="371" y="0"/>
                    </a:cubicBezTo>
                    <a:close/>
                    <a:moveTo>
                      <a:pt x="192" y="528"/>
                    </a:moveTo>
                    <a:cubicBezTo>
                      <a:pt x="180" y="528"/>
                      <a:pt x="170" y="518"/>
                      <a:pt x="170" y="506"/>
                    </a:cubicBezTo>
                    <a:cubicBezTo>
                      <a:pt x="170" y="494"/>
                      <a:pt x="180" y="484"/>
                      <a:pt x="192" y="484"/>
                    </a:cubicBezTo>
                    <a:cubicBezTo>
                      <a:pt x="204" y="484"/>
                      <a:pt x="214" y="494"/>
                      <a:pt x="214" y="506"/>
                    </a:cubicBezTo>
                    <a:cubicBezTo>
                      <a:pt x="214" y="518"/>
                      <a:pt x="204" y="528"/>
                      <a:pt x="192" y="528"/>
                    </a:cubicBezTo>
                    <a:close/>
                    <a:moveTo>
                      <a:pt x="358" y="464"/>
                    </a:moveTo>
                    <a:cubicBezTo>
                      <a:pt x="26" y="464"/>
                      <a:pt x="26" y="464"/>
                      <a:pt x="26" y="464"/>
                    </a:cubicBezTo>
                    <a:cubicBezTo>
                      <a:pt x="26" y="32"/>
                      <a:pt x="26" y="32"/>
                      <a:pt x="26" y="32"/>
                    </a:cubicBezTo>
                    <a:cubicBezTo>
                      <a:pt x="358" y="32"/>
                      <a:pt x="358" y="32"/>
                      <a:pt x="358" y="32"/>
                    </a:cubicBezTo>
                    <a:lnTo>
                      <a:pt x="358" y="464"/>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53" name="Freeform 172"/>
              <p:cNvSpPr>
                <a:spLocks noChangeAspect="1" noEditPoints="1"/>
              </p:cNvSpPr>
              <p:nvPr/>
            </p:nvSpPr>
            <p:spPr bwMode="auto">
              <a:xfrm>
                <a:off x="3999717" y="3665403"/>
                <a:ext cx="155180" cy="292660"/>
              </a:xfrm>
              <a:custGeom>
                <a:avLst/>
                <a:gdLst>
                  <a:gd name="T0" fmla="*/ 194 w 208"/>
                  <a:gd name="T1" fmla="*/ 0 h 392"/>
                  <a:gd name="T2" fmla="*/ 14 w 208"/>
                  <a:gd name="T3" fmla="*/ 0 h 392"/>
                  <a:gd name="T4" fmla="*/ 0 w 208"/>
                  <a:gd name="T5" fmla="*/ 14 h 392"/>
                  <a:gd name="T6" fmla="*/ 0 w 208"/>
                  <a:gd name="T7" fmla="*/ 378 h 392"/>
                  <a:gd name="T8" fmla="*/ 14 w 208"/>
                  <a:gd name="T9" fmla="*/ 392 h 392"/>
                  <a:gd name="T10" fmla="*/ 194 w 208"/>
                  <a:gd name="T11" fmla="*/ 392 h 392"/>
                  <a:gd name="T12" fmla="*/ 208 w 208"/>
                  <a:gd name="T13" fmla="*/ 378 h 392"/>
                  <a:gd name="T14" fmla="*/ 208 w 208"/>
                  <a:gd name="T15" fmla="*/ 14 h 392"/>
                  <a:gd name="T16" fmla="*/ 194 w 208"/>
                  <a:gd name="T17" fmla="*/ 0 h 392"/>
                  <a:gd name="T18" fmla="*/ 80 w 208"/>
                  <a:gd name="T19" fmla="*/ 24 h 392"/>
                  <a:gd name="T20" fmla="*/ 128 w 208"/>
                  <a:gd name="T21" fmla="*/ 24 h 392"/>
                  <a:gd name="T22" fmla="*/ 132 w 208"/>
                  <a:gd name="T23" fmla="*/ 28 h 392"/>
                  <a:gd name="T24" fmla="*/ 128 w 208"/>
                  <a:gd name="T25" fmla="*/ 32 h 392"/>
                  <a:gd name="T26" fmla="*/ 80 w 208"/>
                  <a:gd name="T27" fmla="*/ 32 h 392"/>
                  <a:gd name="T28" fmla="*/ 76 w 208"/>
                  <a:gd name="T29" fmla="*/ 28 h 392"/>
                  <a:gd name="T30" fmla="*/ 80 w 208"/>
                  <a:gd name="T31" fmla="*/ 24 h 392"/>
                  <a:gd name="T32" fmla="*/ 102 w 208"/>
                  <a:gd name="T33" fmla="*/ 380 h 392"/>
                  <a:gd name="T34" fmla="*/ 88 w 208"/>
                  <a:gd name="T35" fmla="*/ 366 h 392"/>
                  <a:gd name="T36" fmla="*/ 102 w 208"/>
                  <a:gd name="T37" fmla="*/ 352 h 392"/>
                  <a:gd name="T38" fmla="*/ 116 w 208"/>
                  <a:gd name="T39" fmla="*/ 366 h 392"/>
                  <a:gd name="T40" fmla="*/ 102 w 208"/>
                  <a:gd name="T41" fmla="*/ 380 h 392"/>
                  <a:gd name="T42" fmla="*/ 192 w 208"/>
                  <a:gd name="T43" fmla="*/ 342 h 392"/>
                  <a:gd name="T44" fmla="*/ 16 w 208"/>
                  <a:gd name="T45" fmla="*/ 342 h 392"/>
                  <a:gd name="T46" fmla="*/ 16 w 208"/>
                  <a:gd name="T47" fmla="*/ 50 h 392"/>
                  <a:gd name="T48" fmla="*/ 192 w 208"/>
                  <a:gd name="T49" fmla="*/ 50 h 392"/>
                  <a:gd name="T50" fmla="*/ 192 w 208"/>
                  <a:gd name="T51" fmla="*/ 3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92">
                    <a:moveTo>
                      <a:pt x="194" y="0"/>
                    </a:moveTo>
                    <a:cubicBezTo>
                      <a:pt x="14" y="0"/>
                      <a:pt x="14" y="0"/>
                      <a:pt x="14" y="0"/>
                    </a:cubicBezTo>
                    <a:cubicBezTo>
                      <a:pt x="6" y="0"/>
                      <a:pt x="0" y="6"/>
                      <a:pt x="0" y="14"/>
                    </a:cubicBezTo>
                    <a:cubicBezTo>
                      <a:pt x="0" y="378"/>
                      <a:pt x="0" y="378"/>
                      <a:pt x="0" y="378"/>
                    </a:cubicBezTo>
                    <a:cubicBezTo>
                      <a:pt x="0" y="386"/>
                      <a:pt x="6" y="392"/>
                      <a:pt x="14" y="392"/>
                    </a:cubicBezTo>
                    <a:cubicBezTo>
                      <a:pt x="194" y="392"/>
                      <a:pt x="194" y="392"/>
                      <a:pt x="194" y="392"/>
                    </a:cubicBezTo>
                    <a:cubicBezTo>
                      <a:pt x="202" y="392"/>
                      <a:pt x="208" y="386"/>
                      <a:pt x="208" y="378"/>
                    </a:cubicBezTo>
                    <a:cubicBezTo>
                      <a:pt x="208" y="14"/>
                      <a:pt x="208" y="14"/>
                      <a:pt x="208" y="14"/>
                    </a:cubicBezTo>
                    <a:cubicBezTo>
                      <a:pt x="208" y="6"/>
                      <a:pt x="202" y="0"/>
                      <a:pt x="194" y="0"/>
                    </a:cubicBezTo>
                    <a:close/>
                    <a:moveTo>
                      <a:pt x="80" y="24"/>
                    </a:moveTo>
                    <a:cubicBezTo>
                      <a:pt x="128" y="24"/>
                      <a:pt x="128" y="24"/>
                      <a:pt x="128" y="24"/>
                    </a:cubicBezTo>
                    <a:cubicBezTo>
                      <a:pt x="130" y="24"/>
                      <a:pt x="132" y="26"/>
                      <a:pt x="132" y="28"/>
                    </a:cubicBezTo>
                    <a:cubicBezTo>
                      <a:pt x="132" y="30"/>
                      <a:pt x="130" y="32"/>
                      <a:pt x="128" y="32"/>
                    </a:cubicBezTo>
                    <a:cubicBezTo>
                      <a:pt x="80" y="32"/>
                      <a:pt x="80" y="32"/>
                      <a:pt x="80" y="32"/>
                    </a:cubicBezTo>
                    <a:cubicBezTo>
                      <a:pt x="78" y="32"/>
                      <a:pt x="76" y="30"/>
                      <a:pt x="76" y="28"/>
                    </a:cubicBezTo>
                    <a:cubicBezTo>
                      <a:pt x="76" y="26"/>
                      <a:pt x="78" y="24"/>
                      <a:pt x="80" y="24"/>
                    </a:cubicBezTo>
                    <a:close/>
                    <a:moveTo>
                      <a:pt x="102" y="380"/>
                    </a:moveTo>
                    <a:cubicBezTo>
                      <a:pt x="94" y="380"/>
                      <a:pt x="88" y="374"/>
                      <a:pt x="88" y="366"/>
                    </a:cubicBezTo>
                    <a:cubicBezTo>
                      <a:pt x="88" y="358"/>
                      <a:pt x="94" y="352"/>
                      <a:pt x="102" y="352"/>
                    </a:cubicBezTo>
                    <a:cubicBezTo>
                      <a:pt x="110" y="352"/>
                      <a:pt x="116" y="358"/>
                      <a:pt x="116" y="366"/>
                    </a:cubicBezTo>
                    <a:cubicBezTo>
                      <a:pt x="116" y="374"/>
                      <a:pt x="110" y="380"/>
                      <a:pt x="102" y="380"/>
                    </a:cubicBezTo>
                    <a:close/>
                    <a:moveTo>
                      <a:pt x="192" y="342"/>
                    </a:moveTo>
                    <a:cubicBezTo>
                      <a:pt x="16" y="342"/>
                      <a:pt x="16" y="342"/>
                      <a:pt x="16" y="342"/>
                    </a:cubicBezTo>
                    <a:cubicBezTo>
                      <a:pt x="16" y="50"/>
                      <a:pt x="16" y="50"/>
                      <a:pt x="16" y="50"/>
                    </a:cubicBezTo>
                    <a:cubicBezTo>
                      <a:pt x="192" y="50"/>
                      <a:pt x="192" y="50"/>
                      <a:pt x="192" y="50"/>
                    </a:cubicBezTo>
                    <a:lnTo>
                      <a:pt x="192" y="342"/>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nvGrpSpPr>
              <p:cNvPr id="54" name="Group 52"/>
              <p:cNvGrpSpPr>
                <a:grpSpLocks/>
              </p:cNvGrpSpPr>
              <p:nvPr/>
            </p:nvGrpSpPr>
            <p:grpSpPr bwMode="auto">
              <a:xfrm>
                <a:off x="4617567" y="3560540"/>
                <a:ext cx="600330" cy="397523"/>
                <a:chOff x="1360" y="1358"/>
                <a:chExt cx="758" cy="462"/>
              </a:xfrm>
              <a:solidFill>
                <a:schemeClr val="tx1"/>
              </a:solidFill>
            </p:grpSpPr>
            <p:sp>
              <p:nvSpPr>
                <p:cNvPr id="55" name="Freeform 53"/>
                <p:cNvSpPr>
                  <a:spLocks noEditPoints="1"/>
                </p:cNvSpPr>
                <p:nvPr/>
              </p:nvSpPr>
              <p:spPr bwMode="auto">
                <a:xfrm>
                  <a:off x="1508" y="1358"/>
                  <a:ext cx="465" cy="328"/>
                </a:xfrm>
                <a:custGeom>
                  <a:avLst/>
                  <a:gdLst>
                    <a:gd name="T0" fmla="*/ 0 w 609"/>
                    <a:gd name="T1" fmla="*/ 0 h 430"/>
                    <a:gd name="T2" fmla="*/ 0 w 609"/>
                    <a:gd name="T3" fmla="*/ 17 h 430"/>
                    <a:gd name="T4" fmla="*/ 24 w 609"/>
                    <a:gd name="T5" fmla="*/ 17 h 430"/>
                    <a:gd name="T6" fmla="*/ 24 w 609"/>
                    <a:gd name="T7" fmla="*/ 0 h 430"/>
                    <a:gd name="T8" fmla="*/ 0 w 609"/>
                    <a:gd name="T9" fmla="*/ 0 h 430"/>
                    <a:gd name="T10" fmla="*/ 24 w 609"/>
                    <a:gd name="T11" fmla="*/ 16 h 430"/>
                    <a:gd name="T12" fmla="*/ 2 w 609"/>
                    <a:gd name="T13" fmla="*/ 16 h 430"/>
                    <a:gd name="T14" fmla="*/ 2 w 609"/>
                    <a:gd name="T15" fmla="*/ 2 h 430"/>
                    <a:gd name="T16" fmla="*/ 24 w 609"/>
                    <a:gd name="T17" fmla="*/ 2 h 430"/>
                    <a:gd name="T18" fmla="*/ 24 w 609"/>
                    <a:gd name="T19" fmla="*/ 16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9"/>
                    <a:gd name="T31" fmla="*/ 0 h 430"/>
                    <a:gd name="T32" fmla="*/ 609 w 609"/>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9" h="430">
                      <a:moveTo>
                        <a:pt x="0" y="0"/>
                      </a:moveTo>
                      <a:lnTo>
                        <a:pt x="0" y="430"/>
                      </a:lnTo>
                      <a:lnTo>
                        <a:pt x="609" y="430"/>
                      </a:lnTo>
                      <a:lnTo>
                        <a:pt x="609" y="0"/>
                      </a:lnTo>
                      <a:lnTo>
                        <a:pt x="0" y="0"/>
                      </a:lnTo>
                      <a:close/>
                      <a:moveTo>
                        <a:pt x="586" y="402"/>
                      </a:moveTo>
                      <a:lnTo>
                        <a:pt x="23" y="402"/>
                      </a:lnTo>
                      <a:lnTo>
                        <a:pt x="23" y="23"/>
                      </a:lnTo>
                      <a:lnTo>
                        <a:pt x="586" y="23"/>
                      </a:lnTo>
                      <a:lnTo>
                        <a:pt x="586" y="402"/>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sp>
              <p:nvSpPr>
                <p:cNvPr id="56" name="Freeform 54"/>
                <p:cNvSpPr>
                  <a:spLocks noEditPoints="1"/>
                </p:cNvSpPr>
                <p:nvPr/>
              </p:nvSpPr>
              <p:spPr bwMode="auto">
                <a:xfrm>
                  <a:off x="1361" y="1694"/>
                  <a:ext cx="757" cy="85"/>
                </a:xfrm>
                <a:custGeom>
                  <a:avLst/>
                  <a:gdLst>
                    <a:gd name="T0" fmla="*/ 24 w 992"/>
                    <a:gd name="T1" fmla="*/ 0 h 226"/>
                    <a:gd name="T2" fmla="*/ 24 w 992"/>
                    <a:gd name="T3" fmla="*/ 0 h 226"/>
                    <a:gd name="T4" fmla="*/ 27 w 992"/>
                    <a:gd name="T5" fmla="*/ 0 h 226"/>
                    <a:gd name="T6" fmla="*/ 28 w 992"/>
                    <a:gd name="T7" fmla="*/ 0 h 226"/>
                    <a:gd name="T8" fmla="*/ 6 w 992"/>
                    <a:gd name="T9" fmla="*/ 0 h 226"/>
                    <a:gd name="T10" fmla="*/ 18 w 992"/>
                    <a:gd name="T11" fmla="*/ 0 h 226"/>
                    <a:gd name="T12" fmla="*/ 24 w 992"/>
                    <a:gd name="T13" fmla="*/ 0 h 226"/>
                    <a:gd name="T14" fmla="*/ 31 w 992"/>
                    <a:gd name="T15" fmla="*/ 0 h 226"/>
                    <a:gd name="T16" fmla="*/ 5 w 992"/>
                    <a:gd name="T17" fmla="*/ 0 h 226"/>
                    <a:gd name="T18" fmla="*/ 8 w 992"/>
                    <a:gd name="T19" fmla="*/ 0 h 226"/>
                    <a:gd name="T20" fmla="*/ 31 w 992"/>
                    <a:gd name="T21" fmla="*/ 0 h 226"/>
                    <a:gd name="T22" fmla="*/ 13 w 992"/>
                    <a:gd name="T23" fmla="*/ 0 h 226"/>
                    <a:gd name="T24" fmla="*/ 14 w 992"/>
                    <a:gd name="T25" fmla="*/ 0 h 226"/>
                    <a:gd name="T26" fmla="*/ 14 w 992"/>
                    <a:gd name="T27" fmla="*/ 0 h 226"/>
                    <a:gd name="T28" fmla="*/ 18 w 992"/>
                    <a:gd name="T29" fmla="*/ 0 h 226"/>
                    <a:gd name="T30" fmla="*/ 14 w 992"/>
                    <a:gd name="T31" fmla="*/ 0 h 226"/>
                    <a:gd name="T32" fmla="*/ 27 w 992"/>
                    <a:gd name="T33" fmla="*/ 0 h 226"/>
                    <a:gd name="T34" fmla="*/ 24 w 992"/>
                    <a:gd name="T35" fmla="*/ 0 h 226"/>
                    <a:gd name="T36" fmla="*/ 18 w 992"/>
                    <a:gd name="T37" fmla="*/ 0 h 226"/>
                    <a:gd name="T38" fmla="*/ 24 w 992"/>
                    <a:gd name="T39" fmla="*/ 0 h 226"/>
                    <a:gd name="T40" fmla="*/ 24 w 992"/>
                    <a:gd name="T41" fmla="*/ 0 h 226"/>
                    <a:gd name="T42" fmla="*/ 24 w 992"/>
                    <a:gd name="T43" fmla="*/ 0 h 226"/>
                    <a:gd name="T44" fmla="*/ 24 w 992"/>
                    <a:gd name="T45" fmla="*/ 0 h 226"/>
                    <a:gd name="T46" fmla="*/ 21 w 992"/>
                    <a:gd name="T47" fmla="*/ 0 h 226"/>
                    <a:gd name="T48" fmla="*/ 19 w 992"/>
                    <a:gd name="T49" fmla="*/ 0 h 226"/>
                    <a:gd name="T50" fmla="*/ 31 w 992"/>
                    <a:gd name="T51" fmla="*/ 0 h 226"/>
                    <a:gd name="T52" fmla="*/ 8 w 992"/>
                    <a:gd name="T53" fmla="*/ 0 h 226"/>
                    <a:gd name="T54" fmla="*/ 11 w 992"/>
                    <a:gd name="T55" fmla="*/ 0 h 226"/>
                    <a:gd name="T56" fmla="*/ 11 w 992"/>
                    <a:gd name="T57" fmla="*/ 0 h 226"/>
                    <a:gd name="T58" fmla="*/ 11 w 992"/>
                    <a:gd name="T59" fmla="*/ 0 h 226"/>
                    <a:gd name="T60" fmla="*/ 11 w 992"/>
                    <a:gd name="T61" fmla="*/ 0 h 226"/>
                    <a:gd name="T62" fmla="*/ 16 w 992"/>
                    <a:gd name="T63" fmla="*/ 0 h 226"/>
                    <a:gd name="T64" fmla="*/ 29 w 992"/>
                    <a:gd name="T65" fmla="*/ 0 h 226"/>
                    <a:gd name="T66" fmla="*/ 16 w 992"/>
                    <a:gd name="T67" fmla="*/ 0 h 226"/>
                    <a:gd name="T68" fmla="*/ 24 w 992"/>
                    <a:gd name="T69" fmla="*/ 0 h 226"/>
                    <a:gd name="T70" fmla="*/ 10 w 992"/>
                    <a:gd name="T71" fmla="*/ 0 h 226"/>
                    <a:gd name="T72" fmla="*/ 9 w 992"/>
                    <a:gd name="T73" fmla="*/ 0 h 226"/>
                    <a:gd name="T74" fmla="*/ 13 w 992"/>
                    <a:gd name="T75" fmla="*/ 0 h 226"/>
                    <a:gd name="T76" fmla="*/ 18 w 992"/>
                    <a:gd name="T77" fmla="*/ 0 h 226"/>
                    <a:gd name="T78" fmla="*/ 21 w 992"/>
                    <a:gd name="T79" fmla="*/ 0 h 226"/>
                    <a:gd name="T80" fmla="*/ 21 w 992"/>
                    <a:gd name="T81" fmla="*/ 0 h 226"/>
                    <a:gd name="T82" fmla="*/ 18 w 992"/>
                    <a:gd name="T83" fmla="*/ 0 h 226"/>
                    <a:gd name="T84" fmla="*/ 28 w 992"/>
                    <a:gd name="T85" fmla="*/ 0 h 226"/>
                    <a:gd name="T86" fmla="*/ 27 w 992"/>
                    <a:gd name="T87" fmla="*/ 0 h 226"/>
                    <a:gd name="T88" fmla="*/ 13 w 992"/>
                    <a:gd name="T89" fmla="*/ 0 h 226"/>
                    <a:gd name="T90" fmla="*/ 27 w 992"/>
                    <a:gd name="T91" fmla="*/ 0 h 226"/>
                    <a:gd name="T92" fmla="*/ 18 w 992"/>
                    <a:gd name="T93" fmla="*/ 0 h 226"/>
                    <a:gd name="T94" fmla="*/ 26 w 992"/>
                    <a:gd name="T95" fmla="*/ 0 h 226"/>
                    <a:gd name="T96" fmla="*/ 15 w 992"/>
                    <a:gd name="T97" fmla="*/ 0 h 226"/>
                    <a:gd name="T98" fmla="*/ 18 w 992"/>
                    <a:gd name="T99" fmla="*/ 0 h 226"/>
                    <a:gd name="T100" fmla="*/ 13 w 992"/>
                    <a:gd name="T101" fmla="*/ 0 h 226"/>
                    <a:gd name="T102" fmla="*/ 13 w 992"/>
                    <a:gd name="T103" fmla="*/ 0 h 226"/>
                    <a:gd name="T104" fmla="*/ 21 w 992"/>
                    <a:gd name="T105" fmla="*/ 0 h 226"/>
                    <a:gd name="T106" fmla="*/ 21 w 992"/>
                    <a:gd name="T107" fmla="*/ 0 h 226"/>
                    <a:gd name="T108" fmla="*/ 29 w 992"/>
                    <a:gd name="T109" fmla="*/ 0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2"/>
                    <a:gd name="T166" fmla="*/ 0 h 226"/>
                    <a:gd name="T167" fmla="*/ 992 w 992"/>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2" h="226">
                      <a:moveTo>
                        <a:pt x="192" y="0"/>
                      </a:moveTo>
                      <a:lnTo>
                        <a:pt x="800" y="0"/>
                      </a:lnTo>
                      <a:lnTo>
                        <a:pt x="992" y="226"/>
                      </a:lnTo>
                      <a:lnTo>
                        <a:pt x="0" y="226"/>
                      </a:lnTo>
                      <a:lnTo>
                        <a:pt x="192" y="0"/>
                      </a:lnTo>
                      <a:close/>
                      <a:moveTo>
                        <a:pt x="591" y="181"/>
                      </a:moveTo>
                      <a:lnTo>
                        <a:pt x="578" y="111"/>
                      </a:lnTo>
                      <a:lnTo>
                        <a:pt x="387" y="111"/>
                      </a:lnTo>
                      <a:lnTo>
                        <a:pt x="371" y="181"/>
                      </a:lnTo>
                      <a:lnTo>
                        <a:pt x="591" y="181"/>
                      </a:lnTo>
                      <a:close/>
                      <a:moveTo>
                        <a:pt x="614" y="106"/>
                      </a:moveTo>
                      <a:lnTo>
                        <a:pt x="608" y="83"/>
                      </a:lnTo>
                      <a:lnTo>
                        <a:pt x="337" y="83"/>
                      </a:lnTo>
                      <a:lnTo>
                        <a:pt x="328" y="106"/>
                      </a:lnTo>
                      <a:lnTo>
                        <a:pt x="614" y="106"/>
                      </a:lnTo>
                      <a:close/>
                      <a:moveTo>
                        <a:pt x="837" y="81"/>
                      </a:moveTo>
                      <a:lnTo>
                        <a:pt x="821" y="60"/>
                      </a:lnTo>
                      <a:lnTo>
                        <a:pt x="702" y="60"/>
                      </a:lnTo>
                      <a:lnTo>
                        <a:pt x="713" y="81"/>
                      </a:lnTo>
                      <a:lnTo>
                        <a:pt x="837" y="81"/>
                      </a:lnTo>
                      <a:close/>
                      <a:moveTo>
                        <a:pt x="820" y="59"/>
                      </a:moveTo>
                      <a:lnTo>
                        <a:pt x="805" y="41"/>
                      </a:lnTo>
                      <a:lnTo>
                        <a:pt x="713" y="41"/>
                      </a:lnTo>
                      <a:lnTo>
                        <a:pt x="723" y="59"/>
                      </a:lnTo>
                      <a:lnTo>
                        <a:pt x="820" y="59"/>
                      </a:lnTo>
                      <a:close/>
                      <a:moveTo>
                        <a:pt x="171" y="60"/>
                      </a:moveTo>
                      <a:lnTo>
                        <a:pt x="155" y="81"/>
                      </a:lnTo>
                      <a:lnTo>
                        <a:pt x="254" y="81"/>
                      </a:lnTo>
                      <a:lnTo>
                        <a:pt x="265" y="60"/>
                      </a:lnTo>
                      <a:lnTo>
                        <a:pt x="171" y="60"/>
                      </a:lnTo>
                      <a:close/>
                      <a:moveTo>
                        <a:pt x="187" y="41"/>
                      </a:moveTo>
                      <a:lnTo>
                        <a:pt x="172" y="59"/>
                      </a:lnTo>
                      <a:lnTo>
                        <a:pt x="245" y="59"/>
                      </a:lnTo>
                      <a:lnTo>
                        <a:pt x="256" y="41"/>
                      </a:lnTo>
                      <a:lnTo>
                        <a:pt x="187" y="41"/>
                      </a:lnTo>
                      <a:close/>
                      <a:moveTo>
                        <a:pt x="477" y="214"/>
                      </a:moveTo>
                      <a:lnTo>
                        <a:pt x="478" y="184"/>
                      </a:lnTo>
                      <a:lnTo>
                        <a:pt x="370" y="184"/>
                      </a:lnTo>
                      <a:lnTo>
                        <a:pt x="363" y="214"/>
                      </a:lnTo>
                      <a:lnTo>
                        <a:pt x="477" y="214"/>
                      </a:lnTo>
                      <a:close/>
                      <a:moveTo>
                        <a:pt x="597" y="214"/>
                      </a:moveTo>
                      <a:lnTo>
                        <a:pt x="591" y="184"/>
                      </a:lnTo>
                      <a:lnTo>
                        <a:pt x="483" y="184"/>
                      </a:lnTo>
                      <a:lnTo>
                        <a:pt x="482" y="214"/>
                      </a:lnTo>
                      <a:lnTo>
                        <a:pt x="597" y="214"/>
                      </a:lnTo>
                      <a:close/>
                      <a:moveTo>
                        <a:pt x="855" y="106"/>
                      </a:moveTo>
                      <a:lnTo>
                        <a:pt x="837" y="83"/>
                      </a:lnTo>
                      <a:lnTo>
                        <a:pt x="770" y="83"/>
                      </a:lnTo>
                      <a:lnTo>
                        <a:pt x="784" y="106"/>
                      </a:lnTo>
                      <a:lnTo>
                        <a:pt x="855" y="106"/>
                      </a:lnTo>
                      <a:close/>
                      <a:moveTo>
                        <a:pt x="206" y="106"/>
                      </a:moveTo>
                      <a:lnTo>
                        <a:pt x="221" y="83"/>
                      </a:lnTo>
                      <a:lnTo>
                        <a:pt x="154" y="83"/>
                      </a:lnTo>
                      <a:lnTo>
                        <a:pt x="136" y="106"/>
                      </a:lnTo>
                      <a:lnTo>
                        <a:pt x="206" y="106"/>
                      </a:lnTo>
                      <a:close/>
                      <a:moveTo>
                        <a:pt x="201" y="22"/>
                      </a:moveTo>
                      <a:lnTo>
                        <a:pt x="187" y="39"/>
                      </a:lnTo>
                      <a:lnTo>
                        <a:pt x="248" y="39"/>
                      </a:lnTo>
                      <a:lnTo>
                        <a:pt x="259" y="22"/>
                      </a:lnTo>
                      <a:lnTo>
                        <a:pt x="201" y="22"/>
                      </a:lnTo>
                      <a:close/>
                      <a:moveTo>
                        <a:pt x="687" y="106"/>
                      </a:moveTo>
                      <a:lnTo>
                        <a:pt x="678" y="83"/>
                      </a:lnTo>
                      <a:lnTo>
                        <a:pt x="611" y="83"/>
                      </a:lnTo>
                      <a:lnTo>
                        <a:pt x="617" y="106"/>
                      </a:lnTo>
                      <a:lnTo>
                        <a:pt x="687" y="106"/>
                      </a:lnTo>
                      <a:close/>
                      <a:moveTo>
                        <a:pt x="790" y="22"/>
                      </a:moveTo>
                      <a:lnTo>
                        <a:pt x="734" y="22"/>
                      </a:lnTo>
                      <a:lnTo>
                        <a:pt x="745" y="39"/>
                      </a:lnTo>
                      <a:lnTo>
                        <a:pt x="804" y="39"/>
                      </a:lnTo>
                      <a:lnTo>
                        <a:pt x="790" y="22"/>
                      </a:lnTo>
                      <a:close/>
                      <a:moveTo>
                        <a:pt x="325" y="106"/>
                      </a:moveTo>
                      <a:lnTo>
                        <a:pt x="334" y="83"/>
                      </a:lnTo>
                      <a:lnTo>
                        <a:pt x="269" y="83"/>
                      </a:lnTo>
                      <a:lnTo>
                        <a:pt x="257" y="106"/>
                      </a:lnTo>
                      <a:lnTo>
                        <a:pt x="325" y="106"/>
                      </a:lnTo>
                      <a:close/>
                      <a:moveTo>
                        <a:pt x="332" y="39"/>
                      </a:moveTo>
                      <a:lnTo>
                        <a:pt x="372" y="39"/>
                      </a:lnTo>
                      <a:lnTo>
                        <a:pt x="377" y="22"/>
                      </a:lnTo>
                      <a:lnTo>
                        <a:pt x="339" y="22"/>
                      </a:lnTo>
                      <a:lnTo>
                        <a:pt x="332" y="39"/>
                      </a:lnTo>
                      <a:close/>
                      <a:moveTo>
                        <a:pt x="311" y="60"/>
                      </a:moveTo>
                      <a:lnTo>
                        <a:pt x="302" y="81"/>
                      </a:lnTo>
                      <a:lnTo>
                        <a:pt x="345" y="81"/>
                      </a:lnTo>
                      <a:lnTo>
                        <a:pt x="352" y="60"/>
                      </a:lnTo>
                      <a:lnTo>
                        <a:pt x="311" y="60"/>
                      </a:lnTo>
                      <a:close/>
                      <a:moveTo>
                        <a:pt x="456" y="39"/>
                      </a:moveTo>
                      <a:lnTo>
                        <a:pt x="495" y="39"/>
                      </a:lnTo>
                      <a:lnTo>
                        <a:pt x="495" y="22"/>
                      </a:lnTo>
                      <a:lnTo>
                        <a:pt x="458" y="22"/>
                      </a:lnTo>
                      <a:lnTo>
                        <a:pt x="456" y="39"/>
                      </a:lnTo>
                      <a:close/>
                      <a:moveTo>
                        <a:pt x="403" y="6"/>
                      </a:moveTo>
                      <a:lnTo>
                        <a:pt x="398" y="21"/>
                      </a:lnTo>
                      <a:lnTo>
                        <a:pt x="435" y="21"/>
                      </a:lnTo>
                      <a:lnTo>
                        <a:pt x="438" y="6"/>
                      </a:lnTo>
                      <a:lnTo>
                        <a:pt x="403" y="6"/>
                      </a:lnTo>
                      <a:close/>
                      <a:moveTo>
                        <a:pt x="355" y="60"/>
                      </a:moveTo>
                      <a:lnTo>
                        <a:pt x="348" y="81"/>
                      </a:lnTo>
                      <a:lnTo>
                        <a:pt x="391" y="81"/>
                      </a:lnTo>
                      <a:lnTo>
                        <a:pt x="396" y="60"/>
                      </a:lnTo>
                      <a:lnTo>
                        <a:pt x="355" y="60"/>
                      </a:lnTo>
                      <a:close/>
                      <a:moveTo>
                        <a:pt x="662" y="39"/>
                      </a:moveTo>
                      <a:lnTo>
                        <a:pt x="701" y="39"/>
                      </a:lnTo>
                      <a:lnTo>
                        <a:pt x="692" y="22"/>
                      </a:lnTo>
                      <a:lnTo>
                        <a:pt x="655" y="22"/>
                      </a:lnTo>
                      <a:lnTo>
                        <a:pt x="662" y="39"/>
                      </a:lnTo>
                      <a:close/>
                      <a:moveTo>
                        <a:pt x="572" y="60"/>
                      </a:moveTo>
                      <a:lnTo>
                        <a:pt x="576" y="81"/>
                      </a:lnTo>
                      <a:lnTo>
                        <a:pt x="619" y="81"/>
                      </a:lnTo>
                      <a:lnTo>
                        <a:pt x="613" y="60"/>
                      </a:lnTo>
                      <a:lnTo>
                        <a:pt x="572" y="60"/>
                      </a:lnTo>
                      <a:close/>
                      <a:moveTo>
                        <a:pt x="442" y="60"/>
                      </a:moveTo>
                      <a:lnTo>
                        <a:pt x="439" y="81"/>
                      </a:lnTo>
                      <a:lnTo>
                        <a:pt x="482" y="81"/>
                      </a:lnTo>
                      <a:lnTo>
                        <a:pt x="483" y="60"/>
                      </a:lnTo>
                      <a:lnTo>
                        <a:pt x="442" y="60"/>
                      </a:lnTo>
                      <a:close/>
                      <a:moveTo>
                        <a:pt x="591" y="6"/>
                      </a:moveTo>
                      <a:lnTo>
                        <a:pt x="595" y="21"/>
                      </a:lnTo>
                      <a:lnTo>
                        <a:pt x="632" y="21"/>
                      </a:lnTo>
                      <a:lnTo>
                        <a:pt x="626" y="6"/>
                      </a:lnTo>
                      <a:lnTo>
                        <a:pt x="591" y="6"/>
                      </a:lnTo>
                      <a:close/>
                      <a:moveTo>
                        <a:pt x="478" y="6"/>
                      </a:moveTo>
                      <a:lnTo>
                        <a:pt x="477" y="21"/>
                      </a:lnTo>
                      <a:lnTo>
                        <a:pt x="514" y="21"/>
                      </a:lnTo>
                      <a:lnTo>
                        <a:pt x="513" y="6"/>
                      </a:lnTo>
                      <a:lnTo>
                        <a:pt x="478" y="6"/>
                      </a:lnTo>
                      <a:close/>
                      <a:moveTo>
                        <a:pt x="629" y="6"/>
                      </a:moveTo>
                      <a:lnTo>
                        <a:pt x="634" y="21"/>
                      </a:lnTo>
                      <a:lnTo>
                        <a:pt x="672" y="21"/>
                      </a:lnTo>
                      <a:lnTo>
                        <a:pt x="664" y="6"/>
                      </a:lnTo>
                      <a:lnTo>
                        <a:pt x="629" y="6"/>
                      </a:lnTo>
                      <a:close/>
                      <a:moveTo>
                        <a:pt x="615" y="60"/>
                      </a:moveTo>
                      <a:lnTo>
                        <a:pt x="621" y="81"/>
                      </a:lnTo>
                      <a:lnTo>
                        <a:pt x="664" y="81"/>
                      </a:lnTo>
                      <a:lnTo>
                        <a:pt x="656" y="60"/>
                      </a:lnTo>
                      <a:lnTo>
                        <a:pt x="615" y="60"/>
                      </a:lnTo>
                      <a:close/>
                      <a:moveTo>
                        <a:pt x="580" y="39"/>
                      </a:moveTo>
                      <a:lnTo>
                        <a:pt x="619" y="39"/>
                      </a:lnTo>
                      <a:lnTo>
                        <a:pt x="614" y="22"/>
                      </a:lnTo>
                      <a:lnTo>
                        <a:pt x="576" y="22"/>
                      </a:lnTo>
                      <a:lnTo>
                        <a:pt x="580" y="39"/>
                      </a:lnTo>
                      <a:close/>
                      <a:moveTo>
                        <a:pt x="485" y="60"/>
                      </a:moveTo>
                      <a:lnTo>
                        <a:pt x="485" y="81"/>
                      </a:lnTo>
                      <a:lnTo>
                        <a:pt x="528" y="81"/>
                      </a:lnTo>
                      <a:lnTo>
                        <a:pt x="526" y="60"/>
                      </a:lnTo>
                      <a:lnTo>
                        <a:pt x="485" y="60"/>
                      </a:lnTo>
                      <a:close/>
                      <a:moveTo>
                        <a:pt x="497" y="39"/>
                      </a:moveTo>
                      <a:lnTo>
                        <a:pt x="536" y="39"/>
                      </a:lnTo>
                      <a:lnTo>
                        <a:pt x="535" y="22"/>
                      </a:lnTo>
                      <a:lnTo>
                        <a:pt x="497" y="22"/>
                      </a:lnTo>
                      <a:lnTo>
                        <a:pt x="497" y="39"/>
                      </a:lnTo>
                      <a:close/>
                      <a:moveTo>
                        <a:pt x="516" y="6"/>
                      </a:moveTo>
                      <a:lnTo>
                        <a:pt x="517" y="21"/>
                      </a:lnTo>
                      <a:lnTo>
                        <a:pt x="554" y="21"/>
                      </a:lnTo>
                      <a:lnTo>
                        <a:pt x="551" y="6"/>
                      </a:lnTo>
                      <a:lnTo>
                        <a:pt x="516" y="6"/>
                      </a:lnTo>
                      <a:close/>
                      <a:moveTo>
                        <a:pt x="782" y="106"/>
                      </a:moveTo>
                      <a:lnTo>
                        <a:pt x="767" y="83"/>
                      </a:lnTo>
                      <a:lnTo>
                        <a:pt x="724" y="83"/>
                      </a:lnTo>
                      <a:lnTo>
                        <a:pt x="736" y="106"/>
                      </a:lnTo>
                      <a:lnTo>
                        <a:pt x="782" y="106"/>
                      </a:lnTo>
                      <a:close/>
                      <a:moveTo>
                        <a:pt x="214" y="6"/>
                      </a:moveTo>
                      <a:lnTo>
                        <a:pt x="202" y="21"/>
                      </a:lnTo>
                      <a:lnTo>
                        <a:pt x="239" y="21"/>
                      </a:lnTo>
                      <a:lnTo>
                        <a:pt x="249" y="6"/>
                      </a:lnTo>
                      <a:lnTo>
                        <a:pt x="214" y="6"/>
                      </a:lnTo>
                      <a:close/>
                      <a:moveTo>
                        <a:pt x="252" y="6"/>
                      </a:moveTo>
                      <a:lnTo>
                        <a:pt x="241" y="21"/>
                      </a:lnTo>
                      <a:lnTo>
                        <a:pt x="278" y="21"/>
                      </a:lnTo>
                      <a:lnTo>
                        <a:pt x="287" y="6"/>
                      </a:lnTo>
                      <a:lnTo>
                        <a:pt x="252" y="6"/>
                      </a:lnTo>
                      <a:close/>
                      <a:moveTo>
                        <a:pt x="250" y="39"/>
                      </a:moveTo>
                      <a:lnTo>
                        <a:pt x="289" y="39"/>
                      </a:lnTo>
                      <a:lnTo>
                        <a:pt x="298" y="22"/>
                      </a:lnTo>
                      <a:lnTo>
                        <a:pt x="260" y="22"/>
                      </a:lnTo>
                      <a:lnTo>
                        <a:pt x="250" y="39"/>
                      </a:lnTo>
                      <a:close/>
                      <a:moveTo>
                        <a:pt x="289" y="6"/>
                      </a:moveTo>
                      <a:lnTo>
                        <a:pt x="280" y="21"/>
                      </a:lnTo>
                      <a:lnTo>
                        <a:pt x="318" y="21"/>
                      </a:lnTo>
                      <a:lnTo>
                        <a:pt x="325" y="6"/>
                      </a:lnTo>
                      <a:lnTo>
                        <a:pt x="289" y="6"/>
                      </a:lnTo>
                      <a:close/>
                      <a:moveTo>
                        <a:pt x="667" y="6"/>
                      </a:moveTo>
                      <a:lnTo>
                        <a:pt x="674" y="21"/>
                      </a:lnTo>
                      <a:lnTo>
                        <a:pt x="711" y="21"/>
                      </a:lnTo>
                      <a:lnTo>
                        <a:pt x="702" y="6"/>
                      </a:lnTo>
                      <a:lnTo>
                        <a:pt x="667" y="6"/>
                      </a:lnTo>
                      <a:close/>
                      <a:moveTo>
                        <a:pt x="268" y="60"/>
                      </a:moveTo>
                      <a:lnTo>
                        <a:pt x="257" y="81"/>
                      </a:lnTo>
                      <a:lnTo>
                        <a:pt x="300" y="81"/>
                      </a:lnTo>
                      <a:lnTo>
                        <a:pt x="309" y="60"/>
                      </a:lnTo>
                      <a:lnTo>
                        <a:pt x="268" y="60"/>
                      </a:lnTo>
                      <a:close/>
                      <a:moveTo>
                        <a:pt x="374" y="39"/>
                      </a:moveTo>
                      <a:lnTo>
                        <a:pt x="413" y="39"/>
                      </a:lnTo>
                      <a:lnTo>
                        <a:pt x="416" y="22"/>
                      </a:lnTo>
                      <a:lnTo>
                        <a:pt x="379" y="22"/>
                      </a:lnTo>
                      <a:lnTo>
                        <a:pt x="374" y="39"/>
                      </a:lnTo>
                      <a:close/>
                      <a:moveTo>
                        <a:pt x="704" y="6"/>
                      </a:moveTo>
                      <a:lnTo>
                        <a:pt x="713" y="21"/>
                      </a:lnTo>
                      <a:lnTo>
                        <a:pt x="750" y="21"/>
                      </a:lnTo>
                      <a:lnTo>
                        <a:pt x="739" y="6"/>
                      </a:lnTo>
                      <a:lnTo>
                        <a:pt x="704" y="6"/>
                      </a:lnTo>
                      <a:close/>
                      <a:moveTo>
                        <a:pt x="365" y="6"/>
                      </a:moveTo>
                      <a:lnTo>
                        <a:pt x="359" y="21"/>
                      </a:lnTo>
                      <a:lnTo>
                        <a:pt x="396" y="21"/>
                      </a:lnTo>
                      <a:lnTo>
                        <a:pt x="400" y="6"/>
                      </a:lnTo>
                      <a:lnTo>
                        <a:pt x="365" y="6"/>
                      </a:lnTo>
                      <a:close/>
                      <a:moveTo>
                        <a:pt x="621" y="39"/>
                      </a:moveTo>
                      <a:lnTo>
                        <a:pt x="660" y="39"/>
                      </a:lnTo>
                      <a:lnTo>
                        <a:pt x="653" y="22"/>
                      </a:lnTo>
                      <a:lnTo>
                        <a:pt x="616" y="22"/>
                      </a:lnTo>
                      <a:lnTo>
                        <a:pt x="621" y="39"/>
                      </a:lnTo>
                      <a:close/>
                      <a:moveTo>
                        <a:pt x="742" y="6"/>
                      </a:moveTo>
                      <a:lnTo>
                        <a:pt x="752" y="21"/>
                      </a:lnTo>
                      <a:lnTo>
                        <a:pt x="789" y="21"/>
                      </a:lnTo>
                      <a:lnTo>
                        <a:pt x="777" y="6"/>
                      </a:lnTo>
                      <a:lnTo>
                        <a:pt x="742" y="6"/>
                      </a:lnTo>
                      <a:close/>
                      <a:moveTo>
                        <a:pt x="254" y="106"/>
                      </a:moveTo>
                      <a:lnTo>
                        <a:pt x="266" y="83"/>
                      </a:lnTo>
                      <a:lnTo>
                        <a:pt x="223" y="83"/>
                      </a:lnTo>
                      <a:lnTo>
                        <a:pt x="209" y="106"/>
                      </a:lnTo>
                      <a:lnTo>
                        <a:pt x="254" y="106"/>
                      </a:lnTo>
                      <a:close/>
                      <a:moveTo>
                        <a:pt x="258" y="41"/>
                      </a:moveTo>
                      <a:lnTo>
                        <a:pt x="247" y="59"/>
                      </a:lnTo>
                      <a:lnTo>
                        <a:pt x="288" y="59"/>
                      </a:lnTo>
                      <a:lnTo>
                        <a:pt x="297" y="41"/>
                      </a:lnTo>
                      <a:lnTo>
                        <a:pt x="258" y="41"/>
                      </a:lnTo>
                      <a:close/>
                      <a:moveTo>
                        <a:pt x="291" y="39"/>
                      </a:moveTo>
                      <a:lnTo>
                        <a:pt x="330" y="39"/>
                      </a:lnTo>
                      <a:lnTo>
                        <a:pt x="337" y="22"/>
                      </a:lnTo>
                      <a:lnTo>
                        <a:pt x="300" y="22"/>
                      </a:lnTo>
                      <a:lnTo>
                        <a:pt x="291" y="39"/>
                      </a:lnTo>
                      <a:close/>
                      <a:moveTo>
                        <a:pt x="440" y="6"/>
                      </a:moveTo>
                      <a:lnTo>
                        <a:pt x="438" y="21"/>
                      </a:lnTo>
                      <a:lnTo>
                        <a:pt x="475" y="21"/>
                      </a:lnTo>
                      <a:lnTo>
                        <a:pt x="476" y="6"/>
                      </a:lnTo>
                      <a:lnTo>
                        <a:pt x="440" y="6"/>
                      </a:lnTo>
                      <a:close/>
                      <a:moveTo>
                        <a:pt x="553" y="6"/>
                      </a:moveTo>
                      <a:lnTo>
                        <a:pt x="556" y="21"/>
                      </a:lnTo>
                      <a:lnTo>
                        <a:pt x="593" y="21"/>
                      </a:lnTo>
                      <a:lnTo>
                        <a:pt x="589" y="6"/>
                      </a:lnTo>
                      <a:lnTo>
                        <a:pt x="553" y="6"/>
                      </a:lnTo>
                      <a:close/>
                      <a:moveTo>
                        <a:pt x="529" y="60"/>
                      </a:moveTo>
                      <a:lnTo>
                        <a:pt x="530" y="81"/>
                      </a:lnTo>
                      <a:lnTo>
                        <a:pt x="573" y="81"/>
                      </a:lnTo>
                      <a:lnTo>
                        <a:pt x="570" y="60"/>
                      </a:lnTo>
                      <a:lnTo>
                        <a:pt x="529" y="60"/>
                      </a:lnTo>
                      <a:close/>
                      <a:moveTo>
                        <a:pt x="539" y="39"/>
                      </a:moveTo>
                      <a:lnTo>
                        <a:pt x="578" y="39"/>
                      </a:lnTo>
                      <a:lnTo>
                        <a:pt x="574" y="22"/>
                      </a:lnTo>
                      <a:lnTo>
                        <a:pt x="537" y="22"/>
                      </a:lnTo>
                      <a:lnTo>
                        <a:pt x="539" y="39"/>
                      </a:lnTo>
                      <a:close/>
                      <a:moveTo>
                        <a:pt x="415" y="39"/>
                      </a:moveTo>
                      <a:lnTo>
                        <a:pt x="454" y="39"/>
                      </a:lnTo>
                      <a:lnTo>
                        <a:pt x="456" y="22"/>
                      </a:lnTo>
                      <a:lnTo>
                        <a:pt x="418" y="22"/>
                      </a:lnTo>
                      <a:lnTo>
                        <a:pt x="415" y="39"/>
                      </a:lnTo>
                      <a:close/>
                      <a:moveTo>
                        <a:pt x="659" y="60"/>
                      </a:moveTo>
                      <a:lnTo>
                        <a:pt x="667" y="81"/>
                      </a:lnTo>
                      <a:lnTo>
                        <a:pt x="710" y="81"/>
                      </a:lnTo>
                      <a:lnTo>
                        <a:pt x="700" y="60"/>
                      </a:lnTo>
                      <a:lnTo>
                        <a:pt x="659" y="60"/>
                      </a:lnTo>
                      <a:close/>
                      <a:moveTo>
                        <a:pt x="704" y="39"/>
                      </a:moveTo>
                      <a:lnTo>
                        <a:pt x="742" y="39"/>
                      </a:lnTo>
                      <a:lnTo>
                        <a:pt x="732" y="22"/>
                      </a:lnTo>
                      <a:lnTo>
                        <a:pt x="695" y="22"/>
                      </a:lnTo>
                      <a:lnTo>
                        <a:pt x="704" y="39"/>
                      </a:lnTo>
                      <a:close/>
                      <a:moveTo>
                        <a:pt x="327" y="6"/>
                      </a:moveTo>
                      <a:lnTo>
                        <a:pt x="320" y="21"/>
                      </a:lnTo>
                      <a:lnTo>
                        <a:pt x="357" y="21"/>
                      </a:lnTo>
                      <a:lnTo>
                        <a:pt x="362" y="6"/>
                      </a:lnTo>
                      <a:lnTo>
                        <a:pt x="327" y="6"/>
                      </a:lnTo>
                      <a:close/>
                      <a:moveTo>
                        <a:pt x="398" y="60"/>
                      </a:moveTo>
                      <a:lnTo>
                        <a:pt x="393" y="81"/>
                      </a:lnTo>
                      <a:lnTo>
                        <a:pt x="436" y="81"/>
                      </a:lnTo>
                      <a:lnTo>
                        <a:pt x="439" y="60"/>
                      </a:lnTo>
                      <a:lnTo>
                        <a:pt x="398" y="60"/>
                      </a:lnTo>
                      <a:close/>
                      <a:moveTo>
                        <a:pt x="680" y="59"/>
                      </a:moveTo>
                      <a:lnTo>
                        <a:pt x="721" y="59"/>
                      </a:lnTo>
                      <a:lnTo>
                        <a:pt x="711" y="41"/>
                      </a:lnTo>
                      <a:lnTo>
                        <a:pt x="672" y="41"/>
                      </a:lnTo>
                      <a:lnTo>
                        <a:pt x="680" y="59"/>
                      </a:lnTo>
                      <a:close/>
                      <a:moveTo>
                        <a:pt x="420" y="59"/>
                      </a:moveTo>
                      <a:lnTo>
                        <a:pt x="461" y="59"/>
                      </a:lnTo>
                      <a:lnTo>
                        <a:pt x="463" y="41"/>
                      </a:lnTo>
                      <a:lnTo>
                        <a:pt x="424" y="41"/>
                      </a:lnTo>
                      <a:lnTo>
                        <a:pt x="420" y="59"/>
                      </a:lnTo>
                      <a:close/>
                      <a:moveTo>
                        <a:pt x="637" y="59"/>
                      </a:moveTo>
                      <a:lnTo>
                        <a:pt x="678" y="59"/>
                      </a:lnTo>
                      <a:lnTo>
                        <a:pt x="669" y="41"/>
                      </a:lnTo>
                      <a:lnTo>
                        <a:pt x="631" y="41"/>
                      </a:lnTo>
                      <a:lnTo>
                        <a:pt x="637" y="59"/>
                      </a:lnTo>
                      <a:close/>
                      <a:moveTo>
                        <a:pt x="377" y="59"/>
                      </a:moveTo>
                      <a:lnTo>
                        <a:pt x="418" y="59"/>
                      </a:lnTo>
                      <a:lnTo>
                        <a:pt x="421" y="41"/>
                      </a:lnTo>
                      <a:lnTo>
                        <a:pt x="382" y="41"/>
                      </a:lnTo>
                      <a:lnTo>
                        <a:pt x="377" y="59"/>
                      </a:lnTo>
                      <a:close/>
                      <a:moveTo>
                        <a:pt x="464" y="59"/>
                      </a:moveTo>
                      <a:lnTo>
                        <a:pt x="505" y="59"/>
                      </a:lnTo>
                      <a:lnTo>
                        <a:pt x="504" y="41"/>
                      </a:lnTo>
                      <a:lnTo>
                        <a:pt x="465" y="41"/>
                      </a:lnTo>
                      <a:lnTo>
                        <a:pt x="464" y="59"/>
                      </a:lnTo>
                      <a:close/>
                      <a:moveTo>
                        <a:pt x="594" y="59"/>
                      </a:moveTo>
                      <a:lnTo>
                        <a:pt x="634" y="59"/>
                      </a:lnTo>
                      <a:lnTo>
                        <a:pt x="628" y="41"/>
                      </a:lnTo>
                      <a:lnTo>
                        <a:pt x="589" y="41"/>
                      </a:lnTo>
                      <a:lnTo>
                        <a:pt x="594" y="59"/>
                      </a:lnTo>
                      <a:close/>
                      <a:moveTo>
                        <a:pt x="334" y="59"/>
                      </a:moveTo>
                      <a:lnTo>
                        <a:pt x="374" y="59"/>
                      </a:lnTo>
                      <a:lnTo>
                        <a:pt x="380" y="41"/>
                      </a:lnTo>
                      <a:lnTo>
                        <a:pt x="341" y="41"/>
                      </a:lnTo>
                      <a:lnTo>
                        <a:pt x="334" y="59"/>
                      </a:lnTo>
                      <a:close/>
                      <a:moveTo>
                        <a:pt x="290" y="59"/>
                      </a:moveTo>
                      <a:lnTo>
                        <a:pt x="331" y="59"/>
                      </a:lnTo>
                      <a:lnTo>
                        <a:pt x="338" y="41"/>
                      </a:lnTo>
                      <a:lnTo>
                        <a:pt x="300" y="41"/>
                      </a:lnTo>
                      <a:lnTo>
                        <a:pt x="290" y="59"/>
                      </a:lnTo>
                      <a:close/>
                      <a:moveTo>
                        <a:pt x="507" y="59"/>
                      </a:moveTo>
                      <a:lnTo>
                        <a:pt x="548" y="59"/>
                      </a:lnTo>
                      <a:lnTo>
                        <a:pt x="545" y="41"/>
                      </a:lnTo>
                      <a:lnTo>
                        <a:pt x="506" y="41"/>
                      </a:lnTo>
                      <a:lnTo>
                        <a:pt x="507" y="59"/>
                      </a:lnTo>
                      <a:close/>
                      <a:moveTo>
                        <a:pt x="550" y="59"/>
                      </a:moveTo>
                      <a:lnTo>
                        <a:pt x="591" y="59"/>
                      </a:lnTo>
                      <a:lnTo>
                        <a:pt x="587" y="41"/>
                      </a:lnTo>
                      <a:lnTo>
                        <a:pt x="548" y="41"/>
                      </a:lnTo>
                      <a:lnTo>
                        <a:pt x="550" y="59"/>
                      </a:lnTo>
                      <a:close/>
                      <a:moveTo>
                        <a:pt x="734" y="106"/>
                      </a:moveTo>
                      <a:lnTo>
                        <a:pt x="722" y="83"/>
                      </a:lnTo>
                      <a:lnTo>
                        <a:pt x="680" y="83"/>
                      </a:lnTo>
                      <a:lnTo>
                        <a:pt x="690" y="106"/>
                      </a:lnTo>
                      <a:lnTo>
                        <a:pt x="734" y="106"/>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sp>
              <p:nvSpPr>
                <p:cNvPr id="72" name="Freeform 55"/>
                <p:cNvSpPr>
                  <a:spLocks/>
                </p:cNvSpPr>
                <p:nvPr/>
              </p:nvSpPr>
              <p:spPr bwMode="auto">
                <a:xfrm>
                  <a:off x="1360" y="1782"/>
                  <a:ext cx="758" cy="38"/>
                </a:xfrm>
                <a:custGeom>
                  <a:avLst/>
                  <a:gdLst>
                    <a:gd name="T0" fmla="*/ 0 w 2152"/>
                    <a:gd name="T1" fmla="*/ 0 h 48"/>
                    <a:gd name="T2" fmla="*/ 0 w 2152"/>
                    <a:gd name="T3" fmla="*/ 2 h 48"/>
                    <a:gd name="T4" fmla="*/ 0 w 2152"/>
                    <a:gd name="T5" fmla="*/ 3 h 48"/>
                    <a:gd name="T6" fmla="*/ 0 w 2152"/>
                    <a:gd name="T7" fmla="*/ 3 h 48"/>
                    <a:gd name="T8" fmla="*/ 0 w 2152"/>
                    <a:gd name="T9" fmla="*/ 2 h 48"/>
                    <a:gd name="T10" fmla="*/ 0 w 2152"/>
                    <a:gd name="T11" fmla="*/ 0 h 48"/>
                    <a:gd name="T12" fmla="*/ 0 w 2152"/>
                    <a:gd name="T13" fmla="*/ 0 h 48"/>
                    <a:gd name="T14" fmla="*/ 0 60000 65536"/>
                    <a:gd name="T15" fmla="*/ 0 60000 65536"/>
                    <a:gd name="T16" fmla="*/ 0 60000 65536"/>
                    <a:gd name="T17" fmla="*/ 0 60000 65536"/>
                    <a:gd name="T18" fmla="*/ 0 60000 65536"/>
                    <a:gd name="T19" fmla="*/ 0 60000 65536"/>
                    <a:gd name="T20" fmla="*/ 0 60000 65536"/>
                    <a:gd name="T21" fmla="*/ 0 w 2152"/>
                    <a:gd name="T22" fmla="*/ 0 h 48"/>
                    <a:gd name="T23" fmla="*/ 2152 w 21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2" h="48">
                      <a:moveTo>
                        <a:pt x="0" y="0"/>
                      </a:moveTo>
                      <a:cubicBezTo>
                        <a:pt x="0" y="5"/>
                        <a:pt x="0" y="5"/>
                        <a:pt x="0" y="5"/>
                      </a:cubicBezTo>
                      <a:cubicBezTo>
                        <a:pt x="0" y="29"/>
                        <a:pt x="19" y="48"/>
                        <a:pt x="43" y="48"/>
                      </a:cubicBezTo>
                      <a:cubicBezTo>
                        <a:pt x="2109" y="48"/>
                        <a:pt x="2109" y="48"/>
                        <a:pt x="2109" y="48"/>
                      </a:cubicBezTo>
                      <a:cubicBezTo>
                        <a:pt x="2133" y="48"/>
                        <a:pt x="2152" y="29"/>
                        <a:pt x="2152" y="5"/>
                      </a:cubicBezTo>
                      <a:cubicBezTo>
                        <a:pt x="2152" y="0"/>
                        <a:pt x="2152" y="0"/>
                        <a:pt x="2152" y="0"/>
                      </a:cubicBezTo>
                      <a:lnTo>
                        <a:pt x="0" y="0"/>
                      </a:lnTo>
                      <a:close/>
                    </a:path>
                  </a:pathLst>
                </a:custGeom>
                <a:grpFill/>
                <a:ln w="9525">
                  <a:noFill/>
                  <a:round/>
                  <a:headEnd/>
                  <a:tailEnd/>
                </a:ln>
              </p:spPr>
              <p:txBody>
                <a:bodyPr/>
                <a:lstStyle/>
                <a:p>
                  <a:endParaRPr lang="en-US">
                    <a:latin typeface="ＭＳ Ｐゴシック" panose="020B0600070205080204" pitchFamily="50" charset="-128"/>
                    <a:ea typeface="ＭＳ Ｐゴシック" panose="020B0600070205080204" pitchFamily="50" charset="-128"/>
                  </a:endParaRPr>
                </a:p>
              </p:txBody>
            </p:sp>
          </p:grpSp>
        </p:grpSp>
      </p:grpSp>
      <p:sp>
        <p:nvSpPr>
          <p:cNvPr id="3" name="角丸四角形 2"/>
          <p:cNvSpPr/>
          <p:nvPr/>
        </p:nvSpPr>
        <p:spPr>
          <a:xfrm>
            <a:off x="2172170" y="4031598"/>
            <a:ext cx="3798782" cy="70922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u="sng" dirty="0" smtClean="0">
                <a:solidFill>
                  <a:schemeClr val="tx1"/>
                </a:solidFill>
                <a:latin typeface="ＭＳ Ｐゴシック" panose="020B0600070205080204" pitchFamily="50" charset="-128"/>
                <a:ea typeface="ＭＳ Ｐゴシック" panose="020B0600070205080204" pitchFamily="50" charset="-128"/>
              </a:rPr>
              <a:t>Mobility Express</a:t>
            </a:r>
            <a:r>
              <a:rPr kumimoji="1" lang="ja-JP" altLang="en-US" sz="2000" u="sng" dirty="0" smtClean="0">
                <a:solidFill>
                  <a:schemeClr val="tx1"/>
                </a:solidFill>
                <a:latin typeface="ＭＳ Ｐゴシック" panose="020B0600070205080204" pitchFamily="50" charset="-128"/>
                <a:ea typeface="ＭＳ Ｐゴシック" panose="020B0600070205080204" pitchFamily="50" charset="-128"/>
              </a:rPr>
              <a:t>のメリット</a:t>
            </a:r>
            <a:endParaRPr kumimoji="1" lang="en-US" altLang="ja-JP" sz="2000" u="sng" dirty="0" smtClean="0">
              <a:solidFill>
                <a:schemeClr val="tx1"/>
              </a:solidFill>
              <a:latin typeface="ＭＳ Ｐゴシック" panose="020B0600070205080204" pitchFamily="50" charset="-128"/>
              <a:ea typeface="ＭＳ Ｐゴシック" panose="020B0600070205080204" pitchFamily="50" charset="-128"/>
            </a:endParaRPr>
          </a:p>
          <a:p>
            <a:pPr marL="342900" indent="-342900">
              <a:buFont typeface="Wingdings" charset="2"/>
              <a:buChar char="ü"/>
            </a:pPr>
            <a:r>
              <a:rPr kumimoji="1" lang="ja-JP" altLang="en-US" sz="2000" dirty="0" smtClean="0">
                <a:solidFill>
                  <a:schemeClr val="accent1"/>
                </a:solidFill>
                <a:latin typeface="ＭＳ Ｐゴシック" panose="020B0600070205080204" pitchFamily="50" charset="-128"/>
                <a:ea typeface="ＭＳ Ｐゴシック" panose="020B0600070205080204" pitchFamily="50" charset="-128"/>
              </a:rPr>
              <a:t>コスト削減</a:t>
            </a:r>
            <a:endParaRPr kumimoji="1" lang="en-US" altLang="ja-JP" sz="2000" dirty="0" smtClean="0">
              <a:solidFill>
                <a:schemeClr val="accent1"/>
              </a:solidFill>
              <a:latin typeface="ＭＳ Ｐゴシック" panose="020B0600070205080204" pitchFamily="50" charset="-128"/>
              <a:ea typeface="ＭＳ Ｐゴシック" panose="020B0600070205080204" pitchFamily="50" charset="-128"/>
            </a:endParaRPr>
          </a:p>
          <a:p>
            <a:pPr marL="285750" indent="-285750">
              <a:buFont typeface="Wingdings" charset="2"/>
              <a:buChar char="ü"/>
            </a:pPr>
            <a:r>
              <a:rPr kumimoji="1" lang="ja-JP" altLang="en-US" sz="2000" dirty="0" smtClean="0">
                <a:solidFill>
                  <a:schemeClr val="accent1"/>
                </a:solidFill>
                <a:latin typeface="ＭＳ Ｐゴシック" panose="020B0600070205080204" pitchFamily="50" charset="-128"/>
                <a:ea typeface="ＭＳ Ｐゴシック" panose="020B0600070205080204" pitchFamily="50" charset="-128"/>
              </a:rPr>
              <a:t>運用コスト削減</a:t>
            </a:r>
          </a:p>
        </p:txBody>
      </p:sp>
      <p:sp>
        <p:nvSpPr>
          <p:cNvPr id="9" name="正方形/長方形 8"/>
          <p:cNvSpPr/>
          <p:nvPr/>
        </p:nvSpPr>
        <p:spPr>
          <a:xfrm>
            <a:off x="1545577" y="3461988"/>
            <a:ext cx="1204176" cy="253916"/>
          </a:xfrm>
          <a:prstGeom prst="rect">
            <a:avLst/>
          </a:prstGeom>
        </p:spPr>
        <p:txBody>
          <a:bodyPr wrap="none">
            <a:spAutoFit/>
          </a:bodyPr>
          <a:lstStyle/>
          <a:p>
            <a:pPr algn="ctr"/>
            <a:r>
              <a:rPr lang="en-US" altLang="ja-JP" sz="1050" dirty="0">
                <a:solidFill>
                  <a:schemeClr val="accent1"/>
                </a:solidFill>
                <a:latin typeface="ＭＳ Ｐゴシック" panose="020B0600070205080204" pitchFamily="50" charset="-128"/>
                <a:ea typeface="ＭＳ Ｐゴシック" panose="020B0600070205080204" pitchFamily="50" charset="-128"/>
              </a:rPr>
              <a:t>※AP</a:t>
            </a:r>
            <a:r>
              <a:rPr lang="ja-JP" altLang="en-US" sz="1050" dirty="0">
                <a:solidFill>
                  <a:schemeClr val="accent1"/>
                </a:solidFill>
                <a:latin typeface="ＭＳ Ｐゴシック" panose="020B0600070205080204" pitchFamily="50" charset="-128"/>
                <a:ea typeface="ＭＳ Ｐゴシック" panose="020B0600070205080204" pitchFamily="50" charset="-128"/>
              </a:rPr>
              <a:t>としても動作</a:t>
            </a:r>
          </a:p>
        </p:txBody>
      </p:sp>
      <p:sp>
        <p:nvSpPr>
          <p:cNvPr id="11" name="正方形/長方形 10"/>
          <p:cNvSpPr/>
          <p:nvPr/>
        </p:nvSpPr>
        <p:spPr>
          <a:xfrm>
            <a:off x="2324571" y="3031591"/>
            <a:ext cx="2188420" cy="276999"/>
          </a:xfrm>
          <a:prstGeom prst="rect">
            <a:avLst/>
          </a:prstGeom>
        </p:spPr>
        <p:txBody>
          <a:bodyPr wrap="none">
            <a:spAutoFit/>
          </a:bodyPr>
          <a:lstStyle/>
          <a:p>
            <a:pPr algn="ctr"/>
            <a:r>
              <a:rPr lang="en-US" altLang="ja-JP" sz="1200" smtClean="0">
                <a:solidFill>
                  <a:schemeClr val="accent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accent1"/>
                </a:solidFill>
                <a:latin typeface="ＭＳ Ｐゴシック" panose="020B0600070205080204" pitchFamily="50" charset="-128"/>
                <a:ea typeface="ＭＳ Ｐゴシック" panose="020B0600070205080204" pitchFamily="50" charset="-128"/>
              </a:rPr>
              <a:t>２台目</a:t>
            </a:r>
            <a:r>
              <a:rPr lang="ja-JP" altLang="en-US" sz="1200" dirty="0">
                <a:solidFill>
                  <a:schemeClr val="accent1"/>
                </a:solidFill>
                <a:latin typeface="ＭＳ Ｐゴシック" panose="020B0600070205080204" pitchFamily="50" charset="-128"/>
                <a:ea typeface="ＭＳ Ｐゴシック" panose="020B0600070205080204" pitchFamily="50" charset="-128"/>
              </a:rPr>
              <a:t>以降の</a:t>
            </a:r>
            <a:r>
              <a:rPr lang="en-US" altLang="ja-JP" sz="1200" dirty="0">
                <a:solidFill>
                  <a:schemeClr val="accent1"/>
                </a:solidFill>
                <a:latin typeface="ＭＳ Ｐゴシック" panose="020B0600070205080204" pitchFamily="50" charset="-128"/>
                <a:ea typeface="ＭＳ Ｐゴシック" panose="020B0600070205080204" pitchFamily="50" charset="-128"/>
              </a:rPr>
              <a:t>AP</a:t>
            </a:r>
            <a:r>
              <a:rPr lang="ja-JP" altLang="en-US" sz="1200" dirty="0">
                <a:solidFill>
                  <a:schemeClr val="accent1"/>
                </a:solidFill>
                <a:latin typeface="ＭＳ Ｐゴシック" panose="020B0600070205080204" pitchFamily="50" charset="-128"/>
                <a:ea typeface="ＭＳ Ｐゴシック" panose="020B0600070205080204" pitchFamily="50" charset="-128"/>
              </a:rPr>
              <a:t>は設定</a:t>
            </a:r>
            <a:r>
              <a:rPr lang="ja-JP" altLang="en-US" sz="1200" dirty="0" smtClean="0">
                <a:solidFill>
                  <a:schemeClr val="accent1"/>
                </a:solidFill>
                <a:latin typeface="ＭＳ Ｐゴシック" panose="020B0600070205080204" pitchFamily="50" charset="-128"/>
                <a:ea typeface="ＭＳ Ｐゴシック" panose="020B0600070205080204" pitchFamily="50" charset="-128"/>
              </a:rPr>
              <a:t>不要</a:t>
            </a:r>
            <a:endParaRPr lang="ja-JP" altLang="en-US" sz="1200" dirty="0">
              <a:solidFill>
                <a:schemeClr val="accent1"/>
              </a:solidFill>
              <a:latin typeface="ＭＳ Ｐゴシック" panose="020B0600070205080204" pitchFamily="50" charset="-128"/>
              <a:ea typeface="ＭＳ Ｐゴシック" panose="020B0600070205080204" pitchFamily="50" charset="-128"/>
            </a:endParaRPr>
          </a:p>
        </p:txBody>
      </p:sp>
      <p:sp>
        <p:nvSpPr>
          <p:cNvPr id="61" name="TextBox 27"/>
          <p:cNvSpPr txBox="1"/>
          <p:nvPr/>
        </p:nvSpPr>
        <p:spPr>
          <a:xfrm rot="21027298">
            <a:off x="2059015" y="2706027"/>
            <a:ext cx="785784" cy="276995"/>
          </a:xfrm>
          <a:prstGeom prst="rect">
            <a:avLst/>
          </a:prstGeom>
          <a:noFill/>
        </p:spPr>
        <p:txBody>
          <a:bodyPr wrap="none" lIns="91436" tIns="45718" rIns="91436" bIns="45718" rtlCol="0">
            <a:spAutoFit/>
          </a:bodyPr>
          <a:lstStyle/>
          <a:p>
            <a:r>
              <a:rPr lang="en-US" altLang="ja-JP" sz="1200" dirty="0">
                <a:latin typeface="ＭＳ Ｐゴシック" panose="020B0600070205080204" pitchFamily="50" charset="-128"/>
                <a:ea typeface="ＭＳ Ｐゴシック" panose="020B0600070205080204" pitchFamily="50" charset="-128"/>
              </a:rPr>
              <a:t>CAPWAP</a:t>
            </a:r>
            <a:endParaRPr lang="en-US" sz="1200" dirty="0">
              <a:latin typeface="ＭＳ Ｐゴシック" panose="020B0600070205080204" pitchFamily="50" charset="-128"/>
              <a:ea typeface="ＭＳ Ｐゴシック" panose="020B0600070205080204" pitchFamily="50" charset="-128"/>
            </a:endParaRPr>
          </a:p>
        </p:txBody>
      </p:sp>
      <p:pic>
        <p:nvPicPr>
          <p:cNvPr id="62"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3147623" y="1596483"/>
            <a:ext cx="1144921" cy="91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05423" y="2162876"/>
            <a:ext cx="946215" cy="75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0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2" y="1642237"/>
            <a:ext cx="5161550" cy="2777917"/>
          </a:xfrm>
          <a:prstGeom prst="rect">
            <a:avLst/>
          </a:prstGeom>
        </p:spPr>
        <p:style>
          <a:lnRef idx="2">
            <a:schemeClr val="dk1"/>
          </a:lnRef>
          <a:fillRef idx="1">
            <a:schemeClr val="lt1"/>
          </a:fillRef>
          <a:effectRef idx="0">
            <a:schemeClr val="dk1"/>
          </a:effectRef>
          <a:fontRef idx="minor">
            <a:schemeClr val="dk1"/>
          </a:fontRef>
        </p:style>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662" y="2131761"/>
            <a:ext cx="3885500" cy="2867527"/>
          </a:xfrm>
          <a:prstGeom prst="rect">
            <a:avLst/>
          </a:prstGeom>
        </p:spPr>
        <p:style>
          <a:lnRef idx="2">
            <a:schemeClr val="dk1"/>
          </a:lnRef>
          <a:fillRef idx="1">
            <a:schemeClr val="lt1"/>
          </a:fillRef>
          <a:effectRef idx="0">
            <a:schemeClr val="dk1"/>
          </a:effectRef>
          <a:fontRef idx="minor">
            <a:schemeClr val="dk1"/>
          </a:fontRef>
        </p:style>
      </p:pic>
      <p:sp>
        <p:nvSpPr>
          <p:cNvPr id="4" name="タイトル 3"/>
          <p:cNvSpPr>
            <a:spLocks noGrp="1"/>
          </p:cNvSpPr>
          <p:nvPr>
            <p:ph type="title"/>
          </p:nvPr>
        </p:nvSpPr>
        <p:spPr/>
        <p:txBody>
          <a:bodyPr/>
          <a:lstStyle/>
          <a:p>
            <a:r>
              <a:rPr kumimoji="1" lang="en-US" altLang="ja-JP" dirty="0" smtClean="0">
                <a:latin typeface="ＭＳ Ｐゴシック" panose="020B0600070205080204" pitchFamily="50" charset="-128"/>
                <a:ea typeface="ＭＳ Ｐゴシック" panose="020B0600070205080204" pitchFamily="50" charset="-128"/>
              </a:rPr>
              <a:t>ME 8.4</a:t>
            </a:r>
            <a:r>
              <a:rPr kumimoji="1" lang="ja-JP" altLang="en-US" dirty="0" smtClean="0">
                <a:latin typeface="ＭＳ Ｐゴシック" panose="020B0600070205080204" pitchFamily="50" charset="-128"/>
                <a:ea typeface="ＭＳ Ｐゴシック" panose="020B0600070205080204" pitchFamily="50" charset="-128"/>
              </a:rPr>
              <a:t>アップデート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74468" y="4881890"/>
            <a:ext cx="2960915" cy="261610"/>
          </a:xfrm>
          <a:prstGeom prst="rect">
            <a:avLst/>
          </a:prstGeom>
          <a:noFill/>
        </p:spPr>
        <p:txBody>
          <a:bodyPr wrap="square" rtlCol="0">
            <a:spAutoFit/>
          </a:bodyPr>
          <a:lstStyle/>
          <a:p>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最新バージョン</a:t>
            </a:r>
            <a:r>
              <a:rPr kumimoji="1" lang="en-US" altLang="ja-JP" sz="1100" dirty="0" smtClean="0">
                <a:latin typeface="ＭＳ Ｐゴシック" panose="020B0600070205080204" pitchFamily="50" charset="-128"/>
                <a:ea typeface="ＭＳ Ｐゴシック" panose="020B0600070205080204" pitchFamily="50" charset="-128"/>
              </a:rPr>
              <a:t>ME 8.4</a:t>
            </a:r>
            <a:r>
              <a:rPr kumimoji="1" lang="ja-JP" altLang="en-US" sz="1100" dirty="0" smtClean="0">
                <a:latin typeface="ＭＳ Ｐゴシック" panose="020B0600070205080204" pitchFamily="50" charset="-128"/>
                <a:ea typeface="ＭＳ Ｐゴシック" panose="020B0600070205080204" pitchFamily="50" charset="-128"/>
              </a:rPr>
              <a:t>は</a:t>
            </a:r>
            <a:r>
              <a:rPr kumimoji="1" lang="en-US" altLang="ja-JP" sz="1100" dirty="0" smtClean="0">
                <a:latin typeface="ＭＳ Ｐゴシック" panose="020B0600070205080204" pitchFamily="50" charset="-128"/>
                <a:ea typeface="ＭＳ Ｐゴシック" panose="020B0600070205080204" pitchFamily="50" charset="-128"/>
              </a:rPr>
              <a:t>4-5</a:t>
            </a:r>
            <a:r>
              <a:rPr kumimoji="1" lang="ja-JP" altLang="en-US" sz="1100" dirty="0" smtClean="0">
                <a:latin typeface="ＭＳ Ｐゴシック" panose="020B0600070205080204" pitchFamily="50" charset="-128"/>
                <a:ea typeface="ＭＳ Ｐゴシック" panose="020B0600070205080204" pitchFamily="50" charset="-128"/>
              </a:rPr>
              <a:t>月リリース予定</a:t>
            </a:r>
          </a:p>
        </p:txBody>
      </p:sp>
      <p:sp>
        <p:nvSpPr>
          <p:cNvPr id="6" name="角丸四角形 5"/>
          <p:cNvSpPr/>
          <p:nvPr/>
        </p:nvSpPr>
        <p:spPr>
          <a:xfrm>
            <a:off x="1562989" y="1085850"/>
            <a:ext cx="6254787" cy="44903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latin typeface="ＭＳ Ｐゴシック" panose="020B0600070205080204" pitchFamily="50" charset="-128"/>
                <a:ea typeface="ＭＳ Ｐゴシック" panose="020B0600070205080204" pitchFamily="50" charset="-128"/>
              </a:rPr>
              <a:t>RF</a:t>
            </a:r>
            <a:r>
              <a:rPr kumimoji="1" lang="ja-JP" altLang="en-US" dirty="0" smtClean="0">
                <a:latin typeface="ＭＳ Ｐゴシック" panose="020B0600070205080204" pitchFamily="50" charset="-128"/>
                <a:ea typeface="ＭＳ Ｐゴシック" panose="020B0600070205080204" pitchFamily="50" charset="-128"/>
              </a:rPr>
              <a:t>パラメータの詳細設定や</a:t>
            </a:r>
            <a:r>
              <a:rPr kumimoji="1" lang="en-US" altLang="ja-JP" dirty="0" smtClean="0">
                <a:latin typeface="ＭＳ Ｐゴシック" panose="020B0600070205080204" pitchFamily="50" charset="-128"/>
                <a:ea typeface="ＭＳ Ｐゴシック" panose="020B0600070205080204" pitchFamily="50" charset="-128"/>
              </a:rPr>
              <a:t>Apple</a:t>
            </a:r>
            <a:r>
              <a:rPr kumimoji="1" lang="ja-JP" altLang="en-US" dirty="0" smtClean="0">
                <a:latin typeface="ＭＳ Ｐゴシック" panose="020B0600070205080204" pitchFamily="50" charset="-128"/>
                <a:ea typeface="ＭＳ Ｐゴシック" panose="020B0600070205080204" pitchFamily="50" charset="-128"/>
              </a:rPr>
              <a:t>連携の機能拡張を予定</a:t>
            </a:r>
          </a:p>
        </p:txBody>
      </p:sp>
    </p:spTree>
    <p:extLst>
      <p:ext uri="{BB962C8B-B14F-4D97-AF65-F5344CB8AC3E}">
        <p14:creationId xmlns:p14="http://schemas.microsoft.com/office/powerpoint/2010/main" val="286284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22103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222" y="267971"/>
            <a:ext cx="6714602" cy="731837"/>
          </a:xfrm>
        </p:spPr>
        <p:txBody>
          <a:bodyPr/>
          <a:lstStyle/>
          <a:p>
            <a:r>
              <a:rPr lang="en-US" altLang="ja-JP" sz="2800" dirty="0">
                <a:solidFill>
                  <a:srgbClr val="0070C0"/>
                </a:solidFill>
                <a:latin typeface="ＭＳ Ｐゴシック" panose="020B0600070205080204" pitchFamily="50" charset="-128"/>
                <a:ea typeface="ＭＳ Ｐゴシック" panose="020B0600070205080204" pitchFamily="50" charset="-128"/>
              </a:rPr>
              <a:t>Cisco Start </a:t>
            </a:r>
            <a:r>
              <a:rPr lang="ja-JP" altLang="en-US" sz="2800" dirty="0">
                <a:solidFill>
                  <a:srgbClr val="0070C0"/>
                </a:solidFill>
                <a:latin typeface="ＭＳ Ｐゴシック" panose="020B0600070205080204" pitchFamily="50" charset="-128"/>
                <a:ea typeface="ＭＳ Ｐゴシック" panose="020B0600070205080204" pitchFamily="50" charset="-128"/>
              </a:rPr>
              <a:t>シリーズ　</a:t>
            </a:r>
            <a:r>
              <a:rPr lang="ja-JP" altLang="en-US" sz="2800" dirty="0">
                <a:solidFill>
                  <a:schemeClr val="tx1"/>
                </a:solidFill>
                <a:latin typeface="ＭＳ Ｐゴシック" panose="020B0600070205080204" pitchFamily="50" charset="-128"/>
                <a:ea typeface="ＭＳ Ｐゴシック" panose="020B0600070205080204" pitchFamily="50" charset="-128"/>
              </a:rPr>
              <a:t>製品ラインアップ</a:t>
            </a:r>
            <a:endParaRPr kumimoji="1" lang="ja-JP" altLang="en-US"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332754" y="951681"/>
            <a:ext cx="8713550" cy="400110"/>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中小企業及び</a:t>
            </a:r>
            <a:r>
              <a:rPr lang="ja-JP" altLang="en-US" sz="2000" dirty="0" smtClean="0">
                <a:latin typeface="ＭＳ Ｐゴシック" panose="020B0600070205080204" pitchFamily="50" charset="-128"/>
                <a:ea typeface="ＭＳ Ｐゴシック" panose="020B0600070205080204" pitchFamily="50" charset="-128"/>
              </a:rPr>
              <a:t>拠点、</a:t>
            </a:r>
            <a:r>
              <a:rPr lang="ja-JP" altLang="en-US" sz="2000" dirty="0" smtClean="0">
                <a:solidFill>
                  <a:srgbClr val="FF6600"/>
                </a:solidFill>
                <a:latin typeface="ＭＳ Ｐゴシック" panose="020B0600070205080204" pitchFamily="50" charset="-128"/>
                <a:ea typeface="ＭＳ Ｐゴシック" panose="020B0600070205080204" pitchFamily="50" charset="-128"/>
              </a:rPr>
              <a:t>そして様々な業種に向けた</a:t>
            </a:r>
            <a:r>
              <a:rPr lang="ja-JP" altLang="en-US" sz="2000" dirty="0" smtClean="0">
                <a:latin typeface="ＭＳ Ｐゴシック" panose="020B0600070205080204" pitchFamily="50" charset="-128"/>
                <a:ea typeface="ＭＳ Ｐゴシック" panose="020B0600070205080204" pitchFamily="50" charset="-128"/>
              </a:rPr>
              <a:t>最適</a:t>
            </a:r>
            <a:r>
              <a:rPr lang="ja-JP" altLang="en-US" sz="2000" dirty="0">
                <a:latin typeface="ＭＳ Ｐゴシック" panose="020B0600070205080204" pitchFamily="50" charset="-128"/>
                <a:ea typeface="ＭＳ Ｐゴシック" panose="020B0600070205080204" pitchFamily="50" charset="-128"/>
              </a:rPr>
              <a:t>な製品ポートフォリオ</a:t>
            </a:r>
          </a:p>
        </p:txBody>
      </p:sp>
      <p:sp>
        <p:nvSpPr>
          <p:cNvPr id="90" name="Rectangle 107"/>
          <p:cNvSpPr/>
          <p:nvPr/>
        </p:nvSpPr>
        <p:spPr>
          <a:xfrm>
            <a:off x="150222" y="1391892"/>
            <a:ext cx="8837024" cy="2054738"/>
          </a:xfrm>
          <a:custGeom>
            <a:avLst/>
            <a:gdLst/>
            <a:ahLst/>
            <a:cxnLst/>
            <a:rect l="l" t="t" r="r" b="b"/>
            <a:pathLst>
              <a:path w="9144000" h="1602792">
                <a:moveTo>
                  <a:pt x="4626428" y="0"/>
                </a:moveTo>
                <a:cubicBezTo>
                  <a:pt x="6219541" y="0"/>
                  <a:pt x="7712500" y="89622"/>
                  <a:pt x="8996181" y="246060"/>
                </a:cubicBezTo>
                <a:lnTo>
                  <a:pt x="9144000" y="265151"/>
                </a:lnTo>
                <a:lnTo>
                  <a:pt x="9144000" y="1587848"/>
                </a:lnTo>
                <a:lnTo>
                  <a:pt x="8783300" y="1540030"/>
                </a:lnTo>
                <a:cubicBezTo>
                  <a:pt x="7546536" y="1385127"/>
                  <a:pt x="6129235" y="1297139"/>
                  <a:pt x="4622800" y="1297139"/>
                </a:cubicBezTo>
                <a:cubicBezTo>
                  <a:pt x="2965722" y="1297139"/>
                  <a:pt x="1416495" y="1403605"/>
                  <a:pt x="96779" y="1588487"/>
                </a:cubicBezTo>
                <a:lnTo>
                  <a:pt x="0" y="1602792"/>
                </a:lnTo>
                <a:lnTo>
                  <a:pt x="0" y="279210"/>
                </a:lnTo>
                <a:lnTo>
                  <a:pt x="256675" y="246060"/>
                </a:lnTo>
                <a:cubicBezTo>
                  <a:pt x="1540356" y="89622"/>
                  <a:pt x="3033315" y="0"/>
                  <a:pt x="4626428" y="0"/>
                </a:cubicBezTo>
                <a:close/>
              </a:path>
            </a:pathLst>
          </a:custGeom>
          <a:gradFill flip="none" rotWithShape="1">
            <a:gsLst>
              <a:gs pos="46000">
                <a:schemeClr val="bg2">
                  <a:lumMod val="20000"/>
                  <a:lumOff val="80000"/>
                  <a:alpha val="16000"/>
                </a:schemeClr>
              </a:gs>
              <a:gs pos="100000">
                <a:srgbClr val="92D05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93" name="Rectangle 107"/>
          <p:cNvSpPr/>
          <p:nvPr/>
        </p:nvSpPr>
        <p:spPr>
          <a:xfrm>
            <a:off x="150222" y="2294195"/>
            <a:ext cx="8837024" cy="2054738"/>
          </a:xfrm>
          <a:custGeom>
            <a:avLst/>
            <a:gdLst/>
            <a:ahLst/>
            <a:cxnLst/>
            <a:rect l="l" t="t" r="r" b="b"/>
            <a:pathLst>
              <a:path w="9144000" h="1602792">
                <a:moveTo>
                  <a:pt x="4626428" y="0"/>
                </a:moveTo>
                <a:cubicBezTo>
                  <a:pt x="6219541" y="0"/>
                  <a:pt x="7712500" y="89622"/>
                  <a:pt x="8996181" y="246060"/>
                </a:cubicBezTo>
                <a:lnTo>
                  <a:pt x="9144000" y="265151"/>
                </a:lnTo>
                <a:lnTo>
                  <a:pt x="9144000" y="1587848"/>
                </a:lnTo>
                <a:lnTo>
                  <a:pt x="8783300" y="1540030"/>
                </a:lnTo>
                <a:cubicBezTo>
                  <a:pt x="7546536" y="1385127"/>
                  <a:pt x="6129235" y="1297139"/>
                  <a:pt x="4622800" y="1297139"/>
                </a:cubicBezTo>
                <a:cubicBezTo>
                  <a:pt x="2965722" y="1297139"/>
                  <a:pt x="1416495" y="1403605"/>
                  <a:pt x="96779" y="1588487"/>
                </a:cubicBezTo>
                <a:lnTo>
                  <a:pt x="0" y="1602792"/>
                </a:lnTo>
                <a:lnTo>
                  <a:pt x="0" y="279210"/>
                </a:lnTo>
                <a:lnTo>
                  <a:pt x="256675" y="246060"/>
                </a:lnTo>
                <a:cubicBezTo>
                  <a:pt x="1540356" y="89622"/>
                  <a:pt x="3033315" y="0"/>
                  <a:pt x="4626428" y="0"/>
                </a:cubicBezTo>
                <a:close/>
              </a:path>
            </a:pathLst>
          </a:custGeom>
          <a:gradFill flip="none" rotWithShape="1">
            <a:gsLst>
              <a:gs pos="24000">
                <a:srgbClr val="00B0F0">
                  <a:alpha val="0"/>
                </a:srgbClr>
              </a:gs>
              <a:gs pos="100000">
                <a:srgbClr val="0070C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351152" y="2731614"/>
            <a:ext cx="2441694" cy="181767"/>
          </a:xfrm>
          <a:prstGeom prst="rect">
            <a:avLst/>
          </a:prstGeom>
        </p:spPr>
        <p:txBody>
          <a:bodyPr wrap="none">
            <a:prstTxWarp prst="textArchUp">
              <a:avLst/>
            </a:prstTxWarp>
            <a:spAutoFit/>
          </a:bodyPr>
          <a:lstStyle/>
          <a:p>
            <a:pPr algn="ctr"/>
            <a:r>
              <a:rPr lang="ja-JP" altLang="en-US" sz="2400" b="1" dirty="0">
                <a:solidFill>
                  <a:schemeClr val="bg1"/>
                </a:solidFill>
                <a:latin typeface="ＭＳ Ｐゴシック" panose="020B0600070205080204" pitchFamily="50" charset="-128"/>
                <a:ea typeface="ＭＳ Ｐゴシック" panose="020B0600070205080204" pitchFamily="50" charset="-128"/>
              </a:rPr>
              <a:t>① 新製品の追加</a:t>
            </a:r>
            <a:endParaRPr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94" name="正方形/長方形 93"/>
          <p:cNvSpPr/>
          <p:nvPr/>
        </p:nvSpPr>
        <p:spPr>
          <a:xfrm>
            <a:off x="2735600" y="3945904"/>
            <a:ext cx="3672800" cy="275715"/>
          </a:xfrm>
          <a:prstGeom prst="rect">
            <a:avLst/>
          </a:prstGeom>
        </p:spPr>
        <p:txBody>
          <a:bodyPr wrap="none">
            <a:prstTxWarp prst="textArchUp">
              <a:avLst/>
            </a:prstTxWarp>
            <a:spAutoFit/>
          </a:bodyPr>
          <a:lstStyle/>
          <a:p>
            <a:pPr algn="ctr"/>
            <a:r>
              <a:rPr lang="ja-JP" altLang="en-US" sz="2400" b="1" dirty="0">
                <a:latin typeface="ＭＳ Ｐゴシック" panose="020B0600070205080204" pitchFamily="50" charset="-128"/>
                <a:ea typeface="ＭＳ Ｐゴシック" panose="020B0600070205080204" pitchFamily="50" charset="-128"/>
              </a:rPr>
              <a:t>② </a:t>
            </a:r>
            <a:r>
              <a:rPr lang="ja-JP" altLang="en-US" sz="2400" b="1" dirty="0" smtClean="0">
                <a:latin typeface="ＭＳ Ｐゴシック" panose="020B0600070205080204" pitchFamily="50" charset="-128"/>
                <a:ea typeface="ＭＳ Ｐゴシック" panose="020B0600070205080204" pitchFamily="50" charset="-128"/>
              </a:rPr>
              <a:t>エントリー モデル</a:t>
            </a:r>
            <a:r>
              <a:rPr lang="ja-JP" altLang="en-US" sz="2400" b="1" dirty="0">
                <a:latin typeface="ＭＳ Ｐゴシック" panose="020B0600070205080204" pitchFamily="50" charset="-128"/>
                <a:ea typeface="ＭＳ Ｐゴシック" panose="020B0600070205080204" pitchFamily="50" charset="-128"/>
              </a:rPr>
              <a:t>拡充</a:t>
            </a:r>
            <a:endParaRPr lang="ja-JP" altLang="en-US" sz="2400" dirty="0">
              <a:latin typeface="ＭＳ Ｐゴシック" panose="020B0600070205080204" pitchFamily="50" charset="-128"/>
              <a:ea typeface="ＭＳ Ｐゴシック" panose="020B0600070205080204" pitchFamily="50" charset="-128"/>
            </a:endParaRPr>
          </a:p>
        </p:txBody>
      </p:sp>
      <p:sp>
        <p:nvSpPr>
          <p:cNvPr id="95" name="正方形/長方形 94"/>
          <p:cNvSpPr/>
          <p:nvPr/>
        </p:nvSpPr>
        <p:spPr>
          <a:xfrm>
            <a:off x="2427823" y="1709530"/>
            <a:ext cx="4288353" cy="181767"/>
          </a:xfrm>
          <a:prstGeom prst="rect">
            <a:avLst/>
          </a:prstGeom>
        </p:spPr>
        <p:txBody>
          <a:bodyPr wrap="none">
            <a:prstTxWarp prst="textArchUp">
              <a:avLst/>
            </a:prstTxWarp>
            <a:spAutoFit/>
          </a:bodyPr>
          <a:lstStyle/>
          <a:p>
            <a:pPr algn="ctr"/>
            <a:r>
              <a:rPr lang="ja-JP" altLang="en-US" sz="2400" b="1" dirty="0">
                <a:latin typeface="ＭＳ Ｐゴシック" panose="020B0600070205080204" pitchFamily="50" charset="-128"/>
                <a:ea typeface="ＭＳ Ｐゴシック" panose="020B0600070205080204" pitchFamily="50" charset="-128"/>
              </a:rPr>
              <a:t>③ 業種別ソリューション展開</a:t>
            </a:r>
            <a:endParaRPr lang="ja-JP" altLang="en-US" sz="2400" dirty="0">
              <a:latin typeface="ＭＳ Ｐゴシック" panose="020B0600070205080204" pitchFamily="50" charset="-128"/>
              <a:ea typeface="ＭＳ Ｐゴシック" panose="020B0600070205080204" pitchFamily="50" charset="-128"/>
            </a:endParaRPr>
          </a:p>
        </p:txBody>
      </p:sp>
      <p:pic>
        <p:nvPicPr>
          <p:cNvPr id="96" name="Picture 22" descr="C:\Users\kyle.huang\Documents\KeyShot 4\Renderings\C_150\v4\P\6-3.319.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6516" y="4432030"/>
            <a:ext cx="681595" cy="427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図 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4520" y="4174425"/>
            <a:ext cx="1102803" cy="733866"/>
          </a:xfrm>
          <a:prstGeom prst="rect">
            <a:avLst/>
          </a:prstGeom>
        </p:spPr>
      </p:pic>
      <p:sp>
        <p:nvSpPr>
          <p:cNvPr id="98" name="Rectangle 101"/>
          <p:cNvSpPr/>
          <p:nvPr/>
        </p:nvSpPr>
        <p:spPr>
          <a:xfrm>
            <a:off x="6248694" y="4326873"/>
            <a:ext cx="1983912" cy="523220"/>
          </a:xfrm>
          <a:prstGeom prst="rect">
            <a:avLst/>
          </a:prstGeom>
          <a:noFill/>
          <a:ln>
            <a:noFill/>
          </a:ln>
        </p:spPr>
        <p:txBody>
          <a:bodyPr wrap="square">
            <a:spAutoFit/>
          </a:bodyPr>
          <a:lstStyle/>
          <a:p>
            <a:pPr algn="r"/>
            <a:r>
              <a:rPr lang="ja-JP" altLang="en-US" sz="1400" b="1" dirty="0">
                <a:latin typeface="ＭＳ Ｐゴシック" panose="020B0600070205080204" pitchFamily="50" charset="-128"/>
                <a:ea typeface="ＭＳ Ｐゴシック" panose="020B0600070205080204" pitchFamily="50" charset="-128"/>
              </a:rPr>
              <a:t>ワイヤレス</a:t>
            </a:r>
            <a:endParaRPr lang="en-US" altLang="ja-JP" sz="1400" b="1" dirty="0">
              <a:latin typeface="ＭＳ Ｐゴシック" panose="020B0600070205080204" pitchFamily="50" charset="-128"/>
              <a:ea typeface="ＭＳ Ｐゴシック" panose="020B0600070205080204" pitchFamily="50" charset="-128"/>
            </a:endParaRPr>
          </a:p>
          <a:p>
            <a:pPr algn="r"/>
            <a:r>
              <a:rPr lang="en-US" altLang="ja-JP" sz="1400" b="1" dirty="0">
                <a:latin typeface="ＭＳ Ｐゴシック" panose="020B0600070205080204" pitchFamily="50" charset="-128"/>
                <a:ea typeface="ＭＳ Ｐゴシック" panose="020B0600070205080204" pitchFamily="50" charset="-128"/>
              </a:rPr>
              <a:t>WAP</a:t>
            </a:r>
            <a:r>
              <a:rPr lang="ja-JP" altLang="en-US" sz="1400" b="1" dirty="0">
                <a:latin typeface="ＭＳ Ｐゴシック" panose="020B0600070205080204" pitchFamily="50" charset="-128"/>
                <a:ea typeface="ＭＳ Ｐゴシック" panose="020B0600070205080204" pitchFamily="50" charset="-128"/>
              </a:rPr>
              <a:t>シリーズ</a:t>
            </a:r>
            <a:endParaRPr lang="en-US" sz="1400" b="1" dirty="0">
              <a:latin typeface="ＭＳ Ｐゴシック" panose="020B0600070205080204" pitchFamily="50" charset="-128"/>
              <a:ea typeface="ＭＳ Ｐゴシック" panose="020B0600070205080204" pitchFamily="50" charset="-128"/>
            </a:endParaRPr>
          </a:p>
        </p:txBody>
      </p:sp>
      <p:pic>
        <p:nvPicPr>
          <p:cNvPr id="99" name="図 9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8952" y="4144794"/>
            <a:ext cx="675401" cy="844251"/>
          </a:xfrm>
          <a:prstGeom prst="rect">
            <a:avLst/>
          </a:prstGeom>
        </p:spPr>
      </p:pic>
      <p:pic>
        <p:nvPicPr>
          <p:cNvPr id="100" name="図 9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0218" y="4402803"/>
            <a:ext cx="1332007" cy="604093"/>
          </a:xfrm>
          <a:prstGeom prst="rect">
            <a:avLst/>
          </a:prstGeom>
        </p:spPr>
      </p:pic>
      <p:sp>
        <p:nvSpPr>
          <p:cNvPr id="101" name="Rectangle 101"/>
          <p:cNvSpPr/>
          <p:nvPr/>
        </p:nvSpPr>
        <p:spPr>
          <a:xfrm>
            <a:off x="906949" y="4135844"/>
            <a:ext cx="2429616" cy="523220"/>
          </a:xfrm>
          <a:prstGeom prst="rect">
            <a:avLst/>
          </a:prstGeom>
          <a:noFill/>
          <a:ln>
            <a:noFill/>
          </a:ln>
        </p:spPr>
        <p:txBody>
          <a:bodyPr wrap="square">
            <a:spAutoFit/>
          </a:bodyPr>
          <a:lstStyle/>
          <a:p>
            <a:r>
              <a:rPr lang="ja-JP" altLang="en-US" sz="1400" b="1" dirty="0">
                <a:latin typeface="ＭＳ Ｐゴシック" panose="020B0600070205080204" pitchFamily="50" charset="-128"/>
                <a:ea typeface="ＭＳ Ｐゴシック" panose="020B0600070205080204" pitchFamily="50" charset="-128"/>
              </a:rPr>
              <a:t>スイッチ　</a:t>
            </a:r>
            <a:endParaRPr lang="en-US" altLang="ja-JP" sz="1400" b="1" dirty="0">
              <a:latin typeface="ＭＳ Ｐゴシック" panose="020B0600070205080204" pitchFamily="50" charset="-128"/>
              <a:ea typeface="ＭＳ Ｐゴシック" panose="020B0600070205080204" pitchFamily="50" charset="-128"/>
            </a:endParaRPr>
          </a:p>
          <a:p>
            <a:r>
              <a:rPr lang="en-US" sz="1400" b="1" dirty="0" smtClean="0">
                <a:latin typeface="ＭＳ Ｐゴシック" panose="020B0600070205080204" pitchFamily="50" charset="-128"/>
                <a:ea typeface="ＭＳ Ｐゴシック" panose="020B0600070205080204" pitchFamily="50" charset="-128"/>
              </a:rPr>
              <a:t>S</a:t>
            </a:r>
            <a:r>
              <a:rPr lang="en-US" altLang="ja-JP" sz="1400" b="1" dirty="0" smtClean="0">
                <a:latin typeface="ＭＳ Ｐゴシック" panose="020B0600070205080204" pitchFamily="50" charset="-128"/>
                <a:ea typeface="ＭＳ Ｐゴシック" panose="020B0600070205080204" pitchFamily="50" charset="-128"/>
              </a:rPr>
              <a:t>G350</a:t>
            </a:r>
            <a:r>
              <a:rPr lang="ja-JP" altLang="en-US" sz="1400" b="1" dirty="0" smtClean="0">
                <a:latin typeface="ＭＳ Ｐゴシック" panose="020B0600070205080204" pitchFamily="50" charset="-128"/>
                <a:ea typeface="ＭＳ Ｐゴシック" panose="020B0600070205080204" pitchFamily="50" charset="-128"/>
              </a:rPr>
              <a:t>シリーズ</a:t>
            </a:r>
            <a:endParaRPr lang="en-US" sz="1400" b="1" dirty="0">
              <a:latin typeface="ＭＳ Ｐゴシック" panose="020B0600070205080204" pitchFamily="50" charset="-128"/>
              <a:ea typeface="ＭＳ Ｐゴシック" panose="020B0600070205080204" pitchFamily="50" charset="-128"/>
            </a:endParaRPr>
          </a:p>
        </p:txBody>
      </p:sp>
      <p:pic>
        <p:nvPicPr>
          <p:cNvPr id="104" name="図 10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7296" y="4446108"/>
            <a:ext cx="983408" cy="786726"/>
          </a:xfrm>
          <a:prstGeom prst="rect">
            <a:avLst/>
          </a:prstGeom>
        </p:spPr>
      </p:pic>
      <p:sp>
        <p:nvSpPr>
          <p:cNvPr id="105" name="Rectangle 101"/>
          <p:cNvSpPr/>
          <p:nvPr/>
        </p:nvSpPr>
        <p:spPr>
          <a:xfrm>
            <a:off x="274090" y="3030605"/>
            <a:ext cx="1983912" cy="307777"/>
          </a:xfrm>
          <a:prstGeom prst="rect">
            <a:avLst/>
          </a:prstGeom>
          <a:noFill/>
          <a:ln>
            <a:noFill/>
          </a:ln>
        </p:spPr>
        <p:txBody>
          <a:bodyPr wrap="square">
            <a:spAutoFit/>
          </a:bodyPr>
          <a:lstStyle/>
          <a:p>
            <a:r>
              <a:rPr lang="en-US" sz="1400" b="1" dirty="0">
                <a:solidFill>
                  <a:schemeClr val="bg1"/>
                </a:solidFill>
                <a:latin typeface="ＭＳ Ｐゴシック" panose="020B0600070205080204" pitchFamily="50" charset="-128"/>
                <a:ea typeface="ＭＳ Ｐゴシック" panose="020B0600070205080204" pitchFamily="50" charset="-128"/>
              </a:rPr>
              <a:t>Start </a:t>
            </a:r>
            <a:r>
              <a:rPr lang="ja-JP" altLang="en-US" sz="1400" b="1" dirty="0">
                <a:solidFill>
                  <a:schemeClr val="bg1"/>
                </a:solidFill>
                <a:latin typeface="ＭＳ Ｐゴシック" panose="020B0600070205080204" pitchFamily="50" charset="-128"/>
                <a:ea typeface="ＭＳ Ｐゴシック" panose="020B0600070205080204" pitchFamily="50" charset="-128"/>
              </a:rPr>
              <a:t>ルータ</a:t>
            </a:r>
            <a:endParaRPr lang="en-US" sz="14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6" name="Rectangle 101"/>
          <p:cNvSpPr/>
          <p:nvPr/>
        </p:nvSpPr>
        <p:spPr>
          <a:xfrm>
            <a:off x="1537537" y="2783946"/>
            <a:ext cx="1983912" cy="307777"/>
          </a:xfrm>
          <a:prstGeom prst="rect">
            <a:avLst/>
          </a:prstGeom>
          <a:noFill/>
          <a:ln>
            <a:noFill/>
          </a:ln>
        </p:spPr>
        <p:txBody>
          <a:bodyPr wrap="square">
            <a:spAutoFit/>
          </a:bodyPr>
          <a:lstStyle/>
          <a:p>
            <a:pPr algn="ctr"/>
            <a:r>
              <a:rPr lang="en-US" sz="1400" b="1" dirty="0">
                <a:solidFill>
                  <a:schemeClr val="bg1"/>
                </a:solidFill>
                <a:latin typeface="ＭＳ Ｐゴシック" panose="020B0600070205080204" pitchFamily="50" charset="-128"/>
                <a:ea typeface="ＭＳ Ｐゴシック" panose="020B0600070205080204" pitchFamily="50" charset="-128"/>
              </a:rPr>
              <a:t>Start </a:t>
            </a:r>
            <a:r>
              <a:rPr lang="ja-JP" altLang="en-US" sz="1400" b="1" dirty="0">
                <a:solidFill>
                  <a:schemeClr val="bg1"/>
                </a:solidFill>
                <a:latin typeface="ＭＳ Ｐゴシック" panose="020B0600070205080204" pitchFamily="50" charset="-128"/>
                <a:ea typeface="ＭＳ Ｐゴシック" panose="020B0600070205080204" pitchFamily="50" charset="-128"/>
              </a:rPr>
              <a:t>スイッチ</a:t>
            </a:r>
            <a:endParaRPr lang="en-US" sz="14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7" name="Rectangle 101"/>
          <p:cNvSpPr/>
          <p:nvPr/>
        </p:nvSpPr>
        <p:spPr>
          <a:xfrm>
            <a:off x="4611228" y="2819271"/>
            <a:ext cx="1983912" cy="307777"/>
          </a:xfrm>
          <a:prstGeom prst="rect">
            <a:avLst/>
          </a:prstGeom>
          <a:noFill/>
          <a:ln>
            <a:noFill/>
          </a:ln>
        </p:spPr>
        <p:txBody>
          <a:bodyPr wrap="square">
            <a:spAutoFit/>
          </a:bodyPr>
          <a:lstStyle/>
          <a:p>
            <a:pPr algn="ctr"/>
            <a:r>
              <a:rPr lang="en-US" sz="1400" b="1" dirty="0">
                <a:solidFill>
                  <a:schemeClr val="bg1"/>
                </a:solidFill>
                <a:latin typeface="ＭＳ Ｐゴシック" panose="020B0600070205080204" pitchFamily="50" charset="-128"/>
                <a:ea typeface="ＭＳ Ｐゴシック" panose="020B0600070205080204" pitchFamily="50" charset="-128"/>
              </a:rPr>
              <a:t>Start </a:t>
            </a:r>
            <a:r>
              <a:rPr lang="ja-JP" altLang="en-US" sz="1400" b="1" dirty="0">
                <a:solidFill>
                  <a:schemeClr val="bg1"/>
                </a:solidFill>
                <a:latin typeface="ＭＳ Ｐゴシック" panose="020B0600070205080204" pitchFamily="50" charset="-128"/>
                <a:ea typeface="ＭＳ Ｐゴシック" panose="020B0600070205080204" pitchFamily="50" charset="-128"/>
              </a:rPr>
              <a:t>ワイヤレス</a:t>
            </a:r>
            <a:endParaRPr lang="en-US" sz="14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8" name="Rectangle 101"/>
          <p:cNvSpPr/>
          <p:nvPr/>
        </p:nvSpPr>
        <p:spPr>
          <a:xfrm>
            <a:off x="5914315" y="3058508"/>
            <a:ext cx="1983912" cy="307777"/>
          </a:xfrm>
          <a:prstGeom prst="rect">
            <a:avLst/>
          </a:prstGeom>
          <a:noFill/>
          <a:ln>
            <a:noFill/>
          </a:ln>
        </p:spPr>
        <p:txBody>
          <a:bodyPr wrap="square">
            <a:spAutoFit/>
          </a:bodyPr>
          <a:lstStyle/>
          <a:p>
            <a:pPr algn="r"/>
            <a:r>
              <a:rPr lang="en-US" sz="1400" b="1" dirty="0">
                <a:solidFill>
                  <a:schemeClr val="bg1"/>
                </a:solidFill>
                <a:latin typeface="ＭＳ Ｐゴシック" panose="020B0600070205080204" pitchFamily="50" charset="-128"/>
                <a:ea typeface="ＭＳ Ｐゴシック" panose="020B0600070205080204" pitchFamily="50" charset="-128"/>
              </a:rPr>
              <a:t>Start </a:t>
            </a:r>
            <a:r>
              <a:rPr lang="ja-JP" altLang="en-US" sz="1400" b="1" dirty="0">
                <a:solidFill>
                  <a:schemeClr val="bg1"/>
                </a:solidFill>
                <a:latin typeface="ＭＳ Ｐゴシック" panose="020B0600070205080204" pitchFamily="50" charset="-128"/>
                <a:ea typeface="ＭＳ Ｐゴシック" panose="020B0600070205080204" pitchFamily="50" charset="-128"/>
              </a:rPr>
              <a:t>セキュリティ</a:t>
            </a:r>
            <a:endParaRPr lang="en-US" sz="1400" b="1" dirty="0">
              <a:solidFill>
                <a:schemeClr val="bg1"/>
              </a:solidFill>
              <a:latin typeface="ＭＳ Ｐゴシック" panose="020B0600070205080204" pitchFamily="50" charset="-128"/>
              <a:ea typeface="ＭＳ Ｐゴシック" panose="020B0600070205080204" pitchFamily="50" charset="-128"/>
            </a:endParaRPr>
          </a:p>
        </p:txBody>
      </p:sp>
      <p:grpSp>
        <p:nvGrpSpPr>
          <p:cNvPr id="109" name="グループ化 108"/>
          <p:cNvGrpSpPr/>
          <p:nvPr/>
        </p:nvGrpSpPr>
        <p:grpSpPr>
          <a:xfrm>
            <a:off x="409304" y="3310790"/>
            <a:ext cx="1029039" cy="420088"/>
            <a:chOff x="600501" y="1955061"/>
            <a:chExt cx="2039972" cy="715362"/>
          </a:xfrm>
          <a:effectLst/>
        </p:grpSpPr>
        <p:pic>
          <p:nvPicPr>
            <p:cNvPr id="110" name="図 4" descr="スクリーンショット 2015-05-14 17.10.5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9259" y="1955061"/>
              <a:ext cx="671214" cy="445129"/>
            </a:xfrm>
            <a:prstGeom prst="rect">
              <a:avLst/>
            </a:prstGeom>
            <a:ln>
              <a:noFill/>
            </a:ln>
          </p:spPr>
          <p:style>
            <a:lnRef idx="2">
              <a:schemeClr val="dk1"/>
            </a:lnRef>
            <a:fillRef idx="1">
              <a:schemeClr val="lt1"/>
            </a:fillRef>
            <a:effectRef idx="0">
              <a:schemeClr val="dk1"/>
            </a:effectRef>
            <a:fontRef idx="minor">
              <a:schemeClr val="dk1"/>
            </a:fontRef>
          </p:style>
        </p:pic>
        <p:pic>
          <p:nvPicPr>
            <p:cNvPr id="111" name="図 1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0501" y="2087066"/>
              <a:ext cx="1764122" cy="583357"/>
            </a:xfrm>
            <a:prstGeom prst="rect">
              <a:avLst/>
            </a:prstGeom>
            <a:effectLst/>
          </p:spPr>
        </p:pic>
      </p:grpSp>
      <p:pic>
        <p:nvPicPr>
          <p:cNvPr id="112" name="Picture 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16204" y="3375864"/>
            <a:ext cx="824446" cy="483852"/>
          </a:xfrm>
          <a:prstGeom prst="rect">
            <a:avLst/>
          </a:prstGeom>
          <a:ln>
            <a:noFill/>
          </a:ln>
        </p:spPr>
      </p:pic>
      <p:pic>
        <p:nvPicPr>
          <p:cNvPr id="113" name="Picture 9" descr="KR40018.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57183" y="3032781"/>
            <a:ext cx="3285060" cy="728192"/>
          </a:xfrm>
          <a:prstGeom prst="rect">
            <a:avLst/>
          </a:prstGeom>
        </p:spPr>
      </p:pic>
      <p:grpSp>
        <p:nvGrpSpPr>
          <p:cNvPr id="117" name="Group 13"/>
          <p:cNvGrpSpPr/>
          <p:nvPr/>
        </p:nvGrpSpPr>
        <p:grpSpPr>
          <a:xfrm>
            <a:off x="1749493" y="1677040"/>
            <a:ext cx="549728" cy="578110"/>
            <a:chOff x="3382797" y="1885950"/>
            <a:chExt cx="952500" cy="952500"/>
          </a:xfrm>
        </p:grpSpPr>
        <p:sp>
          <p:nvSpPr>
            <p:cNvPr id="118" name="Oval 15"/>
            <p:cNvSpPr/>
            <p:nvPr/>
          </p:nvSpPr>
          <p:spPr>
            <a:xfrm>
              <a:off x="3382797"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nvGrpSpPr>
            <p:cNvPr id="119" name="Group 12"/>
            <p:cNvGrpSpPr>
              <a:grpSpLocks noChangeAspect="1"/>
            </p:cNvGrpSpPr>
            <p:nvPr/>
          </p:nvGrpSpPr>
          <p:grpSpPr bwMode="auto">
            <a:xfrm>
              <a:off x="3548470" y="2168693"/>
              <a:ext cx="629902" cy="650091"/>
              <a:chOff x="2546" y="1392"/>
              <a:chExt cx="780" cy="805"/>
            </a:xfrm>
            <a:solidFill>
              <a:schemeClr val="bg1"/>
            </a:solidFill>
          </p:grpSpPr>
          <p:sp>
            <p:nvSpPr>
              <p:cNvPr id="120" name="Oval 13"/>
              <p:cNvSpPr>
                <a:spLocks noChangeArrowheads="1"/>
              </p:cNvSpPr>
              <p:nvPr/>
            </p:nvSpPr>
            <p:spPr bwMode="auto">
              <a:xfrm>
                <a:off x="3171" y="1527"/>
                <a:ext cx="124" cy="12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121" name="Freeform 14"/>
              <p:cNvSpPr>
                <a:spLocks noEditPoints="1"/>
              </p:cNvSpPr>
              <p:nvPr/>
            </p:nvSpPr>
            <p:spPr bwMode="auto">
              <a:xfrm>
                <a:off x="2546" y="1392"/>
                <a:ext cx="780" cy="805"/>
              </a:xfrm>
              <a:custGeom>
                <a:avLst/>
                <a:gdLst>
                  <a:gd name="T0" fmla="*/ 328 w 328"/>
                  <a:gd name="T1" fmla="*/ 154 h 339"/>
                  <a:gd name="T2" fmla="*/ 297 w 328"/>
                  <a:gd name="T3" fmla="*/ 121 h 339"/>
                  <a:gd name="T4" fmla="*/ 265 w 328"/>
                  <a:gd name="T5" fmla="*/ 129 h 339"/>
                  <a:gd name="T6" fmla="*/ 236 w 328"/>
                  <a:gd name="T7" fmla="*/ 158 h 339"/>
                  <a:gd name="T8" fmla="*/ 216 w 328"/>
                  <a:gd name="T9" fmla="*/ 162 h 339"/>
                  <a:gd name="T10" fmla="*/ 208 w 328"/>
                  <a:gd name="T11" fmla="*/ 40 h 339"/>
                  <a:gd name="T12" fmla="*/ 218 w 328"/>
                  <a:gd name="T13" fmla="*/ 28 h 339"/>
                  <a:gd name="T14" fmla="*/ 123 w 328"/>
                  <a:gd name="T15" fmla="*/ 15 h 339"/>
                  <a:gd name="T16" fmla="*/ 93 w 328"/>
                  <a:gd name="T17" fmla="*/ 15 h 339"/>
                  <a:gd name="T18" fmla="*/ 0 w 328"/>
                  <a:gd name="T19" fmla="*/ 28 h 339"/>
                  <a:gd name="T20" fmla="*/ 8 w 328"/>
                  <a:gd name="T21" fmla="*/ 40 h 339"/>
                  <a:gd name="T22" fmla="*/ 0 w 328"/>
                  <a:gd name="T23" fmla="*/ 174 h 339"/>
                  <a:gd name="T24" fmla="*/ 161 w 328"/>
                  <a:gd name="T25" fmla="*/ 186 h 339"/>
                  <a:gd name="T26" fmla="*/ 210 w 328"/>
                  <a:gd name="T27" fmla="*/ 199 h 339"/>
                  <a:gd name="T28" fmla="*/ 217 w 328"/>
                  <a:gd name="T29" fmla="*/ 203 h 339"/>
                  <a:gd name="T30" fmla="*/ 236 w 328"/>
                  <a:gd name="T31" fmla="*/ 199 h 339"/>
                  <a:gd name="T32" fmla="*/ 253 w 328"/>
                  <a:gd name="T33" fmla="*/ 267 h 339"/>
                  <a:gd name="T34" fmla="*/ 287 w 328"/>
                  <a:gd name="T35" fmla="*/ 319 h 339"/>
                  <a:gd name="T36" fmla="*/ 294 w 328"/>
                  <a:gd name="T37" fmla="*/ 267 h 339"/>
                  <a:gd name="T38" fmla="*/ 328 w 328"/>
                  <a:gd name="T39" fmla="*/ 285 h 339"/>
                  <a:gd name="T40" fmla="*/ 328 w 328"/>
                  <a:gd name="T41" fmla="*/ 191 h 339"/>
                  <a:gd name="T42" fmla="*/ 108 w 328"/>
                  <a:gd name="T43" fmla="*/ 6 h 339"/>
                  <a:gd name="T44" fmla="*/ 108 w 328"/>
                  <a:gd name="T45" fmla="*/ 23 h 339"/>
                  <a:gd name="T46" fmla="*/ 16 w 328"/>
                  <a:gd name="T47" fmla="*/ 40 h 339"/>
                  <a:gd name="T48" fmla="*/ 154 w 328"/>
                  <a:gd name="T49" fmla="*/ 84 h 339"/>
                  <a:gd name="T50" fmla="*/ 75 w 328"/>
                  <a:gd name="T51" fmla="*/ 125 h 339"/>
                  <a:gd name="T52" fmla="*/ 16 w 328"/>
                  <a:gd name="T53" fmla="*/ 146 h 339"/>
                  <a:gd name="T54" fmla="*/ 16 w 328"/>
                  <a:gd name="T55" fmla="*/ 174 h 339"/>
                  <a:gd name="T56" fmla="*/ 59 w 328"/>
                  <a:gd name="T57" fmla="*/ 124 h 339"/>
                  <a:gd name="T58" fmla="*/ 125 w 328"/>
                  <a:gd name="T59" fmla="*/ 96 h 339"/>
                  <a:gd name="T60" fmla="*/ 167 w 328"/>
                  <a:gd name="T61" fmla="*/ 156 h 339"/>
                  <a:gd name="T62" fmla="*/ 16 w 328"/>
                  <a:gd name="T63" fmla="*/ 174 h 339"/>
                  <a:gd name="T64" fmla="*/ 188 w 328"/>
                  <a:gd name="T65" fmla="*/ 135 h 339"/>
                  <a:gd name="T66" fmla="*/ 128 w 328"/>
                  <a:gd name="T67" fmla="*/ 94 h 339"/>
                  <a:gd name="T68" fmla="*/ 154 w 328"/>
                  <a:gd name="T69" fmla="*/ 100 h 339"/>
                  <a:gd name="T70" fmla="*/ 201 w 328"/>
                  <a:gd name="T71" fmla="*/ 14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 h="339">
                    <a:moveTo>
                      <a:pt x="328" y="191"/>
                    </a:moveTo>
                    <a:cubicBezTo>
                      <a:pt x="328" y="154"/>
                      <a:pt x="328" y="154"/>
                      <a:pt x="328" y="154"/>
                    </a:cubicBezTo>
                    <a:cubicBezTo>
                      <a:pt x="328" y="153"/>
                      <a:pt x="328" y="153"/>
                      <a:pt x="328" y="152"/>
                    </a:cubicBezTo>
                    <a:cubicBezTo>
                      <a:pt x="327" y="135"/>
                      <a:pt x="313" y="121"/>
                      <a:pt x="297" y="121"/>
                    </a:cubicBezTo>
                    <a:cubicBezTo>
                      <a:pt x="285" y="121"/>
                      <a:pt x="285" y="121"/>
                      <a:pt x="285" y="121"/>
                    </a:cubicBezTo>
                    <a:cubicBezTo>
                      <a:pt x="278" y="121"/>
                      <a:pt x="270" y="124"/>
                      <a:pt x="265" y="129"/>
                    </a:cubicBezTo>
                    <a:cubicBezTo>
                      <a:pt x="264" y="129"/>
                      <a:pt x="264" y="130"/>
                      <a:pt x="263" y="131"/>
                    </a:cubicBezTo>
                    <a:cubicBezTo>
                      <a:pt x="236" y="158"/>
                      <a:pt x="236" y="158"/>
                      <a:pt x="236" y="158"/>
                    </a:cubicBezTo>
                    <a:cubicBezTo>
                      <a:pt x="223" y="170"/>
                      <a:pt x="223" y="170"/>
                      <a:pt x="223" y="170"/>
                    </a:cubicBezTo>
                    <a:cubicBezTo>
                      <a:pt x="216" y="162"/>
                      <a:pt x="216" y="162"/>
                      <a:pt x="216" y="162"/>
                    </a:cubicBezTo>
                    <a:cubicBezTo>
                      <a:pt x="208" y="156"/>
                      <a:pt x="208" y="156"/>
                      <a:pt x="208" y="156"/>
                    </a:cubicBezTo>
                    <a:cubicBezTo>
                      <a:pt x="208" y="40"/>
                      <a:pt x="208" y="40"/>
                      <a:pt x="208" y="40"/>
                    </a:cubicBezTo>
                    <a:cubicBezTo>
                      <a:pt x="218" y="40"/>
                      <a:pt x="218" y="40"/>
                      <a:pt x="218" y="40"/>
                    </a:cubicBezTo>
                    <a:cubicBezTo>
                      <a:pt x="218" y="28"/>
                      <a:pt x="218" y="28"/>
                      <a:pt x="218" y="28"/>
                    </a:cubicBezTo>
                    <a:cubicBezTo>
                      <a:pt x="116" y="28"/>
                      <a:pt x="116" y="28"/>
                      <a:pt x="116" y="28"/>
                    </a:cubicBezTo>
                    <a:cubicBezTo>
                      <a:pt x="120" y="25"/>
                      <a:pt x="123" y="20"/>
                      <a:pt x="123" y="15"/>
                    </a:cubicBezTo>
                    <a:cubicBezTo>
                      <a:pt x="123" y="6"/>
                      <a:pt x="117" y="0"/>
                      <a:pt x="108" y="0"/>
                    </a:cubicBezTo>
                    <a:cubicBezTo>
                      <a:pt x="101" y="0"/>
                      <a:pt x="93" y="6"/>
                      <a:pt x="93" y="15"/>
                    </a:cubicBezTo>
                    <a:cubicBezTo>
                      <a:pt x="93" y="20"/>
                      <a:pt x="97" y="25"/>
                      <a:pt x="102" y="28"/>
                    </a:cubicBezTo>
                    <a:cubicBezTo>
                      <a:pt x="0" y="28"/>
                      <a:pt x="0" y="28"/>
                      <a:pt x="0" y="28"/>
                    </a:cubicBezTo>
                    <a:cubicBezTo>
                      <a:pt x="0" y="40"/>
                      <a:pt x="0" y="40"/>
                      <a:pt x="0" y="40"/>
                    </a:cubicBezTo>
                    <a:cubicBezTo>
                      <a:pt x="8" y="40"/>
                      <a:pt x="8" y="40"/>
                      <a:pt x="8" y="40"/>
                    </a:cubicBezTo>
                    <a:cubicBezTo>
                      <a:pt x="8" y="174"/>
                      <a:pt x="8" y="174"/>
                      <a:pt x="8" y="174"/>
                    </a:cubicBezTo>
                    <a:cubicBezTo>
                      <a:pt x="0" y="174"/>
                      <a:pt x="0" y="174"/>
                      <a:pt x="0" y="174"/>
                    </a:cubicBezTo>
                    <a:cubicBezTo>
                      <a:pt x="0" y="186"/>
                      <a:pt x="0" y="186"/>
                      <a:pt x="0" y="186"/>
                    </a:cubicBezTo>
                    <a:cubicBezTo>
                      <a:pt x="161" y="186"/>
                      <a:pt x="161" y="186"/>
                      <a:pt x="161" y="186"/>
                    </a:cubicBezTo>
                    <a:cubicBezTo>
                      <a:pt x="197" y="186"/>
                      <a:pt x="197" y="186"/>
                      <a:pt x="197" y="186"/>
                    </a:cubicBezTo>
                    <a:cubicBezTo>
                      <a:pt x="210" y="199"/>
                      <a:pt x="210" y="199"/>
                      <a:pt x="210" y="199"/>
                    </a:cubicBezTo>
                    <a:cubicBezTo>
                      <a:pt x="211" y="200"/>
                      <a:pt x="212" y="201"/>
                      <a:pt x="212" y="201"/>
                    </a:cubicBezTo>
                    <a:cubicBezTo>
                      <a:pt x="214" y="203"/>
                      <a:pt x="215" y="203"/>
                      <a:pt x="217" y="203"/>
                    </a:cubicBezTo>
                    <a:cubicBezTo>
                      <a:pt x="222" y="207"/>
                      <a:pt x="229" y="206"/>
                      <a:pt x="234" y="201"/>
                    </a:cubicBezTo>
                    <a:cubicBezTo>
                      <a:pt x="235" y="201"/>
                      <a:pt x="236" y="200"/>
                      <a:pt x="236" y="199"/>
                    </a:cubicBezTo>
                    <a:cubicBezTo>
                      <a:pt x="253" y="182"/>
                      <a:pt x="253" y="182"/>
                      <a:pt x="253" y="182"/>
                    </a:cubicBezTo>
                    <a:cubicBezTo>
                      <a:pt x="253" y="267"/>
                      <a:pt x="253" y="267"/>
                      <a:pt x="253" y="267"/>
                    </a:cubicBezTo>
                    <a:cubicBezTo>
                      <a:pt x="253" y="301"/>
                      <a:pt x="253" y="323"/>
                      <a:pt x="253" y="339"/>
                    </a:cubicBezTo>
                    <a:cubicBezTo>
                      <a:pt x="265" y="333"/>
                      <a:pt x="276" y="327"/>
                      <a:pt x="287" y="319"/>
                    </a:cubicBezTo>
                    <a:cubicBezTo>
                      <a:pt x="287" y="267"/>
                      <a:pt x="287" y="267"/>
                      <a:pt x="287" y="267"/>
                    </a:cubicBezTo>
                    <a:cubicBezTo>
                      <a:pt x="294" y="267"/>
                      <a:pt x="294" y="267"/>
                      <a:pt x="294" y="267"/>
                    </a:cubicBezTo>
                    <a:cubicBezTo>
                      <a:pt x="294" y="286"/>
                      <a:pt x="294" y="302"/>
                      <a:pt x="294" y="315"/>
                    </a:cubicBezTo>
                    <a:cubicBezTo>
                      <a:pt x="306" y="306"/>
                      <a:pt x="318" y="296"/>
                      <a:pt x="328" y="285"/>
                    </a:cubicBezTo>
                    <a:cubicBezTo>
                      <a:pt x="328" y="267"/>
                      <a:pt x="328" y="267"/>
                      <a:pt x="328" y="267"/>
                    </a:cubicBezTo>
                    <a:cubicBezTo>
                      <a:pt x="328" y="191"/>
                      <a:pt x="328" y="191"/>
                      <a:pt x="328" y="191"/>
                    </a:cubicBezTo>
                    <a:close/>
                    <a:moveTo>
                      <a:pt x="100" y="15"/>
                    </a:moveTo>
                    <a:cubicBezTo>
                      <a:pt x="100" y="9"/>
                      <a:pt x="104" y="6"/>
                      <a:pt x="108" y="6"/>
                    </a:cubicBezTo>
                    <a:cubicBezTo>
                      <a:pt x="114" y="6"/>
                      <a:pt x="118" y="9"/>
                      <a:pt x="118" y="15"/>
                    </a:cubicBezTo>
                    <a:cubicBezTo>
                      <a:pt x="118" y="20"/>
                      <a:pt x="114" y="23"/>
                      <a:pt x="108" y="23"/>
                    </a:cubicBezTo>
                    <a:cubicBezTo>
                      <a:pt x="104" y="23"/>
                      <a:pt x="100" y="20"/>
                      <a:pt x="100" y="15"/>
                    </a:cubicBezTo>
                    <a:close/>
                    <a:moveTo>
                      <a:pt x="16" y="40"/>
                    </a:moveTo>
                    <a:cubicBezTo>
                      <a:pt x="199" y="40"/>
                      <a:pt x="199" y="40"/>
                      <a:pt x="199" y="40"/>
                    </a:cubicBezTo>
                    <a:cubicBezTo>
                      <a:pt x="154" y="84"/>
                      <a:pt x="154" y="84"/>
                      <a:pt x="154" y="84"/>
                    </a:cubicBezTo>
                    <a:cubicBezTo>
                      <a:pt x="139" y="69"/>
                      <a:pt x="139" y="69"/>
                      <a:pt x="139" y="69"/>
                    </a:cubicBezTo>
                    <a:cubicBezTo>
                      <a:pt x="75" y="125"/>
                      <a:pt x="75" y="125"/>
                      <a:pt x="75" y="125"/>
                    </a:cubicBezTo>
                    <a:cubicBezTo>
                      <a:pt x="60" y="109"/>
                      <a:pt x="60" y="109"/>
                      <a:pt x="60" y="109"/>
                    </a:cubicBezTo>
                    <a:cubicBezTo>
                      <a:pt x="16" y="146"/>
                      <a:pt x="16" y="146"/>
                      <a:pt x="16" y="146"/>
                    </a:cubicBezTo>
                    <a:lnTo>
                      <a:pt x="16" y="40"/>
                    </a:lnTo>
                    <a:close/>
                    <a:moveTo>
                      <a:pt x="16" y="174"/>
                    </a:moveTo>
                    <a:cubicBezTo>
                      <a:pt x="16" y="160"/>
                      <a:pt x="16" y="160"/>
                      <a:pt x="16" y="160"/>
                    </a:cubicBezTo>
                    <a:cubicBezTo>
                      <a:pt x="59" y="124"/>
                      <a:pt x="59" y="124"/>
                      <a:pt x="59" y="124"/>
                    </a:cubicBezTo>
                    <a:cubicBezTo>
                      <a:pt x="75" y="141"/>
                      <a:pt x="75" y="141"/>
                      <a:pt x="75" y="141"/>
                    </a:cubicBezTo>
                    <a:cubicBezTo>
                      <a:pt x="125" y="96"/>
                      <a:pt x="125" y="96"/>
                      <a:pt x="125" y="96"/>
                    </a:cubicBezTo>
                    <a:cubicBezTo>
                      <a:pt x="165" y="139"/>
                      <a:pt x="165" y="139"/>
                      <a:pt x="165" y="139"/>
                    </a:cubicBezTo>
                    <a:cubicBezTo>
                      <a:pt x="163" y="145"/>
                      <a:pt x="164" y="151"/>
                      <a:pt x="167" y="156"/>
                    </a:cubicBezTo>
                    <a:cubicBezTo>
                      <a:pt x="185" y="174"/>
                      <a:pt x="185" y="174"/>
                      <a:pt x="185" y="174"/>
                    </a:cubicBezTo>
                    <a:lnTo>
                      <a:pt x="16" y="174"/>
                    </a:lnTo>
                    <a:close/>
                    <a:moveTo>
                      <a:pt x="201" y="147"/>
                    </a:moveTo>
                    <a:cubicBezTo>
                      <a:pt x="188" y="135"/>
                      <a:pt x="188" y="135"/>
                      <a:pt x="188" y="135"/>
                    </a:cubicBezTo>
                    <a:cubicBezTo>
                      <a:pt x="183" y="131"/>
                      <a:pt x="177" y="130"/>
                      <a:pt x="171" y="133"/>
                    </a:cubicBezTo>
                    <a:cubicBezTo>
                      <a:pt x="128" y="94"/>
                      <a:pt x="128" y="94"/>
                      <a:pt x="128" y="94"/>
                    </a:cubicBezTo>
                    <a:cubicBezTo>
                      <a:pt x="139" y="85"/>
                      <a:pt x="139" y="85"/>
                      <a:pt x="139" y="85"/>
                    </a:cubicBezTo>
                    <a:cubicBezTo>
                      <a:pt x="154" y="100"/>
                      <a:pt x="154" y="100"/>
                      <a:pt x="154" y="100"/>
                    </a:cubicBezTo>
                    <a:cubicBezTo>
                      <a:pt x="201" y="54"/>
                      <a:pt x="201" y="54"/>
                      <a:pt x="201" y="54"/>
                    </a:cubicBezTo>
                    <a:lnTo>
                      <a:pt x="201"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grpSp>
      <p:grpSp>
        <p:nvGrpSpPr>
          <p:cNvPr id="122" name="Group 7"/>
          <p:cNvGrpSpPr/>
          <p:nvPr/>
        </p:nvGrpSpPr>
        <p:grpSpPr>
          <a:xfrm>
            <a:off x="7884422" y="1789006"/>
            <a:ext cx="546104" cy="565859"/>
            <a:chOff x="530983" y="1885950"/>
            <a:chExt cx="952500" cy="952500"/>
          </a:xfrm>
        </p:grpSpPr>
        <p:sp>
          <p:nvSpPr>
            <p:cNvPr id="123" name="Oval 8"/>
            <p:cNvSpPr/>
            <p:nvPr/>
          </p:nvSpPr>
          <p:spPr>
            <a:xfrm>
              <a:off x="530983"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nvGrpSpPr>
            <p:cNvPr id="124" name="Group 4"/>
            <p:cNvGrpSpPr>
              <a:grpSpLocks noChangeAspect="1"/>
            </p:cNvGrpSpPr>
            <p:nvPr/>
          </p:nvGrpSpPr>
          <p:grpSpPr bwMode="auto">
            <a:xfrm>
              <a:off x="772856" y="2122397"/>
              <a:ext cx="477486" cy="489022"/>
              <a:chOff x="1595" y="332"/>
              <a:chExt cx="2566" cy="2628"/>
            </a:xfrm>
            <a:solidFill>
              <a:schemeClr val="bg1"/>
            </a:solidFill>
          </p:grpSpPr>
          <p:sp>
            <p:nvSpPr>
              <p:cNvPr id="125" name="Oval 5"/>
              <p:cNvSpPr>
                <a:spLocks noChangeArrowheads="1"/>
              </p:cNvSpPr>
              <p:nvPr/>
            </p:nvSpPr>
            <p:spPr bwMode="auto">
              <a:xfrm>
                <a:off x="3154" y="2098"/>
                <a:ext cx="360" cy="36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126" name="Freeform 6"/>
              <p:cNvSpPr>
                <a:spLocks/>
              </p:cNvSpPr>
              <p:nvPr/>
            </p:nvSpPr>
            <p:spPr bwMode="auto">
              <a:xfrm>
                <a:off x="2706" y="1599"/>
                <a:ext cx="1310" cy="1361"/>
              </a:xfrm>
              <a:custGeom>
                <a:avLst/>
                <a:gdLst>
                  <a:gd name="T0" fmla="*/ 4 w 553"/>
                  <a:gd name="T1" fmla="*/ 239 h 575"/>
                  <a:gd name="T2" fmla="*/ 98 w 553"/>
                  <a:gd name="T3" fmla="*/ 275 h 575"/>
                  <a:gd name="T4" fmla="*/ 75 w 553"/>
                  <a:gd name="T5" fmla="*/ 247 h 575"/>
                  <a:gd name="T6" fmla="*/ 88 w 553"/>
                  <a:gd name="T7" fmla="*/ 200 h 575"/>
                  <a:gd name="T8" fmla="*/ 123 w 553"/>
                  <a:gd name="T9" fmla="*/ 198 h 575"/>
                  <a:gd name="T10" fmla="*/ 148 w 553"/>
                  <a:gd name="T11" fmla="*/ 133 h 575"/>
                  <a:gd name="T12" fmla="*/ 186 w 553"/>
                  <a:gd name="T13" fmla="*/ 105 h 575"/>
                  <a:gd name="T14" fmla="*/ 216 w 553"/>
                  <a:gd name="T15" fmla="*/ 127 h 575"/>
                  <a:gd name="T16" fmla="*/ 274 w 553"/>
                  <a:gd name="T17" fmla="*/ 92 h 575"/>
                  <a:gd name="T18" fmla="*/ 321 w 553"/>
                  <a:gd name="T19" fmla="*/ 96 h 575"/>
                  <a:gd name="T20" fmla="*/ 331 w 553"/>
                  <a:gd name="T21" fmla="*/ 132 h 575"/>
                  <a:gd name="T22" fmla="*/ 396 w 553"/>
                  <a:gd name="T23" fmla="*/ 144 h 575"/>
                  <a:gd name="T24" fmla="*/ 431 w 553"/>
                  <a:gd name="T25" fmla="*/ 177 h 575"/>
                  <a:gd name="T26" fmla="*/ 415 w 553"/>
                  <a:gd name="T27" fmla="*/ 212 h 575"/>
                  <a:gd name="T28" fmla="*/ 457 w 553"/>
                  <a:gd name="T29" fmla="*/ 261 h 575"/>
                  <a:gd name="T30" fmla="*/ 462 w 553"/>
                  <a:gd name="T31" fmla="*/ 310 h 575"/>
                  <a:gd name="T32" fmla="*/ 428 w 553"/>
                  <a:gd name="T33" fmla="*/ 327 h 575"/>
                  <a:gd name="T34" fmla="*/ 428 w 553"/>
                  <a:gd name="T35" fmla="*/ 393 h 575"/>
                  <a:gd name="T36" fmla="*/ 402 w 553"/>
                  <a:gd name="T37" fmla="*/ 435 h 575"/>
                  <a:gd name="T38" fmla="*/ 367 w 553"/>
                  <a:gd name="T39" fmla="*/ 424 h 575"/>
                  <a:gd name="T40" fmla="*/ 325 w 553"/>
                  <a:gd name="T41" fmla="*/ 477 h 575"/>
                  <a:gd name="T42" fmla="*/ 277 w 553"/>
                  <a:gd name="T43" fmla="*/ 491 h 575"/>
                  <a:gd name="T44" fmla="*/ 256 w 553"/>
                  <a:gd name="T45" fmla="*/ 458 h 575"/>
                  <a:gd name="T46" fmla="*/ 213 w 553"/>
                  <a:gd name="T47" fmla="*/ 450 h 575"/>
                  <a:gd name="T48" fmla="*/ 182 w 553"/>
                  <a:gd name="T49" fmla="*/ 473 h 575"/>
                  <a:gd name="T50" fmla="*/ 144 w 553"/>
                  <a:gd name="T51" fmla="*/ 443 h 575"/>
                  <a:gd name="T52" fmla="*/ 123 w 553"/>
                  <a:gd name="T53" fmla="*/ 379 h 575"/>
                  <a:gd name="T54" fmla="*/ 87 w 553"/>
                  <a:gd name="T55" fmla="*/ 377 h 575"/>
                  <a:gd name="T56" fmla="*/ 75 w 553"/>
                  <a:gd name="T57" fmla="*/ 329 h 575"/>
                  <a:gd name="T58" fmla="*/ 98 w 553"/>
                  <a:gd name="T59" fmla="*/ 299 h 575"/>
                  <a:gd name="T60" fmla="*/ 217 w 553"/>
                  <a:gd name="T61" fmla="*/ 549 h 575"/>
                  <a:gd name="T62" fmla="*/ 313 w 553"/>
                  <a:gd name="T63" fmla="*/ 2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75">
                    <a:moveTo>
                      <a:pt x="313" y="26"/>
                    </a:moveTo>
                    <a:cubicBezTo>
                      <a:pt x="169" y="0"/>
                      <a:pt x="30" y="95"/>
                      <a:pt x="4" y="239"/>
                    </a:cubicBezTo>
                    <a:cubicBezTo>
                      <a:pt x="1" y="251"/>
                      <a:pt x="0" y="263"/>
                      <a:pt x="0" y="275"/>
                    </a:cubicBezTo>
                    <a:cubicBezTo>
                      <a:pt x="98" y="275"/>
                      <a:pt x="98" y="275"/>
                      <a:pt x="98" y="275"/>
                    </a:cubicBezTo>
                    <a:cubicBezTo>
                      <a:pt x="98" y="272"/>
                      <a:pt x="98" y="269"/>
                      <a:pt x="99" y="266"/>
                    </a:cubicBezTo>
                    <a:cubicBezTo>
                      <a:pt x="97" y="264"/>
                      <a:pt x="79" y="250"/>
                      <a:pt x="75" y="247"/>
                    </a:cubicBezTo>
                    <a:cubicBezTo>
                      <a:pt x="73" y="247"/>
                      <a:pt x="72" y="243"/>
                      <a:pt x="73" y="239"/>
                    </a:cubicBezTo>
                    <a:cubicBezTo>
                      <a:pt x="73" y="239"/>
                      <a:pt x="88" y="202"/>
                      <a:pt x="88" y="200"/>
                    </a:cubicBezTo>
                    <a:cubicBezTo>
                      <a:pt x="89" y="198"/>
                      <a:pt x="93" y="196"/>
                      <a:pt x="95" y="195"/>
                    </a:cubicBezTo>
                    <a:cubicBezTo>
                      <a:pt x="99" y="195"/>
                      <a:pt x="121" y="197"/>
                      <a:pt x="123" y="198"/>
                    </a:cubicBezTo>
                    <a:cubicBezTo>
                      <a:pt x="132" y="185"/>
                      <a:pt x="142" y="174"/>
                      <a:pt x="154" y="164"/>
                    </a:cubicBezTo>
                    <a:cubicBezTo>
                      <a:pt x="153" y="159"/>
                      <a:pt x="148" y="140"/>
                      <a:pt x="148" y="133"/>
                    </a:cubicBezTo>
                    <a:cubicBezTo>
                      <a:pt x="146" y="131"/>
                      <a:pt x="147" y="127"/>
                      <a:pt x="151" y="126"/>
                    </a:cubicBezTo>
                    <a:cubicBezTo>
                      <a:pt x="151" y="126"/>
                      <a:pt x="185" y="107"/>
                      <a:pt x="186" y="105"/>
                    </a:cubicBezTo>
                    <a:cubicBezTo>
                      <a:pt x="190" y="104"/>
                      <a:pt x="192" y="104"/>
                      <a:pt x="196" y="107"/>
                    </a:cubicBezTo>
                    <a:cubicBezTo>
                      <a:pt x="197" y="109"/>
                      <a:pt x="213" y="125"/>
                      <a:pt x="216" y="127"/>
                    </a:cubicBezTo>
                    <a:cubicBezTo>
                      <a:pt x="229" y="123"/>
                      <a:pt x="244" y="120"/>
                      <a:pt x="261" y="119"/>
                    </a:cubicBezTo>
                    <a:cubicBezTo>
                      <a:pt x="261" y="117"/>
                      <a:pt x="271" y="98"/>
                      <a:pt x="274" y="92"/>
                    </a:cubicBezTo>
                    <a:cubicBezTo>
                      <a:pt x="275" y="90"/>
                      <a:pt x="277" y="88"/>
                      <a:pt x="281" y="89"/>
                    </a:cubicBezTo>
                    <a:cubicBezTo>
                      <a:pt x="281" y="89"/>
                      <a:pt x="281" y="89"/>
                      <a:pt x="321" y="96"/>
                    </a:cubicBezTo>
                    <a:cubicBezTo>
                      <a:pt x="325" y="97"/>
                      <a:pt x="326" y="100"/>
                      <a:pt x="328" y="102"/>
                    </a:cubicBezTo>
                    <a:cubicBezTo>
                      <a:pt x="327" y="108"/>
                      <a:pt x="329" y="129"/>
                      <a:pt x="331" y="132"/>
                    </a:cubicBezTo>
                    <a:cubicBezTo>
                      <a:pt x="344" y="138"/>
                      <a:pt x="357" y="147"/>
                      <a:pt x="369" y="155"/>
                    </a:cubicBezTo>
                    <a:cubicBezTo>
                      <a:pt x="372" y="154"/>
                      <a:pt x="392" y="145"/>
                      <a:pt x="396" y="144"/>
                    </a:cubicBezTo>
                    <a:cubicBezTo>
                      <a:pt x="399" y="142"/>
                      <a:pt x="403" y="143"/>
                      <a:pt x="404" y="145"/>
                    </a:cubicBezTo>
                    <a:cubicBezTo>
                      <a:pt x="406" y="147"/>
                      <a:pt x="429" y="177"/>
                      <a:pt x="431" y="177"/>
                    </a:cubicBezTo>
                    <a:cubicBezTo>
                      <a:pt x="433" y="180"/>
                      <a:pt x="432" y="184"/>
                      <a:pt x="432" y="186"/>
                    </a:cubicBezTo>
                    <a:cubicBezTo>
                      <a:pt x="429" y="189"/>
                      <a:pt x="415" y="208"/>
                      <a:pt x="415" y="212"/>
                    </a:cubicBezTo>
                    <a:cubicBezTo>
                      <a:pt x="420" y="225"/>
                      <a:pt x="426" y="239"/>
                      <a:pt x="429" y="254"/>
                    </a:cubicBezTo>
                    <a:cubicBezTo>
                      <a:pt x="433" y="255"/>
                      <a:pt x="453" y="260"/>
                      <a:pt x="457" y="261"/>
                    </a:cubicBezTo>
                    <a:cubicBezTo>
                      <a:pt x="460" y="264"/>
                      <a:pt x="462" y="266"/>
                      <a:pt x="464" y="269"/>
                    </a:cubicBezTo>
                    <a:cubicBezTo>
                      <a:pt x="463" y="271"/>
                      <a:pt x="462" y="310"/>
                      <a:pt x="462" y="310"/>
                    </a:cubicBezTo>
                    <a:cubicBezTo>
                      <a:pt x="461" y="314"/>
                      <a:pt x="459" y="318"/>
                      <a:pt x="457" y="317"/>
                    </a:cubicBezTo>
                    <a:cubicBezTo>
                      <a:pt x="452" y="319"/>
                      <a:pt x="433" y="325"/>
                      <a:pt x="428" y="327"/>
                    </a:cubicBezTo>
                    <a:cubicBezTo>
                      <a:pt x="426" y="341"/>
                      <a:pt x="419" y="356"/>
                      <a:pt x="412" y="370"/>
                    </a:cubicBezTo>
                    <a:cubicBezTo>
                      <a:pt x="414" y="372"/>
                      <a:pt x="427" y="389"/>
                      <a:pt x="428" y="393"/>
                    </a:cubicBezTo>
                    <a:cubicBezTo>
                      <a:pt x="430" y="396"/>
                      <a:pt x="431" y="400"/>
                      <a:pt x="429" y="402"/>
                    </a:cubicBezTo>
                    <a:cubicBezTo>
                      <a:pt x="427" y="404"/>
                      <a:pt x="403" y="433"/>
                      <a:pt x="402" y="435"/>
                    </a:cubicBezTo>
                    <a:cubicBezTo>
                      <a:pt x="400" y="438"/>
                      <a:pt x="396" y="437"/>
                      <a:pt x="394" y="437"/>
                    </a:cubicBezTo>
                    <a:cubicBezTo>
                      <a:pt x="388" y="434"/>
                      <a:pt x="369" y="426"/>
                      <a:pt x="367" y="424"/>
                    </a:cubicBezTo>
                    <a:cubicBezTo>
                      <a:pt x="355" y="434"/>
                      <a:pt x="342" y="440"/>
                      <a:pt x="326" y="446"/>
                    </a:cubicBezTo>
                    <a:cubicBezTo>
                      <a:pt x="328" y="450"/>
                      <a:pt x="324" y="472"/>
                      <a:pt x="325" y="477"/>
                    </a:cubicBezTo>
                    <a:cubicBezTo>
                      <a:pt x="324" y="479"/>
                      <a:pt x="322" y="482"/>
                      <a:pt x="317" y="484"/>
                    </a:cubicBezTo>
                    <a:cubicBezTo>
                      <a:pt x="315" y="483"/>
                      <a:pt x="279" y="489"/>
                      <a:pt x="277" y="491"/>
                    </a:cubicBezTo>
                    <a:cubicBezTo>
                      <a:pt x="273" y="490"/>
                      <a:pt x="272" y="488"/>
                      <a:pt x="270" y="485"/>
                    </a:cubicBezTo>
                    <a:cubicBezTo>
                      <a:pt x="269" y="481"/>
                      <a:pt x="258" y="462"/>
                      <a:pt x="256" y="458"/>
                    </a:cubicBezTo>
                    <a:cubicBezTo>
                      <a:pt x="250" y="459"/>
                      <a:pt x="242" y="457"/>
                      <a:pt x="234" y="456"/>
                    </a:cubicBezTo>
                    <a:cubicBezTo>
                      <a:pt x="226" y="454"/>
                      <a:pt x="220" y="453"/>
                      <a:pt x="213" y="450"/>
                    </a:cubicBezTo>
                    <a:cubicBezTo>
                      <a:pt x="210" y="453"/>
                      <a:pt x="195" y="467"/>
                      <a:pt x="190" y="471"/>
                    </a:cubicBezTo>
                    <a:cubicBezTo>
                      <a:pt x="190" y="475"/>
                      <a:pt x="186" y="474"/>
                      <a:pt x="182" y="473"/>
                    </a:cubicBezTo>
                    <a:cubicBezTo>
                      <a:pt x="182" y="471"/>
                      <a:pt x="149" y="453"/>
                      <a:pt x="147" y="452"/>
                    </a:cubicBezTo>
                    <a:cubicBezTo>
                      <a:pt x="143" y="449"/>
                      <a:pt x="144" y="445"/>
                      <a:pt x="144" y="443"/>
                    </a:cubicBezTo>
                    <a:cubicBezTo>
                      <a:pt x="145" y="439"/>
                      <a:pt x="151" y="418"/>
                      <a:pt x="152" y="414"/>
                    </a:cubicBezTo>
                    <a:cubicBezTo>
                      <a:pt x="141" y="403"/>
                      <a:pt x="131" y="393"/>
                      <a:pt x="123" y="379"/>
                    </a:cubicBezTo>
                    <a:cubicBezTo>
                      <a:pt x="119" y="380"/>
                      <a:pt x="98" y="381"/>
                      <a:pt x="94" y="382"/>
                    </a:cubicBezTo>
                    <a:cubicBezTo>
                      <a:pt x="90" y="381"/>
                      <a:pt x="88" y="381"/>
                      <a:pt x="87" y="377"/>
                    </a:cubicBezTo>
                    <a:cubicBezTo>
                      <a:pt x="85" y="374"/>
                      <a:pt x="73" y="339"/>
                      <a:pt x="73" y="337"/>
                    </a:cubicBezTo>
                    <a:cubicBezTo>
                      <a:pt x="72" y="334"/>
                      <a:pt x="72" y="330"/>
                      <a:pt x="75" y="329"/>
                    </a:cubicBezTo>
                    <a:cubicBezTo>
                      <a:pt x="80" y="325"/>
                      <a:pt x="96" y="314"/>
                      <a:pt x="98" y="312"/>
                    </a:cubicBezTo>
                    <a:cubicBezTo>
                      <a:pt x="98" y="308"/>
                      <a:pt x="98" y="304"/>
                      <a:pt x="98" y="299"/>
                    </a:cubicBezTo>
                    <a:cubicBezTo>
                      <a:pt x="0" y="299"/>
                      <a:pt x="0" y="299"/>
                      <a:pt x="0" y="299"/>
                    </a:cubicBezTo>
                    <a:cubicBezTo>
                      <a:pt x="5" y="420"/>
                      <a:pt x="93" y="526"/>
                      <a:pt x="217" y="549"/>
                    </a:cubicBezTo>
                    <a:cubicBezTo>
                      <a:pt x="362" y="575"/>
                      <a:pt x="500" y="480"/>
                      <a:pt x="527" y="335"/>
                    </a:cubicBezTo>
                    <a:cubicBezTo>
                      <a:pt x="553" y="191"/>
                      <a:pt x="457" y="52"/>
                      <a:pt x="31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127" name="Freeform 7"/>
              <p:cNvSpPr>
                <a:spLocks/>
              </p:cNvSpPr>
              <p:nvPr/>
            </p:nvSpPr>
            <p:spPr bwMode="auto">
              <a:xfrm>
                <a:off x="1595" y="332"/>
                <a:ext cx="2566" cy="2396"/>
              </a:xfrm>
              <a:custGeom>
                <a:avLst/>
                <a:gdLst>
                  <a:gd name="T0" fmla="*/ 1071 w 1083"/>
                  <a:gd name="T1" fmla="*/ 545 h 1012"/>
                  <a:gd name="T2" fmla="*/ 946 w 1083"/>
                  <a:gd name="T3" fmla="*/ 404 h 1012"/>
                  <a:gd name="T4" fmla="*/ 883 w 1083"/>
                  <a:gd name="T5" fmla="*/ 377 h 1012"/>
                  <a:gd name="T6" fmla="*/ 863 w 1083"/>
                  <a:gd name="T7" fmla="*/ 363 h 1012"/>
                  <a:gd name="T8" fmla="*/ 851 w 1083"/>
                  <a:gd name="T9" fmla="*/ 352 h 1012"/>
                  <a:gd name="T10" fmla="*/ 928 w 1083"/>
                  <a:gd name="T11" fmla="*/ 199 h 1012"/>
                  <a:gd name="T12" fmla="*/ 929 w 1083"/>
                  <a:gd name="T13" fmla="*/ 94 h 1012"/>
                  <a:gd name="T14" fmla="*/ 927 w 1083"/>
                  <a:gd name="T15" fmla="*/ 86 h 1012"/>
                  <a:gd name="T16" fmla="*/ 840 w 1083"/>
                  <a:gd name="T17" fmla="*/ 10 h 1012"/>
                  <a:gd name="T18" fmla="*/ 746 w 1083"/>
                  <a:gd name="T19" fmla="*/ 17 h 1012"/>
                  <a:gd name="T20" fmla="*/ 685 w 1083"/>
                  <a:gd name="T21" fmla="*/ 95 h 1012"/>
                  <a:gd name="T22" fmla="*/ 684 w 1083"/>
                  <a:gd name="T23" fmla="*/ 98 h 1012"/>
                  <a:gd name="T24" fmla="*/ 688 w 1083"/>
                  <a:gd name="T25" fmla="*/ 209 h 1012"/>
                  <a:gd name="T26" fmla="*/ 760 w 1083"/>
                  <a:gd name="T27" fmla="*/ 349 h 1012"/>
                  <a:gd name="T28" fmla="*/ 750 w 1083"/>
                  <a:gd name="T29" fmla="*/ 359 h 1012"/>
                  <a:gd name="T30" fmla="*/ 731 w 1083"/>
                  <a:gd name="T31" fmla="*/ 374 h 1012"/>
                  <a:gd name="T32" fmla="*/ 669 w 1083"/>
                  <a:gd name="T33" fmla="*/ 404 h 1012"/>
                  <a:gd name="T34" fmla="*/ 545 w 1083"/>
                  <a:gd name="T35" fmla="*/ 531 h 1012"/>
                  <a:gd name="T36" fmla="*/ 479 w 1083"/>
                  <a:gd name="T37" fmla="*/ 499 h 1012"/>
                  <a:gd name="T38" fmla="*/ 452 w 1083"/>
                  <a:gd name="T39" fmla="*/ 480 h 1012"/>
                  <a:gd name="T40" fmla="*/ 436 w 1083"/>
                  <a:gd name="T41" fmla="*/ 465 h 1012"/>
                  <a:gd name="T42" fmla="*/ 541 w 1083"/>
                  <a:gd name="T43" fmla="*/ 257 h 1012"/>
                  <a:gd name="T44" fmla="*/ 543 w 1083"/>
                  <a:gd name="T45" fmla="*/ 131 h 1012"/>
                  <a:gd name="T46" fmla="*/ 543 w 1083"/>
                  <a:gd name="T47" fmla="*/ 127 h 1012"/>
                  <a:gd name="T48" fmla="*/ 542 w 1083"/>
                  <a:gd name="T49" fmla="*/ 114 h 1012"/>
                  <a:gd name="T50" fmla="*/ 538 w 1083"/>
                  <a:gd name="T51" fmla="*/ 99 h 1012"/>
                  <a:gd name="T52" fmla="*/ 421 w 1083"/>
                  <a:gd name="T53" fmla="*/ 4 h 1012"/>
                  <a:gd name="T54" fmla="*/ 292 w 1083"/>
                  <a:gd name="T55" fmla="*/ 14 h 1012"/>
                  <a:gd name="T56" fmla="*/ 208 w 1083"/>
                  <a:gd name="T57" fmla="*/ 120 h 1012"/>
                  <a:gd name="T58" fmla="*/ 213 w 1083"/>
                  <a:gd name="T59" fmla="*/ 271 h 1012"/>
                  <a:gd name="T60" fmla="*/ 311 w 1083"/>
                  <a:gd name="T61" fmla="*/ 462 h 1012"/>
                  <a:gd name="T62" fmla="*/ 297 w 1083"/>
                  <a:gd name="T63" fmla="*/ 475 h 1012"/>
                  <a:gd name="T64" fmla="*/ 272 w 1083"/>
                  <a:gd name="T65" fmla="*/ 496 h 1012"/>
                  <a:gd name="T66" fmla="*/ 188 w 1083"/>
                  <a:gd name="T67" fmla="*/ 536 h 1012"/>
                  <a:gd name="T68" fmla="*/ 16 w 1083"/>
                  <a:gd name="T69" fmla="*/ 729 h 1012"/>
                  <a:gd name="T70" fmla="*/ 0 w 1083"/>
                  <a:gd name="T71" fmla="*/ 970 h 1012"/>
                  <a:gd name="T72" fmla="*/ 377 w 1083"/>
                  <a:gd name="T73" fmla="*/ 1012 h 1012"/>
                  <a:gd name="T74" fmla="*/ 484 w 1083"/>
                  <a:gd name="T75" fmla="*/ 1008 h 1012"/>
                  <a:gd name="T76" fmla="*/ 422 w 1083"/>
                  <a:gd name="T77" fmla="*/ 834 h 1012"/>
                  <a:gd name="T78" fmla="*/ 281 w 1083"/>
                  <a:gd name="T79" fmla="*/ 834 h 1012"/>
                  <a:gd name="T80" fmla="*/ 206 w 1083"/>
                  <a:gd name="T81" fmla="*/ 898 h 1012"/>
                  <a:gd name="T82" fmla="*/ 130 w 1083"/>
                  <a:gd name="T83" fmla="*/ 822 h 1012"/>
                  <a:gd name="T84" fmla="*/ 206 w 1083"/>
                  <a:gd name="T85" fmla="*/ 746 h 1012"/>
                  <a:gd name="T86" fmla="*/ 281 w 1083"/>
                  <a:gd name="T87" fmla="*/ 810 h 1012"/>
                  <a:gd name="T88" fmla="*/ 422 w 1083"/>
                  <a:gd name="T89" fmla="*/ 810 h 1012"/>
                  <a:gd name="T90" fmla="*/ 731 w 1083"/>
                  <a:gd name="T91" fmla="*/ 512 h 1012"/>
                  <a:gd name="T92" fmla="*/ 1028 w 1083"/>
                  <a:gd name="T93" fmla="*/ 733 h 1012"/>
                  <a:gd name="T94" fmla="*/ 1083 w 1083"/>
                  <a:gd name="T95" fmla="*/ 722 h 1012"/>
                  <a:gd name="T96" fmla="*/ 1071 w 1083"/>
                  <a:gd name="T97" fmla="*/ 545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3" h="1012">
                    <a:moveTo>
                      <a:pt x="1071" y="545"/>
                    </a:moveTo>
                    <a:cubicBezTo>
                      <a:pt x="1067" y="474"/>
                      <a:pt x="1013" y="416"/>
                      <a:pt x="946" y="404"/>
                    </a:cubicBezTo>
                    <a:cubicBezTo>
                      <a:pt x="922" y="399"/>
                      <a:pt x="901" y="391"/>
                      <a:pt x="883" y="377"/>
                    </a:cubicBezTo>
                    <a:cubicBezTo>
                      <a:pt x="877" y="372"/>
                      <a:pt x="871" y="368"/>
                      <a:pt x="863" y="363"/>
                    </a:cubicBezTo>
                    <a:cubicBezTo>
                      <a:pt x="859" y="359"/>
                      <a:pt x="855" y="356"/>
                      <a:pt x="851" y="352"/>
                    </a:cubicBezTo>
                    <a:cubicBezTo>
                      <a:pt x="894" y="327"/>
                      <a:pt x="925" y="268"/>
                      <a:pt x="928" y="199"/>
                    </a:cubicBezTo>
                    <a:cubicBezTo>
                      <a:pt x="930" y="180"/>
                      <a:pt x="933" y="119"/>
                      <a:pt x="929" y="94"/>
                    </a:cubicBezTo>
                    <a:cubicBezTo>
                      <a:pt x="928" y="91"/>
                      <a:pt x="928" y="89"/>
                      <a:pt x="927" y="86"/>
                    </a:cubicBezTo>
                    <a:cubicBezTo>
                      <a:pt x="918" y="46"/>
                      <a:pt x="883" y="14"/>
                      <a:pt x="840" y="10"/>
                    </a:cubicBezTo>
                    <a:cubicBezTo>
                      <a:pt x="813" y="7"/>
                      <a:pt x="778" y="7"/>
                      <a:pt x="746" y="17"/>
                    </a:cubicBezTo>
                    <a:cubicBezTo>
                      <a:pt x="702" y="32"/>
                      <a:pt x="689" y="73"/>
                      <a:pt x="685" y="95"/>
                    </a:cubicBezTo>
                    <a:cubicBezTo>
                      <a:pt x="685" y="96"/>
                      <a:pt x="684" y="97"/>
                      <a:pt x="684" y="98"/>
                    </a:cubicBezTo>
                    <a:cubicBezTo>
                      <a:pt x="677" y="126"/>
                      <a:pt x="686" y="202"/>
                      <a:pt x="688" y="209"/>
                    </a:cubicBezTo>
                    <a:cubicBezTo>
                      <a:pt x="693" y="273"/>
                      <a:pt x="721" y="325"/>
                      <a:pt x="760" y="349"/>
                    </a:cubicBezTo>
                    <a:cubicBezTo>
                      <a:pt x="757" y="353"/>
                      <a:pt x="753" y="357"/>
                      <a:pt x="750" y="359"/>
                    </a:cubicBezTo>
                    <a:cubicBezTo>
                      <a:pt x="743" y="365"/>
                      <a:pt x="737" y="370"/>
                      <a:pt x="731" y="374"/>
                    </a:cubicBezTo>
                    <a:cubicBezTo>
                      <a:pt x="714" y="389"/>
                      <a:pt x="694" y="396"/>
                      <a:pt x="669" y="404"/>
                    </a:cubicBezTo>
                    <a:cubicBezTo>
                      <a:pt x="607" y="422"/>
                      <a:pt x="557" y="468"/>
                      <a:pt x="545" y="531"/>
                    </a:cubicBezTo>
                    <a:cubicBezTo>
                      <a:pt x="521" y="524"/>
                      <a:pt x="499" y="514"/>
                      <a:pt x="479" y="499"/>
                    </a:cubicBezTo>
                    <a:cubicBezTo>
                      <a:pt x="471" y="493"/>
                      <a:pt x="462" y="487"/>
                      <a:pt x="452" y="480"/>
                    </a:cubicBezTo>
                    <a:cubicBezTo>
                      <a:pt x="446" y="475"/>
                      <a:pt x="441" y="470"/>
                      <a:pt x="436" y="465"/>
                    </a:cubicBezTo>
                    <a:cubicBezTo>
                      <a:pt x="494" y="432"/>
                      <a:pt x="537" y="351"/>
                      <a:pt x="541" y="257"/>
                    </a:cubicBezTo>
                    <a:cubicBezTo>
                      <a:pt x="543" y="234"/>
                      <a:pt x="546" y="170"/>
                      <a:pt x="543" y="131"/>
                    </a:cubicBezTo>
                    <a:cubicBezTo>
                      <a:pt x="543" y="130"/>
                      <a:pt x="543" y="128"/>
                      <a:pt x="543" y="127"/>
                    </a:cubicBezTo>
                    <a:cubicBezTo>
                      <a:pt x="543" y="122"/>
                      <a:pt x="542" y="118"/>
                      <a:pt x="542" y="114"/>
                    </a:cubicBezTo>
                    <a:cubicBezTo>
                      <a:pt x="541" y="107"/>
                      <a:pt x="539" y="103"/>
                      <a:pt x="538" y="99"/>
                    </a:cubicBezTo>
                    <a:cubicBezTo>
                      <a:pt x="522" y="48"/>
                      <a:pt x="477" y="9"/>
                      <a:pt x="421" y="4"/>
                    </a:cubicBezTo>
                    <a:cubicBezTo>
                      <a:pt x="384" y="0"/>
                      <a:pt x="335" y="0"/>
                      <a:pt x="292" y="14"/>
                    </a:cubicBezTo>
                    <a:cubicBezTo>
                      <a:pt x="231" y="34"/>
                      <a:pt x="213" y="89"/>
                      <a:pt x="208" y="120"/>
                    </a:cubicBezTo>
                    <a:cubicBezTo>
                      <a:pt x="198" y="159"/>
                      <a:pt x="210" y="261"/>
                      <a:pt x="213" y="271"/>
                    </a:cubicBezTo>
                    <a:cubicBezTo>
                      <a:pt x="220" y="357"/>
                      <a:pt x="258" y="429"/>
                      <a:pt x="311" y="462"/>
                    </a:cubicBezTo>
                    <a:cubicBezTo>
                      <a:pt x="307" y="467"/>
                      <a:pt x="302" y="472"/>
                      <a:pt x="297" y="475"/>
                    </a:cubicBezTo>
                    <a:cubicBezTo>
                      <a:pt x="289" y="483"/>
                      <a:pt x="280" y="489"/>
                      <a:pt x="272" y="496"/>
                    </a:cubicBezTo>
                    <a:cubicBezTo>
                      <a:pt x="248" y="516"/>
                      <a:pt x="222" y="526"/>
                      <a:pt x="188" y="536"/>
                    </a:cubicBezTo>
                    <a:cubicBezTo>
                      <a:pt x="97" y="562"/>
                      <a:pt x="24" y="632"/>
                      <a:pt x="16" y="729"/>
                    </a:cubicBezTo>
                    <a:cubicBezTo>
                      <a:pt x="16" y="729"/>
                      <a:pt x="16" y="729"/>
                      <a:pt x="0" y="970"/>
                    </a:cubicBezTo>
                    <a:cubicBezTo>
                      <a:pt x="0" y="970"/>
                      <a:pt x="157" y="1012"/>
                      <a:pt x="377" y="1012"/>
                    </a:cubicBezTo>
                    <a:cubicBezTo>
                      <a:pt x="414" y="1012"/>
                      <a:pt x="450" y="1010"/>
                      <a:pt x="484" y="1008"/>
                    </a:cubicBezTo>
                    <a:cubicBezTo>
                      <a:pt x="447" y="959"/>
                      <a:pt x="424" y="900"/>
                      <a:pt x="422" y="834"/>
                    </a:cubicBezTo>
                    <a:cubicBezTo>
                      <a:pt x="281" y="834"/>
                      <a:pt x="281" y="834"/>
                      <a:pt x="281" y="834"/>
                    </a:cubicBezTo>
                    <a:cubicBezTo>
                      <a:pt x="275" y="871"/>
                      <a:pt x="244" y="898"/>
                      <a:pt x="206" y="898"/>
                    </a:cubicBezTo>
                    <a:cubicBezTo>
                      <a:pt x="164" y="898"/>
                      <a:pt x="130" y="864"/>
                      <a:pt x="130" y="822"/>
                    </a:cubicBezTo>
                    <a:cubicBezTo>
                      <a:pt x="130" y="780"/>
                      <a:pt x="164" y="746"/>
                      <a:pt x="206" y="746"/>
                    </a:cubicBezTo>
                    <a:cubicBezTo>
                      <a:pt x="244" y="746"/>
                      <a:pt x="275" y="774"/>
                      <a:pt x="281" y="810"/>
                    </a:cubicBezTo>
                    <a:cubicBezTo>
                      <a:pt x="422" y="810"/>
                      <a:pt x="422" y="810"/>
                      <a:pt x="422" y="810"/>
                    </a:cubicBezTo>
                    <a:cubicBezTo>
                      <a:pt x="428" y="644"/>
                      <a:pt x="564" y="512"/>
                      <a:pt x="731" y="512"/>
                    </a:cubicBezTo>
                    <a:cubicBezTo>
                      <a:pt x="872" y="512"/>
                      <a:pt x="990" y="605"/>
                      <a:pt x="1028" y="733"/>
                    </a:cubicBezTo>
                    <a:cubicBezTo>
                      <a:pt x="1063" y="727"/>
                      <a:pt x="1083" y="722"/>
                      <a:pt x="1083" y="722"/>
                    </a:cubicBezTo>
                    <a:lnTo>
                      <a:pt x="1071" y="5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grpSp>
      <p:grpSp>
        <p:nvGrpSpPr>
          <p:cNvPr id="128" name="Group 4"/>
          <p:cNvGrpSpPr/>
          <p:nvPr/>
        </p:nvGrpSpPr>
        <p:grpSpPr>
          <a:xfrm>
            <a:off x="715050" y="1793692"/>
            <a:ext cx="569796" cy="565859"/>
            <a:chOff x="1956890" y="1885950"/>
            <a:chExt cx="952500" cy="952500"/>
          </a:xfrm>
        </p:grpSpPr>
        <p:sp>
          <p:nvSpPr>
            <p:cNvPr id="129" name="Oval 5"/>
            <p:cNvSpPr/>
            <p:nvPr/>
          </p:nvSpPr>
          <p:spPr>
            <a:xfrm>
              <a:off x="1956890"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30" name="Freeform 5"/>
            <p:cNvSpPr>
              <a:spLocks noEditPoints="1"/>
            </p:cNvSpPr>
            <p:nvPr/>
          </p:nvSpPr>
          <p:spPr bwMode="auto">
            <a:xfrm>
              <a:off x="2217574" y="2149477"/>
              <a:ext cx="422273" cy="422273"/>
            </a:xfrm>
            <a:custGeom>
              <a:avLst/>
              <a:gdLst>
                <a:gd name="T0" fmla="*/ 81 w 240"/>
                <a:gd name="T1" fmla="*/ 103 h 240"/>
                <a:gd name="T2" fmla="*/ 12 w 240"/>
                <a:gd name="T3" fmla="*/ 35 h 240"/>
                <a:gd name="T4" fmla="*/ 12 w 240"/>
                <a:gd name="T5" fmla="*/ 26 h 240"/>
                <a:gd name="T6" fmla="*/ 21 w 240"/>
                <a:gd name="T7" fmla="*/ 26 h 240"/>
                <a:gd name="T8" fmla="*/ 89 w 240"/>
                <a:gd name="T9" fmla="*/ 96 h 240"/>
                <a:gd name="T10" fmla="*/ 94 w 240"/>
                <a:gd name="T11" fmla="*/ 90 h 240"/>
                <a:gd name="T12" fmla="*/ 26 w 240"/>
                <a:gd name="T13" fmla="*/ 22 h 240"/>
                <a:gd name="T14" fmla="*/ 26 w 240"/>
                <a:gd name="T15" fmla="*/ 13 h 240"/>
                <a:gd name="T16" fmla="*/ 34 w 240"/>
                <a:gd name="T17" fmla="*/ 13 h 240"/>
                <a:gd name="T18" fmla="*/ 103 w 240"/>
                <a:gd name="T19" fmla="*/ 82 h 240"/>
                <a:gd name="T20" fmla="*/ 111 w 240"/>
                <a:gd name="T21" fmla="*/ 74 h 240"/>
                <a:gd name="T22" fmla="*/ 46 w 240"/>
                <a:gd name="T23" fmla="*/ 8 h 240"/>
                <a:gd name="T24" fmla="*/ 12 w 240"/>
                <a:gd name="T25" fmla="*/ 11 h 240"/>
                <a:gd name="T26" fmla="*/ 9 w 240"/>
                <a:gd name="T27" fmla="*/ 44 h 240"/>
                <a:gd name="T28" fmla="*/ 75 w 240"/>
                <a:gd name="T29" fmla="*/ 110 h 240"/>
                <a:gd name="T30" fmla="*/ 81 w 240"/>
                <a:gd name="T31" fmla="*/ 103 h 240"/>
                <a:gd name="T32" fmla="*/ 81 w 240"/>
                <a:gd name="T33" fmla="*/ 103 h 240"/>
                <a:gd name="T34" fmla="*/ 239 w 240"/>
                <a:gd name="T35" fmla="*/ 227 h 240"/>
                <a:gd name="T36" fmla="*/ 220 w 240"/>
                <a:gd name="T37" fmla="*/ 199 h 240"/>
                <a:gd name="T38" fmla="*/ 214 w 240"/>
                <a:gd name="T39" fmla="*/ 201 h 240"/>
                <a:gd name="T40" fmla="*/ 214 w 240"/>
                <a:gd name="T41" fmla="*/ 200 h 240"/>
                <a:gd name="T42" fmla="*/ 156 w 240"/>
                <a:gd name="T43" fmla="*/ 142 h 240"/>
                <a:gd name="T44" fmla="*/ 143 w 240"/>
                <a:gd name="T45" fmla="*/ 156 h 240"/>
                <a:gd name="T46" fmla="*/ 200 w 240"/>
                <a:gd name="T47" fmla="*/ 214 h 240"/>
                <a:gd name="T48" fmla="*/ 202 w 240"/>
                <a:gd name="T49" fmla="*/ 215 h 240"/>
                <a:gd name="T50" fmla="*/ 199 w 240"/>
                <a:gd name="T51" fmla="*/ 219 h 240"/>
                <a:gd name="T52" fmla="*/ 228 w 240"/>
                <a:gd name="T53" fmla="*/ 239 h 240"/>
                <a:gd name="T54" fmla="*/ 234 w 240"/>
                <a:gd name="T55" fmla="*/ 234 h 240"/>
                <a:gd name="T56" fmla="*/ 239 w 240"/>
                <a:gd name="T57" fmla="*/ 227 h 240"/>
                <a:gd name="T58" fmla="*/ 172 w 240"/>
                <a:gd name="T59" fmla="*/ 115 h 240"/>
                <a:gd name="T60" fmla="*/ 215 w 240"/>
                <a:gd name="T61" fmla="*/ 100 h 240"/>
                <a:gd name="T62" fmla="*/ 224 w 240"/>
                <a:gd name="T63" fmla="*/ 36 h 240"/>
                <a:gd name="T64" fmla="*/ 186 w 240"/>
                <a:gd name="T65" fmla="*/ 74 h 240"/>
                <a:gd name="T66" fmla="*/ 168 w 240"/>
                <a:gd name="T67" fmla="*/ 56 h 240"/>
                <a:gd name="T68" fmla="*/ 205 w 240"/>
                <a:gd name="T69" fmla="*/ 18 h 240"/>
                <a:gd name="T70" fmla="*/ 142 w 240"/>
                <a:gd name="T71" fmla="*/ 26 h 240"/>
                <a:gd name="T72" fmla="*/ 127 w 240"/>
                <a:gd name="T73" fmla="*/ 69 h 240"/>
                <a:gd name="T74" fmla="*/ 121 w 240"/>
                <a:gd name="T75" fmla="*/ 75 h 240"/>
                <a:gd name="T76" fmla="*/ 21 w 240"/>
                <a:gd name="T77" fmla="*/ 175 h 240"/>
                <a:gd name="T78" fmla="*/ 21 w 240"/>
                <a:gd name="T79" fmla="*/ 222 h 240"/>
                <a:gd name="T80" fmla="*/ 67 w 240"/>
                <a:gd name="T81" fmla="*/ 222 h 240"/>
                <a:gd name="T82" fmla="*/ 167 w 240"/>
                <a:gd name="T83" fmla="*/ 121 h 240"/>
                <a:gd name="T84" fmla="*/ 172 w 240"/>
                <a:gd name="T85" fmla="*/ 115 h 240"/>
                <a:gd name="T86" fmla="*/ 55 w 240"/>
                <a:gd name="T87" fmla="*/ 202 h 240"/>
                <a:gd name="T88" fmla="*/ 40 w 240"/>
                <a:gd name="T89" fmla="*/ 202 h 240"/>
                <a:gd name="T90" fmla="*/ 40 w 240"/>
                <a:gd name="T91" fmla="*/ 188 h 240"/>
                <a:gd name="T92" fmla="*/ 55 w 240"/>
                <a:gd name="T93" fmla="*/ 188 h 240"/>
                <a:gd name="T94" fmla="*/ 55 w 240"/>
                <a:gd name="T95" fmla="*/ 2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40">
                  <a:moveTo>
                    <a:pt x="81" y="103"/>
                  </a:moveTo>
                  <a:cubicBezTo>
                    <a:pt x="12" y="35"/>
                    <a:pt x="12" y="35"/>
                    <a:pt x="12" y="35"/>
                  </a:cubicBezTo>
                  <a:cubicBezTo>
                    <a:pt x="9" y="33"/>
                    <a:pt x="9" y="30"/>
                    <a:pt x="12" y="26"/>
                  </a:cubicBezTo>
                  <a:cubicBezTo>
                    <a:pt x="14" y="24"/>
                    <a:pt x="18" y="24"/>
                    <a:pt x="21" y="26"/>
                  </a:cubicBezTo>
                  <a:cubicBezTo>
                    <a:pt x="89" y="96"/>
                    <a:pt x="89" y="96"/>
                    <a:pt x="89" y="96"/>
                  </a:cubicBezTo>
                  <a:cubicBezTo>
                    <a:pt x="94" y="90"/>
                    <a:pt x="94" y="90"/>
                    <a:pt x="94" y="90"/>
                  </a:cubicBezTo>
                  <a:cubicBezTo>
                    <a:pt x="26" y="22"/>
                    <a:pt x="26" y="22"/>
                    <a:pt x="26" y="22"/>
                  </a:cubicBezTo>
                  <a:cubicBezTo>
                    <a:pt x="24" y="19"/>
                    <a:pt x="24" y="15"/>
                    <a:pt x="26" y="13"/>
                  </a:cubicBezTo>
                  <a:cubicBezTo>
                    <a:pt x="29" y="10"/>
                    <a:pt x="32" y="10"/>
                    <a:pt x="34" y="13"/>
                  </a:cubicBezTo>
                  <a:cubicBezTo>
                    <a:pt x="103" y="82"/>
                    <a:pt x="103" y="82"/>
                    <a:pt x="103" y="82"/>
                  </a:cubicBezTo>
                  <a:cubicBezTo>
                    <a:pt x="111" y="74"/>
                    <a:pt x="111" y="74"/>
                    <a:pt x="111" y="74"/>
                  </a:cubicBezTo>
                  <a:cubicBezTo>
                    <a:pt x="46" y="8"/>
                    <a:pt x="46" y="8"/>
                    <a:pt x="46" y="8"/>
                  </a:cubicBezTo>
                  <a:cubicBezTo>
                    <a:pt x="37" y="0"/>
                    <a:pt x="22" y="1"/>
                    <a:pt x="12" y="11"/>
                  </a:cubicBezTo>
                  <a:cubicBezTo>
                    <a:pt x="3" y="22"/>
                    <a:pt x="0" y="36"/>
                    <a:pt x="9" y="44"/>
                  </a:cubicBezTo>
                  <a:cubicBezTo>
                    <a:pt x="75" y="110"/>
                    <a:pt x="75" y="110"/>
                    <a:pt x="75" y="110"/>
                  </a:cubicBezTo>
                  <a:cubicBezTo>
                    <a:pt x="81" y="103"/>
                    <a:pt x="81" y="103"/>
                    <a:pt x="81" y="103"/>
                  </a:cubicBezTo>
                  <a:cubicBezTo>
                    <a:pt x="81" y="103"/>
                    <a:pt x="81" y="103"/>
                    <a:pt x="81" y="103"/>
                  </a:cubicBezTo>
                  <a:close/>
                  <a:moveTo>
                    <a:pt x="239" y="227"/>
                  </a:moveTo>
                  <a:cubicBezTo>
                    <a:pt x="220" y="199"/>
                    <a:pt x="220" y="199"/>
                    <a:pt x="220" y="199"/>
                  </a:cubicBezTo>
                  <a:cubicBezTo>
                    <a:pt x="219" y="198"/>
                    <a:pt x="217" y="199"/>
                    <a:pt x="214" y="201"/>
                  </a:cubicBezTo>
                  <a:cubicBezTo>
                    <a:pt x="214" y="201"/>
                    <a:pt x="214" y="201"/>
                    <a:pt x="214" y="200"/>
                  </a:cubicBezTo>
                  <a:cubicBezTo>
                    <a:pt x="156" y="142"/>
                    <a:pt x="156" y="142"/>
                    <a:pt x="156" y="142"/>
                  </a:cubicBezTo>
                  <a:cubicBezTo>
                    <a:pt x="143" y="156"/>
                    <a:pt x="143" y="156"/>
                    <a:pt x="143" y="156"/>
                  </a:cubicBezTo>
                  <a:cubicBezTo>
                    <a:pt x="200" y="214"/>
                    <a:pt x="200" y="214"/>
                    <a:pt x="200" y="214"/>
                  </a:cubicBezTo>
                  <a:cubicBezTo>
                    <a:pt x="200" y="215"/>
                    <a:pt x="200" y="215"/>
                    <a:pt x="202" y="215"/>
                  </a:cubicBezTo>
                  <a:cubicBezTo>
                    <a:pt x="199" y="217"/>
                    <a:pt x="198" y="219"/>
                    <a:pt x="199" y="219"/>
                  </a:cubicBezTo>
                  <a:cubicBezTo>
                    <a:pt x="228" y="239"/>
                    <a:pt x="228" y="239"/>
                    <a:pt x="228" y="239"/>
                  </a:cubicBezTo>
                  <a:cubicBezTo>
                    <a:pt x="229" y="240"/>
                    <a:pt x="232" y="237"/>
                    <a:pt x="234" y="234"/>
                  </a:cubicBezTo>
                  <a:cubicBezTo>
                    <a:pt x="238" y="232"/>
                    <a:pt x="240" y="228"/>
                    <a:pt x="239" y="227"/>
                  </a:cubicBezTo>
                  <a:close/>
                  <a:moveTo>
                    <a:pt x="172" y="115"/>
                  </a:moveTo>
                  <a:cubicBezTo>
                    <a:pt x="187" y="117"/>
                    <a:pt x="204" y="111"/>
                    <a:pt x="215" y="100"/>
                  </a:cubicBezTo>
                  <a:cubicBezTo>
                    <a:pt x="233" y="83"/>
                    <a:pt x="236" y="56"/>
                    <a:pt x="224" y="36"/>
                  </a:cubicBezTo>
                  <a:cubicBezTo>
                    <a:pt x="186" y="74"/>
                    <a:pt x="186" y="74"/>
                    <a:pt x="186" y="74"/>
                  </a:cubicBezTo>
                  <a:cubicBezTo>
                    <a:pt x="168" y="56"/>
                    <a:pt x="168" y="56"/>
                    <a:pt x="168" y="56"/>
                  </a:cubicBezTo>
                  <a:cubicBezTo>
                    <a:pt x="205" y="18"/>
                    <a:pt x="205" y="18"/>
                    <a:pt x="205" y="18"/>
                  </a:cubicBezTo>
                  <a:cubicBezTo>
                    <a:pt x="186" y="6"/>
                    <a:pt x="160" y="8"/>
                    <a:pt x="142" y="26"/>
                  </a:cubicBezTo>
                  <a:cubicBezTo>
                    <a:pt x="130" y="38"/>
                    <a:pt x="126" y="55"/>
                    <a:pt x="127" y="69"/>
                  </a:cubicBezTo>
                  <a:cubicBezTo>
                    <a:pt x="125" y="72"/>
                    <a:pt x="122" y="73"/>
                    <a:pt x="121" y="75"/>
                  </a:cubicBezTo>
                  <a:cubicBezTo>
                    <a:pt x="21" y="175"/>
                    <a:pt x="21" y="175"/>
                    <a:pt x="21" y="175"/>
                  </a:cubicBezTo>
                  <a:cubicBezTo>
                    <a:pt x="8" y="188"/>
                    <a:pt x="8" y="209"/>
                    <a:pt x="21" y="222"/>
                  </a:cubicBezTo>
                  <a:cubicBezTo>
                    <a:pt x="33" y="234"/>
                    <a:pt x="55" y="234"/>
                    <a:pt x="67" y="222"/>
                  </a:cubicBezTo>
                  <a:cubicBezTo>
                    <a:pt x="167" y="121"/>
                    <a:pt x="167" y="121"/>
                    <a:pt x="167" y="121"/>
                  </a:cubicBezTo>
                  <a:cubicBezTo>
                    <a:pt x="169" y="119"/>
                    <a:pt x="171" y="117"/>
                    <a:pt x="172" y="115"/>
                  </a:cubicBezTo>
                  <a:close/>
                  <a:moveTo>
                    <a:pt x="55" y="202"/>
                  </a:moveTo>
                  <a:cubicBezTo>
                    <a:pt x="51" y="207"/>
                    <a:pt x="44" y="207"/>
                    <a:pt x="40" y="202"/>
                  </a:cubicBezTo>
                  <a:cubicBezTo>
                    <a:pt x="35" y="199"/>
                    <a:pt x="35" y="192"/>
                    <a:pt x="40" y="188"/>
                  </a:cubicBezTo>
                  <a:cubicBezTo>
                    <a:pt x="44" y="183"/>
                    <a:pt x="51" y="183"/>
                    <a:pt x="55" y="188"/>
                  </a:cubicBezTo>
                  <a:cubicBezTo>
                    <a:pt x="59" y="192"/>
                    <a:pt x="59" y="199"/>
                    <a:pt x="55" y="2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grpSp>
        <p:nvGrpSpPr>
          <p:cNvPr id="131" name="Group 19"/>
          <p:cNvGrpSpPr/>
          <p:nvPr/>
        </p:nvGrpSpPr>
        <p:grpSpPr>
          <a:xfrm>
            <a:off x="6872782" y="1684754"/>
            <a:ext cx="553691" cy="569978"/>
            <a:chOff x="4808704" y="1705700"/>
            <a:chExt cx="952500" cy="952500"/>
          </a:xfrm>
        </p:grpSpPr>
        <p:sp>
          <p:nvSpPr>
            <p:cNvPr id="132" name="Oval 20"/>
            <p:cNvSpPr/>
            <p:nvPr/>
          </p:nvSpPr>
          <p:spPr>
            <a:xfrm>
              <a:off x="4808704" y="170570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nvGrpSpPr>
            <p:cNvPr id="133" name="Group 17"/>
            <p:cNvGrpSpPr>
              <a:grpSpLocks noChangeAspect="1"/>
            </p:cNvGrpSpPr>
            <p:nvPr/>
          </p:nvGrpSpPr>
          <p:grpSpPr bwMode="auto">
            <a:xfrm>
              <a:off x="5106988" y="1904945"/>
              <a:ext cx="369778" cy="501567"/>
              <a:chOff x="2591" y="1228"/>
              <a:chExt cx="578" cy="784"/>
            </a:xfrm>
            <a:solidFill>
              <a:schemeClr val="bg1"/>
            </a:solidFill>
          </p:grpSpPr>
          <p:sp>
            <p:nvSpPr>
              <p:cNvPr id="134" name="Freeform 18"/>
              <p:cNvSpPr>
                <a:spLocks/>
              </p:cNvSpPr>
              <p:nvPr/>
            </p:nvSpPr>
            <p:spPr bwMode="auto">
              <a:xfrm>
                <a:off x="2591" y="1263"/>
                <a:ext cx="578" cy="749"/>
              </a:xfrm>
              <a:custGeom>
                <a:avLst/>
                <a:gdLst>
                  <a:gd name="T0" fmla="*/ 237 w 242"/>
                  <a:gd name="T1" fmla="*/ 223 h 314"/>
                  <a:gd name="T2" fmla="*/ 182 w 242"/>
                  <a:gd name="T3" fmla="*/ 161 h 314"/>
                  <a:gd name="T4" fmla="*/ 154 w 242"/>
                  <a:gd name="T5" fmla="*/ 149 h 314"/>
                  <a:gd name="T6" fmla="*/ 145 w 242"/>
                  <a:gd name="T7" fmla="*/ 143 h 314"/>
                  <a:gd name="T8" fmla="*/ 145 w 242"/>
                  <a:gd name="T9" fmla="*/ 143 h 314"/>
                  <a:gd name="T10" fmla="*/ 138 w 242"/>
                  <a:gd name="T11" fmla="*/ 146 h 314"/>
                  <a:gd name="T12" fmla="*/ 124 w 242"/>
                  <a:gd name="T13" fmla="*/ 146 h 314"/>
                  <a:gd name="T14" fmla="*/ 116 w 242"/>
                  <a:gd name="T15" fmla="*/ 140 h 314"/>
                  <a:gd name="T16" fmla="*/ 124 w 242"/>
                  <a:gd name="T17" fmla="*/ 134 h 314"/>
                  <a:gd name="T18" fmla="*/ 138 w 242"/>
                  <a:gd name="T19" fmla="*/ 134 h 314"/>
                  <a:gd name="T20" fmla="*/ 144 w 242"/>
                  <a:gd name="T21" fmla="*/ 136 h 314"/>
                  <a:gd name="T22" fmla="*/ 168 w 242"/>
                  <a:gd name="T23" fmla="*/ 101 h 314"/>
                  <a:gd name="T24" fmla="*/ 164 w 242"/>
                  <a:gd name="T25" fmla="*/ 98 h 314"/>
                  <a:gd name="T26" fmla="*/ 162 w 242"/>
                  <a:gd name="T27" fmla="*/ 90 h 314"/>
                  <a:gd name="T28" fmla="*/ 162 w 242"/>
                  <a:gd name="T29" fmla="*/ 61 h 314"/>
                  <a:gd name="T30" fmla="*/ 164 w 242"/>
                  <a:gd name="T31" fmla="*/ 53 h 314"/>
                  <a:gd name="T32" fmla="*/ 172 w 242"/>
                  <a:gd name="T33" fmla="*/ 48 h 314"/>
                  <a:gd name="T34" fmla="*/ 174 w 242"/>
                  <a:gd name="T35" fmla="*/ 48 h 314"/>
                  <a:gd name="T36" fmla="*/ 175 w 242"/>
                  <a:gd name="T37" fmla="*/ 48 h 314"/>
                  <a:gd name="T38" fmla="*/ 174 w 242"/>
                  <a:gd name="T39" fmla="*/ 25 h 314"/>
                  <a:gd name="T40" fmla="*/ 167 w 242"/>
                  <a:gd name="T41" fmla="*/ 16 h 314"/>
                  <a:gd name="T42" fmla="*/ 150 w 242"/>
                  <a:gd name="T43" fmla="*/ 3 h 314"/>
                  <a:gd name="T44" fmla="*/ 113 w 242"/>
                  <a:gd name="T45" fmla="*/ 4 h 314"/>
                  <a:gd name="T46" fmla="*/ 95 w 242"/>
                  <a:gd name="T47" fmla="*/ 5 h 314"/>
                  <a:gd name="T48" fmla="*/ 86 w 242"/>
                  <a:gd name="T49" fmla="*/ 6 h 314"/>
                  <a:gd name="T50" fmla="*/ 67 w 242"/>
                  <a:gd name="T51" fmla="*/ 27 h 314"/>
                  <a:gd name="T52" fmla="*/ 67 w 242"/>
                  <a:gd name="T53" fmla="*/ 62 h 314"/>
                  <a:gd name="T54" fmla="*/ 68 w 242"/>
                  <a:gd name="T55" fmla="*/ 62 h 314"/>
                  <a:gd name="T56" fmla="*/ 72 w 242"/>
                  <a:gd name="T57" fmla="*/ 65 h 314"/>
                  <a:gd name="T58" fmla="*/ 73 w 242"/>
                  <a:gd name="T59" fmla="*/ 68 h 314"/>
                  <a:gd name="T60" fmla="*/ 73 w 242"/>
                  <a:gd name="T61" fmla="*/ 82 h 314"/>
                  <a:gd name="T62" fmla="*/ 72 w 242"/>
                  <a:gd name="T63" fmla="*/ 85 h 314"/>
                  <a:gd name="T64" fmla="*/ 70 w 242"/>
                  <a:gd name="T65" fmla="*/ 88 h 314"/>
                  <a:gd name="T66" fmla="*/ 100 w 242"/>
                  <a:gd name="T67" fmla="*/ 137 h 314"/>
                  <a:gd name="T68" fmla="*/ 96 w 242"/>
                  <a:gd name="T69" fmla="*/ 141 h 314"/>
                  <a:gd name="T70" fmla="*/ 87 w 242"/>
                  <a:gd name="T71" fmla="*/ 148 h 314"/>
                  <a:gd name="T72" fmla="*/ 60 w 242"/>
                  <a:gd name="T73" fmla="*/ 161 h 314"/>
                  <a:gd name="T74" fmla="*/ 5 w 242"/>
                  <a:gd name="T75" fmla="*/ 223 h 314"/>
                  <a:gd name="T76" fmla="*/ 0 w 242"/>
                  <a:gd name="T77" fmla="*/ 301 h 314"/>
                  <a:gd name="T78" fmla="*/ 121 w 242"/>
                  <a:gd name="T79" fmla="*/ 314 h 314"/>
                  <a:gd name="T80" fmla="*/ 242 w 242"/>
                  <a:gd name="T81" fmla="*/ 301 h 314"/>
                  <a:gd name="T82" fmla="*/ 237 w 242"/>
                  <a:gd name="T83" fmla="*/ 2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314">
                    <a:moveTo>
                      <a:pt x="237" y="223"/>
                    </a:moveTo>
                    <a:cubicBezTo>
                      <a:pt x="235" y="191"/>
                      <a:pt x="211" y="166"/>
                      <a:pt x="182" y="161"/>
                    </a:cubicBezTo>
                    <a:cubicBezTo>
                      <a:pt x="171" y="159"/>
                      <a:pt x="162" y="155"/>
                      <a:pt x="154" y="149"/>
                    </a:cubicBezTo>
                    <a:cubicBezTo>
                      <a:pt x="152" y="147"/>
                      <a:pt x="149" y="145"/>
                      <a:pt x="145" y="143"/>
                    </a:cubicBezTo>
                    <a:cubicBezTo>
                      <a:pt x="145" y="143"/>
                      <a:pt x="145" y="143"/>
                      <a:pt x="145" y="143"/>
                    </a:cubicBezTo>
                    <a:cubicBezTo>
                      <a:pt x="144" y="145"/>
                      <a:pt x="142" y="146"/>
                      <a:pt x="138" y="146"/>
                    </a:cubicBezTo>
                    <a:cubicBezTo>
                      <a:pt x="138" y="146"/>
                      <a:pt x="138" y="146"/>
                      <a:pt x="124" y="146"/>
                    </a:cubicBezTo>
                    <a:cubicBezTo>
                      <a:pt x="120" y="146"/>
                      <a:pt x="116" y="144"/>
                      <a:pt x="116" y="140"/>
                    </a:cubicBezTo>
                    <a:cubicBezTo>
                      <a:pt x="116" y="137"/>
                      <a:pt x="120" y="134"/>
                      <a:pt x="124" y="134"/>
                    </a:cubicBezTo>
                    <a:cubicBezTo>
                      <a:pt x="124" y="134"/>
                      <a:pt x="124" y="134"/>
                      <a:pt x="138" y="134"/>
                    </a:cubicBezTo>
                    <a:cubicBezTo>
                      <a:pt x="141" y="134"/>
                      <a:pt x="142" y="135"/>
                      <a:pt x="144" y="136"/>
                    </a:cubicBezTo>
                    <a:cubicBezTo>
                      <a:pt x="154" y="128"/>
                      <a:pt x="163" y="116"/>
                      <a:pt x="168" y="101"/>
                    </a:cubicBezTo>
                    <a:cubicBezTo>
                      <a:pt x="165" y="100"/>
                      <a:pt x="164" y="99"/>
                      <a:pt x="164" y="98"/>
                    </a:cubicBezTo>
                    <a:cubicBezTo>
                      <a:pt x="162" y="95"/>
                      <a:pt x="162" y="93"/>
                      <a:pt x="162" y="90"/>
                    </a:cubicBezTo>
                    <a:cubicBezTo>
                      <a:pt x="162" y="90"/>
                      <a:pt x="162" y="90"/>
                      <a:pt x="162" y="61"/>
                    </a:cubicBezTo>
                    <a:cubicBezTo>
                      <a:pt x="162" y="57"/>
                      <a:pt x="162" y="55"/>
                      <a:pt x="164" y="53"/>
                    </a:cubicBezTo>
                    <a:cubicBezTo>
                      <a:pt x="164" y="50"/>
                      <a:pt x="167" y="48"/>
                      <a:pt x="172" y="48"/>
                    </a:cubicBezTo>
                    <a:cubicBezTo>
                      <a:pt x="172" y="48"/>
                      <a:pt x="172" y="48"/>
                      <a:pt x="174" y="48"/>
                    </a:cubicBezTo>
                    <a:cubicBezTo>
                      <a:pt x="174" y="48"/>
                      <a:pt x="175" y="48"/>
                      <a:pt x="175" y="48"/>
                    </a:cubicBezTo>
                    <a:cubicBezTo>
                      <a:pt x="175" y="39"/>
                      <a:pt x="175" y="30"/>
                      <a:pt x="174" y="25"/>
                    </a:cubicBezTo>
                    <a:cubicBezTo>
                      <a:pt x="173" y="16"/>
                      <a:pt x="170" y="17"/>
                      <a:pt x="167" y="16"/>
                    </a:cubicBezTo>
                    <a:cubicBezTo>
                      <a:pt x="162" y="13"/>
                      <a:pt x="158" y="5"/>
                      <a:pt x="150" y="3"/>
                    </a:cubicBezTo>
                    <a:cubicBezTo>
                      <a:pt x="137" y="0"/>
                      <a:pt x="122" y="1"/>
                      <a:pt x="113" y="4"/>
                    </a:cubicBezTo>
                    <a:cubicBezTo>
                      <a:pt x="106" y="6"/>
                      <a:pt x="103" y="6"/>
                      <a:pt x="95" y="5"/>
                    </a:cubicBezTo>
                    <a:cubicBezTo>
                      <a:pt x="92" y="5"/>
                      <a:pt x="89" y="5"/>
                      <a:pt x="86" y="6"/>
                    </a:cubicBezTo>
                    <a:cubicBezTo>
                      <a:pt x="80" y="7"/>
                      <a:pt x="70" y="14"/>
                      <a:pt x="67" y="27"/>
                    </a:cubicBezTo>
                    <a:cubicBezTo>
                      <a:pt x="65" y="34"/>
                      <a:pt x="66" y="50"/>
                      <a:pt x="67" y="62"/>
                    </a:cubicBezTo>
                    <a:cubicBezTo>
                      <a:pt x="67" y="62"/>
                      <a:pt x="67" y="62"/>
                      <a:pt x="68" y="62"/>
                    </a:cubicBezTo>
                    <a:cubicBezTo>
                      <a:pt x="69" y="62"/>
                      <a:pt x="72" y="63"/>
                      <a:pt x="72" y="65"/>
                    </a:cubicBezTo>
                    <a:cubicBezTo>
                      <a:pt x="73" y="66"/>
                      <a:pt x="73" y="67"/>
                      <a:pt x="73" y="68"/>
                    </a:cubicBezTo>
                    <a:cubicBezTo>
                      <a:pt x="73" y="68"/>
                      <a:pt x="73" y="68"/>
                      <a:pt x="73" y="82"/>
                    </a:cubicBezTo>
                    <a:cubicBezTo>
                      <a:pt x="73" y="83"/>
                      <a:pt x="73" y="84"/>
                      <a:pt x="72" y="85"/>
                    </a:cubicBezTo>
                    <a:cubicBezTo>
                      <a:pt x="72" y="86"/>
                      <a:pt x="71" y="87"/>
                      <a:pt x="70" y="88"/>
                    </a:cubicBezTo>
                    <a:cubicBezTo>
                      <a:pt x="75" y="110"/>
                      <a:pt x="86" y="128"/>
                      <a:pt x="100" y="137"/>
                    </a:cubicBezTo>
                    <a:cubicBezTo>
                      <a:pt x="99" y="139"/>
                      <a:pt x="97" y="140"/>
                      <a:pt x="96" y="141"/>
                    </a:cubicBezTo>
                    <a:cubicBezTo>
                      <a:pt x="93" y="144"/>
                      <a:pt x="90" y="146"/>
                      <a:pt x="87" y="148"/>
                    </a:cubicBezTo>
                    <a:cubicBezTo>
                      <a:pt x="80" y="154"/>
                      <a:pt x="71" y="157"/>
                      <a:pt x="60" y="161"/>
                    </a:cubicBezTo>
                    <a:cubicBezTo>
                      <a:pt x="31" y="169"/>
                      <a:pt x="8" y="192"/>
                      <a:pt x="5" y="223"/>
                    </a:cubicBezTo>
                    <a:cubicBezTo>
                      <a:pt x="5" y="223"/>
                      <a:pt x="5" y="223"/>
                      <a:pt x="0" y="301"/>
                    </a:cubicBezTo>
                    <a:cubicBezTo>
                      <a:pt x="0" y="301"/>
                      <a:pt x="51" y="314"/>
                      <a:pt x="121" y="314"/>
                    </a:cubicBezTo>
                    <a:cubicBezTo>
                      <a:pt x="190" y="314"/>
                      <a:pt x="242" y="301"/>
                      <a:pt x="242" y="301"/>
                    </a:cubicBezTo>
                    <a:lnTo>
                      <a:pt x="237" y="2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sp>
            <p:nvSpPr>
              <p:cNvPr id="135" name="Freeform 19"/>
              <p:cNvSpPr>
                <a:spLocks/>
              </p:cNvSpPr>
              <p:nvPr/>
            </p:nvSpPr>
            <p:spPr bwMode="auto">
              <a:xfrm>
                <a:off x="2705" y="1228"/>
                <a:ext cx="369" cy="376"/>
              </a:xfrm>
              <a:custGeom>
                <a:avLst/>
                <a:gdLst>
                  <a:gd name="T0" fmla="*/ 19 w 154"/>
                  <a:gd name="T1" fmla="*/ 77 h 158"/>
                  <a:gd name="T2" fmla="*/ 18 w 154"/>
                  <a:gd name="T3" fmla="*/ 77 h 158"/>
                  <a:gd name="T4" fmla="*/ 13 w 154"/>
                  <a:gd name="T5" fmla="*/ 80 h 158"/>
                  <a:gd name="T6" fmla="*/ 8 w 154"/>
                  <a:gd name="T7" fmla="*/ 62 h 158"/>
                  <a:gd name="T8" fmla="*/ 75 w 154"/>
                  <a:gd name="T9" fmla="*/ 9 h 158"/>
                  <a:gd name="T10" fmla="*/ 141 w 154"/>
                  <a:gd name="T11" fmla="*/ 62 h 158"/>
                  <a:gd name="T12" fmla="*/ 140 w 154"/>
                  <a:gd name="T13" fmla="*/ 76 h 158"/>
                  <a:gd name="T14" fmla="*/ 134 w 154"/>
                  <a:gd name="T15" fmla="*/ 67 h 158"/>
                  <a:gd name="T16" fmla="*/ 127 w 154"/>
                  <a:gd name="T17" fmla="*/ 63 h 158"/>
                  <a:gd name="T18" fmla="*/ 126 w 154"/>
                  <a:gd name="T19" fmla="*/ 86 h 158"/>
                  <a:gd name="T20" fmla="*/ 120 w 154"/>
                  <a:gd name="T21" fmla="*/ 116 h 158"/>
                  <a:gd name="T22" fmla="*/ 124 w 154"/>
                  <a:gd name="T23" fmla="*/ 116 h 158"/>
                  <a:gd name="T24" fmla="*/ 126 w 154"/>
                  <a:gd name="T25" fmla="*/ 116 h 158"/>
                  <a:gd name="T26" fmla="*/ 141 w 154"/>
                  <a:gd name="T27" fmla="*/ 100 h 158"/>
                  <a:gd name="T28" fmla="*/ 141 w 154"/>
                  <a:gd name="T29" fmla="*/ 98 h 158"/>
                  <a:gd name="T30" fmla="*/ 144 w 154"/>
                  <a:gd name="T31" fmla="*/ 105 h 158"/>
                  <a:gd name="T32" fmla="*/ 96 w 154"/>
                  <a:gd name="T33" fmla="*/ 151 h 158"/>
                  <a:gd name="T34" fmla="*/ 96 w 154"/>
                  <a:gd name="T35" fmla="*/ 151 h 158"/>
                  <a:gd name="T36" fmla="*/ 92 w 154"/>
                  <a:gd name="T37" fmla="*/ 153 h 158"/>
                  <a:gd name="T38" fmla="*/ 97 w 154"/>
                  <a:gd name="T39" fmla="*/ 158 h 158"/>
                  <a:gd name="T40" fmla="*/ 97 w 154"/>
                  <a:gd name="T41" fmla="*/ 157 h 158"/>
                  <a:gd name="T42" fmla="*/ 153 w 154"/>
                  <a:gd name="T43" fmla="*/ 106 h 158"/>
                  <a:gd name="T44" fmla="*/ 141 w 154"/>
                  <a:gd name="T45" fmla="*/ 90 h 158"/>
                  <a:gd name="T46" fmla="*/ 150 w 154"/>
                  <a:gd name="T47" fmla="*/ 61 h 158"/>
                  <a:gd name="T48" fmla="*/ 75 w 154"/>
                  <a:gd name="T49" fmla="*/ 0 h 158"/>
                  <a:gd name="T50" fmla="*/ 0 w 154"/>
                  <a:gd name="T51" fmla="*/ 61 h 158"/>
                  <a:gd name="T52" fmla="*/ 11 w 154"/>
                  <a:gd name="T53" fmla="*/ 89 h 158"/>
                  <a:gd name="T54" fmla="*/ 11 w 154"/>
                  <a:gd name="T55" fmla="*/ 95 h 158"/>
                  <a:gd name="T56" fmla="*/ 15 w 154"/>
                  <a:gd name="T57" fmla="*/ 101 h 158"/>
                  <a:gd name="T58" fmla="*/ 18 w 154"/>
                  <a:gd name="T59" fmla="*/ 104 h 158"/>
                  <a:gd name="T60" fmla="*/ 20 w 154"/>
                  <a:gd name="T61" fmla="*/ 104 h 158"/>
                  <a:gd name="T62" fmla="*/ 22 w 154"/>
                  <a:gd name="T63" fmla="*/ 103 h 158"/>
                  <a:gd name="T64" fmla="*/ 20 w 154"/>
                  <a:gd name="T65" fmla="*/ 90 h 158"/>
                  <a:gd name="T66" fmla="*/ 19 w 154"/>
                  <a:gd name="T67" fmla="*/ 7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58">
                    <a:moveTo>
                      <a:pt x="19" y="77"/>
                    </a:moveTo>
                    <a:cubicBezTo>
                      <a:pt x="18" y="77"/>
                      <a:pt x="18" y="77"/>
                      <a:pt x="18" y="77"/>
                    </a:cubicBezTo>
                    <a:cubicBezTo>
                      <a:pt x="15" y="77"/>
                      <a:pt x="14" y="79"/>
                      <a:pt x="13" y="80"/>
                    </a:cubicBezTo>
                    <a:cubicBezTo>
                      <a:pt x="10" y="76"/>
                      <a:pt x="8" y="69"/>
                      <a:pt x="8" y="62"/>
                    </a:cubicBezTo>
                    <a:cubicBezTo>
                      <a:pt x="8" y="33"/>
                      <a:pt x="38" y="9"/>
                      <a:pt x="75" y="9"/>
                    </a:cubicBezTo>
                    <a:cubicBezTo>
                      <a:pt x="112" y="9"/>
                      <a:pt x="141" y="33"/>
                      <a:pt x="141" y="62"/>
                    </a:cubicBezTo>
                    <a:cubicBezTo>
                      <a:pt x="141" y="68"/>
                      <a:pt x="141" y="72"/>
                      <a:pt x="140" y="76"/>
                    </a:cubicBezTo>
                    <a:cubicBezTo>
                      <a:pt x="138" y="72"/>
                      <a:pt x="137" y="69"/>
                      <a:pt x="134" y="67"/>
                    </a:cubicBezTo>
                    <a:cubicBezTo>
                      <a:pt x="132" y="65"/>
                      <a:pt x="129" y="64"/>
                      <a:pt x="127" y="63"/>
                    </a:cubicBezTo>
                    <a:cubicBezTo>
                      <a:pt x="127" y="73"/>
                      <a:pt x="126" y="82"/>
                      <a:pt x="126" y="86"/>
                    </a:cubicBezTo>
                    <a:cubicBezTo>
                      <a:pt x="125" y="97"/>
                      <a:pt x="123" y="107"/>
                      <a:pt x="120" y="116"/>
                    </a:cubicBezTo>
                    <a:cubicBezTo>
                      <a:pt x="121" y="116"/>
                      <a:pt x="123" y="116"/>
                      <a:pt x="124" y="116"/>
                    </a:cubicBezTo>
                    <a:cubicBezTo>
                      <a:pt x="126" y="116"/>
                      <a:pt x="126" y="116"/>
                      <a:pt x="126" y="116"/>
                    </a:cubicBezTo>
                    <a:cubicBezTo>
                      <a:pt x="134" y="116"/>
                      <a:pt x="141" y="105"/>
                      <a:pt x="141" y="100"/>
                    </a:cubicBezTo>
                    <a:cubicBezTo>
                      <a:pt x="141" y="98"/>
                      <a:pt x="141" y="98"/>
                      <a:pt x="141" y="98"/>
                    </a:cubicBezTo>
                    <a:cubicBezTo>
                      <a:pt x="146" y="100"/>
                      <a:pt x="144" y="104"/>
                      <a:pt x="144" y="105"/>
                    </a:cubicBezTo>
                    <a:cubicBezTo>
                      <a:pt x="141" y="127"/>
                      <a:pt x="121" y="145"/>
                      <a:pt x="96" y="151"/>
                    </a:cubicBezTo>
                    <a:cubicBezTo>
                      <a:pt x="96" y="151"/>
                      <a:pt x="96" y="151"/>
                      <a:pt x="96" y="151"/>
                    </a:cubicBezTo>
                    <a:cubicBezTo>
                      <a:pt x="95" y="152"/>
                      <a:pt x="93" y="152"/>
                      <a:pt x="92" y="153"/>
                    </a:cubicBezTo>
                    <a:cubicBezTo>
                      <a:pt x="94" y="155"/>
                      <a:pt x="95" y="156"/>
                      <a:pt x="97" y="158"/>
                    </a:cubicBezTo>
                    <a:cubicBezTo>
                      <a:pt x="97" y="157"/>
                      <a:pt x="97" y="157"/>
                      <a:pt x="97" y="157"/>
                    </a:cubicBezTo>
                    <a:cubicBezTo>
                      <a:pt x="127" y="150"/>
                      <a:pt x="150" y="130"/>
                      <a:pt x="153" y="106"/>
                    </a:cubicBezTo>
                    <a:cubicBezTo>
                      <a:pt x="154" y="103"/>
                      <a:pt x="151" y="96"/>
                      <a:pt x="141" y="90"/>
                    </a:cubicBezTo>
                    <a:cubicBezTo>
                      <a:pt x="147" y="85"/>
                      <a:pt x="150" y="74"/>
                      <a:pt x="150" y="61"/>
                    </a:cubicBezTo>
                    <a:cubicBezTo>
                      <a:pt x="150" y="27"/>
                      <a:pt x="116" y="0"/>
                      <a:pt x="75" y="0"/>
                    </a:cubicBezTo>
                    <a:cubicBezTo>
                      <a:pt x="34" y="0"/>
                      <a:pt x="0" y="27"/>
                      <a:pt x="0" y="61"/>
                    </a:cubicBezTo>
                    <a:cubicBezTo>
                      <a:pt x="0" y="72"/>
                      <a:pt x="3" y="82"/>
                      <a:pt x="11" y="89"/>
                    </a:cubicBezTo>
                    <a:cubicBezTo>
                      <a:pt x="11" y="95"/>
                      <a:pt x="11" y="95"/>
                      <a:pt x="11" y="95"/>
                    </a:cubicBezTo>
                    <a:cubicBezTo>
                      <a:pt x="11" y="97"/>
                      <a:pt x="13" y="100"/>
                      <a:pt x="15" y="101"/>
                    </a:cubicBezTo>
                    <a:cubicBezTo>
                      <a:pt x="17" y="103"/>
                      <a:pt x="18" y="104"/>
                      <a:pt x="18" y="104"/>
                    </a:cubicBezTo>
                    <a:cubicBezTo>
                      <a:pt x="20" y="104"/>
                      <a:pt x="20" y="104"/>
                      <a:pt x="20" y="104"/>
                    </a:cubicBezTo>
                    <a:cubicBezTo>
                      <a:pt x="20" y="104"/>
                      <a:pt x="21" y="103"/>
                      <a:pt x="22" y="103"/>
                    </a:cubicBezTo>
                    <a:cubicBezTo>
                      <a:pt x="21" y="99"/>
                      <a:pt x="21" y="95"/>
                      <a:pt x="20" y="90"/>
                    </a:cubicBezTo>
                    <a:cubicBezTo>
                      <a:pt x="20" y="89"/>
                      <a:pt x="19" y="84"/>
                      <a:pt x="19"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ＭＳ Ｐゴシック" panose="020B0600070205080204" pitchFamily="50" charset="-128"/>
                  <a:ea typeface="ＭＳ Ｐゴシック" panose="020B0600070205080204" pitchFamily="50" charset="-128"/>
                </a:endParaRPr>
              </a:p>
            </p:txBody>
          </p:sp>
        </p:grpSp>
      </p:grpSp>
      <p:pic>
        <p:nvPicPr>
          <p:cNvPr id="51" name="図 50"/>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3402823" y="1803984"/>
            <a:ext cx="2376807" cy="616472"/>
          </a:xfrm>
          <a:prstGeom prst="rect">
            <a:avLst/>
          </a:prstGeom>
        </p:spPr>
      </p:pic>
      <p:sp>
        <p:nvSpPr>
          <p:cNvPr id="68" name="正方形/長方形 67"/>
          <p:cNvSpPr/>
          <p:nvPr/>
        </p:nvSpPr>
        <p:spPr>
          <a:xfrm>
            <a:off x="4057960" y="2268436"/>
            <a:ext cx="975523" cy="200055"/>
          </a:xfrm>
          <a:prstGeom prst="rect">
            <a:avLst/>
          </a:prstGeom>
        </p:spPr>
        <p:txBody>
          <a:bodyPr wrap="square">
            <a:spAutoFit/>
          </a:bodyPr>
          <a:lstStyle/>
          <a:p>
            <a:pPr algn="ctr"/>
            <a:r>
              <a:rPr lang="ja-JP" altLang="en-US" sz="700" dirty="0">
                <a:solidFill>
                  <a:schemeClr val="bg1">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rPr>
              <a:t>クラウドサービス</a:t>
            </a:r>
            <a:endParaRPr lang="en-US" altLang="ja-JP" sz="1000" b="1" dirty="0">
              <a:solidFill>
                <a:schemeClr val="bg1">
                  <a:lumMod val="50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56" name="Picture 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38104" y="4595763"/>
            <a:ext cx="821860" cy="424510"/>
          </a:xfrm>
          <a:prstGeom prst="rect">
            <a:avLst/>
          </a:prstGeom>
          <a:ln>
            <a:solidFill>
              <a:schemeClr val="tx1"/>
            </a:solidFill>
          </a:ln>
        </p:spPr>
      </p:pic>
      <p:sp>
        <p:nvSpPr>
          <p:cNvPr id="57" name="Rectangle 101"/>
          <p:cNvSpPr/>
          <p:nvPr/>
        </p:nvSpPr>
        <p:spPr>
          <a:xfrm>
            <a:off x="3606216" y="4062622"/>
            <a:ext cx="1730583" cy="584776"/>
          </a:xfrm>
          <a:prstGeom prst="rect">
            <a:avLst/>
          </a:prstGeom>
          <a:noFill/>
          <a:ln>
            <a:noFill/>
          </a:ln>
        </p:spPr>
        <p:txBody>
          <a:bodyPr wrap="square">
            <a:spAutoFit/>
          </a:bodyPr>
          <a:lstStyle/>
          <a:p>
            <a:r>
              <a:rPr lang="en-US" altLang="ja-JP" sz="1600" b="1" dirty="0" err="1" smtClean="0">
                <a:latin typeface="ＭＳ Ｐゴシック" panose="020B0600070205080204" pitchFamily="50" charset="-128"/>
                <a:ea typeface="ＭＳ Ｐゴシック" panose="020B0600070205080204" pitchFamily="50" charset="-128"/>
              </a:rPr>
              <a:t>FindIT</a:t>
            </a:r>
            <a:r>
              <a:rPr lang="ja-JP" altLang="en-US" sz="1600" b="1" dirty="0" smtClean="0">
                <a:latin typeface="ＭＳ Ｐゴシック" panose="020B0600070205080204" pitchFamily="50" charset="-128"/>
                <a:ea typeface="ＭＳ Ｐゴシック" panose="020B0600070205080204" pitchFamily="50" charset="-128"/>
              </a:rPr>
              <a:t> </a:t>
            </a:r>
            <a:r>
              <a:rPr lang="en-US" altLang="ja-JP" sz="1600" b="1" dirty="0" smtClean="0">
                <a:latin typeface="ＭＳ Ｐゴシック" panose="020B0600070205080204" pitchFamily="50" charset="-128"/>
                <a:ea typeface="ＭＳ Ｐゴシック" panose="020B0600070205080204" pitchFamily="50" charset="-128"/>
              </a:rPr>
              <a:t>Network</a:t>
            </a:r>
            <a:r>
              <a:rPr lang="ja-JP" altLang="en-US" sz="1600" b="1" dirty="0" smtClean="0">
                <a:latin typeface="ＭＳ Ｐゴシック" panose="020B0600070205080204" pitchFamily="50" charset="-128"/>
                <a:ea typeface="ＭＳ Ｐゴシック" panose="020B0600070205080204" pitchFamily="50" charset="-128"/>
              </a:rPr>
              <a:t> </a:t>
            </a:r>
            <a:r>
              <a:rPr lang="en-US" altLang="ja-JP" sz="1600" b="1" dirty="0" smtClean="0">
                <a:latin typeface="ＭＳ Ｐゴシック" panose="020B0600070205080204" pitchFamily="50" charset="-128"/>
                <a:ea typeface="ＭＳ Ｐゴシック" panose="020B0600070205080204" pitchFamily="50" charset="-128"/>
              </a:rPr>
              <a:t>Management</a:t>
            </a:r>
            <a:endParaRPr lang="en-US" sz="1600" b="1" dirty="0">
              <a:latin typeface="ＭＳ Ｐゴシック" panose="020B0600070205080204" pitchFamily="50" charset="-128"/>
              <a:ea typeface="ＭＳ Ｐゴシック" panose="020B0600070205080204" pitchFamily="50" charset="-128"/>
            </a:endParaRPr>
          </a:p>
        </p:txBody>
      </p:sp>
      <p:grpSp>
        <p:nvGrpSpPr>
          <p:cNvPr id="8" name="図形グループ 7"/>
          <p:cNvGrpSpPr/>
          <p:nvPr/>
        </p:nvGrpSpPr>
        <p:grpSpPr>
          <a:xfrm>
            <a:off x="4842243" y="2741258"/>
            <a:ext cx="1933911" cy="1071983"/>
            <a:chOff x="5165215" y="4038098"/>
            <a:chExt cx="1933911" cy="1071983"/>
          </a:xfrm>
        </p:grpSpPr>
        <p:sp>
          <p:nvSpPr>
            <p:cNvPr id="6" name="正方形/長方形 5"/>
            <p:cNvSpPr/>
            <p:nvPr/>
          </p:nvSpPr>
          <p:spPr>
            <a:xfrm>
              <a:off x="5165215" y="4124375"/>
              <a:ext cx="1451481" cy="9857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smtClean="0">
                <a:latin typeface="ＭＳ Ｐゴシック" panose="020B0600070205080204" pitchFamily="50" charset="-128"/>
                <a:ea typeface="ＭＳ Ｐゴシック" panose="020B0600070205080204" pitchFamily="50" charset="-128"/>
              </a:endParaRPr>
            </a:p>
          </p:txBody>
        </p:sp>
        <p:sp>
          <p:nvSpPr>
            <p:cNvPr id="7" name="ストライプ矢印 6"/>
            <p:cNvSpPr/>
            <p:nvPr/>
          </p:nvSpPr>
          <p:spPr>
            <a:xfrm rot="10800000">
              <a:off x="6643138" y="4038098"/>
              <a:ext cx="455988" cy="468048"/>
            </a:xfrm>
            <a:prstGeom prst="stripedRightArrow">
              <a:avLst/>
            </a:prstGeom>
            <a:solidFill>
              <a:srgbClr val="FF0000">
                <a:alpha val="50000"/>
              </a:srgbClr>
            </a:solidFill>
            <a:ln>
              <a:solidFill>
                <a:srgbClr val="FF0000">
                  <a:alpha val="50000"/>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smtClean="0">
                <a:latin typeface="ＭＳ Ｐゴシック" panose="020B0600070205080204" pitchFamily="50" charset="-128"/>
                <a:ea typeface="ＭＳ Ｐゴシック" panose="020B0600070205080204" pitchFamily="50" charset="-128"/>
              </a:endParaRPr>
            </a:p>
          </p:txBody>
        </p:sp>
      </p:grpSp>
      <p:pic>
        <p:nvPicPr>
          <p:cNvPr id="59" name="Picture 2" descr="product_ucs_c220_m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9881" y="3617790"/>
            <a:ext cx="1186423" cy="3295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roduct_ucs_c240_m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3944" y="3435915"/>
            <a:ext cx="1005902" cy="27941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101"/>
          <p:cNvSpPr/>
          <p:nvPr/>
        </p:nvSpPr>
        <p:spPr>
          <a:xfrm>
            <a:off x="7815572" y="3114215"/>
            <a:ext cx="1311188" cy="307777"/>
          </a:xfrm>
          <a:prstGeom prst="rect">
            <a:avLst/>
          </a:prstGeom>
          <a:noFill/>
          <a:ln>
            <a:noFill/>
          </a:ln>
        </p:spPr>
        <p:txBody>
          <a:bodyPr wrap="square">
            <a:spAutoFit/>
          </a:bodyPr>
          <a:lstStyle/>
          <a:p>
            <a:pPr algn="ctr"/>
            <a:r>
              <a:rPr lang="en-US" sz="1400" b="1" dirty="0">
                <a:solidFill>
                  <a:schemeClr val="bg1"/>
                </a:solidFill>
                <a:latin typeface="ＭＳ Ｐゴシック" panose="020B0600070205080204" pitchFamily="50" charset="-128"/>
                <a:ea typeface="ＭＳ Ｐゴシック" panose="020B0600070205080204" pitchFamily="50" charset="-128"/>
              </a:rPr>
              <a:t>Start </a:t>
            </a:r>
            <a:r>
              <a:rPr lang="ja-JP" altLang="en-US" sz="1400" b="1" dirty="0">
                <a:solidFill>
                  <a:schemeClr val="bg1"/>
                </a:solidFill>
                <a:latin typeface="ＭＳ Ｐゴシック" panose="020B0600070205080204" pitchFamily="50" charset="-128"/>
                <a:ea typeface="ＭＳ Ｐゴシック" panose="020B0600070205080204" pitchFamily="50" charset="-128"/>
              </a:rPr>
              <a:t>サーバ</a:t>
            </a:r>
            <a:endParaRPr lang="en-US" sz="1400" b="1" dirty="0">
              <a:solidFill>
                <a:schemeClr val="bg1"/>
              </a:solidFill>
              <a:latin typeface="ＭＳ Ｐゴシック" panose="020B0600070205080204" pitchFamily="50" charset="-128"/>
              <a:ea typeface="ＭＳ Ｐゴシック" panose="020B0600070205080204" pitchFamily="50" charset="-128"/>
            </a:endParaRPr>
          </a:p>
        </p:txBody>
      </p:sp>
      <p:pic>
        <p:nvPicPr>
          <p:cNvPr id="102" name="図 10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27712" y="3419833"/>
            <a:ext cx="804894" cy="423911"/>
          </a:xfrm>
          <a:prstGeom prst="rect">
            <a:avLst/>
          </a:prstGeom>
        </p:spPr>
      </p:pic>
      <p:pic>
        <p:nvPicPr>
          <p:cNvPr id="64"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68685" y="2928467"/>
            <a:ext cx="1330677" cy="887118"/>
          </a:xfrm>
          <a:prstGeom prst="rect">
            <a:avLst/>
          </a:prstGeom>
        </p:spPr>
      </p:pic>
      <p:pic>
        <p:nvPicPr>
          <p:cNvPr id="55" name="図 5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81156" y="3391674"/>
            <a:ext cx="804894" cy="423911"/>
          </a:xfrm>
          <a:prstGeom prst="rect">
            <a:avLst/>
          </a:prstGeom>
        </p:spPr>
      </p:pic>
      <p:sp>
        <p:nvSpPr>
          <p:cNvPr id="65" name="テキスト ボックス 64"/>
          <p:cNvSpPr txBox="1"/>
          <p:nvPr/>
        </p:nvSpPr>
        <p:spPr>
          <a:xfrm>
            <a:off x="3689333" y="1846890"/>
            <a:ext cx="1848040" cy="369332"/>
          </a:xfrm>
          <a:prstGeom prst="rect">
            <a:avLst/>
          </a:prstGeom>
          <a:noFill/>
        </p:spPr>
        <p:txBody>
          <a:bodyPr wrap="square" rtlCol="0">
            <a:spAutoFit/>
          </a:bodyPr>
          <a:lstStyle/>
          <a:p>
            <a:r>
              <a:rPr kumimoji="1" lang="en-US" altLang="ja-JP" b="1" dirty="0" smtClean="0">
                <a:latin typeface="Arial" panose="020B0604020202020204" pitchFamily="34" charset="0"/>
                <a:cs typeface="Arial" panose="020B0604020202020204" pitchFamily="34" charset="0"/>
              </a:rPr>
              <a:t>Cisco Spark</a:t>
            </a:r>
            <a:endParaRPr kumimoji="1" lang="ja-JP" altLang="en-US" b="1" dirty="0" smtClean="0">
              <a:latin typeface="Arial" panose="020B0604020202020204" pitchFamily="34" charset="0"/>
              <a:cs typeface="Arial" panose="020B0604020202020204" pitchFamily="34" charset="0"/>
            </a:endParaRPr>
          </a:p>
        </p:txBody>
      </p:sp>
      <p:sp>
        <p:nvSpPr>
          <p:cNvPr id="66" name="テキスト ボックス 65"/>
          <p:cNvSpPr txBox="1"/>
          <p:nvPr/>
        </p:nvSpPr>
        <p:spPr>
          <a:xfrm>
            <a:off x="3591767" y="2051124"/>
            <a:ext cx="1855038" cy="369332"/>
          </a:xfrm>
          <a:prstGeom prst="rect">
            <a:avLst/>
          </a:prstGeom>
          <a:noFill/>
        </p:spPr>
        <p:txBody>
          <a:bodyPr wrap="square" rtlCol="0">
            <a:spAutoFit/>
          </a:bodyPr>
          <a:lstStyle/>
          <a:p>
            <a:r>
              <a:rPr kumimoji="1" lang="en-US" altLang="ja-JP" b="1" dirty="0" smtClean="0">
                <a:latin typeface="Arial" panose="020B0604020202020204" pitchFamily="34" charset="0"/>
                <a:cs typeface="Arial" panose="020B0604020202020204" pitchFamily="34" charset="0"/>
              </a:rPr>
              <a:t>Cisco Umbrella</a:t>
            </a:r>
            <a:endParaRPr kumimoji="1" lang="ja-JP"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295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23"/>
          <a:stretch/>
        </p:blipFill>
        <p:spPr bwMode="auto">
          <a:xfrm>
            <a:off x="236361" y="1873369"/>
            <a:ext cx="3624752" cy="267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title"/>
          </p:nvPr>
        </p:nvSpPr>
        <p:spPr>
          <a:xfrm>
            <a:off x="437766" y="341313"/>
            <a:ext cx="8494694" cy="731837"/>
          </a:xfrm>
        </p:spPr>
        <p:txBody>
          <a:bodyPr/>
          <a:lstStyle/>
          <a:p>
            <a:r>
              <a:rPr kumimoji="1" lang="ja-JP" altLang="en-US" b="1" dirty="0" smtClean="0">
                <a:solidFill>
                  <a:schemeClr val="accent3"/>
                </a:solidFill>
                <a:latin typeface="ＭＳ Ｐゴシック" panose="020B0600070205080204" pitchFamily="50" charset="-128"/>
                <a:ea typeface="ＭＳ Ｐゴシック" panose="020B0600070205080204" pitchFamily="50" charset="-128"/>
              </a:rPr>
              <a:t>新製品</a:t>
            </a:r>
            <a:r>
              <a:rPr kumimoji="1" lang="ja-JP" altLang="en-US" b="1" dirty="0">
                <a:solidFill>
                  <a:schemeClr val="accent3"/>
                </a:solidFill>
                <a:latin typeface="ＭＳ Ｐゴシック" panose="020B0600070205080204" pitchFamily="50" charset="-128"/>
                <a:ea typeface="ＭＳ Ｐゴシック" panose="020B0600070205080204" pitchFamily="50" charset="-128"/>
              </a:rPr>
              <a:t>の追加</a:t>
            </a:r>
          </a:p>
        </p:txBody>
      </p:sp>
      <p:sp>
        <p:nvSpPr>
          <p:cNvPr id="4" name="正方形/長方形 3"/>
          <p:cNvSpPr/>
          <p:nvPr/>
        </p:nvSpPr>
        <p:spPr>
          <a:xfrm>
            <a:off x="437766" y="913472"/>
            <a:ext cx="8210934" cy="707886"/>
          </a:xfrm>
          <a:prstGeom prst="rect">
            <a:avLst/>
          </a:prstGeom>
        </p:spPr>
        <p:txBody>
          <a:bodyPr wrap="square">
            <a:spAutoFit/>
          </a:bodyPr>
          <a:lstStyle/>
          <a:p>
            <a:r>
              <a:rPr lang="ja-JP" altLang="en-US" sz="2400" dirty="0" smtClean="0">
                <a:solidFill>
                  <a:srgbClr val="72C059"/>
                </a:solidFill>
                <a:latin typeface="ＭＳ Ｐゴシック" panose="020B0600070205080204" pitchFamily="50" charset="-128"/>
                <a:ea typeface="ＭＳ Ｐゴシック" panose="020B0600070205080204" pitchFamily="50" charset="-128"/>
              </a:rPr>
              <a:t>New </a:t>
            </a:r>
            <a:r>
              <a:rPr lang="ja-JP" altLang="en-US" sz="2400" dirty="0">
                <a:solidFill>
                  <a:srgbClr val="72C059"/>
                </a:solidFill>
                <a:latin typeface="ＭＳ Ｐゴシック" panose="020B0600070205080204" pitchFamily="50" charset="-128"/>
                <a:ea typeface="ＭＳ Ｐゴシック" panose="020B0600070205080204" pitchFamily="50" charset="-128"/>
              </a:rPr>
              <a:t>Cisco Start ワイヤレス</a:t>
            </a:r>
            <a:r>
              <a:rPr lang="ja-JP" altLang="en-US" dirty="0">
                <a:latin typeface="ＭＳ Ｐゴシック" panose="020B0600070205080204" pitchFamily="50" charset="-128"/>
                <a:ea typeface="ＭＳ Ｐゴシック" panose="020B0600070205080204" pitchFamily="50" charset="-128"/>
              </a:rPr>
              <a:t>　</a:t>
            </a:r>
          </a:p>
          <a:p>
            <a:r>
              <a:rPr lang="ja-JP" altLang="en-US" sz="1600" dirty="0">
                <a:latin typeface="ＭＳ Ｐゴシック" panose="020B0600070205080204" pitchFamily="50" charset="-128"/>
                <a:ea typeface="ＭＳ Ｐゴシック" panose="020B0600070205080204" pitchFamily="50" charset="-128"/>
              </a:rPr>
              <a:t>　　ハイパフォーマンス802.11 wave2対応ワイヤレスLANアクセスポイント</a:t>
            </a:r>
          </a:p>
        </p:txBody>
      </p:sp>
      <p:sp>
        <p:nvSpPr>
          <p:cNvPr id="95" name="四角形: 角を丸くする 94"/>
          <p:cNvSpPr/>
          <p:nvPr/>
        </p:nvSpPr>
        <p:spPr>
          <a:xfrm>
            <a:off x="4026910" y="1978644"/>
            <a:ext cx="4621790" cy="387365"/>
          </a:xfrm>
          <a:prstGeom prst="roundRect">
            <a:avLst>
              <a:gd name="adj" fmla="val 50000"/>
            </a:avLst>
          </a:prstGeom>
          <a:solidFill>
            <a:srgbClr val="72C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005073"/>
                </a:solidFill>
                <a:latin typeface="ＭＳ Ｐゴシック" panose="020B0600070205080204" pitchFamily="50" charset="-128"/>
                <a:ea typeface="ＭＳ Ｐゴシック" panose="020B0600070205080204" pitchFamily="50" charset="-128"/>
              </a:rPr>
              <a:t>Aironet</a:t>
            </a:r>
            <a:r>
              <a:rPr lang="ja-JP" altLang="en-US" sz="2000" dirty="0">
                <a:solidFill>
                  <a:srgbClr val="005073"/>
                </a:solidFill>
                <a:latin typeface="ＭＳ Ｐゴシック" panose="020B0600070205080204" pitchFamily="50" charset="-128"/>
                <a:ea typeface="ＭＳ Ｐゴシック" panose="020B0600070205080204" pitchFamily="50" charset="-128"/>
              </a:rPr>
              <a:t> </a:t>
            </a:r>
            <a:r>
              <a:rPr lang="en-US" altLang="ja-JP" sz="2000" dirty="0">
                <a:solidFill>
                  <a:srgbClr val="005073"/>
                </a:solidFill>
                <a:latin typeface="ＭＳ Ｐゴシック" panose="020B0600070205080204" pitchFamily="50" charset="-128"/>
                <a:ea typeface="ＭＳ Ｐゴシック" panose="020B0600070205080204" pitchFamily="50" charset="-128"/>
              </a:rPr>
              <a:t>1815 </a:t>
            </a:r>
            <a:r>
              <a:rPr lang="ja-JP" altLang="en-US" sz="2000" dirty="0">
                <a:solidFill>
                  <a:srgbClr val="005073"/>
                </a:solidFill>
                <a:latin typeface="ＭＳ Ｐゴシック" panose="020B0600070205080204" pitchFamily="50" charset="-128"/>
                <a:ea typeface="ＭＳ Ｐゴシック" panose="020B0600070205080204" pitchFamily="50" charset="-128"/>
              </a:rPr>
              <a:t>シリーズ</a:t>
            </a:r>
          </a:p>
        </p:txBody>
      </p:sp>
      <p:sp>
        <p:nvSpPr>
          <p:cNvPr id="7" name="正方形/長方形 6"/>
          <p:cNvSpPr/>
          <p:nvPr/>
        </p:nvSpPr>
        <p:spPr>
          <a:xfrm>
            <a:off x="4020085" y="2582842"/>
            <a:ext cx="4572000" cy="882293"/>
          </a:xfrm>
          <a:prstGeom prst="rect">
            <a:avLst/>
          </a:prstGeom>
        </p:spPr>
        <p:txBody>
          <a:bodyPr>
            <a:spAutoFit/>
          </a:bodyPr>
          <a:lstStyle/>
          <a:p>
            <a:pPr marL="285750" indent="-285750">
              <a:spcBef>
                <a:spcPts val="200"/>
              </a:spcBef>
              <a:buFont typeface="Wingdings" panose="05000000000000000000" pitchFamily="2" charset="2"/>
              <a:buChar char="ü"/>
            </a:pPr>
            <a:r>
              <a:rPr lang="en-US" altLang="ja-JP" sz="1600" dirty="0" smtClean="0">
                <a:solidFill>
                  <a:srgbClr val="005073"/>
                </a:solidFill>
                <a:latin typeface="ＭＳ Ｐゴシック" panose="020B0600070205080204" pitchFamily="50" charset="-128"/>
                <a:ea typeface="ＭＳ Ｐゴシック" panose="020B0600070205080204" pitchFamily="50" charset="-128"/>
              </a:rPr>
              <a:t>802.</a:t>
            </a:r>
            <a:r>
              <a:rPr lang="ja-JP" altLang="en-US" sz="1600" dirty="0" smtClean="0">
                <a:solidFill>
                  <a:srgbClr val="005073"/>
                </a:solidFill>
                <a:latin typeface="ＭＳ Ｐゴシック" panose="020B0600070205080204" pitchFamily="50" charset="-128"/>
                <a:ea typeface="ＭＳ Ｐゴシック" panose="020B0600070205080204" pitchFamily="50" charset="-128"/>
              </a:rPr>
              <a:t>11ac </a:t>
            </a:r>
            <a:r>
              <a:rPr lang="en-US" altLang="ja-JP" sz="1600" dirty="0" smtClean="0">
                <a:solidFill>
                  <a:srgbClr val="005073"/>
                </a:solidFill>
                <a:latin typeface="ＭＳ Ｐゴシック" panose="020B0600070205080204" pitchFamily="50" charset="-128"/>
                <a:ea typeface="ＭＳ Ｐゴシック" panose="020B0600070205080204" pitchFamily="50" charset="-128"/>
              </a:rPr>
              <a:t>W</a:t>
            </a:r>
            <a:r>
              <a:rPr lang="ja-JP" altLang="en-US" sz="1600" dirty="0" smtClean="0">
                <a:solidFill>
                  <a:srgbClr val="005073"/>
                </a:solidFill>
                <a:latin typeface="ＭＳ Ｐゴシック" panose="020B0600070205080204" pitchFamily="50" charset="-128"/>
                <a:ea typeface="ＭＳ Ｐゴシック" panose="020B0600070205080204" pitchFamily="50" charset="-128"/>
              </a:rPr>
              <a:t>ave2</a:t>
            </a:r>
            <a:r>
              <a:rPr lang="ja-JP" altLang="en-US" sz="1600" dirty="0">
                <a:solidFill>
                  <a:srgbClr val="005073"/>
                </a:solidFill>
                <a:latin typeface="ＭＳ Ｐゴシック" panose="020B0600070205080204" pitchFamily="50" charset="-128"/>
                <a:ea typeface="ＭＳ Ｐゴシック" panose="020B0600070205080204" pitchFamily="50" charset="-128"/>
              </a:rPr>
              <a:t>対応ハイパフォーマンス</a:t>
            </a:r>
          </a:p>
          <a:p>
            <a:pPr marL="285750" indent="-285750">
              <a:spcBef>
                <a:spcPts val="200"/>
              </a:spcBef>
              <a:buFont typeface="Wingdings" panose="05000000000000000000" pitchFamily="2" charset="2"/>
              <a:buChar char="ü"/>
            </a:pPr>
            <a:r>
              <a:rPr lang="ja-JP" altLang="en-US" sz="1600" dirty="0">
                <a:solidFill>
                  <a:srgbClr val="005073"/>
                </a:solidFill>
                <a:latin typeface="ＭＳ Ｐゴシック" panose="020B0600070205080204" pitchFamily="50" charset="-128"/>
                <a:ea typeface="ＭＳ Ｐゴシック" panose="020B0600070205080204" pitchFamily="50" charset="-128"/>
              </a:rPr>
              <a:t>コンパクト、アンテナ内蔵</a:t>
            </a:r>
          </a:p>
          <a:p>
            <a:pPr marL="285750" indent="-285750">
              <a:spcBef>
                <a:spcPts val="200"/>
              </a:spcBef>
              <a:buFont typeface="Wingdings" panose="05000000000000000000" pitchFamily="2" charset="2"/>
              <a:buChar char="ü"/>
            </a:pPr>
            <a:r>
              <a:rPr lang="ja-JP" altLang="en-US" sz="1600" dirty="0" smtClean="0">
                <a:solidFill>
                  <a:srgbClr val="005073"/>
                </a:solidFill>
                <a:latin typeface="ＭＳ Ｐゴシック" panose="020B0600070205080204" pitchFamily="50" charset="-128"/>
                <a:ea typeface="ＭＳ Ｐゴシック" panose="020B0600070205080204" pitchFamily="50" charset="-128"/>
              </a:rPr>
              <a:t>無線</a:t>
            </a:r>
            <a:r>
              <a:rPr lang="en-US" altLang="ja-JP" sz="1600" dirty="0" smtClean="0">
                <a:solidFill>
                  <a:srgbClr val="005073"/>
                </a:solidFill>
                <a:latin typeface="ＭＳ Ｐゴシック" panose="020B0600070205080204" pitchFamily="50" charset="-128"/>
                <a:ea typeface="ＭＳ Ｐゴシック" panose="020B0600070205080204" pitchFamily="50" charset="-128"/>
              </a:rPr>
              <a:t>LAN</a:t>
            </a:r>
            <a:r>
              <a:rPr lang="ja-JP" altLang="en-US" sz="1600" dirty="0" smtClean="0">
                <a:solidFill>
                  <a:srgbClr val="005073"/>
                </a:solidFill>
                <a:latin typeface="ＭＳ Ｐゴシック" panose="020B0600070205080204" pitchFamily="50" charset="-128"/>
                <a:ea typeface="ＭＳ Ｐゴシック" panose="020B0600070205080204" pitchFamily="50" charset="-128"/>
              </a:rPr>
              <a:t>コントローラ</a:t>
            </a:r>
            <a:r>
              <a:rPr lang="ja-JP" altLang="en-US" sz="1600" dirty="0">
                <a:solidFill>
                  <a:srgbClr val="005073"/>
                </a:solidFill>
                <a:latin typeface="ＭＳ Ｐゴシック" panose="020B0600070205080204" pitchFamily="50" charset="-128"/>
                <a:ea typeface="ＭＳ Ｐゴシック" panose="020B0600070205080204" pitchFamily="50" charset="-128"/>
              </a:rPr>
              <a:t>機能搭載</a:t>
            </a:r>
          </a:p>
        </p:txBody>
      </p:sp>
      <p:sp>
        <p:nvSpPr>
          <p:cNvPr id="9" name="正方形/長方形 8"/>
          <p:cNvSpPr/>
          <p:nvPr/>
        </p:nvSpPr>
        <p:spPr>
          <a:xfrm>
            <a:off x="4026910" y="3658870"/>
            <a:ext cx="4905550" cy="892552"/>
          </a:xfrm>
          <a:prstGeom prst="rect">
            <a:avLst/>
          </a:prstGeom>
        </p:spPr>
        <p:txBody>
          <a:bodyPr wrap="square">
            <a:spAutoFit/>
          </a:bodyPr>
          <a:lstStyle/>
          <a:p>
            <a:r>
              <a:rPr lang="ja-JP" altLang="en-US" sz="2000" dirty="0">
                <a:solidFill>
                  <a:srgbClr val="00BCEB"/>
                </a:solidFill>
                <a:latin typeface="ＭＳ Ｐゴシック" panose="020B0600070205080204" pitchFamily="50" charset="-128"/>
                <a:ea typeface="ＭＳ Ｐゴシック" panose="020B0600070205080204" pitchFamily="50" charset="-128"/>
              </a:rPr>
              <a:t>Cisco Aironetブランドが、</a:t>
            </a:r>
            <a:endParaRPr lang="en-US" altLang="ja-JP" sz="2000" dirty="0">
              <a:solidFill>
                <a:srgbClr val="00BCEB"/>
              </a:solidFill>
              <a:latin typeface="ＭＳ Ｐゴシック" panose="020B0600070205080204" pitchFamily="50" charset="-128"/>
              <a:ea typeface="ＭＳ Ｐゴシック" panose="020B0600070205080204" pitchFamily="50" charset="-128"/>
            </a:endParaRPr>
          </a:p>
          <a:p>
            <a:r>
              <a:rPr lang="ja-JP" altLang="en-US" sz="3200" dirty="0">
                <a:solidFill>
                  <a:srgbClr val="00BCEB"/>
                </a:solidFill>
                <a:latin typeface="ＭＳ Ｐゴシック" panose="020B0600070205080204" pitchFamily="50" charset="-128"/>
                <a:ea typeface="ＭＳ Ｐゴシック" panose="020B0600070205080204" pitchFamily="50" charset="-128"/>
              </a:rPr>
              <a:t>4万円台から!! </a:t>
            </a:r>
            <a:r>
              <a:rPr lang="ja-JP" altLang="en-US" sz="1400" dirty="0">
                <a:solidFill>
                  <a:srgbClr val="00BCEB"/>
                </a:solidFill>
                <a:latin typeface="ＭＳ Ｐゴシック" panose="020B0600070205080204" pitchFamily="50" charset="-128"/>
                <a:ea typeface="ＭＳ Ｐゴシック" panose="020B0600070205080204" pitchFamily="50" charset="-128"/>
              </a:rPr>
              <a:t>(市場想定価格、保守別）</a:t>
            </a:r>
            <a:endParaRPr lang="ja-JP" altLang="en-US" sz="2000" dirty="0">
              <a:solidFill>
                <a:srgbClr val="00BCEB"/>
              </a:solidFill>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a:blip r:embed="rId4"/>
          <a:stretch>
            <a:fillRect/>
          </a:stretch>
        </p:blipFill>
        <p:spPr>
          <a:xfrm>
            <a:off x="3693988" y="1709246"/>
            <a:ext cx="1060523" cy="558542"/>
          </a:xfrm>
          <a:prstGeom prst="rect">
            <a:avLst/>
          </a:prstGeom>
        </p:spPr>
      </p:pic>
    </p:spTree>
    <p:extLst>
      <p:ext uri="{BB962C8B-B14F-4D97-AF65-F5344CB8AC3E}">
        <p14:creationId xmlns:p14="http://schemas.microsoft.com/office/powerpoint/2010/main" val="35101582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decel="10000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1+#ppt_w/2"/>
                                          </p:val>
                                        </p:tav>
                                        <p:tav tm="100000">
                                          <p:val>
                                            <p:strVal val="#ppt_x"/>
                                          </p:val>
                                        </p:tav>
                                      </p:tavLst>
                                    </p:anim>
                                    <p:anim calcmode="lin" valueType="num">
                                      <p:cBhvr additive="base">
                                        <p:cTn id="13" dur="500" fill="hold"/>
                                        <p:tgtEl>
                                          <p:spTgt spid="9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3" presetClass="entr" presetSubtype="288" fill="hold" grpId="0" nodeType="afterEffect">
                                  <p:stCondLst>
                                    <p:cond delay="500"/>
                                  </p:stCondLst>
                                  <p:iterate type="wd">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4/3*#ppt_w"/>
                                          </p:val>
                                        </p:tav>
                                        <p:tav tm="100000">
                                          <p:val>
                                            <p:strVal val="#ppt_w"/>
                                          </p:val>
                                        </p:tav>
                                      </p:tavLst>
                                    </p:anim>
                                    <p:anim calcmode="lin" valueType="num">
                                      <p:cBhvr>
                                        <p:cTn id="23" dur="500" fill="hold"/>
                                        <p:tgtEl>
                                          <p:spTgt spid="9"/>
                                        </p:tgtEl>
                                        <p:attrNameLst>
                                          <p:attrName>ppt_h</p:attrName>
                                        </p:attrNameLst>
                                      </p:cBhvr>
                                      <p:tavLst>
                                        <p:tav tm="0">
                                          <p:val>
                                            <p:strVal val="4/3*#ppt_h"/>
                                          </p:val>
                                        </p:tav>
                                        <p:tav tm="100000">
                                          <p:val>
                                            <p:strVal val="#ppt_h"/>
                                          </p:val>
                                        </p:tav>
                                      </p:tavLst>
                                    </p:anim>
                                  </p:childTnLst>
                                </p:cTn>
                              </p:par>
                            </p:childTnLst>
                          </p:cTn>
                        </p:par>
                        <p:par>
                          <p:cTn id="24" fill="hold">
                            <p:stCondLst>
                              <p:cond delay="2800"/>
                            </p:stCondLst>
                            <p:childTnLst>
                              <p:par>
                                <p:cTn id="25" presetID="26" presetClass="emph" presetSubtype="0" fill="hold" grpId="1" nodeType="afterEffect">
                                  <p:stCondLst>
                                    <p:cond delay="0"/>
                                  </p:stCondLst>
                                  <p:iterate type="wd">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7"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8186" y="1519417"/>
            <a:ext cx="1280721" cy="1024577"/>
          </a:xfrm>
          <a:prstGeom prst="roundRect">
            <a:avLst/>
          </a:prstGeom>
          <a:effectLst>
            <a:glow rad="101600">
              <a:schemeClr val="bg1">
                <a:lumMod val="95000"/>
                <a:alpha val="60000"/>
              </a:schemeClr>
            </a:glow>
          </a:effectLst>
        </p:spPr>
      </p:pic>
      <p:pic>
        <p:nvPicPr>
          <p:cNvPr id="20"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620" y="1572323"/>
            <a:ext cx="1150377" cy="920303"/>
          </a:xfrm>
          <a:prstGeom prst="roundRect">
            <a:avLst/>
          </a:prstGeom>
          <a:effectLst>
            <a:glow rad="101600">
              <a:schemeClr val="bg1">
                <a:lumMod val="95000"/>
                <a:alpha val="60000"/>
              </a:schemeClr>
            </a:glow>
          </a:effectLst>
        </p:spPr>
      </p:pic>
      <p:pic>
        <p:nvPicPr>
          <p:cNvPr id="21"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186" y="2788265"/>
            <a:ext cx="1257129" cy="1005704"/>
          </a:xfrm>
          <a:prstGeom prst="roundRect">
            <a:avLst/>
          </a:prstGeom>
          <a:effectLst>
            <a:glow rad="101600">
              <a:schemeClr val="bg1">
                <a:lumMod val="95000"/>
                <a:alpha val="60000"/>
              </a:schemeClr>
            </a:glow>
          </a:effectLst>
        </p:spPr>
      </p:pic>
      <p:pic>
        <p:nvPicPr>
          <p:cNvPr id="22"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0675" y="2779203"/>
            <a:ext cx="1084565" cy="867651"/>
          </a:xfrm>
          <a:prstGeom prst="roundRect">
            <a:avLst/>
          </a:prstGeom>
          <a:effectLst>
            <a:glow rad="101600">
              <a:schemeClr val="bg1">
                <a:lumMod val="95000"/>
                <a:alpha val="60000"/>
              </a:schemeClr>
            </a:glow>
          </a:effectLst>
        </p:spPr>
      </p:pic>
      <p:sp>
        <p:nvSpPr>
          <p:cNvPr id="3" name="タイトル 2"/>
          <p:cNvSpPr>
            <a:spLocks noGrp="1"/>
          </p:cNvSpPr>
          <p:nvPr>
            <p:ph type="title"/>
          </p:nvPr>
        </p:nvSpPr>
        <p:spPr>
          <a:xfrm>
            <a:off x="437766" y="341313"/>
            <a:ext cx="8494694" cy="731837"/>
          </a:xfrm>
        </p:spPr>
        <p:txBody>
          <a:bodyPr/>
          <a:lstStyle/>
          <a:p>
            <a:r>
              <a:rPr kumimoji="1" lang="ja-JP" altLang="en-US" b="1" dirty="0" smtClean="0">
                <a:solidFill>
                  <a:schemeClr val="accent3"/>
                </a:solidFill>
                <a:latin typeface="ＭＳ Ｐゴシック" panose="020B0600070205080204" pitchFamily="50" charset="-128"/>
                <a:ea typeface="ＭＳ Ｐゴシック" panose="020B0600070205080204" pitchFamily="50" charset="-128"/>
              </a:rPr>
              <a:t>新製品</a:t>
            </a:r>
            <a:r>
              <a:rPr kumimoji="1" lang="ja-JP" altLang="en-US" b="1" dirty="0">
                <a:solidFill>
                  <a:schemeClr val="accent3"/>
                </a:solidFill>
                <a:latin typeface="ＭＳ Ｐゴシック" panose="020B0600070205080204" pitchFamily="50" charset="-128"/>
                <a:ea typeface="ＭＳ Ｐゴシック" panose="020B0600070205080204" pitchFamily="50" charset="-128"/>
              </a:rPr>
              <a:t>の追加</a:t>
            </a:r>
            <a:endParaRPr kumimoji="1" lang="ja-JP" altLang="en-US" dirty="0">
              <a:solidFill>
                <a:schemeClr val="accent3"/>
              </a:solidFill>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37766" y="905718"/>
            <a:ext cx="8210934" cy="461665"/>
          </a:xfrm>
          <a:prstGeom prst="rect">
            <a:avLst/>
          </a:prstGeom>
        </p:spPr>
        <p:txBody>
          <a:bodyPr wrap="square">
            <a:spAutoFit/>
          </a:bodyPr>
          <a:lstStyle/>
          <a:p>
            <a:r>
              <a:rPr lang="ja-JP" altLang="en-US" sz="2400" dirty="0" smtClean="0">
                <a:solidFill>
                  <a:srgbClr val="72C059"/>
                </a:solidFill>
                <a:latin typeface="ＭＳ Ｐゴシック" panose="020B0600070205080204" pitchFamily="50" charset="-128"/>
                <a:ea typeface="ＭＳ Ｐゴシック" panose="020B0600070205080204" pitchFamily="50" charset="-128"/>
              </a:rPr>
              <a:t>New </a:t>
            </a:r>
            <a:r>
              <a:rPr lang="ja-JP" altLang="en-US" sz="2400" dirty="0">
                <a:solidFill>
                  <a:srgbClr val="72C059"/>
                </a:solidFill>
                <a:latin typeface="ＭＳ Ｐゴシック" panose="020B0600070205080204" pitchFamily="50" charset="-128"/>
                <a:ea typeface="ＭＳ Ｐゴシック" panose="020B0600070205080204" pitchFamily="50" charset="-128"/>
              </a:rPr>
              <a:t>Cisco Start ワイヤレス</a:t>
            </a:r>
            <a:endParaRPr lang="ja-JP" altLang="en-US" dirty="0">
              <a:solidFill>
                <a:srgbClr val="72C059"/>
              </a:solidFill>
              <a:latin typeface="ＭＳ Ｐゴシック" panose="020B0600070205080204" pitchFamily="50" charset="-128"/>
              <a:ea typeface="ＭＳ Ｐゴシック" panose="020B0600070205080204" pitchFamily="50" charset="-128"/>
            </a:endParaRPr>
          </a:p>
        </p:txBody>
      </p:sp>
      <p:sp>
        <p:nvSpPr>
          <p:cNvPr id="95" name="四角形: 角を丸くする 94"/>
          <p:cNvSpPr/>
          <p:nvPr/>
        </p:nvSpPr>
        <p:spPr>
          <a:xfrm>
            <a:off x="4567684" y="1633031"/>
            <a:ext cx="4081015" cy="387365"/>
          </a:xfrm>
          <a:prstGeom prst="roundRect">
            <a:avLst>
              <a:gd name="adj" fmla="val 50000"/>
            </a:avLst>
          </a:prstGeom>
          <a:solidFill>
            <a:srgbClr val="72C0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005073"/>
                </a:solidFill>
                <a:latin typeface="ＭＳ Ｐゴシック" panose="020B0600070205080204" pitchFamily="50" charset="-128"/>
                <a:ea typeface="ＭＳ Ｐゴシック" panose="020B0600070205080204" pitchFamily="50" charset="-128"/>
              </a:rPr>
              <a:t>Aironet</a:t>
            </a:r>
            <a:r>
              <a:rPr lang="ja-JP" altLang="en-US" sz="2000" dirty="0">
                <a:solidFill>
                  <a:srgbClr val="005073"/>
                </a:solidFill>
                <a:latin typeface="ＭＳ Ｐゴシック" panose="020B0600070205080204" pitchFamily="50" charset="-128"/>
                <a:ea typeface="ＭＳ Ｐゴシック" panose="020B0600070205080204" pitchFamily="50" charset="-128"/>
              </a:rPr>
              <a:t> </a:t>
            </a:r>
            <a:r>
              <a:rPr lang="en-US" altLang="ja-JP" sz="2000" dirty="0">
                <a:solidFill>
                  <a:srgbClr val="005073"/>
                </a:solidFill>
                <a:latin typeface="ＭＳ Ｐゴシック" panose="020B0600070205080204" pitchFamily="50" charset="-128"/>
                <a:ea typeface="ＭＳ Ｐゴシック" panose="020B0600070205080204" pitchFamily="50" charset="-128"/>
              </a:rPr>
              <a:t>1815 </a:t>
            </a:r>
            <a:r>
              <a:rPr lang="ja-JP" altLang="en-US" sz="2000" dirty="0">
                <a:solidFill>
                  <a:srgbClr val="005073"/>
                </a:solidFill>
                <a:latin typeface="ＭＳ Ｐゴシック" panose="020B0600070205080204" pitchFamily="50" charset="-128"/>
                <a:ea typeface="ＭＳ Ｐゴシック" panose="020B0600070205080204" pitchFamily="50" charset="-128"/>
              </a:rPr>
              <a:t>シリーズ</a:t>
            </a:r>
          </a:p>
        </p:txBody>
      </p:sp>
      <p:sp>
        <p:nvSpPr>
          <p:cNvPr id="10" name="TextBox 53"/>
          <p:cNvSpPr txBox="1"/>
          <p:nvPr/>
        </p:nvSpPr>
        <p:spPr>
          <a:xfrm>
            <a:off x="2746620" y="3793969"/>
            <a:ext cx="927553" cy="315481"/>
          </a:xfrm>
          <a:prstGeom prst="rect">
            <a:avLst/>
          </a:prstGeom>
          <a:noFill/>
        </p:spPr>
        <p:txBody>
          <a:bodyPr wrap="square" lIns="68589" tIns="34295" rIns="68589" bIns="34295" rtlCol="0">
            <a:spAutoFit/>
          </a:bodyPr>
          <a:lstStyle/>
          <a:p>
            <a:r>
              <a:rPr lang="en-US" altLang="ja-JP" sz="800" dirty="0">
                <a:solidFill>
                  <a:srgbClr val="435153"/>
                </a:solidFill>
                <a:latin typeface="ＭＳ Ｐゴシック" panose="020B0600070205080204" pitchFamily="50" charset="-128"/>
                <a:ea typeface="ＭＳ Ｐゴシック" panose="020B0600070205080204" pitchFamily="50" charset="-128"/>
              </a:rPr>
              <a:t>1815m</a:t>
            </a:r>
          </a:p>
          <a:p>
            <a:r>
              <a:rPr lang="ja-JP" altLang="en-US" sz="800" dirty="0">
                <a:solidFill>
                  <a:srgbClr val="435153"/>
                </a:solidFill>
                <a:latin typeface="ＭＳ Ｐゴシック" panose="020B0600070205080204" pitchFamily="50" charset="-128"/>
                <a:ea typeface="ＭＳ Ｐゴシック" panose="020B0600070205080204" pitchFamily="50" charset="-128"/>
              </a:rPr>
              <a:t>高出力モデル</a:t>
            </a:r>
            <a:endParaRPr lang="en-US" altLang="ja-JP" sz="800" dirty="0">
              <a:solidFill>
                <a:srgbClr val="435153"/>
              </a:solidFill>
              <a:latin typeface="ＭＳ Ｐゴシック" panose="020B0600070205080204" pitchFamily="50" charset="-128"/>
              <a:ea typeface="ＭＳ Ｐゴシック" panose="020B0600070205080204" pitchFamily="50" charset="-128"/>
            </a:endParaRPr>
          </a:p>
        </p:txBody>
      </p:sp>
      <p:sp>
        <p:nvSpPr>
          <p:cNvPr id="11" name="TextBox 53"/>
          <p:cNvSpPr txBox="1"/>
          <p:nvPr/>
        </p:nvSpPr>
        <p:spPr>
          <a:xfrm>
            <a:off x="1295489" y="2355476"/>
            <a:ext cx="1425680" cy="315481"/>
          </a:xfrm>
          <a:prstGeom prst="rect">
            <a:avLst/>
          </a:prstGeom>
          <a:noFill/>
        </p:spPr>
        <p:txBody>
          <a:bodyPr wrap="square" lIns="68589" tIns="34295" rIns="68589" bIns="34295" rtlCol="0">
            <a:spAutoFit/>
          </a:bodyPr>
          <a:lstStyle/>
          <a:p>
            <a:r>
              <a:rPr lang="en-US" sz="800" dirty="0">
                <a:solidFill>
                  <a:srgbClr val="435153"/>
                </a:solidFill>
                <a:latin typeface="ＭＳ Ｐゴシック" panose="020B0600070205080204" pitchFamily="50" charset="-128"/>
                <a:ea typeface="ＭＳ Ｐゴシック" panose="020B0600070205080204" pitchFamily="50" charset="-128"/>
              </a:rPr>
              <a:t>1815i</a:t>
            </a:r>
          </a:p>
          <a:p>
            <a:r>
              <a:rPr lang="ja-JP" altLang="en-US" sz="800" dirty="0">
                <a:solidFill>
                  <a:srgbClr val="435153"/>
                </a:solidFill>
                <a:latin typeface="ＭＳ Ｐゴシック" panose="020B0600070205080204" pitchFamily="50" charset="-128"/>
                <a:ea typeface="ＭＳ Ｐゴシック" panose="020B0600070205080204" pitchFamily="50" charset="-128"/>
              </a:rPr>
              <a:t>スタンダードモデル</a:t>
            </a:r>
            <a:endParaRPr lang="en-US" altLang="ja-JP" sz="800" dirty="0">
              <a:solidFill>
                <a:srgbClr val="435153"/>
              </a:solidFill>
              <a:latin typeface="ＭＳ Ｐゴシック" panose="020B0600070205080204" pitchFamily="50" charset="-128"/>
              <a:ea typeface="ＭＳ Ｐゴシック" panose="020B0600070205080204" pitchFamily="50" charset="-128"/>
            </a:endParaRPr>
          </a:p>
        </p:txBody>
      </p:sp>
      <p:sp>
        <p:nvSpPr>
          <p:cNvPr id="12" name="TextBox 53"/>
          <p:cNvSpPr txBox="1"/>
          <p:nvPr/>
        </p:nvSpPr>
        <p:spPr>
          <a:xfrm>
            <a:off x="1213403" y="3799291"/>
            <a:ext cx="1320781" cy="438592"/>
          </a:xfrm>
          <a:prstGeom prst="rect">
            <a:avLst/>
          </a:prstGeom>
          <a:noFill/>
        </p:spPr>
        <p:txBody>
          <a:bodyPr wrap="square" lIns="68589" tIns="34295" rIns="68589" bIns="34295" rtlCol="0">
            <a:spAutoFit/>
          </a:bodyPr>
          <a:lstStyle/>
          <a:p>
            <a:r>
              <a:rPr lang="en-US" altLang="ja-JP" sz="800" dirty="0">
                <a:solidFill>
                  <a:srgbClr val="435153"/>
                </a:solidFill>
                <a:latin typeface="ＭＳ Ｐゴシック" panose="020B0600070205080204" pitchFamily="50" charset="-128"/>
                <a:ea typeface="ＭＳ Ｐゴシック" panose="020B0600070205080204" pitchFamily="50" charset="-128"/>
              </a:rPr>
              <a:t>1815w</a:t>
            </a:r>
            <a:endParaRPr lang="en-US" sz="800" dirty="0">
              <a:solidFill>
                <a:srgbClr val="435153"/>
              </a:solidFill>
              <a:latin typeface="ＭＳ Ｐゴシック" panose="020B0600070205080204" pitchFamily="50" charset="-128"/>
              <a:ea typeface="ＭＳ Ｐゴシック" panose="020B0600070205080204" pitchFamily="50" charset="-128"/>
            </a:endParaRPr>
          </a:p>
          <a:p>
            <a:r>
              <a:rPr lang="ja-JP" altLang="en-US" sz="800" dirty="0">
                <a:solidFill>
                  <a:srgbClr val="435153"/>
                </a:solidFill>
                <a:latin typeface="ＭＳ Ｐゴシック" panose="020B0600070205080204" pitchFamily="50" charset="-128"/>
                <a:ea typeface="ＭＳ Ｐゴシック" panose="020B0600070205080204" pitchFamily="50" charset="-128"/>
              </a:rPr>
              <a:t>ホテル・旅館に最適</a:t>
            </a:r>
            <a:endParaRPr lang="en-US" altLang="ja-JP" sz="800" dirty="0">
              <a:solidFill>
                <a:srgbClr val="435153"/>
              </a:solidFill>
              <a:latin typeface="ＭＳ Ｐゴシック" panose="020B0600070205080204" pitchFamily="50" charset="-128"/>
              <a:ea typeface="ＭＳ Ｐゴシック" panose="020B0600070205080204" pitchFamily="50" charset="-128"/>
            </a:endParaRPr>
          </a:p>
          <a:p>
            <a:r>
              <a:rPr lang="ja-JP" altLang="en-US" sz="800" dirty="0">
                <a:solidFill>
                  <a:srgbClr val="435153"/>
                </a:solidFill>
                <a:latin typeface="ＭＳ Ｐゴシック" panose="020B0600070205080204" pitchFamily="50" charset="-128"/>
                <a:ea typeface="ＭＳ Ｐゴシック" panose="020B0600070205080204" pitchFamily="50" charset="-128"/>
              </a:rPr>
              <a:t>壁掛けモデル</a:t>
            </a:r>
            <a:endParaRPr lang="en-US" altLang="ja-JP" sz="800" dirty="0">
              <a:solidFill>
                <a:srgbClr val="435153"/>
              </a:solidFill>
              <a:latin typeface="ＭＳ Ｐゴシック" panose="020B0600070205080204" pitchFamily="50" charset="-128"/>
              <a:ea typeface="ＭＳ Ｐゴシック" panose="020B0600070205080204" pitchFamily="50" charset="-128"/>
            </a:endParaRPr>
          </a:p>
        </p:txBody>
      </p:sp>
      <p:sp>
        <p:nvSpPr>
          <p:cNvPr id="13" name="TextBox 53"/>
          <p:cNvSpPr txBox="1"/>
          <p:nvPr/>
        </p:nvSpPr>
        <p:spPr>
          <a:xfrm>
            <a:off x="2721169" y="2355476"/>
            <a:ext cx="1742047" cy="315481"/>
          </a:xfrm>
          <a:prstGeom prst="rect">
            <a:avLst/>
          </a:prstGeom>
          <a:noFill/>
        </p:spPr>
        <p:txBody>
          <a:bodyPr wrap="square" lIns="68589" tIns="34295" rIns="68589" bIns="34295" rtlCol="0">
            <a:spAutoFit/>
          </a:bodyPr>
          <a:lstStyle/>
          <a:p>
            <a:r>
              <a:rPr lang="en-US" altLang="ja-JP" sz="800" dirty="0">
                <a:solidFill>
                  <a:srgbClr val="435153"/>
                </a:solidFill>
                <a:latin typeface="ＭＳ Ｐゴシック" panose="020B0600070205080204" pitchFamily="50" charset="-128"/>
                <a:ea typeface="ＭＳ Ｐゴシック" panose="020B0600070205080204" pitchFamily="50" charset="-128"/>
              </a:rPr>
              <a:t>1815t</a:t>
            </a:r>
          </a:p>
          <a:p>
            <a:r>
              <a:rPr lang="ja-JP" altLang="en-US" sz="800" dirty="0">
                <a:solidFill>
                  <a:srgbClr val="435153"/>
                </a:solidFill>
                <a:latin typeface="ＭＳ Ｐゴシック" panose="020B0600070205080204" pitchFamily="50" charset="-128"/>
                <a:ea typeface="ＭＳ Ｐゴシック" panose="020B0600070205080204" pitchFamily="50" charset="-128"/>
              </a:rPr>
              <a:t>テレワーク向けモデル</a:t>
            </a:r>
            <a:endParaRPr lang="en-US" altLang="ja-JP" sz="800" dirty="0">
              <a:solidFill>
                <a:srgbClr val="435153"/>
              </a:solidFill>
              <a:latin typeface="ＭＳ Ｐゴシック" panose="020B0600070205080204" pitchFamily="50" charset="-128"/>
              <a:ea typeface="ＭＳ Ｐゴシック" panose="020B0600070205080204" pitchFamily="50" charset="-128"/>
            </a:endParaRPr>
          </a:p>
        </p:txBody>
      </p:sp>
      <p:sp>
        <p:nvSpPr>
          <p:cNvPr id="16" name="Rectangle 55"/>
          <p:cNvSpPr/>
          <p:nvPr/>
        </p:nvSpPr>
        <p:spPr>
          <a:xfrm>
            <a:off x="4650600" y="2216452"/>
            <a:ext cx="4149545" cy="8566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t"/>
          <a:lstStyle/>
          <a:p>
            <a:pPr defTabSz="456685">
              <a:spcBef>
                <a:spcPts val="200"/>
              </a:spcBef>
              <a:buClr>
                <a:schemeClr val="tx1">
                  <a:lumMod val="50000"/>
                  <a:lumOff val="50000"/>
                </a:schemeClr>
              </a:buClr>
              <a:defRPr/>
            </a:pPr>
            <a:r>
              <a:rPr lang="ja-JP" altLang="en-US" sz="1600" dirty="0" smtClean="0">
                <a:solidFill>
                  <a:srgbClr val="005073"/>
                </a:solidFill>
                <a:latin typeface="ＭＳ Ｐゴシック" panose="020B0600070205080204" pitchFamily="50" charset="-128"/>
                <a:ea typeface="ＭＳ Ｐゴシック" panose="020B0600070205080204" pitchFamily="50" charset="-128"/>
                <a:cs typeface="CiscoSans ExtraLight" charset="0"/>
              </a:rPr>
              <a:t>ハイ パフォーマンス</a:t>
            </a:r>
            <a:endParaRPr lang="en-US" altLang="ja-JP" sz="1600" dirty="0">
              <a:solidFill>
                <a:srgbClr val="005073"/>
              </a:solidFill>
              <a:latin typeface="ＭＳ Ｐゴシック" panose="020B0600070205080204" pitchFamily="50" charset="-128"/>
              <a:ea typeface="ＭＳ Ｐゴシック" panose="020B0600070205080204" pitchFamily="50" charset="-128"/>
              <a:cs typeface="CiscoSans ExtraLight" charset="0"/>
            </a:endParaRPr>
          </a:p>
          <a:p>
            <a:pPr marL="285738" indent="-285738" defTabSz="456685">
              <a:spcBef>
                <a:spcPts val="200"/>
              </a:spcBef>
              <a:buClr>
                <a:schemeClr val="tx1">
                  <a:lumMod val="50000"/>
                  <a:lumOff val="50000"/>
                </a:schemeClr>
              </a:buClr>
              <a:buFont typeface="Wingdings" panose="05000000000000000000" pitchFamily="2" charset="2"/>
              <a:buChar char="ü"/>
              <a:defRPr/>
            </a:pP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802.11ac </a:t>
            </a:r>
            <a:r>
              <a:rPr lang="en-US" altLang="ja-JP" sz="1400" dirty="0" smtClean="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Wave2</a:t>
            </a:r>
            <a:endPar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endParaRPr>
          </a:p>
          <a:p>
            <a:pPr marL="285738" indent="-285738" defTabSz="456685">
              <a:spcBef>
                <a:spcPts val="200"/>
              </a:spcBef>
              <a:buClr>
                <a:schemeClr val="tx1">
                  <a:lumMod val="50000"/>
                  <a:lumOff val="50000"/>
                </a:schemeClr>
              </a:buClr>
              <a:buFont typeface="Wingdings" panose="05000000000000000000" pitchFamily="2" charset="2"/>
              <a:buChar char="ü"/>
              <a:defRPr/>
            </a:pPr>
            <a:r>
              <a:rPr lang="en-US" altLang="ja-JP" sz="1400" dirty="0" smtClean="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2.4GHz/5GHz</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 </a:t>
            </a:r>
            <a:r>
              <a:rPr lang="ja-JP" altLang="en-US" sz="1400" dirty="0" smtClean="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デュアルバンド</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対応</a:t>
            </a:r>
            <a:endParaRPr 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endParaRPr>
          </a:p>
        </p:txBody>
      </p:sp>
      <p:sp>
        <p:nvSpPr>
          <p:cNvPr id="17" name="Rectangle 55"/>
          <p:cNvSpPr/>
          <p:nvPr/>
        </p:nvSpPr>
        <p:spPr>
          <a:xfrm>
            <a:off x="4650600" y="3073132"/>
            <a:ext cx="4149545" cy="1062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t"/>
          <a:lstStyle/>
          <a:p>
            <a:pPr defTabSz="456685">
              <a:spcBef>
                <a:spcPts val="200"/>
              </a:spcBef>
              <a:buClr>
                <a:schemeClr val="tx1">
                  <a:lumMod val="50000"/>
                  <a:lumOff val="50000"/>
                </a:schemeClr>
              </a:buClr>
              <a:defRPr/>
            </a:pPr>
            <a:r>
              <a:rPr lang="ja-JP" altLang="en-US" sz="1600" dirty="0" smtClean="0">
                <a:solidFill>
                  <a:srgbClr val="005073"/>
                </a:solidFill>
                <a:latin typeface="ＭＳ Ｐゴシック" panose="020B0600070205080204" pitchFamily="50" charset="-128"/>
                <a:ea typeface="ＭＳ Ｐゴシック" panose="020B0600070205080204" pitchFamily="50" charset="-128"/>
                <a:cs typeface="CiscoSans ExtraLight" charset="0"/>
              </a:rPr>
              <a:t>コントローラ内蔵</a:t>
            </a:r>
            <a:endParaRPr lang="en-US" altLang="ja-JP" sz="1600" dirty="0">
              <a:solidFill>
                <a:srgbClr val="005073"/>
              </a:solidFill>
              <a:latin typeface="ＭＳ Ｐゴシック" panose="020B0600070205080204" pitchFamily="50" charset="-128"/>
              <a:ea typeface="ＭＳ Ｐゴシック" panose="020B0600070205080204" pitchFamily="50" charset="-128"/>
              <a:cs typeface="CiscoSans ExtraLight" charset="0"/>
            </a:endParaRPr>
          </a:p>
          <a:p>
            <a:pPr marL="285738" indent="-285738" defTabSz="456685">
              <a:spcBef>
                <a:spcPts val="200"/>
              </a:spcBef>
              <a:buClr>
                <a:schemeClr val="tx1">
                  <a:lumMod val="50000"/>
                  <a:lumOff val="50000"/>
                </a:schemeClr>
              </a:buClr>
              <a:buFont typeface="Wingdings" panose="05000000000000000000" pitchFamily="2" charset="2"/>
              <a:buChar char="ü"/>
              <a:defRPr/>
            </a:pP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Cisco</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 </a:t>
            </a: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Mobility</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 </a:t>
            </a: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Express</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a:t>
            </a: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CME</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）で簡単設定</a:t>
            </a:r>
          </a:p>
          <a:p>
            <a:pPr marL="285738" indent="-285738" defTabSz="456685">
              <a:spcBef>
                <a:spcPts val="200"/>
              </a:spcBef>
              <a:buClr>
                <a:schemeClr val="tx1">
                  <a:lumMod val="50000"/>
                  <a:lumOff val="50000"/>
                </a:schemeClr>
              </a:buClr>
              <a:buFont typeface="Wingdings" panose="05000000000000000000" pitchFamily="2" charset="2"/>
              <a:buChar char="ü"/>
              <a:defRPr/>
            </a:pP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推奨設定値を自動適用</a:t>
            </a:r>
          </a:p>
          <a:p>
            <a:pPr marL="285738" indent="-285738" defTabSz="456685">
              <a:spcBef>
                <a:spcPts val="200"/>
              </a:spcBef>
              <a:buClr>
                <a:schemeClr val="tx1">
                  <a:lumMod val="50000"/>
                  <a:lumOff val="50000"/>
                </a:schemeClr>
              </a:buClr>
              <a:buFont typeface="Wingdings" panose="05000000000000000000" pitchFamily="2" charset="2"/>
              <a:buChar char="ü"/>
              <a:defRPr/>
            </a:pP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最大</a:t>
            </a:r>
            <a:r>
              <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25</a:t>
            </a:r>
            <a:r>
              <a:rPr lang="ja-JP" altLang="en-US"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rPr>
              <a:t>台のアクセスポイントを集中管理</a:t>
            </a:r>
            <a:endParaRPr lang="en-US" altLang="ja-JP" sz="1400" dirty="0">
              <a:solidFill>
                <a:schemeClr val="bg2">
                  <a:lumMod val="25000"/>
                </a:schemeClr>
              </a:solidFill>
              <a:latin typeface="ＭＳ Ｐゴシック" panose="020B0600070205080204" pitchFamily="50" charset="-128"/>
              <a:ea typeface="ＭＳ Ｐゴシック" panose="020B0600070205080204" pitchFamily="50" charset="-128"/>
              <a:cs typeface="CiscoSans ExtraLight" charset="0"/>
            </a:endParaRPr>
          </a:p>
        </p:txBody>
      </p:sp>
      <p:sp>
        <p:nvSpPr>
          <p:cNvPr id="18" name="正方形/長方形 17"/>
          <p:cNvSpPr/>
          <p:nvPr/>
        </p:nvSpPr>
        <p:spPr>
          <a:xfrm>
            <a:off x="533400" y="4277414"/>
            <a:ext cx="8115300" cy="535531"/>
          </a:xfrm>
          <a:prstGeom prst="rect">
            <a:avLst/>
          </a:prstGeom>
        </p:spPr>
        <p:txBody>
          <a:bodyPr wrap="square">
            <a:spAutoFit/>
          </a:bodyPr>
          <a:lstStyle/>
          <a:p>
            <a:pPr lvl="0" algn="ctr">
              <a:lnSpc>
                <a:spcPct val="120000"/>
              </a:lnSpc>
            </a:pPr>
            <a:r>
              <a:rPr lang="ja-JP" altLang="en-US" sz="2400" dirty="0">
                <a:solidFill>
                  <a:srgbClr val="72C059"/>
                </a:solidFill>
                <a:latin typeface="ＭＳ Ｐゴシック" panose="020B0600070205080204" pitchFamily="50" charset="-128"/>
                <a:ea typeface="ＭＳ Ｐゴシック" panose="020B0600070205080204" pitchFamily="50" charset="-128"/>
              </a:rPr>
              <a:t>中小企業に最適、</a:t>
            </a:r>
            <a:r>
              <a:rPr lang="en-US" altLang="ja-JP" sz="2400" dirty="0">
                <a:solidFill>
                  <a:srgbClr val="72C059"/>
                </a:solidFill>
                <a:latin typeface="ＭＳ Ｐゴシック" panose="020B0600070205080204" pitchFamily="50" charset="-128"/>
                <a:ea typeface="ＭＳ Ｐゴシック" panose="020B0600070205080204" pitchFamily="50" charset="-128"/>
              </a:rPr>
              <a:t>Cisco Aironet</a:t>
            </a:r>
            <a:r>
              <a:rPr lang="ja-JP" altLang="en-US" sz="2400" dirty="0">
                <a:solidFill>
                  <a:srgbClr val="72C059"/>
                </a:solidFill>
                <a:latin typeface="ＭＳ Ｐゴシック" panose="020B0600070205080204" pitchFamily="50" charset="-128"/>
                <a:ea typeface="ＭＳ Ｐゴシック" panose="020B0600070205080204" pitchFamily="50" charset="-128"/>
              </a:rPr>
              <a:t> をさらにお求めやすく！</a:t>
            </a:r>
            <a:endParaRPr lang="en-US" altLang="ja-JP" sz="2400" dirty="0">
              <a:solidFill>
                <a:srgbClr val="72C059"/>
              </a:solidFill>
              <a:latin typeface="ＭＳ Ｐゴシック" panose="020B0600070205080204" pitchFamily="50" charset="-128"/>
              <a:ea typeface="ＭＳ Ｐゴシック" panose="020B0600070205080204" pitchFamily="50" charset="-128"/>
            </a:endParaRPr>
          </a:p>
        </p:txBody>
      </p:sp>
      <p:pic>
        <p:nvPicPr>
          <p:cNvPr id="23" name="図 22"/>
          <p:cNvPicPr>
            <a:picLocks noChangeAspect="1"/>
          </p:cNvPicPr>
          <p:nvPr/>
        </p:nvPicPr>
        <p:blipFill>
          <a:blip r:embed="rId8"/>
          <a:stretch>
            <a:fillRect/>
          </a:stretch>
        </p:blipFill>
        <p:spPr>
          <a:xfrm>
            <a:off x="4283924" y="1339102"/>
            <a:ext cx="1060523" cy="558542"/>
          </a:xfrm>
          <a:prstGeom prst="rect">
            <a:avLst/>
          </a:prstGeom>
        </p:spPr>
      </p:pic>
    </p:spTree>
    <p:extLst>
      <p:ext uri="{BB962C8B-B14F-4D97-AF65-F5344CB8AC3E}">
        <p14:creationId xmlns:p14="http://schemas.microsoft.com/office/powerpoint/2010/main" val="20016254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2" presetClass="entr" presetSubtype="2" decel="10000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1+#ppt_w/2"/>
                                          </p:val>
                                        </p:tav>
                                        <p:tav tm="100000">
                                          <p:val>
                                            <p:strVal val="#ppt_x"/>
                                          </p:val>
                                        </p:tav>
                                      </p:tavLst>
                                    </p:anim>
                                    <p:anim calcmode="lin" valueType="num">
                                      <p:cBhvr additive="base">
                                        <p:cTn id="13" dur="500" fill="hold"/>
                                        <p:tgtEl>
                                          <p:spTgt spid="9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decel="10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decel="10000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3" presetClass="entr" presetSubtype="288" fill="hold" grpId="0" nodeType="afterEffect">
                                  <p:stCondLst>
                                    <p:cond delay="1000"/>
                                  </p:stCondLst>
                                  <p:iterate type="wd">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3*#ppt_w"/>
                                          </p:val>
                                        </p:tav>
                                        <p:tav tm="100000">
                                          <p:val>
                                            <p:strVal val="#ppt_w"/>
                                          </p:val>
                                        </p:tav>
                                      </p:tavLst>
                                    </p:anim>
                                    <p:anim calcmode="lin" valueType="num">
                                      <p:cBhvr>
                                        <p:cTn id="28" dur="500" fill="hold"/>
                                        <p:tgtEl>
                                          <p:spTgt spid="18"/>
                                        </p:tgtEl>
                                        <p:attrNameLst>
                                          <p:attrName>ppt_h</p:attrName>
                                        </p:attrNameLst>
                                      </p:cBhvr>
                                      <p:tavLst>
                                        <p:tav tm="0">
                                          <p:val>
                                            <p:strVal val="4/3*#ppt_h"/>
                                          </p:val>
                                        </p:tav>
                                        <p:tav tm="100000">
                                          <p:val>
                                            <p:strVal val="#ppt_h"/>
                                          </p:val>
                                        </p:tav>
                                      </p:tavLst>
                                    </p:anim>
                                  </p:childTnLst>
                                </p:cTn>
                              </p:par>
                            </p:childTnLst>
                          </p:cTn>
                        </p:par>
                        <p:par>
                          <p:cTn id="29" fill="hold">
                            <p:stCondLst>
                              <p:cond delay="3550"/>
                            </p:stCondLst>
                            <p:childTnLst>
                              <p:par>
                                <p:cTn id="30" presetID="26" presetClass="emph" presetSubtype="0" fill="hold" grpId="1" nodeType="afterEffect">
                                  <p:stCondLst>
                                    <p:cond delay="0"/>
                                  </p:stCondLst>
                                  <p:iterate type="wd">
                                    <p:tmPct val="0"/>
                                  </p:iterate>
                                  <p:childTnLst>
                                    <p:animEffect transition="out" filter="fade">
                                      <p:cBhvr>
                                        <p:cTn id="31" dur="500" tmFilter="0, 0; .2, .5; .8, .5; 1, 0"/>
                                        <p:tgtEl>
                                          <p:spTgt spid="18"/>
                                        </p:tgtEl>
                                      </p:cBhvr>
                                    </p:animEffect>
                                    <p:animScale>
                                      <p:cBhvr>
                                        <p:cTn id="32"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6" grpId="0"/>
      <p:bldP spid="17" grpId="0"/>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1" y="4666399"/>
            <a:ext cx="9141619" cy="47643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59" indent="-115859">
              <a:lnSpc>
                <a:spcPct val="90000"/>
              </a:lnSpc>
              <a:spcAft>
                <a:spcPts val="300"/>
              </a:spcAft>
              <a:buFont typeface="Arial" panose="020B0604020202020204" pitchFamily="34" charset="0"/>
              <a:buChar char="•"/>
              <a:defRPr/>
            </a:pPr>
            <a:r>
              <a:rPr lang="en-US" dirty="0">
                <a:solidFill>
                  <a:srgbClr val="FFFFFF"/>
                </a:solidFill>
                <a:latin typeface="ＭＳ Ｐゴシック" panose="020B0600070205080204" pitchFamily="50" charset="-128"/>
                <a:ea typeface="ＭＳ Ｐゴシック" panose="020B0600070205080204" pitchFamily="50" charset="-128"/>
              </a:rPr>
              <a:t>Centralized, FlexConnect and Mobility Express</a:t>
            </a:r>
          </a:p>
        </p:txBody>
      </p:sp>
      <p:sp>
        <p:nvSpPr>
          <p:cNvPr id="16" name="TextBox 15"/>
          <p:cNvSpPr txBox="1"/>
          <p:nvPr/>
        </p:nvSpPr>
        <p:spPr>
          <a:xfrm>
            <a:off x="1056265" y="974248"/>
            <a:ext cx="3283593" cy="307777"/>
          </a:xfrm>
          <a:prstGeom prst="rect">
            <a:avLst/>
          </a:prstGeom>
          <a:noFill/>
        </p:spPr>
        <p:txBody>
          <a:bodyPr wrap="square" rtlCol="0">
            <a:spAutoFit/>
          </a:bodyPr>
          <a:lstStyle/>
          <a:p>
            <a:pPr algn="ctr"/>
            <a:r>
              <a:rPr lang="ja-JP" altLang="en-US" sz="1400" b="1" dirty="0" smtClean="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rPr>
              <a:t>エンタープライズ クラス</a:t>
            </a:r>
            <a:endParaRPr lang="en-US" sz="1400" b="1" dirty="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TextBox 17"/>
          <p:cNvSpPr txBox="1"/>
          <p:nvPr/>
        </p:nvSpPr>
        <p:spPr>
          <a:xfrm>
            <a:off x="5213254" y="982529"/>
            <a:ext cx="2235448" cy="307777"/>
          </a:xfrm>
          <a:prstGeom prst="rect">
            <a:avLst/>
          </a:prstGeom>
          <a:noFill/>
        </p:spPr>
        <p:txBody>
          <a:bodyPr wrap="square" rtlCol="0">
            <a:spAutoFit/>
          </a:bodyPr>
          <a:lstStyle/>
          <a:p>
            <a:pPr algn="ctr"/>
            <a:r>
              <a:rPr lang="ja-JP" altLang="en-US" sz="1400" b="1" dirty="0" smtClean="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rPr>
              <a:t>ミッション クリティカル</a:t>
            </a:r>
            <a:endParaRPr lang="en-US" sz="1400" b="1" dirty="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TextBox 18"/>
          <p:cNvSpPr txBox="1"/>
          <p:nvPr/>
        </p:nvSpPr>
        <p:spPr>
          <a:xfrm>
            <a:off x="7349769" y="982529"/>
            <a:ext cx="1597021" cy="307777"/>
          </a:xfrm>
          <a:prstGeom prst="rect">
            <a:avLst/>
          </a:prstGeom>
          <a:noFill/>
        </p:spPr>
        <p:txBody>
          <a:bodyPr wrap="square" rtlCol="0">
            <a:spAutoFit/>
          </a:bodyPr>
          <a:lstStyle/>
          <a:p>
            <a:pPr algn="ctr"/>
            <a:r>
              <a:rPr lang="ja-JP" altLang="en-US" sz="1400" b="1" dirty="0" smtClean="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rPr>
              <a:t>クラス最上位</a:t>
            </a:r>
            <a:endParaRPr lang="en-US" sz="1400" b="1" dirty="0">
              <a:solidFill>
                <a:srgbClr val="214794"/>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1" name="Straight Connector 20"/>
          <p:cNvCxnSpPr/>
          <p:nvPr/>
        </p:nvCxnSpPr>
        <p:spPr>
          <a:xfrm>
            <a:off x="214026" y="1256020"/>
            <a:ext cx="5205770" cy="7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82505" y="1266637"/>
            <a:ext cx="15970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11318" y="1258755"/>
            <a:ext cx="15970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61939" y="4950668"/>
            <a:ext cx="1853711" cy="200055"/>
          </a:xfrm>
          <a:prstGeom prst="rect">
            <a:avLst/>
          </a:prstGeom>
          <a:noFill/>
        </p:spPr>
        <p:txBody>
          <a:bodyPr wrap="square" rtlCol="0">
            <a:spAutoFit/>
          </a:bodyPr>
          <a:lstStyle/>
          <a:p>
            <a:r>
              <a:rPr lang="en-US" sz="7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High-powered</a:t>
            </a:r>
            <a:r>
              <a:rPr lang="ja-JP" alt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のみ利用可能</a:t>
            </a:r>
            <a:endParaRPr lang="en-US" sz="7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5" name="Group 14"/>
          <p:cNvGrpSpPr/>
          <p:nvPr/>
        </p:nvGrpSpPr>
        <p:grpSpPr>
          <a:xfrm>
            <a:off x="3807540" y="1902286"/>
            <a:ext cx="1714723" cy="3051423"/>
            <a:chOff x="3635216" y="2122529"/>
            <a:chExt cx="2286297" cy="4340436"/>
          </a:xfrm>
        </p:grpSpPr>
        <p:sp>
          <p:nvSpPr>
            <p:cNvPr id="5" name="Rectangle 4"/>
            <p:cNvSpPr/>
            <p:nvPr/>
          </p:nvSpPr>
          <p:spPr>
            <a:xfrm>
              <a:off x="3635216" y="3292299"/>
              <a:ext cx="2129361" cy="317066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sp>
          <p:nvSpPr>
            <p:cNvPr id="11" name="TextBox 10"/>
            <p:cNvSpPr txBox="1"/>
            <p:nvPr/>
          </p:nvSpPr>
          <p:spPr>
            <a:xfrm>
              <a:off x="3659132" y="3319980"/>
              <a:ext cx="2125758" cy="459680"/>
            </a:xfrm>
            <a:prstGeom prst="rect">
              <a:avLst/>
            </a:prstGeom>
            <a:noFill/>
          </p:spPr>
          <p:txBody>
            <a:bodyPr wrap="square" rtlCol="0">
              <a:spAutoFit/>
            </a:bodyPr>
            <a:lstStyle/>
            <a:p>
              <a:pPr algn="ctr"/>
              <a:r>
                <a:rPr lang="en-US" sz="15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1850</a:t>
              </a:r>
            </a:p>
          </p:txBody>
        </p:sp>
        <p:sp>
          <p:nvSpPr>
            <p:cNvPr id="28" name="Rectangle 27"/>
            <p:cNvSpPr/>
            <p:nvPr/>
          </p:nvSpPr>
          <p:spPr>
            <a:xfrm>
              <a:off x="3642079" y="3867901"/>
              <a:ext cx="2198669" cy="2334791"/>
            </a:xfrm>
            <a:prstGeom prst="rect">
              <a:avLst/>
            </a:prstGeom>
          </p:spPr>
          <p:txBody>
            <a:bodyPr wrap="square">
              <a:noAutofit/>
            </a:bodyPr>
            <a:lstStyle/>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4x4:3SS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80Mhz</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1.7 </a:t>
              </a: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Gbps</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Performance</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ja-JP" alt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内蔵・外付けアンテナ</a:t>
              </a:r>
              <a:endPar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Tx</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Beam Forming </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GE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Ports Uplink</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USB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2.0</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41" name="Group 40"/>
            <p:cNvGrpSpPr/>
            <p:nvPr/>
          </p:nvGrpSpPr>
          <p:grpSpPr>
            <a:xfrm>
              <a:off x="3655529" y="2122529"/>
              <a:ext cx="2265984" cy="1233409"/>
              <a:chOff x="-3478195" y="-1029154"/>
              <a:chExt cx="3159877" cy="1719968"/>
            </a:xfrm>
          </p:grpSpPr>
          <p:pic>
            <p:nvPicPr>
              <p:cNvPr id="4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110067" y="-742584"/>
                <a:ext cx="1791749" cy="14333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478195" y="-1029154"/>
                <a:ext cx="2039030" cy="1631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9" name="Group 8"/>
          <p:cNvGrpSpPr/>
          <p:nvPr/>
        </p:nvGrpSpPr>
        <p:grpSpPr>
          <a:xfrm>
            <a:off x="5564530" y="1939952"/>
            <a:ext cx="1672993" cy="3016116"/>
            <a:chOff x="5883277" y="2193771"/>
            <a:chExt cx="2230658" cy="4290214"/>
          </a:xfrm>
        </p:grpSpPr>
        <p:sp>
          <p:nvSpPr>
            <p:cNvPr id="6" name="Rectangle 5"/>
            <p:cNvSpPr/>
            <p:nvPr/>
          </p:nvSpPr>
          <p:spPr>
            <a:xfrm>
              <a:off x="5883277" y="3105882"/>
              <a:ext cx="2129361" cy="33781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sp>
          <p:nvSpPr>
            <p:cNvPr id="12" name="TextBox 11"/>
            <p:cNvSpPr txBox="1"/>
            <p:nvPr/>
          </p:nvSpPr>
          <p:spPr>
            <a:xfrm>
              <a:off x="5904292" y="3167932"/>
              <a:ext cx="2129363" cy="459680"/>
            </a:xfrm>
            <a:prstGeom prst="rect">
              <a:avLst/>
            </a:prstGeom>
            <a:noFill/>
          </p:spPr>
          <p:txBody>
            <a:bodyPr wrap="square" rtlCol="0">
              <a:spAutoFit/>
            </a:bodyPr>
            <a:lstStyle/>
            <a:p>
              <a:pPr algn="ctr"/>
              <a:r>
                <a:rPr lang="en-US" sz="15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2800</a:t>
              </a:r>
            </a:p>
          </p:txBody>
        </p:sp>
        <p:sp>
          <p:nvSpPr>
            <p:cNvPr id="29" name="Rectangle 28"/>
            <p:cNvSpPr/>
            <p:nvPr/>
          </p:nvSpPr>
          <p:spPr>
            <a:xfrm>
              <a:off x="5889436" y="3662751"/>
              <a:ext cx="2224499" cy="2665514"/>
            </a:xfrm>
            <a:prstGeom prst="rect">
              <a:avLst/>
            </a:prstGeom>
          </p:spPr>
          <p:txBody>
            <a:bodyPr wrap="square">
              <a:noAutofit/>
            </a:bodyPr>
            <a:lstStyle/>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4x4:3SS 160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MHz</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 </a:t>
              </a: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Gbps</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Performance</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2.4 and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5GHz or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Dual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5GHz</a:t>
              </a: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 GE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Ports Uplink</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err="1">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CleanAir</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and </a:t>
              </a: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ClientLink</a:t>
              </a:r>
              <a:endPar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ja-JP" alt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内蔵・外付けアンテナ</a:t>
              </a:r>
              <a:endParaRPr lang="en-US" altLang="ja-JP"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75" indent="-115875">
                <a:lnSpc>
                  <a:spcPct val="90000"/>
                </a:lnSpc>
                <a:spcAft>
                  <a:spcPts val="300"/>
                </a:spcAft>
                <a:buFont typeface="Arial" panose="020B0604020202020204" pitchFamily="34" charset="0"/>
                <a:buChar char="•"/>
                <a:defRPr/>
              </a:pPr>
              <a:r>
                <a:rPr lang="ja-JP" altLang="en-US" sz="9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スマート アンテナ コネクタ</a:t>
              </a:r>
              <a:endPar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75" indent="-115875">
                <a:lnSpc>
                  <a:spcPct val="90000"/>
                </a:lnSpc>
                <a:spcAft>
                  <a:spcPts val="300"/>
                </a:spcAft>
                <a:buFont typeface="Arial" panose="020B0604020202020204" pitchFamily="34" charset="0"/>
                <a:buChar char="•"/>
                <a:defRPr/>
              </a:pPr>
              <a:r>
                <a:rPr lang="ja-JP" altLang="en-US"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拡張</a:t>
              </a:r>
              <a:r>
                <a:rPr lang="ja-JP" altLang="en-US" sz="9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ロケーション</a:t>
              </a:r>
              <a:r>
                <a:rPr lang="en-US" altLang="ja-JP" sz="900" baseline="300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外部アンテナ</a:t>
              </a: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USB 2.0</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44" name="Group 43"/>
            <p:cNvGrpSpPr/>
            <p:nvPr/>
          </p:nvGrpSpPr>
          <p:grpSpPr>
            <a:xfrm>
              <a:off x="6091483" y="2193771"/>
              <a:ext cx="1579530" cy="840533"/>
              <a:chOff x="7117765" y="2016697"/>
              <a:chExt cx="1396181" cy="742966"/>
            </a:xfrm>
          </p:grpSpPr>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4676" y="2016697"/>
                <a:ext cx="719270" cy="711151"/>
              </a:xfrm>
              <a:prstGeom prst="rect">
                <a:avLst/>
              </a:prstGeom>
            </p:spPr>
          </p:pic>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7765" y="2063999"/>
                <a:ext cx="719270" cy="695664"/>
              </a:xfrm>
              <a:prstGeom prst="rect">
                <a:avLst/>
              </a:prstGeom>
            </p:spPr>
          </p:pic>
        </p:grpSp>
      </p:grpSp>
      <p:grpSp>
        <p:nvGrpSpPr>
          <p:cNvPr id="3" name="Group 2"/>
          <p:cNvGrpSpPr/>
          <p:nvPr/>
        </p:nvGrpSpPr>
        <p:grpSpPr>
          <a:xfrm>
            <a:off x="7310280" y="1952422"/>
            <a:ext cx="1764364" cy="3002771"/>
            <a:chOff x="8128244" y="2135688"/>
            <a:chExt cx="2352485" cy="4363845"/>
          </a:xfrm>
        </p:grpSpPr>
        <p:sp>
          <p:nvSpPr>
            <p:cNvPr id="7" name="Rectangle 6"/>
            <p:cNvSpPr/>
            <p:nvPr/>
          </p:nvSpPr>
          <p:spPr>
            <a:xfrm>
              <a:off x="8128244" y="2825260"/>
              <a:ext cx="2352484" cy="367427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sp>
          <p:nvSpPr>
            <p:cNvPr id="13" name="TextBox 12"/>
            <p:cNvSpPr txBox="1"/>
            <p:nvPr/>
          </p:nvSpPr>
          <p:spPr>
            <a:xfrm>
              <a:off x="8153060" y="2812271"/>
              <a:ext cx="2129361" cy="469649"/>
            </a:xfrm>
            <a:prstGeom prst="rect">
              <a:avLst/>
            </a:prstGeom>
            <a:noFill/>
          </p:spPr>
          <p:txBody>
            <a:bodyPr wrap="square" rtlCol="0">
              <a:spAutoFit/>
            </a:bodyPr>
            <a:lstStyle/>
            <a:p>
              <a:pPr algn="ctr"/>
              <a:r>
                <a:rPr lang="en-US" sz="15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3800</a:t>
              </a:r>
            </a:p>
          </p:txBody>
        </p:sp>
        <p:sp>
          <p:nvSpPr>
            <p:cNvPr id="30" name="Rectangle 29"/>
            <p:cNvSpPr/>
            <p:nvPr/>
          </p:nvSpPr>
          <p:spPr>
            <a:xfrm>
              <a:off x="8154152" y="3381279"/>
              <a:ext cx="2326577" cy="3063219"/>
            </a:xfrm>
            <a:prstGeom prst="rect">
              <a:avLst/>
            </a:prstGeom>
          </p:spPr>
          <p:txBody>
            <a:bodyPr wrap="square">
              <a:noAutofit/>
            </a:bodyPr>
            <a:lstStyle/>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4x4:3SS 160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MHz</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 </a:t>
              </a: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Gbps</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Performance</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2.4 and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5GHz or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Dual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5GHz</a:t>
              </a: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 GE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Ports Uplink or </a:t>
              </a:r>
              <a:b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GE + 1 mGig (5G)</a:t>
              </a:r>
            </a:p>
            <a:p>
              <a:pPr marL="115859" indent="-115859">
                <a:lnSpc>
                  <a:spcPct val="90000"/>
                </a:lnSpc>
                <a:spcAft>
                  <a:spcPts val="300"/>
                </a:spcAft>
                <a:buFont typeface="Arial" panose="020B0604020202020204" pitchFamily="34" charset="0"/>
                <a:buChar char="•"/>
                <a:defRPr/>
              </a:pPr>
              <a:r>
                <a:rPr lang="en-US" sz="900" dirty="0" err="1">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CleanAir</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and </a:t>
              </a:r>
              <a:r>
                <a:rPr lang="en-US" sz="900" dirty="0" err="1">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ClientLink</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StadiumVision</a:t>
              </a:r>
              <a:endPar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75" indent="-115875">
                <a:lnSpc>
                  <a:spcPct val="90000"/>
                </a:lnSpc>
                <a:spcAft>
                  <a:spcPts val="300"/>
                </a:spcAft>
                <a:buFont typeface="Arial" panose="020B0604020202020204" pitchFamily="34" charset="0"/>
                <a:buChar char="•"/>
                <a:defRPr/>
              </a:pPr>
              <a:r>
                <a:rPr lang="ja-JP" altLang="en-US"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内蔵・外付けアンテナ</a:t>
              </a:r>
              <a:endPar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75" indent="-115875">
                <a:lnSpc>
                  <a:spcPct val="90000"/>
                </a:lnSpc>
                <a:spcAft>
                  <a:spcPts val="300"/>
                </a:spcAft>
                <a:buFont typeface="Arial" panose="020B0604020202020204" pitchFamily="34" charset="0"/>
                <a:buChar char="•"/>
                <a:defRPr/>
              </a:pPr>
              <a:r>
                <a:rPr lang="ja-JP" altLang="en-US" sz="9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スマート アンテナ コネクタ</a:t>
              </a:r>
              <a:endPar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75" indent="-115875">
                <a:lnSpc>
                  <a:spcPct val="90000"/>
                </a:lnSpc>
                <a:spcAft>
                  <a:spcPts val="300"/>
                </a:spcAft>
                <a:buFont typeface="Arial" panose="020B0604020202020204" pitchFamily="34" charset="0"/>
                <a:buChar char="•"/>
                <a:defRPr/>
              </a:pPr>
              <a:r>
                <a:rPr lang="ja-JP" altLang="en-US" sz="9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拡張ロケーション</a:t>
              </a:r>
              <a:r>
                <a:rPr lang="en-US" altLang="ja-JP" sz="900" baseline="300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9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外部アンテナ</a:t>
              </a:r>
              <a:r>
                <a:rPr lang="en-US" altLang="ja-JP" sz="9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USB </a:t>
              </a: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2.0</a:t>
              </a:r>
            </a:p>
            <a:p>
              <a:pPr marL="115859" indent="-115859">
                <a:lnSpc>
                  <a:spcPct val="90000"/>
                </a:lnSpc>
                <a:spcAft>
                  <a:spcPts val="300"/>
                </a:spcAft>
                <a:buFont typeface="Arial" panose="020B0604020202020204" pitchFamily="34" charset="0"/>
                <a:buChar char="•"/>
                <a:defRPr/>
              </a:pPr>
              <a:r>
                <a:rPr lang="ja-JP" alt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モジュラー対応</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50" name="Group 49"/>
            <p:cNvGrpSpPr/>
            <p:nvPr/>
          </p:nvGrpSpPr>
          <p:grpSpPr>
            <a:xfrm>
              <a:off x="8509580" y="2135688"/>
              <a:ext cx="1438306" cy="670889"/>
              <a:chOff x="7180181" y="2249071"/>
              <a:chExt cx="1271349" cy="593015"/>
            </a:xfrm>
          </p:grpSpPr>
          <p:pic>
            <p:nvPicPr>
              <p:cNvPr id="51" name="Picture 5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57092" y="2249071"/>
                <a:ext cx="594438" cy="587728"/>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181" y="2267159"/>
                <a:ext cx="594437" cy="574927"/>
              </a:xfrm>
              <a:prstGeom prst="rect">
                <a:avLst/>
              </a:prstGeom>
            </p:spPr>
          </p:pic>
        </p:grpSp>
      </p:grpSp>
      <p:grpSp>
        <p:nvGrpSpPr>
          <p:cNvPr id="22" name="Group 21"/>
          <p:cNvGrpSpPr/>
          <p:nvPr/>
        </p:nvGrpSpPr>
        <p:grpSpPr>
          <a:xfrm>
            <a:off x="178858" y="2845210"/>
            <a:ext cx="1868657" cy="2101575"/>
            <a:chOff x="1285990" y="3494642"/>
            <a:chExt cx="2491543" cy="2989344"/>
          </a:xfrm>
        </p:grpSpPr>
        <p:sp>
          <p:nvSpPr>
            <p:cNvPr id="4" name="Rectangle 3"/>
            <p:cNvSpPr/>
            <p:nvPr/>
          </p:nvSpPr>
          <p:spPr>
            <a:xfrm>
              <a:off x="1332880" y="3501675"/>
              <a:ext cx="2362572" cy="2982311"/>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sp>
          <p:nvSpPr>
            <p:cNvPr id="10" name="TextBox 9"/>
            <p:cNvSpPr txBox="1"/>
            <p:nvPr/>
          </p:nvSpPr>
          <p:spPr>
            <a:xfrm>
              <a:off x="1285990" y="3494642"/>
              <a:ext cx="2491543" cy="459680"/>
            </a:xfrm>
            <a:prstGeom prst="rect">
              <a:avLst/>
            </a:prstGeom>
            <a:noFill/>
          </p:spPr>
          <p:txBody>
            <a:bodyPr wrap="square" rtlCol="0">
              <a:spAutoFit/>
            </a:bodyPr>
            <a:lstStyle/>
            <a:p>
              <a:pPr algn="ctr"/>
              <a:r>
                <a:rPr lang="en-US" sz="15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1815</a:t>
              </a:r>
              <a:endParaRPr lang="en-US" sz="15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Rectangle 26"/>
            <p:cNvSpPr/>
            <p:nvPr/>
          </p:nvSpPr>
          <p:spPr>
            <a:xfrm>
              <a:off x="1350695" y="3832425"/>
              <a:ext cx="2401112" cy="1423216"/>
            </a:xfrm>
            <a:prstGeom prst="rect">
              <a:avLst/>
            </a:prstGeom>
          </p:spPr>
          <p:txBody>
            <a:bodyPr wrap="square">
              <a:noAutofit/>
            </a:bodyPr>
            <a:lstStyle/>
            <a:p>
              <a:pPr algn="ctr">
                <a:lnSpc>
                  <a:spcPct val="90000"/>
                </a:lnSpc>
                <a:spcAft>
                  <a:spcPts val="300"/>
                </a:spcAft>
                <a:defRPr/>
              </a:pPr>
              <a:r>
                <a:rPr lang="en-US" altLang="ja-JP" sz="900" b="1"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900" b="1"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つのモデル展開</a:t>
              </a:r>
              <a:endPar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2x2:2SS 80 MHz</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867 Mbps Performance</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Tx Beam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Forming</a:t>
              </a:r>
            </a:p>
            <a:p>
              <a:pPr marL="115859" indent="-115859">
                <a:lnSpc>
                  <a:spcPct val="90000"/>
                </a:lnSpc>
                <a:spcAft>
                  <a:spcPts val="300"/>
                </a:spcAft>
                <a:buFont typeface="Arial" panose="020B0604020202020204" pitchFamily="34" charset="0"/>
                <a:buChar char="•"/>
                <a:defRPr/>
              </a:pPr>
              <a:r>
                <a:rPr lang="ja-JP" alt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内蔵</a:t>
              </a:r>
              <a:r>
                <a:rPr lang="en-US" altLang="ja-JP"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BLE</a:t>
              </a:r>
              <a:r>
                <a:rPr lang="ja-JP" alt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ゲートウェイ</a:t>
              </a:r>
              <a:r>
                <a:rPr lang="en-US" sz="9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Max Transmit Power (</a:t>
              </a:r>
              <a:r>
                <a:rPr lang="en-US" sz="900" dirty="0" err="1"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dBm</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per local regulations</a:t>
              </a:r>
              <a:r>
                <a:rPr lang="en-US" sz="9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altLang="ja-JP" sz="900" dirty="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3 GE </a:t>
              </a:r>
              <a:r>
                <a:rPr lang="ja-JP" altLang="en-US" sz="900" dirty="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ローカル </a:t>
              </a:r>
              <a:r>
                <a:rPr lang="ja-JP" altLang="en-US" sz="900" dirty="0" smtClean="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ダウンリンクポート</a:t>
              </a:r>
              <a:r>
                <a:rPr lang="en-US" altLang="ja-JP" sz="900" dirty="0" smtClean="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900" dirty="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1xPoE</a:t>
              </a:r>
              <a:r>
                <a:rPr lang="ja-JP" altLang="en-US" sz="900" dirty="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出力含む</a:t>
              </a:r>
              <a:r>
                <a:rPr lang="ja-JP" altLang="en-US" sz="900" dirty="0" smtClean="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sz="900" baseline="30000" dirty="0" smtClean="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sz="900" dirty="0">
                <a:solidFill>
                  <a:schemeClr val="accent4"/>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Local ports 802.1x </a:t>
              </a:r>
              <a:r>
                <a:rPr lang="ja-JP" alt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対応</a:t>
              </a:r>
              <a:r>
                <a:rPr lang="en-US" sz="9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USB 2.0</a:t>
              </a:r>
              <a:r>
                <a:rPr lang="en-US" sz="9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endPar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31" name="Group 30"/>
          <p:cNvGrpSpPr/>
          <p:nvPr/>
        </p:nvGrpSpPr>
        <p:grpSpPr>
          <a:xfrm>
            <a:off x="2060888" y="2175364"/>
            <a:ext cx="1670679" cy="2768287"/>
            <a:chOff x="3060511" y="2698690"/>
            <a:chExt cx="2227572" cy="3937695"/>
          </a:xfrm>
        </p:grpSpPr>
        <p:grpSp>
          <p:nvGrpSpPr>
            <p:cNvPr id="49" name="Group 48"/>
            <p:cNvGrpSpPr/>
            <p:nvPr/>
          </p:nvGrpSpPr>
          <p:grpSpPr>
            <a:xfrm>
              <a:off x="3060511" y="3549262"/>
              <a:ext cx="2227572" cy="3087123"/>
              <a:chOff x="1373603" y="3396862"/>
              <a:chExt cx="2227572" cy="3087123"/>
            </a:xfrm>
          </p:grpSpPr>
          <p:sp>
            <p:nvSpPr>
              <p:cNvPr id="53" name="Rectangle 52"/>
              <p:cNvSpPr/>
              <p:nvPr/>
            </p:nvSpPr>
            <p:spPr>
              <a:xfrm>
                <a:off x="1394622" y="3396862"/>
                <a:ext cx="2129361" cy="308712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sp>
            <p:nvSpPr>
              <p:cNvPr id="54" name="TextBox 53"/>
              <p:cNvSpPr txBox="1"/>
              <p:nvPr/>
            </p:nvSpPr>
            <p:spPr>
              <a:xfrm>
                <a:off x="1394622" y="3476697"/>
                <a:ext cx="2129360" cy="459680"/>
              </a:xfrm>
              <a:prstGeom prst="rect">
                <a:avLst/>
              </a:prstGeom>
              <a:noFill/>
            </p:spPr>
            <p:txBody>
              <a:bodyPr wrap="square" rtlCol="0">
                <a:spAutoFit/>
              </a:bodyPr>
              <a:lstStyle/>
              <a:p>
                <a:pPr algn="ctr"/>
                <a:r>
                  <a:rPr lang="en-US" sz="15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1830</a:t>
                </a:r>
              </a:p>
            </p:txBody>
          </p:sp>
          <p:sp>
            <p:nvSpPr>
              <p:cNvPr id="55" name="Rectangle 54"/>
              <p:cNvSpPr/>
              <p:nvPr/>
            </p:nvSpPr>
            <p:spPr>
              <a:xfrm>
                <a:off x="1373603" y="4043621"/>
                <a:ext cx="2227572" cy="2007267"/>
              </a:xfrm>
              <a:prstGeom prst="rect">
                <a:avLst/>
              </a:prstGeom>
            </p:spPr>
            <p:txBody>
              <a:bodyPr wrap="square">
                <a:noAutofit/>
              </a:bodyPr>
              <a:lstStyle/>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3x3:2SS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80MHz</a:t>
                </a:r>
              </a:p>
              <a:p>
                <a:pPr marL="115859" indent="-115859">
                  <a:lnSpc>
                    <a:spcPct val="90000"/>
                  </a:lnSpc>
                  <a:spcAft>
                    <a:spcPts val="300"/>
                  </a:spcAft>
                  <a:buFont typeface="Arial" panose="020B0604020202020204" pitchFamily="34" charset="0"/>
                  <a:buChar char="•"/>
                  <a:defRPr/>
                </a:pP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867 Mbps Performance</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Tx Beam Forming</a:t>
                </a: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 GE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Port Uplink</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15859" indent="-115859">
                  <a:lnSpc>
                    <a:spcPct val="90000"/>
                  </a:lnSpc>
                  <a:spcAft>
                    <a:spcPts val="300"/>
                  </a:spcAft>
                  <a:buFont typeface="Arial" panose="020B0604020202020204" pitchFamily="34" charset="0"/>
                  <a:buChar char="•"/>
                  <a:defRPr/>
                </a:pPr>
                <a:r>
                  <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USB </a:t>
                </a:r>
                <a:r>
                  <a:rPr lang="en-US" sz="9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2.0</a:t>
                </a:r>
                <a:endParaRPr lang="en-US" sz="9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07567" y="2698690"/>
              <a:ext cx="1063215" cy="850572"/>
            </a:xfrm>
            <a:prstGeom prst="rect">
              <a:avLst/>
            </a:prstGeom>
          </p:spPr>
        </p:pic>
      </p:grpSp>
      <p:sp>
        <p:nvSpPr>
          <p:cNvPr id="48" name="TextBox 47"/>
          <p:cNvSpPr txBox="1"/>
          <p:nvPr/>
        </p:nvSpPr>
        <p:spPr>
          <a:xfrm>
            <a:off x="175141" y="4941782"/>
            <a:ext cx="1089752" cy="200055"/>
          </a:xfrm>
          <a:prstGeom prst="rect">
            <a:avLst/>
          </a:prstGeom>
          <a:noFill/>
        </p:spPr>
        <p:txBody>
          <a:bodyPr wrap="square" rtlCol="0">
            <a:spAutoFit/>
          </a:bodyPr>
          <a:lstStyle/>
          <a:p>
            <a:r>
              <a:rPr lang="en-US" sz="7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今後のアベイラビリティ</a:t>
            </a:r>
            <a:endParaRPr lang="en-US" sz="7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6" name="TextBox 55"/>
          <p:cNvSpPr txBox="1"/>
          <p:nvPr/>
        </p:nvSpPr>
        <p:spPr>
          <a:xfrm>
            <a:off x="2425085" y="4947552"/>
            <a:ext cx="2339791" cy="200055"/>
          </a:xfrm>
          <a:prstGeom prst="rect">
            <a:avLst/>
          </a:prstGeom>
          <a:noFill/>
        </p:spPr>
        <p:txBody>
          <a:bodyPr wrap="square" rtlCol="0">
            <a:spAutoFit/>
          </a:bodyPr>
          <a:lstStyle/>
          <a:p>
            <a:r>
              <a:rPr lang="en-US" sz="700" baseline="300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ウォールプレート、テレワーカーのみ対応</a:t>
            </a:r>
            <a:endParaRPr lang="en-US" sz="7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1" name="TextBox 60"/>
          <p:cNvSpPr txBox="1"/>
          <p:nvPr/>
        </p:nvSpPr>
        <p:spPr>
          <a:xfrm>
            <a:off x="4376905" y="4952494"/>
            <a:ext cx="2339791" cy="200055"/>
          </a:xfrm>
          <a:prstGeom prst="rect">
            <a:avLst/>
          </a:prstGeom>
          <a:noFill/>
        </p:spPr>
        <p:txBody>
          <a:bodyPr wrap="square" rtlCol="0">
            <a:spAutoFit/>
          </a:bodyPr>
          <a:lstStyle/>
          <a:p>
            <a:r>
              <a:rPr lang="en-US" sz="700" baseline="300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4 </a:t>
            </a:r>
            <a:r>
              <a:rPr lang="ja-JP" altLang="en-US" sz="700"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テレワーカーのみ使用可能</a:t>
            </a:r>
            <a:endParaRPr lang="en-US" sz="700"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Pentagon 7"/>
          <p:cNvSpPr/>
          <p:nvPr/>
        </p:nvSpPr>
        <p:spPr>
          <a:xfrm>
            <a:off x="227387" y="1330873"/>
            <a:ext cx="8699563" cy="186438"/>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ＭＳ Ｐゴシック" panose="020B0600070205080204" pitchFamily="50" charset="-128"/>
                <a:ea typeface="ＭＳ Ｐゴシック" panose="020B0600070205080204" pitchFamily="50" charset="-128"/>
              </a:rPr>
              <a:t>DNA Ready  |  RF Excellence  |  CMX  |  Centralized, </a:t>
            </a:r>
            <a:r>
              <a:rPr lang="en-US" sz="1000" dirty="0" err="1" smtClean="0">
                <a:latin typeface="ＭＳ Ｐゴシック" panose="020B0600070205080204" pitchFamily="50" charset="-128"/>
                <a:ea typeface="ＭＳ Ｐゴシック" panose="020B0600070205080204" pitchFamily="50" charset="-128"/>
              </a:rPr>
              <a:t>FlexConnect</a:t>
            </a:r>
            <a:r>
              <a:rPr lang="en-US" sz="1000" dirty="0" smtClean="0">
                <a:latin typeface="ＭＳ Ｐゴシック" panose="020B0600070205080204" pitchFamily="50" charset="-128"/>
                <a:ea typeface="ＭＳ Ｐゴシック" panose="020B0600070205080204" pitchFamily="50" charset="-128"/>
              </a:rPr>
              <a:t> or Mobility Express</a:t>
            </a:r>
          </a:p>
        </p:txBody>
      </p:sp>
      <p:sp>
        <p:nvSpPr>
          <p:cNvPr id="59" name="Pentagon 58"/>
          <p:cNvSpPr/>
          <p:nvPr/>
        </p:nvSpPr>
        <p:spPr>
          <a:xfrm>
            <a:off x="5580292" y="1534203"/>
            <a:ext cx="3346658" cy="173135"/>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ＭＳ Ｐゴシック" panose="020B0600070205080204" pitchFamily="50" charset="-128"/>
                <a:ea typeface="ＭＳ Ｐゴシック" panose="020B0600070205080204" pitchFamily="50" charset="-128"/>
              </a:rPr>
              <a:t>Dual 5 GHz  |  Flexible Radio  |  HDX</a:t>
            </a:r>
          </a:p>
        </p:txBody>
      </p:sp>
      <p:sp>
        <p:nvSpPr>
          <p:cNvPr id="60" name="Pentagon 59"/>
          <p:cNvSpPr/>
          <p:nvPr/>
        </p:nvSpPr>
        <p:spPr>
          <a:xfrm>
            <a:off x="7321521" y="1731716"/>
            <a:ext cx="1596123" cy="184388"/>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ＭＳ Ｐゴシック" panose="020B0600070205080204" pitchFamily="50" charset="-128"/>
                <a:ea typeface="ＭＳ Ｐゴシック" panose="020B0600070205080204" pitchFamily="50" charset="-128"/>
              </a:rPr>
              <a:t>Future Proof</a:t>
            </a:r>
          </a:p>
        </p:txBody>
      </p:sp>
      <p:sp>
        <p:nvSpPr>
          <p:cNvPr id="62" name="Title 1"/>
          <p:cNvSpPr>
            <a:spLocks noGrp="1"/>
          </p:cNvSpPr>
          <p:nvPr>
            <p:ph type="title"/>
          </p:nvPr>
        </p:nvSpPr>
        <p:spPr/>
        <p:txBody>
          <a:bodyPr/>
          <a:lstStyle/>
          <a:p>
            <a:r>
              <a:rPr lang="en-US" sz="2400" dirty="0">
                <a:latin typeface="ＭＳ Ｐゴシック" panose="020B0600070205080204" pitchFamily="50" charset="-128"/>
                <a:ea typeface="ＭＳ Ｐゴシック" panose="020B0600070205080204" pitchFamily="50" charset="-128"/>
                <a:cs typeface="Arial" charset="0"/>
              </a:rPr>
              <a:t>Cisco </a:t>
            </a:r>
            <a:r>
              <a:rPr lang="en-US" sz="2400" dirty="0" err="1">
                <a:latin typeface="ＭＳ Ｐゴシック" panose="020B0600070205080204" pitchFamily="50" charset="-128"/>
                <a:ea typeface="ＭＳ Ｐゴシック" panose="020B0600070205080204" pitchFamily="50" charset="-128"/>
                <a:cs typeface="Arial" charset="0"/>
              </a:rPr>
              <a:t>Aironet</a:t>
            </a:r>
            <a:r>
              <a:rPr lang="en-US" sz="2400" dirty="0">
                <a:latin typeface="ＭＳ Ｐゴシック" panose="020B0600070205080204" pitchFamily="50" charset="-128"/>
                <a:ea typeface="ＭＳ Ｐゴシック" panose="020B0600070205080204" pitchFamily="50" charset="-128"/>
                <a:cs typeface="Arial" charset="0"/>
              </a:rPr>
              <a:t> </a:t>
            </a:r>
            <a:r>
              <a:rPr lang="en-US" sz="2400" dirty="0" smtClean="0">
                <a:latin typeface="ＭＳ Ｐゴシック" panose="020B0600070205080204" pitchFamily="50" charset="-128"/>
                <a:ea typeface="ＭＳ Ｐゴシック" panose="020B0600070205080204" pitchFamily="50" charset="-128"/>
                <a:cs typeface="Arial" charset="0"/>
              </a:rPr>
              <a:t>802.11ac Wave 2 </a:t>
            </a:r>
            <a:br>
              <a:rPr lang="en-US" sz="2400" dirty="0" smtClean="0">
                <a:latin typeface="ＭＳ Ｐゴシック" panose="020B0600070205080204" pitchFamily="50" charset="-128"/>
                <a:ea typeface="ＭＳ Ｐゴシック" panose="020B0600070205080204" pitchFamily="50" charset="-128"/>
                <a:cs typeface="Arial" charset="0"/>
              </a:rPr>
            </a:br>
            <a:r>
              <a:rPr lang="ja-JP" altLang="en-US" sz="2400" dirty="0" smtClean="0">
                <a:latin typeface="ＭＳ Ｐゴシック" panose="020B0600070205080204" pitchFamily="50" charset="-128"/>
                <a:ea typeface="ＭＳ Ｐゴシック" panose="020B0600070205080204" pitchFamily="50" charset="-128"/>
                <a:cs typeface="Arial" charset="0"/>
              </a:rPr>
              <a:t>アクセスポイント ポートフォリオ</a:t>
            </a:r>
            <a:endParaRPr lang="en-US" sz="2400" dirty="0">
              <a:solidFill>
                <a:schemeClr val="tx2"/>
              </a:solidFill>
              <a:latin typeface="ＭＳ Ｐゴシック" panose="020B0600070205080204" pitchFamily="50" charset="-128"/>
              <a:ea typeface="ＭＳ Ｐゴシック" panose="020B0600070205080204" pitchFamily="50" charset="-128"/>
              <a:cs typeface="Arial" charset="0"/>
            </a:endParaRPr>
          </a:p>
        </p:txBody>
      </p:sp>
      <p:pic>
        <p:nvPicPr>
          <p:cNvPr id="57" name="Picture 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78538" y="2307418"/>
            <a:ext cx="434077" cy="446893"/>
          </a:xfrm>
          <a:prstGeom prst="roundRect">
            <a:avLst/>
          </a:prstGeom>
        </p:spPr>
      </p:pic>
      <p:pic>
        <p:nvPicPr>
          <p:cNvPr id="58" name="図 5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0597" y="2163894"/>
            <a:ext cx="804894" cy="423911"/>
          </a:xfrm>
          <a:prstGeom prst="rect">
            <a:avLst/>
          </a:prstGeom>
        </p:spPr>
      </p:pic>
    </p:spTree>
    <p:extLst>
      <p:ext uri="{BB962C8B-B14F-4D97-AF65-F5344CB8AC3E}">
        <p14:creationId xmlns:p14="http://schemas.microsoft.com/office/powerpoint/2010/main" val="215574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flipV="1">
            <a:off x="123839" y="1485465"/>
            <a:ext cx="3530600" cy="338445"/>
          </a:xfrm>
          <a:prstGeom prst="rect">
            <a:avLst/>
          </a:prstGeom>
          <a:gradFill flip="none" rotWithShape="1">
            <a:gsLst>
              <a:gs pos="0">
                <a:schemeClr val="bg1">
                  <a:alpha val="0"/>
                </a:schemeClr>
              </a:gs>
              <a:gs pos="50000">
                <a:schemeClr val="tx1">
                  <a:lumMod val="40000"/>
                  <a:lumOff val="6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92" rIns="68567" bIns="34292"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 name="Title 1"/>
          <p:cNvSpPr>
            <a:spLocks noGrp="1"/>
          </p:cNvSpPr>
          <p:nvPr>
            <p:ph type="title"/>
          </p:nvPr>
        </p:nvSpPr>
        <p:spPr>
          <a:xfrm>
            <a:off x="437766" y="341912"/>
            <a:ext cx="8706234" cy="731647"/>
          </a:xfrm>
        </p:spPr>
        <p:txBody>
          <a:bodyPr/>
          <a:lstStyle/>
          <a:p>
            <a:r>
              <a:rPr lang="ja-JP" altLang="en-US" dirty="0" smtClean="0">
                <a:latin typeface="ＭＳ Ｐゴシック" panose="020B0600070205080204" pitchFamily="50" charset="-128"/>
                <a:ea typeface="ＭＳ Ｐゴシック" panose="020B0600070205080204" pitchFamily="50" charset="-128"/>
              </a:rPr>
              <a:t>オフィス向けアクセスポイント</a:t>
            </a:r>
            <a:endParaRPr lang="en-US" dirty="0">
              <a:latin typeface="ＭＳ Ｐゴシック" panose="020B0600070205080204" pitchFamily="50" charset="-128"/>
              <a:ea typeface="ＭＳ Ｐゴシック" panose="020B0600070205080204" pitchFamily="50" charset="-128"/>
            </a:endParaRPr>
          </a:p>
        </p:txBody>
      </p:sp>
      <p:sp>
        <p:nvSpPr>
          <p:cNvPr id="3" name="Rectangle 2"/>
          <p:cNvSpPr/>
          <p:nvPr/>
        </p:nvSpPr>
        <p:spPr>
          <a:xfrm>
            <a:off x="203184" y="1485466"/>
            <a:ext cx="3563166" cy="420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92" rIns="68567" bIns="34292" rtlCol="0" anchor="ctr"/>
          <a:lstStyle/>
          <a:p>
            <a:pPr algn="ct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Cisco Aironet</a:t>
            </a:r>
            <a:r>
              <a:rPr lang="en-US" b="1" baseline="30000"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 1815i Series</a:t>
            </a:r>
          </a:p>
        </p:txBody>
      </p:sp>
      <p:grpSp>
        <p:nvGrpSpPr>
          <p:cNvPr id="15" name="Group 14"/>
          <p:cNvGrpSpPr/>
          <p:nvPr/>
        </p:nvGrpSpPr>
        <p:grpSpPr>
          <a:xfrm>
            <a:off x="3916078" y="1084981"/>
            <a:ext cx="5227922" cy="3914858"/>
            <a:chOff x="3086364" y="1084580"/>
            <a:chExt cx="4969616" cy="3064510"/>
          </a:xfrm>
        </p:grpSpPr>
        <p:sp>
          <p:nvSpPr>
            <p:cNvPr id="16" name="Rectangle 15"/>
            <p:cNvSpPr/>
            <p:nvPr/>
          </p:nvSpPr>
          <p:spPr>
            <a:xfrm>
              <a:off x="3150342" y="1084580"/>
              <a:ext cx="4905638" cy="3058846"/>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3086364" y="1084580"/>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9" name="Rectangle 18"/>
            <p:cNvSpPr/>
            <p:nvPr/>
          </p:nvSpPr>
          <p:spPr>
            <a:xfrm>
              <a:off x="3086364" y="1700149"/>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0" name="Rectangle 19"/>
            <p:cNvSpPr/>
            <p:nvPr/>
          </p:nvSpPr>
          <p:spPr>
            <a:xfrm>
              <a:off x="3086364" y="2315717"/>
              <a:ext cx="66744" cy="6022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1" name="Rectangle 20"/>
            <p:cNvSpPr/>
            <p:nvPr/>
          </p:nvSpPr>
          <p:spPr>
            <a:xfrm>
              <a:off x="3086364" y="2931286"/>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2" name="Rectangle 21"/>
            <p:cNvSpPr/>
            <p:nvPr/>
          </p:nvSpPr>
          <p:spPr>
            <a:xfrm>
              <a:off x="3086364" y="3546854"/>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sp>
        <p:nvSpPr>
          <p:cNvPr id="23" name="Rectangle 22"/>
          <p:cNvSpPr/>
          <p:nvPr/>
        </p:nvSpPr>
        <p:spPr>
          <a:xfrm>
            <a:off x="4136019" y="1073559"/>
            <a:ext cx="4811550" cy="4069941"/>
          </a:xfrm>
          <a:prstGeom prst="rect">
            <a:avLst/>
          </a:prstGeom>
        </p:spPr>
        <p:txBody>
          <a:bodyPr wrap="square" lIns="68567" tIns="34292" rIns="68567" bIns="34292">
            <a:spAutoFit/>
          </a:bodyPr>
          <a:lstStyle/>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エンタープライズ クラス</a:t>
            </a:r>
            <a:r>
              <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rPr>
              <a:t/>
            </a:r>
            <a:br>
              <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rPr>
            </a:b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2x2:2 SU/MU-MIMO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802.11ac Wave </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 </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デュアル ラジオ</a:t>
            </a:r>
            <a:r>
              <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(2.4GHz/5GHz)</a:t>
            </a:r>
            <a:endPar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802.11ac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Wave </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対応（</a:t>
            </a:r>
            <a:r>
              <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80MHz</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Integrated Bluetooth Low Energy </a:t>
            </a:r>
            <a:r>
              <a:rPr lang="en-US" altLang="ja-JP"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radio(BLE)*</a:t>
            </a:r>
          </a:p>
          <a:p>
            <a:pPr marL="214267" indent="-214267">
              <a:buFont typeface="Arial"/>
              <a:buChar char="•"/>
            </a:pPr>
            <a:endPar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Mobility Express</a:t>
            </a:r>
            <a:r>
              <a:rPr lang="ja-JP" alt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対応</a:t>
            </a:r>
            <a:endParaRPr 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小型の</a:t>
            </a:r>
            <a:r>
              <a:rPr lang="ja-JP" alt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フォーム ファクタで</a:t>
            </a:r>
            <a:r>
              <a:rPr lang="ja-JP" alt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洗練されたデザイン</a:t>
            </a: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smtClean="0">
                <a:solidFill>
                  <a:schemeClr val="tx2"/>
                </a:solidFill>
                <a:latin typeface="ＭＳ Ｐゴシック" panose="020B0600070205080204" pitchFamily="50" charset="-128"/>
                <a:ea typeface="ＭＳ Ｐゴシック" panose="020B0600070205080204" pitchFamily="50" charset="-128"/>
                <a:cs typeface="メイリオ" panose="020B0604030504040204" pitchFamily="50" charset="-128"/>
              </a:rPr>
              <a:t>                  15.24 x 15.24 x 3 cm</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1 x </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アップリンク</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GigE </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ポート</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Powered over Ethernet (</a:t>
            </a:r>
            <a:r>
              <a:rPr lang="en-US" sz="1400" b="1" dirty="0" err="1">
                <a:latin typeface="ＭＳ Ｐゴシック" panose="020B0600070205080204" pitchFamily="50" charset="-128"/>
                <a:ea typeface="ＭＳ Ｐゴシック" panose="020B0600070205080204" pitchFamily="50" charset="-128"/>
                <a:cs typeface="メイリオ" panose="020B0604030504040204" pitchFamily="50" charset="-128"/>
              </a:rPr>
              <a:t>PoE</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内蔵アンテナ</a:t>
            </a: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TextBox 17"/>
          <p:cNvSpPr txBox="1"/>
          <p:nvPr/>
        </p:nvSpPr>
        <p:spPr>
          <a:xfrm>
            <a:off x="7943853" y="4593891"/>
            <a:ext cx="1305775" cy="207753"/>
          </a:xfrm>
          <a:prstGeom prst="rect">
            <a:avLst/>
          </a:prstGeom>
          <a:noFill/>
        </p:spPr>
        <p:txBody>
          <a:bodyPr wrap="square" lIns="68567" tIns="34292" rIns="68567" bIns="34292" rtlCol="0">
            <a:spAutoFit/>
          </a:bodyPr>
          <a:lstStyle/>
          <a:p>
            <a:r>
              <a:rPr 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 Future availability</a:t>
            </a:r>
          </a:p>
        </p:txBody>
      </p:sp>
      <p:pic>
        <p:nvPicPr>
          <p:cNvPr id="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947" y="1873588"/>
            <a:ext cx="2699664" cy="215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839813" y="3897768"/>
            <a:ext cx="2098651" cy="369332"/>
          </a:xfrm>
          <a:prstGeom prst="rect">
            <a:avLst/>
          </a:prstGeom>
        </p:spPr>
        <p:txBody>
          <a:bodyPr wrap="none">
            <a:spAutoFit/>
          </a:bodyPr>
          <a:lstStyle/>
          <a:p>
            <a:pPr algn="ctr"/>
            <a:r>
              <a:rPr lang="ja-JP" altLang="en-US" dirty="0">
                <a:solidFill>
                  <a:srgbClr val="435153"/>
                </a:solidFill>
                <a:latin typeface="ＭＳ Ｐゴシック" panose="020B0600070205080204" pitchFamily="50" charset="-128"/>
                <a:ea typeface="ＭＳ Ｐゴシック" panose="020B0600070205080204" pitchFamily="50" charset="-128"/>
              </a:rPr>
              <a:t>リリース時期：</a:t>
            </a:r>
            <a:r>
              <a:rPr lang="en-US" altLang="ja-JP" dirty="0">
                <a:solidFill>
                  <a:srgbClr val="435153"/>
                </a:solidFill>
                <a:latin typeface="ＭＳ Ｐゴシック" panose="020B0600070205080204" pitchFamily="50" charset="-128"/>
                <a:ea typeface="ＭＳ Ｐゴシック" panose="020B0600070205080204" pitchFamily="50" charset="-128"/>
              </a:rPr>
              <a:t>4-5</a:t>
            </a:r>
            <a:r>
              <a:rPr lang="ja-JP" altLang="en-US" dirty="0">
                <a:solidFill>
                  <a:srgbClr val="435153"/>
                </a:solidFill>
                <a:latin typeface="ＭＳ Ｐゴシック" panose="020B0600070205080204" pitchFamily="50" charset="-128"/>
                <a:ea typeface="ＭＳ Ｐゴシック" panose="020B0600070205080204" pitchFamily="50" charset="-128"/>
              </a:rPr>
              <a:t>月</a:t>
            </a:r>
            <a:endParaRPr lang="en-US" altLang="ja-JP" dirty="0">
              <a:solidFill>
                <a:srgbClr val="435153"/>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35029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341912"/>
            <a:ext cx="8706234" cy="731647"/>
          </a:xfrm>
        </p:spPr>
        <p:txBody>
          <a:bodyPr/>
          <a:lstStyle/>
          <a:p>
            <a:r>
              <a:rPr lang="ja-JP" altLang="en-US" sz="2800" dirty="0" smtClean="0">
                <a:latin typeface="ＭＳ Ｐゴシック" panose="020B0600070205080204" pitchFamily="50" charset="-128"/>
                <a:ea typeface="ＭＳ Ｐゴシック" panose="020B0600070205080204" pitchFamily="50" charset="-128"/>
              </a:rPr>
              <a:t>壁掛け</a:t>
            </a:r>
            <a:r>
              <a:rPr lang="ja-JP" altLang="en-US" sz="2800" dirty="0">
                <a:latin typeface="ＭＳ Ｐゴシック" panose="020B0600070205080204" pitchFamily="50" charset="-128"/>
                <a:ea typeface="ＭＳ Ｐゴシック" panose="020B0600070205080204" pitchFamily="50" charset="-128"/>
              </a:rPr>
              <a:t>型アクセスポイント</a:t>
            </a:r>
            <a:endParaRPr lang="en-US" sz="2800" dirty="0">
              <a:latin typeface="ＭＳ Ｐゴシック" panose="020B0600070205080204" pitchFamily="50" charset="-128"/>
              <a:ea typeface="ＭＳ Ｐゴシック" panose="020B0600070205080204" pitchFamily="50" charset="-128"/>
            </a:endParaRPr>
          </a:p>
        </p:txBody>
      </p:sp>
      <p:grpSp>
        <p:nvGrpSpPr>
          <p:cNvPr id="4" name="Group 3"/>
          <p:cNvGrpSpPr/>
          <p:nvPr/>
        </p:nvGrpSpPr>
        <p:grpSpPr>
          <a:xfrm>
            <a:off x="402721" y="1531479"/>
            <a:ext cx="3563168" cy="421020"/>
            <a:chOff x="513535" y="3647596"/>
            <a:chExt cx="3563168" cy="421020"/>
          </a:xfrm>
        </p:grpSpPr>
        <p:sp>
          <p:nvSpPr>
            <p:cNvPr id="31" name="Rectangle 30"/>
            <p:cNvSpPr/>
            <p:nvPr/>
          </p:nvSpPr>
          <p:spPr>
            <a:xfrm flipV="1">
              <a:off x="546103" y="3647596"/>
              <a:ext cx="3530600" cy="338445"/>
            </a:xfrm>
            <a:prstGeom prst="rect">
              <a:avLst/>
            </a:prstGeom>
            <a:gradFill flip="none" rotWithShape="1">
              <a:gsLst>
                <a:gs pos="0">
                  <a:schemeClr val="bg1">
                    <a:alpha val="0"/>
                  </a:schemeClr>
                </a:gs>
                <a:gs pos="50000">
                  <a:schemeClr val="tx1">
                    <a:lumMod val="40000"/>
                    <a:lumOff val="6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2" rIns="68580" bIns="34292"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3" name="Rectangle 2"/>
            <p:cNvSpPr/>
            <p:nvPr/>
          </p:nvSpPr>
          <p:spPr>
            <a:xfrm>
              <a:off x="513535" y="3648234"/>
              <a:ext cx="3563166" cy="420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2" rIns="68580" bIns="34292" rtlCol="0" anchor="ctr"/>
            <a:lstStyle/>
            <a:p>
              <a:pPr algn="ct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Cisco Aironet</a:t>
              </a:r>
              <a:r>
                <a:rPr lang="en-US" b="1" baseline="30000"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 1815w Series</a:t>
              </a:r>
            </a:p>
          </p:txBody>
        </p:sp>
      </p:grpSp>
      <p:grpSp>
        <p:nvGrpSpPr>
          <p:cNvPr id="15" name="Group 14"/>
          <p:cNvGrpSpPr/>
          <p:nvPr/>
        </p:nvGrpSpPr>
        <p:grpSpPr>
          <a:xfrm>
            <a:off x="4207770" y="1084967"/>
            <a:ext cx="4936230" cy="3927547"/>
            <a:chOff x="3086364" y="1084580"/>
            <a:chExt cx="4969616" cy="3064510"/>
          </a:xfrm>
        </p:grpSpPr>
        <p:sp>
          <p:nvSpPr>
            <p:cNvPr id="16" name="Rectangle 15"/>
            <p:cNvSpPr/>
            <p:nvPr/>
          </p:nvSpPr>
          <p:spPr>
            <a:xfrm>
              <a:off x="3150342" y="1084580"/>
              <a:ext cx="4905638" cy="3058846"/>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3086364" y="1084580"/>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9" name="Rectangle 18"/>
            <p:cNvSpPr/>
            <p:nvPr/>
          </p:nvSpPr>
          <p:spPr>
            <a:xfrm>
              <a:off x="3086364" y="1700149"/>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0" name="Rectangle 19"/>
            <p:cNvSpPr/>
            <p:nvPr/>
          </p:nvSpPr>
          <p:spPr>
            <a:xfrm>
              <a:off x="3086364" y="2315717"/>
              <a:ext cx="66744" cy="6022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1" name="Rectangle 20"/>
            <p:cNvSpPr/>
            <p:nvPr/>
          </p:nvSpPr>
          <p:spPr>
            <a:xfrm>
              <a:off x="3086364" y="2931286"/>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2" name="Rectangle 21"/>
            <p:cNvSpPr/>
            <p:nvPr/>
          </p:nvSpPr>
          <p:spPr>
            <a:xfrm>
              <a:off x="3086364" y="3546854"/>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sp>
        <p:nvSpPr>
          <p:cNvPr id="23" name="Rectangle 22"/>
          <p:cNvSpPr/>
          <p:nvPr/>
        </p:nvSpPr>
        <p:spPr>
          <a:xfrm>
            <a:off x="4471810" y="1112898"/>
            <a:ext cx="4441508" cy="3947238"/>
          </a:xfrm>
          <a:prstGeom prst="rect">
            <a:avLst/>
          </a:prstGeom>
        </p:spPr>
        <p:txBody>
          <a:bodyPr wrap="square" lIns="68567" tIns="34292" rIns="68567" bIns="34292">
            <a:spAutoFit/>
          </a:bodyPr>
          <a:lstStyle/>
          <a:p>
            <a:pPr marL="214267" indent="-214267">
              <a:buFont typeface="Arial"/>
              <a:buChar char="•"/>
            </a:pPr>
            <a:r>
              <a:rPr lang="ja-JP" altLang="en-US" sz="1200" b="1" dirty="0" smtClean="0">
                <a:ea typeface="ＭＳ Ｐゴシック" panose="020B0600070205080204" pitchFamily="50" charset="-128"/>
                <a:cs typeface="メイリオ" panose="020B0604030504040204" pitchFamily="50" charset="-128"/>
              </a:rPr>
              <a:t>無線、有線　同時接続</a:t>
            </a:r>
            <a:endParaRPr lang="en-US" altLang="ja-JP" sz="1200" b="1" dirty="0" smtClean="0">
              <a:ea typeface="ＭＳ Ｐゴシック" panose="020B0600070205080204" pitchFamily="50" charset="-128"/>
              <a:cs typeface="メイリオ" panose="020B0604030504040204" pitchFamily="50" charset="-128"/>
            </a:endParaRPr>
          </a:p>
          <a:p>
            <a:endParaRPr lang="en-US" sz="1200" b="1" dirty="0">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200" dirty="0" smtClean="0">
                <a:solidFill>
                  <a:schemeClr val="tx2"/>
                </a:solidFill>
                <a:latin typeface="+mn-ea"/>
                <a:ea typeface="+mn-ea"/>
                <a:cs typeface="メイリオ" panose="020B0604030504040204" pitchFamily="50" charset="-128"/>
              </a:rPr>
              <a:t>デュアル ラジオ</a:t>
            </a:r>
            <a:r>
              <a:rPr lang="en-US" altLang="ja-JP" sz="1200" dirty="0" smtClean="0">
                <a:solidFill>
                  <a:schemeClr val="tx2"/>
                </a:solidFill>
                <a:latin typeface="+mn-ea"/>
                <a:ea typeface="+mn-ea"/>
                <a:cs typeface="メイリオ" panose="020B0604030504040204" pitchFamily="50" charset="-128"/>
              </a:rPr>
              <a:t>(2.4GHz/5GHz)</a:t>
            </a:r>
          </a:p>
          <a:p>
            <a:pPr marL="214267" indent="-214267">
              <a:buFont typeface="Arial"/>
              <a:buChar char="•"/>
            </a:pPr>
            <a:r>
              <a:rPr lang="en-US" altLang="ja-JP" sz="1200" b="1" dirty="0" smtClean="0">
                <a:solidFill>
                  <a:schemeClr val="tx2"/>
                </a:solidFill>
                <a:latin typeface="+mn-ea"/>
                <a:ea typeface="+mn-ea"/>
                <a:cs typeface="メイリオ" panose="020B0604030504040204" pitchFamily="50" charset="-128"/>
              </a:rPr>
              <a:t>802.11ac </a:t>
            </a:r>
            <a:r>
              <a:rPr lang="en-US" altLang="ja-JP" sz="1200" b="1" dirty="0">
                <a:solidFill>
                  <a:schemeClr val="tx2"/>
                </a:solidFill>
                <a:latin typeface="+mn-ea"/>
                <a:ea typeface="+mn-ea"/>
                <a:cs typeface="メイリオ" panose="020B0604030504040204" pitchFamily="50" charset="-128"/>
              </a:rPr>
              <a:t>Wave 2</a:t>
            </a:r>
            <a:r>
              <a:rPr lang="ja-JP" altLang="en-US" sz="1200" b="1" dirty="0" smtClean="0">
                <a:solidFill>
                  <a:schemeClr val="tx2"/>
                </a:solidFill>
                <a:latin typeface="+mn-ea"/>
                <a:ea typeface="+mn-ea"/>
                <a:cs typeface="メイリオ" panose="020B0604030504040204" pitchFamily="50" charset="-128"/>
              </a:rPr>
              <a:t>対応（</a:t>
            </a:r>
            <a:r>
              <a:rPr lang="en-US" altLang="ja-JP" sz="1200" b="1" dirty="0" smtClean="0">
                <a:solidFill>
                  <a:schemeClr val="tx2"/>
                </a:solidFill>
                <a:latin typeface="+mn-ea"/>
                <a:ea typeface="+mn-ea"/>
                <a:cs typeface="メイリオ" panose="020B0604030504040204" pitchFamily="50" charset="-128"/>
              </a:rPr>
              <a:t>80MHz</a:t>
            </a:r>
            <a:r>
              <a:rPr lang="ja-JP" altLang="en-US" sz="1200" b="1" dirty="0" smtClean="0">
                <a:solidFill>
                  <a:schemeClr val="tx2"/>
                </a:solidFill>
                <a:latin typeface="+mn-ea"/>
                <a:ea typeface="+mn-ea"/>
                <a:cs typeface="メイリオ" panose="020B0604030504040204" pitchFamily="50" charset="-128"/>
              </a:rPr>
              <a:t>）</a:t>
            </a:r>
            <a:endParaRPr lang="en-US" altLang="ja-JP" sz="1200" b="1" dirty="0" smtClean="0">
              <a:solidFill>
                <a:schemeClr val="tx2"/>
              </a:solidFill>
              <a:latin typeface="+mn-ea"/>
              <a:ea typeface="+mn-ea"/>
              <a:cs typeface="メイリオ" panose="020B0604030504040204" pitchFamily="50" charset="-128"/>
            </a:endParaRPr>
          </a:p>
          <a:p>
            <a:pPr marL="214267" indent="-214267">
              <a:buFont typeface="Arial"/>
              <a:buChar char="•"/>
            </a:pPr>
            <a:r>
              <a:rPr lang="en-US" sz="1200" b="1" dirty="0">
                <a:solidFill>
                  <a:schemeClr val="tx2"/>
                </a:solidFill>
                <a:ea typeface="ＭＳ Ｐゴシック" panose="020B0600070205080204" pitchFamily="50" charset="-128"/>
                <a:cs typeface="メイリオ" panose="020B0604030504040204" pitchFamily="50" charset="-128"/>
              </a:rPr>
              <a:t>Dual-Radio, 2x2:2 </a:t>
            </a:r>
            <a:r>
              <a:rPr lang="en-US" sz="1200" b="1" dirty="0" smtClean="0">
                <a:solidFill>
                  <a:schemeClr val="tx2"/>
                </a:solidFill>
                <a:ea typeface="ＭＳ Ｐゴシック" panose="020B0600070205080204" pitchFamily="50" charset="-128"/>
                <a:cs typeface="メイリオ" panose="020B0604030504040204" pitchFamily="50" charset="-128"/>
              </a:rPr>
              <a:t>SU/MU-MIMO</a:t>
            </a:r>
          </a:p>
          <a:p>
            <a:pPr marL="214267" indent="-214267">
              <a:buFont typeface="Arial"/>
              <a:buChar char="•"/>
            </a:pPr>
            <a:endParaRPr lang="en-US" sz="1200" b="1" dirty="0">
              <a:solidFill>
                <a:schemeClr val="tx2"/>
              </a:solidFill>
              <a:ea typeface="ＭＳ Ｐゴシック" panose="020B0600070205080204" pitchFamily="50" charset="-128"/>
              <a:cs typeface="メイリオ" panose="020B0604030504040204" pitchFamily="50" charset="-128"/>
            </a:endParaRPr>
          </a:p>
          <a:p>
            <a:pPr marL="214267" indent="-214267">
              <a:buFont typeface="Arial"/>
              <a:buChar char="•"/>
            </a:pPr>
            <a:r>
              <a:rPr lang="en-US" sz="1200" b="1" dirty="0">
                <a:solidFill>
                  <a:schemeClr val="tx2"/>
                </a:solidFill>
                <a:ea typeface="ＭＳ Ｐゴシック" panose="020B0600070205080204" pitchFamily="50" charset="-128"/>
                <a:cs typeface="メイリオ" panose="020B0604030504040204" pitchFamily="50" charset="-128"/>
              </a:rPr>
              <a:t>Integrated Bluetooth Low Energy radio*</a:t>
            </a:r>
          </a:p>
          <a:p>
            <a:pPr marL="214267" indent="-214267">
              <a:buFont typeface="Arial"/>
              <a:buChar char="•"/>
            </a:pPr>
            <a:endParaRPr lang="en-US" sz="1200" b="1" dirty="0" smtClean="0">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200" b="1" dirty="0" smtClean="0">
                <a:ea typeface="ＭＳ Ｐゴシック" panose="020B0600070205080204" pitchFamily="50" charset="-128"/>
                <a:cs typeface="メイリオ" panose="020B0604030504040204" pitchFamily="50" charset="-128"/>
              </a:rPr>
              <a:t>数多くのグローバルな壁面接合基準やスペーサー キットにより直接壁へのマウントが容易となるようデザインされている</a:t>
            </a:r>
            <a:endParaRPr lang="en-US" altLang="ja-JP" sz="1200" b="1" dirty="0" smtClean="0">
              <a:ea typeface="ＭＳ Ｐゴシック" panose="020B0600070205080204" pitchFamily="50" charset="-128"/>
              <a:cs typeface="メイリオ" panose="020B0604030504040204" pitchFamily="50" charset="-128"/>
            </a:endParaRPr>
          </a:p>
          <a:p>
            <a:pPr marL="214267" indent="-214267">
              <a:buFont typeface="Arial"/>
              <a:buChar char="•"/>
            </a:pPr>
            <a:endParaRPr lang="en-US" sz="1200" b="1" dirty="0">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200" b="1" dirty="0" smtClean="0">
                <a:solidFill>
                  <a:schemeClr val="tx2"/>
                </a:solidFill>
                <a:ea typeface="ＭＳ Ｐゴシック" panose="020B0600070205080204" pitchFamily="50" charset="-128"/>
                <a:cs typeface="メイリオ" panose="020B0604030504040204" pitchFamily="50" charset="-128"/>
              </a:rPr>
              <a:t>小型のフォーム ファクターで洗練されたデザイン</a:t>
            </a:r>
            <a:r>
              <a:rPr lang="en-US" sz="1200" b="1" dirty="0" smtClean="0">
                <a:ea typeface="ＭＳ Ｐゴシック" panose="020B0600070205080204" pitchFamily="50" charset="-128"/>
                <a:cs typeface="メイリオ" panose="020B0604030504040204" pitchFamily="50" charset="-128"/>
              </a:rPr>
              <a:t>: </a:t>
            </a:r>
            <a:r>
              <a:rPr lang="en-US" sz="1200" b="1" dirty="0">
                <a:ea typeface="ＭＳ Ｐゴシック" panose="020B0600070205080204" pitchFamily="50" charset="-128"/>
                <a:cs typeface="メイリオ" panose="020B0604030504040204" pitchFamily="50" charset="-128"/>
              </a:rPr>
              <a:t>140 x 89 x 32 mm (5.5 x 3.5 x 1.2 in)</a:t>
            </a:r>
          </a:p>
          <a:p>
            <a:pPr marL="214267" indent="-214267">
              <a:buFont typeface="Arial"/>
              <a:buChar char="•"/>
            </a:pPr>
            <a:endParaRPr lang="en-US" sz="1200" b="1" dirty="0">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200" b="1" dirty="0">
                <a:ea typeface="ＭＳ Ｐゴシック" panose="020B0600070205080204" pitchFamily="50" charset="-128"/>
                <a:cs typeface="メイリオ" panose="020B0604030504040204" pitchFamily="50" charset="-128"/>
              </a:rPr>
              <a:t>3 x </a:t>
            </a:r>
            <a:r>
              <a:rPr lang="ja-JP" altLang="en-US" sz="1200" b="1" dirty="0">
                <a:ea typeface="ＭＳ Ｐゴシック" panose="020B0600070205080204" pitchFamily="50" charset="-128"/>
                <a:cs typeface="メイリオ" panose="020B0604030504040204" pitchFamily="50" charset="-128"/>
              </a:rPr>
              <a:t>ローカル</a:t>
            </a:r>
            <a:r>
              <a:rPr lang="en-US" altLang="ja-JP" sz="1200" b="1">
                <a:ea typeface="ＭＳ Ｐゴシック" panose="020B0600070205080204" pitchFamily="50" charset="-128"/>
                <a:cs typeface="メイリオ" panose="020B0604030504040204" pitchFamily="50" charset="-128"/>
              </a:rPr>
              <a:t>GigE </a:t>
            </a:r>
            <a:r>
              <a:rPr lang="ja-JP" altLang="en-US" sz="1200" b="1" dirty="0" smtClean="0">
                <a:ea typeface="ＭＳ Ｐゴシック" panose="020B0600070205080204" pitchFamily="50" charset="-128"/>
                <a:cs typeface="メイリオ" panose="020B0604030504040204" pitchFamily="50" charset="-128"/>
              </a:rPr>
              <a:t>イーサネット ポート</a:t>
            </a:r>
            <a:r>
              <a:rPr lang="ja-JP" altLang="en-US" sz="1200" b="1" dirty="0">
                <a:ea typeface="ＭＳ Ｐゴシック" panose="020B0600070205080204" pitchFamily="50" charset="-128"/>
                <a:cs typeface="メイリオ" panose="020B0604030504040204" pitchFamily="50" charset="-128"/>
              </a:rPr>
              <a:t/>
            </a:r>
            <a:br>
              <a:rPr lang="ja-JP" altLang="en-US" sz="1200" b="1" dirty="0">
                <a:ea typeface="ＭＳ Ｐゴシック" panose="020B0600070205080204" pitchFamily="50" charset="-128"/>
                <a:cs typeface="メイリオ" panose="020B0604030504040204" pitchFamily="50" charset="-128"/>
              </a:rPr>
            </a:br>
            <a:r>
              <a:rPr lang="en-US" altLang="ja-JP" sz="1200" b="1" dirty="0">
                <a:ea typeface="ＭＳ Ｐゴシック" panose="020B0600070205080204" pitchFamily="50" charset="-128"/>
                <a:cs typeface="メイリオ" panose="020B0604030504040204" pitchFamily="50" charset="-128"/>
              </a:rPr>
              <a:t>+ 1 x </a:t>
            </a:r>
            <a:r>
              <a:rPr lang="ja-JP" altLang="en-US" sz="1200" b="1" dirty="0">
                <a:ea typeface="ＭＳ Ｐゴシック" panose="020B0600070205080204" pitchFamily="50" charset="-128"/>
                <a:cs typeface="メイリオ" panose="020B0604030504040204" pitchFamily="50" charset="-128"/>
              </a:rPr>
              <a:t>アップリンク </a:t>
            </a:r>
            <a:r>
              <a:rPr lang="en-US" altLang="ja-JP" sz="1200" b="1" dirty="0">
                <a:ea typeface="ＭＳ Ｐゴシック" panose="020B0600070205080204" pitchFamily="50" charset="-128"/>
                <a:cs typeface="メイリオ" panose="020B0604030504040204" pitchFamily="50" charset="-128"/>
              </a:rPr>
              <a:t>GigE</a:t>
            </a:r>
            <a:r>
              <a:rPr lang="ja-JP" altLang="en-US" sz="1200" b="1" dirty="0">
                <a:ea typeface="ＭＳ Ｐゴシック" panose="020B0600070205080204" pitchFamily="50" charset="-128"/>
                <a:cs typeface="メイリオ" panose="020B0604030504040204" pitchFamily="50" charset="-128"/>
              </a:rPr>
              <a:t>ポート</a:t>
            </a:r>
            <a:br>
              <a:rPr lang="ja-JP" altLang="en-US" sz="1200" b="1" dirty="0">
                <a:ea typeface="ＭＳ Ｐゴシック" panose="020B0600070205080204" pitchFamily="50" charset="-128"/>
                <a:cs typeface="メイリオ" panose="020B0604030504040204" pitchFamily="50" charset="-128"/>
              </a:rPr>
            </a:br>
            <a:r>
              <a:rPr lang="ja-JP" altLang="en-US" sz="1200" b="1" dirty="0">
                <a:ea typeface="ＭＳ Ｐゴシック" panose="020B0600070205080204" pitchFamily="50" charset="-128"/>
                <a:cs typeface="メイリオ" panose="020B0604030504040204" pitchFamily="50" charset="-128"/>
              </a:rPr>
              <a:t> </a:t>
            </a:r>
            <a:r>
              <a:rPr lang="en-US" altLang="ja-JP" sz="1200" b="1" dirty="0">
                <a:ea typeface="ＭＳ Ｐゴシック" panose="020B0600070205080204" pitchFamily="50" charset="-128"/>
                <a:cs typeface="メイリオ" panose="020B0604030504040204" pitchFamily="50" charset="-128"/>
              </a:rPr>
              <a:t>+ 1 x </a:t>
            </a:r>
            <a:r>
              <a:rPr lang="ja-JP" altLang="en-US" sz="1200" b="1" dirty="0">
                <a:ea typeface="ＭＳ Ｐゴシック" panose="020B0600070205080204" pitchFamily="50" charset="-128"/>
                <a:cs typeface="メイリオ" panose="020B0604030504040204" pitchFamily="50" charset="-128"/>
              </a:rPr>
              <a:t>パススルー用</a:t>
            </a:r>
            <a:r>
              <a:rPr lang="en-US" altLang="ja-JP" sz="1200" b="1" dirty="0">
                <a:ea typeface="ＭＳ Ｐゴシック" panose="020B0600070205080204" pitchFamily="50" charset="-128"/>
                <a:cs typeface="メイリオ" panose="020B0604030504040204" pitchFamily="50" charset="-128"/>
              </a:rPr>
              <a:t>RJ45</a:t>
            </a:r>
            <a:r>
              <a:rPr lang="ja-JP" altLang="en-US" sz="1200" b="1" dirty="0">
                <a:ea typeface="ＭＳ Ｐゴシック" panose="020B0600070205080204" pitchFamily="50" charset="-128"/>
                <a:cs typeface="メイリオ" panose="020B0604030504040204" pitchFamily="50" charset="-128"/>
              </a:rPr>
              <a:t>ポート</a:t>
            </a:r>
          </a:p>
          <a:p>
            <a:pPr marL="214267" indent="-214267">
              <a:buFont typeface="Arial"/>
              <a:buChar char="•"/>
            </a:pPr>
            <a:endParaRPr lang="en-US" sz="1200" b="1" dirty="0">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200" b="1" dirty="0" err="1" smtClean="0">
                <a:ea typeface="ＭＳ Ｐゴシック" panose="020B0600070205080204" pitchFamily="50" charset="-128"/>
                <a:cs typeface="メイリオ" panose="020B0604030504040204" pitchFamily="50" charset="-128"/>
              </a:rPr>
              <a:t>PoE</a:t>
            </a:r>
            <a:r>
              <a:rPr lang="ja-JP" altLang="en-US" sz="1200" b="1" dirty="0" smtClean="0">
                <a:ea typeface="ＭＳ Ｐゴシック" panose="020B0600070205080204" pitchFamily="50" charset="-128"/>
                <a:cs typeface="メイリオ" panose="020B0604030504040204" pitchFamily="50" charset="-128"/>
              </a:rPr>
              <a:t>（</a:t>
            </a:r>
            <a:r>
              <a:rPr lang="en-US" altLang="ja-JP" sz="1200" b="1" dirty="0" smtClean="0">
                <a:ea typeface="ＭＳ Ｐゴシック" panose="020B0600070205080204" pitchFamily="50" charset="-128"/>
                <a:cs typeface="メイリオ" panose="020B0604030504040204" pitchFamily="50" charset="-128"/>
              </a:rPr>
              <a:t>802.3af/ at)</a:t>
            </a:r>
            <a:endParaRPr lang="en-US" sz="1200" b="1" dirty="0">
              <a:solidFill>
                <a:schemeClr val="tx2"/>
              </a:solidFill>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200" b="1" dirty="0" err="1">
                <a:solidFill>
                  <a:schemeClr val="tx2"/>
                </a:solidFill>
                <a:ea typeface="ＭＳ Ｐゴシック" panose="020B0600070205080204" pitchFamily="50" charset="-128"/>
                <a:cs typeface="メイリオ" panose="020B0604030504040204" pitchFamily="50" charset="-128"/>
              </a:rPr>
              <a:t>PoE</a:t>
            </a:r>
            <a:r>
              <a:rPr lang="ja-JP" altLang="en-US" sz="1200" b="1" dirty="0">
                <a:solidFill>
                  <a:schemeClr val="tx2"/>
                </a:solidFill>
                <a:ea typeface="ＭＳ Ｐゴシック" panose="020B0600070205080204" pitchFamily="50" charset="-128"/>
                <a:cs typeface="メイリオ" panose="020B0604030504040204" pitchFamily="50" charset="-128"/>
              </a:rPr>
              <a:t>出力</a:t>
            </a:r>
            <a:r>
              <a:rPr lang="ja-JP" altLang="en-US" sz="1200" b="1" dirty="0">
                <a:ea typeface="ＭＳ Ｐゴシック" panose="020B0600070205080204" pitchFamily="50" charset="-128"/>
                <a:cs typeface="メイリオ" panose="020B0604030504040204" pitchFamily="50" charset="-128"/>
              </a:rPr>
              <a:t>（</a:t>
            </a:r>
            <a:r>
              <a:rPr lang="en-US" altLang="ja-JP" sz="1200" dirty="0">
                <a:ea typeface="ＭＳ Ｐゴシック" panose="020B0600070205080204" pitchFamily="50" charset="-128"/>
                <a:cs typeface="メイリオ" panose="020B0604030504040204" pitchFamily="50" charset="-128"/>
              </a:rPr>
              <a:t>LAN 1</a:t>
            </a:r>
            <a:r>
              <a:rPr lang="ja-JP" altLang="en-US" sz="1200" dirty="0">
                <a:ea typeface="ＭＳ Ｐゴシック" panose="020B0600070205080204" pitchFamily="50" charset="-128"/>
                <a:cs typeface="メイリオ" panose="020B0604030504040204" pitchFamily="50" charset="-128"/>
              </a:rPr>
              <a:t>ポート）</a:t>
            </a:r>
            <a:r>
              <a:rPr lang="ja-JP" altLang="en-US" sz="1200" dirty="0" smtClean="0">
                <a:ea typeface="ＭＳ Ｐゴシック" panose="020B0600070205080204" pitchFamily="50" charset="-128"/>
                <a:cs typeface="メイリオ" panose="020B0604030504040204" pitchFamily="50" charset="-128"/>
              </a:rPr>
              <a:t>対応</a:t>
            </a:r>
            <a:endParaRPr lang="en-US" altLang="ja-JP" sz="1200" dirty="0">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200" b="1" dirty="0" smtClean="0">
                <a:solidFill>
                  <a:schemeClr val="tx2"/>
                </a:solidFill>
                <a:ea typeface="ＭＳ Ｐゴシック" panose="020B0600070205080204" pitchFamily="50" charset="-128"/>
                <a:cs typeface="メイリオ" panose="020B0604030504040204" pitchFamily="50" charset="-128"/>
              </a:rPr>
              <a:t>最小対応バージョン</a:t>
            </a:r>
            <a:r>
              <a:rPr lang="en-US" altLang="ja-JP" sz="1200" b="1" dirty="0" smtClean="0">
                <a:solidFill>
                  <a:schemeClr val="tx2"/>
                </a:solidFill>
                <a:ea typeface="ＭＳ Ｐゴシック" panose="020B0600070205080204" pitchFamily="50" charset="-128"/>
                <a:cs typeface="メイリオ" panose="020B0604030504040204" pitchFamily="50" charset="-128"/>
              </a:rPr>
              <a:t>8.4</a:t>
            </a:r>
            <a:endParaRPr lang="en-US" sz="1200" b="1" dirty="0">
              <a:solidFill>
                <a:schemeClr val="tx2"/>
              </a:solidFill>
              <a:ea typeface="ＭＳ Ｐゴシック" panose="020B0600070205080204" pitchFamily="50" charset="-128"/>
              <a:cs typeface="メイリオ" panose="020B0604030504040204" pitchFamily="50" charset="-128"/>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3578" y="1952499"/>
            <a:ext cx="2675781" cy="2140068"/>
          </a:xfrm>
          <a:prstGeom prst="rect">
            <a:avLst/>
          </a:prstGeom>
          <a:noFill/>
        </p:spPr>
      </p:pic>
      <p:sp>
        <p:nvSpPr>
          <p:cNvPr id="18" name="TextBox 17"/>
          <p:cNvSpPr txBox="1"/>
          <p:nvPr/>
        </p:nvSpPr>
        <p:spPr>
          <a:xfrm>
            <a:off x="8177683" y="4793268"/>
            <a:ext cx="1081658" cy="196206"/>
          </a:xfrm>
          <a:prstGeom prst="rect">
            <a:avLst/>
          </a:prstGeom>
          <a:noFill/>
        </p:spPr>
        <p:txBody>
          <a:bodyPr wrap="square" lIns="68567" tIns="34292" rIns="68567" bIns="34292" rtlCol="0">
            <a:spAutoFit/>
          </a:bodyPr>
          <a:lstStyle/>
          <a:p>
            <a:r>
              <a:rPr 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 Future availability</a:t>
            </a:r>
          </a:p>
        </p:txBody>
      </p:sp>
      <p:sp>
        <p:nvSpPr>
          <p:cNvPr id="5" name="正方形/長方形 4"/>
          <p:cNvSpPr/>
          <p:nvPr/>
        </p:nvSpPr>
        <p:spPr>
          <a:xfrm>
            <a:off x="1023096" y="4092567"/>
            <a:ext cx="2098651" cy="369332"/>
          </a:xfrm>
          <a:prstGeom prst="rect">
            <a:avLst/>
          </a:prstGeom>
        </p:spPr>
        <p:txBody>
          <a:bodyPr wrap="none">
            <a:spAutoFit/>
          </a:bodyPr>
          <a:lstStyle/>
          <a:p>
            <a:pPr algn="ctr"/>
            <a:r>
              <a:rPr lang="ja-JP" altLang="en-US" dirty="0">
                <a:solidFill>
                  <a:srgbClr val="435153"/>
                </a:solidFill>
                <a:latin typeface="ＭＳ Ｐゴシック" panose="020B0600070205080204" pitchFamily="50" charset="-128"/>
                <a:ea typeface="ＭＳ Ｐゴシック" panose="020B0600070205080204" pitchFamily="50" charset="-128"/>
              </a:rPr>
              <a:t>リリース時期</a:t>
            </a:r>
            <a:r>
              <a:rPr lang="ja-JP" altLang="en-US" dirty="0" smtClean="0">
                <a:solidFill>
                  <a:srgbClr val="435153"/>
                </a:solidFill>
                <a:latin typeface="ＭＳ Ｐゴシック" panose="020B0600070205080204" pitchFamily="50" charset="-128"/>
                <a:ea typeface="ＭＳ Ｐゴシック" panose="020B0600070205080204" pitchFamily="50" charset="-128"/>
              </a:rPr>
              <a:t>：</a:t>
            </a:r>
            <a:r>
              <a:rPr lang="en-US" altLang="ja-JP" dirty="0" smtClean="0">
                <a:solidFill>
                  <a:srgbClr val="435153"/>
                </a:solidFill>
                <a:latin typeface="ＭＳ Ｐゴシック" panose="020B0600070205080204" pitchFamily="50" charset="-128"/>
                <a:ea typeface="ＭＳ Ｐゴシック" panose="020B0600070205080204" pitchFamily="50" charset="-128"/>
              </a:rPr>
              <a:t>5-6</a:t>
            </a:r>
            <a:r>
              <a:rPr lang="ja-JP" altLang="en-US" dirty="0" smtClean="0">
                <a:solidFill>
                  <a:srgbClr val="435153"/>
                </a:solidFill>
                <a:latin typeface="ＭＳ Ｐゴシック" panose="020B0600070205080204" pitchFamily="50" charset="-128"/>
                <a:ea typeface="ＭＳ Ｐゴシック" panose="020B0600070205080204" pitchFamily="50" charset="-128"/>
              </a:rPr>
              <a:t>月</a:t>
            </a:r>
            <a:endParaRPr lang="en-US" altLang="ja-JP" dirty="0">
              <a:solidFill>
                <a:srgbClr val="435153"/>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7200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24" y="341912"/>
            <a:ext cx="8911977" cy="731647"/>
          </a:xfrm>
        </p:spPr>
        <p:txBody>
          <a:bodyPr/>
          <a:lstStyle/>
          <a:p>
            <a:r>
              <a:rPr lang="en-US" dirty="0" err="1" smtClean="0">
                <a:latin typeface="ＭＳ Ｐゴシック" panose="020B0600070205080204" pitchFamily="50" charset="-128"/>
                <a:ea typeface="ＭＳ Ｐゴシック" panose="020B0600070205080204" pitchFamily="50" charset="-128"/>
              </a:rPr>
              <a:t>OfficeExtend</a:t>
            </a:r>
            <a:r>
              <a:rPr lang="en-US" dirty="0" smtClean="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アクセスポイント</a:t>
            </a:r>
            <a:endParaRPr lang="en-US" dirty="0">
              <a:latin typeface="ＭＳ Ｐゴシック" panose="020B0600070205080204" pitchFamily="50" charset="-128"/>
              <a:ea typeface="ＭＳ Ｐゴシック" panose="020B0600070205080204" pitchFamily="50" charset="-128"/>
            </a:endParaRPr>
          </a:p>
        </p:txBody>
      </p:sp>
      <p:grpSp>
        <p:nvGrpSpPr>
          <p:cNvPr id="5" name="Group 4"/>
          <p:cNvGrpSpPr/>
          <p:nvPr/>
        </p:nvGrpSpPr>
        <p:grpSpPr>
          <a:xfrm>
            <a:off x="205581" y="1540172"/>
            <a:ext cx="3893653" cy="420382"/>
            <a:chOff x="280733" y="3566298"/>
            <a:chExt cx="3893653" cy="420382"/>
          </a:xfrm>
        </p:grpSpPr>
        <p:sp>
          <p:nvSpPr>
            <p:cNvPr id="31" name="Rectangle 30"/>
            <p:cNvSpPr/>
            <p:nvPr/>
          </p:nvSpPr>
          <p:spPr>
            <a:xfrm flipV="1">
              <a:off x="643786" y="3647705"/>
              <a:ext cx="3530600" cy="338445"/>
            </a:xfrm>
            <a:prstGeom prst="rect">
              <a:avLst/>
            </a:prstGeom>
            <a:gradFill flip="none" rotWithShape="1">
              <a:gsLst>
                <a:gs pos="0">
                  <a:schemeClr val="bg1">
                    <a:alpha val="0"/>
                  </a:schemeClr>
                </a:gs>
                <a:gs pos="50000">
                  <a:schemeClr val="tx1">
                    <a:lumMod val="40000"/>
                    <a:lumOff val="6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2" rIns="68580" bIns="34292"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3" name="Rectangle 2"/>
            <p:cNvSpPr/>
            <p:nvPr/>
          </p:nvSpPr>
          <p:spPr>
            <a:xfrm>
              <a:off x="280733" y="3566298"/>
              <a:ext cx="3795969" cy="4203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2" rIns="68580" bIns="34292" rtlCol="0" anchor="ctr"/>
            <a:lstStyle/>
            <a:p>
              <a:pPr algn="ct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Cisco Aironet</a:t>
              </a:r>
              <a:r>
                <a:rPr lang="en-US" b="1" baseline="30000"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 </a:t>
              </a:r>
              <a:r>
                <a:rPr lang="en-US" b="1" dirty="0" smtClean="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1815t </a:t>
              </a:r>
              <a:r>
                <a:rPr lang="en-US" b="1" dirty="0">
                  <a:solidFill>
                    <a:schemeClr val="tx1">
                      <a:lumMod val="75000"/>
                    </a:schemeClr>
                  </a:solidFill>
                  <a:latin typeface="ＭＳ Ｐゴシック" panose="020B0600070205080204" pitchFamily="50" charset="-128"/>
                  <a:ea typeface="ＭＳ Ｐゴシック" panose="020B0600070205080204" pitchFamily="50" charset="-128"/>
                  <a:cs typeface="CiscoSans Thin"/>
                </a:rPr>
                <a:t>Series</a:t>
              </a:r>
            </a:p>
          </p:txBody>
        </p:sp>
      </p:grpSp>
      <p:grpSp>
        <p:nvGrpSpPr>
          <p:cNvPr id="15" name="Group 14"/>
          <p:cNvGrpSpPr/>
          <p:nvPr/>
        </p:nvGrpSpPr>
        <p:grpSpPr>
          <a:xfrm>
            <a:off x="4101336" y="1053189"/>
            <a:ext cx="5042664" cy="3644317"/>
            <a:chOff x="3086364" y="1084580"/>
            <a:chExt cx="4969616" cy="3064510"/>
          </a:xfrm>
        </p:grpSpPr>
        <p:sp>
          <p:nvSpPr>
            <p:cNvPr id="16" name="Rectangle 15"/>
            <p:cNvSpPr/>
            <p:nvPr/>
          </p:nvSpPr>
          <p:spPr>
            <a:xfrm>
              <a:off x="3150342" y="1084580"/>
              <a:ext cx="4905638" cy="3058846"/>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3086364" y="1084580"/>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9" name="Rectangle 18"/>
            <p:cNvSpPr/>
            <p:nvPr/>
          </p:nvSpPr>
          <p:spPr>
            <a:xfrm>
              <a:off x="3086364" y="1700149"/>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0" name="Rectangle 19"/>
            <p:cNvSpPr/>
            <p:nvPr/>
          </p:nvSpPr>
          <p:spPr>
            <a:xfrm>
              <a:off x="3086364" y="2315717"/>
              <a:ext cx="66744" cy="60223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1" name="Rectangle 20"/>
            <p:cNvSpPr/>
            <p:nvPr/>
          </p:nvSpPr>
          <p:spPr>
            <a:xfrm>
              <a:off x="3086364" y="2931286"/>
              <a:ext cx="66744" cy="60223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22" name="Rectangle 21"/>
            <p:cNvSpPr/>
            <p:nvPr/>
          </p:nvSpPr>
          <p:spPr>
            <a:xfrm>
              <a:off x="3086364" y="3546854"/>
              <a:ext cx="66744" cy="60223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sp>
        <p:nvSpPr>
          <p:cNvPr id="23" name="Rectangle 22"/>
          <p:cNvSpPr/>
          <p:nvPr/>
        </p:nvSpPr>
        <p:spPr>
          <a:xfrm>
            <a:off x="4207770" y="1112896"/>
            <a:ext cx="4705561" cy="3624073"/>
          </a:xfrm>
          <a:prstGeom prst="rect">
            <a:avLst/>
          </a:prstGeom>
        </p:spPr>
        <p:txBody>
          <a:bodyPr wrap="square" lIns="68567" tIns="34292" rIns="68567" bIns="34292">
            <a:spAutoFit/>
          </a:bodyPr>
          <a:lstStyle/>
          <a:p>
            <a:pPr marL="214267" indent="-214267">
              <a:buFont typeface="Arial"/>
              <a:buChar char="•"/>
            </a:pPr>
            <a:r>
              <a:rPr lang="ja-JP" altLang="en-US"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テレワーカーや超小規模拠点</a:t>
            </a:r>
            <a:r>
              <a:rPr lang="ja-JP" altLang="en-US" sz="1400" b="1" dirty="0" smtClean="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展開向け</a:t>
            </a:r>
            <a:r>
              <a:rPr lang="ja-JP" alt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有線</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無線を介して</a:t>
            </a:r>
            <a:r>
              <a:rPr lang="ja-JP" alt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リモート ワーカー</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に</a:t>
            </a:r>
            <a:r>
              <a:rPr lang="ja-JP" alt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企業アクセス</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を提供</a:t>
            </a:r>
          </a:p>
          <a:p>
            <a:pPr marL="214267" indent="-214267">
              <a:buFont typeface="Arial"/>
              <a:buChar char="•"/>
            </a:pPr>
            <a:endPar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313" indent="-214313">
              <a:lnSpc>
                <a:spcPct val="90000"/>
              </a:lnSpc>
              <a:buFont typeface="Arial"/>
              <a:buChar char="•"/>
            </a:pPr>
            <a:r>
              <a:rPr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rPr>
              <a:t>同時</a:t>
            </a: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デュアル ラジオ</a:t>
            </a:r>
            <a:r>
              <a:rPr lang="en-US" altLang="ja-JP"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(2.4GHz/5GHz)</a:t>
            </a:r>
          </a:p>
          <a:p>
            <a:pPr marL="214313" indent="-214313">
              <a:lnSpc>
                <a:spcPct val="90000"/>
              </a:lnSpc>
              <a:buFont typeface="Arial"/>
              <a:buChar char="•"/>
            </a:pPr>
            <a:r>
              <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2x2:2 </a:t>
            </a:r>
            <a:r>
              <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rPr>
              <a:t>802.11ac Wave 2</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対応（</a:t>
            </a:r>
            <a:r>
              <a:rPr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rPr>
              <a:t>MU-MIMO</a:t>
            </a:r>
            <a:r>
              <a:rPr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rPr>
              <a:t>含む</a:t>
            </a: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313" indent="-214313">
              <a:lnSpc>
                <a:spcPct val="90000"/>
              </a:lnSpc>
              <a:buFont typeface="Arial"/>
              <a:buChar char="•"/>
            </a:pPr>
            <a:endParaRPr lang="en-US" altLang="ja-JP" sz="14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214313" indent="-214313">
              <a:lnSpc>
                <a:spcPct val="90000"/>
              </a:lnSpc>
              <a:buFont typeface="Arial"/>
              <a:buChar char="•"/>
            </a:pPr>
            <a:r>
              <a:rPr lang="ja-JP" altLang="en-US" sz="1400" dirty="0" smtClean="0">
                <a:latin typeface="ＭＳ Ｐゴシック" panose="020B0600070205080204" pitchFamily="50" charset="-128"/>
                <a:ea typeface="ＭＳ Ｐゴシック" panose="020B0600070205080204" pitchFamily="50" charset="-128"/>
                <a:cs typeface="Arial" panose="020B0604020202020204" pitchFamily="34" charset="0"/>
              </a:rPr>
              <a:t>洗練</a:t>
            </a: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されたデザインによる最適化された無線カバレッジとケーブル管理</a:t>
            </a:r>
            <a:endParaRPr lang="en-US" altLang="ja-JP" sz="14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214267" indent="-214267">
              <a:buFont typeface="Arial"/>
              <a:buChar char="•"/>
            </a:pPr>
            <a:endParaRPr lang="en-US"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3 x GigE </a:t>
            </a:r>
            <a:r>
              <a:rPr lang="ja-JP" altLang="en-US"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イーサネットポート、</a:t>
            </a:r>
            <a:r>
              <a:rPr lang="en-US" altLang="ja-JP"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1 x </a:t>
            </a:r>
            <a:r>
              <a:rPr lang="ja-JP" alt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アップリンク</a:t>
            </a:r>
            <a:r>
              <a:rPr lang="en-US" altLang="ja-JP"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GigE</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ポート</a:t>
            </a:r>
          </a:p>
          <a:p>
            <a:pPr marL="671467" lvl="1" indent="-214267">
              <a:buFont typeface="Arial"/>
              <a:buChar char="•"/>
            </a:pP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最大</a:t>
            </a:r>
            <a:r>
              <a:rPr lang="en-US" altLang="ja-JP"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ポートを無線コントローラ</a:t>
            </a:r>
            <a:r>
              <a:rPr lang="ja-JP" alt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へ トンネル</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
            </a:r>
            <a:b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b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接続可能（</a:t>
            </a:r>
            <a:r>
              <a:rPr lang="en-US" altLang="ja-JP"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LAN3</a:t>
            </a:r>
            <a:r>
              <a:rPr lang="ja-JP" altLang="en-US" sz="1400" b="1" dirty="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rPr>
              <a:t>ポート以外）</a:t>
            </a:r>
            <a:endParaRPr lang="en-US" sz="1400" b="1" dirty="0" smtClean="0">
              <a:solidFill>
                <a:schemeClr val="accent3"/>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USB </a:t>
            </a: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port*</a:t>
            </a:r>
          </a:p>
          <a:p>
            <a:endParaRPr lang="en-US" sz="1400" b="1"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AC </a:t>
            </a:r>
            <a:r>
              <a:rPr 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Adapter </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付き</a:t>
            </a:r>
            <a:endParaRPr lang="en-US" sz="1400" b="1" dirty="0" smtClean="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en-US" altLang="ja-JP" sz="1400" b="1" dirty="0" err="1">
                <a:latin typeface="ＭＳ Ｐゴシック" panose="020B0600070205080204" pitchFamily="50" charset="-128"/>
                <a:ea typeface="ＭＳ Ｐゴシック" panose="020B0600070205080204" pitchFamily="50" charset="-128"/>
                <a:cs typeface="メイリオ" panose="020B0604030504040204" pitchFamily="50" charset="-128"/>
              </a:rPr>
              <a:t>PoE</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出力（</a:t>
            </a:r>
            <a:r>
              <a:rPr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rPr>
              <a:t>LAN 1</a:t>
            </a:r>
            <a:r>
              <a:rPr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rPr>
              <a:t>ポート）</a:t>
            </a: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対応</a:t>
            </a:r>
            <a:endParaRPr lang="en-US" altLang="ja-JP"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14267" indent="-214267">
              <a:buFont typeface="Arial"/>
              <a:buChar char="•"/>
            </a:pPr>
            <a:r>
              <a:rPr lang="ja-JP" altLang="en-US" sz="1400" b="1" dirty="0" smtClean="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最小対応バージョン</a:t>
            </a:r>
            <a:r>
              <a:rPr lang="en-US" altLang="ja-JP"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rPr>
              <a:t>8.4</a:t>
            </a:r>
            <a:endParaRPr lang="en-US" sz="1400" b="1" dirty="0">
              <a:solidFill>
                <a:schemeClr val="accent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9888" y="2009476"/>
            <a:ext cx="2671671" cy="2136779"/>
          </a:xfrm>
          <a:prstGeom prst="rect">
            <a:avLst/>
          </a:prstGeom>
          <a:noFill/>
        </p:spPr>
      </p:pic>
      <p:sp>
        <p:nvSpPr>
          <p:cNvPr id="4" name="Rectangle 3"/>
          <p:cNvSpPr/>
          <p:nvPr/>
        </p:nvSpPr>
        <p:spPr>
          <a:xfrm>
            <a:off x="7664874" y="4484962"/>
            <a:ext cx="1258973" cy="238531"/>
          </a:xfrm>
          <a:prstGeom prst="rect">
            <a:avLst/>
          </a:prstGeom>
        </p:spPr>
        <p:txBody>
          <a:bodyPr wrap="none" lIns="68567" tIns="34292" rIns="68567" bIns="34292">
            <a:spAutoFit/>
          </a:bodyPr>
          <a:lstStyle/>
          <a:p>
            <a:r>
              <a:rPr 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future availability</a:t>
            </a:r>
          </a:p>
        </p:txBody>
      </p:sp>
      <p:sp>
        <p:nvSpPr>
          <p:cNvPr id="6" name="正方形/長方形 5"/>
          <p:cNvSpPr/>
          <p:nvPr/>
        </p:nvSpPr>
        <p:spPr>
          <a:xfrm>
            <a:off x="839887" y="3965472"/>
            <a:ext cx="2355132" cy="369332"/>
          </a:xfrm>
          <a:prstGeom prst="rect">
            <a:avLst/>
          </a:prstGeom>
        </p:spPr>
        <p:txBody>
          <a:bodyPr wrap="none">
            <a:spAutoFit/>
          </a:bodyPr>
          <a:lstStyle/>
          <a:p>
            <a:pPr algn="ctr"/>
            <a:r>
              <a:rPr lang="ja-JP" altLang="en-US" dirty="0">
                <a:solidFill>
                  <a:srgbClr val="435153"/>
                </a:solidFill>
                <a:latin typeface="ＭＳ Ｐゴシック" panose="020B0600070205080204" pitchFamily="50" charset="-128"/>
                <a:ea typeface="ＭＳ Ｐゴシック" panose="020B0600070205080204" pitchFamily="50" charset="-128"/>
              </a:rPr>
              <a:t>リリース時期：</a:t>
            </a:r>
            <a:r>
              <a:rPr lang="en-US" altLang="ja-JP" dirty="0">
                <a:solidFill>
                  <a:srgbClr val="435153"/>
                </a:solidFill>
                <a:latin typeface="ＭＳ Ｐゴシック" panose="020B0600070205080204" pitchFamily="50" charset="-128"/>
                <a:ea typeface="ＭＳ Ｐゴシック" panose="020B0600070205080204" pitchFamily="50" charset="-128"/>
              </a:rPr>
              <a:t>6</a:t>
            </a:r>
            <a:r>
              <a:rPr lang="ja-JP" altLang="en-US" dirty="0">
                <a:solidFill>
                  <a:srgbClr val="435153"/>
                </a:solidFill>
                <a:latin typeface="ＭＳ Ｐゴシック" panose="020B0600070205080204" pitchFamily="50" charset="-128"/>
                <a:ea typeface="ＭＳ Ｐゴシック" panose="020B0600070205080204" pitchFamily="50" charset="-128"/>
              </a:rPr>
              <a:t>月以降</a:t>
            </a:r>
            <a:endParaRPr lang="en-US" altLang="ja-JP" dirty="0">
              <a:solidFill>
                <a:srgbClr val="435153"/>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6172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07364" y="1309194"/>
            <a:ext cx="1631294" cy="738664"/>
          </a:xfrm>
          <a:prstGeom prst="rect">
            <a:avLst/>
          </a:prstGeom>
          <a:noFill/>
        </p:spPr>
        <p:txBody>
          <a:bodyPr wrap="square" rtlCol="0">
            <a:spAutoFit/>
          </a:bodyPr>
          <a:lstStyle/>
          <a:p>
            <a:pPr defTabSz="685800" fontAlgn="auto">
              <a:spcBef>
                <a:spcPts val="0"/>
              </a:spcBef>
              <a:spcAft>
                <a:spcPts val="0"/>
              </a:spcAft>
            </a:pPr>
            <a:r>
              <a:rPr lang="en-US" sz="2100" b="1"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1815w</a:t>
            </a:r>
          </a:p>
          <a:p>
            <a:pPr defTabSz="685800" fontAlgn="auto">
              <a:spcBef>
                <a:spcPts val="0"/>
              </a:spcBef>
              <a:spcAft>
                <a:spcPts val="0"/>
              </a:spcAft>
            </a:pPr>
            <a:r>
              <a:rPr lang="en-US" sz="2100" b="1"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Wall Plate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6702" y="2800014"/>
            <a:ext cx="2694771" cy="215581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4479" y="1417202"/>
            <a:ext cx="1766703" cy="2208381"/>
          </a:xfrm>
          <a:prstGeom prst="rect">
            <a:avLst/>
          </a:prstGeom>
        </p:spPr>
      </p:pic>
      <p:pic>
        <p:nvPicPr>
          <p:cNvPr id="4" name="図 3"/>
          <p:cNvPicPr>
            <a:picLocks noChangeAspect="1"/>
          </p:cNvPicPr>
          <p:nvPr/>
        </p:nvPicPr>
        <p:blipFill>
          <a:blip r:embed="rId5"/>
          <a:stretch>
            <a:fillRect/>
          </a:stretch>
        </p:blipFill>
        <p:spPr>
          <a:xfrm>
            <a:off x="323760" y="1455319"/>
            <a:ext cx="1625013" cy="2255371"/>
          </a:xfrm>
          <a:prstGeom prst="rect">
            <a:avLst/>
          </a:prstGeom>
        </p:spPr>
      </p:pic>
      <p:sp>
        <p:nvSpPr>
          <p:cNvPr id="5" name="ストライプ矢印 4"/>
          <p:cNvSpPr/>
          <p:nvPr/>
        </p:nvSpPr>
        <p:spPr>
          <a:xfrm>
            <a:off x="2880774" y="2663994"/>
            <a:ext cx="1538413" cy="1457672"/>
          </a:xfrm>
          <a:prstGeom prst="stripedRightArrow">
            <a:avLst/>
          </a:prstGeom>
          <a:gradFill flip="none" rotWithShape="1">
            <a:gsLst>
              <a:gs pos="58000">
                <a:srgbClr val="FF4F4F"/>
              </a:gs>
              <a:gs pos="17000">
                <a:srgbClr val="FF4B4B"/>
              </a:gs>
              <a:gs pos="0">
                <a:schemeClr val="bg1"/>
              </a:gs>
              <a:gs pos="100000">
                <a:srgbClr val="FF000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ＭＳ Ｐゴシック" panose="020B0600070205080204" pitchFamily="50" charset="-128"/>
                <a:ea typeface="ＭＳ Ｐゴシック" panose="020B0600070205080204" pitchFamily="50" charset="-128"/>
              </a:rPr>
              <a:t>25%</a:t>
            </a:r>
            <a:r>
              <a:rPr kumimoji="1" lang="ja-JP" altLang="en-US" dirty="0">
                <a:latin typeface="ＭＳ Ｐゴシック" panose="020B0600070205080204" pitchFamily="50" charset="-128"/>
                <a:ea typeface="ＭＳ Ｐゴシック" panose="020B0600070205080204" pitchFamily="50" charset="-128"/>
              </a:rPr>
              <a:t>減</a:t>
            </a:r>
            <a:endParaRPr kumimoji="1" lang="ja-JP" altLang="en-US" dirty="0" smtClean="0">
              <a:latin typeface="ＭＳ Ｐゴシック" panose="020B0600070205080204" pitchFamily="50" charset="-128"/>
              <a:ea typeface="ＭＳ Ｐゴシック" panose="020B0600070205080204" pitchFamily="50" charset="-128"/>
            </a:endParaRPr>
          </a:p>
        </p:txBody>
      </p:sp>
      <p:pic>
        <p:nvPicPr>
          <p:cNvPr id="10" name="図 9"/>
          <p:cNvPicPr>
            <a:picLocks noChangeAspect="1"/>
          </p:cNvPicPr>
          <p:nvPr/>
        </p:nvPicPr>
        <p:blipFill>
          <a:blip r:embed="rId6"/>
          <a:stretch>
            <a:fillRect/>
          </a:stretch>
        </p:blipFill>
        <p:spPr>
          <a:xfrm>
            <a:off x="2174667" y="2641026"/>
            <a:ext cx="579177" cy="1923015"/>
          </a:xfrm>
          <a:prstGeom prst="rect">
            <a:avLst/>
          </a:prstGeom>
        </p:spPr>
      </p:pic>
      <p:sp>
        <p:nvSpPr>
          <p:cNvPr id="11" name="正方形/長方形 10"/>
          <p:cNvSpPr/>
          <p:nvPr/>
        </p:nvSpPr>
        <p:spPr>
          <a:xfrm>
            <a:off x="496729" y="3766123"/>
            <a:ext cx="652743" cy="369332"/>
          </a:xfrm>
          <a:prstGeom prst="rect">
            <a:avLst/>
          </a:prstGeom>
        </p:spPr>
        <p:txBody>
          <a:bodyPr wrap="none">
            <a:spAutoFit/>
          </a:bodyPr>
          <a:lstStyle/>
          <a:p>
            <a:pPr defTabSz="685800" fontAlgn="auto">
              <a:spcBef>
                <a:spcPts val="0"/>
              </a:spcBef>
              <a:spcAft>
                <a:spcPts val="0"/>
              </a:spcAft>
            </a:pPr>
            <a:r>
              <a:rPr lang="en-US" altLang="ja-JP" b="1" dirty="0" smtClean="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rPr>
              <a:t>1810</a:t>
            </a:r>
            <a:endParaRPr lang="en-US" altLang="ja-JP" b="1" dirty="0">
              <a:solidFill>
                <a:srgbClr val="676767"/>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タイトル 6"/>
          <p:cNvSpPr>
            <a:spLocks noGrp="1"/>
          </p:cNvSpPr>
          <p:nvPr>
            <p:ph type="title"/>
          </p:nvPr>
        </p:nvSpPr>
        <p:spPr>
          <a:xfrm>
            <a:off x="437765" y="341313"/>
            <a:ext cx="7706109" cy="731837"/>
          </a:xfrm>
        </p:spPr>
        <p:txBody>
          <a:bodyPr/>
          <a:lstStyle/>
          <a:p>
            <a:pPr defTabSz="685800" fontAlgn="auto">
              <a:lnSpc>
                <a:spcPct val="120000"/>
              </a:lnSpc>
              <a:spcAft>
                <a:spcPts val="0"/>
              </a:spcAft>
            </a:pPr>
            <a:r>
              <a:rPr lang="ja-JP" altLang="en-US" b="1" dirty="0" smtClean="0">
                <a:solidFill>
                  <a:schemeClr val="accent3"/>
                </a:solidFill>
                <a:latin typeface="ＭＳ Ｐゴシック" panose="020B0600070205080204" pitchFamily="50" charset="-128"/>
                <a:ea typeface="ＭＳ Ｐゴシック" panose="020B0600070205080204" pitchFamily="50" charset="-128"/>
              </a:rPr>
              <a:t>機能は変わらずコンパクトに！</a:t>
            </a:r>
            <a:endParaRPr kumimoji="1" lang="ja-JP" altLang="en-US" dirty="0">
              <a:solidFill>
                <a:schemeClr val="accent3"/>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12068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theme 2015 16x9">
  <a:themeElements>
    <a:clrScheme name="Corprate Color Palette">
      <a:dk1>
        <a:srgbClr val="282828"/>
      </a:dk1>
      <a:lt1>
        <a:srgbClr val="FFFFFF"/>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TNBABT_Open and Close Theme</Template>
  <TotalTime>18449</TotalTime>
  <Words>707</Words>
  <Application>Microsoft Office PowerPoint</Application>
  <PresentationFormat>画面に合わせる (16:9)</PresentationFormat>
  <Paragraphs>238</Paragraphs>
  <Slides>13</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13</vt:i4>
      </vt:variant>
    </vt:vector>
  </HeadingPairs>
  <TitlesOfParts>
    <vt:vector size="30" baseType="lpstr">
      <vt:lpstr>Ciscolight</vt:lpstr>
      <vt:lpstr>CiscoSansTT ExtraLight</vt:lpstr>
      <vt:lpstr>CiscoSansTT Thin</vt:lpstr>
      <vt:lpstr>ＭＳ Ｐゴシック</vt:lpstr>
      <vt:lpstr>Tipo de letra del sistema Fina</vt:lpstr>
      <vt:lpstr>メイリオ</vt:lpstr>
      <vt:lpstr>游ゴシック</vt:lpstr>
      <vt:lpstr>游ゴシック Light</vt:lpstr>
      <vt:lpstr>Arial</vt:lpstr>
      <vt:lpstr>Calibri</vt:lpstr>
      <vt:lpstr>CiscoSans</vt:lpstr>
      <vt:lpstr>CiscoSans ExtraLight</vt:lpstr>
      <vt:lpstr>CiscoSans Thin</vt:lpstr>
      <vt:lpstr>Wingdings</vt:lpstr>
      <vt:lpstr>デザインの設定</vt:lpstr>
      <vt:lpstr>Blue theme 2015 16x9</vt:lpstr>
      <vt:lpstr>Blue theme 2016 16x9</vt:lpstr>
      <vt:lpstr>Cisco Startシリーズ ワイヤレス編 (Cisco Aironet アクセスポイント)</vt:lpstr>
      <vt:lpstr>Cisco Start シリーズ　製品ラインアップ</vt:lpstr>
      <vt:lpstr>新製品の追加</vt:lpstr>
      <vt:lpstr>新製品の追加</vt:lpstr>
      <vt:lpstr>Cisco Aironet 802.11ac Wave 2  アクセスポイント ポートフォリオ</vt:lpstr>
      <vt:lpstr>オフィス向けアクセスポイント</vt:lpstr>
      <vt:lpstr>壁掛け型アクセスポイント</vt:lpstr>
      <vt:lpstr>OfficeExtend アクセスポイント</vt:lpstr>
      <vt:lpstr>機能は変わらずコンパクトに！</vt:lpstr>
      <vt:lpstr>802.11ac Wave 2 High-Power アクセスポイント</vt:lpstr>
      <vt:lpstr>Cisco Mobility Express Solution概要　</vt:lpstr>
      <vt:lpstr>ME 8.4アップデート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Slides</dc:title>
  <dc:creator>Microsoft Office ユーザー</dc:creator>
  <cp:lastModifiedBy>Sachiko Wakuta -T (swakuta - Adecco at Cisco)</cp:lastModifiedBy>
  <cp:revision>97</cp:revision>
  <cp:lastPrinted>2017-04-21T02:30:06Z</cp:lastPrinted>
  <dcterms:created xsi:type="dcterms:W3CDTF">2016-06-16T05:23:34Z</dcterms:created>
  <dcterms:modified xsi:type="dcterms:W3CDTF">2017-04-27T08:16:21Z</dcterms:modified>
</cp:coreProperties>
</file>