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  <p:sldMasterId id="2147484024" r:id="rId2"/>
    <p:sldMasterId id="2147484070" r:id="rId3"/>
  </p:sldMasterIdLst>
  <p:notesMasterIdLst>
    <p:notesMasterId r:id="rId25"/>
  </p:notesMasterIdLst>
  <p:handoutMasterIdLst>
    <p:handoutMasterId r:id="rId26"/>
  </p:handoutMasterIdLst>
  <p:sldIdLst>
    <p:sldId id="258" r:id="rId4"/>
    <p:sldId id="292" r:id="rId5"/>
    <p:sldId id="293" r:id="rId6"/>
    <p:sldId id="294" r:id="rId7"/>
    <p:sldId id="295" r:id="rId8"/>
    <p:sldId id="296" r:id="rId9"/>
    <p:sldId id="311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290" r:id="rId24"/>
  </p:sldIdLst>
  <p:sldSz cx="9144000" cy="5143500" type="screen16x9"/>
  <p:notesSz cx="6805613" cy="9944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58595B"/>
    <a:srgbClr val="004BAF"/>
    <a:srgbClr val="E8EBF1"/>
    <a:srgbClr val="4D4D4D"/>
    <a:srgbClr val="AB0810"/>
    <a:srgbClr val="FDBE24"/>
    <a:srgbClr val="FA661C"/>
    <a:srgbClr val="90BDDB"/>
    <a:srgbClr val="33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154" autoAdjust="0"/>
  </p:normalViewPr>
  <p:slideViewPr>
    <p:cSldViewPr snapToGrid="0" snapToObjects="1">
      <p:cViewPr varScale="1">
        <p:scale>
          <a:sx n="52" d="100"/>
          <a:sy n="52" d="100"/>
        </p:scale>
        <p:origin x="1029" y="30"/>
      </p:cViewPr>
      <p:guideLst>
        <p:guide orient="horz" pos="1076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8E61C0-B6F7-4C9C-863F-D118B03799EB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F3F7B5-9A0B-40F3-A257-932ED5C8B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6EE8EE-BAD1-491A-8874-8394E5CA366F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6C1005-B323-4A04-B0D1-DB577C3C2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4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9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ja-JP" altLang="ja-JP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8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0A4A5-B44D-4FE7-9047-DDD8FDBF9AD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25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0A4A5-B44D-4FE7-9047-DDD8FDBF9AD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0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5100" y="511175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79B3-D8F0-8D4E-832C-D99D3EF4DB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4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140F8-33B3-479B-BA7C-4CB025BD15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7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7495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ja-JP" altLang="ja-JP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3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ノー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ja-JP" altLang="en-US" sz="1200" kern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rPr>
              <a:t>・</a:t>
            </a:r>
            <a:endParaRPr lang="en-US" altLang="ja-JP" sz="1200" kern="1200" dirty="0">
              <a:solidFill>
                <a:srgbClr val="000000"/>
              </a:solidFill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7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5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92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7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5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F683F-D4D6-497E-9895-9DEC0E615E8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8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・</a:t>
            </a:r>
            <a:endParaRPr lang="en-US" altLang="ja-JP" sz="1200" b="0" i="0" u="none" strike="noStrike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2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55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65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177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01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7089820" y="444321"/>
            <a:ext cx="1635617" cy="628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00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22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_Page_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469478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035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26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63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814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tx2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accent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5" y="517783"/>
            <a:ext cx="782431" cy="415667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5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997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301037"/>
            <a:ext cx="8563172" cy="2542175"/>
          </a:xfrm>
          <a:prstGeom prst="rect">
            <a:avLst/>
          </a:prstGeom>
          <a:solidFill>
            <a:schemeClr val="bg1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13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6291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3144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12297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6447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14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62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330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4" name="正方形/長方形 3"/>
          <p:cNvSpPr/>
          <p:nvPr userDrawn="1"/>
        </p:nvSpPr>
        <p:spPr>
          <a:xfrm>
            <a:off x="7089820" y="444321"/>
            <a:ext cx="1635617" cy="628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107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29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713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821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42705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95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091878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4450"/>
            <a:ext cx="3551237" cy="3276599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072390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5" orient="horz" pos="82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1317625"/>
            <a:ext cx="3551237" cy="3273425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773363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tx2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tx2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255717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25790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3375295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1317625"/>
            <a:ext cx="3559175" cy="327342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261233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542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2834662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980830" y="450377"/>
            <a:ext cx="1862919" cy="635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34512576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</a:t>
            </a:r>
          </a:p>
        </p:txBody>
      </p:sp>
    </p:spTree>
    <p:extLst>
      <p:ext uri="{BB962C8B-B14F-4D97-AF65-F5344CB8AC3E}">
        <p14:creationId xmlns:p14="http://schemas.microsoft.com/office/powerpoint/2010/main" val="439366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_Page_Blu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1317624"/>
            <a:ext cx="3559175" cy="3273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 dirty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kern="1200" spc="20" baseline="0" dirty="0" smtClean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kern="1200" spc="20" baseline="0" dirty="0">
              <a:solidFill>
                <a:schemeClr val="tx2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4317431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4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35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23850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347788"/>
            <a:ext cx="8345488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1" indent="-223787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82" indent="-215849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39" indent="-171411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12" indent="-171411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23" indent="-168236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4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138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1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23850"/>
            <a:ext cx="94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79319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3319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7319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76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8324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9915" y="3209550"/>
            <a:ext cx="4684867" cy="288131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525" y="2462027"/>
            <a:ext cx="4712557" cy="766763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1" y="1438276"/>
            <a:ext cx="2676525" cy="2166938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681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76744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Publix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66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2301" y="1347788"/>
            <a:ext cx="8277344" cy="316821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Arial"/>
              <a:buChar char="•"/>
              <a:defRPr sz="20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Arial"/>
              <a:buChar char="•"/>
              <a:defRPr sz="18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2"/>
              </a:buClr>
              <a:buSzPct val="80000"/>
              <a:buFont typeface="Arial"/>
              <a:buChar char="•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2"/>
              </a:buClr>
              <a:buSzPct val="80000"/>
              <a:buFont typeface="Arial"/>
              <a:buChar char="•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15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ja-JP" altLang="en-US" smtClean="0"/>
              <a:t>マスター タイトルの書式設定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720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ffset_comp_30711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mazing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5" b="27614"/>
          <a:stretch/>
        </p:blipFill>
        <p:spPr>
          <a:xfrm>
            <a:off x="2401156" y="2651136"/>
            <a:ext cx="4326749" cy="51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0044" y="3937355"/>
            <a:ext cx="899770" cy="83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NBABT_A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1" b="31105"/>
          <a:stretch/>
        </p:blipFill>
        <p:spPr>
          <a:xfrm>
            <a:off x="1871350" y="1632059"/>
            <a:ext cx="5413248" cy="118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2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7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2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A8F6-66C4-4E84-9365-A4452E60DF6F}" type="datetimeFigureOut">
              <a:rPr kumimoji="1" lang="ja-JP" altLang="en-US" smtClean="0"/>
              <a:t>2017/4/18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C490-D346-4C4C-AAFF-941435934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4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39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636090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</a:t>
            </a:r>
            <a:r>
              <a:rPr lang="en-US" sz="600" spc="20" baseline="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reserved</a:t>
            </a:r>
            <a:endParaRPr lang="en-US" sz="600" spc="20" baseline="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503204"/>
            <a:ext cx="1429035" cy="46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  <p:sldLayoutId id="2147484039" r:id="rId15"/>
    <p:sldLayoutId id="2147484040" r:id="rId16"/>
    <p:sldLayoutId id="2147484041" r:id="rId17"/>
    <p:sldLayoutId id="2147484042" r:id="rId18"/>
    <p:sldLayoutId id="2147484043" r:id="rId19"/>
    <p:sldLayoutId id="2147484044" r:id="rId20"/>
    <p:sldLayoutId id="2147484045" r:id="rId21"/>
    <p:sldLayoutId id="2147484046" r:id="rId22"/>
    <p:sldLayoutId id="2147484047" r:id="rId23"/>
    <p:sldLayoutId id="2147484048" r:id="rId24"/>
    <p:sldLayoutId id="2147484049" r:id="rId25"/>
    <p:sldLayoutId id="2147484069" r:id="rId26"/>
    <p:sldLayoutId id="2147484077" r:id="rId27"/>
    <p:sldLayoutId id="2147484078" r:id="rId28"/>
    <p:sldLayoutId id="2147484079" r:id="rId29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03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is-I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2017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  </a:t>
            </a:r>
            <a:r>
              <a:rPr lang="en-US" sz="600" dirty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</a:t>
            </a:r>
            <a:r>
              <a:rPr lang="en-US" sz="600" dirty="0" smtClean="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t>Public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79" y="4625975"/>
            <a:ext cx="42418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50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lang="en-US" sz="3200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kumimoji="1"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kumimoji="1"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kumimoji="1"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kumimoji="1"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1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microsoft.com/office/2007/relationships/hdphoto" Target="../media/hdphoto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microsoft.com/office/2007/relationships/hdphoto" Target="../media/hdphoto7.wdp"/><Relationship Id="rId4" Type="http://schemas.microsoft.com/office/2007/relationships/hdphoto" Target="../media/hdphoto6.wdp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microsoft.com/office/2007/relationships/hdphoto" Target="../media/hdphoto13.wdp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0.wdp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microsoft.com/office/2007/relationships/hdphoto" Target="../media/hdphoto12.wdp"/><Relationship Id="rId4" Type="http://schemas.openxmlformats.org/officeDocument/2006/relationships/image" Target="../media/image56.jpe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7"/>
          <p:cNvSpPr>
            <a:spLocks noGrp="1"/>
          </p:cNvSpPr>
          <p:nvPr>
            <p:ph type="subTitle" idx="1"/>
          </p:nvPr>
        </p:nvSpPr>
        <p:spPr>
          <a:xfrm>
            <a:off x="469496" y="3807438"/>
            <a:ext cx="8296421" cy="454461"/>
          </a:xfrm>
        </p:spPr>
        <p:txBody>
          <a:bodyPr/>
          <a:lstStyle/>
          <a:p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シスコシステムズ合同会社</a:t>
            </a:r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</a:b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9496" y="4054764"/>
            <a:ext cx="8252690" cy="506559"/>
          </a:xfrm>
        </p:spPr>
        <p:txBody>
          <a:bodyPr/>
          <a:lstStyle/>
          <a:p>
            <a:r>
              <a:rPr lang="en-US" altLang="ja-JP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2017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年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メイリオ" panose="020B0604030504040204" pitchFamily="50" charset="-128"/>
              </a:rPr>
              <a:t>月</a:t>
            </a:r>
            <a:endParaRPr 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3291" y="1595392"/>
            <a:ext cx="7692418" cy="1193990"/>
          </a:xfrm>
        </p:spPr>
        <p:txBody>
          <a:bodyPr/>
          <a:lstStyle/>
          <a:p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シリーズ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編 </a:t>
            </a:r>
            <a:r>
              <a:rPr lang="en-US" altLang="ja-JP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(Cisco Umbrella)</a:t>
            </a:r>
            <a:endParaRPr lang="en-US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波線 6"/>
          <p:cNvSpPr/>
          <p:nvPr/>
        </p:nvSpPr>
        <p:spPr>
          <a:xfrm>
            <a:off x="5578030" y="575890"/>
            <a:ext cx="3187887" cy="628650"/>
          </a:xfrm>
          <a:prstGeom prst="wave">
            <a:avLst>
              <a:gd name="adj1" fmla="val 12500"/>
              <a:gd name="adj2" fmla="val 243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ウェビナー資料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306617" y="4464425"/>
            <a:ext cx="5510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>
                <a:solidFill>
                  <a:schemeClr val="bg1"/>
                </a:solidFill>
              </a:rPr>
              <a:t>本資料に記載の各社社名、製品名は、各社の商標または登録商標です。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5"/>
          <p:cNvSpPr/>
          <p:nvPr/>
        </p:nvSpPr>
        <p:spPr>
          <a:xfrm>
            <a:off x="7778115" y="4775848"/>
            <a:ext cx="768700" cy="13663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2" name="Group 376"/>
          <p:cNvGrpSpPr/>
          <p:nvPr/>
        </p:nvGrpSpPr>
        <p:grpSpPr>
          <a:xfrm>
            <a:off x="4289321" y="3880377"/>
            <a:ext cx="576932" cy="427794"/>
            <a:chOff x="3789363" y="2959100"/>
            <a:chExt cx="466725" cy="346075"/>
          </a:xfrm>
        </p:grpSpPr>
        <p:sp>
          <p:nvSpPr>
            <p:cNvPr id="103" name="Freeform 10"/>
            <p:cNvSpPr>
              <a:spLocks noChangeArrowheads="1"/>
            </p:cNvSpPr>
            <p:nvPr/>
          </p:nvSpPr>
          <p:spPr bwMode="auto">
            <a:xfrm>
              <a:off x="3849688" y="2998788"/>
              <a:ext cx="346075" cy="203200"/>
            </a:xfrm>
            <a:custGeom>
              <a:avLst/>
              <a:gdLst>
                <a:gd name="T0" fmla="*/ 959 w 960"/>
                <a:gd name="T1" fmla="*/ 564 h 565"/>
                <a:gd name="T2" fmla="*/ 480 w 960"/>
                <a:gd name="T3" fmla="*/ 564 h 565"/>
                <a:gd name="T4" fmla="*/ 0 w 960"/>
                <a:gd name="T5" fmla="*/ 564 h 565"/>
                <a:gd name="T6" fmla="*/ 0 w 960"/>
                <a:gd name="T7" fmla="*/ 0 h 565"/>
                <a:gd name="T8" fmla="*/ 959 w 960"/>
                <a:gd name="T9" fmla="*/ 0 h 565"/>
                <a:gd name="T10" fmla="*/ 959 w 960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565">
                  <a:moveTo>
                    <a:pt x="959" y="564"/>
                  </a:moveTo>
                  <a:lnTo>
                    <a:pt x="480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959" y="0"/>
                  </a:lnTo>
                  <a:lnTo>
                    <a:pt x="959" y="564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4" name="Freeform 11"/>
            <p:cNvSpPr>
              <a:spLocks noChangeArrowheads="1"/>
            </p:cNvSpPr>
            <p:nvPr/>
          </p:nvSpPr>
          <p:spPr bwMode="auto">
            <a:xfrm>
              <a:off x="3810000" y="2959100"/>
              <a:ext cx="427038" cy="284163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Freeform 12"/>
            <p:cNvSpPr>
              <a:spLocks noChangeArrowheads="1"/>
            </p:cNvSpPr>
            <p:nvPr/>
          </p:nvSpPr>
          <p:spPr bwMode="auto">
            <a:xfrm>
              <a:off x="3789363" y="3243263"/>
              <a:ext cx="466725" cy="61912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254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06" name="Rectangle 380"/>
          <p:cNvSpPr/>
          <p:nvPr/>
        </p:nvSpPr>
        <p:spPr>
          <a:xfrm>
            <a:off x="3918389" y="4312542"/>
            <a:ext cx="1275526" cy="830958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7" name="Straight Connector 99"/>
          <p:cNvCxnSpPr/>
          <p:nvPr/>
        </p:nvCxnSpPr>
        <p:spPr>
          <a:xfrm flipH="1">
            <a:off x="0" y="4304667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D4D4C"/>
            </a:solidFill>
            <a:prstDash val="solid"/>
          </a:ln>
          <a:effectLst/>
        </p:spPr>
      </p:cxnSp>
      <p:sp>
        <p:nvSpPr>
          <p:cNvPr id="108" name="TextBox 16"/>
          <p:cNvSpPr txBox="1"/>
          <p:nvPr/>
        </p:nvSpPr>
        <p:spPr>
          <a:xfrm>
            <a:off x="1872224" y="4294103"/>
            <a:ext cx="491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本社</a:t>
            </a:r>
            <a:endParaRPr lang="en-US" sz="12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9" name="TextBox 17"/>
          <p:cNvSpPr txBox="1"/>
          <p:nvPr/>
        </p:nvSpPr>
        <p:spPr>
          <a:xfrm>
            <a:off x="6546299" y="4304667"/>
            <a:ext cx="988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ブランチ</a:t>
            </a:r>
            <a:endParaRPr lang="en-US" sz="12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0" name="TextBox 23"/>
          <p:cNvSpPr txBox="1"/>
          <p:nvPr/>
        </p:nvSpPr>
        <p:spPr>
          <a:xfrm>
            <a:off x="3846502" y="4304667"/>
            <a:ext cx="145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ローミングユーザ</a:t>
            </a:r>
            <a:endParaRPr kumimoji="0" lang="en-US" altLang="ja-JP" sz="1200" b="0" i="0" u="none" strike="noStrike" kern="0" cap="none" spc="0" normalizeH="0" baseline="0" noProof="0" dirty="0" smtClean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kern="0" dirty="0" smtClean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自宅・外出先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11" name="Group 114"/>
          <p:cNvGrpSpPr>
            <a:grpSpLocks noChangeAspect="1"/>
          </p:cNvGrpSpPr>
          <p:nvPr/>
        </p:nvGrpSpPr>
        <p:grpSpPr>
          <a:xfrm>
            <a:off x="1822328" y="3756024"/>
            <a:ext cx="606931" cy="548640"/>
            <a:chOff x="1430338" y="2501900"/>
            <a:chExt cx="2641270" cy="2387600"/>
          </a:xfrm>
        </p:grpSpPr>
        <p:sp>
          <p:nvSpPr>
            <p:cNvPr id="112" name="Freeform 1"/>
            <p:cNvSpPr>
              <a:spLocks noChangeArrowheads="1"/>
            </p:cNvSpPr>
            <p:nvPr/>
          </p:nvSpPr>
          <p:spPr bwMode="auto">
            <a:xfrm>
              <a:off x="2293938" y="30607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3" name="Freeform 2"/>
            <p:cNvSpPr>
              <a:spLocks noChangeArrowheads="1"/>
            </p:cNvSpPr>
            <p:nvPr/>
          </p:nvSpPr>
          <p:spPr bwMode="auto">
            <a:xfrm>
              <a:off x="2852738" y="30607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4" name="Freeform 3"/>
            <p:cNvSpPr>
              <a:spLocks noChangeArrowheads="1"/>
            </p:cNvSpPr>
            <p:nvPr/>
          </p:nvSpPr>
          <p:spPr bwMode="auto">
            <a:xfrm>
              <a:off x="2090738" y="2705100"/>
              <a:ext cx="1320800" cy="2184400"/>
            </a:xfrm>
            <a:custGeom>
              <a:avLst/>
              <a:gdLst>
                <a:gd name="T0" fmla="*/ 0 w 3669"/>
                <a:gd name="T1" fmla="*/ 6066 h 6067"/>
                <a:gd name="T2" fmla="*/ 0 w 3669"/>
                <a:gd name="T3" fmla="*/ 0 h 6067"/>
                <a:gd name="T4" fmla="*/ 3668 w 3669"/>
                <a:gd name="T5" fmla="*/ 0 h 6067"/>
                <a:gd name="T6" fmla="*/ 3668 w 3669"/>
                <a:gd name="T7" fmla="*/ 6066 h 6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9" h="6067">
                  <a:moveTo>
                    <a:pt x="0" y="6066"/>
                  </a:moveTo>
                  <a:lnTo>
                    <a:pt x="0" y="0"/>
                  </a:lnTo>
                  <a:lnTo>
                    <a:pt x="3668" y="0"/>
                  </a:lnTo>
                  <a:lnTo>
                    <a:pt x="3668" y="606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5" name="Freeform 4"/>
            <p:cNvSpPr>
              <a:spLocks noChangeArrowheads="1"/>
            </p:cNvSpPr>
            <p:nvPr/>
          </p:nvSpPr>
          <p:spPr bwMode="auto">
            <a:xfrm>
              <a:off x="2293938" y="34671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6" name="Freeform 5"/>
            <p:cNvSpPr>
              <a:spLocks noChangeArrowheads="1"/>
            </p:cNvSpPr>
            <p:nvPr/>
          </p:nvSpPr>
          <p:spPr bwMode="auto">
            <a:xfrm>
              <a:off x="2293938" y="387350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7" name="Freeform 6"/>
            <p:cNvSpPr>
              <a:spLocks noChangeArrowheads="1"/>
            </p:cNvSpPr>
            <p:nvPr/>
          </p:nvSpPr>
          <p:spPr bwMode="auto">
            <a:xfrm>
              <a:off x="2852738" y="346710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8" name="Freeform 7"/>
            <p:cNvSpPr>
              <a:spLocks noChangeArrowheads="1"/>
            </p:cNvSpPr>
            <p:nvPr/>
          </p:nvSpPr>
          <p:spPr bwMode="auto">
            <a:xfrm>
              <a:off x="2852738" y="387350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9" name="Line 8"/>
            <p:cNvSpPr>
              <a:spLocks noChangeShapeType="1"/>
            </p:cNvSpPr>
            <p:nvPr/>
          </p:nvSpPr>
          <p:spPr bwMode="auto">
            <a:xfrm>
              <a:off x="2090738" y="2857500"/>
              <a:ext cx="13208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0" name="Freeform 9"/>
            <p:cNvSpPr>
              <a:spLocks noChangeArrowheads="1"/>
            </p:cNvSpPr>
            <p:nvPr/>
          </p:nvSpPr>
          <p:spPr bwMode="auto">
            <a:xfrm>
              <a:off x="2293938" y="4279900"/>
              <a:ext cx="914400" cy="609600"/>
            </a:xfrm>
            <a:custGeom>
              <a:avLst/>
              <a:gdLst>
                <a:gd name="T0" fmla="*/ 0 w 2541"/>
                <a:gd name="T1" fmla="*/ 1693 h 1694"/>
                <a:gd name="T2" fmla="*/ 0 w 2541"/>
                <a:gd name="T3" fmla="*/ 0 h 1694"/>
                <a:gd name="T4" fmla="*/ 2540 w 2541"/>
                <a:gd name="T5" fmla="*/ 0 h 1694"/>
                <a:gd name="T6" fmla="*/ 2540 w 2541"/>
                <a:gd name="T7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1" h="1694">
                  <a:moveTo>
                    <a:pt x="0" y="1693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2540" y="169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>
              <a:off x="2751138" y="4432300"/>
              <a:ext cx="1587" cy="4572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>
              <a:off x="2293938" y="4432300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3" name="Freeform 12"/>
            <p:cNvSpPr>
              <a:spLocks noChangeArrowheads="1"/>
            </p:cNvSpPr>
            <p:nvPr/>
          </p:nvSpPr>
          <p:spPr bwMode="auto">
            <a:xfrm>
              <a:off x="2293938" y="2501900"/>
              <a:ext cx="914400" cy="203200"/>
            </a:xfrm>
            <a:custGeom>
              <a:avLst/>
              <a:gdLst>
                <a:gd name="T0" fmla="*/ 1270 w 2541"/>
                <a:gd name="T1" fmla="*/ 565 h 566"/>
                <a:gd name="T2" fmla="*/ 0 w 2541"/>
                <a:gd name="T3" fmla="*/ 565 h 566"/>
                <a:gd name="T4" fmla="*/ 0 w 2541"/>
                <a:gd name="T5" fmla="*/ 0 h 566"/>
                <a:gd name="T6" fmla="*/ 2540 w 2541"/>
                <a:gd name="T7" fmla="*/ 0 h 566"/>
                <a:gd name="T8" fmla="*/ 2540 w 2541"/>
                <a:gd name="T9" fmla="*/ 565 h 566"/>
                <a:gd name="T10" fmla="*/ 1270 w 2541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566">
                  <a:moveTo>
                    <a:pt x="1270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2540" y="0"/>
                  </a:lnTo>
                  <a:lnTo>
                    <a:pt x="2540" y="565"/>
                  </a:lnTo>
                  <a:lnTo>
                    <a:pt x="1270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4" name="Freeform 13"/>
            <p:cNvSpPr>
              <a:spLocks noChangeArrowheads="1"/>
            </p:cNvSpPr>
            <p:nvPr/>
          </p:nvSpPr>
          <p:spPr bwMode="auto">
            <a:xfrm>
              <a:off x="1633538" y="326390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5" name="Freeform 14"/>
            <p:cNvSpPr>
              <a:spLocks noChangeArrowheads="1"/>
            </p:cNvSpPr>
            <p:nvPr/>
          </p:nvSpPr>
          <p:spPr bwMode="auto">
            <a:xfrm>
              <a:off x="1430338" y="3060700"/>
              <a:ext cx="660400" cy="1828800"/>
            </a:xfrm>
            <a:custGeom>
              <a:avLst/>
              <a:gdLst>
                <a:gd name="T0" fmla="*/ 0 w 1836"/>
                <a:gd name="T1" fmla="*/ 5079 h 5080"/>
                <a:gd name="T2" fmla="*/ 0 w 1836"/>
                <a:gd name="T3" fmla="*/ 0 h 5080"/>
                <a:gd name="T4" fmla="*/ 1835 w 1836"/>
                <a:gd name="T5" fmla="*/ 0 h 5080"/>
                <a:gd name="T6" fmla="*/ 1835 w 1836"/>
                <a:gd name="T7" fmla="*/ 5079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6" h="5080">
                  <a:moveTo>
                    <a:pt x="0" y="5079"/>
                  </a:moveTo>
                  <a:lnTo>
                    <a:pt x="0" y="0"/>
                  </a:lnTo>
                  <a:lnTo>
                    <a:pt x="1835" y="0"/>
                  </a:lnTo>
                  <a:lnTo>
                    <a:pt x="1835" y="5079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6" name="Freeform 15"/>
            <p:cNvSpPr>
              <a:spLocks noChangeArrowheads="1"/>
            </p:cNvSpPr>
            <p:nvPr/>
          </p:nvSpPr>
          <p:spPr bwMode="auto">
            <a:xfrm>
              <a:off x="1633538" y="367030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7" name="Freeform 16"/>
            <p:cNvSpPr>
              <a:spLocks noChangeArrowheads="1"/>
            </p:cNvSpPr>
            <p:nvPr/>
          </p:nvSpPr>
          <p:spPr bwMode="auto">
            <a:xfrm>
              <a:off x="1633538" y="407670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8" name="Freeform 17"/>
            <p:cNvSpPr>
              <a:spLocks noChangeArrowheads="1"/>
            </p:cNvSpPr>
            <p:nvPr/>
          </p:nvSpPr>
          <p:spPr bwMode="auto">
            <a:xfrm>
              <a:off x="1633538" y="448310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29" name="Freeform 18"/>
            <p:cNvSpPr>
              <a:spLocks noChangeArrowheads="1"/>
            </p:cNvSpPr>
            <p:nvPr/>
          </p:nvSpPr>
          <p:spPr bwMode="auto">
            <a:xfrm>
              <a:off x="3411538" y="3467099"/>
              <a:ext cx="660070" cy="1421973"/>
            </a:xfrm>
            <a:custGeom>
              <a:avLst/>
              <a:gdLst>
                <a:gd name="T0" fmla="*/ 0 w 1836"/>
                <a:gd name="T1" fmla="*/ 3950 h 3951"/>
                <a:gd name="T2" fmla="*/ 0 w 1836"/>
                <a:gd name="T3" fmla="*/ 0 h 3951"/>
                <a:gd name="T4" fmla="*/ 1835 w 1836"/>
                <a:gd name="T5" fmla="*/ 0 h 3951"/>
                <a:gd name="T6" fmla="*/ 1835 w 1836"/>
                <a:gd name="T7" fmla="*/ 3950 h 3951"/>
                <a:gd name="connsiteX0" fmla="*/ 0 w 9995"/>
                <a:gd name="connsiteY0" fmla="*/ 0 h 9997"/>
                <a:gd name="connsiteX1" fmla="*/ 9995 w 9995"/>
                <a:gd name="connsiteY1" fmla="*/ 0 h 9997"/>
                <a:gd name="connsiteX2" fmla="*/ 9995 w 9995"/>
                <a:gd name="connsiteY2" fmla="*/ 9997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5" h="9997">
                  <a:moveTo>
                    <a:pt x="0" y="0"/>
                  </a:moveTo>
                  <a:lnTo>
                    <a:pt x="9995" y="0"/>
                  </a:lnTo>
                  <a:lnTo>
                    <a:pt x="9995" y="999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0" name="Freeform 19"/>
            <p:cNvSpPr>
              <a:spLocks noChangeArrowheads="1"/>
            </p:cNvSpPr>
            <p:nvPr/>
          </p:nvSpPr>
          <p:spPr bwMode="auto">
            <a:xfrm>
              <a:off x="3614738" y="3670300"/>
              <a:ext cx="254000" cy="203200"/>
            </a:xfrm>
            <a:custGeom>
              <a:avLst/>
              <a:gdLst>
                <a:gd name="T0" fmla="*/ 353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3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3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3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1" name="Freeform 20"/>
            <p:cNvSpPr>
              <a:spLocks noChangeArrowheads="1"/>
            </p:cNvSpPr>
            <p:nvPr/>
          </p:nvSpPr>
          <p:spPr bwMode="auto">
            <a:xfrm>
              <a:off x="3614738" y="407670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2" name="Freeform 21"/>
            <p:cNvSpPr>
              <a:spLocks noChangeArrowheads="1"/>
            </p:cNvSpPr>
            <p:nvPr/>
          </p:nvSpPr>
          <p:spPr bwMode="auto">
            <a:xfrm>
              <a:off x="3614738" y="448310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33" name="Group 350"/>
          <p:cNvGrpSpPr/>
          <p:nvPr/>
        </p:nvGrpSpPr>
        <p:grpSpPr>
          <a:xfrm>
            <a:off x="6784046" y="3807060"/>
            <a:ext cx="512673" cy="489370"/>
            <a:chOff x="3736975" y="1150938"/>
            <a:chExt cx="4470400" cy="4267200"/>
          </a:xfrm>
        </p:grpSpPr>
        <p:sp>
          <p:nvSpPr>
            <p:cNvPr id="134" name="Freeform 1"/>
            <p:cNvSpPr>
              <a:spLocks noChangeArrowheads="1"/>
            </p:cNvSpPr>
            <p:nvPr/>
          </p:nvSpPr>
          <p:spPr bwMode="auto">
            <a:xfrm>
              <a:off x="3736975" y="1658938"/>
              <a:ext cx="4470400" cy="3759200"/>
            </a:xfrm>
            <a:custGeom>
              <a:avLst/>
              <a:gdLst>
                <a:gd name="T0" fmla="*/ 0 w 12418"/>
                <a:gd name="T1" fmla="*/ 10441 h 10442"/>
                <a:gd name="T2" fmla="*/ 0 w 12418"/>
                <a:gd name="T3" fmla="*/ 0 h 10442"/>
                <a:gd name="T4" fmla="*/ 12417 w 12418"/>
                <a:gd name="T5" fmla="*/ 0 h 10442"/>
                <a:gd name="T6" fmla="*/ 12417 w 12418"/>
                <a:gd name="T7" fmla="*/ 10441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18" h="10442">
                  <a:moveTo>
                    <a:pt x="0" y="10441"/>
                  </a:moveTo>
                  <a:lnTo>
                    <a:pt x="0" y="0"/>
                  </a:lnTo>
                  <a:lnTo>
                    <a:pt x="12417" y="0"/>
                  </a:lnTo>
                  <a:lnTo>
                    <a:pt x="12417" y="1044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5" name="Line 2"/>
            <p:cNvSpPr>
              <a:spLocks noChangeShapeType="1"/>
            </p:cNvSpPr>
            <p:nvPr/>
          </p:nvSpPr>
          <p:spPr bwMode="auto">
            <a:xfrm>
              <a:off x="4651375" y="25733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6" name="Freeform 3"/>
            <p:cNvSpPr>
              <a:spLocks noChangeArrowheads="1"/>
            </p:cNvSpPr>
            <p:nvPr/>
          </p:nvSpPr>
          <p:spPr bwMode="auto">
            <a:xfrm>
              <a:off x="5159374" y="5113338"/>
              <a:ext cx="1625275" cy="304434"/>
            </a:xfrm>
            <a:custGeom>
              <a:avLst/>
              <a:gdLst>
                <a:gd name="T0" fmla="*/ 2257 w 4516"/>
                <a:gd name="T1" fmla="*/ 847 h 848"/>
                <a:gd name="T2" fmla="*/ 0 w 4516"/>
                <a:gd name="T3" fmla="*/ 847 h 848"/>
                <a:gd name="T4" fmla="*/ 0 w 4516"/>
                <a:gd name="T5" fmla="*/ 0 h 848"/>
                <a:gd name="T6" fmla="*/ 4515 w 4516"/>
                <a:gd name="T7" fmla="*/ 0 h 848"/>
                <a:gd name="T8" fmla="*/ 4515 w 4516"/>
                <a:gd name="T9" fmla="*/ 847 h 848"/>
                <a:gd name="T10" fmla="*/ 2257 w 4516"/>
                <a:gd name="T11" fmla="*/ 847 h 848"/>
                <a:gd name="connsiteX0" fmla="*/ 4998 w 9998"/>
                <a:gd name="connsiteY0" fmla="*/ 9988 h 9988"/>
                <a:gd name="connsiteX1" fmla="*/ 0 w 9998"/>
                <a:gd name="connsiteY1" fmla="*/ 9988 h 9988"/>
                <a:gd name="connsiteX2" fmla="*/ 0 w 9998"/>
                <a:gd name="connsiteY2" fmla="*/ 0 h 9988"/>
                <a:gd name="connsiteX3" fmla="*/ 9998 w 9998"/>
                <a:gd name="connsiteY3" fmla="*/ 0 h 9988"/>
                <a:gd name="connsiteX4" fmla="*/ 9998 w 9998"/>
                <a:gd name="connsiteY4" fmla="*/ 9988 h 9988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  <a:lnTo>
                    <a:pt x="10000" y="10000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7" name="Freeform 4"/>
            <p:cNvSpPr>
              <a:spLocks noChangeArrowheads="1"/>
            </p:cNvSpPr>
            <p:nvPr/>
          </p:nvSpPr>
          <p:spPr bwMode="auto">
            <a:xfrm>
              <a:off x="4244975" y="25733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8" name="Line 5"/>
            <p:cNvSpPr>
              <a:spLocks noChangeShapeType="1"/>
            </p:cNvSpPr>
            <p:nvPr/>
          </p:nvSpPr>
          <p:spPr bwMode="auto">
            <a:xfrm>
              <a:off x="4651375" y="38941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39" name="Freeform 6"/>
            <p:cNvSpPr>
              <a:spLocks noChangeArrowheads="1"/>
            </p:cNvSpPr>
            <p:nvPr/>
          </p:nvSpPr>
          <p:spPr bwMode="auto">
            <a:xfrm>
              <a:off x="4244975" y="38941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0" name="Line 7"/>
            <p:cNvSpPr>
              <a:spLocks noChangeShapeType="1"/>
            </p:cNvSpPr>
            <p:nvPr/>
          </p:nvSpPr>
          <p:spPr bwMode="auto">
            <a:xfrm>
              <a:off x="7291388" y="38941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1" name="Freeform 8"/>
            <p:cNvSpPr>
              <a:spLocks noChangeArrowheads="1"/>
            </p:cNvSpPr>
            <p:nvPr/>
          </p:nvSpPr>
          <p:spPr bwMode="auto">
            <a:xfrm>
              <a:off x="6884988" y="38941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59705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3" name="Freeform 10"/>
            <p:cNvSpPr>
              <a:spLocks noChangeArrowheads="1"/>
            </p:cNvSpPr>
            <p:nvPr/>
          </p:nvSpPr>
          <p:spPr bwMode="auto">
            <a:xfrm>
              <a:off x="5565775" y="2573338"/>
              <a:ext cx="812800" cy="812800"/>
            </a:xfrm>
            <a:custGeom>
              <a:avLst/>
              <a:gdLst>
                <a:gd name="T0" fmla="*/ 1128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8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8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8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4" name="Line 11"/>
            <p:cNvSpPr>
              <a:spLocks noChangeShapeType="1"/>
            </p:cNvSpPr>
            <p:nvPr/>
          </p:nvSpPr>
          <p:spPr bwMode="auto">
            <a:xfrm>
              <a:off x="72913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5" name="Freeform 12"/>
            <p:cNvSpPr>
              <a:spLocks noChangeArrowheads="1"/>
            </p:cNvSpPr>
            <p:nvPr/>
          </p:nvSpPr>
          <p:spPr bwMode="auto">
            <a:xfrm>
              <a:off x="6884988" y="25733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6" name="Freeform 13"/>
            <p:cNvSpPr>
              <a:spLocks noChangeArrowheads="1"/>
            </p:cNvSpPr>
            <p:nvPr/>
          </p:nvSpPr>
          <p:spPr bwMode="auto">
            <a:xfrm>
              <a:off x="5565775" y="3894138"/>
              <a:ext cx="812800" cy="1219200"/>
            </a:xfrm>
            <a:custGeom>
              <a:avLst/>
              <a:gdLst>
                <a:gd name="T0" fmla="*/ 1128 w 2258"/>
                <a:gd name="T1" fmla="*/ 3386 h 3387"/>
                <a:gd name="T2" fmla="*/ 0 w 2258"/>
                <a:gd name="T3" fmla="*/ 3386 h 3387"/>
                <a:gd name="T4" fmla="*/ 0 w 2258"/>
                <a:gd name="T5" fmla="*/ 0 h 3387"/>
                <a:gd name="T6" fmla="*/ 2257 w 2258"/>
                <a:gd name="T7" fmla="*/ 0 h 3387"/>
                <a:gd name="T8" fmla="*/ 2257 w 2258"/>
                <a:gd name="T9" fmla="*/ 3386 h 3387"/>
                <a:gd name="T10" fmla="*/ 1128 w 2258"/>
                <a:gd name="T11" fmla="*/ 3386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3387">
                  <a:moveTo>
                    <a:pt x="1128" y="3386"/>
                  </a:moveTo>
                  <a:lnTo>
                    <a:pt x="0" y="3386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3386"/>
                  </a:lnTo>
                  <a:lnTo>
                    <a:pt x="1128" y="338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7" name="Line 14"/>
            <p:cNvSpPr>
              <a:spLocks noChangeShapeType="1"/>
            </p:cNvSpPr>
            <p:nvPr/>
          </p:nvSpPr>
          <p:spPr bwMode="auto">
            <a:xfrm>
              <a:off x="3736975" y="2065338"/>
              <a:ext cx="4470400" cy="1587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48" name="Freeform 15"/>
            <p:cNvSpPr>
              <a:spLocks noChangeArrowheads="1"/>
            </p:cNvSpPr>
            <p:nvPr/>
          </p:nvSpPr>
          <p:spPr bwMode="auto">
            <a:xfrm>
              <a:off x="4651375" y="1150938"/>
              <a:ext cx="304800" cy="508000"/>
            </a:xfrm>
            <a:custGeom>
              <a:avLst/>
              <a:gdLst>
                <a:gd name="T0" fmla="*/ 423 w 847"/>
                <a:gd name="T1" fmla="*/ 1411 h 1412"/>
                <a:gd name="T2" fmla="*/ 0 w 847"/>
                <a:gd name="T3" fmla="*/ 1411 h 1412"/>
                <a:gd name="T4" fmla="*/ 0 w 847"/>
                <a:gd name="T5" fmla="*/ 0 h 1412"/>
                <a:gd name="T6" fmla="*/ 846 w 847"/>
                <a:gd name="T7" fmla="*/ 0 h 1412"/>
                <a:gd name="T8" fmla="*/ 846 w 847"/>
                <a:gd name="T9" fmla="*/ 1411 h 1412"/>
                <a:gd name="T10" fmla="*/ 423 w 847"/>
                <a:gd name="T11" fmla="*/ 141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1412">
                  <a:moveTo>
                    <a:pt x="423" y="1411"/>
                  </a:moveTo>
                  <a:lnTo>
                    <a:pt x="0" y="1411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411"/>
                  </a:lnTo>
                  <a:lnTo>
                    <a:pt x="423" y="141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49" name="Rounded Rectangle 394"/>
          <p:cNvSpPr>
            <a:spLocks noChangeAspect="1"/>
          </p:cNvSpPr>
          <p:nvPr/>
        </p:nvSpPr>
        <p:spPr>
          <a:xfrm>
            <a:off x="1593338" y="3610023"/>
            <a:ext cx="1042415" cy="1042415"/>
          </a:xfrm>
          <a:prstGeom prst="roundRect">
            <a:avLst>
              <a:gd name="adj" fmla="val 50000"/>
            </a:avLst>
          </a:prstGeom>
          <a:noFill/>
          <a:ln w="25400" cap="rnd" cmpd="sng" algn="ctr">
            <a:solidFill>
              <a:srgbClr val="239ACC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0" name="Rounded Rectangle 398"/>
          <p:cNvSpPr>
            <a:spLocks noChangeAspect="1"/>
          </p:cNvSpPr>
          <p:nvPr/>
        </p:nvSpPr>
        <p:spPr>
          <a:xfrm>
            <a:off x="6502510" y="3610024"/>
            <a:ext cx="1042415" cy="1042415"/>
          </a:xfrm>
          <a:prstGeom prst="roundRect">
            <a:avLst>
              <a:gd name="adj" fmla="val 50000"/>
            </a:avLst>
          </a:prstGeom>
          <a:noFill/>
          <a:ln w="25400" cap="rnd" cmpd="sng" algn="ctr">
            <a:solidFill>
              <a:srgbClr val="239ACC"/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1" name="Rectangle 2"/>
          <p:cNvSpPr/>
          <p:nvPr/>
        </p:nvSpPr>
        <p:spPr>
          <a:xfrm>
            <a:off x="1969981" y="2108211"/>
            <a:ext cx="5163577" cy="14454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2" name="Rectangle 3"/>
          <p:cNvSpPr/>
          <p:nvPr/>
        </p:nvSpPr>
        <p:spPr>
          <a:xfrm>
            <a:off x="1473728" y="382697"/>
            <a:ext cx="6218400" cy="584686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90000"/>
                </a:srgbClr>
              </a:gs>
              <a:gs pos="30000">
                <a:srgbClr val="FFFFFF">
                  <a:alpha val="9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" name="Title 1"/>
          <p:cNvSpPr txBox="1">
            <a:spLocks/>
          </p:cNvSpPr>
          <p:nvPr/>
        </p:nvSpPr>
        <p:spPr bwMode="auto">
          <a:xfrm>
            <a:off x="1473728" y="232129"/>
            <a:ext cx="5613261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これからのセキュリティ</a:t>
            </a:r>
            <a:b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クラウドの普及で境界線が曖昧に</a:t>
            </a:r>
          </a:p>
        </p:txBody>
      </p:sp>
      <p:grpSp>
        <p:nvGrpSpPr>
          <p:cNvPr id="154" name="Group 46"/>
          <p:cNvGrpSpPr/>
          <p:nvPr/>
        </p:nvGrpSpPr>
        <p:grpSpPr>
          <a:xfrm>
            <a:off x="4989474" y="1381717"/>
            <a:ext cx="2153216" cy="990636"/>
            <a:chOff x="7881896" y="1381717"/>
            <a:chExt cx="2153216" cy="990636"/>
          </a:xfrm>
        </p:grpSpPr>
        <p:sp>
          <p:nvSpPr>
            <p:cNvPr id="155" name="TextBox 345"/>
            <p:cNvSpPr txBox="1"/>
            <p:nvPr/>
          </p:nvSpPr>
          <p:spPr>
            <a:xfrm>
              <a:off x="9003892" y="1831212"/>
              <a:ext cx="707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PaaS</a:t>
              </a:r>
            </a:p>
          </p:txBody>
        </p:sp>
        <p:grpSp>
          <p:nvGrpSpPr>
            <p:cNvPr id="156" name="Group 41"/>
            <p:cNvGrpSpPr/>
            <p:nvPr/>
          </p:nvGrpSpPr>
          <p:grpSpPr>
            <a:xfrm flipH="1">
              <a:off x="7881896" y="1381717"/>
              <a:ext cx="2153216" cy="990636"/>
              <a:chOff x="7863298" y="1381717"/>
              <a:chExt cx="2153216" cy="990636"/>
            </a:xfrm>
          </p:grpSpPr>
          <p:sp>
            <p:nvSpPr>
              <p:cNvPr id="157" name="Freeform 343"/>
              <p:cNvSpPr/>
              <p:nvPr/>
            </p:nvSpPr>
            <p:spPr>
              <a:xfrm>
                <a:off x="9801094" y="1941513"/>
                <a:ext cx="215420" cy="430840"/>
              </a:xfrm>
              <a:custGeom>
                <a:avLst/>
                <a:gdLst>
                  <a:gd name="connsiteX0" fmla="*/ 90011 w 415416"/>
                  <a:gd name="connsiteY0" fmla="*/ 0 h 650809"/>
                  <a:gd name="connsiteX1" fmla="*/ 415416 w 415416"/>
                  <a:gd name="connsiteY1" fmla="*/ 325405 h 650809"/>
                  <a:gd name="connsiteX2" fmla="*/ 90011 w 415416"/>
                  <a:gd name="connsiteY2" fmla="*/ 650809 h 650809"/>
                  <a:gd name="connsiteX3" fmla="*/ 0 w 415416"/>
                  <a:gd name="connsiteY3" fmla="*/ 206491 h 650809"/>
                  <a:gd name="connsiteX4" fmla="*/ 0 w 415416"/>
                  <a:gd name="connsiteY4" fmla="*/ 14195 h 650809"/>
                  <a:gd name="connsiteX5" fmla="*/ 24431 w 415416"/>
                  <a:gd name="connsiteY5" fmla="*/ 6611 h 650809"/>
                  <a:gd name="connsiteX6" fmla="*/ 90011 w 415416"/>
                  <a:gd name="connsiteY6" fmla="*/ 0 h 650809"/>
                  <a:gd name="connsiteX0" fmla="*/ 0 w 415416"/>
                  <a:gd name="connsiteY0" fmla="*/ 206491 h 650809"/>
                  <a:gd name="connsiteX1" fmla="*/ 0 w 415416"/>
                  <a:gd name="connsiteY1" fmla="*/ 14195 h 650809"/>
                  <a:gd name="connsiteX2" fmla="*/ 24431 w 415416"/>
                  <a:gd name="connsiteY2" fmla="*/ 6611 h 650809"/>
                  <a:gd name="connsiteX3" fmla="*/ 90011 w 415416"/>
                  <a:gd name="connsiteY3" fmla="*/ 0 h 650809"/>
                  <a:gd name="connsiteX4" fmla="*/ 415416 w 415416"/>
                  <a:gd name="connsiteY4" fmla="*/ 325405 h 650809"/>
                  <a:gd name="connsiteX5" fmla="*/ 90011 w 415416"/>
                  <a:gd name="connsiteY5" fmla="*/ 650809 h 650809"/>
                  <a:gd name="connsiteX6" fmla="*/ 91440 w 415416"/>
                  <a:gd name="connsiteY6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5" fmla="*/ 91440 w 415416"/>
                  <a:gd name="connsiteY5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0" fmla="*/ 0 w 390985"/>
                  <a:gd name="connsiteY0" fmla="*/ 6611 h 650809"/>
                  <a:gd name="connsiteX1" fmla="*/ 65580 w 390985"/>
                  <a:gd name="connsiteY1" fmla="*/ 0 h 650809"/>
                  <a:gd name="connsiteX2" fmla="*/ 390985 w 390985"/>
                  <a:gd name="connsiteY2" fmla="*/ 325405 h 650809"/>
                  <a:gd name="connsiteX3" fmla="*/ 65580 w 390985"/>
                  <a:gd name="connsiteY3" fmla="*/ 650809 h 650809"/>
                  <a:gd name="connsiteX0" fmla="*/ 0 w 325405"/>
                  <a:gd name="connsiteY0" fmla="*/ 0 h 650809"/>
                  <a:gd name="connsiteX1" fmla="*/ 325405 w 325405"/>
                  <a:gd name="connsiteY1" fmla="*/ 325405 h 650809"/>
                  <a:gd name="connsiteX2" fmla="*/ 0 w 325405"/>
                  <a:gd name="connsiteY2" fmla="*/ 650809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405" h="650809">
                    <a:moveTo>
                      <a:pt x="0" y="0"/>
                    </a:moveTo>
                    <a:cubicBezTo>
                      <a:pt x="179716" y="0"/>
                      <a:pt x="325405" y="145689"/>
                      <a:pt x="325405" y="325405"/>
                    </a:cubicBezTo>
                    <a:cubicBezTo>
                      <a:pt x="325405" y="505120"/>
                      <a:pt x="179716" y="650809"/>
                      <a:pt x="0" y="650809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58" name="Straight Connector 344"/>
              <p:cNvCxnSpPr>
                <a:stCxn id="159" idx="0"/>
              </p:cNvCxnSpPr>
              <p:nvPr/>
            </p:nvCxnSpPr>
            <p:spPr>
              <a:xfrm>
                <a:off x="8078718" y="2372353"/>
                <a:ext cx="1697644" cy="0"/>
              </a:xfrm>
              <a:prstGeom prst="line">
                <a:avLst/>
              </a:pr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159" name="Freeform 346"/>
              <p:cNvSpPr/>
              <p:nvPr/>
            </p:nvSpPr>
            <p:spPr>
              <a:xfrm>
                <a:off x="7863298" y="1941513"/>
                <a:ext cx="235279" cy="430840"/>
              </a:xfrm>
              <a:custGeom>
                <a:avLst/>
                <a:gdLst>
                  <a:gd name="connsiteX0" fmla="*/ 325405 w 355403"/>
                  <a:gd name="connsiteY0" fmla="*/ 0 h 650809"/>
                  <a:gd name="connsiteX1" fmla="*/ 355403 w 355403"/>
                  <a:gd name="connsiteY1" fmla="*/ 3024 h 650809"/>
                  <a:gd name="connsiteX2" fmla="*/ 355403 w 355403"/>
                  <a:gd name="connsiteY2" fmla="*/ 522653 h 650809"/>
                  <a:gd name="connsiteX3" fmla="*/ 325405 w 355403"/>
                  <a:gd name="connsiteY3" fmla="*/ 650809 h 650809"/>
                  <a:gd name="connsiteX4" fmla="*/ 0 w 355403"/>
                  <a:gd name="connsiteY4" fmla="*/ 325405 h 650809"/>
                  <a:gd name="connsiteX5" fmla="*/ 325405 w 355403"/>
                  <a:gd name="connsiteY5" fmla="*/ 0 h 650809"/>
                  <a:gd name="connsiteX0" fmla="*/ 355403 w 446843"/>
                  <a:gd name="connsiteY0" fmla="*/ 522653 h 650809"/>
                  <a:gd name="connsiteX1" fmla="*/ 325405 w 446843"/>
                  <a:gd name="connsiteY1" fmla="*/ 650809 h 650809"/>
                  <a:gd name="connsiteX2" fmla="*/ 0 w 446843"/>
                  <a:gd name="connsiteY2" fmla="*/ 325405 h 650809"/>
                  <a:gd name="connsiteX3" fmla="*/ 325405 w 446843"/>
                  <a:gd name="connsiteY3" fmla="*/ 0 h 650809"/>
                  <a:gd name="connsiteX4" fmla="*/ 355403 w 446843"/>
                  <a:gd name="connsiteY4" fmla="*/ 3024 h 650809"/>
                  <a:gd name="connsiteX5" fmla="*/ 446843 w 446843"/>
                  <a:gd name="connsiteY5" fmla="*/ 614093 h 650809"/>
                  <a:gd name="connsiteX0" fmla="*/ 325405 w 446843"/>
                  <a:gd name="connsiteY0" fmla="*/ 650809 h 650809"/>
                  <a:gd name="connsiteX1" fmla="*/ 0 w 446843"/>
                  <a:gd name="connsiteY1" fmla="*/ 325405 h 650809"/>
                  <a:gd name="connsiteX2" fmla="*/ 325405 w 446843"/>
                  <a:gd name="connsiteY2" fmla="*/ 0 h 650809"/>
                  <a:gd name="connsiteX3" fmla="*/ 355403 w 446843"/>
                  <a:gd name="connsiteY3" fmla="*/ 3024 h 650809"/>
                  <a:gd name="connsiteX4" fmla="*/ 446843 w 446843"/>
                  <a:gd name="connsiteY4" fmla="*/ 614093 h 650809"/>
                  <a:gd name="connsiteX0" fmla="*/ 325405 w 355403"/>
                  <a:gd name="connsiteY0" fmla="*/ 650809 h 650809"/>
                  <a:gd name="connsiteX1" fmla="*/ 0 w 355403"/>
                  <a:gd name="connsiteY1" fmla="*/ 325405 h 650809"/>
                  <a:gd name="connsiteX2" fmla="*/ 325405 w 355403"/>
                  <a:gd name="connsiteY2" fmla="*/ 0 h 650809"/>
                  <a:gd name="connsiteX3" fmla="*/ 355403 w 355403"/>
                  <a:gd name="connsiteY3" fmla="*/ 3024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403" h="650809">
                    <a:moveTo>
                      <a:pt x="325405" y="650809"/>
                    </a:moveTo>
                    <a:cubicBezTo>
                      <a:pt x="145689" y="650809"/>
                      <a:pt x="0" y="505120"/>
                      <a:pt x="0" y="325405"/>
                    </a:cubicBezTo>
                    <a:cubicBezTo>
                      <a:pt x="0" y="145689"/>
                      <a:pt x="145689" y="0"/>
                      <a:pt x="325405" y="0"/>
                    </a:cubicBezTo>
                    <a:lnTo>
                      <a:pt x="355403" y="3024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0" name="Freeform 347"/>
              <p:cNvSpPr/>
              <p:nvPr/>
            </p:nvSpPr>
            <p:spPr>
              <a:xfrm>
                <a:off x="8111007" y="1564040"/>
                <a:ext cx="537334" cy="449658"/>
              </a:xfrm>
              <a:custGeom>
                <a:avLst/>
                <a:gdLst>
                  <a:gd name="connsiteX0" fmla="*/ 679235 w 811674"/>
                  <a:gd name="connsiteY0" fmla="*/ 0 h 679234"/>
                  <a:gd name="connsiteX1" fmla="*/ 765745 w 811674"/>
                  <a:gd name="connsiteY1" fmla="*/ 5457 h 679234"/>
                  <a:gd name="connsiteX2" fmla="*/ 811674 w 811674"/>
                  <a:gd name="connsiteY2" fmla="*/ 14245 h 679234"/>
                  <a:gd name="connsiteX3" fmla="*/ 811674 w 811674"/>
                  <a:gd name="connsiteY3" fmla="*/ 195908 h 679234"/>
                  <a:gd name="connsiteX4" fmla="*/ 0 w 811674"/>
                  <a:gd name="connsiteY4" fmla="*/ 679234 h 679234"/>
                  <a:gd name="connsiteX5" fmla="*/ 679235 w 811674"/>
                  <a:gd name="connsiteY5" fmla="*/ 0 h 679234"/>
                  <a:gd name="connsiteX0" fmla="*/ 811674 w 903114"/>
                  <a:gd name="connsiteY0" fmla="*/ 195908 h 679234"/>
                  <a:gd name="connsiteX1" fmla="*/ 0 w 903114"/>
                  <a:gd name="connsiteY1" fmla="*/ 679234 h 679234"/>
                  <a:gd name="connsiteX2" fmla="*/ 679235 w 903114"/>
                  <a:gd name="connsiteY2" fmla="*/ 0 h 679234"/>
                  <a:gd name="connsiteX3" fmla="*/ 765745 w 903114"/>
                  <a:gd name="connsiteY3" fmla="*/ 5457 h 679234"/>
                  <a:gd name="connsiteX4" fmla="*/ 811674 w 903114"/>
                  <a:gd name="connsiteY4" fmla="*/ 14245 h 679234"/>
                  <a:gd name="connsiteX5" fmla="*/ 903114 w 903114"/>
                  <a:gd name="connsiteY5" fmla="*/ 287348 h 679234"/>
                  <a:gd name="connsiteX0" fmla="*/ 0 w 903114"/>
                  <a:gd name="connsiteY0" fmla="*/ 679234 h 679234"/>
                  <a:gd name="connsiteX1" fmla="*/ 679235 w 903114"/>
                  <a:gd name="connsiteY1" fmla="*/ 0 h 679234"/>
                  <a:gd name="connsiteX2" fmla="*/ 765745 w 903114"/>
                  <a:gd name="connsiteY2" fmla="*/ 5457 h 679234"/>
                  <a:gd name="connsiteX3" fmla="*/ 811674 w 903114"/>
                  <a:gd name="connsiteY3" fmla="*/ 14245 h 679234"/>
                  <a:gd name="connsiteX4" fmla="*/ 903114 w 903114"/>
                  <a:gd name="connsiteY4" fmla="*/ 287348 h 679234"/>
                  <a:gd name="connsiteX0" fmla="*/ 0 w 811674"/>
                  <a:gd name="connsiteY0" fmla="*/ 679234 h 679234"/>
                  <a:gd name="connsiteX1" fmla="*/ 679235 w 811674"/>
                  <a:gd name="connsiteY1" fmla="*/ 0 h 679234"/>
                  <a:gd name="connsiteX2" fmla="*/ 765745 w 811674"/>
                  <a:gd name="connsiteY2" fmla="*/ 5457 h 679234"/>
                  <a:gd name="connsiteX3" fmla="*/ 811674 w 811674"/>
                  <a:gd name="connsiteY3" fmla="*/ 14245 h 67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674" h="679234">
                    <a:moveTo>
                      <a:pt x="0" y="679234"/>
                    </a:moveTo>
                    <a:cubicBezTo>
                      <a:pt x="0" y="304103"/>
                      <a:pt x="304104" y="0"/>
                      <a:pt x="679235" y="0"/>
                    </a:cubicBezTo>
                    <a:cubicBezTo>
                      <a:pt x="708542" y="0"/>
                      <a:pt x="737416" y="1856"/>
                      <a:pt x="765745" y="5457"/>
                    </a:cubicBezTo>
                    <a:lnTo>
                      <a:pt x="811674" y="14245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1" name="Freeform 348"/>
              <p:cNvSpPr/>
              <p:nvPr/>
            </p:nvSpPr>
            <p:spPr>
              <a:xfrm>
                <a:off x="8628589" y="1381717"/>
                <a:ext cx="771132" cy="255671"/>
              </a:xfrm>
              <a:custGeom>
                <a:avLst/>
                <a:gdLst>
                  <a:gd name="connsiteX0" fmla="*/ 593528 w 1175718"/>
                  <a:gd name="connsiteY0" fmla="*/ 0 h 421252"/>
                  <a:gd name="connsiteX1" fmla="*/ 1117876 w 1175718"/>
                  <a:gd name="connsiteY1" fmla="*/ 278794 h 421252"/>
                  <a:gd name="connsiteX2" fmla="*/ 1175718 w 1175718"/>
                  <a:gd name="connsiteY2" fmla="*/ 385361 h 421252"/>
                  <a:gd name="connsiteX3" fmla="*/ 1046815 w 1175718"/>
                  <a:gd name="connsiteY3" fmla="*/ 385361 h 421252"/>
                  <a:gd name="connsiteX4" fmla="*/ 1046815 w 1175718"/>
                  <a:gd name="connsiteY4" fmla="*/ 421252 h 421252"/>
                  <a:gd name="connsiteX5" fmla="*/ 0 w 1175718"/>
                  <a:gd name="connsiteY5" fmla="*/ 421252 h 421252"/>
                  <a:gd name="connsiteX6" fmla="*/ 10879 w 1175718"/>
                  <a:gd name="connsiteY6" fmla="*/ 386206 h 421252"/>
                  <a:gd name="connsiteX7" fmla="*/ 593528 w 1175718"/>
                  <a:gd name="connsiteY7" fmla="*/ 0 h 421252"/>
                  <a:gd name="connsiteX0" fmla="*/ 1046815 w 1175718"/>
                  <a:gd name="connsiteY0" fmla="*/ 421252 h 512692"/>
                  <a:gd name="connsiteX1" fmla="*/ 0 w 1175718"/>
                  <a:gd name="connsiteY1" fmla="*/ 421252 h 512692"/>
                  <a:gd name="connsiteX2" fmla="*/ 10879 w 1175718"/>
                  <a:gd name="connsiteY2" fmla="*/ 386206 h 512692"/>
                  <a:gd name="connsiteX3" fmla="*/ 593528 w 1175718"/>
                  <a:gd name="connsiteY3" fmla="*/ 0 h 512692"/>
                  <a:gd name="connsiteX4" fmla="*/ 1117876 w 1175718"/>
                  <a:gd name="connsiteY4" fmla="*/ 278794 h 512692"/>
                  <a:gd name="connsiteX5" fmla="*/ 1175718 w 1175718"/>
                  <a:gd name="connsiteY5" fmla="*/ 385361 h 512692"/>
                  <a:gd name="connsiteX6" fmla="*/ 1046815 w 1175718"/>
                  <a:gd name="connsiteY6" fmla="*/ 385361 h 512692"/>
                  <a:gd name="connsiteX7" fmla="*/ 1138255 w 1175718"/>
                  <a:gd name="connsiteY7" fmla="*/ 512692 h 512692"/>
                  <a:gd name="connsiteX0" fmla="*/ 0 w 1175718"/>
                  <a:gd name="connsiteY0" fmla="*/ 421252 h 512692"/>
                  <a:gd name="connsiteX1" fmla="*/ 10879 w 1175718"/>
                  <a:gd name="connsiteY1" fmla="*/ 386206 h 512692"/>
                  <a:gd name="connsiteX2" fmla="*/ 593528 w 1175718"/>
                  <a:gd name="connsiteY2" fmla="*/ 0 h 512692"/>
                  <a:gd name="connsiteX3" fmla="*/ 1117876 w 1175718"/>
                  <a:gd name="connsiteY3" fmla="*/ 278794 h 512692"/>
                  <a:gd name="connsiteX4" fmla="*/ 1175718 w 1175718"/>
                  <a:gd name="connsiteY4" fmla="*/ 385361 h 512692"/>
                  <a:gd name="connsiteX5" fmla="*/ 1046815 w 1175718"/>
                  <a:gd name="connsiteY5" fmla="*/ 385361 h 512692"/>
                  <a:gd name="connsiteX6" fmla="*/ 1138255 w 1175718"/>
                  <a:gd name="connsiteY6" fmla="*/ 512692 h 51269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5" fmla="*/ 1046815 w 1175718"/>
                  <a:gd name="connsiteY5" fmla="*/ 385361 h 42125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0" fmla="*/ 0 w 1164839"/>
                  <a:gd name="connsiteY0" fmla="*/ 386206 h 386206"/>
                  <a:gd name="connsiteX1" fmla="*/ 582649 w 1164839"/>
                  <a:gd name="connsiteY1" fmla="*/ 0 h 386206"/>
                  <a:gd name="connsiteX2" fmla="*/ 1106997 w 1164839"/>
                  <a:gd name="connsiteY2" fmla="*/ 278794 h 386206"/>
                  <a:gd name="connsiteX3" fmla="*/ 1164839 w 1164839"/>
                  <a:gd name="connsiteY3" fmla="*/ 385361 h 3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839" h="386206">
                    <a:moveTo>
                      <a:pt x="0" y="386206"/>
                    </a:moveTo>
                    <a:cubicBezTo>
                      <a:pt x="95994" y="159249"/>
                      <a:pt x="320724" y="0"/>
                      <a:pt x="582649" y="0"/>
                    </a:cubicBezTo>
                    <a:cubicBezTo>
                      <a:pt x="800920" y="0"/>
                      <a:pt x="993361" y="110589"/>
                      <a:pt x="1106997" y="278794"/>
                    </a:cubicBezTo>
                    <a:lnTo>
                      <a:pt x="1164839" y="385361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62" name="Freeform 349"/>
              <p:cNvSpPr/>
              <p:nvPr/>
            </p:nvSpPr>
            <p:spPr>
              <a:xfrm>
                <a:off x="9344601" y="1624968"/>
                <a:ext cx="454955" cy="371075"/>
              </a:xfrm>
              <a:custGeom>
                <a:avLst/>
                <a:gdLst>
                  <a:gd name="connsiteX0" fmla="*/ 246448 w 687236"/>
                  <a:gd name="connsiteY0" fmla="*/ 0 h 560530"/>
                  <a:gd name="connsiteX1" fmla="*/ 687236 w 687236"/>
                  <a:gd name="connsiteY1" fmla="*/ 440788 h 560530"/>
                  <a:gd name="connsiteX2" fmla="*/ 682157 w 687236"/>
                  <a:gd name="connsiteY2" fmla="*/ 507916 h 560530"/>
                  <a:gd name="connsiteX3" fmla="*/ 670031 w 687236"/>
                  <a:gd name="connsiteY3" fmla="*/ 560530 h 560530"/>
                  <a:gd name="connsiteX4" fmla="*/ 485250 w 687236"/>
                  <a:gd name="connsiteY4" fmla="*/ 560530 h 560530"/>
                  <a:gd name="connsiteX5" fmla="*/ 0 w 687236"/>
                  <a:gd name="connsiteY5" fmla="*/ 75280 h 560530"/>
                  <a:gd name="connsiteX6" fmla="*/ 246448 w 687236"/>
                  <a:gd name="connsiteY6" fmla="*/ 0 h 560530"/>
                  <a:gd name="connsiteX0" fmla="*/ 485250 w 687236"/>
                  <a:gd name="connsiteY0" fmla="*/ 560530 h 651970"/>
                  <a:gd name="connsiteX1" fmla="*/ 0 w 687236"/>
                  <a:gd name="connsiteY1" fmla="*/ 75280 h 651970"/>
                  <a:gd name="connsiteX2" fmla="*/ 246448 w 687236"/>
                  <a:gd name="connsiteY2" fmla="*/ 0 h 651970"/>
                  <a:gd name="connsiteX3" fmla="*/ 687236 w 687236"/>
                  <a:gd name="connsiteY3" fmla="*/ 440788 h 651970"/>
                  <a:gd name="connsiteX4" fmla="*/ 682157 w 687236"/>
                  <a:gd name="connsiteY4" fmla="*/ 507916 h 651970"/>
                  <a:gd name="connsiteX5" fmla="*/ 670031 w 687236"/>
                  <a:gd name="connsiteY5" fmla="*/ 560530 h 651970"/>
                  <a:gd name="connsiteX6" fmla="*/ 576690 w 687236"/>
                  <a:gd name="connsiteY6" fmla="*/ 651970 h 651970"/>
                  <a:gd name="connsiteX0" fmla="*/ 0 w 687236"/>
                  <a:gd name="connsiteY0" fmla="*/ 75280 h 651970"/>
                  <a:gd name="connsiteX1" fmla="*/ 246448 w 687236"/>
                  <a:gd name="connsiteY1" fmla="*/ 0 h 651970"/>
                  <a:gd name="connsiteX2" fmla="*/ 687236 w 687236"/>
                  <a:gd name="connsiteY2" fmla="*/ 440788 h 651970"/>
                  <a:gd name="connsiteX3" fmla="*/ 682157 w 687236"/>
                  <a:gd name="connsiteY3" fmla="*/ 507916 h 651970"/>
                  <a:gd name="connsiteX4" fmla="*/ 670031 w 687236"/>
                  <a:gd name="connsiteY4" fmla="*/ 560530 h 651970"/>
                  <a:gd name="connsiteX5" fmla="*/ 576690 w 687236"/>
                  <a:gd name="connsiteY5" fmla="*/ 651970 h 651970"/>
                  <a:gd name="connsiteX0" fmla="*/ 0 w 687236"/>
                  <a:gd name="connsiteY0" fmla="*/ 75280 h 560530"/>
                  <a:gd name="connsiteX1" fmla="*/ 246448 w 687236"/>
                  <a:gd name="connsiteY1" fmla="*/ 0 h 560530"/>
                  <a:gd name="connsiteX2" fmla="*/ 687236 w 687236"/>
                  <a:gd name="connsiteY2" fmla="*/ 440788 h 560530"/>
                  <a:gd name="connsiteX3" fmla="*/ 682157 w 687236"/>
                  <a:gd name="connsiteY3" fmla="*/ 507916 h 560530"/>
                  <a:gd name="connsiteX4" fmla="*/ 670031 w 687236"/>
                  <a:gd name="connsiteY4" fmla="*/ 560530 h 56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236" h="560530">
                    <a:moveTo>
                      <a:pt x="0" y="75280"/>
                    </a:moveTo>
                    <a:cubicBezTo>
                      <a:pt x="70349" y="27752"/>
                      <a:pt x="155158" y="0"/>
                      <a:pt x="246448" y="0"/>
                    </a:cubicBezTo>
                    <a:cubicBezTo>
                      <a:pt x="489889" y="0"/>
                      <a:pt x="687236" y="197347"/>
                      <a:pt x="687236" y="440788"/>
                    </a:cubicBezTo>
                    <a:cubicBezTo>
                      <a:pt x="687236" y="463610"/>
                      <a:pt x="685502" y="486028"/>
                      <a:pt x="682157" y="507916"/>
                    </a:cubicBezTo>
                    <a:lnTo>
                      <a:pt x="670031" y="56053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grpSp>
        <p:nvGrpSpPr>
          <p:cNvPr id="163" name="Group 321"/>
          <p:cNvGrpSpPr/>
          <p:nvPr/>
        </p:nvGrpSpPr>
        <p:grpSpPr>
          <a:xfrm>
            <a:off x="1969981" y="1381717"/>
            <a:ext cx="2143108" cy="990636"/>
            <a:chOff x="-1391969" y="1617102"/>
            <a:chExt cx="3237289" cy="1496413"/>
          </a:xfrm>
        </p:grpSpPr>
        <p:sp>
          <p:nvSpPr>
            <p:cNvPr id="164" name="Freeform 322"/>
            <p:cNvSpPr/>
            <p:nvPr/>
          </p:nvSpPr>
          <p:spPr>
            <a:xfrm>
              <a:off x="1519915" y="2462706"/>
              <a:ext cx="325405" cy="650809"/>
            </a:xfrm>
            <a:custGeom>
              <a:avLst/>
              <a:gdLst>
                <a:gd name="connsiteX0" fmla="*/ 90011 w 415416"/>
                <a:gd name="connsiteY0" fmla="*/ 0 h 650809"/>
                <a:gd name="connsiteX1" fmla="*/ 415416 w 415416"/>
                <a:gd name="connsiteY1" fmla="*/ 325405 h 650809"/>
                <a:gd name="connsiteX2" fmla="*/ 90011 w 415416"/>
                <a:gd name="connsiteY2" fmla="*/ 650809 h 650809"/>
                <a:gd name="connsiteX3" fmla="*/ 0 w 415416"/>
                <a:gd name="connsiteY3" fmla="*/ 206491 h 650809"/>
                <a:gd name="connsiteX4" fmla="*/ 0 w 415416"/>
                <a:gd name="connsiteY4" fmla="*/ 14195 h 650809"/>
                <a:gd name="connsiteX5" fmla="*/ 24431 w 415416"/>
                <a:gd name="connsiteY5" fmla="*/ 6611 h 650809"/>
                <a:gd name="connsiteX6" fmla="*/ 90011 w 415416"/>
                <a:gd name="connsiteY6" fmla="*/ 0 h 650809"/>
                <a:gd name="connsiteX0" fmla="*/ 0 w 415416"/>
                <a:gd name="connsiteY0" fmla="*/ 206491 h 650809"/>
                <a:gd name="connsiteX1" fmla="*/ 0 w 415416"/>
                <a:gd name="connsiteY1" fmla="*/ 14195 h 650809"/>
                <a:gd name="connsiteX2" fmla="*/ 24431 w 415416"/>
                <a:gd name="connsiteY2" fmla="*/ 6611 h 650809"/>
                <a:gd name="connsiteX3" fmla="*/ 90011 w 415416"/>
                <a:gd name="connsiteY3" fmla="*/ 0 h 650809"/>
                <a:gd name="connsiteX4" fmla="*/ 415416 w 415416"/>
                <a:gd name="connsiteY4" fmla="*/ 325405 h 650809"/>
                <a:gd name="connsiteX5" fmla="*/ 90011 w 415416"/>
                <a:gd name="connsiteY5" fmla="*/ 650809 h 650809"/>
                <a:gd name="connsiteX6" fmla="*/ 91440 w 415416"/>
                <a:gd name="connsiteY6" fmla="*/ 297931 h 650809"/>
                <a:gd name="connsiteX0" fmla="*/ 0 w 415416"/>
                <a:gd name="connsiteY0" fmla="*/ 14195 h 650809"/>
                <a:gd name="connsiteX1" fmla="*/ 24431 w 415416"/>
                <a:gd name="connsiteY1" fmla="*/ 6611 h 650809"/>
                <a:gd name="connsiteX2" fmla="*/ 90011 w 415416"/>
                <a:gd name="connsiteY2" fmla="*/ 0 h 650809"/>
                <a:gd name="connsiteX3" fmla="*/ 415416 w 415416"/>
                <a:gd name="connsiteY3" fmla="*/ 325405 h 650809"/>
                <a:gd name="connsiteX4" fmla="*/ 90011 w 415416"/>
                <a:gd name="connsiteY4" fmla="*/ 650809 h 650809"/>
                <a:gd name="connsiteX5" fmla="*/ 91440 w 415416"/>
                <a:gd name="connsiteY5" fmla="*/ 297931 h 650809"/>
                <a:gd name="connsiteX0" fmla="*/ 0 w 415416"/>
                <a:gd name="connsiteY0" fmla="*/ 14195 h 650809"/>
                <a:gd name="connsiteX1" fmla="*/ 24431 w 415416"/>
                <a:gd name="connsiteY1" fmla="*/ 6611 h 650809"/>
                <a:gd name="connsiteX2" fmla="*/ 90011 w 415416"/>
                <a:gd name="connsiteY2" fmla="*/ 0 h 650809"/>
                <a:gd name="connsiteX3" fmla="*/ 415416 w 415416"/>
                <a:gd name="connsiteY3" fmla="*/ 325405 h 650809"/>
                <a:gd name="connsiteX4" fmla="*/ 90011 w 415416"/>
                <a:gd name="connsiteY4" fmla="*/ 650809 h 650809"/>
                <a:gd name="connsiteX0" fmla="*/ 0 w 390985"/>
                <a:gd name="connsiteY0" fmla="*/ 6611 h 650809"/>
                <a:gd name="connsiteX1" fmla="*/ 65580 w 390985"/>
                <a:gd name="connsiteY1" fmla="*/ 0 h 650809"/>
                <a:gd name="connsiteX2" fmla="*/ 390985 w 390985"/>
                <a:gd name="connsiteY2" fmla="*/ 325405 h 650809"/>
                <a:gd name="connsiteX3" fmla="*/ 65580 w 390985"/>
                <a:gd name="connsiteY3" fmla="*/ 650809 h 650809"/>
                <a:gd name="connsiteX0" fmla="*/ 0 w 325405"/>
                <a:gd name="connsiteY0" fmla="*/ 0 h 650809"/>
                <a:gd name="connsiteX1" fmla="*/ 325405 w 325405"/>
                <a:gd name="connsiteY1" fmla="*/ 325405 h 650809"/>
                <a:gd name="connsiteX2" fmla="*/ 0 w 325405"/>
                <a:gd name="connsiteY2" fmla="*/ 650809 h 6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405" h="650809">
                  <a:moveTo>
                    <a:pt x="0" y="0"/>
                  </a:moveTo>
                  <a:cubicBezTo>
                    <a:pt x="179716" y="0"/>
                    <a:pt x="325405" y="145689"/>
                    <a:pt x="325405" y="325405"/>
                  </a:cubicBezTo>
                  <a:cubicBezTo>
                    <a:pt x="325405" y="505120"/>
                    <a:pt x="179716" y="650809"/>
                    <a:pt x="0" y="650809"/>
                  </a:cubicBez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65" name="Straight Connector 323"/>
            <p:cNvCxnSpPr>
              <a:stCxn id="167" idx="0"/>
            </p:cNvCxnSpPr>
            <p:nvPr/>
          </p:nvCxnSpPr>
          <p:spPr>
            <a:xfrm>
              <a:off x="-1066563" y="3113515"/>
              <a:ext cx="2564388" cy="0"/>
            </a:xfrm>
            <a:prstGeom prst="line">
              <a:avLst/>
            </a:pr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66" name="TextBox 325"/>
            <p:cNvSpPr txBox="1"/>
            <p:nvPr/>
          </p:nvSpPr>
          <p:spPr>
            <a:xfrm>
              <a:off x="-926513" y="2298776"/>
              <a:ext cx="1069190" cy="4184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IaaS</a:t>
              </a:r>
            </a:p>
          </p:txBody>
        </p:sp>
        <p:sp>
          <p:nvSpPr>
            <p:cNvPr id="167" name="Freeform 326"/>
            <p:cNvSpPr/>
            <p:nvPr/>
          </p:nvSpPr>
          <p:spPr>
            <a:xfrm>
              <a:off x="-1391969" y="2462706"/>
              <a:ext cx="355403" cy="650809"/>
            </a:xfrm>
            <a:custGeom>
              <a:avLst/>
              <a:gdLst>
                <a:gd name="connsiteX0" fmla="*/ 325405 w 355403"/>
                <a:gd name="connsiteY0" fmla="*/ 0 h 650809"/>
                <a:gd name="connsiteX1" fmla="*/ 355403 w 355403"/>
                <a:gd name="connsiteY1" fmla="*/ 3024 h 650809"/>
                <a:gd name="connsiteX2" fmla="*/ 355403 w 355403"/>
                <a:gd name="connsiteY2" fmla="*/ 522653 h 650809"/>
                <a:gd name="connsiteX3" fmla="*/ 325405 w 355403"/>
                <a:gd name="connsiteY3" fmla="*/ 650809 h 650809"/>
                <a:gd name="connsiteX4" fmla="*/ 0 w 355403"/>
                <a:gd name="connsiteY4" fmla="*/ 325405 h 650809"/>
                <a:gd name="connsiteX5" fmla="*/ 325405 w 355403"/>
                <a:gd name="connsiteY5" fmla="*/ 0 h 650809"/>
                <a:gd name="connsiteX0" fmla="*/ 355403 w 446843"/>
                <a:gd name="connsiteY0" fmla="*/ 522653 h 650809"/>
                <a:gd name="connsiteX1" fmla="*/ 325405 w 446843"/>
                <a:gd name="connsiteY1" fmla="*/ 650809 h 650809"/>
                <a:gd name="connsiteX2" fmla="*/ 0 w 446843"/>
                <a:gd name="connsiteY2" fmla="*/ 325405 h 650809"/>
                <a:gd name="connsiteX3" fmla="*/ 325405 w 446843"/>
                <a:gd name="connsiteY3" fmla="*/ 0 h 650809"/>
                <a:gd name="connsiteX4" fmla="*/ 355403 w 446843"/>
                <a:gd name="connsiteY4" fmla="*/ 3024 h 650809"/>
                <a:gd name="connsiteX5" fmla="*/ 446843 w 446843"/>
                <a:gd name="connsiteY5" fmla="*/ 614093 h 650809"/>
                <a:gd name="connsiteX0" fmla="*/ 325405 w 446843"/>
                <a:gd name="connsiteY0" fmla="*/ 650809 h 650809"/>
                <a:gd name="connsiteX1" fmla="*/ 0 w 446843"/>
                <a:gd name="connsiteY1" fmla="*/ 325405 h 650809"/>
                <a:gd name="connsiteX2" fmla="*/ 325405 w 446843"/>
                <a:gd name="connsiteY2" fmla="*/ 0 h 650809"/>
                <a:gd name="connsiteX3" fmla="*/ 355403 w 446843"/>
                <a:gd name="connsiteY3" fmla="*/ 3024 h 650809"/>
                <a:gd name="connsiteX4" fmla="*/ 446843 w 446843"/>
                <a:gd name="connsiteY4" fmla="*/ 614093 h 650809"/>
                <a:gd name="connsiteX0" fmla="*/ 325405 w 355403"/>
                <a:gd name="connsiteY0" fmla="*/ 650809 h 650809"/>
                <a:gd name="connsiteX1" fmla="*/ 0 w 355403"/>
                <a:gd name="connsiteY1" fmla="*/ 325405 h 650809"/>
                <a:gd name="connsiteX2" fmla="*/ 325405 w 355403"/>
                <a:gd name="connsiteY2" fmla="*/ 0 h 650809"/>
                <a:gd name="connsiteX3" fmla="*/ 355403 w 355403"/>
                <a:gd name="connsiteY3" fmla="*/ 3024 h 6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403" h="650809">
                  <a:moveTo>
                    <a:pt x="325405" y="650809"/>
                  </a:moveTo>
                  <a:cubicBezTo>
                    <a:pt x="145689" y="650809"/>
                    <a:pt x="0" y="505120"/>
                    <a:pt x="0" y="325405"/>
                  </a:cubicBezTo>
                  <a:cubicBezTo>
                    <a:pt x="0" y="145689"/>
                    <a:pt x="145689" y="0"/>
                    <a:pt x="325405" y="0"/>
                  </a:cubicBezTo>
                  <a:lnTo>
                    <a:pt x="355403" y="3024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8" name="Freeform 327"/>
            <p:cNvSpPr/>
            <p:nvPr/>
          </p:nvSpPr>
          <p:spPr>
            <a:xfrm>
              <a:off x="-1033059" y="1892511"/>
              <a:ext cx="811674" cy="679234"/>
            </a:xfrm>
            <a:custGeom>
              <a:avLst/>
              <a:gdLst>
                <a:gd name="connsiteX0" fmla="*/ 679235 w 811674"/>
                <a:gd name="connsiteY0" fmla="*/ 0 h 679234"/>
                <a:gd name="connsiteX1" fmla="*/ 765745 w 811674"/>
                <a:gd name="connsiteY1" fmla="*/ 5457 h 679234"/>
                <a:gd name="connsiteX2" fmla="*/ 811674 w 811674"/>
                <a:gd name="connsiteY2" fmla="*/ 14245 h 679234"/>
                <a:gd name="connsiteX3" fmla="*/ 811674 w 811674"/>
                <a:gd name="connsiteY3" fmla="*/ 195908 h 679234"/>
                <a:gd name="connsiteX4" fmla="*/ 0 w 811674"/>
                <a:gd name="connsiteY4" fmla="*/ 679234 h 679234"/>
                <a:gd name="connsiteX5" fmla="*/ 679235 w 811674"/>
                <a:gd name="connsiteY5" fmla="*/ 0 h 679234"/>
                <a:gd name="connsiteX0" fmla="*/ 811674 w 903114"/>
                <a:gd name="connsiteY0" fmla="*/ 195908 h 679234"/>
                <a:gd name="connsiteX1" fmla="*/ 0 w 903114"/>
                <a:gd name="connsiteY1" fmla="*/ 679234 h 679234"/>
                <a:gd name="connsiteX2" fmla="*/ 679235 w 903114"/>
                <a:gd name="connsiteY2" fmla="*/ 0 h 679234"/>
                <a:gd name="connsiteX3" fmla="*/ 765745 w 903114"/>
                <a:gd name="connsiteY3" fmla="*/ 5457 h 679234"/>
                <a:gd name="connsiteX4" fmla="*/ 811674 w 903114"/>
                <a:gd name="connsiteY4" fmla="*/ 14245 h 679234"/>
                <a:gd name="connsiteX5" fmla="*/ 903114 w 903114"/>
                <a:gd name="connsiteY5" fmla="*/ 287348 h 679234"/>
                <a:gd name="connsiteX0" fmla="*/ 0 w 903114"/>
                <a:gd name="connsiteY0" fmla="*/ 679234 h 679234"/>
                <a:gd name="connsiteX1" fmla="*/ 679235 w 903114"/>
                <a:gd name="connsiteY1" fmla="*/ 0 h 679234"/>
                <a:gd name="connsiteX2" fmla="*/ 765745 w 903114"/>
                <a:gd name="connsiteY2" fmla="*/ 5457 h 679234"/>
                <a:gd name="connsiteX3" fmla="*/ 811674 w 903114"/>
                <a:gd name="connsiteY3" fmla="*/ 14245 h 679234"/>
                <a:gd name="connsiteX4" fmla="*/ 903114 w 903114"/>
                <a:gd name="connsiteY4" fmla="*/ 287348 h 679234"/>
                <a:gd name="connsiteX0" fmla="*/ 0 w 811674"/>
                <a:gd name="connsiteY0" fmla="*/ 679234 h 679234"/>
                <a:gd name="connsiteX1" fmla="*/ 679235 w 811674"/>
                <a:gd name="connsiteY1" fmla="*/ 0 h 679234"/>
                <a:gd name="connsiteX2" fmla="*/ 765745 w 811674"/>
                <a:gd name="connsiteY2" fmla="*/ 5457 h 679234"/>
                <a:gd name="connsiteX3" fmla="*/ 811674 w 811674"/>
                <a:gd name="connsiteY3" fmla="*/ 14245 h 67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674" h="679234">
                  <a:moveTo>
                    <a:pt x="0" y="679234"/>
                  </a:moveTo>
                  <a:cubicBezTo>
                    <a:pt x="0" y="304103"/>
                    <a:pt x="304104" y="0"/>
                    <a:pt x="679235" y="0"/>
                  </a:cubicBezTo>
                  <a:cubicBezTo>
                    <a:pt x="708542" y="0"/>
                    <a:pt x="737416" y="1856"/>
                    <a:pt x="765745" y="5457"/>
                  </a:cubicBezTo>
                  <a:lnTo>
                    <a:pt x="811674" y="14245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9" name="Freeform 328"/>
            <p:cNvSpPr/>
            <p:nvPr/>
          </p:nvSpPr>
          <p:spPr>
            <a:xfrm>
              <a:off x="-251221" y="1617102"/>
              <a:ext cx="1164839" cy="386206"/>
            </a:xfrm>
            <a:custGeom>
              <a:avLst/>
              <a:gdLst>
                <a:gd name="connsiteX0" fmla="*/ 593528 w 1175718"/>
                <a:gd name="connsiteY0" fmla="*/ 0 h 421252"/>
                <a:gd name="connsiteX1" fmla="*/ 1117876 w 1175718"/>
                <a:gd name="connsiteY1" fmla="*/ 278794 h 421252"/>
                <a:gd name="connsiteX2" fmla="*/ 1175718 w 1175718"/>
                <a:gd name="connsiteY2" fmla="*/ 385361 h 421252"/>
                <a:gd name="connsiteX3" fmla="*/ 1046815 w 1175718"/>
                <a:gd name="connsiteY3" fmla="*/ 385361 h 421252"/>
                <a:gd name="connsiteX4" fmla="*/ 1046815 w 1175718"/>
                <a:gd name="connsiteY4" fmla="*/ 421252 h 421252"/>
                <a:gd name="connsiteX5" fmla="*/ 0 w 1175718"/>
                <a:gd name="connsiteY5" fmla="*/ 421252 h 421252"/>
                <a:gd name="connsiteX6" fmla="*/ 10879 w 1175718"/>
                <a:gd name="connsiteY6" fmla="*/ 386206 h 421252"/>
                <a:gd name="connsiteX7" fmla="*/ 593528 w 1175718"/>
                <a:gd name="connsiteY7" fmla="*/ 0 h 421252"/>
                <a:gd name="connsiteX0" fmla="*/ 1046815 w 1175718"/>
                <a:gd name="connsiteY0" fmla="*/ 421252 h 512692"/>
                <a:gd name="connsiteX1" fmla="*/ 0 w 1175718"/>
                <a:gd name="connsiteY1" fmla="*/ 421252 h 512692"/>
                <a:gd name="connsiteX2" fmla="*/ 10879 w 1175718"/>
                <a:gd name="connsiteY2" fmla="*/ 386206 h 512692"/>
                <a:gd name="connsiteX3" fmla="*/ 593528 w 1175718"/>
                <a:gd name="connsiteY3" fmla="*/ 0 h 512692"/>
                <a:gd name="connsiteX4" fmla="*/ 1117876 w 1175718"/>
                <a:gd name="connsiteY4" fmla="*/ 278794 h 512692"/>
                <a:gd name="connsiteX5" fmla="*/ 1175718 w 1175718"/>
                <a:gd name="connsiteY5" fmla="*/ 385361 h 512692"/>
                <a:gd name="connsiteX6" fmla="*/ 1046815 w 1175718"/>
                <a:gd name="connsiteY6" fmla="*/ 385361 h 512692"/>
                <a:gd name="connsiteX7" fmla="*/ 1138255 w 1175718"/>
                <a:gd name="connsiteY7" fmla="*/ 512692 h 512692"/>
                <a:gd name="connsiteX0" fmla="*/ 0 w 1175718"/>
                <a:gd name="connsiteY0" fmla="*/ 421252 h 512692"/>
                <a:gd name="connsiteX1" fmla="*/ 10879 w 1175718"/>
                <a:gd name="connsiteY1" fmla="*/ 386206 h 512692"/>
                <a:gd name="connsiteX2" fmla="*/ 593528 w 1175718"/>
                <a:gd name="connsiteY2" fmla="*/ 0 h 512692"/>
                <a:gd name="connsiteX3" fmla="*/ 1117876 w 1175718"/>
                <a:gd name="connsiteY3" fmla="*/ 278794 h 512692"/>
                <a:gd name="connsiteX4" fmla="*/ 1175718 w 1175718"/>
                <a:gd name="connsiteY4" fmla="*/ 385361 h 512692"/>
                <a:gd name="connsiteX5" fmla="*/ 1046815 w 1175718"/>
                <a:gd name="connsiteY5" fmla="*/ 385361 h 512692"/>
                <a:gd name="connsiteX6" fmla="*/ 1138255 w 1175718"/>
                <a:gd name="connsiteY6" fmla="*/ 512692 h 512692"/>
                <a:gd name="connsiteX0" fmla="*/ 0 w 1175718"/>
                <a:gd name="connsiteY0" fmla="*/ 421252 h 421252"/>
                <a:gd name="connsiteX1" fmla="*/ 10879 w 1175718"/>
                <a:gd name="connsiteY1" fmla="*/ 386206 h 421252"/>
                <a:gd name="connsiteX2" fmla="*/ 593528 w 1175718"/>
                <a:gd name="connsiteY2" fmla="*/ 0 h 421252"/>
                <a:gd name="connsiteX3" fmla="*/ 1117876 w 1175718"/>
                <a:gd name="connsiteY3" fmla="*/ 278794 h 421252"/>
                <a:gd name="connsiteX4" fmla="*/ 1175718 w 1175718"/>
                <a:gd name="connsiteY4" fmla="*/ 385361 h 421252"/>
                <a:gd name="connsiteX5" fmla="*/ 1046815 w 1175718"/>
                <a:gd name="connsiteY5" fmla="*/ 385361 h 421252"/>
                <a:gd name="connsiteX0" fmla="*/ 0 w 1175718"/>
                <a:gd name="connsiteY0" fmla="*/ 421252 h 421252"/>
                <a:gd name="connsiteX1" fmla="*/ 10879 w 1175718"/>
                <a:gd name="connsiteY1" fmla="*/ 386206 h 421252"/>
                <a:gd name="connsiteX2" fmla="*/ 593528 w 1175718"/>
                <a:gd name="connsiteY2" fmla="*/ 0 h 421252"/>
                <a:gd name="connsiteX3" fmla="*/ 1117876 w 1175718"/>
                <a:gd name="connsiteY3" fmla="*/ 278794 h 421252"/>
                <a:gd name="connsiteX4" fmla="*/ 1175718 w 1175718"/>
                <a:gd name="connsiteY4" fmla="*/ 385361 h 421252"/>
                <a:gd name="connsiteX0" fmla="*/ 0 w 1164839"/>
                <a:gd name="connsiteY0" fmla="*/ 386206 h 386206"/>
                <a:gd name="connsiteX1" fmla="*/ 582649 w 1164839"/>
                <a:gd name="connsiteY1" fmla="*/ 0 h 386206"/>
                <a:gd name="connsiteX2" fmla="*/ 1106997 w 1164839"/>
                <a:gd name="connsiteY2" fmla="*/ 278794 h 386206"/>
                <a:gd name="connsiteX3" fmla="*/ 1164839 w 1164839"/>
                <a:gd name="connsiteY3" fmla="*/ 385361 h 3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839" h="386206">
                  <a:moveTo>
                    <a:pt x="0" y="386206"/>
                  </a:moveTo>
                  <a:cubicBezTo>
                    <a:pt x="95994" y="159249"/>
                    <a:pt x="320724" y="0"/>
                    <a:pt x="582649" y="0"/>
                  </a:cubicBezTo>
                  <a:cubicBezTo>
                    <a:pt x="800920" y="0"/>
                    <a:pt x="993361" y="110589"/>
                    <a:pt x="1106997" y="278794"/>
                  </a:cubicBezTo>
                  <a:lnTo>
                    <a:pt x="1164839" y="385361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0" name="Freeform 329"/>
            <p:cNvSpPr/>
            <p:nvPr/>
          </p:nvSpPr>
          <p:spPr>
            <a:xfrm>
              <a:off x="830357" y="1984547"/>
              <a:ext cx="687236" cy="560530"/>
            </a:xfrm>
            <a:custGeom>
              <a:avLst/>
              <a:gdLst>
                <a:gd name="connsiteX0" fmla="*/ 246448 w 687236"/>
                <a:gd name="connsiteY0" fmla="*/ 0 h 560530"/>
                <a:gd name="connsiteX1" fmla="*/ 687236 w 687236"/>
                <a:gd name="connsiteY1" fmla="*/ 440788 h 560530"/>
                <a:gd name="connsiteX2" fmla="*/ 682157 w 687236"/>
                <a:gd name="connsiteY2" fmla="*/ 507916 h 560530"/>
                <a:gd name="connsiteX3" fmla="*/ 670031 w 687236"/>
                <a:gd name="connsiteY3" fmla="*/ 560530 h 560530"/>
                <a:gd name="connsiteX4" fmla="*/ 485250 w 687236"/>
                <a:gd name="connsiteY4" fmla="*/ 560530 h 560530"/>
                <a:gd name="connsiteX5" fmla="*/ 0 w 687236"/>
                <a:gd name="connsiteY5" fmla="*/ 75280 h 560530"/>
                <a:gd name="connsiteX6" fmla="*/ 246448 w 687236"/>
                <a:gd name="connsiteY6" fmla="*/ 0 h 560530"/>
                <a:gd name="connsiteX0" fmla="*/ 485250 w 687236"/>
                <a:gd name="connsiteY0" fmla="*/ 560530 h 651970"/>
                <a:gd name="connsiteX1" fmla="*/ 0 w 687236"/>
                <a:gd name="connsiteY1" fmla="*/ 75280 h 651970"/>
                <a:gd name="connsiteX2" fmla="*/ 246448 w 687236"/>
                <a:gd name="connsiteY2" fmla="*/ 0 h 651970"/>
                <a:gd name="connsiteX3" fmla="*/ 687236 w 687236"/>
                <a:gd name="connsiteY3" fmla="*/ 440788 h 651970"/>
                <a:gd name="connsiteX4" fmla="*/ 682157 w 687236"/>
                <a:gd name="connsiteY4" fmla="*/ 507916 h 651970"/>
                <a:gd name="connsiteX5" fmla="*/ 670031 w 687236"/>
                <a:gd name="connsiteY5" fmla="*/ 560530 h 651970"/>
                <a:gd name="connsiteX6" fmla="*/ 576690 w 687236"/>
                <a:gd name="connsiteY6" fmla="*/ 651970 h 651970"/>
                <a:gd name="connsiteX0" fmla="*/ 0 w 687236"/>
                <a:gd name="connsiteY0" fmla="*/ 75280 h 651970"/>
                <a:gd name="connsiteX1" fmla="*/ 246448 w 687236"/>
                <a:gd name="connsiteY1" fmla="*/ 0 h 651970"/>
                <a:gd name="connsiteX2" fmla="*/ 687236 w 687236"/>
                <a:gd name="connsiteY2" fmla="*/ 440788 h 651970"/>
                <a:gd name="connsiteX3" fmla="*/ 682157 w 687236"/>
                <a:gd name="connsiteY3" fmla="*/ 507916 h 651970"/>
                <a:gd name="connsiteX4" fmla="*/ 670031 w 687236"/>
                <a:gd name="connsiteY4" fmla="*/ 560530 h 651970"/>
                <a:gd name="connsiteX5" fmla="*/ 576690 w 687236"/>
                <a:gd name="connsiteY5" fmla="*/ 651970 h 651970"/>
                <a:gd name="connsiteX0" fmla="*/ 0 w 687236"/>
                <a:gd name="connsiteY0" fmla="*/ 75280 h 560530"/>
                <a:gd name="connsiteX1" fmla="*/ 246448 w 687236"/>
                <a:gd name="connsiteY1" fmla="*/ 0 h 560530"/>
                <a:gd name="connsiteX2" fmla="*/ 687236 w 687236"/>
                <a:gd name="connsiteY2" fmla="*/ 440788 h 560530"/>
                <a:gd name="connsiteX3" fmla="*/ 682157 w 687236"/>
                <a:gd name="connsiteY3" fmla="*/ 507916 h 560530"/>
                <a:gd name="connsiteX4" fmla="*/ 670031 w 687236"/>
                <a:gd name="connsiteY4" fmla="*/ 560530 h 5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236" h="560530">
                  <a:moveTo>
                    <a:pt x="0" y="75280"/>
                  </a:moveTo>
                  <a:cubicBezTo>
                    <a:pt x="70349" y="27752"/>
                    <a:pt x="155158" y="0"/>
                    <a:pt x="246448" y="0"/>
                  </a:cubicBezTo>
                  <a:cubicBezTo>
                    <a:pt x="489889" y="0"/>
                    <a:pt x="687236" y="197347"/>
                    <a:pt x="687236" y="440788"/>
                  </a:cubicBezTo>
                  <a:cubicBezTo>
                    <a:pt x="687236" y="463610"/>
                    <a:pt x="685502" y="486028"/>
                    <a:pt x="682157" y="507916"/>
                  </a:cubicBezTo>
                  <a:lnTo>
                    <a:pt x="670031" y="56053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1" name="Group 36"/>
          <p:cNvGrpSpPr/>
          <p:nvPr/>
        </p:nvGrpSpPr>
        <p:grpSpPr>
          <a:xfrm>
            <a:off x="2914530" y="1079680"/>
            <a:ext cx="3248904" cy="1498481"/>
            <a:chOff x="-1388925" y="1615034"/>
            <a:chExt cx="3248904" cy="1498481"/>
          </a:xfrm>
        </p:grpSpPr>
        <p:sp>
          <p:nvSpPr>
            <p:cNvPr id="172" name="Freeform 318"/>
            <p:cNvSpPr/>
            <p:nvPr/>
          </p:nvSpPr>
          <p:spPr>
            <a:xfrm>
              <a:off x="-1364482" y="1615034"/>
              <a:ext cx="3224461" cy="1498481"/>
            </a:xfrm>
            <a:custGeom>
              <a:avLst/>
              <a:gdLst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1700199 w 3224461"/>
                <a:gd name="connsiteY16" fmla="*/ 1052277 h 1498569"/>
                <a:gd name="connsiteX17" fmla="*/ 1464003 w 3224461"/>
                <a:gd name="connsiteY17" fmla="*/ 777370 h 1498569"/>
                <a:gd name="connsiteX18" fmla="*/ 325405 w 3224461"/>
                <a:gd name="connsiteY18" fmla="*/ 1496413 h 1498569"/>
                <a:gd name="connsiteX19" fmla="*/ 0 w 3224461"/>
                <a:gd name="connsiteY19" fmla="*/ 1171009 h 1498569"/>
                <a:gd name="connsiteX20" fmla="*/ 325405 w 3224461"/>
                <a:gd name="connsiteY20" fmla="*/ 845604 h 1498569"/>
                <a:gd name="connsiteX21" fmla="*/ 357914 w 3224461"/>
                <a:gd name="connsiteY21" fmla="*/ 837281 h 1498569"/>
                <a:gd name="connsiteX22" fmla="*/ 359883 w 3224461"/>
                <a:gd name="connsiteY22" fmla="*/ 817754 h 1498569"/>
                <a:gd name="connsiteX23" fmla="*/ 1025318 w 3224461"/>
                <a:gd name="connsiteY23" fmla="*/ 275409 h 1498569"/>
                <a:gd name="connsiteX24" fmla="*/ 1111828 w 3224461"/>
                <a:gd name="connsiteY24" fmla="*/ 280866 h 1498569"/>
                <a:gd name="connsiteX25" fmla="*/ 1157757 w 3224461"/>
                <a:gd name="connsiteY25" fmla="*/ 289654 h 1498569"/>
                <a:gd name="connsiteX26" fmla="*/ 1164627 w 3224461"/>
                <a:gd name="connsiteY26" fmla="*/ 293547 h 1498569"/>
                <a:gd name="connsiteX27" fmla="*/ 1173363 w 3224461"/>
                <a:gd name="connsiteY27" fmla="*/ 299403 h 1498569"/>
                <a:gd name="connsiteX28" fmla="*/ 1222624 w 3224461"/>
                <a:gd name="connsiteY28" fmla="*/ 230114 h 1498569"/>
                <a:gd name="connsiteX29" fmla="*/ 1710570 w 3224461"/>
                <a:gd name="connsiteY29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1700199 w 3224461"/>
                <a:gd name="connsiteY16" fmla="*/ 1052277 h 1498569"/>
                <a:gd name="connsiteX17" fmla="*/ 325405 w 3224461"/>
                <a:gd name="connsiteY17" fmla="*/ 1496413 h 1498569"/>
                <a:gd name="connsiteX18" fmla="*/ 0 w 3224461"/>
                <a:gd name="connsiteY18" fmla="*/ 1171009 h 1498569"/>
                <a:gd name="connsiteX19" fmla="*/ 325405 w 3224461"/>
                <a:gd name="connsiteY19" fmla="*/ 845604 h 1498569"/>
                <a:gd name="connsiteX20" fmla="*/ 357914 w 3224461"/>
                <a:gd name="connsiteY20" fmla="*/ 837281 h 1498569"/>
                <a:gd name="connsiteX21" fmla="*/ 359883 w 3224461"/>
                <a:gd name="connsiteY21" fmla="*/ 817754 h 1498569"/>
                <a:gd name="connsiteX22" fmla="*/ 1025318 w 3224461"/>
                <a:gd name="connsiteY22" fmla="*/ 275409 h 1498569"/>
                <a:gd name="connsiteX23" fmla="*/ 1111828 w 3224461"/>
                <a:gd name="connsiteY23" fmla="*/ 280866 h 1498569"/>
                <a:gd name="connsiteX24" fmla="*/ 1157757 w 3224461"/>
                <a:gd name="connsiteY24" fmla="*/ 289654 h 1498569"/>
                <a:gd name="connsiteX25" fmla="*/ 1164627 w 3224461"/>
                <a:gd name="connsiteY25" fmla="*/ 293547 h 1498569"/>
                <a:gd name="connsiteX26" fmla="*/ 1173363 w 3224461"/>
                <a:gd name="connsiteY26" fmla="*/ 299403 h 1498569"/>
                <a:gd name="connsiteX27" fmla="*/ 1222624 w 3224461"/>
                <a:gd name="connsiteY27" fmla="*/ 230114 h 1498569"/>
                <a:gd name="connsiteX28" fmla="*/ 1710570 w 3224461"/>
                <a:gd name="connsiteY28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1861735 w 3224461"/>
                <a:gd name="connsiteY15" fmla="*/ 870471 h 1498569"/>
                <a:gd name="connsiteX16" fmla="*/ 325405 w 3224461"/>
                <a:gd name="connsiteY16" fmla="*/ 1496413 h 1498569"/>
                <a:gd name="connsiteX17" fmla="*/ 0 w 3224461"/>
                <a:gd name="connsiteY17" fmla="*/ 1171009 h 1498569"/>
                <a:gd name="connsiteX18" fmla="*/ 325405 w 3224461"/>
                <a:gd name="connsiteY18" fmla="*/ 845604 h 1498569"/>
                <a:gd name="connsiteX19" fmla="*/ 357914 w 3224461"/>
                <a:gd name="connsiteY19" fmla="*/ 837281 h 1498569"/>
                <a:gd name="connsiteX20" fmla="*/ 359883 w 3224461"/>
                <a:gd name="connsiteY20" fmla="*/ 817754 h 1498569"/>
                <a:gd name="connsiteX21" fmla="*/ 1025318 w 3224461"/>
                <a:gd name="connsiteY21" fmla="*/ 275409 h 1498569"/>
                <a:gd name="connsiteX22" fmla="*/ 1111828 w 3224461"/>
                <a:gd name="connsiteY22" fmla="*/ 280866 h 1498569"/>
                <a:gd name="connsiteX23" fmla="*/ 1157757 w 3224461"/>
                <a:gd name="connsiteY23" fmla="*/ 289654 h 1498569"/>
                <a:gd name="connsiteX24" fmla="*/ 1164627 w 3224461"/>
                <a:gd name="connsiteY24" fmla="*/ 293547 h 1498569"/>
                <a:gd name="connsiteX25" fmla="*/ 1173363 w 3224461"/>
                <a:gd name="connsiteY25" fmla="*/ 299403 h 1498569"/>
                <a:gd name="connsiteX26" fmla="*/ 1222624 w 3224461"/>
                <a:gd name="connsiteY26" fmla="*/ 230114 h 1498569"/>
                <a:gd name="connsiteX27" fmla="*/ 1710570 w 3224461"/>
                <a:gd name="connsiteY27" fmla="*/ 0 h 1498569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2616658 w 3224461"/>
                <a:gd name="connsiteY11" fmla="*/ 1240350 h 1498569"/>
                <a:gd name="connsiteX12" fmla="*/ 2527613 w 3224461"/>
                <a:gd name="connsiteY12" fmla="*/ 1178346 h 1498569"/>
                <a:gd name="connsiteX13" fmla="*/ 2383938 w 3224461"/>
                <a:gd name="connsiteY13" fmla="*/ 1297923 h 1498569"/>
                <a:gd name="connsiteX14" fmla="*/ 1916174 w 3224461"/>
                <a:gd name="connsiteY14" fmla="*/ 923634 h 1498569"/>
                <a:gd name="connsiteX15" fmla="*/ 325405 w 3224461"/>
                <a:gd name="connsiteY15" fmla="*/ 1496413 h 1498569"/>
                <a:gd name="connsiteX16" fmla="*/ 0 w 3224461"/>
                <a:gd name="connsiteY16" fmla="*/ 1171009 h 1498569"/>
                <a:gd name="connsiteX17" fmla="*/ 325405 w 3224461"/>
                <a:gd name="connsiteY17" fmla="*/ 845604 h 1498569"/>
                <a:gd name="connsiteX18" fmla="*/ 357914 w 3224461"/>
                <a:gd name="connsiteY18" fmla="*/ 837281 h 1498569"/>
                <a:gd name="connsiteX19" fmla="*/ 359883 w 3224461"/>
                <a:gd name="connsiteY19" fmla="*/ 817754 h 1498569"/>
                <a:gd name="connsiteX20" fmla="*/ 1025318 w 3224461"/>
                <a:gd name="connsiteY20" fmla="*/ 275409 h 1498569"/>
                <a:gd name="connsiteX21" fmla="*/ 1111828 w 3224461"/>
                <a:gd name="connsiteY21" fmla="*/ 280866 h 1498569"/>
                <a:gd name="connsiteX22" fmla="*/ 1157757 w 3224461"/>
                <a:gd name="connsiteY22" fmla="*/ 289654 h 1498569"/>
                <a:gd name="connsiteX23" fmla="*/ 1164627 w 3224461"/>
                <a:gd name="connsiteY23" fmla="*/ 293547 h 1498569"/>
                <a:gd name="connsiteX24" fmla="*/ 1173363 w 3224461"/>
                <a:gd name="connsiteY24" fmla="*/ 299403 h 1498569"/>
                <a:gd name="connsiteX25" fmla="*/ 1222624 w 3224461"/>
                <a:gd name="connsiteY25" fmla="*/ 230114 h 1498569"/>
                <a:gd name="connsiteX26" fmla="*/ 1710570 w 3224461"/>
                <a:gd name="connsiteY26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2532693 w 3229541"/>
                <a:gd name="connsiteY12" fmla="*/ 1178346 h 1498569"/>
                <a:gd name="connsiteX13" fmla="*/ 2389018 w 3229541"/>
                <a:gd name="connsiteY13" fmla="*/ 1297923 h 1498569"/>
                <a:gd name="connsiteX14" fmla="*/ 330485 w 3229541"/>
                <a:gd name="connsiteY14" fmla="*/ 1496413 h 1498569"/>
                <a:gd name="connsiteX15" fmla="*/ 5080 w 3229541"/>
                <a:gd name="connsiteY15" fmla="*/ 1171009 h 1498569"/>
                <a:gd name="connsiteX16" fmla="*/ 330485 w 3229541"/>
                <a:gd name="connsiteY16" fmla="*/ 845604 h 1498569"/>
                <a:gd name="connsiteX17" fmla="*/ 362994 w 3229541"/>
                <a:gd name="connsiteY17" fmla="*/ 837281 h 1498569"/>
                <a:gd name="connsiteX18" fmla="*/ 364963 w 3229541"/>
                <a:gd name="connsiteY18" fmla="*/ 817754 h 1498569"/>
                <a:gd name="connsiteX19" fmla="*/ 1030398 w 3229541"/>
                <a:gd name="connsiteY19" fmla="*/ 275409 h 1498569"/>
                <a:gd name="connsiteX20" fmla="*/ 1116908 w 3229541"/>
                <a:gd name="connsiteY20" fmla="*/ 280866 h 1498569"/>
                <a:gd name="connsiteX21" fmla="*/ 1162837 w 3229541"/>
                <a:gd name="connsiteY21" fmla="*/ 289654 h 1498569"/>
                <a:gd name="connsiteX22" fmla="*/ 1169707 w 3229541"/>
                <a:gd name="connsiteY22" fmla="*/ 293547 h 1498569"/>
                <a:gd name="connsiteX23" fmla="*/ 1178443 w 3229541"/>
                <a:gd name="connsiteY23" fmla="*/ 299403 h 1498569"/>
                <a:gd name="connsiteX24" fmla="*/ 1227704 w 3229541"/>
                <a:gd name="connsiteY24" fmla="*/ 230114 h 1498569"/>
                <a:gd name="connsiteX25" fmla="*/ 1715650 w 3229541"/>
                <a:gd name="connsiteY25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2532693 w 3229541"/>
                <a:gd name="connsiteY12" fmla="*/ 1178346 h 1498569"/>
                <a:gd name="connsiteX13" fmla="*/ 330485 w 3229541"/>
                <a:gd name="connsiteY13" fmla="*/ 1496413 h 1498569"/>
                <a:gd name="connsiteX14" fmla="*/ 5080 w 3229541"/>
                <a:gd name="connsiteY14" fmla="*/ 1171009 h 1498569"/>
                <a:gd name="connsiteX15" fmla="*/ 330485 w 3229541"/>
                <a:gd name="connsiteY15" fmla="*/ 845604 h 1498569"/>
                <a:gd name="connsiteX16" fmla="*/ 362994 w 3229541"/>
                <a:gd name="connsiteY16" fmla="*/ 837281 h 1498569"/>
                <a:gd name="connsiteX17" fmla="*/ 364963 w 3229541"/>
                <a:gd name="connsiteY17" fmla="*/ 817754 h 1498569"/>
                <a:gd name="connsiteX18" fmla="*/ 1030398 w 3229541"/>
                <a:gd name="connsiteY18" fmla="*/ 275409 h 1498569"/>
                <a:gd name="connsiteX19" fmla="*/ 1116908 w 3229541"/>
                <a:gd name="connsiteY19" fmla="*/ 280866 h 1498569"/>
                <a:gd name="connsiteX20" fmla="*/ 1162837 w 3229541"/>
                <a:gd name="connsiteY20" fmla="*/ 289654 h 1498569"/>
                <a:gd name="connsiteX21" fmla="*/ 1169707 w 3229541"/>
                <a:gd name="connsiteY21" fmla="*/ 293547 h 1498569"/>
                <a:gd name="connsiteX22" fmla="*/ 1178443 w 3229541"/>
                <a:gd name="connsiteY22" fmla="*/ 299403 h 1498569"/>
                <a:gd name="connsiteX23" fmla="*/ 1227704 w 3229541"/>
                <a:gd name="connsiteY23" fmla="*/ 230114 h 1498569"/>
                <a:gd name="connsiteX24" fmla="*/ 1715650 w 3229541"/>
                <a:gd name="connsiteY24" fmla="*/ 0 h 1498569"/>
                <a:gd name="connsiteX0" fmla="*/ 1715650 w 3229541"/>
                <a:gd name="connsiteY0" fmla="*/ 0 h 1498569"/>
                <a:gd name="connsiteX1" fmla="*/ 2239998 w 3229541"/>
                <a:gd name="connsiteY1" fmla="*/ 278794 h 1498569"/>
                <a:gd name="connsiteX2" fmla="*/ 2297840 w 3229541"/>
                <a:gd name="connsiteY2" fmla="*/ 385361 h 1498569"/>
                <a:gd name="connsiteX3" fmla="*/ 2277945 w 3229541"/>
                <a:gd name="connsiteY3" fmla="*/ 407752 h 1498569"/>
                <a:gd name="connsiteX4" fmla="*/ 2329949 w 3229541"/>
                <a:gd name="connsiteY4" fmla="*/ 387262 h 1498569"/>
                <a:gd name="connsiteX5" fmla="*/ 2461026 w 3229541"/>
                <a:gd name="connsiteY5" fmla="*/ 367445 h 1498569"/>
                <a:gd name="connsiteX6" fmla="*/ 2901814 w 3229541"/>
                <a:gd name="connsiteY6" fmla="*/ 808233 h 1498569"/>
                <a:gd name="connsiteX7" fmla="*/ 2899032 w 3229541"/>
                <a:gd name="connsiteY7" fmla="*/ 845009 h 1498569"/>
                <a:gd name="connsiteX8" fmla="*/ 2904136 w 3229541"/>
                <a:gd name="connsiteY8" fmla="*/ 845604 h 1498569"/>
                <a:gd name="connsiteX9" fmla="*/ 3229541 w 3229541"/>
                <a:gd name="connsiteY9" fmla="*/ 1171009 h 1498569"/>
                <a:gd name="connsiteX10" fmla="*/ 2904136 w 3229541"/>
                <a:gd name="connsiteY10" fmla="*/ 1496413 h 1498569"/>
                <a:gd name="connsiteX11" fmla="*/ 2621738 w 3229541"/>
                <a:gd name="connsiteY11" fmla="*/ 1240350 h 1498569"/>
                <a:gd name="connsiteX12" fmla="*/ 330485 w 3229541"/>
                <a:gd name="connsiteY12" fmla="*/ 1496413 h 1498569"/>
                <a:gd name="connsiteX13" fmla="*/ 5080 w 3229541"/>
                <a:gd name="connsiteY13" fmla="*/ 1171009 h 1498569"/>
                <a:gd name="connsiteX14" fmla="*/ 330485 w 3229541"/>
                <a:gd name="connsiteY14" fmla="*/ 845604 h 1498569"/>
                <a:gd name="connsiteX15" fmla="*/ 362994 w 3229541"/>
                <a:gd name="connsiteY15" fmla="*/ 837281 h 1498569"/>
                <a:gd name="connsiteX16" fmla="*/ 364963 w 3229541"/>
                <a:gd name="connsiteY16" fmla="*/ 817754 h 1498569"/>
                <a:gd name="connsiteX17" fmla="*/ 1030398 w 3229541"/>
                <a:gd name="connsiteY17" fmla="*/ 275409 h 1498569"/>
                <a:gd name="connsiteX18" fmla="*/ 1116908 w 3229541"/>
                <a:gd name="connsiteY18" fmla="*/ 280866 h 1498569"/>
                <a:gd name="connsiteX19" fmla="*/ 1162837 w 3229541"/>
                <a:gd name="connsiteY19" fmla="*/ 289654 h 1498569"/>
                <a:gd name="connsiteX20" fmla="*/ 1169707 w 3229541"/>
                <a:gd name="connsiteY20" fmla="*/ 293547 h 1498569"/>
                <a:gd name="connsiteX21" fmla="*/ 1178443 w 3229541"/>
                <a:gd name="connsiteY21" fmla="*/ 299403 h 1498569"/>
                <a:gd name="connsiteX22" fmla="*/ 1227704 w 3229541"/>
                <a:gd name="connsiteY22" fmla="*/ 230114 h 1498569"/>
                <a:gd name="connsiteX23" fmla="*/ 1715650 w 3229541"/>
                <a:gd name="connsiteY23" fmla="*/ 0 h 1498569"/>
                <a:gd name="connsiteX0" fmla="*/ 1735193 w 3249084"/>
                <a:gd name="connsiteY0" fmla="*/ 0 h 1537088"/>
                <a:gd name="connsiteX1" fmla="*/ 2259541 w 3249084"/>
                <a:gd name="connsiteY1" fmla="*/ 278794 h 1537088"/>
                <a:gd name="connsiteX2" fmla="*/ 2317383 w 3249084"/>
                <a:gd name="connsiteY2" fmla="*/ 385361 h 1537088"/>
                <a:gd name="connsiteX3" fmla="*/ 2297488 w 3249084"/>
                <a:gd name="connsiteY3" fmla="*/ 407752 h 1537088"/>
                <a:gd name="connsiteX4" fmla="*/ 2349492 w 3249084"/>
                <a:gd name="connsiteY4" fmla="*/ 387262 h 1537088"/>
                <a:gd name="connsiteX5" fmla="*/ 2480569 w 3249084"/>
                <a:gd name="connsiteY5" fmla="*/ 367445 h 1537088"/>
                <a:gd name="connsiteX6" fmla="*/ 2921357 w 3249084"/>
                <a:gd name="connsiteY6" fmla="*/ 808233 h 1537088"/>
                <a:gd name="connsiteX7" fmla="*/ 2918575 w 3249084"/>
                <a:gd name="connsiteY7" fmla="*/ 845009 h 1537088"/>
                <a:gd name="connsiteX8" fmla="*/ 2923679 w 3249084"/>
                <a:gd name="connsiteY8" fmla="*/ 845604 h 1537088"/>
                <a:gd name="connsiteX9" fmla="*/ 3249084 w 3249084"/>
                <a:gd name="connsiteY9" fmla="*/ 1171009 h 1537088"/>
                <a:gd name="connsiteX10" fmla="*/ 2923679 w 3249084"/>
                <a:gd name="connsiteY10" fmla="*/ 1496413 h 1537088"/>
                <a:gd name="connsiteX11" fmla="*/ 350028 w 3249084"/>
                <a:gd name="connsiteY11" fmla="*/ 1496413 h 1537088"/>
                <a:gd name="connsiteX12" fmla="*/ 24623 w 3249084"/>
                <a:gd name="connsiteY12" fmla="*/ 1171009 h 1537088"/>
                <a:gd name="connsiteX13" fmla="*/ 350028 w 3249084"/>
                <a:gd name="connsiteY13" fmla="*/ 845604 h 1537088"/>
                <a:gd name="connsiteX14" fmla="*/ 382537 w 3249084"/>
                <a:gd name="connsiteY14" fmla="*/ 837281 h 1537088"/>
                <a:gd name="connsiteX15" fmla="*/ 384506 w 3249084"/>
                <a:gd name="connsiteY15" fmla="*/ 817754 h 1537088"/>
                <a:gd name="connsiteX16" fmla="*/ 1049941 w 3249084"/>
                <a:gd name="connsiteY16" fmla="*/ 275409 h 1537088"/>
                <a:gd name="connsiteX17" fmla="*/ 1136451 w 3249084"/>
                <a:gd name="connsiteY17" fmla="*/ 280866 h 1537088"/>
                <a:gd name="connsiteX18" fmla="*/ 1182380 w 3249084"/>
                <a:gd name="connsiteY18" fmla="*/ 289654 h 1537088"/>
                <a:gd name="connsiteX19" fmla="*/ 1189250 w 3249084"/>
                <a:gd name="connsiteY19" fmla="*/ 293547 h 1537088"/>
                <a:gd name="connsiteX20" fmla="*/ 1197986 w 3249084"/>
                <a:gd name="connsiteY20" fmla="*/ 299403 h 1537088"/>
                <a:gd name="connsiteX21" fmla="*/ 1247247 w 3249084"/>
                <a:gd name="connsiteY21" fmla="*/ 230114 h 1537088"/>
                <a:gd name="connsiteX22" fmla="*/ 1735193 w 3249084"/>
                <a:gd name="connsiteY22" fmla="*/ 0 h 1537088"/>
                <a:gd name="connsiteX0" fmla="*/ 1727703 w 3241594"/>
                <a:gd name="connsiteY0" fmla="*/ 0 h 1537088"/>
                <a:gd name="connsiteX1" fmla="*/ 2252051 w 3241594"/>
                <a:gd name="connsiteY1" fmla="*/ 278794 h 1537088"/>
                <a:gd name="connsiteX2" fmla="*/ 2309893 w 3241594"/>
                <a:gd name="connsiteY2" fmla="*/ 385361 h 1537088"/>
                <a:gd name="connsiteX3" fmla="*/ 2289998 w 3241594"/>
                <a:gd name="connsiteY3" fmla="*/ 407752 h 1537088"/>
                <a:gd name="connsiteX4" fmla="*/ 2342002 w 3241594"/>
                <a:gd name="connsiteY4" fmla="*/ 387262 h 1537088"/>
                <a:gd name="connsiteX5" fmla="*/ 2473079 w 3241594"/>
                <a:gd name="connsiteY5" fmla="*/ 367445 h 1537088"/>
                <a:gd name="connsiteX6" fmla="*/ 2913867 w 3241594"/>
                <a:gd name="connsiteY6" fmla="*/ 808233 h 1537088"/>
                <a:gd name="connsiteX7" fmla="*/ 2911085 w 3241594"/>
                <a:gd name="connsiteY7" fmla="*/ 845009 h 1537088"/>
                <a:gd name="connsiteX8" fmla="*/ 2916189 w 3241594"/>
                <a:gd name="connsiteY8" fmla="*/ 845604 h 1537088"/>
                <a:gd name="connsiteX9" fmla="*/ 3241594 w 3241594"/>
                <a:gd name="connsiteY9" fmla="*/ 1171009 h 1537088"/>
                <a:gd name="connsiteX10" fmla="*/ 2916189 w 3241594"/>
                <a:gd name="connsiteY10" fmla="*/ 1496413 h 1537088"/>
                <a:gd name="connsiteX11" fmla="*/ 342538 w 3241594"/>
                <a:gd name="connsiteY11" fmla="*/ 1496413 h 1537088"/>
                <a:gd name="connsiteX12" fmla="*/ 17133 w 3241594"/>
                <a:gd name="connsiteY12" fmla="*/ 1171009 h 1537088"/>
                <a:gd name="connsiteX13" fmla="*/ 342538 w 3241594"/>
                <a:gd name="connsiteY13" fmla="*/ 845604 h 1537088"/>
                <a:gd name="connsiteX14" fmla="*/ 375047 w 3241594"/>
                <a:gd name="connsiteY14" fmla="*/ 837281 h 1537088"/>
                <a:gd name="connsiteX15" fmla="*/ 377016 w 3241594"/>
                <a:gd name="connsiteY15" fmla="*/ 817754 h 1537088"/>
                <a:gd name="connsiteX16" fmla="*/ 1042451 w 3241594"/>
                <a:gd name="connsiteY16" fmla="*/ 275409 h 1537088"/>
                <a:gd name="connsiteX17" fmla="*/ 1128961 w 3241594"/>
                <a:gd name="connsiteY17" fmla="*/ 280866 h 1537088"/>
                <a:gd name="connsiteX18" fmla="*/ 1174890 w 3241594"/>
                <a:gd name="connsiteY18" fmla="*/ 289654 h 1537088"/>
                <a:gd name="connsiteX19" fmla="*/ 1181760 w 3241594"/>
                <a:gd name="connsiteY19" fmla="*/ 293547 h 1537088"/>
                <a:gd name="connsiteX20" fmla="*/ 1190496 w 3241594"/>
                <a:gd name="connsiteY20" fmla="*/ 299403 h 1537088"/>
                <a:gd name="connsiteX21" fmla="*/ 1239757 w 3241594"/>
                <a:gd name="connsiteY21" fmla="*/ 230114 h 1537088"/>
                <a:gd name="connsiteX22" fmla="*/ 1727703 w 3241594"/>
                <a:gd name="connsiteY22" fmla="*/ 0 h 1537088"/>
                <a:gd name="connsiteX0" fmla="*/ 1710573 w 3224464"/>
                <a:gd name="connsiteY0" fmla="*/ 0 h 1537088"/>
                <a:gd name="connsiteX1" fmla="*/ 2234921 w 3224464"/>
                <a:gd name="connsiteY1" fmla="*/ 278794 h 1537088"/>
                <a:gd name="connsiteX2" fmla="*/ 2292763 w 3224464"/>
                <a:gd name="connsiteY2" fmla="*/ 385361 h 1537088"/>
                <a:gd name="connsiteX3" fmla="*/ 2272868 w 3224464"/>
                <a:gd name="connsiteY3" fmla="*/ 407752 h 1537088"/>
                <a:gd name="connsiteX4" fmla="*/ 2324872 w 3224464"/>
                <a:gd name="connsiteY4" fmla="*/ 387262 h 1537088"/>
                <a:gd name="connsiteX5" fmla="*/ 2455949 w 3224464"/>
                <a:gd name="connsiteY5" fmla="*/ 367445 h 1537088"/>
                <a:gd name="connsiteX6" fmla="*/ 2896737 w 3224464"/>
                <a:gd name="connsiteY6" fmla="*/ 808233 h 1537088"/>
                <a:gd name="connsiteX7" fmla="*/ 2893955 w 3224464"/>
                <a:gd name="connsiteY7" fmla="*/ 845009 h 1537088"/>
                <a:gd name="connsiteX8" fmla="*/ 2899059 w 3224464"/>
                <a:gd name="connsiteY8" fmla="*/ 845604 h 1537088"/>
                <a:gd name="connsiteX9" fmla="*/ 3224464 w 3224464"/>
                <a:gd name="connsiteY9" fmla="*/ 1171009 h 1537088"/>
                <a:gd name="connsiteX10" fmla="*/ 2899059 w 3224464"/>
                <a:gd name="connsiteY10" fmla="*/ 1496413 h 1537088"/>
                <a:gd name="connsiteX11" fmla="*/ 325408 w 3224464"/>
                <a:gd name="connsiteY11" fmla="*/ 1496413 h 1537088"/>
                <a:gd name="connsiteX12" fmla="*/ 3 w 3224464"/>
                <a:gd name="connsiteY12" fmla="*/ 1171009 h 1537088"/>
                <a:gd name="connsiteX13" fmla="*/ 325408 w 3224464"/>
                <a:gd name="connsiteY13" fmla="*/ 845604 h 1537088"/>
                <a:gd name="connsiteX14" fmla="*/ 357917 w 3224464"/>
                <a:gd name="connsiteY14" fmla="*/ 837281 h 1537088"/>
                <a:gd name="connsiteX15" fmla="*/ 359886 w 3224464"/>
                <a:gd name="connsiteY15" fmla="*/ 817754 h 1537088"/>
                <a:gd name="connsiteX16" fmla="*/ 1025321 w 3224464"/>
                <a:gd name="connsiteY16" fmla="*/ 275409 h 1537088"/>
                <a:gd name="connsiteX17" fmla="*/ 1111831 w 3224464"/>
                <a:gd name="connsiteY17" fmla="*/ 280866 h 1537088"/>
                <a:gd name="connsiteX18" fmla="*/ 1157760 w 3224464"/>
                <a:gd name="connsiteY18" fmla="*/ 289654 h 1537088"/>
                <a:gd name="connsiteX19" fmla="*/ 1164630 w 3224464"/>
                <a:gd name="connsiteY19" fmla="*/ 293547 h 1537088"/>
                <a:gd name="connsiteX20" fmla="*/ 1173366 w 3224464"/>
                <a:gd name="connsiteY20" fmla="*/ 299403 h 1537088"/>
                <a:gd name="connsiteX21" fmla="*/ 1222627 w 3224464"/>
                <a:gd name="connsiteY21" fmla="*/ 230114 h 1537088"/>
                <a:gd name="connsiteX22" fmla="*/ 1710573 w 3224464"/>
                <a:gd name="connsiteY22" fmla="*/ 0 h 1537088"/>
                <a:gd name="connsiteX0" fmla="*/ 1710570 w 3224461"/>
                <a:gd name="connsiteY0" fmla="*/ 0 h 1537088"/>
                <a:gd name="connsiteX1" fmla="*/ 2234918 w 3224461"/>
                <a:gd name="connsiteY1" fmla="*/ 278794 h 1537088"/>
                <a:gd name="connsiteX2" fmla="*/ 2292760 w 3224461"/>
                <a:gd name="connsiteY2" fmla="*/ 385361 h 1537088"/>
                <a:gd name="connsiteX3" fmla="*/ 2272865 w 3224461"/>
                <a:gd name="connsiteY3" fmla="*/ 407752 h 1537088"/>
                <a:gd name="connsiteX4" fmla="*/ 2324869 w 3224461"/>
                <a:gd name="connsiteY4" fmla="*/ 387262 h 1537088"/>
                <a:gd name="connsiteX5" fmla="*/ 2455946 w 3224461"/>
                <a:gd name="connsiteY5" fmla="*/ 367445 h 1537088"/>
                <a:gd name="connsiteX6" fmla="*/ 2896734 w 3224461"/>
                <a:gd name="connsiteY6" fmla="*/ 808233 h 1537088"/>
                <a:gd name="connsiteX7" fmla="*/ 2893952 w 3224461"/>
                <a:gd name="connsiteY7" fmla="*/ 845009 h 1537088"/>
                <a:gd name="connsiteX8" fmla="*/ 2899056 w 3224461"/>
                <a:gd name="connsiteY8" fmla="*/ 845604 h 1537088"/>
                <a:gd name="connsiteX9" fmla="*/ 3224461 w 3224461"/>
                <a:gd name="connsiteY9" fmla="*/ 1171009 h 1537088"/>
                <a:gd name="connsiteX10" fmla="*/ 2899056 w 3224461"/>
                <a:gd name="connsiteY10" fmla="*/ 1496413 h 1537088"/>
                <a:gd name="connsiteX11" fmla="*/ 325405 w 3224461"/>
                <a:gd name="connsiteY11" fmla="*/ 1496413 h 1537088"/>
                <a:gd name="connsiteX12" fmla="*/ 0 w 3224461"/>
                <a:gd name="connsiteY12" fmla="*/ 1171009 h 1537088"/>
                <a:gd name="connsiteX13" fmla="*/ 325405 w 3224461"/>
                <a:gd name="connsiteY13" fmla="*/ 845604 h 1537088"/>
                <a:gd name="connsiteX14" fmla="*/ 357914 w 3224461"/>
                <a:gd name="connsiteY14" fmla="*/ 837281 h 1537088"/>
                <a:gd name="connsiteX15" fmla="*/ 359883 w 3224461"/>
                <a:gd name="connsiteY15" fmla="*/ 817754 h 1537088"/>
                <a:gd name="connsiteX16" fmla="*/ 1025318 w 3224461"/>
                <a:gd name="connsiteY16" fmla="*/ 275409 h 1537088"/>
                <a:gd name="connsiteX17" fmla="*/ 1111828 w 3224461"/>
                <a:gd name="connsiteY17" fmla="*/ 280866 h 1537088"/>
                <a:gd name="connsiteX18" fmla="*/ 1157757 w 3224461"/>
                <a:gd name="connsiteY18" fmla="*/ 289654 h 1537088"/>
                <a:gd name="connsiteX19" fmla="*/ 1164627 w 3224461"/>
                <a:gd name="connsiteY19" fmla="*/ 293547 h 1537088"/>
                <a:gd name="connsiteX20" fmla="*/ 1173363 w 3224461"/>
                <a:gd name="connsiteY20" fmla="*/ 299403 h 1537088"/>
                <a:gd name="connsiteX21" fmla="*/ 1222624 w 3224461"/>
                <a:gd name="connsiteY21" fmla="*/ 230114 h 1537088"/>
                <a:gd name="connsiteX22" fmla="*/ 1710570 w 3224461"/>
                <a:gd name="connsiteY22" fmla="*/ 0 h 1537088"/>
                <a:gd name="connsiteX0" fmla="*/ 1710570 w 3224461"/>
                <a:gd name="connsiteY0" fmla="*/ 0 h 1521756"/>
                <a:gd name="connsiteX1" fmla="*/ 2234918 w 3224461"/>
                <a:gd name="connsiteY1" fmla="*/ 278794 h 1521756"/>
                <a:gd name="connsiteX2" fmla="*/ 2292760 w 3224461"/>
                <a:gd name="connsiteY2" fmla="*/ 385361 h 1521756"/>
                <a:gd name="connsiteX3" fmla="*/ 2272865 w 3224461"/>
                <a:gd name="connsiteY3" fmla="*/ 407752 h 1521756"/>
                <a:gd name="connsiteX4" fmla="*/ 2324869 w 3224461"/>
                <a:gd name="connsiteY4" fmla="*/ 387262 h 1521756"/>
                <a:gd name="connsiteX5" fmla="*/ 2455946 w 3224461"/>
                <a:gd name="connsiteY5" fmla="*/ 367445 h 1521756"/>
                <a:gd name="connsiteX6" fmla="*/ 2896734 w 3224461"/>
                <a:gd name="connsiteY6" fmla="*/ 808233 h 1521756"/>
                <a:gd name="connsiteX7" fmla="*/ 2893952 w 3224461"/>
                <a:gd name="connsiteY7" fmla="*/ 845009 h 1521756"/>
                <a:gd name="connsiteX8" fmla="*/ 2899056 w 3224461"/>
                <a:gd name="connsiteY8" fmla="*/ 845604 h 1521756"/>
                <a:gd name="connsiteX9" fmla="*/ 3224461 w 3224461"/>
                <a:gd name="connsiteY9" fmla="*/ 1171009 h 1521756"/>
                <a:gd name="connsiteX10" fmla="*/ 2899056 w 3224461"/>
                <a:gd name="connsiteY10" fmla="*/ 1496413 h 1521756"/>
                <a:gd name="connsiteX11" fmla="*/ 325405 w 3224461"/>
                <a:gd name="connsiteY11" fmla="*/ 1496413 h 1521756"/>
                <a:gd name="connsiteX12" fmla="*/ 0 w 3224461"/>
                <a:gd name="connsiteY12" fmla="*/ 1171009 h 1521756"/>
                <a:gd name="connsiteX13" fmla="*/ 325405 w 3224461"/>
                <a:gd name="connsiteY13" fmla="*/ 845604 h 1521756"/>
                <a:gd name="connsiteX14" fmla="*/ 357914 w 3224461"/>
                <a:gd name="connsiteY14" fmla="*/ 837281 h 1521756"/>
                <a:gd name="connsiteX15" fmla="*/ 359883 w 3224461"/>
                <a:gd name="connsiteY15" fmla="*/ 817754 h 1521756"/>
                <a:gd name="connsiteX16" fmla="*/ 1025318 w 3224461"/>
                <a:gd name="connsiteY16" fmla="*/ 275409 h 1521756"/>
                <a:gd name="connsiteX17" fmla="*/ 1111828 w 3224461"/>
                <a:gd name="connsiteY17" fmla="*/ 280866 h 1521756"/>
                <a:gd name="connsiteX18" fmla="*/ 1157757 w 3224461"/>
                <a:gd name="connsiteY18" fmla="*/ 289654 h 1521756"/>
                <a:gd name="connsiteX19" fmla="*/ 1164627 w 3224461"/>
                <a:gd name="connsiteY19" fmla="*/ 293547 h 1521756"/>
                <a:gd name="connsiteX20" fmla="*/ 1173363 w 3224461"/>
                <a:gd name="connsiteY20" fmla="*/ 299403 h 1521756"/>
                <a:gd name="connsiteX21" fmla="*/ 1222624 w 3224461"/>
                <a:gd name="connsiteY21" fmla="*/ 230114 h 1521756"/>
                <a:gd name="connsiteX22" fmla="*/ 1710570 w 3224461"/>
                <a:gd name="connsiteY22" fmla="*/ 0 h 1521756"/>
                <a:gd name="connsiteX0" fmla="*/ 1710570 w 3224461"/>
                <a:gd name="connsiteY0" fmla="*/ 0 h 1498569"/>
                <a:gd name="connsiteX1" fmla="*/ 2234918 w 3224461"/>
                <a:gd name="connsiteY1" fmla="*/ 278794 h 1498569"/>
                <a:gd name="connsiteX2" fmla="*/ 2292760 w 3224461"/>
                <a:gd name="connsiteY2" fmla="*/ 385361 h 1498569"/>
                <a:gd name="connsiteX3" fmla="*/ 2272865 w 3224461"/>
                <a:gd name="connsiteY3" fmla="*/ 407752 h 1498569"/>
                <a:gd name="connsiteX4" fmla="*/ 2324869 w 3224461"/>
                <a:gd name="connsiteY4" fmla="*/ 387262 h 1498569"/>
                <a:gd name="connsiteX5" fmla="*/ 2455946 w 3224461"/>
                <a:gd name="connsiteY5" fmla="*/ 367445 h 1498569"/>
                <a:gd name="connsiteX6" fmla="*/ 2896734 w 3224461"/>
                <a:gd name="connsiteY6" fmla="*/ 808233 h 1498569"/>
                <a:gd name="connsiteX7" fmla="*/ 2893952 w 3224461"/>
                <a:gd name="connsiteY7" fmla="*/ 845009 h 1498569"/>
                <a:gd name="connsiteX8" fmla="*/ 2899056 w 3224461"/>
                <a:gd name="connsiteY8" fmla="*/ 845604 h 1498569"/>
                <a:gd name="connsiteX9" fmla="*/ 3224461 w 3224461"/>
                <a:gd name="connsiteY9" fmla="*/ 1171009 h 1498569"/>
                <a:gd name="connsiteX10" fmla="*/ 2899056 w 3224461"/>
                <a:gd name="connsiteY10" fmla="*/ 1496413 h 1498569"/>
                <a:gd name="connsiteX11" fmla="*/ 325405 w 3224461"/>
                <a:gd name="connsiteY11" fmla="*/ 1496413 h 1498569"/>
                <a:gd name="connsiteX12" fmla="*/ 0 w 3224461"/>
                <a:gd name="connsiteY12" fmla="*/ 1171009 h 1498569"/>
                <a:gd name="connsiteX13" fmla="*/ 325405 w 3224461"/>
                <a:gd name="connsiteY13" fmla="*/ 845604 h 1498569"/>
                <a:gd name="connsiteX14" fmla="*/ 357914 w 3224461"/>
                <a:gd name="connsiteY14" fmla="*/ 837281 h 1498569"/>
                <a:gd name="connsiteX15" fmla="*/ 359883 w 3224461"/>
                <a:gd name="connsiteY15" fmla="*/ 817754 h 1498569"/>
                <a:gd name="connsiteX16" fmla="*/ 1025318 w 3224461"/>
                <a:gd name="connsiteY16" fmla="*/ 275409 h 1498569"/>
                <a:gd name="connsiteX17" fmla="*/ 1111828 w 3224461"/>
                <a:gd name="connsiteY17" fmla="*/ 280866 h 1498569"/>
                <a:gd name="connsiteX18" fmla="*/ 1157757 w 3224461"/>
                <a:gd name="connsiteY18" fmla="*/ 289654 h 1498569"/>
                <a:gd name="connsiteX19" fmla="*/ 1164627 w 3224461"/>
                <a:gd name="connsiteY19" fmla="*/ 293547 h 1498569"/>
                <a:gd name="connsiteX20" fmla="*/ 1173363 w 3224461"/>
                <a:gd name="connsiteY20" fmla="*/ 299403 h 1498569"/>
                <a:gd name="connsiteX21" fmla="*/ 1222624 w 3224461"/>
                <a:gd name="connsiteY21" fmla="*/ 230114 h 1498569"/>
                <a:gd name="connsiteX22" fmla="*/ 1710570 w 3224461"/>
                <a:gd name="connsiteY22" fmla="*/ 0 h 1498569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272865 w 3224461"/>
                <a:gd name="connsiteY3" fmla="*/ 407752 h 1498481"/>
                <a:gd name="connsiteX4" fmla="*/ 2324869 w 3224461"/>
                <a:gd name="connsiteY4" fmla="*/ 387262 h 1498481"/>
                <a:gd name="connsiteX5" fmla="*/ 2455946 w 3224461"/>
                <a:gd name="connsiteY5" fmla="*/ 367445 h 1498481"/>
                <a:gd name="connsiteX6" fmla="*/ 2896734 w 3224461"/>
                <a:gd name="connsiteY6" fmla="*/ 808233 h 1498481"/>
                <a:gd name="connsiteX7" fmla="*/ 2893952 w 3224461"/>
                <a:gd name="connsiteY7" fmla="*/ 845009 h 1498481"/>
                <a:gd name="connsiteX8" fmla="*/ 2899056 w 3224461"/>
                <a:gd name="connsiteY8" fmla="*/ 845604 h 1498481"/>
                <a:gd name="connsiteX9" fmla="*/ 3224461 w 3224461"/>
                <a:gd name="connsiteY9" fmla="*/ 1171009 h 1498481"/>
                <a:gd name="connsiteX10" fmla="*/ 2899056 w 3224461"/>
                <a:gd name="connsiteY10" fmla="*/ 1496413 h 1498481"/>
                <a:gd name="connsiteX11" fmla="*/ 325405 w 3224461"/>
                <a:gd name="connsiteY11" fmla="*/ 1496413 h 1498481"/>
                <a:gd name="connsiteX12" fmla="*/ 0 w 3224461"/>
                <a:gd name="connsiteY12" fmla="*/ 1171009 h 1498481"/>
                <a:gd name="connsiteX13" fmla="*/ 325405 w 3224461"/>
                <a:gd name="connsiteY13" fmla="*/ 845604 h 1498481"/>
                <a:gd name="connsiteX14" fmla="*/ 357914 w 3224461"/>
                <a:gd name="connsiteY14" fmla="*/ 837281 h 1498481"/>
                <a:gd name="connsiteX15" fmla="*/ 359883 w 3224461"/>
                <a:gd name="connsiteY15" fmla="*/ 817754 h 1498481"/>
                <a:gd name="connsiteX16" fmla="*/ 1025318 w 3224461"/>
                <a:gd name="connsiteY16" fmla="*/ 275409 h 1498481"/>
                <a:gd name="connsiteX17" fmla="*/ 1111828 w 3224461"/>
                <a:gd name="connsiteY17" fmla="*/ 280866 h 1498481"/>
                <a:gd name="connsiteX18" fmla="*/ 1157757 w 3224461"/>
                <a:gd name="connsiteY18" fmla="*/ 289654 h 1498481"/>
                <a:gd name="connsiteX19" fmla="*/ 1164627 w 3224461"/>
                <a:gd name="connsiteY19" fmla="*/ 293547 h 1498481"/>
                <a:gd name="connsiteX20" fmla="*/ 1173363 w 3224461"/>
                <a:gd name="connsiteY20" fmla="*/ 299403 h 1498481"/>
                <a:gd name="connsiteX21" fmla="*/ 1222624 w 3224461"/>
                <a:gd name="connsiteY21" fmla="*/ 230114 h 1498481"/>
                <a:gd name="connsiteX22" fmla="*/ 1710570 w 3224461"/>
                <a:gd name="connsiteY22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  <a:gd name="connsiteX0" fmla="*/ 1710570 w 3224461"/>
                <a:gd name="connsiteY0" fmla="*/ 0 h 1498481"/>
                <a:gd name="connsiteX1" fmla="*/ 2234918 w 3224461"/>
                <a:gd name="connsiteY1" fmla="*/ 278794 h 1498481"/>
                <a:gd name="connsiteX2" fmla="*/ 2292760 w 3224461"/>
                <a:gd name="connsiteY2" fmla="*/ 385361 h 1498481"/>
                <a:gd name="connsiteX3" fmla="*/ 2324869 w 3224461"/>
                <a:gd name="connsiteY3" fmla="*/ 387262 h 1498481"/>
                <a:gd name="connsiteX4" fmla="*/ 2455946 w 3224461"/>
                <a:gd name="connsiteY4" fmla="*/ 367445 h 1498481"/>
                <a:gd name="connsiteX5" fmla="*/ 2896734 w 3224461"/>
                <a:gd name="connsiteY5" fmla="*/ 808233 h 1498481"/>
                <a:gd name="connsiteX6" fmla="*/ 2893952 w 3224461"/>
                <a:gd name="connsiteY6" fmla="*/ 845009 h 1498481"/>
                <a:gd name="connsiteX7" fmla="*/ 2899056 w 3224461"/>
                <a:gd name="connsiteY7" fmla="*/ 845604 h 1498481"/>
                <a:gd name="connsiteX8" fmla="*/ 3224461 w 3224461"/>
                <a:gd name="connsiteY8" fmla="*/ 1171009 h 1498481"/>
                <a:gd name="connsiteX9" fmla="*/ 2899056 w 3224461"/>
                <a:gd name="connsiteY9" fmla="*/ 1496413 h 1498481"/>
                <a:gd name="connsiteX10" fmla="*/ 325405 w 3224461"/>
                <a:gd name="connsiteY10" fmla="*/ 1496413 h 1498481"/>
                <a:gd name="connsiteX11" fmla="*/ 0 w 3224461"/>
                <a:gd name="connsiteY11" fmla="*/ 1171009 h 1498481"/>
                <a:gd name="connsiteX12" fmla="*/ 325405 w 3224461"/>
                <a:gd name="connsiteY12" fmla="*/ 845604 h 1498481"/>
                <a:gd name="connsiteX13" fmla="*/ 357914 w 3224461"/>
                <a:gd name="connsiteY13" fmla="*/ 837281 h 1498481"/>
                <a:gd name="connsiteX14" fmla="*/ 359883 w 3224461"/>
                <a:gd name="connsiteY14" fmla="*/ 817754 h 1498481"/>
                <a:gd name="connsiteX15" fmla="*/ 1025318 w 3224461"/>
                <a:gd name="connsiteY15" fmla="*/ 275409 h 1498481"/>
                <a:gd name="connsiteX16" fmla="*/ 1111828 w 3224461"/>
                <a:gd name="connsiteY16" fmla="*/ 280866 h 1498481"/>
                <a:gd name="connsiteX17" fmla="*/ 1157757 w 3224461"/>
                <a:gd name="connsiteY17" fmla="*/ 289654 h 1498481"/>
                <a:gd name="connsiteX18" fmla="*/ 1164627 w 3224461"/>
                <a:gd name="connsiteY18" fmla="*/ 293547 h 1498481"/>
                <a:gd name="connsiteX19" fmla="*/ 1173363 w 3224461"/>
                <a:gd name="connsiteY19" fmla="*/ 299403 h 1498481"/>
                <a:gd name="connsiteX20" fmla="*/ 1222624 w 3224461"/>
                <a:gd name="connsiteY20" fmla="*/ 230114 h 1498481"/>
                <a:gd name="connsiteX21" fmla="*/ 1710570 w 3224461"/>
                <a:gd name="connsiteY21" fmla="*/ 0 h 149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24461" h="1498481">
                  <a:moveTo>
                    <a:pt x="1710570" y="0"/>
                  </a:moveTo>
                  <a:cubicBezTo>
                    <a:pt x="1928841" y="0"/>
                    <a:pt x="2121282" y="110589"/>
                    <a:pt x="2234918" y="278794"/>
                  </a:cubicBezTo>
                  <a:lnTo>
                    <a:pt x="2292760" y="385361"/>
                  </a:lnTo>
                  <a:lnTo>
                    <a:pt x="2324869" y="387262"/>
                  </a:lnTo>
                  <a:cubicBezTo>
                    <a:pt x="2366276" y="374383"/>
                    <a:pt x="2410301" y="367445"/>
                    <a:pt x="2455946" y="367445"/>
                  </a:cubicBezTo>
                  <a:cubicBezTo>
                    <a:pt x="2699387" y="367445"/>
                    <a:pt x="2896734" y="564792"/>
                    <a:pt x="2896734" y="808233"/>
                  </a:cubicBezTo>
                  <a:lnTo>
                    <a:pt x="2893952" y="845009"/>
                  </a:lnTo>
                  <a:lnTo>
                    <a:pt x="2899056" y="845604"/>
                  </a:lnTo>
                  <a:cubicBezTo>
                    <a:pt x="3078772" y="845604"/>
                    <a:pt x="3224461" y="991293"/>
                    <a:pt x="3224461" y="1171009"/>
                  </a:cubicBezTo>
                  <a:cubicBezTo>
                    <a:pt x="3224461" y="1350724"/>
                    <a:pt x="3003026" y="1505731"/>
                    <a:pt x="2899056" y="1496413"/>
                  </a:cubicBezTo>
                  <a:cubicBezTo>
                    <a:pt x="2904491" y="1494806"/>
                    <a:pt x="326951" y="1501786"/>
                    <a:pt x="325405" y="1496413"/>
                  </a:cubicBezTo>
                  <a:cubicBezTo>
                    <a:pt x="121436" y="1477080"/>
                    <a:pt x="0" y="1350724"/>
                    <a:pt x="0" y="1171009"/>
                  </a:cubicBezTo>
                  <a:cubicBezTo>
                    <a:pt x="0" y="991293"/>
                    <a:pt x="145689" y="845604"/>
                    <a:pt x="325405" y="845604"/>
                  </a:cubicBezTo>
                  <a:lnTo>
                    <a:pt x="357914" y="837281"/>
                  </a:lnTo>
                  <a:lnTo>
                    <a:pt x="359883" y="817754"/>
                  </a:lnTo>
                  <a:cubicBezTo>
                    <a:pt x="423219" y="508238"/>
                    <a:pt x="697078" y="275409"/>
                    <a:pt x="1025318" y="275409"/>
                  </a:cubicBezTo>
                  <a:cubicBezTo>
                    <a:pt x="1054625" y="275409"/>
                    <a:pt x="1083499" y="277265"/>
                    <a:pt x="1111828" y="280866"/>
                  </a:cubicBezTo>
                  <a:lnTo>
                    <a:pt x="1157757" y="289654"/>
                  </a:lnTo>
                  <a:cubicBezTo>
                    <a:pt x="1158360" y="289691"/>
                    <a:pt x="1160724" y="291044"/>
                    <a:pt x="1164627" y="293547"/>
                  </a:cubicBezTo>
                  <a:lnTo>
                    <a:pt x="1173363" y="299403"/>
                  </a:lnTo>
                  <a:lnTo>
                    <a:pt x="1222624" y="230114"/>
                  </a:lnTo>
                  <a:cubicBezTo>
                    <a:pt x="1338605" y="89578"/>
                    <a:pt x="1514126" y="0"/>
                    <a:pt x="1710570" y="0"/>
                  </a:cubicBezTo>
                  <a:close/>
                </a:path>
              </a:pathLst>
            </a:custGeom>
            <a:solidFill>
              <a:srgbClr val="FFFFFF"/>
            </a:solidFill>
            <a:ln w="101600" cap="rnd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173" name="Group 27"/>
            <p:cNvGrpSpPr/>
            <p:nvPr/>
          </p:nvGrpSpPr>
          <p:grpSpPr>
            <a:xfrm>
              <a:off x="-1388925" y="1617102"/>
              <a:ext cx="3234245" cy="1496413"/>
              <a:chOff x="-1388925" y="1617102"/>
              <a:chExt cx="3234245" cy="1496413"/>
            </a:xfrm>
          </p:grpSpPr>
          <p:sp>
            <p:nvSpPr>
              <p:cNvPr id="174" name="Freeform 271"/>
              <p:cNvSpPr/>
              <p:nvPr/>
            </p:nvSpPr>
            <p:spPr>
              <a:xfrm>
                <a:off x="1519915" y="2462706"/>
                <a:ext cx="325405" cy="650809"/>
              </a:xfrm>
              <a:custGeom>
                <a:avLst/>
                <a:gdLst>
                  <a:gd name="connsiteX0" fmla="*/ 90011 w 415416"/>
                  <a:gd name="connsiteY0" fmla="*/ 0 h 650809"/>
                  <a:gd name="connsiteX1" fmla="*/ 415416 w 415416"/>
                  <a:gd name="connsiteY1" fmla="*/ 325405 h 650809"/>
                  <a:gd name="connsiteX2" fmla="*/ 90011 w 415416"/>
                  <a:gd name="connsiteY2" fmla="*/ 650809 h 650809"/>
                  <a:gd name="connsiteX3" fmla="*/ 0 w 415416"/>
                  <a:gd name="connsiteY3" fmla="*/ 206491 h 650809"/>
                  <a:gd name="connsiteX4" fmla="*/ 0 w 415416"/>
                  <a:gd name="connsiteY4" fmla="*/ 14195 h 650809"/>
                  <a:gd name="connsiteX5" fmla="*/ 24431 w 415416"/>
                  <a:gd name="connsiteY5" fmla="*/ 6611 h 650809"/>
                  <a:gd name="connsiteX6" fmla="*/ 90011 w 415416"/>
                  <a:gd name="connsiteY6" fmla="*/ 0 h 650809"/>
                  <a:gd name="connsiteX0" fmla="*/ 0 w 415416"/>
                  <a:gd name="connsiteY0" fmla="*/ 206491 h 650809"/>
                  <a:gd name="connsiteX1" fmla="*/ 0 w 415416"/>
                  <a:gd name="connsiteY1" fmla="*/ 14195 h 650809"/>
                  <a:gd name="connsiteX2" fmla="*/ 24431 w 415416"/>
                  <a:gd name="connsiteY2" fmla="*/ 6611 h 650809"/>
                  <a:gd name="connsiteX3" fmla="*/ 90011 w 415416"/>
                  <a:gd name="connsiteY3" fmla="*/ 0 h 650809"/>
                  <a:gd name="connsiteX4" fmla="*/ 415416 w 415416"/>
                  <a:gd name="connsiteY4" fmla="*/ 325405 h 650809"/>
                  <a:gd name="connsiteX5" fmla="*/ 90011 w 415416"/>
                  <a:gd name="connsiteY5" fmla="*/ 650809 h 650809"/>
                  <a:gd name="connsiteX6" fmla="*/ 91440 w 415416"/>
                  <a:gd name="connsiteY6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5" fmla="*/ 91440 w 415416"/>
                  <a:gd name="connsiteY5" fmla="*/ 297931 h 650809"/>
                  <a:gd name="connsiteX0" fmla="*/ 0 w 415416"/>
                  <a:gd name="connsiteY0" fmla="*/ 14195 h 650809"/>
                  <a:gd name="connsiteX1" fmla="*/ 24431 w 415416"/>
                  <a:gd name="connsiteY1" fmla="*/ 6611 h 650809"/>
                  <a:gd name="connsiteX2" fmla="*/ 90011 w 415416"/>
                  <a:gd name="connsiteY2" fmla="*/ 0 h 650809"/>
                  <a:gd name="connsiteX3" fmla="*/ 415416 w 415416"/>
                  <a:gd name="connsiteY3" fmla="*/ 325405 h 650809"/>
                  <a:gd name="connsiteX4" fmla="*/ 90011 w 415416"/>
                  <a:gd name="connsiteY4" fmla="*/ 650809 h 650809"/>
                  <a:gd name="connsiteX0" fmla="*/ 0 w 390985"/>
                  <a:gd name="connsiteY0" fmla="*/ 6611 h 650809"/>
                  <a:gd name="connsiteX1" fmla="*/ 65580 w 390985"/>
                  <a:gd name="connsiteY1" fmla="*/ 0 h 650809"/>
                  <a:gd name="connsiteX2" fmla="*/ 390985 w 390985"/>
                  <a:gd name="connsiteY2" fmla="*/ 325405 h 650809"/>
                  <a:gd name="connsiteX3" fmla="*/ 65580 w 390985"/>
                  <a:gd name="connsiteY3" fmla="*/ 650809 h 650809"/>
                  <a:gd name="connsiteX0" fmla="*/ 0 w 325405"/>
                  <a:gd name="connsiteY0" fmla="*/ 0 h 650809"/>
                  <a:gd name="connsiteX1" fmla="*/ 325405 w 325405"/>
                  <a:gd name="connsiteY1" fmla="*/ 325405 h 650809"/>
                  <a:gd name="connsiteX2" fmla="*/ 0 w 325405"/>
                  <a:gd name="connsiteY2" fmla="*/ 650809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405" h="650809">
                    <a:moveTo>
                      <a:pt x="0" y="0"/>
                    </a:moveTo>
                    <a:cubicBezTo>
                      <a:pt x="179716" y="0"/>
                      <a:pt x="325405" y="145689"/>
                      <a:pt x="325405" y="325405"/>
                    </a:cubicBezTo>
                    <a:cubicBezTo>
                      <a:pt x="325405" y="505120"/>
                      <a:pt x="179716" y="650809"/>
                      <a:pt x="0" y="650809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75" name="Straight Connector 256"/>
              <p:cNvCxnSpPr>
                <a:stCxn id="178" idx="0"/>
              </p:cNvCxnSpPr>
              <p:nvPr/>
            </p:nvCxnSpPr>
            <p:spPr>
              <a:xfrm>
                <a:off x="-1063520" y="3113515"/>
                <a:ext cx="2564389" cy="0"/>
              </a:xfrm>
              <a:prstGeom prst="line">
                <a:avLst/>
              </a:pr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grpSp>
            <p:nvGrpSpPr>
              <p:cNvPr id="176" name="Group 229"/>
              <p:cNvGrpSpPr/>
              <p:nvPr/>
            </p:nvGrpSpPr>
            <p:grpSpPr>
              <a:xfrm>
                <a:off x="-918486" y="2352880"/>
                <a:ext cx="2419354" cy="715557"/>
                <a:chOff x="3409059" y="1808916"/>
                <a:chExt cx="2419354" cy="715557"/>
              </a:xfrm>
            </p:grpSpPr>
            <p:sp>
              <p:nvSpPr>
                <p:cNvPr id="182" name="Shape 1452"/>
                <p:cNvSpPr/>
                <p:nvPr/>
              </p:nvSpPr>
              <p:spPr>
                <a:xfrm>
                  <a:off x="3789737" y="1817846"/>
                  <a:ext cx="272455" cy="218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6168" y="15692"/>
                      </a:moveTo>
                      <a:lnTo>
                        <a:pt x="88411" y="15692"/>
                      </a:lnTo>
                      <a:lnTo>
                        <a:pt x="90467" y="15692"/>
                      </a:lnTo>
                      <a:lnTo>
                        <a:pt x="92710" y="15923"/>
                      </a:lnTo>
                      <a:lnTo>
                        <a:pt x="94392" y="16615"/>
                      </a:lnTo>
                      <a:lnTo>
                        <a:pt x="96448" y="17076"/>
                      </a:lnTo>
                      <a:lnTo>
                        <a:pt x="97943" y="18230"/>
                      </a:lnTo>
                      <a:lnTo>
                        <a:pt x="99813" y="19153"/>
                      </a:lnTo>
                      <a:lnTo>
                        <a:pt x="100934" y="20307"/>
                      </a:lnTo>
                      <a:lnTo>
                        <a:pt x="102243" y="21461"/>
                      </a:lnTo>
                      <a:lnTo>
                        <a:pt x="103551" y="23076"/>
                      </a:lnTo>
                      <a:lnTo>
                        <a:pt x="104485" y="24692"/>
                      </a:lnTo>
                      <a:lnTo>
                        <a:pt x="105233" y="26307"/>
                      </a:lnTo>
                      <a:lnTo>
                        <a:pt x="105981" y="28154"/>
                      </a:lnTo>
                      <a:lnTo>
                        <a:pt x="106542" y="29538"/>
                      </a:lnTo>
                      <a:lnTo>
                        <a:pt x="106729" y="31384"/>
                      </a:lnTo>
                      <a:lnTo>
                        <a:pt x="107102" y="33461"/>
                      </a:lnTo>
                      <a:lnTo>
                        <a:pt x="107102" y="35307"/>
                      </a:lnTo>
                      <a:lnTo>
                        <a:pt x="107289" y="37384"/>
                      </a:lnTo>
                      <a:lnTo>
                        <a:pt x="107102" y="39692"/>
                      </a:lnTo>
                      <a:lnTo>
                        <a:pt x="106729" y="42923"/>
                      </a:lnTo>
                      <a:lnTo>
                        <a:pt x="106729" y="45923"/>
                      </a:lnTo>
                      <a:lnTo>
                        <a:pt x="106729" y="48692"/>
                      </a:lnTo>
                      <a:lnTo>
                        <a:pt x="107289" y="50769"/>
                      </a:lnTo>
                      <a:lnTo>
                        <a:pt x="107850" y="53076"/>
                      </a:lnTo>
                      <a:lnTo>
                        <a:pt x="108598" y="54461"/>
                      </a:lnTo>
                      <a:lnTo>
                        <a:pt x="109345" y="56076"/>
                      </a:lnTo>
                      <a:lnTo>
                        <a:pt x="110093" y="57230"/>
                      </a:lnTo>
                      <a:lnTo>
                        <a:pt x="111775" y="58846"/>
                      </a:lnTo>
                      <a:lnTo>
                        <a:pt x="113271" y="59769"/>
                      </a:lnTo>
                      <a:lnTo>
                        <a:pt x="115140" y="60461"/>
                      </a:lnTo>
                      <a:lnTo>
                        <a:pt x="114392" y="62307"/>
                      </a:lnTo>
                      <a:lnTo>
                        <a:pt x="113271" y="64154"/>
                      </a:lnTo>
                      <a:lnTo>
                        <a:pt x="111775" y="66461"/>
                      </a:lnTo>
                      <a:lnTo>
                        <a:pt x="109532" y="68769"/>
                      </a:lnTo>
                      <a:lnTo>
                        <a:pt x="106729" y="71307"/>
                      </a:lnTo>
                      <a:lnTo>
                        <a:pt x="105046" y="72461"/>
                      </a:lnTo>
                      <a:lnTo>
                        <a:pt x="102990" y="73615"/>
                      </a:lnTo>
                      <a:lnTo>
                        <a:pt x="100747" y="74538"/>
                      </a:lnTo>
                      <a:lnTo>
                        <a:pt x="98504" y="75461"/>
                      </a:lnTo>
                      <a:lnTo>
                        <a:pt x="112897" y="84461"/>
                      </a:lnTo>
                      <a:lnTo>
                        <a:pt x="114579" y="85615"/>
                      </a:lnTo>
                      <a:lnTo>
                        <a:pt x="116074" y="87461"/>
                      </a:lnTo>
                      <a:lnTo>
                        <a:pt x="117383" y="90000"/>
                      </a:lnTo>
                      <a:lnTo>
                        <a:pt x="117943" y="91154"/>
                      </a:lnTo>
                      <a:lnTo>
                        <a:pt x="118130" y="92538"/>
                      </a:lnTo>
                      <a:lnTo>
                        <a:pt x="120000" y="102230"/>
                      </a:lnTo>
                      <a:lnTo>
                        <a:pt x="120000" y="102692"/>
                      </a:lnTo>
                      <a:lnTo>
                        <a:pt x="119439" y="103615"/>
                      </a:lnTo>
                      <a:lnTo>
                        <a:pt x="118691" y="104538"/>
                      </a:lnTo>
                      <a:lnTo>
                        <a:pt x="117570" y="105230"/>
                      </a:lnTo>
                      <a:lnTo>
                        <a:pt x="115140" y="106384"/>
                      </a:lnTo>
                      <a:lnTo>
                        <a:pt x="111588" y="107769"/>
                      </a:lnTo>
                      <a:lnTo>
                        <a:pt x="107102" y="108692"/>
                      </a:lnTo>
                      <a:lnTo>
                        <a:pt x="101682" y="109615"/>
                      </a:lnTo>
                      <a:lnTo>
                        <a:pt x="95514" y="109846"/>
                      </a:lnTo>
                      <a:lnTo>
                        <a:pt x="88598" y="110307"/>
                      </a:lnTo>
                      <a:lnTo>
                        <a:pt x="85607" y="88384"/>
                      </a:lnTo>
                      <a:lnTo>
                        <a:pt x="85420" y="86307"/>
                      </a:lnTo>
                      <a:lnTo>
                        <a:pt x="84672" y="83769"/>
                      </a:lnTo>
                      <a:lnTo>
                        <a:pt x="83551" y="81692"/>
                      </a:lnTo>
                      <a:lnTo>
                        <a:pt x="82429" y="79615"/>
                      </a:lnTo>
                      <a:lnTo>
                        <a:pt x="80934" y="77769"/>
                      </a:lnTo>
                      <a:lnTo>
                        <a:pt x="79626" y="75923"/>
                      </a:lnTo>
                      <a:lnTo>
                        <a:pt x="78130" y="74769"/>
                      </a:lnTo>
                      <a:lnTo>
                        <a:pt x="76635" y="73846"/>
                      </a:lnTo>
                      <a:lnTo>
                        <a:pt x="67289" y="69230"/>
                      </a:lnTo>
                      <a:lnTo>
                        <a:pt x="65794" y="67615"/>
                      </a:lnTo>
                      <a:lnTo>
                        <a:pt x="64485" y="66000"/>
                      </a:lnTo>
                      <a:lnTo>
                        <a:pt x="62616" y="63230"/>
                      </a:lnTo>
                      <a:lnTo>
                        <a:pt x="61869" y="61384"/>
                      </a:lnTo>
                      <a:lnTo>
                        <a:pt x="61682" y="60461"/>
                      </a:lnTo>
                      <a:lnTo>
                        <a:pt x="63177" y="59769"/>
                      </a:lnTo>
                      <a:lnTo>
                        <a:pt x="64672" y="58846"/>
                      </a:lnTo>
                      <a:lnTo>
                        <a:pt x="66542" y="57230"/>
                      </a:lnTo>
                      <a:lnTo>
                        <a:pt x="67476" y="56076"/>
                      </a:lnTo>
                      <a:lnTo>
                        <a:pt x="68224" y="54461"/>
                      </a:lnTo>
                      <a:lnTo>
                        <a:pt x="68784" y="53076"/>
                      </a:lnTo>
                      <a:lnTo>
                        <a:pt x="69532" y="50769"/>
                      </a:lnTo>
                      <a:lnTo>
                        <a:pt x="69719" y="48692"/>
                      </a:lnTo>
                      <a:lnTo>
                        <a:pt x="70093" y="45923"/>
                      </a:lnTo>
                      <a:lnTo>
                        <a:pt x="70093" y="42923"/>
                      </a:lnTo>
                      <a:lnTo>
                        <a:pt x="69532" y="39692"/>
                      </a:lnTo>
                      <a:lnTo>
                        <a:pt x="69532" y="37384"/>
                      </a:lnTo>
                      <a:lnTo>
                        <a:pt x="69532" y="35307"/>
                      </a:lnTo>
                      <a:lnTo>
                        <a:pt x="69532" y="33461"/>
                      </a:lnTo>
                      <a:lnTo>
                        <a:pt x="69719" y="31384"/>
                      </a:lnTo>
                      <a:lnTo>
                        <a:pt x="70093" y="29538"/>
                      </a:lnTo>
                      <a:lnTo>
                        <a:pt x="70841" y="28154"/>
                      </a:lnTo>
                      <a:lnTo>
                        <a:pt x="71214" y="26307"/>
                      </a:lnTo>
                      <a:lnTo>
                        <a:pt x="72336" y="24692"/>
                      </a:lnTo>
                      <a:lnTo>
                        <a:pt x="73270" y="23076"/>
                      </a:lnTo>
                      <a:lnTo>
                        <a:pt x="74205" y="21461"/>
                      </a:lnTo>
                      <a:lnTo>
                        <a:pt x="75514" y="20307"/>
                      </a:lnTo>
                      <a:lnTo>
                        <a:pt x="77009" y="19153"/>
                      </a:lnTo>
                      <a:lnTo>
                        <a:pt x="78504" y="18230"/>
                      </a:lnTo>
                      <a:lnTo>
                        <a:pt x="80373" y="17076"/>
                      </a:lnTo>
                      <a:lnTo>
                        <a:pt x="82056" y="16615"/>
                      </a:lnTo>
                      <a:lnTo>
                        <a:pt x="84112" y="15923"/>
                      </a:lnTo>
                      <a:close/>
                      <a:moveTo>
                        <a:pt x="41962" y="0"/>
                      </a:moveTo>
                      <a:lnTo>
                        <a:pt x="44585" y="460"/>
                      </a:lnTo>
                      <a:lnTo>
                        <a:pt x="47395" y="691"/>
                      </a:lnTo>
                      <a:lnTo>
                        <a:pt x="49643" y="1612"/>
                      </a:lnTo>
                      <a:lnTo>
                        <a:pt x="51891" y="2533"/>
                      </a:lnTo>
                      <a:lnTo>
                        <a:pt x="53952" y="3685"/>
                      </a:lnTo>
                      <a:lnTo>
                        <a:pt x="56012" y="5297"/>
                      </a:lnTo>
                      <a:lnTo>
                        <a:pt x="57511" y="7140"/>
                      </a:lnTo>
                      <a:lnTo>
                        <a:pt x="58822" y="8982"/>
                      </a:lnTo>
                      <a:lnTo>
                        <a:pt x="60134" y="11285"/>
                      </a:lnTo>
                      <a:lnTo>
                        <a:pt x="61070" y="13358"/>
                      </a:lnTo>
                      <a:lnTo>
                        <a:pt x="61632" y="15662"/>
                      </a:lnTo>
                      <a:lnTo>
                        <a:pt x="62007" y="18195"/>
                      </a:lnTo>
                      <a:lnTo>
                        <a:pt x="62007" y="20499"/>
                      </a:lnTo>
                      <a:lnTo>
                        <a:pt x="62007" y="23032"/>
                      </a:lnTo>
                      <a:lnTo>
                        <a:pt x="61820" y="25566"/>
                      </a:lnTo>
                      <a:lnTo>
                        <a:pt x="61070" y="28099"/>
                      </a:lnTo>
                      <a:lnTo>
                        <a:pt x="61632" y="28099"/>
                      </a:lnTo>
                      <a:lnTo>
                        <a:pt x="62382" y="28099"/>
                      </a:lnTo>
                      <a:lnTo>
                        <a:pt x="63131" y="28560"/>
                      </a:lnTo>
                      <a:lnTo>
                        <a:pt x="63318" y="29251"/>
                      </a:lnTo>
                      <a:lnTo>
                        <a:pt x="63693" y="30172"/>
                      </a:lnTo>
                      <a:lnTo>
                        <a:pt x="63880" y="32706"/>
                      </a:lnTo>
                      <a:lnTo>
                        <a:pt x="63693" y="35470"/>
                      </a:lnTo>
                      <a:lnTo>
                        <a:pt x="62756" y="38234"/>
                      </a:lnTo>
                      <a:lnTo>
                        <a:pt x="61820" y="40767"/>
                      </a:lnTo>
                      <a:lnTo>
                        <a:pt x="61070" y="41689"/>
                      </a:lnTo>
                      <a:lnTo>
                        <a:pt x="60321" y="42610"/>
                      </a:lnTo>
                      <a:lnTo>
                        <a:pt x="59384" y="43301"/>
                      </a:lnTo>
                      <a:lnTo>
                        <a:pt x="58635" y="43301"/>
                      </a:lnTo>
                      <a:lnTo>
                        <a:pt x="58260" y="43301"/>
                      </a:lnTo>
                      <a:lnTo>
                        <a:pt x="56574" y="48829"/>
                      </a:lnTo>
                      <a:lnTo>
                        <a:pt x="55263" y="51362"/>
                      </a:lnTo>
                      <a:lnTo>
                        <a:pt x="54326" y="53896"/>
                      </a:lnTo>
                      <a:lnTo>
                        <a:pt x="53952" y="55278"/>
                      </a:lnTo>
                      <a:lnTo>
                        <a:pt x="53764" y="58502"/>
                      </a:lnTo>
                      <a:lnTo>
                        <a:pt x="53577" y="62879"/>
                      </a:lnTo>
                      <a:lnTo>
                        <a:pt x="53764" y="64721"/>
                      </a:lnTo>
                      <a:lnTo>
                        <a:pt x="54326" y="66333"/>
                      </a:lnTo>
                      <a:lnTo>
                        <a:pt x="54514" y="67255"/>
                      </a:lnTo>
                      <a:lnTo>
                        <a:pt x="55263" y="67715"/>
                      </a:lnTo>
                      <a:lnTo>
                        <a:pt x="57511" y="69558"/>
                      </a:lnTo>
                      <a:lnTo>
                        <a:pt x="60508" y="71401"/>
                      </a:lnTo>
                      <a:lnTo>
                        <a:pt x="63880" y="73474"/>
                      </a:lnTo>
                      <a:lnTo>
                        <a:pt x="70437" y="76698"/>
                      </a:lnTo>
                      <a:lnTo>
                        <a:pt x="74746" y="78541"/>
                      </a:lnTo>
                      <a:lnTo>
                        <a:pt x="75683" y="79232"/>
                      </a:lnTo>
                      <a:lnTo>
                        <a:pt x="76807" y="80614"/>
                      </a:lnTo>
                      <a:lnTo>
                        <a:pt x="78680" y="82917"/>
                      </a:lnTo>
                      <a:lnTo>
                        <a:pt x="79804" y="84529"/>
                      </a:lnTo>
                      <a:lnTo>
                        <a:pt x="80553" y="86142"/>
                      </a:lnTo>
                      <a:lnTo>
                        <a:pt x="81115" y="87754"/>
                      </a:lnTo>
                      <a:lnTo>
                        <a:pt x="81303" y="89136"/>
                      </a:lnTo>
                      <a:lnTo>
                        <a:pt x="83738" y="109174"/>
                      </a:lnTo>
                      <a:lnTo>
                        <a:pt x="83738" y="109404"/>
                      </a:lnTo>
                      <a:lnTo>
                        <a:pt x="83551" y="110326"/>
                      </a:lnTo>
                      <a:lnTo>
                        <a:pt x="82989" y="111477"/>
                      </a:lnTo>
                      <a:lnTo>
                        <a:pt x="82052" y="112399"/>
                      </a:lnTo>
                      <a:lnTo>
                        <a:pt x="80741" y="113320"/>
                      </a:lnTo>
                      <a:lnTo>
                        <a:pt x="79242" y="114241"/>
                      </a:lnTo>
                      <a:lnTo>
                        <a:pt x="77181" y="115393"/>
                      </a:lnTo>
                      <a:lnTo>
                        <a:pt x="72498" y="116775"/>
                      </a:lnTo>
                      <a:lnTo>
                        <a:pt x="66316" y="118157"/>
                      </a:lnTo>
                      <a:lnTo>
                        <a:pt x="59010" y="119078"/>
                      </a:lnTo>
                      <a:lnTo>
                        <a:pt x="50954" y="119539"/>
                      </a:lnTo>
                      <a:lnTo>
                        <a:pt x="41962" y="120000"/>
                      </a:lnTo>
                      <a:lnTo>
                        <a:pt x="32783" y="119539"/>
                      </a:lnTo>
                      <a:lnTo>
                        <a:pt x="24728" y="119078"/>
                      </a:lnTo>
                      <a:lnTo>
                        <a:pt x="17422" y="118157"/>
                      </a:lnTo>
                      <a:lnTo>
                        <a:pt x="11240" y="116775"/>
                      </a:lnTo>
                      <a:lnTo>
                        <a:pt x="6556" y="115393"/>
                      </a:lnTo>
                      <a:lnTo>
                        <a:pt x="4495" y="114241"/>
                      </a:lnTo>
                      <a:lnTo>
                        <a:pt x="2997" y="113320"/>
                      </a:lnTo>
                      <a:lnTo>
                        <a:pt x="1685" y="112399"/>
                      </a:lnTo>
                      <a:lnTo>
                        <a:pt x="749" y="111477"/>
                      </a:lnTo>
                      <a:lnTo>
                        <a:pt x="187" y="110326"/>
                      </a:lnTo>
                      <a:lnTo>
                        <a:pt x="0" y="109404"/>
                      </a:lnTo>
                      <a:lnTo>
                        <a:pt x="2247" y="89136"/>
                      </a:lnTo>
                      <a:lnTo>
                        <a:pt x="2809" y="87754"/>
                      </a:lnTo>
                      <a:lnTo>
                        <a:pt x="3184" y="86142"/>
                      </a:lnTo>
                      <a:lnTo>
                        <a:pt x="3933" y="84529"/>
                      </a:lnTo>
                      <a:lnTo>
                        <a:pt x="4683" y="82917"/>
                      </a:lnTo>
                      <a:lnTo>
                        <a:pt x="6931" y="80614"/>
                      </a:lnTo>
                      <a:lnTo>
                        <a:pt x="8055" y="79232"/>
                      </a:lnTo>
                      <a:lnTo>
                        <a:pt x="8992" y="78541"/>
                      </a:lnTo>
                      <a:lnTo>
                        <a:pt x="13113" y="76698"/>
                      </a:lnTo>
                      <a:lnTo>
                        <a:pt x="19670" y="73474"/>
                      </a:lnTo>
                      <a:lnTo>
                        <a:pt x="23229" y="71401"/>
                      </a:lnTo>
                      <a:lnTo>
                        <a:pt x="26039" y="69558"/>
                      </a:lnTo>
                      <a:lnTo>
                        <a:pt x="28287" y="67715"/>
                      </a:lnTo>
                      <a:lnTo>
                        <a:pt x="29036" y="67255"/>
                      </a:lnTo>
                      <a:lnTo>
                        <a:pt x="29411" y="66333"/>
                      </a:lnTo>
                      <a:lnTo>
                        <a:pt x="29973" y="64721"/>
                      </a:lnTo>
                      <a:lnTo>
                        <a:pt x="29973" y="62879"/>
                      </a:lnTo>
                      <a:lnTo>
                        <a:pt x="29973" y="58502"/>
                      </a:lnTo>
                      <a:lnTo>
                        <a:pt x="29786" y="55278"/>
                      </a:lnTo>
                      <a:lnTo>
                        <a:pt x="29411" y="53896"/>
                      </a:lnTo>
                      <a:lnTo>
                        <a:pt x="28287" y="51362"/>
                      </a:lnTo>
                      <a:lnTo>
                        <a:pt x="27163" y="48829"/>
                      </a:lnTo>
                      <a:lnTo>
                        <a:pt x="25477" y="43301"/>
                      </a:lnTo>
                      <a:lnTo>
                        <a:pt x="25290" y="43301"/>
                      </a:lnTo>
                      <a:lnTo>
                        <a:pt x="24166" y="43301"/>
                      </a:lnTo>
                      <a:lnTo>
                        <a:pt x="23416" y="42610"/>
                      </a:lnTo>
                      <a:lnTo>
                        <a:pt x="22667" y="41689"/>
                      </a:lnTo>
                      <a:lnTo>
                        <a:pt x="21918" y="40767"/>
                      </a:lnTo>
                      <a:lnTo>
                        <a:pt x="20981" y="38234"/>
                      </a:lnTo>
                      <a:lnTo>
                        <a:pt x="20232" y="35470"/>
                      </a:lnTo>
                      <a:lnTo>
                        <a:pt x="19857" y="32706"/>
                      </a:lnTo>
                      <a:lnTo>
                        <a:pt x="19857" y="30172"/>
                      </a:lnTo>
                      <a:lnTo>
                        <a:pt x="20232" y="29251"/>
                      </a:lnTo>
                      <a:lnTo>
                        <a:pt x="20606" y="28560"/>
                      </a:lnTo>
                      <a:lnTo>
                        <a:pt x="21168" y="28099"/>
                      </a:lnTo>
                      <a:lnTo>
                        <a:pt x="22105" y="28099"/>
                      </a:lnTo>
                      <a:lnTo>
                        <a:pt x="22667" y="28099"/>
                      </a:lnTo>
                      <a:lnTo>
                        <a:pt x="21918" y="25566"/>
                      </a:lnTo>
                      <a:lnTo>
                        <a:pt x="21730" y="23032"/>
                      </a:lnTo>
                      <a:lnTo>
                        <a:pt x="21356" y="20499"/>
                      </a:lnTo>
                      <a:lnTo>
                        <a:pt x="21730" y="18195"/>
                      </a:lnTo>
                      <a:lnTo>
                        <a:pt x="22105" y="15662"/>
                      </a:lnTo>
                      <a:lnTo>
                        <a:pt x="22667" y="13358"/>
                      </a:lnTo>
                      <a:lnTo>
                        <a:pt x="23604" y="11285"/>
                      </a:lnTo>
                      <a:lnTo>
                        <a:pt x="24728" y="8982"/>
                      </a:lnTo>
                      <a:lnTo>
                        <a:pt x="26226" y="7140"/>
                      </a:lnTo>
                      <a:lnTo>
                        <a:pt x="27725" y="5297"/>
                      </a:lnTo>
                      <a:lnTo>
                        <a:pt x="29411" y="3685"/>
                      </a:lnTo>
                      <a:lnTo>
                        <a:pt x="31472" y="2533"/>
                      </a:lnTo>
                      <a:lnTo>
                        <a:pt x="33720" y="1612"/>
                      </a:lnTo>
                      <a:lnTo>
                        <a:pt x="36342" y="691"/>
                      </a:lnTo>
                      <a:lnTo>
                        <a:pt x="39152" y="460"/>
                      </a:lnTo>
                      <a:close/>
                    </a:path>
                  </a:pathLst>
                </a:custGeom>
                <a:solidFill>
                  <a:srgbClr val="F58025"/>
                </a:solidFill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TextBox 235"/>
                <p:cNvSpPr txBox="1"/>
                <p:nvPr/>
              </p:nvSpPr>
              <p:spPr>
                <a:xfrm>
                  <a:off x="3409059" y="2062808"/>
                  <a:ext cx="80958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ユーザ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4" name="TextBox 236"/>
                <p:cNvSpPr txBox="1"/>
                <p:nvPr/>
              </p:nvSpPr>
              <p:spPr>
                <a:xfrm>
                  <a:off x="4290128" y="2062808"/>
                  <a:ext cx="6084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データ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85" name="Shape 1523"/>
                <p:cNvSpPr/>
                <p:nvPr/>
              </p:nvSpPr>
              <p:spPr>
                <a:xfrm>
                  <a:off x="4455960" y="1808916"/>
                  <a:ext cx="270021" cy="236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155" y="93633"/>
                      </a:moveTo>
                      <a:cubicBezTo>
                        <a:pt x="108111" y="93633"/>
                        <a:pt x="106589" y="94705"/>
                        <a:pt x="105591" y="96849"/>
                      </a:cubicBezTo>
                      <a:cubicBezTo>
                        <a:pt x="104593" y="98994"/>
                        <a:pt x="104094" y="101814"/>
                        <a:pt x="104094" y="105310"/>
                      </a:cubicBezTo>
                      <a:cubicBezTo>
                        <a:pt x="104094" y="108943"/>
                        <a:pt x="104620" y="111842"/>
                        <a:pt x="105672" y="114007"/>
                      </a:cubicBezTo>
                      <a:cubicBezTo>
                        <a:pt x="106724" y="116172"/>
                        <a:pt x="108266" y="117254"/>
                        <a:pt x="110298" y="117254"/>
                      </a:cubicBezTo>
                      <a:cubicBezTo>
                        <a:pt x="112366" y="117254"/>
                        <a:pt x="113896" y="116186"/>
                        <a:pt x="114889" y="114048"/>
                      </a:cubicBezTo>
                      <a:cubicBezTo>
                        <a:pt x="115881" y="111910"/>
                        <a:pt x="116377" y="109223"/>
                        <a:pt x="116377" y="105986"/>
                      </a:cubicBezTo>
                      <a:cubicBezTo>
                        <a:pt x="116377" y="102449"/>
                        <a:pt x="115869" y="99506"/>
                        <a:pt x="114853" y="97156"/>
                      </a:cubicBezTo>
                      <a:cubicBezTo>
                        <a:pt x="113837" y="94807"/>
                        <a:pt x="112271" y="93633"/>
                        <a:pt x="110155" y="93633"/>
                      </a:cubicBezTo>
                      <a:close/>
                      <a:moveTo>
                        <a:pt x="42827" y="93633"/>
                      </a:moveTo>
                      <a:cubicBezTo>
                        <a:pt x="40783" y="93633"/>
                        <a:pt x="39261" y="94705"/>
                        <a:pt x="38263" y="96849"/>
                      </a:cubicBezTo>
                      <a:cubicBezTo>
                        <a:pt x="37265" y="98994"/>
                        <a:pt x="36766" y="101814"/>
                        <a:pt x="36766" y="105310"/>
                      </a:cubicBezTo>
                      <a:cubicBezTo>
                        <a:pt x="36766" y="108943"/>
                        <a:pt x="37292" y="111842"/>
                        <a:pt x="38344" y="114007"/>
                      </a:cubicBezTo>
                      <a:cubicBezTo>
                        <a:pt x="39396" y="116172"/>
                        <a:pt x="40938" y="117254"/>
                        <a:pt x="42970" y="117254"/>
                      </a:cubicBezTo>
                      <a:cubicBezTo>
                        <a:pt x="45038" y="117254"/>
                        <a:pt x="46568" y="116186"/>
                        <a:pt x="47561" y="114048"/>
                      </a:cubicBezTo>
                      <a:cubicBezTo>
                        <a:pt x="48553" y="111910"/>
                        <a:pt x="49049" y="109223"/>
                        <a:pt x="49049" y="105986"/>
                      </a:cubicBezTo>
                      <a:cubicBezTo>
                        <a:pt x="49049" y="102449"/>
                        <a:pt x="48541" y="99506"/>
                        <a:pt x="47525" y="97156"/>
                      </a:cubicBezTo>
                      <a:cubicBezTo>
                        <a:pt x="46509" y="94807"/>
                        <a:pt x="44943" y="93633"/>
                        <a:pt x="42827" y="93633"/>
                      </a:cubicBezTo>
                      <a:close/>
                      <a:moveTo>
                        <a:pt x="110191" y="90908"/>
                      </a:moveTo>
                      <a:cubicBezTo>
                        <a:pt x="113251" y="90908"/>
                        <a:pt x="115573" y="92369"/>
                        <a:pt x="117157" y="95292"/>
                      </a:cubicBezTo>
                      <a:cubicBezTo>
                        <a:pt x="118741" y="98215"/>
                        <a:pt x="119533" y="101643"/>
                        <a:pt x="119533" y="105576"/>
                      </a:cubicBezTo>
                      <a:cubicBezTo>
                        <a:pt x="119533" y="109428"/>
                        <a:pt x="118720" y="112795"/>
                        <a:pt x="117094" y="115677"/>
                      </a:cubicBezTo>
                      <a:cubicBezTo>
                        <a:pt x="115469" y="118559"/>
                        <a:pt x="113197" y="119999"/>
                        <a:pt x="110280" y="119999"/>
                      </a:cubicBezTo>
                      <a:cubicBezTo>
                        <a:pt x="107459" y="119999"/>
                        <a:pt x="105206" y="118603"/>
                        <a:pt x="103520" y="115810"/>
                      </a:cubicBezTo>
                      <a:cubicBezTo>
                        <a:pt x="101834" y="113017"/>
                        <a:pt x="100992" y="109551"/>
                        <a:pt x="100992" y="105413"/>
                      </a:cubicBezTo>
                      <a:cubicBezTo>
                        <a:pt x="100992" y="101342"/>
                        <a:pt x="101793" y="97908"/>
                        <a:pt x="103394" y="95108"/>
                      </a:cubicBezTo>
                      <a:cubicBezTo>
                        <a:pt x="104996" y="92308"/>
                        <a:pt x="107262" y="90908"/>
                        <a:pt x="110191" y="90908"/>
                      </a:cubicBezTo>
                      <a:close/>
                      <a:moveTo>
                        <a:pt x="77280" y="90908"/>
                      </a:moveTo>
                      <a:lnTo>
                        <a:pt x="79467" y="90908"/>
                      </a:lnTo>
                      <a:lnTo>
                        <a:pt x="79467" y="116844"/>
                      </a:lnTo>
                      <a:lnTo>
                        <a:pt x="86335" y="116844"/>
                      </a:lnTo>
                      <a:lnTo>
                        <a:pt x="86335" y="119446"/>
                      </a:lnTo>
                      <a:lnTo>
                        <a:pt x="69193" y="119446"/>
                      </a:lnTo>
                      <a:lnTo>
                        <a:pt x="69193" y="116844"/>
                      </a:lnTo>
                      <a:lnTo>
                        <a:pt x="76545" y="116844"/>
                      </a:lnTo>
                      <a:lnTo>
                        <a:pt x="76545" y="95251"/>
                      </a:lnTo>
                      <a:cubicBezTo>
                        <a:pt x="74381" y="97832"/>
                        <a:pt x="72133" y="99847"/>
                        <a:pt x="69802" y="101295"/>
                      </a:cubicBezTo>
                      <a:lnTo>
                        <a:pt x="69802" y="97771"/>
                      </a:lnTo>
                      <a:cubicBezTo>
                        <a:pt x="73018" y="95845"/>
                        <a:pt x="75511" y="93557"/>
                        <a:pt x="77280" y="90908"/>
                      </a:cubicBezTo>
                      <a:close/>
                      <a:moveTo>
                        <a:pt x="42863" y="90908"/>
                      </a:moveTo>
                      <a:cubicBezTo>
                        <a:pt x="45923" y="90908"/>
                        <a:pt x="48245" y="92369"/>
                        <a:pt x="49829" y="95292"/>
                      </a:cubicBezTo>
                      <a:cubicBezTo>
                        <a:pt x="51413" y="98215"/>
                        <a:pt x="52205" y="101643"/>
                        <a:pt x="52205" y="105576"/>
                      </a:cubicBezTo>
                      <a:cubicBezTo>
                        <a:pt x="52205" y="109428"/>
                        <a:pt x="51392" y="112795"/>
                        <a:pt x="49766" y="115677"/>
                      </a:cubicBezTo>
                      <a:cubicBezTo>
                        <a:pt x="48141" y="118559"/>
                        <a:pt x="45869" y="119999"/>
                        <a:pt x="42952" y="119999"/>
                      </a:cubicBezTo>
                      <a:cubicBezTo>
                        <a:pt x="40131" y="119999"/>
                        <a:pt x="37878" y="118603"/>
                        <a:pt x="36192" y="115810"/>
                      </a:cubicBezTo>
                      <a:cubicBezTo>
                        <a:pt x="34506" y="113017"/>
                        <a:pt x="33664" y="109551"/>
                        <a:pt x="33664" y="105413"/>
                      </a:cubicBezTo>
                      <a:cubicBezTo>
                        <a:pt x="33664" y="101342"/>
                        <a:pt x="34464" y="97908"/>
                        <a:pt x="36066" y="95108"/>
                      </a:cubicBezTo>
                      <a:cubicBezTo>
                        <a:pt x="37668" y="92308"/>
                        <a:pt x="39934" y="90908"/>
                        <a:pt x="42863" y="90908"/>
                      </a:cubicBezTo>
                      <a:close/>
                      <a:moveTo>
                        <a:pt x="9952" y="90908"/>
                      </a:moveTo>
                      <a:lnTo>
                        <a:pt x="12139" y="90908"/>
                      </a:lnTo>
                      <a:lnTo>
                        <a:pt x="12139" y="116844"/>
                      </a:lnTo>
                      <a:lnTo>
                        <a:pt x="19007" y="116844"/>
                      </a:lnTo>
                      <a:lnTo>
                        <a:pt x="19007" y="119446"/>
                      </a:lnTo>
                      <a:lnTo>
                        <a:pt x="1865" y="119446"/>
                      </a:lnTo>
                      <a:lnTo>
                        <a:pt x="1865" y="116844"/>
                      </a:lnTo>
                      <a:lnTo>
                        <a:pt x="9217" y="116844"/>
                      </a:lnTo>
                      <a:lnTo>
                        <a:pt x="9217" y="95251"/>
                      </a:lnTo>
                      <a:cubicBezTo>
                        <a:pt x="7053" y="97832"/>
                        <a:pt x="4805" y="99847"/>
                        <a:pt x="2474" y="101295"/>
                      </a:cubicBezTo>
                      <a:lnTo>
                        <a:pt x="2474" y="97771"/>
                      </a:lnTo>
                      <a:cubicBezTo>
                        <a:pt x="5690" y="95845"/>
                        <a:pt x="8183" y="93557"/>
                        <a:pt x="9952" y="90908"/>
                      </a:cubicBezTo>
                      <a:close/>
                      <a:moveTo>
                        <a:pt x="76491" y="48178"/>
                      </a:moveTo>
                      <a:cubicBezTo>
                        <a:pt x="74447" y="48178"/>
                        <a:pt x="72925" y="49251"/>
                        <a:pt x="71927" y="51395"/>
                      </a:cubicBezTo>
                      <a:cubicBezTo>
                        <a:pt x="70929" y="53539"/>
                        <a:pt x="70430" y="56360"/>
                        <a:pt x="70430" y="59856"/>
                      </a:cubicBezTo>
                      <a:cubicBezTo>
                        <a:pt x="70430" y="63489"/>
                        <a:pt x="70956" y="66388"/>
                        <a:pt x="72008" y="68553"/>
                      </a:cubicBezTo>
                      <a:cubicBezTo>
                        <a:pt x="73060" y="70718"/>
                        <a:pt x="74602" y="71800"/>
                        <a:pt x="76634" y="71800"/>
                      </a:cubicBezTo>
                      <a:cubicBezTo>
                        <a:pt x="78702" y="71800"/>
                        <a:pt x="80232" y="70731"/>
                        <a:pt x="81225" y="68594"/>
                      </a:cubicBezTo>
                      <a:cubicBezTo>
                        <a:pt x="82217" y="66456"/>
                        <a:pt x="82713" y="63769"/>
                        <a:pt x="82713" y="60532"/>
                      </a:cubicBezTo>
                      <a:cubicBezTo>
                        <a:pt x="82713" y="56995"/>
                        <a:pt x="82205" y="54051"/>
                        <a:pt x="81189" y="51702"/>
                      </a:cubicBezTo>
                      <a:cubicBezTo>
                        <a:pt x="80173" y="49353"/>
                        <a:pt x="78607" y="48178"/>
                        <a:pt x="76491" y="48178"/>
                      </a:cubicBezTo>
                      <a:close/>
                      <a:moveTo>
                        <a:pt x="9163" y="48178"/>
                      </a:moveTo>
                      <a:cubicBezTo>
                        <a:pt x="7119" y="48178"/>
                        <a:pt x="5597" y="49251"/>
                        <a:pt x="4599" y="51395"/>
                      </a:cubicBezTo>
                      <a:cubicBezTo>
                        <a:pt x="3601" y="53539"/>
                        <a:pt x="3102" y="56360"/>
                        <a:pt x="3102" y="59856"/>
                      </a:cubicBezTo>
                      <a:cubicBezTo>
                        <a:pt x="3102" y="63489"/>
                        <a:pt x="3628" y="66388"/>
                        <a:pt x="4680" y="68553"/>
                      </a:cubicBezTo>
                      <a:cubicBezTo>
                        <a:pt x="5732" y="70718"/>
                        <a:pt x="7274" y="71800"/>
                        <a:pt x="9306" y="71800"/>
                      </a:cubicBezTo>
                      <a:cubicBezTo>
                        <a:pt x="11374" y="71800"/>
                        <a:pt x="12904" y="70731"/>
                        <a:pt x="13897" y="68594"/>
                      </a:cubicBezTo>
                      <a:cubicBezTo>
                        <a:pt x="14889" y="66456"/>
                        <a:pt x="15385" y="63769"/>
                        <a:pt x="15385" y="60532"/>
                      </a:cubicBezTo>
                      <a:cubicBezTo>
                        <a:pt x="15385" y="56995"/>
                        <a:pt x="14877" y="54051"/>
                        <a:pt x="13861" y="51702"/>
                      </a:cubicBezTo>
                      <a:cubicBezTo>
                        <a:pt x="12845" y="49353"/>
                        <a:pt x="11279" y="48178"/>
                        <a:pt x="9163" y="48178"/>
                      </a:cubicBezTo>
                      <a:close/>
                      <a:moveTo>
                        <a:pt x="110944" y="45454"/>
                      </a:moveTo>
                      <a:lnTo>
                        <a:pt x="113131" y="45454"/>
                      </a:lnTo>
                      <a:lnTo>
                        <a:pt x="113131" y="71390"/>
                      </a:lnTo>
                      <a:lnTo>
                        <a:pt x="120000" y="71390"/>
                      </a:lnTo>
                      <a:lnTo>
                        <a:pt x="120000" y="73992"/>
                      </a:lnTo>
                      <a:lnTo>
                        <a:pt x="102857" y="73992"/>
                      </a:lnTo>
                      <a:lnTo>
                        <a:pt x="102857" y="71390"/>
                      </a:lnTo>
                      <a:lnTo>
                        <a:pt x="110209" y="71390"/>
                      </a:lnTo>
                      <a:lnTo>
                        <a:pt x="110209" y="49797"/>
                      </a:lnTo>
                      <a:cubicBezTo>
                        <a:pt x="108045" y="52378"/>
                        <a:pt x="105797" y="54393"/>
                        <a:pt x="103466" y="55841"/>
                      </a:cubicBezTo>
                      <a:lnTo>
                        <a:pt x="103466" y="52317"/>
                      </a:lnTo>
                      <a:cubicBezTo>
                        <a:pt x="106682" y="50391"/>
                        <a:pt x="109175" y="48103"/>
                        <a:pt x="110944" y="45454"/>
                      </a:cubicBezTo>
                      <a:close/>
                      <a:moveTo>
                        <a:pt x="76527" y="45454"/>
                      </a:moveTo>
                      <a:cubicBezTo>
                        <a:pt x="79587" y="45454"/>
                        <a:pt x="81909" y="46915"/>
                        <a:pt x="83493" y="49838"/>
                      </a:cubicBezTo>
                      <a:cubicBezTo>
                        <a:pt x="85077" y="52761"/>
                        <a:pt x="85869" y="56189"/>
                        <a:pt x="85869" y="60122"/>
                      </a:cubicBezTo>
                      <a:cubicBezTo>
                        <a:pt x="85869" y="63974"/>
                        <a:pt x="85056" y="67341"/>
                        <a:pt x="83430" y="70223"/>
                      </a:cubicBezTo>
                      <a:cubicBezTo>
                        <a:pt x="81805" y="73105"/>
                        <a:pt x="79533" y="74545"/>
                        <a:pt x="76616" y="74545"/>
                      </a:cubicBezTo>
                      <a:cubicBezTo>
                        <a:pt x="73795" y="74545"/>
                        <a:pt x="71542" y="73149"/>
                        <a:pt x="69856" y="70356"/>
                      </a:cubicBezTo>
                      <a:cubicBezTo>
                        <a:pt x="68170" y="67563"/>
                        <a:pt x="67328" y="64097"/>
                        <a:pt x="67328" y="59959"/>
                      </a:cubicBezTo>
                      <a:cubicBezTo>
                        <a:pt x="67328" y="55888"/>
                        <a:pt x="68129" y="52454"/>
                        <a:pt x="69730" y="49653"/>
                      </a:cubicBezTo>
                      <a:cubicBezTo>
                        <a:pt x="71332" y="46854"/>
                        <a:pt x="73598" y="45454"/>
                        <a:pt x="76527" y="45454"/>
                      </a:cubicBezTo>
                      <a:close/>
                      <a:moveTo>
                        <a:pt x="43616" y="45454"/>
                      </a:moveTo>
                      <a:lnTo>
                        <a:pt x="45803" y="45454"/>
                      </a:lnTo>
                      <a:lnTo>
                        <a:pt x="45803" y="71390"/>
                      </a:lnTo>
                      <a:lnTo>
                        <a:pt x="52671" y="71390"/>
                      </a:lnTo>
                      <a:lnTo>
                        <a:pt x="52671" y="73992"/>
                      </a:lnTo>
                      <a:lnTo>
                        <a:pt x="35529" y="73992"/>
                      </a:lnTo>
                      <a:lnTo>
                        <a:pt x="35529" y="71390"/>
                      </a:lnTo>
                      <a:lnTo>
                        <a:pt x="42881" y="71390"/>
                      </a:lnTo>
                      <a:lnTo>
                        <a:pt x="42881" y="49797"/>
                      </a:lnTo>
                      <a:cubicBezTo>
                        <a:pt x="40717" y="52378"/>
                        <a:pt x="38469" y="54393"/>
                        <a:pt x="36138" y="55841"/>
                      </a:cubicBezTo>
                      <a:lnTo>
                        <a:pt x="36138" y="52317"/>
                      </a:lnTo>
                      <a:cubicBezTo>
                        <a:pt x="39354" y="50391"/>
                        <a:pt x="41847" y="48103"/>
                        <a:pt x="43616" y="45454"/>
                      </a:cubicBezTo>
                      <a:close/>
                      <a:moveTo>
                        <a:pt x="9199" y="45454"/>
                      </a:moveTo>
                      <a:cubicBezTo>
                        <a:pt x="12259" y="45454"/>
                        <a:pt x="14581" y="46915"/>
                        <a:pt x="16165" y="49838"/>
                      </a:cubicBezTo>
                      <a:cubicBezTo>
                        <a:pt x="17749" y="52761"/>
                        <a:pt x="18541" y="56189"/>
                        <a:pt x="18541" y="60122"/>
                      </a:cubicBezTo>
                      <a:cubicBezTo>
                        <a:pt x="18541" y="63974"/>
                        <a:pt x="17728" y="67341"/>
                        <a:pt x="16102" y="70223"/>
                      </a:cubicBezTo>
                      <a:cubicBezTo>
                        <a:pt x="14477" y="73105"/>
                        <a:pt x="12205" y="74545"/>
                        <a:pt x="9288" y="74545"/>
                      </a:cubicBezTo>
                      <a:cubicBezTo>
                        <a:pt x="6467" y="74545"/>
                        <a:pt x="4214" y="73149"/>
                        <a:pt x="2528" y="70356"/>
                      </a:cubicBezTo>
                      <a:cubicBezTo>
                        <a:pt x="842" y="67563"/>
                        <a:pt x="0" y="64097"/>
                        <a:pt x="0" y="59959"/>
                      </a:cubicBezTo>
                      <a:cubicBezTo>
                        <a:pt x="0" y="55888"/>
                        <a:pt x="800" y="52454"/>
                        <a:pt x="2402" y="49653"/>
                      </a:cubicBezTo>
                      <a:cubicBezTo>
                        <a:pt x="4004" y="46854"/>
                        <a:pt x="6270" y="45454"/>
                        <a:pt x="9199" y="45454"/>
                      </a:cubicBezTo>
                      <a:close/>
                      <a:moveTo>
                        <a:pt x="42827" y="2724"/>
                      </a:moveTo>
                      <a:cubicBezTo>
                        <a:pt x="40783" y="2724"/>
                        <a:pt x="39261" y="3797"/>
                        <a:pt x="38263" y="5941"/>
                      </a:cubicBezTo>
                      <a:cubicBezTo>
                        <a:pt x="37265" y="8085"/>
                        <a:pt x="36766" y="10906"/>
                        <a:pt x="36766" y="14402"/>
                      </a:cubicBezTo>
                      <a:cubicBezTo>
                        <a:pt x="36766" y="18035"/>
                        <a:pt x="37292" y="20934"/>
                        <a:pt x="38344" y="23099"/>
                      </a:cubicBezTo>
                      <a:cubicBezTo>
                        <a:pt x="39396" y="25264"/>
                        <a:pt x="40938" y="26346"/>
                        <a:pt x="42970" y="26346"/>
                      </a:cubicBezTo>
                      <a:cubicBezTo>
                        <a:pt x="45038" y="26346"/>
                        <a:pt x="46568" y="25277"/>
                        <a:pt x="47561" y="23140"/>
                      </a:cubicBezTo>
                      <a:cubicBezTo>
                        <a:pt x="48553" y="21002"/>
                        <a:pt x="49049" y="18315"/>
                        <a:pt x="49049" y="15078"/>
                      </a:cubicBezTo>
                      <a:cubicBezTo>
                        <a:pt x="49049" y="11541"/>
                        <a:pt x="48541" y="8597"/>
                        <a:pt x="47525" y="6248"/>
                      </a:cubicBezTo>
                      <a:cubicBezTo>
                        <a:pt x="46509" y="3899"/>
                        <a:pt x="44943" y="2724"/>
                        <a:pt x="42827" y="2724"/>
                      </a:cubicBezTo>
                      <a:close/>
                      <a:moveTo>
                        <a:pt x="110944" y="0"/>
                      </a:moveTo>
                      <a:lnTo>
                        <a:pt x="113131" y="0"/>
                      </a:lnTo>
                      <a:lnTo>
                        <a:pt x="113131" y="25936"/>
                      </a:lnTo>
                      <a:lnTo>
                        <a:pt x="120000" y="25936"/>
                      </a:lnTo>
                      <a:lnTo>
                        <a:pt x="120000" y="28538"/>
                      </a:lnTo>
                      <a:lnTo>
                        <a:pt x="102857" y="28538"/>
                      </a:lnTo>
                      <a:lnTo>
                        <a:pt x="102857" y="25936"/>
                      </a:lnTo>
                      <a:lnTo>
                        <a:pt x="110209" y="25936"/>
                      </a:lnTo>
                      <a:lnTo>
                        <a:pt x="110209" y="4343"/>
                      </a:lnTo>
                      <a:cubicBezTo>
                        <a:pt x="108045" y="6924"/>
                        <a:pt x="105797" y="8939"/>
                        <a:pt x="103466" y="10386"/>
                      </a:cubicBezTo>
                      <a:lnTo>
                        <a:pt x="103466" y="6863"/>
                      </a:lnTo>
                      <a:cubicBezTo>
                        <a:pt x="106682" y="4937"/>
                        <a:pt x="109175" y="2649"/>
                        <a:pt x="110944" y="0"/>
                      </a:cubicBezTo>
                      <a:close/>
                      <a:moveTo>
                        <a:pt x="77280" y="0"/>
                      </a:moveTo>
                      <a:lnTo>
                        <a:pt x="79467" y="0"/>
                      </a:lnTo>
                      <a:lnTo>
                        <a:pt x="79467" y="25936"/>
                      </a:lnTo>
                      <a:lnTo>
                        <a:pt x="86335" y="25936"/>
                      </a:lnTo>
                      <a:lnTo>
                        <a:pt x="86335" y="28538"/>
                      </a:lnTo>
                      <a:lnTo>
                        <a:pt x="69193" y="28538"/>
                      </a:lnTo>
                      <a:lnTo>
                        <a:pt x="69193" y="25936"/>
                      </a:lnTo>
                      <a:lnTo>
                        <a:pt x="76545" y="25936"/>
                      </a:lnTo>
                      <a:lnTo>
                        <a:pt x="76545" y="4343"/>
                      </a:lnTo>
                      <a:cubicBezTo>
                        <a:pt x="74381" y="6924"/>
                        <a:pt x="72133" y="8939"/>
                        <a:pt x="69802" y="10386"/>
                      </a:cubicBezTo>
                      <a:lnTo>
                        <a:pt x="69802" y="6863"/>
                      </a:lnTo>
                      <a:cubicBezTo>
                        <a:pt x="73018" y="4937"/>
                        <a:pt x="75511" y="2649"/>
                        <a:pt x="77280" y="0"/>
                      </a:cubicBezTo>
                      <a:close/>
                      <a:moveTo>
                        <a:pt x="42863" y="0"/>
                      </a:moveTo>
                      <a:cubicBezTo>
                        <a:pt x="45923" y="0"/>
                        <a:pt x="48245" y="1461"/>
                        <a:pt x="49829" y="4384"/>
                      </a:cubicBezTo>
                      <a:cubicBezTo>
                        <a:pt x="51413" y="7307"/>
                        <a:pt x="52205" y="10735"/>
                        <a:pt x="52205" y="14668"/>
                      </a:cubicBezTo>
                      <a:cubicBezTo>
                        <a:pt x="52205" y="18520"/>
                        <a:pt x="51392" y="21886"/>
                        <a:pt x="49766" y="24768"/>
                      </a:cubicBezTo>
                      <a:cubicBezTo>
                        <a:pt x="48141" y="27650"/>
                        <a:pt x="45869" y="29091"/>
                        <a:pt x="42952" y="29091"/>
                      </a:cubicBezTo>
                      <a:cubicBezTo>
                        <a:pt x="40131" y="29091"/>
                        <a:pt x="37878" y="27695"/>
                        <a:pt x="36192" y="24902"/>
                      </a:cubicBezTo>
                      <a:cubicBezTo>
                        <a:pt x="34506" y="22109"/>
                        <a:pt x="33664" y="18643"/>
                        <a:pt x="33664" y="14504"/>
                      </a:cubicBezTo>
                      <a:cubicBezTo>
                        <a:pt x="33664" y="10434"/>
                        <a:pt x="34464" y="6999"/>
                        <a:pt x="36066" y="4199"/>
                      </a:cubicBezTo>
                      <a:cubicBezTo>
                        <a:pt x="37668" y="1400"/>
                        <a:pt x="39934" y="0"/>
                        <a:pt x="42863" y="0"/>
                      </a:cubicBezTo>
                      <a:close/>
                      <a:moveTo>
                        <a:pt x="9952" y="0"/>
                      </a:moveTo>
                      <a:lnTo>
                        <a:pt x="12139" y="0"/>
                      </a:lnTo>
                      <a:lnTo>
                        <a:pt x="12139" y="25936"/>
                      </a:lnTo>
                      <a:lnTo>
                        <a:pt x="19007" y="25936"/>
                      </a:lnTo>
                      <a:lnTo>
                        <a:pt x="19007" y="28538"/>
                      </a:lnTo>
                      <a:lnTo>
                        <a:pt x="1865" y="28538"/>
                      </a:lnTo>
                      <a:lnTo>
                        <a:pt x="1865" y="25936"/>
                      </a:lnTo>
                      <a:lnTo>
                        <a:pt x="9217" y="25936"/>
                      </a:lnTo>
                      <a:lnTo>
                        <a:pt x="9217" y="4343"/>
                      </a:lnTo>
                      <a:cubicBezTo>
                        <a:pt x="7053" y="6924"/>
                        <a:pt x="4805" y="8939"/>
                        <a:pt x="2474" y="10386"/>
                      </a:cubicBezTo>
                      <a:lnTo>
                        <a:pt x="2474" y="6863"/>
                      </a:lnTo>
                      <a:cubicBezTo>
                        <a:pt x="5690" y="4937"/>
                        <a:pt x="8183" y="2649"/>
                        <a:pt x="9952" y="0"/>
                      </a:cubicBezTo>
                      <a:close/>
                    </a:path>
                  </a:pathLst>
                </a:custGeom>
                <a:solidFill>
                  <a:srgbClr val="F58025"/>
                </a:solidFill>
                <a:ln>
                  <a:solidFill>
                    <a:srgbClr val="F58025"/>
                  </a:solidFill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D4D4C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CC04A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Shape 1568"/>
                <p:cNvSpPr/>
                <p:nvPr/>
              </p:nvSpPr>
              <p:spPr>
                <a:xfrm>
                  <a:off x="5147650" y="1818590"/>
                  <a:ext cx="218997" cy="2171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7010" y="71136"/>
                      </a:moveTo>
                      <a:lnTo>
                        <a:pt x="99314" y="71136"/>
                      </a:lnTo>
                      <a:cubicBezTo>
                        <a:pt x="103775" y="71136"/>
                        <a:pt x="107390" y="74782"/>
                        <a:pt x="107390" y="79280"/>
                      </a:cubicBezTo>
                      <a:lnTo>
                        <a:pt x="107390" y="111855"/>
                      </a:lnTo>
                      <a:cubicBezTo>
                        <a:pt x="107390" y="116353"/>
                        <a:pt x="103775" y="120000"/>
                        <a:pt x="99314" y="120000"/>
                      </a:cubicBezTo>
                      <a:lnTo>
                        <a:pt x="67010" y="120000"/>
                      </a:lnTo>
                      <a:cubicBezTo>
                        <a:pt x="62550" y="120000"/>
                        <a:pt x="58934" y="116353"/>
                        <a:pt x="58934" y="111855"/>
                      </a:cubicBezTo>
                      <a:lnTo>
                        <a:pt x="58934" y="79280"/>
                      </a:lnTo>
                      <a:cubicBezTo>
                        <a:pt x="58934" y="74782"/>
                        <a:pt x="62550" y="71136"/>
                        <a:pt x="67010" y="71136"/>
                      </a:cubicBezTo>
                      <a:close/>
                      <a:moveTo>
                        <a:pt x="8076" y="71136"/>
                      </a:moveTo>
                      <a:lnTo>
                        <a:pt x="40380" y="71136"/>
                      </a:lnTo>
                      <a:cubicBezTo>
                        <a:pt x="44841" y="71136"/>
                        <a:pt x="48456" y="74782"/>
                        <a:pt x="48456" y="79280"/>
                      </a:cubicBezTo>
                      <a:lnTo>
                        <a:pt x="48456" y="111855"/>
                      </a:lnTo>
                      <a:cubicBezTo>
                        <a:pt x="48456" y="116353"/>
                        <a:pt x="44841" y="120000"/>
                        <a:pt x="40380" y="120000"/>
                      </a:cubicBezTo>
                      <a:lnTo>
                        <a:pt x="8076" y="120000"/>
                      </a:lnTo>
                      <a:cubicBezTo>
                        <a:pt x="3615" y="120000"/>
                        <a:pt x="0" y="116353"/>
                        <a:pt x="0" y="111855"/>
                      </a:cubicBezTo>
                      <a:lnTo>
                        <a:pt x="0" y="79280"/>
                      </a:lnTo>
                      <a:cubicBezTo>
                        <a:pt x="0" y="74782"/>
                        <a:pt x="3615" y="71136"/>
                        <a:pt x="8076" y="71136"/>
                      </a:cubicBezTo>
                      <a:close/>
                      <a:moveTo>
                        <a:pt x="68214" y="17227"/>
                      </a:moveTo>
                      <a:cubicBezTo>
                        <a:pt x="65517" y="17227"/>
                        <a:pt x="63330" y="19432"/>
                        <a:pt x="63330" y="22152"/>
                      </a:cubicBezTo>
                      <a:lnTo>
                        <a:pt x="63330" y="52547"/>
                      </a:lnTo>
                      <a:cubicBezTo>
                        <a:pt x="63330" y="55267"/>
                        <a:pt x="65517" y="57472"/>
                        <a:pt x="68214" y="57472"/>
                      </a:cubicBezTo>
                      <a:lnTo>
                        <a:pt x="98356" y="57472"/>
                      </a:lnTo>
                      <a:cubicBezTo>
                        <a:pt x="101053" y="57472"/>
                        <a:pt x="103240" y="55267"/>
                        <a:pt x="103240" y="52547"/>
                      </a:cubicBezTo>
                      <a:lnTo>
                        <a:pt x="103240" y="48863"/>
                      </a:lnTo>
                      <a:lnTo>
                        <a:pt x="79619" y="48863"/>
                      </a:lnTo>
                      <a:cubicBezTo>
                        <a:pt x="75159" y="48863"/>
                        <a:pt x="71543" y="45217"/>
                        <a:pt x="71543" y="40719"/>
                      </a:cubicBezTo>
                      <a:lnTo>
                        <a:pt x="71543" y="17227"/>
                      </a:lnTo>
                      <a:close/>
                      <a:moveTo>
                        <a:pt x="8076" y="12794"/>
                      </a:moveTo>
                      <a:lnTo>
                        <a:pt x="40380" y="12794"/>
                      </a:lnTo>
                      <a:cubicBezTo>
                        <a:pt x="44841" y="12794"/>
                        <a:pt x="48456" y="16440"/>
                        <a:pt x="48456" y="20938"/>
                      </a:cubicBezTo>
                      <a:lnTo>
                        <a:pt x="48456" y="53514"/>
                      </a:lnTo>
                      <a:cubicBezTo>
                        <a:pt x="48456" y="58011"/>
                        <a:pt x="44841" y="61658"/>
                        <a:pt x="40380" y="61658"/>
                      </a:cubicBezTo>
                      <a:lnTo>
                        <a:pt x="8076" y="61658"/>
                      </a:lnTo>
                      <a:cubicBezTo>
                        <a:pt x="3615" y="61658"/>
                        <a:pt x="0" y="58011"/>
                        <a:pt x="0" y="53514"/>
                      </a:cubicBezTo>
                      <a:lnTo>
                        <a:pt x="0" y="20938"/>
                      </a:lnTo>
                      <a:cubicBezTo>
                        <a:pt x="0" y="16440"/>
                        <a:pt x="3615" y="12794"/>
                        <a:pt x="8076" y="12794"/>
                      </a:cubicBezTo>
                      <a:close/>
                      <a:moveTo>
                        <a:pt x="79619" y="0"/>
                      </a:moveTo>
                      <a:lnTo>
                        <a:pt x="111923" y="0"/>
                      </a:lnTo>
                      <a:cubicBezTo>
                        <a:pt x="116384" y="0"/>
                        <a:pt x="120000" y="3646"/>
                        <a:pt x="120000" y="8144"/>
                      </a:cubicBezTo>
                      <a:lnTo>
                        <a:pt x="120000" y="40719"/>
                      </a:lnTo>
                      <a:cubicBezTo>
                        <a:pt x="120000" y="45217"/>
                        <a:pt x="116384" y="48863"/>
                        <a:pt x="111923" y="48863"/>
                      </a:cubicBezTo>
                      <a:lnTo>
                        <a:pt x="107513" y="48863"/>
                      </a:lnTo>
                      <a:lnTo>
                        <a:pt x="107513" y="53637"/>
                      </a:lnTo>
                      <a:cubicBezTo>
                        <a:pt x="107513" y="58135"/>
                        <a:pt x="103897" y="61781"/>
                        <a:pt x="99437" y="61781"/>
                      </a:cubicBezTo>
                      <a:lnTo>
                        <a:pt x="67133" y="61781"/>
                      </a:lnTo>
                      <a:cubicBezTo>
                        <a:pt x="62672" y="61781"/>
                        <a:pt x="59056" y="58135"/>
                        <a:pt x="59056" y="53637"/>
                      </a:cubicBezTo>
                      <a:lnTo>
                        <a:pt x="59056" y="21062"/>
                      </a:lnTo>
                      <a:cubicBezTo>
                        <a:pt x="59056" y="16564"/>
                        <a:pt x="62672" y="12918"/>
                        <a:pt x="67133" y="12918"/>
                      </a:cubicBezTo>
                      <a:lnTo>
                        <a:pt x="71543" y="12918"/>
                      </a:lnTo>
                      <a:lnTo>
                        <a:pt x="71543" y="8144"/>
                      </a:lnTo>
                      <a:cubicBezTo>
                        <a:pt x="71543" y="3646"/>
                        <a:pt x="75159" y="0"/>
                        <a:pt x="79619" y="0"/>
                      </a:cubicBezTo>
                      <a:close/>
                    </a:path>
                  </a:pathLst>
                </a:custGeom>
                <a:solidFill>
                  <a:srgbClr val="F58025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TextBox 240"/>
                <p:cNvSpPr txBox="1"/>
                <p:nvPr/>
              </p:nvSpPr>
              <p:spPr>
                <a:xfrm>
                  <a:off x="4944562" y="2062808"/>
                  <a:ext cx="883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4D4D4C"/>
                      </a:solidFill>
                      <a:effectLst/>
                      <a:uLnTx/>
                      <a:uFillTx/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アプリケーション</a:t>
                  </a:r>
                  <a:endPara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  <p:sp>
            <p:nvSpPr>
              <p:cNvPr id="177" name="TextBox 233"/>
              <p:cNvSpPr txBox="1"/>
              <p:nvPr/>
            </p:nvSpPr>
            <p:spPr>
              <a:xfrm>
                <a:off x="-42927" y="1973560"/>
                <a:ext cx="608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D4D4C"/>
                    </a:solidFill>
                    <a:effectLst/>
                    <a:uLnTx/>
                    <a:uFillTx/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SaaS</a:t>
                </a:r>
              </a:p>
            </p:txBody>
          </p:sp>
          <p:sp>
            <p:nvSpPr>
              <p:cNvPr id="178" name="Freeform 258"/>
              <p:cNvSpPr/>
              <p:nvPr/>
            </p:nvSpPr>
            <p:spPr>
              <a:xfrm>
                <a:off x="-1388925" y="2462706"/>
                <a:ext cx="355403" cy="650809"/>
              </a:xfrm>
              <a:custGeom>
                <a:avLst/>
                <a:gdLst>
                  <a:gd name="connsiteX0" fmla="*/ 325405 w 355403"/>
                  <a:gd name="connsiteY0" fmla="*/ 0 h 650809"/>
                  <a:gd name="connsiteX1" fmla="*/ 355403 w 355403"/>
                  <a:gd name="connsiteY1" fmla="*/ 3024 h 650809"/>
                  <a:gd name="connsiteX2" fmla="*/ 355403 w 355403"/>
                  <a:gd name="connsiteY2" fmla="*/ 522653 h 650809"/>
                  <a:gd name="connsiteX3" fmla="*/ 325405 w 355403"/>
                  <a:gd name="connsiteY3" fmla="*/ 650809 h 650809"/>
                  <a:gd name="connsiteX4" fmla="*/ 0 w 355403"/>
                  <a:gd name="connsiteY4" fmla="*/ 325405 h 650809"/>
                  <a:gd name="connsiteX5" fmla="*/ 325405 w 355403"/>
                  <a:gd name="connsiteY5" fmla="*/ 0 h 650809"/>
                  <a:gd name="connsiteX0" fmla="*/ 355403 w 446843"/>
                  <a:gd name="connsiteY0" fmla="*/ 522653 h 650809"/>
                  <a:gd name="connsiteX1" fmla="*/ 325405 w 446843"/>
                  <a:gd name="connsiteY1" fmla="*/ 650809 h 650809"/>
                  <a:gd name="connsiteX2" fmla="*/ 0 w 446843"/>
                  <a:gd name="connsiteY2" fmla="*/ 325405 h 650809"/>
                  <a:gd name="connsiteX3" fmla="*/ 325405 w 446843"/>
                  <a:gd name="connsiteY3" fmla="*/ 0 h 650809"/>
                  <a:gd name="connsiteX4" fmla="*/ 355403 w 446843"/>
                  <a:gd name="connsiteY4" fmla="*/ 3024 h 650809"/>
                  <a:gd name="connsiteX5" fmla="*/ 446843 w 446843"/>
                  <a:gd name="connsiteY5" fmla="*/ 614093 h 650809"/>
                  <a:gd name="connsiteX0" fmla="*/ 325405 w 446843"/>
                  <a:gd name="connsiteY0" fmla="*/ 650809 h 650809"/>
                  <a:gd name="connsiteX1" fmla="*/ 0 w 446843"/>
                  <a:gd name="connsiteY1" fmla="*/ 325405 h 650809"/>
                  <a:gd name="connsiteX2" fmla="*/ 325405 w 446843"/>
                  <a:gd name="connsiteY2" fmla="*/ 0 h 650809"/>
                  <a:gd name="connsiteX3" fmla="*/ 355403 w 446843"/>
                  <a:gd name="connsiteY3" fmla="*/ 3024 h 650809"/>
                  <a:gd name="connsiteX4" fmla="*/ 446843 w 446843"/>
                  <a:gd name="connsiteY4" fmla="*/ 614093 h 650809"/>
                  <a:gd name="connsiteX0" fmla="*/ 325405 w 355403"/>
                  <a:gd name="connsiteY0" fmla="*/ 650809 h 650809"/>
                  <a:gd name="connsiteX1" fmla="*/ 0 w 355403"/>
                  <a:gd name="connsiteY1" fmla="*/ 325405 h 650809"/>
                  <a:gd name="connsiteX2" fmla="*/ 325405 w 355403"/>
                  <a:gd name="connsiteY2" fmla="*/ 0 h 650809"/>
                  <a:gd name="connsiteX3" fmla="*/ 355403 w 355403"/>
                  <a:gd name="connsiteY3" fmla="*/ 3024 h 6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403" h="650809">
                    <a:moveTo>
                      <a:pt x="325405" y="650809"/>
                    </a:moveTo>
                    <a:cubicBezTo>
                      <a:pt x="145689" y="650809"/>
                      <a:pt x="0" y="505120"/>
                      <a:pt x="0" y="325405"/>
                    </a:cubicBezTo>
                    <a:cubicBezTo>
                      <a:pt x="0" y="145689"/>
                      <a:pt x="145689" y="0"/>
                      <a:pt x="325405" y="0"/>
                    </a:cubicBezTo>
                    <a:lnTo>
                      <a:pt x="355403" y="3024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79" name="Freeform 261"/>
              <p:cNvSpPr/>
              <p:nvPr/>
            </p:nvSpPr>
            <p:spPr>
              <a:xfrm>
                <a:off x="-1033059" y="1892511"/>
                <a:ext cx="811674" cy="679234"/>
              </a:xfrm>
              <a:custGeom>
                <a:avLst/>
                <a:gdLst>
                  <a:gd name="connsiteX0" fmla="*/ 679235 w 811674"/>
                  <a:gd name="connsiteY0" fmla="*/ 0 h 679234"/>
                  <a:gd name="connsiteX1" fmla="*/ 765745 w 811674"/>
                  <a:gd name="connsiteY1" fmla="*/ 5457 h 679234"/>
                  <a:gd name="connsiteX2" fmla="*/ 811674 w 811674"/>
                  <a:gd name="connsiteY2" fmla="*/ 14245 h 679234"/>
                  <a:gd name="connsiteX3" fmla="*/ 811674 w 811674"/>
                  <a:gd name="connsiteY3" fmla="*/ 195908 h 679234"/>
                  <a:gd name="connsiteX4" fmla="*/ 0 w 811674"/>
                  <a:gd name="connsiteY4" fmla="*/ 679234 h 679234"/>
                  <a:gd name="connsiteX5" fmla="*/ 679235 w 811674"/>
                  <a:gd name="connsiteY5" fmla="*/ 0 h 679234"/>
                  <a:gd name="connsiteX0" fmla="*/ 811674 w 903114"/>
                  <a:gd name="connsiteY0" fmla="*/ 195908 h 679234"/>
                  <a:gd name="connsiteX1" fmla="*/ 0 w 903114"/>
                  <a:gd name="connsiteY1" fmla="*/ 679234 h 679234"/>
                  <a:gd name="connsiteX2" fmla="*/ 679235 w 903114"/>
                  <a:gd name="connsiteY2" fmla="*/ 0 h 679234"/>
                  <a:gd name="connsiteX3" fmla="*/ 765745 w 903114"/>
                  <a:gd name="connsiteY3" fmla="*/ 5457 h 679234"/>
                  <a:gd name="connsiteX4" fmla="*/ 811674 w 903114"/>
                  <a:gd name="connsiteY4" fmla="*/ 14245 h 679234"/>
                  <a:gd name="connsiteX5" fmla="*/ 903114 w 903114"/>
                  <a:gd name="connsiteY5" fmla="*/ 287348 h 679234"/>
                  <a:gd name="connsiteX0" fmla="*/ 0 w 903114"/>
                  <a:gd name="connsiteY0" fmla="*/ 679234 h 679234"/>
                  <a:gd name="connsiteX1" fmla="*/ 679235 w 903114"/>
                  <a:gd name="connsiteY1" fmla="*/ 0 h 679234"/>
                  <a:gd name="connsiteX2" fmla="*/ 765745 w 903114"/>
                  <a:gd name="connsiteY2" fmla="*/ 5457 h 679234"/>
                  <a:gd name="connsiteX3" fmla="*/ 811674 w 903114"/>
                  <a:gd name="connsiteY3" fmla="*/ 14245 h 679234"/>
                  <a:gd name="connsiteX4" fmla="*/ 903114 w 903114"/>
                  <a:gd name="connsiteY4" fmla="*/ 287348 h 679234"/>
                  <a:gd name="connsiteX0" fmla="*/ 0 w 811674"/>
                  <a:gd name="connsiteY0" fmla="*/ 679234 h 679234"/>
                  <a:gd name="connsiteX1" fmla="*/ 679235 w 811674"/>
                  <a:gd name="connsiteY1" fmla="*/ 0 h 679234"/>
                  <a:gd name="connsiteX2" fmla="*/ 765745 w 811674"/>
                  <a:gd name="connsiteY2" fmla="*/ 5457 h 679234"/>
                  <a:gd name="connsiteX3" fmla="*/ 811674 w 811674"/>
                  <a:gd name="connsiteY3" fmla="*/ 14245 h 679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1674" h="679234">
                    <a:moveTo>
                      <a:pt x="0" y="679234"/>
                    </a:moveTo>
                    <a:cubicBezTo>
                      <a:pt x="0" y="304103"/>
                      <a:pt x="304104" y="0"/>
                      <a:pt x="679235" y="0"/>
                    </a:cubicBezTo>
                    <a:cubicBezTo>
                      <a:pt x="708542" y="0"/>
                      <a:pt x="737416" y="1856"/>
                      <a:pt x="765745" y="5457"/>
                    </a:cubicBezTo>
                    <a:lnTo>
                      <a:pt x="811674" y="14245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0" name="Freeform 267"/>
              <p:cNvSpPr/>
              <p:nvPr/>
            </p:nvSpPr>
            <p:spPr>
              <a:xfrm>
                <a:off x="-251221" y="1617102"/>
                <a:ext cx="1164839" cy="386206"/>
              </a:xfrm>
              <a:custGeom>
                <a:avLst/>
                <a:gdLst>
                  <a:gd name="connsiteX0" fmla="*/ 593528 w 1175718"/>
                  <a:gd name="connsiteY0" fmla="*/ 0 h 421252"/>
                  <a:gd name="connsiteX1" fmla="*/ 1117876 w 1175718"/>
                  <a:gd name="connsiteY1" fmla="*/ 278794 h 421252"/>
                  <a:gd name="connsiteX2" fmla="*/ 1175718 w 1175718"/>
                  <a:gd name="connsiteY2" fmla="*/ 385361 h 421252"/>
                  <a:gd name="connsiteX3" fmla="*/ 1046815 w 1175718"/>
                  <a:gd name="connsiteY3" fmla="*/ 385361 h 421252"/>
                  <a:gd name="connsiteX4" fmla="*/ 1046815 w 1175718"/>
                  <a:gd name="connsiteY4" fmla="*/ 421252 h 421252"/>
                  <a:gd name="connsiteX5" fmla="*/ 0 w 1175718"/>
                  <a:gd name="connsiteY5" fmla="*/ 421252 h 421252"/>
                  <a:gd name="connsiteX6" fmla="*/ 10879 w 1175718"/>
                  <a:gd name="connsiteY6" fmla="*/ 386206 h 421252"/>
                  <a:gd name="connsiteX7" fmla="*/ 593528 w 1175718"/>
                  <a:gd name="connsiteY7" fmla="*/ 0 h 421252"/>
                  <a:gd name="connsiteX0" fmla="*/ 1046815 w 1175718"/>
                  <a:gd name="connsiteY0" fmla="*/ 421252 h 512692"/>
                  <a:gd name="connsiteX1" fmla="*/ 0 w 1175718"/>
                  <a:gd name="connsiteY1" fmla="*/ 421252 h 512692"/>
                  <a:gd name="connsiteX2" fmla="*/ 10879 w 1175718"/>
                  <a:gd name="connsiteY2" fmla="*/ 386206 h 512692"/>
                  <a:gd name="connsiteX3" fmla="*/ 593528 w 1175718"/>
                  <a:gd name="connsiteY3" fmla="*/ 0 h 512692"/>
                  <a:gd name="connsiteX4" fmla="*/ 1117876 w 1175718"/>
                  <a:gd name="connsiteY4" fmla="*/ 278794 h 512692"/>
                  <a:gd name="connsiteX5" fmla="*/ 1175718 w 1175718"/>
                  <a:gd name="connsiteY5" fmla="*/ 385361 h 512692"/>
                  <a:gd name="connsiteX6" fmla="*/ 1046815 w 1175718"/>
                  <a:gd name="connsiteY6" fmla="*/ 385361 h 512692"/>
                  <a:gd name="connsiteX7" fmla="*/ 1138255 w 1175718"/>
                  <a:gd name="connsiteY7" fmla="*/ 512692 h 512692"/>
                  <a:gd name="connsiteX0" fmla="*/ 0 w 1175718"/>
                  <a:gd name="connsiteY0" fmla="*/ 421252 h 512692"/>
                  <a:gd name="connsiteX1" fmla="*/ 10879 w 1175718"/>
                  <a:gd name="connsiteY1" fmla="*/ 386206 h 512692"/>
                  <a:gd name="connsiteX2" fmla="*/ 593528 w 1175718"/>
                  <a:gd name="connsiteY2" fmla="*/ 0 h 512692"/>
                  <a:gd name="connsiteX3" fmla="*/ 1117876 w 1175718"/>
                  <a:gd name="connsiteY3" fmla="*/ 278794 h 512692"/>
                  <a:gd name="connsiteX4" fmla="*/ 1175718 w 1175718"/>
                  <a:gd name="connsiteY4" fmla="*/ 385361 h 512692"/>
                  <a:gd name="connsiteX5" fmla="*/ 1046815 w 1175718"/>
                  <a:gd name="connsiteY5" fmla="*/ 385361 h 512692"/>
                  <a:gd name="connsiteX6" fmla="*/ 1138255 w 1175718"/>
                  <a:gd name="connsiteY6" fmla="*/ 512692 h 51269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5" fmla="*/ 1046815 w 1175718"/>
                  <a:gd name="connsiteY5" fmla="*/ 385361 h 421252"/>
                  <a:gd name="connsiteX0" fmla="*/ 0 w 1175718"/>
                  <a:gd name="connsiteY0" fmla="*/ 421252 h 421252"/>
                  <a:gd name="connsiteX1" fmla="*/ 10879 w 1175718"/>
                  <a:gd name="connsiteY1" fmla="*/ 386206 h 421252"/>
                  <a:gd name="connsiteX2" fmla="*/ 593528 w 1175718"/>
                  <a:gd name="connsiteY2" fmla="*/ 0 h 421252"/>
                  <a:gd name="connsiteX3" fmla="*/ 1117876 w 1175718"/>
                  <a:gd name="connsiteY3" fmla="*/ 278794 h 421252"/>
                  <a:gd name="connsiteX4" fmla="*/ 1175718 w 1175718"/>
                  <a:gd name="connsiteY4" fmla="*/ 385361 h 421252"/>
                  <a:gd name="connsiteX0" fmla="*/ 0 w 1164839"/>
                  <a:gd name="connsiteY0" fmla="*/ 386206 h 386206"/>
                  <a:gd name="connsiteX1" fmla="*/ 582649 w 1164839"/>
                  <a:gd name="connsiteY1" fmla="*/ 0 h 386206"/>
                  <a:gd name="connsiteX2" fmla="*/ 1106997 w 1164839"/>
                  <a:gd name="connsiteY2" fmla="*/ 278794 h 386206"/>
                  <a:gd name="connsiteX3" fmla="*/ 1164839 w 1164839"/>
                  <a:gd name="connsiteY3" fmla="*/ 385361 h 3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4839" h="386206">
                    <a:moveTo>
                      <a:pt x="0" y="386206"/>
                    </a:moveTo>
                    <a:cubicBezTo>
                      <a:pt x="95994" y="159249"/>
                      <a:pt x="320724" y="0"/>
                      <a:pt x="582649" y="0"/>
                    </a:cubicBezTo>
                    <a:cubicBezTo>
                      <a:pt x="800920" y="0"/>
                      <a:pt x="993361" y="110589"/>
                      <a:pt x="1106997" y="278794"/>
                    </a:cubicBezTo>
                    <a:lnTo>
                      <a:pt x="1164839" y="385361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81" name="Freeform 284"/>
              <p:cNvSpPr/>
              <p:nvPr/>
            </p:nvSpPr>
            <p:spPr>
              <a:xfrm>
                <a:off x="830357" y="1984547"/>
                <a:ext cx="687236" cy="560530"/>
              </a:xfrm>
              <a:custGeom>
                <a:avLst/>
                <a:gdLst>
                  <a:gd name="connsiteX0" fmla="*/ 246448 w 687236"/>
                  <a:gd name="connsiteY0" fmla="*/ 0 h 560530"/>
                  <a:gd name="connsiteX1" fmla="*/ 687236 w 687236"/>
                  <a:gd name="connsiteY1" fmla="*/ 440788 h 560530"/>
                  <a:gd name="connsiteX2" fmla="*/ 682157 w 687236"/>
                  <a:gd name="connsiteY2" fmla="*/ 507916 h 560530"/>
                  <a:gd name="connsiteX3" fmla="*/ 670031 w 687236"/>
                  <a:gd name="connsiteY3" fmla="*/ 560530 h 560530"/>
                  <a:gd name="connsiteX4" fmla="*/ 485250 w 687236"/>
                  <a:gd name="connsiteY4" fmla="*/ 560530 h 560530"/>
                  <a:gd name="connsiteX5" fmla="*/ 0 w 687236"/>
                  <a:gd name="connsiteY5" fmla="*/ 75280 h 560530"/>
                  <a:gd name="connsiteX6" fmla="*/ 246448 w 687236"/>
                  <a:gd name="connsiteY6" fmla="*/ 0 h 560530"/>
                  <a:gd name="connsiteX0" fmla="*/ 485250 w 687236"/>
                  <a:gd name="connsiteY0" fmla="*/ 560530 h 651970"/>
                  <a:gd name="connsiteX1" fmla="*/ 0 w 687236"/>
                  <a:gd name="connsiteY1" fmla="*/ 75280 h 651970"/>
                  <a:gd name="connsiteX2" fmla="*/ 246448 w 687236"/>
                  <a:gd name="connsiteY2" fmla="*/ 0 h 651970"/>
                  <a:gd name="connsiteX3" fmla="*/ 687236 w 687236"/>
                  <a:gd name="connsiteY3" fmla="*/ 440788 h 651970"/>
                  <a:gd name="connsiteX4" fmla="*/ 682157 w 687236"/>
                  <a:gd name="connsiteY4" fmla="*/ 507916 h 651970"/>
                  <a:gd name="connsiteX5" fmla="*/ 670031 w 687236"/>
                  <a:gd name="connsiteY5" fmla="*/ 560530 h 651970"/>
                  <a:gd name="connsiteX6" fmla="*/ 576690 w 687236"/>
                  <a:gd name="connsiteY6" fmla="*/ 651970 h 651970"/>
                  <a:gd name="connsiteX0" fmla="*/ 0 w 687236"/>
                  <a:gd name="connsiteY0" fmla="*/ 75280 h 651970"/>
                  <a:gd name="connsiteX1" fmla="*/ 246448 w 687236"/>
                  <a:gd name="connsiteY1" fmla="*/ 0 h 651970"/>
                  <a:gd name="connsiteX2" fmla="*/ 687236 w 687236"/>
                  <a:gd name="connsiteY2" fmla="*/ 440788 h 651970"/>
                  <a:gd name="connsiteX3" fmla="*/ 682157 w 687236"/>
                  <a:gd name="connsiteY3" fmla="*/ 507916 h 651970"/>
                  <a:gd name="connsiteX4" fmla="*/ 670031 w 687236"/>
                  <a:gd name="connsiteY4" fmla="*/ 560530 h 651970"/>
                  <a:gd name="connsiteX5" fmla="*/ 576690 w 687236"/>
                  <a:gd name="connsiteY5" fmla="*/ 651970 h 651970"/>
                  <a:gd name="connsiteX0" fmla="*/ 0 w 687236"/>
                  <a:gd name="connsiteY0" fmla="*/ 75280 h 560530"/>
                  <a:gd name="connsiteX1" fmla="*/ 246448 w 687236"/>
                  <a:gd name="connsiteY1" fmla="*/ 0 h 560530"/>
                  <a:gd name="connsiteX2" fmla="*/ 687236 w 687236"/>
                  <a:gd name="connsiteY2" fmla="*/ 440788 h 560530"/>
                  <a:gd name="connsiteX3" fmla="*/ 682157 w 687236"/>
                  <a:gd name="connsiteY3" fmla="*/ 507916 h 560530"/>
                  <a:gd name="connsiteX4" fmla="*/ 670031 w 687236"/>
                  <a:gd name="connsiteY4" fmla="*/ 560530 h 56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7236" h="560530">
                    <a:moveTo>
                      <a:pt x="0" y="75280"/>
                    </a:moveTo>
                    <a:cubicBezTo>
                      <a:pt x="70349" y="27752"/>
                      <a:pt x="155158" y="0"/>
                      <a:pt x="246448" y="0"/>
                    </a:cubicBezTo>
                    <a:cubicBezTo>
                      <a:pt x="489889" y="0"/>
                      <a:pt x="687236" y="197347"/>
                      <a:pt x="687236" y="440788"/>
                    </a:cubicBezTo>
                    <a:cubicBezTo>
                      <a:pt x="687236" y="463610"/>
                      <a:pt x="685502" y="486028"/>
                      <a:pt x="682157" y="507916"/>
                    </a:cubicBezTo>
                    <a:lnTo>
                      <a:pt x="670031" y="56053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</p:grpSp>
      <p:sp>
        <p:nvSpPr>
          <p:cNvPr id="188" name="Oval 4"/>
          <p:cNvSpPr/>
          <p:nvPr/>
        </p:nvSpPr>
        <p:spPr>
          <a:xfrm>
            <a:off x="565489" y="-1355243"/>
            <a:ext cx="8052994" cy="8052994"/>
          </a:xfrm>
          <a:prstGeom prst="ellipse">
            <a:avLst/>
          </a:prstGeom>
          <a:noFill/>
          <a:ln w="25400" cap="flat" cmpd="sng" algn="ctr">
            <a:solidFill>
              <a:srgbClr val="239A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9" name="Group 8"/>
          <p:cNvGrpSpPr/>
          <p:nvPr/>
        </p:nvGrpSpPr>
        <p:grpSpPr>
          <a:xfrm>
            <a:off x="1593338" y="3610024"/>
            <a:ext cx="5951587" cy="1042416"/>
            <a:chOff x="1593338" y="3756024"/>
            <a:chExt cx="5951587" cy="1042416"/>
          </a:xfrm>
        </p:grpSpPr>
        <p:sp>
          <p:nvSpPr>
            <p:cNvPr id="190" name="Rounded Rectangle 137"/>
            <p:cNvSpPr>
              <a:spLocks noChangeAspect="1"/>
            </p:cNvSpPr>
            <p:nvPr/>
          </p:nvSpPr>
          <p:spPr>
            <a:xfrm>
              <a:off x="1593338" y="3756024"/>
              <a:ext cx="1042415" cy="1042415"/>
            </a:xfrm>
            <a:prstGeom prst="roundRect">
              <a:avLst>
                <a:gd name="adj" fmla="val 50000"/>
              </a:avLst>
            </a:prstGeom>
            <a:noFill/>
            <a:ln w="254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Rounded Rectangle 138"/>
            <p:cNvSpPr>
              <a:spLocks noChangeAspect="1"/>
            </p:cNvSpPr>
            <p:nvPr/>
          </p:nvSpPr>
          <p:spPr>
            <a:xfrm>
              <a:off x="6502510" y="3756025"/>
              <a:ext cx="1042415" cy="1042415"/>
            </a:xfrm>
            <a:prstGeom prst="roundRect">
              <a:avLst>
                <a:gd name="adj" fmla="val 50000"/>
              </a:avLst>
            </a:prstGeom>
            <a:noFill/>
            <a:ln w="254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92" name="Group 9"/>
          <p:cNvGrpSpPr/>
          <p:nvPr/>
        </p:nvGrpSpPr>
        <p:grpSpPr>
          <a:xfrm>
            <a:off x="1473728" y="3611959"/>
            <a:ext cx="6441766" cy="1042416"/>
            <a:chOff x="1473728" y="3611323"/>
            <a:chExt cx="6441766" cy="1042416"/>
          </a:xfrm>
        </p:grpSpPr>
        <p:grpSp>
          <p:nvGrpSpPr>
            <p:cNvPr id="193" name="Group 96"/>
            <p:cNvGrpSpPr/>
            <p:nvPr/>
          </p:nvGrpSpPr>
          <p:grpSpPr>
            <a:xfrm>
              <a:off x="1593338" y="3611323"/>
              <a:ext cx="5951587" cy="1042416"/>
              <a:chOff x="1593338" y="3756024"/>
              <a:chExt cx="5951587" cy="1042416"/>
            </a:xfrm>
          </p:grpSpPr>
          <p:sp>
            <p:nvSpPr>
              <p:cNvPr id="195" name="Rounded Rectangle 97"/>
              <p:cNvSpPr>
                <a:spLocks noChangeAspect="1"/>
              </p:cNvSpPr>
              <p:nvPr/>
            </p:nvSpPr>
            <p:spPr>
              <a:xfrm>
                <a:off x="1593338" y="3756024"/>
                <a:ext cx="1042415" cy="1042415"/>
              </a:xfrm>
              <a:prstGeom prst="roundRect">
                <a:avLst>
                  <a:gd name="adj" fmla="val 50000"/>
                </a:avLst>
              </a:prstGeom>
              <a:noFill/>
              <a:ln w="635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96" name="Rounded Rectangle 98"/>
              <p:cNvSpPr>
                <a:spLocks noChangeAspect="1"/>
              </p:cNvSpPr>
              <p:nvPr/>
            </p:nvSpPr>
            <p:spPr>
              <a:xfrm>
                <a:off x="6502510" y="3756025"/>
                <a:ext cx="1042415" cy="1042415"/>
              </a:xfrm>
              <a:prstGeom prst="roundRect">
                <a:avLst>
                  <a:gd name="adj" fmla="val 50000"/>
                </a:avLst>
              </a:prstGeom>
              <a:noFill/>
              <a:ln w="63500" cap="rnd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194" name="Straight Connector 100"/>
            <p:cNvCxnSpPr/>
            <p:nvPr/>
          </p:nvCxnSpPr>
          <p:spPr>
            <a:xfrm flipH="1">
              <a:off x="1473728" y="4304565"/>
              <a:ext cx="6441766" cy="0"/>
            </a:xfrm>
            <a:prstGeom prst="line">
              <a:avLst/>
            </a:prstGeom>
            <a:noFill/>
            <a:ln w="25400" cap="flat" cmpd="sng" algn="ctr">
              <a:solidFill>
                <a:srgbClr val="4D4D4C"/>
              </a:solidFill>
              <a:prstDash val="solid"/>
            </a:ln>
            <a:effectLst/>
          </p:spPr>
        </p:cxnSp>
      </p:grpSp>
      <p:cxnSp>
        <p:nvCxnSpPr>
          <p:cNvPr id="197" name="Straight Connector 25"/>
          <p:cNvCxnSpPr/>
          <p:nvPr/>
        </p:nvCxnSpPr>
        <p:spPr>
          <a:xfrm flipV="1">
            <a:off x="2363410" y="2671783"/>
            <a:ext cx="1234956" cy="1171314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  <p:cxnSp>
        <p:nvCxnSpPr>
          <p:cNvPr id="198" name="Straight Connector 26"/>
          <p:cNvCxnSpPr/>
          <p:nvPr/>
        </p:nvCxnSpPr>
        <p:spPr>
          <a:xfrm flipV="1">
            <a:off x="4579088" y="2694504"/>
            <a:ext cx="0" cy="1108213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  <p:cxnSp>
        <p:nvCxnSpPr>
          <p:cNvPr id="199" name="Straight Connector 238"/>
          <p:cNvCxnSpPr/>
          <p:nvPr/>
        </p:nvCxnSpPr>
        <p:spPr>
          <a:xfrm flipH="1" flipV="1">
            <a:off x="5523410" y="2671255"/>
            <a:ext cx="1194544" cy="1131462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dash"/>
            <a:headEnd type="none" w="lg" len="sm"/>
            <a:tailEnd type="non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598011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49" grpId="0" animBg="1"/>
      <p:bldP spid="150" grpId="0" animBg="1"/>
      <p:bldP spid="153" grpId="0"/>
      <p:bldP spid="1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80782" y="1848767"/>
            <a:ext cx="449896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277151" y="2050582"/>
            <a:ext cx="2127783" cy="2555858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1620791" y="3563847"/>
            <a:ext cx="453242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257699"/>
            <a:ext cx="8459726" cy="815451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どのように情報搾取が行われるのか（一例）</a:t>
            </a:r>
            <a:endParaRPr 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0" y="1848767"/>
            <a:ext cx="832200" cy="79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j0431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48139" y="2926157"/>
            <a:ext cx="547933" cy="5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6706" r="4428" b="7096"/>
          <a:stretch/>
        </p:blipFill>
        <p:spPr bwMode="auto">
          <a:xfrm>
            <a:off x="7336815" y="2405697"/>
            <a:ext cx="598765" cy="5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364" y="3710321"/>
            <a:ext cx="900759" cy="727813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4782" y="3933812"/>
            <a:ext cx="428675" cy="461268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936603" y="453008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Traffic</a:t>
            </a:r>
          </a:p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Sensor</a:t>
            </a: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030" y1="30719" x2="33030" y2="30719"/>
                        <a14:foregroundMark x1="29697" y1="35294" x2="29697" y2="35294"/>
                        <a14:foregroundMark x1="23636" y1="35294" x2="23636" y2="35294"/>
                        <a14:foregroundMark x1="34242" y1="19608" x2="34242" y2="19608"/>
                        <a14:foregroundMark x1="38788" y1="9804" x2="38788" y2="9804"/>
                        <a14:foregroundMark x1="44545" y1="3922" x2="44545" y2="3922"/>
                        <a14:foregroundMark x1="53636" y1="2614" x2="53636" y2="2614"/>
                        <a14:foregroundMark x1="59394" y1="9150" x2="59394" y2="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39" y="2388056"/>
            <a:ext cx="833477" cy="386430"/>
          </a:xfrm>
          <a:prstGeom prst="rect">
            <a:avLst/>
          </a:prstGeom>
        </p:spPr>
      </p:pic>
      <p:grpSp>
        <p:nvGrpSpPr>
          <p:cNvPr id="149" name="Group 19"/>
          <p:cNvGrpSpPr/>
          <p:nvPr/>
        </p:nvGrpSpPr>
        <p:grpSpPr>
          <a:xfrm>
            <a:off x="7495284" y="2403068"/>
            <a:ext cx="282625" cy="3041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150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155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6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154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58" name="Group 60"/>
          <p:cNvGrpSpPr>
            <a:grpSpLocks noChangeAspect="1"/>
          </p:cNvGrpSpPr>
          <p:nvPr/>
        </p:nvGrpSpPr>
        <p:grpSpPr>
          <a:xfrm>
            <a:off x="4721058" y="2093598"/>
            <a:ext cx="584320" cy="586457"/>
            <a:chOff x="3006163" y="4594066"/>
            <a:chExt cx="728663" cy="731520"/>
          </a:xfrm>
        </p:grpSpPr>
        <p:sp>
          <p:nvSpPr>
            <p:cNvPr id="159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60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3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4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6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7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8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9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0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1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2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3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4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5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6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7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8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9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grpSp>
        <p:nvGrpSpPr>
          <p:cNvPr id="182" name="Group 14"/>
          <p:cNvGrpSpPr/>
          <p:nvPr/>
        </p:nvGrpSpPr>
        <p:grpSpPr>
          <a:xfrm>
            <a:off x="7485911" y="2671285"/>
            <a:ext cx="314564" cy="207621"/>
            <a:chOff x="5065467" y="2430723"/>
            <a:chExt cx="2774918" cy="1929136"/>
          </a:xfrm>
        </p:grpSpPr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1200636" y="2176011"/>
            <a:ext cx="6285275" cy="289457"/>
            <a:chOff x="1600848" y="2901348"/>
            <a:chExt cx="8380366" cy="385942"/>
          </a:xfrm>
        </p:grpSpPr>
        <p:grpSp>
          <p:nvGrpSpPr>
            <p:cNvPr id="6" name="Group 229"/>
            <p:cNvGrpSpPr>
              <a:grpSpLocks noChangeAspect="1"/>
            </p:cNvGrpSpPr>
            <p:nvPr/>
          </p:nvGrpSpPr>
          <p:grpSpPr bwMode="auto">
            <a:xfrm>
              <a:off x="1600848" y="2901348"/>
              <a:ext cx="294069" cy="295347"/>
              <a:chOff x="1734" y="3429"/>
              <a:chExt cx="230" cy="231"/>
            </a:xfrm>
          </p:grpSpPr>
          <p:sp>
            <p:nvSpPr>
              <p:cNvPr id="7" name="Oval 263"/>
              <p:cNvSpPr>
                <a:spLocks/>
              </p:cNvSpPr>
              <p:nvPr/>
            </p:nvSpPr>
            <p:spPr bwMode="auto">
              <a:xfrm>
                <a:off x="1734" y="3429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>
                <a:noFill/>
              </a:ln>
              <a:effectLst>
                <a:outerShdw blurRad="63500" algn="ctr" rotWithShape="0">
                  <a:srgbClr val="000000">
                    <a:alpha val="73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189">
                  <a:lnSpc>
                    <a:spcPct val="90000"/>
                  </a:lnSpc>
                  <a:buClr>
                    <a:srgbClr val="00B0F0"/>
                  </a:buClr>
                  <a:defRPr/>
                </a:pPr>
                <a:endParaRPr lang="en-US">
                  <a:solidFill>
                    <a:srgbClr val="00B0F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pitchFamily="34" charset="0"/>
                </a:endParaRPr>
              </a:p>
            </p:txBody>
          </p:sp>
          <p:sp>
            <p:nvSpPr>
              <p:cNvPr id="8" name="Freeform 20"/>
              <p:cNvSpPr>
                <a:spLocks noEditPoints="1"/>
              </p:cNvSpPr>
              <p:nvPr/>
            </p:nvSpPr>
            <p:spPr bwMode="auto">
              <a:xfrm>
                <a:off x="1769" y="3472"/>
                <a:ext cx="158" cy="138"/>
              </a:xfrm>
              <a:custGeom>
                <a:avLst/>
                <a:gdLst>
                  <a:gd name="T0" fmla="*/ 13 w 507"/>
                  <a:gd name="T1" fmla="*/ 21 h 444"/>
                  <a:gd name="T2" fmla="*/ 18 w 507"/>
                  <a:gd name="T3" fmla="*/ 22 h 444"/>
                  <a:gd name="T4" fmla="*/ 18 w 507"/>
                  <a:gd name="T5" fmla="*/ 22 h 444"/>
                  <a:gd name="T6" fmla="*/ 21 w 507"/>
                  <a:gd name="T7" fmla="*/ 25 h 444"/>
                  <a:gd name="T8" fmla="*/ 22 w 507"/>
                  <a:gd name="T9" fmla="*/ 24 h 444"/>
                  <a:gd name="T10" fmla="*/ 22 w 507"/>
                  <a:gd name="T11" fmla="*/ 23 h 444"/>
                  <a:gd name="T12" fmla="*/ 24 w 507"/>
                  <a:gd name="T13" fmla="*/ 20 h 444"/>
                  <a:gd name="T14" fmla="*/ 24 w 507"/>
                  <a:gd name="T15" fmla="*/ 19 h 444"/>
                  <a:gd name="T16" fmla="*/ 23 w 507"/>
                  <a:gd name="T17" fmla="*/ 1 h 444"/>
                  <a:gd name="T18" fmla="*/ 23 w 507"/>
                  <a:gd name="T19" fmla="*/ 0 h 444"/>
                  <a:gd name="T20" fmla="*/ 13 w 507"/>
                  <a:gd name="T21" fmla="*/ 17 h 444"/>
                  <a:gd name="T22" fmla="*/ 4 w 507"/>
                  <a:gd name="T23" fmla="*/ 34 h 444"/>
                  <a:gd name="T24" fmla="*/ 5 w 507"/>
                  <a:gd name="T25" fmla="*/ 34 h 444"/>
                  <a:gd name="T26" fmla="*/ 13 w 507"/>
                  <a:gd name="T27" fmla="*/ 21 h 444"/>
                  <a:gd name="T28" fmla="*/ 18 w 507"/>
                  <a:gd name="T29" fmla="*/ 14 h 444"/>
                  <a:gd name="T30" fmla="*/ 31 w 507"/>
                  <a:gd name="T31" fmla="*/ 14 h 444"/>
                  <a:gd name="T32" fmla="*/ 32 w 507"/>
                  <a:gd name="T33" fmla="*/ 12 h 444"/>
                  <a:gd name="T34" fmla="*/ 17 w 507"/>
                  <a:gd name="T35" fmla="*/ 12 h 444"/>
                  <a:gd name="T36" fmla="*/ 18 w 507"/>
                  <a:gd name="T37" fmla="*/ 14 h 444"/>
                  <a:gd name="T38" fmla="*/ 12 w 507"/>
                  <a:gd name="T39" fmla="*/ 23 h 444"/>
                  <a:gd name="T40" fmla="*/ 20 w 507"/>
                  <a:gd name="T41" fmla="*/ 35 h 444"/>
                  <a:gd name="T42" fmla="*/ 21 w 507"/>
                  <a:gd name="T43" fmla="*/ 33 h 444"/>
                  <a:gd name="T44" fmla="*/ 14 w 507"/>
                  <a:gd name="T45" fmla="*/ 22 h 444"/>
                  <a:gd name="T46" fmla="*/ 12 w 507"/>
                  <a:gd name="T47" fmla="*/ 23 h 444"/>
                  <a:gd name="T48" fmla="*/ 26 w 507"/>
                  <a:gd name="T49" fmla="*/ 31 h 444"/>
                  <a:gd name="T50" fmla="*/ 28 w 507"/>
                  <a:gd name="T51" fmla="*/ 26 h 444"/>
                  <a:gd name="T52" fmla="*/ 27 w 507"/>
                  <a:gd name="T53" fmla="*/ 25 h 444"/>
                  <a:gd name="T54" fmla="*/ 25 w 507"/>
                  <a:gd name="T55" fmla="*/ 26 h 444"/>
                  <a:gd name="T56" fmla="*/ 22 w 507"/>
                  <a:gd name="T57" fmla="*/ 25 h 444"/>
                  <a:gd name="T58" fmla="*/ 22 w 507"/>
                  <a:gd name="T59" fmla="*/ 26 h 444"/>
                  <a:gd name="T60" fmla="*/ 22 w 507"/>
                  <a:gd name="T61" fmla="*/ 31 h 444"/>
                  <a:gd name="T62" fmla="*/ 13 w 507"/>
                  <a:gd name="T63" fmla="*/ 39 h 444"/>
                  <a:gd name="T64" fmla="*/ 6 w 507"/>
                  <a:gd name="T65" fmla="*/ 35 h 444"/>
                  <a:gd name="T66" fmla="*/ 5 w 507"/>
                  <a:gd name="T67" fmla="*/ 36 h 444"/>
                  <a:gd name="T68" fmla="*/ 15 w 507"/>
                  <a:gd name="T69" fmla="*/ 41 h 444"/>
                  <a:gd name="T70" fmla="*/ 25 w 507"/>
                  <a:gd name="T71" fmla="*/ 36 h 444"/>
                  <a:gd name="T72" fmla="*/ 44 w 507"/>
                  <a:gd name="T73" fmla="*/ 36 h 444"/>
                  <a:gd name="T74" fmla="*/ 43 w 507"/>
                  <a:gd name="T75" fmla="*/ 36 h 444"/>
                  <a:gd name="T76" fmla="*/ 26 w 507"/>
                  <a:gd name="T77" fmla="*/ 31 h 444"/>
                  <a:gd name="T78" fmla="*/ 36 w 507"/>
                  <a:gd name="T79" fmla="*/ 17 h 444"/>
                  <a:gd name="T80" fmla="*/ 26 w 507"/>
                  <a:gd name="T81" fmla="*/ 0 h 444"/>
                  <a:gd name="T82" fmla="*/ 26 w 507"/>
                  <a:gd name="T83" fmla="*/ 1 h 444"/>
                  <a:gd name="T84" fmla="*/ 25 w 507"/>
                  <a:gd name="T85" fmla="*/ 19 h 444"/>
                  <a:gd name="T86" fmla="*/ 25 w 507"/>
                  <a:gd name="T87" fmla="*/ 20 h 444"/>
                  <a:gd name="T88" fmla="*/ 28 w 507"/>
                  <a:gd name="T89" fmla="*/ 23 h 444"/>
                  <a:gd name="T90" fmla="*/ 28 w 507"/>
                  <a:gd name="T91" fmla="*/ 24 h 444"/>
                  <a:gd name="T92" fmla="*/ 28 w 507"/>
                  <a:gd name="T93" fmla="*/ 25 h 444"/>
                  <a:gd name="T94" fmla="*/ 36 w 507"/>
                  <a:gd name="T95" fmla="*/ 21 h 444"/>
                  <a:gd name="T96" fmla="*/ 44 w 507"/>
                  <a:gd name="T97" fmla="*/ 34 h 444"/>
                  <a:gd name="T98" fmla="*/ 45 w 507"/>
                  <a:gd name="T99" fmla="*/ 34 h 444"/>
                  <a:gd name="T100" fmla="*/ 36 w 507"/>
                  <a:gd name="T101" fmla="*/ 17 h 444"/>
                  <a:gd name="T102" fmla="*/ 29 w 507"/>
                  <a:gd name="T103" fmla="*/ 33 h 444"/>
                  <a:gd name="T104" fmla="*/ 30 w 507"/>
                  <a:gd name="T105" fmla="*/ 35 h 444"/>
                  <a:gd name="T106" fmla="*/ 38 w 507"/>
                  <a:gd name="T107" fmla="*/ 23 h 444"/>
                  <a:gd name="T108" fmla="*/ 36 w 507"/>
                  <a:gd name="T109" fmla="*/ 22 h 444"/>
                  <a:gd name="T110" fmla="*/ 29 w 507"/>
                  <a:gd name="T111" fmla="*/ 33 h 4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7"/>
                  <a:gd name="T169" fmla="*/ 0 h 444"/>
                  <a:gd name="T170" fmla="*/ 507 w 507"/>
                  <a:gd name="T171" fmla="*/ 444 h 44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7" h="444">
                    <a:moveTo>
                      <a:pt x="139" y="218"/>
                    </a:moveTo>
                    <a:cubicBezTo>
                      <a:pt x="155" y="218"/>
                      <a:pt x="171" y="222"/>
                      <a:pt x="185" y="230"/>
                    </a:cubicBezTo>
                    <a:cubicBezTo>
                      <a:pt x="187" y="232"/>
                      <a:pt x="189" y="232"/>
                      <a:pt x="189" y="232"/>
                    </a:cubicBezTo>
                    <a:cubicBezTo>
                      <a:pt x="201" y="240"/>
                      <a:pt x="209" y="248"/>
                      <a:pt x="216" y="256"/>
                    </a:cubicBezTo>
                    <a:cubicBezTo>
                      <a:pt x="223" y="251"/>
                      <a:pt x="223" y="251"/>
                      <a:pt x="223" y="251"/>
                    </a:cubicBezTo>
                    <a:cubicBezTo>
                      <a:pt x="222" y="247"/>
                      <a:pt x="221" y="243"/>
                      <a:pt x="221" y="240"/>
                    </a:cubicBezTo>
                    <a:cubicBezTo>
                      <a:pt x="221" y="224"/>
                      <a:pt x="233" y="210"/>
                      <a:pt x="248" y="207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136" y="190"/>
                      <a:pt x="128" y="22"/>
                      <a:pt x="241" y="12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156" y="6"/>
                      <a:pt x="104" y="98"/>
                      <a:pt x="136" y="173"/>
                    </a:cubicBezTo>
                    <a:cubicBezTo>
                      <a:pt x="46" y="182"/>
                      <a:pt x="0" y="278"/>
                      <a:pt x="38" y="355"/>
                    </a:cubicBezTo>
                    <a:cubicBezTo>
                      <a:pt x="52" y="347"/>
                      <a:pt x="52" y="347"/>
                      <a:pt x="52" y="347"/>
                    </a:cubicBezTo>
                    <a:cubicBezTo>
                      <a:pt x="18" y="290"/>
                      <a:pt x="77" y="218"/>
                      <a:pt x="139" y="218"/>
                    </a:cubicBezTo>
                    <a:close/>
                    <a:moveTo>
                      <a:pt x="188" y="149"/>
                    </a:moveTo>
                    <a:cubicBezTo>
                      <a:pt x="227" y="118"/>
                      <a:pt x="280" y="118"/>
                      <a:pt x="318" y="148"/>
                    </a:cubicBezTo>
                    <a:cubicBezTo>
                      <a:pt x="323" y="142"/>
                      <a:pt x="327" y="136"/>
                      <a:pt x="329" y="128"/>
                    </a:cubicBezTo>
                    <a:cubicBezTo>
                      <a:pt x="283" y="96"/>
                      <a:pt x="225" y="96"/>
                      <a:pt x="180" y="128"/>
                    </a:cubicBezTo>
                    <a:cubicBezTo>
                      <a:pt x="182" y="139"/>
                      <a:pt x="184" y="143"/>
                      <a:pt x="188" y="149"/>
                    </a:cubicBezTo>
                    <a:close/>
                    <a:moveTo>
                      <a:pt x="122" y="235"/>
                    </a:moveTo>
                    <a:cubicBezTo>
                      <a:pt x="120" y="289"/>
                      <a:pt x="150" y="340"/>
                      <a:pt x="201" y="362"/>
                    </a:cubicBezTo>
                    <a:cubicBezTo>
                      <a:pt x="205" y="356"/>
                      <a:pt x="209" y="350"/>
                      <a:pt x="213" y="342"/>
                    </a:cubicBezTo>
                    <a:cubicBezTo>
                      <a:pt x="168" y="324"/>
                      <a:pt x="140" y="279"/>
                      <a:pt x="142" y="233"/>
                    </a:cubicBezTo>
                    <a:cubicBezTo>
                      <a:pt x="136" y="233"/>
                      <a:pt x="128" y="233"/>
                      <a:pt x="122" y="235"/>
                    </a:cubicBezTo>
                    <a:close/>
                    <a:moveTo>
                      <a:pt x="274" y="319"/>
                    </a:moveTo>
                    <a:cubicBezTo>
                      <a:pt x="273" y="296"/>
                      <a:pt x="274" y="288"/>
                      <a:pt x="286" y="26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1" y="269"/>
                      <a:pt x="263" y="272"/>
                      <a:pt x="254" y="272"/>
                    </a:cubicBezTo>
                    <a:cubicBezTo>
                      <a:pt x="244" y="272"/>
                      <a:pt x="235" y="268"/>
                      <a:pt x="229" y="261"/>
                    </a:cubicBezTo>
                    <a:cubicBezTo>
                      <a:pt x="222" y="266"/>
                      <a:pt x="222" y="266"/>
                      <a:pt x="222" y="266"/>
                    </a:cubicBezTo>
                    <a:cubicBezTo>
                      <a:pt x="230" y="282"/>
                      <a:pt x="232" y="299"/>
                      <a:pt x="232" y="319"/>
                    </a:cubicBezTo>
                    <a:cubicBezTo>
                      <a:pt x="230" y="367"/>
                      <a:pt x="187" y="406"/>
                      <a:pt x="139" y="406"/>
                    </a:cubicBezTo>
                    <a:cubicBezTo>
                      <a:pt x="107" y="406"/>
                      <a:pt x="81" y="391"/>
                      <a:pt x="63" y="367"/>
                    </a:cubicBezTo>
                    <a:cubicBezTo>
                      <a:pt x="50" y="375"/>
                      <a:pt x="50" y="375"/>
                      <a:pt x="50" y="375"/>
                    </a:cubicBezTo>
                    <a:cubicBezTo>
                      <a:pt x="73" y="405"/>
                      <a:pt x="111" y="426"/>
                      <a:pt x="151" y="426"/>
                    </a:cubicBezTo>
                    <a:cubicBezTo>
                      <a:pt x="194" y="426"/>
                      <a:pt x="230" y="404"/>
                      <a:pt x="254" y="371"/>
                    </a:cubicBezTo>
                    <a:cubicBezTo>
                      <a:pt x="302" y="441"/>
                      <a:pt x="405" y="444"/>
                      <a:pt x="455" y="375"/>
                    </a:cubicBezTo>
                    <a:cubicBezTo>
                      <a:pt x="443" y="369"/>
                      <a:pt x="443" y="369"/>
                      <a:pt x="443" y="369"/>
                    </a:cubicBezTo>
                    <a:cubicBezTo>
                      <a:pt x="394" y="437"/>
                      <a:pt x="281" y="403"/>
                      <a:pt x="274" y="319"/>
                    </a:cubicBezTo>
                    <a:close/>
                    <a:moveTo>
                      <a:pt x="369" y="173"/>
                    </a:moveTo>
                    <a:cubicBezTo>
                      <a:pt x="402" y="97"/>
                      <a:pt x="351" y="8"/>
                      <a:pt x="266" y="0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376" y="26"/>
                      <a:pt x="370" y="190"/>
                      <a:pt x="260" y="199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75" y="210"/>
                      <a:pt x="287" y="224"/>
                      <a:pt x="287" y="240"/>
                    </a:cubicBezTo>
                    <a:cubicBezTo>
                      <a:pt x="287" y="244"/>
                      <a:pt x="286" y="248"/>
                      <a:pt x="285" y="252"/>
                    </a:cubicBezTo>
                    <a:cubicBezTo>
                      <a:pt x="292" y="256"/>
                      <a:pt x="292" y="256"/>
                      <a:pt x="292" y="256"/>
                    </a:cubicBezTo>
                    <a:cubicBezTo>
                      <a:pt x="309" y="234"/>
                      <a:pt x="337" y="218"/>
                      <a:pt x="369" y="217"/>
                    </a:cubicBezTo>
                    <a:cubicBezTo>
                      <a:pt x="436" y="217"/>
                      <a:pt x="479" y="288"/>
                      <a:pt x="455" y="347"/>
                    </a:cubicBezTo>
                    <a:cubicBezTo>
                      <a:pt x="469" y="355"/>
                      <a:pt x="469" y="355"/>
                      <a:pt x="469" y="355"/>
                    </a:cubicBezTo>
                    <a:cubicBezTo>
                      <a:pt x="507" y="278"/>
                      <a:pt x="458" y="181"/>
                      <a:pt x="369" y="173"/>
                    </a:cubicBezTo>
                    <a:close/>
                    <a:moveTo>
                      <a:pt x="297" y="342"/>
                    </a:moveTo>
                    <a:cubicBezTo>
                      <a:pt x="301" y="350"/>
                      <a:pt x="303" y="356"/>
                      <a:pt x="307" y="362"/>
                    </a:cubicBezTo>
                    <a:cubicBezTo>
                      <a:pt x="358" y="340"/>
                      <a:pt x="390" y="289"/>
                      <a:pt x="388" y="234"/>
                    </a:cubicBezTo>
                    <a:cubicBezTo>
                      <a:pt x="382" y="232"/>
                      <a:pt x="374" y="232"/>
                      <a:pt x="366" y="232"/>
                    </a:cubicBezTo>
                    <a:cubicBezTo>
                      <a:pt x="370" y="281"/>
                      <a:pt x="341" y="326"/>
                      <a:pt x="297" y="3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17" tIns="36506" rIns="73017" bIns="36506" anchor="ctr"/>
              <a:lstStyle/>
              <a:p>
                <a:pPr defTabSz="457189">
                  <a:buClr>
                    <a:srgbClr val="000000"/>
                  </a:buClr>
                </a:pPr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charset="0"/>
                </a:endParaRPr>
              </a:p>
            </p:txBody>
          </p:sp>
        </p:grpSp>
        <p:sp>
          <p:nvSpPr>
            <p:cNvPr id="49" name="フリーフォーム 48"/>
            <p:cNvSpPr/>
            <p:nvPr/>
          </p:nvSpPr>
          <p:spPr>
            <a:xfrm>
              <a:off x="1732547" y="3080076"/>
              <a:ext cx="8248667" cy="207214"/>
            </a:xfrm>
            <a:custGeom>
              <a:avLst/>
              <a:gdLst>
                <a:gd name="connsiteX0" fmla="*/ 0 w 8021052"/>
                <a:gd name="connsiteY0" fmla="*/ 0 h 288758"/>
                <a:gd name="connsiteX1" fmla="*/ 7347284 w 8021052"/>
                <a:gd name="connsiteY1" fmla="*/ 0 h 288758"/>
                <a:gd name="connsiteX2" fmla="*/ 8021052 w 8021052"/>
                <a:gd name="connsiteY2" fmla="*/ 288758 h 288758"/>
                <a:gd name="connsiteX3" fmla="*/ 8021052 w 8021052"/>
                <a:gd name="connsiteY3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1052" h="288758">
                  <a:moveTo>
                    <a:pt x="0" y="0"/>
                  </a:moveTo>
                  <a:lnTo>
                    <a:pt x="7347284" y="0"/>
                  </a:lnTo>
                  <a:lnTo>
                    <a:pt x="8021052" y="288758"/>
                  </a:lnTo>
                  <a:lnTo>
                    <a:pt x="8021052" y="2887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cxnSp>
        <p:nvCxnSpPr>
          <p:cNvPr id="147" name="直線矢印コネクタ 146"/>
          <p:cNvCxnSpPr>
            <a:endCxn id="155" idx="12"/>
          </p:cNvCxnSpPr>
          <p:nvPr/>
        </p:nvCxnSpPr>
        <p:spPr>
          <a:xfrm>
            <a:off x="3368839" y="2583493"/>
            <a:ext cx="412644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754290" y="3435971"/>
            <a:ext cx="292096" cy="429573"/>
          </a:xfrm>
          <a:custGeom>
            <a:avLst/>
            <a:gdLst/>
            <a:ahLst/>
            <a:cxnLst>
              <a:cxn ang="0">
                <a:pos x="195" y="167"/>
              </a:cxn>
              <a:cxn ang="0">
                <a:pos x="191" y="167"/>
              </a:cxn>
              <a:cxn ang="0">
                <a:pos x="100" y="180"/>
              </a:cxn>
              <a:cxn ang="0">
                <a:pos x="110" y="237"/>
              </a:cxn>
              <a:cxn ang="0">
                <a:pos x="145" y="257"/>
              </a:cxn>
              <a:cxn ang="0">
                <a:pos x="243" y="297"/>
              </a:cxn>
              <a:cxn ang="0">
                <a:pos x="263" y="237"/>
              </a:cxn>
              <a:cxn ang="0">
                <a:pos x="287" y="216"/>
              </a:cxn>
              <a:cxn ang="0">
                <a:pos x="283" y="163"/>
              </a:cxn>
              <a:cxn ang="0">
                <a:pos x="76" y="160"/>
              </a:cxn>
              <a:cxn ang="0">
                <a:pos x="89" y="104"/>
              </a:cxn>
              <a:cxn ang="0">
                <a:pos x="128" y="0"/>
              </a:cxn>
              <a:cxn ang="0">
                <a:pos x="270" y="8"/>
              </a:cxn>
              <a:cxn ang="0">
                <a:pos x="387" y="137"/>
              </a:cxn>
              <a:cxn ang="0">
                <a:pos x="319" y="199"/>
              </a:cxn>
              <a:cxn ang="0">
                <a:pos x="317" y="237"/>
              </a:cxn>
              <a:cxn ang="0">
                <a:pos x="337" y="279"/>
              </a:cxn>
              <a:cxn ang="0">
                <a:pos x="365" y="439"/>
              </a:cxn>
              <a:cxn ang="0">
                <a:pos x="201" y="475"/>
              </a:cxn>
              <a:cxn ang="0">
                <a:pos x="187" y="315"/>
              </a:cxn>
              <a:cxn ang="0">
                <a:pos x="55" y="475"/>
              </a:cxn>
              <a:cxn ang="0">
                <a:pos x="22" y="315"/>
              </a:cxn>
              <a:cxn ang="0">
                <a:pos x="51" y="257"/>
              </a:cxn>
              <a:cxn ang="0">
                <a:pos x="76" y="237"/>
              </a:cxn>
              <a:cxn ang="0">
                <a:pos x="76" y="160"/>
              </a:cxn>
              <a:cxn ang="0">
                <a:pos x="168" y="179"/>
              </a:cxn>
              <a:cxn ang="0">
                <a:pos x="181" y="210"/>
              </a:cxn>
              <a:cxn ang="0">
                <a:pos x="143" y="227"/>
              </a:cxn>
              <a:cxn ang="0">
                <a:pos x="126" y="182"/>
              </a:cxn>
              <a:cxn ang="0">
                <a:pos x="131" y="179"/>
              </a:cxn>
              <a:cxn ang="0">
                <a:pos x="224" y="179"/>
              </a:cxn>
              <a:cxn ang="0">
                <a:pos x="262" y="179"/>
              </a:cxn>
              <a:cxn ang="0">
                <a:pos x="269" y="182"/>
              </a:cxn>
              <a:cxn ang="0">
                <a:pos x="252" y="227"/>
              </a:cxn>
              <a:cxn ang="0">
                <a:pos x="213" y="210"/>
              </a:cxn>
              <a:cxn ang="0">
                <a:pos x="224" y="179"/>
              </a:cxn>
            </a:cxnLst>
            <a:rect l="0" t="0" r="r" b="b"/>
            <a:pathLst>
              <a:path w="387" h="475">
                <a:moveTo>
                  <a:pt x="196" y="167"/>
                </a:moveTo>
                <a:cubicBezTo>
                  <a:pt x="195" y="167"/>
                  <a:pt x="195" y="167"/>
                  <a:pt x="195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60" y="167"/>
                  <a:pt x="131" y="166"/>
                  <a:pt x="105" y="163"/>
                </a:cubicBezTo>
                <a:cubicBezTo>
                  <a:pt x="102" y="168"/>
                  <a:pt x="100" y="173"/>
                  <a:pt x="100" y="180"/>
                </a:cubicBezTo>
                <a:cubicBezTo>
                  <a:pt x="100" y="216"/>
                  <a:pt x="100" y="216"/>
                  <a:pt x="100" y="216"/>
                </a:cubicBezTo>
                <a:cubicBezTo>
                  <a:pt x="100" y="225"/>
                  <a:pt x="104" y="233"/>
                  <a:pt x="110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36" y="237"/>
                  <a:pt x="145" y="246"/>
                  <a:pt x="145" y="25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73" y="313"/>
                  <a:pt x="215" y="313"/>
                  <a:pt x="243" y="297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3" y="246"/>
                  <a:pt x="252" y="237"/>
                  <a:pt x="263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83" y="233"/>
                  <a:pt x="287" y="225"/>
                  <a:pt x="287" y="216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73"/>
                  <a:pt x="286" y="168"/>
                  <a:pt x="283" y="163"/>
                </a:cubicBezTo>
                <a:cubicBezTo>
                  <a:pt x="257" y="166"/>
                  <a:pt x="227" y="167"/>
                  <a:pt x="196" y="167"/>
                </a:cubicBezTo>
                <a:close/>
                <a:moveTo>
                  <a:pt x="76" y="160"/>
                </a:moveTo>
                <a:cubicBezTo>
                  <a:pt x="30" y="154"/>
                  <a:pt x="0" y="145"/>
                  <a:pt x="0" y="137"/>
                </a:cubicBezTo>
                <a:cubicBezTo>
                  <a:pt x="1" y="124"/>
                  <a:pt x="36" y="110"/>
                  <a:pt x="89" y="10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9" y="4"/>
                  <a:pt x="122" y="0"/>
                  <a:pt x="128" y="0"/>
                </a:cubicBezTo>
                <a:cubicBezTo>
                  <a:pt x="172" y="0"/>
                  <a:pt x="216" y="0"/>
                  <a:pt x="260" y="0"/>
                </a:cubicBezTo>
                <a:cubicBezTo>
                  <a:pt x="266" y="0"/>
                  <a:pt x="269" y="4"/>
                  <a:pt x="270" y="8"/>
                </a:cubicBezTo>
                <a:cubicBezTo>
                  <a:pt x="299" y="104"/>
                  <a:pt x="299" y="104"/>
                  <a:pt x="299" y="104"/>
                </a:cubicBezTo>
                <a:cubicBezTo>
                  <a:pt x="352" y="110"/>
                  <a:pt x="387" y="124"/>
                  <a:pt x="387" y="137"/>
                </a:cubicBezTo>
                <a:cubicBezTo>
                  <a:pt x="387" y="145"/>
                  <a:pt x="358" y="154"/>
                  <a:pt x="312" y="160"/>
                </a:cubicBezTo>
                <a:cubicBezTo>
                  <a:pt x="316" y="172"/>
                  <a:pt x="319" y="185"/>
                  <a:pt x="319" y="199"/>
                </a:cubicBezTo>
                <a:cubicBezTo>
                  <a:pt x="319" y="212"/>
                  <a:pt x="316" y="225"/>
                  <a:pt x="312" y="237"/>
                </a:cubicBezTo>
                <a:cubicBezTo>
                  <a:pt x="317" y="237"/>
                  <a:pt x="317" y="237"/>
                  <a:pt x="317" y="237"/>
                </a:cubicBezTo>
                <a:cubicBezTo>
                  <a:pt x="328" y="237"/>
                  <a:pt x="337" y="246"/>
                  <a:pt x="337" y="257"/>
                </a:cubicBezTo>
                <a:cubicBezTo>
                  <a:pt x="337" y="279"/>
                  <a:pt x="337" y="279"/>
                  <a:pt x="337" y="279"/>
                </a:cubicBezTo>
                <a:cubicBezTo>
                  <a:pt x="353" y="281"/>
                  <a:pt x="365" y="296"/>
                  <a:pt x="365" y="315"/>
                </a:cubicBezTo>
                <a:cubicBezTo>
                  <a:pt x="365" y="439"/>
                  <a:pt x="365" y="439"/>
                  <a:pt x="365" y="439"/>
                </a:cubicBezTo>
                <a:cubicBezTo>
                  <a:pt x="365" y="459"/>
                  <a:pt x="351" y="475"/>
                  <a:pt x="333" y="475"/>
                </a:cubicBezTo>
                <a:cubicBezTo>
                  <a:pt x="201" y="475"/>
                  <a:pt x="201" y="475"/>
                  <a:pt x="201" y="475"/>
                </a:cubicBezTo>
                <a:cubicBezTo>
                  <a:pt x="201" y="315"/>
                  <a:pt x="201" y="315"/>
                  <a:pt x="201" y="315"/>
                </a:cubicBezTo>
                <a:cubicBezTo>
                  <a:pt x="196" y="315"/>
                  <a:pt x="191" y="315"/>
                  <a:pt x="187" y="315"/>
                </a:cubicBezTo>
                <a:cubicBezTo>
                  <a:pt x="187" y="475"/>
                  <a:pt x="187" y="475"/>
                  <a:pt x="187" y="475"/>
                </a:cubicBezTo>
                <a:cubicBezTo>
                  <a:pt x="55" y="475"/>
                  <a:pt x="55" y="475"/>
                  <a:pt x="55" y="475"/>
                </a:cubicBezTo>
                <a:cubicBezTo>
                  <a:pt x="37" y="475"/>
                  <a:pt x="22" y="459"/>
                  <a:pt x="22" y="439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2" y="296"/>
                  <a:pt x="35" y="281"/>
                  <a:pt x="51" y="279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46"/>
                  <a:pt x="60" y="237"/>
                  <a:pt x="71" y="237"/>
                </a:cubicBezTo>
                <a:cubicBezTo>
                  <a:pt x="76" y="237"/>
                  <a:pt x="76" y="237"/>
                  <a:pt x="76" y="237"/>
                </a:cubicBezTo>
                <a:cubicBezTo>
                  <a:pt x="71" y="225"/>
                  <a:pt x="69" y="212"/>
                  <a:pt x="69" y="199"/>
                </a:cubicBezTo>
                <a:cubicBezTo>
                  <a:pt x="69" y="185"/>
                  <a:pt x="71" y="172"/>
                  <a:pt x="76" y="160"/>
                </a:cubicBezTo>
                <a:close/>
                <a:moveTo>
                  <a:pt x="132" y="179"/>
                </a:moveTo>
                <a:cubicBezTo>
                  <a:pt x="144" y="179"/>
                  <a:pt x="156" y="179"/>
                  <a:pt x="168" y="179"/>
                </a:cubicBezTo>
                <a:cubicBezTo>
                  <a:pt x="180" y="179"/>
                  <a:pt x="181" y="182"/>
                  <a:pt x="181" y="194"/>
                </a:cubicBezTo>
                <a:cubicBezTo>
                  <a:pt x="181" y="194"/>
                  <a:pt x="181" y="208"/>
                  <a:pt x="181" y="210"/>
                </a:cubicBezTo>
                <a:cubicBezTo>
                  <a:pt x="181" y="219"/>
                  <a:pt x="173" y="227"/>
                  <a:pt x="164" y="227"/>
                </a:cubicBezTo>
                <a:cubicBezTo>
                  <a:pt x="143" y="227"/>
                  <a:pt x="143" y="227"/>
                  <a:pt x="143" y="227"/>
                </a:cubicBezTo>
                <a:cubicBezTo>
                  <a:pt x="133" y="227"/>
                  <a:pt x="126" y="219"/>
                  <a:pt x="126" y="210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31" y="179"/>
                  <a:pt x="131" y="179"/>
                  <a:pt x="131" y="179"/>
                </a:cubicBezTo>
                <a:cubicBezTo>
                  <a:pt x="131" y="179"/>
                  <a:pt x="131" y="179"/>
                  <a:pt x="132" y="179"/>
                </a:cubicBezTo>
                <a:close/>
                <a:moveTo>
                  <a:pt x="224" y="179"/>
                </a:moveTo>
                <a:cubicBezTo>
                  <a:pt x="262" y="179"/>
                  <a:pt x="262" y="179"/>
                  <a:pt x="262" y="179"/>
                </a:cubicBezTo>
                <a:cubicBezTo>
                  <a:pt x="262" y="179"/>
                  <a:pt x="262" y="179"/>
                  <a:pt x="262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8" y="179"/>
                  <a:pt x="269" y="180"/>
                  <a:pt x="269" y="182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9"/>
                  <a:pt x="261" y="227"/>
                  <a:pt x="252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1" y="227"/>
                  <a:pt x="214" y="219"/>
                  <a:pt x="213" y="210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82"/>
                  <a:pt x="211" y="179"/>
                  <a:pt x="224" y="179"/>
                </a:cubicBezTo>
                <a:close/>
              </a:path>
            </a:pathLst>
          </a:custGeom>
          <a:solidFill>
            <a:srgbClr val="FF0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 defTabSz="457189">
              <a:defRPr/>
            </a:pPr>
            <a:endParaRPr lang="en-US" kern="0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192" name="Group 60"/>
          <p:cNvGrpSpPr>
            <a:grpSpLocks noChangeAspect="1"/>
          </p:cNvGrpSpPr>
          <p:nvPr/>
        </p:nvGrpSpPr>
        <p:grpSpPr>
          <a:xfrm>
            <a:off x="4721058" y="3795792"/>
            <a:ext cx="584320" cy="586457"/>
            <a:chOff x="3006163" y="4594066"/>
            <a:chExt cx="728663" cy="731520"/>
          </a:xfrm>
        </p:grpSpPr>
        <p:sp>
          <p:nvSpPr>
            <p:cNvPr id="193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94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1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2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3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4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5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6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7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8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9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0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1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2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3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4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5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sp>
        <p:nvSpPr>
          <p:cNvPr id="216" name="テキスト ボックス 215"/>
          <p:cNvSpPr txBox="1"/>
          <p:nvPr/>
        </p:nvSpPr>
        <p:spPr>
          <a:xfrm>
            <a:off x="162304" y="4431123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Wingdings" charset="2"/>
              <a:buChar char="ü"/>
            </a:pP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悪質な</a:t>
            </a: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サイト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0975" indent="-180975">
              <a:buFont typeface="Wingdings" charset="2"/>
              <a:buChar char="ü"/>
            </a:pPr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C2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ja-JP" altLang="en-US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2" y="1437471"/>
            <a:ext cx="742576" cy="742576"/>
          </a:xfrm>
          <a:prstGeom prst="rect">
            <a:avLst/>
          </a:prstGeom>
        </p:spPr>
      </p:pic>
      <p:grpSp>
        <p:nvGrpSpPr>
          <p:cNvPr id="4" name="図形グループ 3"/>
          <p:cNvGrpSpPr/>
          <p:nvPr/>
        </p:nvGrpSpPr>
        <p:grpSpPr>
          <a:xfrm>
            <a:off x="1191661" y="1935339"/>
            <a:ext cx="5168929" cy="347358"/>
            <a:chOff x="1588881" y="2580452"/>
            <a:chExt cx="6891905" cy="463144"/>
          </a:xfrm>
        </p:grpSpPr>
        <p:grpSp>
          <p:nvGrpSpPr>
            <p:cNvPr id="218" name="Group 229"/>
            <p:cNvGrpSpPr>
              <a:grpSpLocks noChangeAspect="1"/>
            </p:cNvGrpSpPr>
            <p:nvPr/>
          </p:nvGrpSpPr>
          <p:grpSpPr bwMode="auto">
            <a:xfrm>
              <a:off x="1588881" y="2748249"/>
              <a:ext cx="294069" cy="295347"/>
              <a:chOff x="1734" y="3429"/>
              <a:chExt cx="230" cy="231"/>
            </a:xfrm>
          </p:grpSpPr>
          <p:sp>
            <p:nvSpPr>
              <p:cNvPr id="219" name="Oval 263"/>
              <p:cNvSpPr>
                <a:spLocks/>
              </p:cNvSpPr>
              <p:nvPr/>
            </p:nvSpPr>
            <p:spPr bwMode="auto">
              <a:xfrm>
                <a:off x="1734" y="3429"/>
                <a:ext cx="230" cy="231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5400000" scaled="1"/>
              </a:gradFill>
              <a:ln>
                <a:noFill/>
              </a:ln>
              <a:effectLst>
                <a:outerShdw blurRad="63500" algn="ctr" rotWithShape="0">
                  <a:srgbClr val="000000">
                    <a:alpha val="73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457189">
                  <a:lnSpc>
                    <a:spcPct val="90000"/>
                  </a:lnSpc>
                  <a:buClr>
                    <a:srgbClr val="00B0F0"/>
                  </a:buClr>
                  <a:defRPr/>
                </a:pPr>
                <a:endParaRPr lang="en-US">
                  <a:solidFill>
                    <a:srgbClr val="00B0F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pitchFamily="34" charset="0"/>
                </a:endParaRPr>
              </a:p>
            </p:txBody>
          </p:sp>
          <p:sp>
            <p:nvSpPr>
              <p:cNvPr id="220" name="Freeform 20"/>
              <p:cNvSpPr>
                <a:spLocks noEditPoints="1"/>
              </p:cNvSpPr>
              <p:nvPr/>
            </p:nvSpPr>
            <p:spPr bwMode="auto">
              <a:xfrm>
                <a:off x="1769" y="3472"/>
                <a:ext cx="158" cy="138"/>
              </a:xfrm>
              <a:custGeom>
                <a:avLst/>
                <a:gdLst>
                  <a:gd name="T0" fmla="*/ 13 w 507"/>
                  <a:gd name="T1" fmla="*/ 21 h 444"/>
                  <a:gd name="T2" fmla="*/ 18 w 507"/>
                  <a:gd name="T3" fmla="*/ 22 h 444"/>
                  <a:gd name="T4" fmla="*/ 18 w 507"/>
                  <a:gd name="T5" fmla="*/ 22 h 444"/>
                  <a:gd name="T6" fmla="*/ 21 w 507"/>
                  <a:gd name="T7" fmla="*/ 25 h 444"/>
                  <a:gd name="T8" fmla="*/ 22 w 507"/>
                  <a:gd name="T9" fmla="*/ 24 h 444"/>
                  <a:gd name="T10" fmla="*/ 22 w 507"/>
                  <a:gd name="T11" fmla="*/ 23 h 444"/>
                  <a:gd name="T12" fmla="*/ 24 w 507"/>
                  <a:gd name="T13" fmla="*/ 20 h 444"/>
                  <a:gd name="T14" fmla="*/ 24 w 507"/>
                  <a:gd name="T15" fmla="*/ 19 h 444"/>
                  <a:gd name="T16" fmla="*/ 23 w 507"/>
                  <a:gd name="T17" fmla="*/ 1 h 444"/>
                  <a:gd name="T18" fmla="*/ 23 w 507"/>
                  <a:gd name="T19" fmla="*/ 0 h 444"/>
                  <a:gd name="T20" fmla="*/ 13 w 507"/>
                  <a:gd name="T21" fmla="*/ 17 h 444"/>
                  <a:gd name="T22" fmla="*/ 4 w 507"/>
                  <a:gd name="T23" fmla="*/ 34 h 444"/>
                  <a:gd name="T24" fmla="*/ 5 w 507"/>
                  <a:gd name="T25" fmla="*/ 34 h 444"/>
                  <a:gd name="T26" fmla="*/ 13 w 507"/>
                  <a:gd name="T27" fmla="*/ 21 h 444"/>
                  <a:gd name="T28" fmla="*/ 18 w 507"/>
                  <a:gd name="T29" fmla="*/ 14 h 444"/>
                  <a:gd name="T30" fmla="*/ 31 w 507"/>
                  <a:gd name="T31" fmla="*/ 14 h 444"/>
                  <a:gd name="T32" fmla="*/ 32 w 507"/>
                  <a:gd name="T33" fmla="*/ 12 h 444"/>
                  <a:gd name="T34" fmla="*/ 17 w 507"/>
                  <a:gd name="T35" fmla="*/ 12 h 444"/>
                  <a:gd name="T36" fmla="*/ 18 w 507"/>
                  <a:gd name="T37" fmla="*/ 14 h 444"/>
                  <a:gd name="T38" fmla="*/ 12 w 507"/>
                  <a:gd name="T39" fmla="*/ 23 h 444"/>
                  <a:gd name="T40" fmla="*/ 20 w 507"/>
                  <a:gd name="T41" fmla="*/ 35 h 444"/>
                  <a:gd name="T42" fmla="*/ 21 w 507"/>
                  <a:gd name="T43" fmla="*/ 33 h 444"/>
                  <a:gd name="T44" fmla="*/ 14 w 507"/>
                  <a:gd name="T45" fmla="*/ 22 h 444"/>
                  <a:gd name="T46" fmla="*/ 12 w 507"/>
                  <a:gd name="T47" fmla="*/ 23 h 444"/>
                  <a:gd name="T48" fmla="*/ 26 w 507"/>
                  <a:gd name="T49" fmla="*/ 31 h 444"/>
                  <a:gd name="T50" fmla="*/ 28 w 507"/>
                  <a:gd name="T51" fmla="*/ 26 h 444"/>
                  <a:gd name="T52" fmla="*/ 27 w 507"/>
                  <a:gd name="T53" fmla="*/ 25 h 444"/>
                  <a:gd name="T54" fmla="*/ 25 w 507"/>
                  <a:gd name="T55" fmla="*/ 26 h 444"/>
                  <a:gd name="T56" fmla="*/ 22 w 507"/>
                  <a:gd name="T57" fmla="*/ 25 h 444"/>
                  <a:gd name="T58" fmla="*/ 22 w 507"/>
                  <a:gd name="T59" fmla="*/ 26 h 444"/>
                  <a:gd name="T60" fmla="*/ 22 w 507"/>
                  <a:gd name="T61" fmla="*/ 31 h 444"/>
                  <a:gd name="T62" fmla="*/ 13 w 507"/>
                  <a:gd name="T63" fmla="*/ 39 h 444"/>
                  <a:gd name="T64" fmla="*/ 6 w 507"/>
                  <a:gd name="T65" fmla="*/ 35 h 444"/>
                  <a:gd name="T66" fmla="*/ 5 w 507"/>
                  <a:gd name="T67" fmla="*/ 36 h 444"/>
                  <a:gd name="T68" fmla="*/ 15 w 507"/>
                  <a:gd name="T69" fmla="*/ 41 h 444"/>
                  <a:gd name="T70" fmla="*/ 25 w 507"/>
                  <a:gd name="T71" fmla="*/ 36 h 444"/>
                  <a:gd name="T72" fmla="*/ 44 w 507"/>
                  <a:gd name="T73" fmla="*/ 36 h 444"/>
                  <a:gd name="T74" fmla="*/ 43 w 507"/>
                  <a:gd name="T75" fmla="*/ 36 h 444"/>
                  <a:gd name="T76" fmla="*/ 26 w 507"/>
                  <a:gd name="T77" fmla="*/ 31 h 444"/>
                  <a:gd name="T78" fmla="*/ 36 w 507"/>
                  <a:gd name="T79" fmla="*/ 17 h 444"/>
                  <a:gd name="T80" fmla="*/ 26 w 507"/>
                  <a:gd name="T81" fmla="*/ 0 h 444"/>
                  <a:gd name="T82" fmla="*/ 26 w 507"/>
                  <a:gd name="T83" fmla="*/ 1 h 444"/>
                  <a:gd name="T84" fmla="*/ 25 w 507"/>
                  <a:gd name="T85" fmla="*/ 19 h 444"/>
                  <a:gd name="T86" fmla="*/ 25 w 507"/>
                  <a:gd name="T87" fmla="*/ 20 h 444"/>
                  <a:gd name="T88" fmla="*/ 28 w 507"/>
                  <a:gd name="T89" fmla="*/ 23 h 444"/>
                  <a:gd name="T90" fmla="*/ 28 w 507"/>
                  <a:gd name="T91" fmla="*/ 24 h 444"/>
                  <a:gd name="T92" fmla="*/ 28 w 507"/>
                  <a:gd name="T93" fmla="*/ 25 h 444"/>
                  <a:gd name="T94" fmla="*/ 36 w 507"/>
                  <a:gd name="T95" fmla="*/ 21 h 444"/>
                  <a:gd name="T96" fmla="*/ 44 w 507"/>
                  <a:gd name="T97" fmla="*/ 34 h 444"/>
                  <a:gd name="T98" fmla="*/ 45 w 507"/>
                  <a:gd name="T99" fmla="*/ 34 h 444"/>
                  <a:gd name="T100" fmla="*/ 36 w 507"/>
                  <a:gd name="T101" fmla="*/ 17 h 444"/>
                  <a:gd name="T102" fmla="*/ 29 w 507"/>
                  <a:gd name="T103" fmla="*/ 33 h 444"/>
                  <a:gd name="T104" fmla="*/ 30 w 507"/>
                  <a:gd name="T105" fmla="*/ 35 h 444"/>
                  <a:gd name="T106" fmla="*/ 38 w 507"/>
                  <a:gd name="T107" fmla="*/ 23 h 444"/>
                  <a:gd name="T108" fmla="*/ 36 w 507"/>
                  <a:gd name="T109" fmla="*/ 22 h 444"/>
                  <a:gd name="T110" fmla="*/ 29 w 507"/>
                  <a:gd name="T111" fmla="*/ 33 h 4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7"/>
                  <a:gd name="T169" fmla="*/ 0 h 444"/>
                  <a:gd name="T170" fmla="*/ 507 w 507"/>
                  <a:gd name="T171" fmla="*/ 444 h 44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7" h="444">
                    <a:moveTo>
                      <a:pt x="139" y="218"/>
                    </a:moveTo>
                    <a:cubicBezTo>
                      <a:pt x="155" y="218"/>
                      <a:pt x="171" y="222"/>
                      <a:pt x="185" y="230"/>
                    </a:cubicBezTo>
                    <a:cubicBezTo>
                      <a:pt x="187" y="232"/>
                      <a:pt x="189" y="232"/>
                      <a:pt x="189" y="232"/>
                    </a:cubicBezTo>
                    <a:cubicBezTo>
                      <a:pt x="201" y="240"/>
                      <a:pt x="209" y="248"/>
                      <a:pt x="216" y="256"/>
                    </a:cubicBezTo>
                    <a:cubicBezTo>
                      <a:pt x="223" y="251"/>
                      <a:pt x="223" y="251"/>
                      <a:pt x="223" y="251"/>
                    </a:cubicBezTo>
                    <a:cubicBezTo>
                      <a:pt x="222" y="247"/>
                      <a:pt x="221" y="243"/>
                      <a:pt x="221" y="240"/>
                    </a:cubicBezTo>
                    <a:cubicBezTo>
                      <a:pt x="221" y="224"/>
                      <a:pt x="233" y="210"/>
                      <a:pt x="248" y="207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136" y="190"/>
                      <a:pt x="128" y="22"/>
                      <a:pt x="241" y="12"/>
                    </a:cubicBezTo>
                    <a:cubicBezTo>
                      <a:pt x="241" y="0"/>
                      <a:pt x="241" y="0"/>
                      <a:pt x="241" y="0"/>
                    </a:cubicBezTo>
                    <a:cubicBezTo>
                      <a:pt x="156" y="6"/>
                      <a:pt x="104" y="98"/>
                      <a:pt x="136" y="173"/>
                    </a:cubicBezTo>
                    <a:cubicBezTo>
                      <a:pt x="46" y="182"/>
                      <a:pt x="0" y="278"/>
                      <a:pt x="38" y="355"/>
                    </a:cubicBezTo>
                    <a:cubicBezTo>
                      <a:pt x="52" y="347"/>
                      <a:pt x="52" y="347"/>
                      <a:pt x="52" y="347"/>
                    </a:cubicBezTo>
                    <a:cubicBezTo>
                      <a:pt x="18" y="290"/>
                      <a:pt x="77" y="218"/>
                      <a:pt x="139" y="218"/>
                    </a:cubicBezTo>
                    <a:close/>
                    <a:moveTo>
                      <a:pt x="188" y="149"/>
                    </a:moveTo>
                    <a:cubicBezTo>
                      <a:pt x="227" y="118"/>
                      <a:pt x="280" y="118"/>
                      <a:pt x="318" y="148"/>
                    </a:cubicBezTo>
                    <a:cubicBezTo>
                      <a:pt x="323" y="142"/>
                      <a:pt x="327" y="136"/>
                      <a:pt x="329" y="128"/>
                    </a:cubicBezTo>
                    <a:cubicBezTo>
                      <a:pt x="283" y="96"/>
                      <a:pt x="225" y="96"/>
                      <a:pt x="180" y="128"/>
                    </a:cubicBezTo>
                    <a:cubicBezTo>
                      <a:pt x="182" y="139"/>
                      <a:pt x="184" y="143"/>
                      <a:pt x="188" y="149"/>
                    </a:cubicBezTo>
                    <a:close/>
                    <a:moveTo>
                      <a:pt x="122" y="235"/>
                    </a:moveTo>
                    <a:cubicBezTo>
                      <a:pt x="120" y="289"/>
                      <a:pt x="150" y="340"/>
                      <a:pt x="201" y="362"/>
                    </a:cubicBezTo>
                    <a:cubicBezTo>
                      <a:pt x="205" y="356"/>
                      <a:pt x="209" y="350"/>
                      <a:pt x="213" y="342"/>
                    </a:cubicBezTo>
                    <a:cubicBezTo>
                      <a:pt x="168" y="324"/>
                      <a:pt x="140" y="279"/>
                      <a:pt x="142" y="233"/>
                    </a:cubicBezTo>
                    <a:cubicBezTo>
                      <a:pt x="136" y="233"/>
                      <a:pt x="128" y="233"/>
                      <a:pt x="122" y="235"/>
                    </a:cubicBezTo>
                    <a:close/>
                    <a:moveTo>
                      <a:pt x="274" y="319"/>
                    </a:moveTo>
                    <a:cubicBezTo>
                      <a:pt x="273" y="296"/>
                      <a:pt x="274" y="288"/>
                      <a:pt x="286" y="26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1" y="269"/>
                      <a:pt x="263" y="272"/>
                      <a:pt x="254" y="272"/>
                    </a:cubicBezTo>
                    <a:cubicBezTo>
                      <a:pt x="244" y="272"/>
                      <a:pt x="235" y="268"/>
                      <a:pt x="229" y="261"/>
                    </a:cubicBezTo>
                    <a:cubicBezTo>
                      <a:pt x="222" y="266"/>
                      <a:pt x="222" y="266"/>
                      <a:pt x="222" y="266"/>
                    </a:cubicBezTo>
                    <a:cubicBezTo>
                      <a:pt x="230" y="282"/>
                      <a:pt x="232" y="299"/>
                      <a:pt x="232" y="319"/>
                    </a:cubicBezTo>
                    <a:cubicBezTo>
                      <a:pt x="230" y="367"/>
                      <a:pt x="187" y="406"/>
                      <a:pt x="139" y="406"/>
                    </a:cubicBezTo>
                    <a:cubicBezTo>
                      <a:pt x="107" y="406"/>
                      <a:pt x="81" y="391"/>
                      <a:pt x="63" y="367"/>
                    </a:cubicBezTo>
                    <a:cubicBezTo>
                      <a:pt x="50" y="375"/>
                      <a:pt x="50" y="375"/>
                      <a:pt x="50" y="375"/>
                    </a:cubicBezTo>
                    <a:cubicBezTo>
                      <a:pt x="73" y="405"/>
                      <a:pt x="111" y="426"/>
                      <a:pt x="151" y="426"/>
                    </a:cubicBezTo>
                    <a:cubicBezTo>
                      <a:pt x="194" y="426"/>
                      <a:pt x="230" y="404"/>
                      <a:pt x="254" y="371"/>
                    </a:cubicBezTo>
                    <a:cubicBezTo>
                      <a:pt x="302" y="441"/>
                      <a:pt x="405" y="444"/>
                      <a:pt x="455" y="375"/>
                    </a:cubicBezTo>
                    <a:cubicBezTo>
                      <a:pt x="443" y="369"/>
                      <a:pt x="443" y="369"/>
                      <a:pt x="443" y="369"/>
                    </a:cubicBezTo>
                    <a:cubicBezTo>
                      <a:pt x="394" y="437"/>
                      <a:pt x="281" y="403"/>
                      <a:pt x="274" y="319"/>
                    </a:cubicBezTo>
                    <a:close/>
                    <a:moveTo>
                      <a:pt x="369" y="173"/>
                    </a:moveTo>
                    <a:cubicBezTo>
                      <a:pt x="402" y="97"/>
                      <a:pt x="351" y="8"/>
                      <a:pt x="266" y="0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376" y="26"/>
                      <a:pt x="370" y="190"/>
                      <a:pt x="260" y="199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75" y="210"/>
                      <a:pt x="287" y="224"/>
                      <a:pt x="287" y="240"/>
                    </a:cubicBezTo>
                    <a:cubicBezTo>
                      <a:pt x="287" y="244"/>
                      <a:pt x="286" y="248"/>
                      <a:pt x="285" y="252"/>
                    </a:cubicBezTo>
                    <a:cubicBezTo>
                      <a:pt x="292" y="256"/>
                      <a:pt x="292" y="256"/>
                      <a:pt x="292" y="256"/>
                    </a:cubicBezTo>
                    <a:cubicBezTo>
                      <a:pt x="309" y="234"/>
                      <a:pt x="337" y="218"/>
                      <a:pt x="369" y="217"/>
                    </a:cubicBezTo>
                    <a:cubicBezTo>
                      <a:pt x="436" y="217"/>
                      <a:pt x="479" y="288"/>
                      <a:pt x="455" y="347"/>
                    </a:cubicBezTo>
                    <a:cubicBezTo>
                      <a:pt x="469" y="355"/>
                      <a:pt x="469" y="355"/>
                      <a:pt x="469" y="355"/>
                    </a:cubicBezTo>
                    <a:cubicBezTo>
                      <a:pt x="507" y="278"/>
                      <a:pt x="458" y="181"/>
                      <a:pt x="369" y="173"/>
                    </a:cubicBezTo>
                    <a:close/>
                    <a:moveTo>
                      <a:pt x="297" y="342"/>
                    </a:moveTo>
                    <a:cubicBezTo>
                      <a:pt x="301" y="350"/>
                      <a:pt x="303" y="356"/>
                      <a:pt x="307" y="362"/>
                    </a:cubicBezTo>
                    <a:cubicBezTo>
                      <a:pt x="358" y="340"/>
                      <a:pt x="390" y="289"/>
                      <a:pt x="388" y="234"/>
                    </a:cubicBezTo>
                    <a:cubicBezTo>
                      <a:pt x="382" y="232"/>
                      <a:pt x="374" y="232"/>
                      <a:pt x="366" y="232"/>
                    </a:cubicBezTo>
                    <a:cubicBezTo>
                      <a:pt x="370" y="281"/>
                      <a:pt x="341" y="326"/>
                      <a:pt x="297" y="3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17" tIns="36506" rIns="73017" bIns="36506" anchor="ctr"/>
              <a:lstStyle/>
              <a:p>
                <a:pPr defTabSz="457189">
                  <a:buClr>
                    <a:srgbClr val="000000"/>
                  </a:buClr>
                </a:pPr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  <a:sym typeface="Arial" charset="0"/>
                </a:endParaRPr>
              </a:p>
            </p:txBody>
          </p:sp>
        </p:grpSp>
        <p:sp>
          <p:nvSpPr>
            <p:cNvPr id="221" name="フリーフォーム 220"/>
            <p:cNvSpPr/>
            <p:nvPr/>
          </p:nvSpPr>
          <p:spPr>
            <a:xfrm flipV="1">
              <a:off x="1868427" y="2580452"/>
              <a:ext cx="6612359" cy="336029"/>
            </a:xfrm>
            <a:custGeom>
              <a:avLst/>
              <a:gdLst>
                <a:gd name="connsiteX0" fmla="*/ 0 w 8021052"/>
                <a:gd name="connsiteY0" fmla="*/ 0 h 288758"/>
                <a:gd name="connsiteX1" fmla="*/ 7347284 w 8021052"/>
                <a:gd name="connsiteY1" fmla="*/ 0 h 288758"/>
                <a:gd name="connsiteX2" fmla="*/ 8021052 w 8021052"/>
                <a:gd name="connsiteY2" fmla="*/ 288758 h 288758"/>
                <a:gd name="connsiteX3" fmla="*/ 8021052 w 8021052"/>
                <a:gd name="connsiteY3" fmla="*/ 288758 h 288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1052" h="288758">
                  <a:moveTo>
                    <a:pt x="0" y="0"/>
                  </a:moveTo>
                  <a:lnTo>
                    <a:pt x="7347284" y="0"/>
                  </a:lnTo>
                  <a:lnTo>
                    <a:pt x="8021052" y="288758"/>
                  </a:lnTo>
                  <a:lnTo>
                    <a:pt x="8021052" y="2887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222" name="テキスト ボックス 221"/>
          <p:cNvSpPr txBox="1"/>
          <p:nvPr/>
        </p:nvSpPr>
        <p:spPr>
          <a:xfrm>
            <a:off x="6512708" y="1792791"/>
            <a:ext cx="1976823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不正アクセス・不正侵入</a:t>
            </a:r>
            <a:endParaRPr kumimoji="1"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不正・悪質なソフトウェアほか</a:t>
            </a:r>
            <a:endParaRPr kumimoji="1"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1234497" y="2799619"/>
            <a:ext cx="2196435" cy="41549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ウィルス</a:t>
            </a:r>
            <a: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マルウェア感染ファイル</a:t>
            </a:r>
            <a: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のメール送信</a:t>
            </a:r>
            <a:endParaRPr kumimoji="1" lang="en-US" altLang="ja-JP" sz="10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01210" y="2633688"/>
            <a:ext cx="1689886" cy="57708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標的型攻撃</a:t>
            </a:r>
            <a:r>
              <a:rPr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(</a:t>
            </a:r>
            <a:r>
              <a:rPr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APT)</a:t>
            </a:r>
            <a:endParaRPr kumimoji="1" lang="en-US" altLang="ja-JP" sz="10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電子メール</a:t>
            </a:r>
            <a:endParaRPr kumimoji="1"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悪質な</a:t>
            </a:r>
            <a: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サイトへ誘導</a:t>
            </a:r>
            <a:endParaRPr kumimoji="1"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6952130" y="1266622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Public Servers</a:t>
            </a:r>
          </a:p>
          <a:p>
            <a:pPr algn="ctr"/>
            <a:r>
              <a:rPr kumimoji="1" lang="en-US" altLang="ja-JP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(Web, DNS, Proxy etc.)</a:t>
            </a:r>
            <a:endParaRPr kumimoji="1" lang="ja-JP" altLang="en-US" sz="105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2" name="直線コネクタ 231"/>
          <p:cNvCxnSpPr/>
          <p:nvPr/>
        </p:nvCxnSpPr>
        <p:spPr>
          <a:xfrm>
            <a:off x="5005667" y="926592"/>
            <a:ext cx="0" cy="4181622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曲線コネクタ 236"/>
          <p:cNvCxnSpPr>
            <a:stCxn id="157" idx="22"/>
            <a:endCxn id="93" idx="3"/>
          </p:cNvCxnSpPr>
          <p:nvPr/>
        </p:nvCxnSpPr>
        <p:spPr>
          <a:xfrm flipH="1">
            <a:off x="1346123" y="2583493"/>
            <a:ext cx="6431786" cy="1490735"/>
          </a:xfrm>
          <a:prstGeom prst="curvedConnector3">
            <a:avLst>
              <a:gd name="adj1" fmla="val -86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テキスト ボックス 239"/>
          <p:cNvSpPr txBox="1"/>
          <p:nvPr/>
        </p:nvSpPr>
        <p:spPr>
          <a:xfrm>
            <a:off x="6521127" y="3733870"/>
            <a:ext cx="1965603" cy="57708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個人情報・機密情報の搾取</a:t>
            </a:r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端末・サーバ内のデータ送信</a:t>
            </a:r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42875" indent="-142875">
              <a:buFont typeface="Wingdings" charset="2"/>
              <a:buChar char="ü"/>
            </a:pPr>
            <a:r>
              <a:rPr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C2</a:t>
            </a:r>
            <a:r>
              <a:rPr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サーバへのデータ送信</a:t>
            </a:r>
            <a:endParaRPr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1222470" y="2373219"/>
            <a:ext cx="2146370" cy="383853"/>
            <a:chOff x="1629959" y="3164292"/>
            <a:chExt cx="2861827" cy="511804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1629959" y="3164292"/>
              <a:ext cx="896092" cy="511804"/>
              <a:chOff x="1629959" y="3164292"/>
              <a:chExt cx="896092" cy="5118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629959" y="3281615"/>
                <a:ext cx="597672" cy="394481"/>
                <a:chOff x="5065467" y="2430723"/>
                <a:chExt cx="2774918" cy="1929136"/>
              </a:xfrm>
            </p:grpSpPr>
            <p:sp>
              <p:nvSpPr>
                <p:cNvPr id="16" name="Freeform 31"/>
                <p:cNvSpPr>
                  <a:spLocks/>
                </p:cNvSpPr>
                <p:nvPr/>
              </p:nvSpPr>
              <p:spPr bwMode="auto">
                <a:xfrm>
                  <a:off x="5065467" y="2601779"/>
                  <a:ext cx="893296" cy="1663049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71"/>
                    </a:cxn>
                    <a:cxn ang="0">
                      <a:pos x="1" y="74"/>
                    </a:cxn>
                    <a:cxn ang="0">
                      <a:pos x="40" y="32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40" h="74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2"/>
                        <a:pt x="1" y="73"/>
                        <a:pt x="1" y="74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7" name="Freeform 32"/>
                <p:cNvSpPr>
                  <a:spLocks/>
                </p:cNvSpPr>
                <p:nvPr/>
              </p:nvSpPr>
              <p:spPr bwMode="auto">
                <a:xfrm>
                  <a:off x="6947089" y="2601779"/>
                  <a:ext cx="893296" cy="1663049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"/>
                    </a:cxn>
                    <a:cxn ang="0">
                      <a:pos x="40" y="71"/>
                    </a:cxn>
                    <a:cxn ang="0">
                      <a:pos x="39" y="74"/>
                    </a:cxn>
                    <a:cxn ang="0">
                      <a:pos x="0" y="3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74">
                      <a:moveTo>
                        <a:pt x="40" y="0"/>
                      </a:move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71"/>
                        <a:pt x="40" y="71"/>
                        <a:pt x="40" y="71"/>
                      </a:cubicBezTo>
                      <a:cubicBezTo>
                        <a:pt x="40" y="72"/>
                        <a:pt x="40" y="73"/>
                        <a:pt x="39" y="74"/>
                      </a:cubicBezTo>
                      <a:cubicBezTo>
                        <a:pt x="0" y="32"/>
                        <a:pt x="0" y="32"/>
                        <a:pt x="0" y="32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8" name="Freeform 33"/>
                <p:cNvSpPr>
                  <a:spLocks/>
                </p:cNvSpPr>
                <p:nvPr/>
              </p:nvSpPr>
              <p:spPr bwMode="auto">
                <a:xfrm>
                  <a:off x="5284036" y="3457060"/>
                  <a:ext cx="2337773" cy="902799"/>
                </a:xfrm>
                <a:custGeom>
                  <a:avLst/>
                  <a:gdLst/>
                  <a:ahLst/>
                  <a:cxnLst>
                    <a:cxn ang="0">
                      <a:pos x="52" y="40"/>
                    </a:cxn>
                    <a:cxn ang="0">
                      <a:pos x="104" y="40"/>
                    </a:cxn>
                    <a:cxn ang="0">
                      <a:pos x="104" y="40"/>
                    </a:cxn>
                    <a:cxn ang="0">
                      <a:pos x="67" y="0"/>
                    </a:cxn>
                    <a:cxn ang="0">
                      <a:pos x="55" y="10"/>
                    </a:cxn>
                    <a:cxn ang="0">
                      <a:pos x="52" y="11"/>
                    </a:cxn>
                    <a:cxn ang="0">
                      <a:pos x="50" y="10"/>
                    </a:cxn>
                    <a:cxn ang="0">
                      <a:pos x="38" y="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52" y="40"/>
                    </a:cxn>
                  </a:cxnLst>
                  <a:rect l="0" t="0" r="r" b="b"/>
                  <a:pathLst>
                    <a:path w="104" h="40">
                      <a:moveTo>
                        <a:pt x="52" y="40"/>
                      </a:move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104" y="40"/>
                        <a:pt x="104" y="40"/>
                        <a:pt x="104" y="4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4" y="11"/>
                        <a:pt x="53" y="11"/>
                        <a:pt x="52" y="11"/>
                      </a:cubicBezTo>
                      <a:cubicBezTo>
                        <a:pt x="51" y="11"/>
                        <a:pt x="50" y="11"/>
                        <a:pt x="50" y="1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1" y="40"/>
                      </a:cubicBezTo>
                      <a:lnTo>
                        <a:pt x="52" y="40"/>
                      </a:ln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  <p:sp>
              <p:nvSpPr>
                <p:cNvPr id="19" name="Freeform 34"/>
                <p:cNvSpPr>
                  <a:spLocks/>
                </p:cNvSpPr>
                <p:nvPr/>
              </p:nvSpPr>
              <p:spPr bwMode="auto">
                <a:xfrm>
                  <a:off x="5198511" y="2430723"/>
                  <a:ext cx="2537336" cy="1007331"/>
                </a:xfrm>
                <a:custGeom>
                  <a:avLst/>
                  <a:gdLst/>
                  <a:ahLst/>
                  <a:cxnLst>
                    <a:cxn ang="0">
                      <a:pos x="56" y="45"/>
                    </a:cxn>
                    <a:cxn ang="0">
                      <a:pos x="60" y="43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5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52" y="43"/>
                    </a:cxn>
                    <a:cxn ang="0">
                      <a:pos x="56" y="45"/>
                    </a:cxn>
                  </a:cxnLst>
                  <a:rect l="0" t="0" r="r" b="b"/>
                  <a:pathLst>
                    <a:path w="113" h="45">
                      <a:moveTo>
                        <a:pt x="56" y="45"/>
                      </a:moveTo>
                      <a:cubicBezTo>
                        <a:pt x="58" y="45"/>
                        <a:pt x="59" y="44"/>
                        <a:pt x="60" y="43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4"/>
                        <a:pt x="55" y="45"/>
                        <a:pt x="56" y="45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8956">
                    <a:defRPr/>
                  </a:pPr>
                  <a:endParaRPr lang="en-US" kern="0" dirty="0">
                    <a:solidFill>
                      <a:sysClr val="windowText" lastClr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076729" y="3164292"/>
                <a:ext cx="449322" cy="483485"/>
                <a:chOff x="7143750" y="1444627"/>
                <a:chExt cx="1346200" cy="1447800"/>
              </a:xfrm>
              <a:solidFill>
                <a:srgbClr val="FF0000"/>
              </a:solidFill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7143750" y="1444627"/>
                  <a:ext cx="1346200" cy="1447800"/>
                  <a:chOff x="7143750" y="1444627"/>
                  <a:chExt cx="1346200" cy="1447800"/>
                </a:xfrm>
                <a:grpFill/>
              </p:grpSpPr>
              <p:sp>
                <p:nvSpPr>
                  <p:cNvPr id="23" name="Freeform 23"/>
                  <p:cNvSpPr>
                    <a:spLocks/>
                  </p:cNvSpPr>
                  <p:nvPr/>
                </p:nvSpPr>
                <p:spPr bwMode="auto">
                  <a:xfrm>
                    <a:off x="7143750" y="1909764"/>
                    <a:ext cx="644525" cy="982663"/>
                  </a:xfrm>
                  <a:custGeom>
                    <a:avLst/>
                    <a:gdLst>
                      <a:gd name="T0" fmla="*/ 172 w 172"/>
                      <a:gd name="T1" fmla="*/ 50 h 262"/>
                      <a:gd name="T2" fmla="*/ 96 w 172"/>
                      <a:gd name="T3" fmla="*/ 133 h 262"/>
                      <a:gd name="T4" fmla="*/ 172 w 172"/>
                      <a:gd name="T5" fmla="*/ 216 h 262"/>
                      <a:gd name="T6" fmla="*/ 172 w 172"/>
                      <a:gd name="T7" fmla="*/ 262 h 262"/>
                      <a:gd name="T8" fmla="*/ 75 w 172"/>
                      <a:gd name="T9" fmla="*/ 181 h 262"/>
                      <a:gd name="T10" fmla="*/ 30 w 172"/>
                      <a:gd name="T11" fmla="*/ 200 h 262"/>
                      <a:gd name="T12" fmla="*/ 26 w 172"/>
                      <a:gd name="T13" fmla="*/ 202 h 262"/>
                      <a:gd name="T14" fmla="*/ 13 w 172"/>
                      <a:gd name="T15" fmla="*/ 194 h 262"/>
                      <a:gd name="T16" fmla="*/ 21 w 172"/>
                      <a:gd name="T17" fmla="*/ 176 h 262"/>
                      <a:gd name="T18" fmla="*/ 66 w 172"/>
                      <a:gd name="T19" fmla="*/ 156 h 262"/>
                      <a:gd name="T20" fmla="*/ 61 w 172"/>
                      <a:gd name="T21" fmla="*/ 118 h 262"/>
                      <a:gd name="T22" fmla="*/ 13 w 172"/>
                      <a:gd name="T23" fmla="*/ 118 h 262"/>
                      <a:gd name="T24" fmla="*/ 0 w 172"/>
                      <a:gd name="T25" fmla="*/ 105 h 262"/>
                      <a:gd name="T26" fmla="*/ 13 w 172"/>
                      <a:gd name="T27" fmla="*/ 92 h 262"/>
                      <a:gd name="T28" fmla="*/ 61 w 172"/>
                      <a:gd name="T29" fmla="*/ 92 h 262"/>
                      <a:gd name="T30" fmla="*/ 66 w 172"/>
                      <a:gd name="T31" fmla="*/ 53 h 262"/>
                      <a:gd name="T32" fmla="*/ 21 w 172"/>
                      <a:gd name="T33" fmla="*/ 34 h 262"/>
                      <a:gd name="T34" fmla="*/ 13 w 172"/>
                      <a:gd name="T35" fmla="*/ 17 h 262"/>
                      <a:gd name="T36" fmla="*/ 30 w 172"/>
                      <a:gd name="T37" fmla="*/ 10 h 262"/>
                      <a:gd name="T38" fmla="*/ 73 w 172"/>
                      <a:gd name="T39" fmla="*/ 28 h 262"/>
                      <a:gd name="T40" fmla="*/ 86 w 172"/>
                      <a:gd name="T41" fmla="*/ 0 h 262"/>
                      <a:gd name="T42" fmla="*/ 92 w 172"/>
                      <a:gd name="T43" fmla="*/ 4 h 262"/>
                      <a:gd name="T44" fmla="*/ 172 w 172"/>
                      <a:gd name="T45" fmla="*/ 23 h 262"/>
                      <a:gd name="T46" fmla="*/ 172 w 172"/>
                      <a:gd name="T47" fmla="*/ 50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72" h="262">
                        <a:moveTo>
                          <a:pt x="172" y="50"/>
                        </a:moveTo>
                        <a:cubicBezTo>
                          <a:pt x="130" y="53"/>
                          <a:pt x="96" y="89"/>
                          <a:pt x="96" y="133"/>
                        </a:cubicBezTo>
                        <a:cubicBezTo>
                          <a:pt x="96" y="177"/>
                          <a:pt x="130" y="212"/>
                          <a:pt x="172" y="216"/>
                        </a:cubicBezTo>
                        <a:cubicBezTo>
                          <a:pt x="172" y="230"/>
                          <a:pt x="172" y="246"/>
                          <a:pt x="172" y="262"/>
                        </a:cubicBezTo>
                        <a:cubicBezTo>
                          <a:pt x="128" y="247"/>
                          <a:pt x="93" y="222"/>
                          <a:pt x="75" y="181"/>
                        </a:cubicBezTo>
                        <a:cubicBezTo>
                          <a:pt x="75" y="181"/>
                          <a:pt x="75" y="181"/>
                          <a:pt x="30" y="200"/>
                        </a:cubicBezTo>
                        <a:cubicBezTo>
                          <a:pt x="29" y="200"/>
                          <a:pt x="27" y="202"/>
                          <a:pt x="26" y="202"/>
                        </a:cubicBezTo>
                        <a:cubicBezTo>
                          <a:pt x="21" y="202"/>
                          <a:pt x="16" y="198"/>
                          <a:pt x="13" y="194"/>
                        </a:cubicBezTo>
                        <a:cubicBezTo>
                          <a:pt x="10" y="187"/>
                          <a:pt x="13" y="180"/>
                          <a:pt x="21" y="176"/>
                        </a:cubicBezTo>
                        <a:cubicBezTo>
                          <a:pt x="21" y="176"/>
                          <a:pt x="21" y="176"/>
                          <a:pt x="66" y="156"/>
                        </a:cubicBezTo>
                        <a:cubicBezTo>
                          <a:pt x="64" y="145"/>
                          <a:pt x="61" y="132"/>
                          <a:pt x="61" y="118"/>
                        </a:cubicBezTo>
                        <a:cubicBezTo>
                          <a:pt x="61" y="118"/>
                          <a:pt x="61" y="118"/>
                          <a:pt x="13" y="118"/>
                        </a:cubicBezTo>
                        <a:cubicBezTo>
                          <a:pt x="5" y="118"/>
                          <a:pt x="0" y="111"/>
                          <a:pt x="0" y="105"/>
                        </a:cubicBezTo>
                        <a:cubicBezTo>
                          <a:pt x="0" y="97"/>
                          <a:pt x="5" y="92"/>
                          <a:pt x="13" y="92"/>
                        </a:cubicBezTo>
                        <a:cubicBezTo>
                          <a:pt x="13" y="92"/>
                          <a:pt x="13" y="92"/>
                          <a:pt x="61" y="92"/>
                        </a:cubicBezTo>
                        <a:cubicBezTo>
                          <a:pt x="61" y="79"/>
                          <a:pt x="64" y="66"/>
                          <a:pt x="66" y="53"/>
                        </a:cubicBezTo>
                        <a:cubicBezTo>
                          <a:pt x="66" y="53"/>
                          <a:pt x="66" y="53"/>
                          <a:pt x="21" y="34"/>
                        </a:cubicBezTo>
                        <a:cubicBezTo>
                          <a:pt x="14" y="31"/>
                          <a:pt x="10" y="23"/>
                          <a:pt x="13" y="17"/>
                        </a:cubicBezTo>
                        <a:cubicBezTo>
                          <a:pt x="16" y="10"/>
                          <a:pt x="23" y="8"/>
                          <a:pt x="30" y="10"/>
                        </a:cubicBezTo>
                        <a:cubicBezTo>
                          <a:pt x="30" y="10"/>
                          <a:pt x="30" y="10"/>
                          <a:pt x="73" y="28"/>
                        </a:cubicBezTo>
                        <a:cubicBezTo>
                          <a:pt x="76" y="18"/>
                          <a:pt x="80" y="9"/>
                          <a:pt x="86" y="0"/>
                        </a:cubicBezTo>
                        <a:cubicBezTo>
                          <a:pt x="88" y="1"/>
                          <a:pt x="91" y="3"/>
                          <a:pt x="92" y="4"/>
                        </a:cubicBezTo>
                        <a:cubicBezTo>
                          <a:pt x="114" y="16"/>
                          <a:pt x="141" y="23"/>
                          <a:pt x="172" y="23"/>
                        </a:cubicBezTo>
                        <a:cubicBezTo>
                          <a:pt x="172" y="23"/>
                          <a:pt x="172" y="23"/>
                          <a:pt x="172" y="50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  <p:sp>
                <p:nvSpPr>
                  <p:cNvPr id="24" name="Freeform 24"/>
                  <p:cNvSpPr>
                    <a:spLocks/>
                  </p:cNvSpPr>
                  <p:nvPr/>
                </p:nvSpPr>
                <p:spPr bwMode="auto">
                  <a:xfrm>
                    <a:off x="7356475" y="1444627"/>
                    <a:ext cx="911225" cy="498475"/>
                  </a:xfrm>
                  <a:custGeom>
                    <a:avLst/>
                    <a:gdLst>
                      <a:gd name="T0" fmla="*/ 43 w 243"/>
                      <a:gd name="T1" fmla="*/ 115 h 133"/>
                      <a:gd name="T2" fmla="*/ 38 w 243"/>
                      <a:gd name="T3" fmla="*/ 111 h 133"/>
                      <a:gd name="T4" fmla="*/ 61 w 243"/>
                      <a:gd name="T5" fmla="*/ 84 h 133"/>
                      <a:gd name="T6" fmla="*/ 26 w 243"/>
                      <a:gd name="T7" fmla="*/ 43 h 133"/>
                      <a:gd name="T8" fmla="*/ 22 w 243"/>
                      <a:gd name="T9" fmla="*/ 44 h 133"/>
                      <a:gd name="T10" fmla="*/ 0 w 243"/>
                      <a:gd name="T11" fmla="*/ 22 h 133"/>
                      <a:gd name="T12" fmla="*/ 22 w 243"/>
                      <a:gd name="T13" fmla="*/ 0 h 133"/>
                      <a:gd name="T14" fmla="*/ 44 w 243"/>
                      <a:gd name="T15" fmla="*/ 22 h 133"/>
                      <a:gd name="T16" fmla="*/ 41 w 243"/>
                      <a:gd name="T17" fmla="*/ 31 h 133"/>
                      <a:gd name="T18" fmla="*/ 78 w 243"/>
                      <a:gd name="T19" fmla="*/ 72 h 133"/>
                      <a:gd name="T20" fmla="*/ 123 w 243"/>
                      <a:gd name="T21" fmla="*/ 61 h 133"/>
                      <a:gd name="T22" fmla="*/ 166 w 243"/>
                      <a:gd name="T23" fmla="*/ 71 h 133"/>
                      <a:gd name="T24" fmla="*/ 201 w 243"/>
                      <a:gd name="T25" fmla="*/ 31 h 133"/>
                      <a:gd name="T26" fmla="*/ 199 w 243"/>
                      <a:gd name="T27" fmla="*/ 22 h 133"/>
                      <a:gd name="T28" fmla="*/ 221 w 243"/>
                      <a:gd name="T29" fmla="*/ 0 h 133"/>
                      <a:gd name="T30" fmla="*/ 243 w 243"/>
                      <a:gd name="T31" fmla="*/ 22 h 133"/>
                      <a:gd name="T32" fmla="*/ 221 w 243"/>
                      <a:gd name="T33" fmla="*/ 44 h 133"/>
                      <a:gd name="T34" fmla="*/ 218 w 243"/>
                      <a:gd name="T35" fmla="*/ 43 h 133"/>
                      <a:gd name="T36" fmla="*/ 183 w 243"/>
                      <a:gd name="T37" fmla="*/ 83 h 133"/>
                      <a:gd name="T38" fmla="*/ 209 w 243"/>
                      <a:gd name="T39" fmla="*/ 111 h 133"/>
                      <a:gd name="T40" fmla="*/ 203 w 243"/>
                      <a:gd name="T41" fmla="*/ 115 h 133"/>
                      <a:gd name="T42" fmla="*/ 123 w 243"/>
                      <a:gd name="T43" fmla="*/ 133 h 133"/>
                      <a:gd name="T44" fmla="*/ 43 w 243"/>
                      <a:gd name="T45" fmla="*/ 115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43" h="133">
                        <a:moveTo>
                          <a:pt x="43" y="115"/>
                        </a:moveTo>
                        <a:cubicBezTo>
                          <a:pt x="40" y="114"/>
                          <a:pt x="39" y="112"/>
                          <a:pt x="38" y="111"/>
                        </a:cubicBezTo>
                        <a:cubicBezTo>
                          <a:pt x="44" y="101"/>
                          <a:pt x="52" y="92"/>
                          <a:pt x="61" y="84"/>
                        </a:cubicBezTo>
                        <a:cubicBezTo>
                          <a:pt x="61" y="84"/>
                          <a:pt x="61" y="84"/>
                          <a:pt x="26" y="43"/>
                        </a:cubicBezTo>
                        <a:cubicBezTo>
                          <a:pt x="25" y="44"/>
                          <a:pt x="23" y="44"/>
                          <a:pt x="22" y="44"/>
                        </a:cubicBezTo>
                        <a:cubicBezTo>
                          <a:pt x="9" y="44"/>
                          <a:pt x="0" y="34"/>
                          <a:pt x="0" y="22"/>
                        </a:cubicBezTo>
                        <a:cubicBezTo>
                          <a:pt x="0" y="9"/>
                          <a:pt x="9" y="0"/>
                          <a:pt x="22" y="0"/>
                        </a:cubicBezTo>
                        <a:cubicBezTo>
                          <a:pt x="34" y="0"/>
                          <a:pt x="44" y="9"/>
                          <a:pt x="44" y="22"/>
                        </a:cubicBezTo>
                        <a:cubicBezTo>
                          <a:pt x="44" y="25"/>
                          <a:pt x="43" y="28"/>
                          <a:pt x="41" y="31"/>
                        </a:cubicBezTo>
                        <a:cubicBezTo>
                          <a:pt x="41" y="31"/>
                          <a:pt x="41" y="31"/>
                          <a:pt x="78" y="72"/>
                        </a:cubicBezTo>
                        <a:cubicBezTo>
                          <a:pt x="92" y="65"/>
                          <a:pt x="108" y="61"/>
                          <a:pt x="123" y="61"/>
                        </a:cubicBezTo>
                        <a:cubicBezTo>
                          <a:pt x="139" y="61"/>
                          <a:pt x="153" y="65"/>
                          <a:pt x="166" y="71"/>
                        </a:cubicBezTo>
                        <a:cubicBezTo>
                          <a:pt x="166" y="71"/>
                          <a:pt x="166" y="71"/>
                          <a:pt x="201" y="31"/>
                        </a:cubicBezTo>
                        <a:cubicBezTo>
                          <a:pt x="199" y="28"/>
                          <a:pt x="199" y="25"/>
                          <a:pt x="199" y="22"/>
                        </a:cubicBezTo>
                        <a:cubicBezTo>
                          <a:pt x="199" y="9"/>
                          <a:pt x="209" y="0"/>
                          <a:pt x="221" y="0"/>
                        </a:cubicBezTo>
                        <a:cubicBezTo>
                          <a:pt x="233" y="0"/>
                          <a:pt x="243" y="9"/>
                          <a:pt x="243" y="22"/>
                        </a:cubicBezTo>
                        <a:cubicBezTo>
                          <a:pt x="243" y="34"/>
                          <a:pt x="233" y="44"/>
                          <a:pt x="221" y="44"/>
                        </a:cubicBezTo>
                        <a:cubicBezTo>
                          <a:pt x="220" y="44"/>
                          <a:pt x="219" y="44"/>
                          <a:pt x="218" y="43"/>
                        </a:cubicBezTo>
                        <a:cubicBezTo>
                          <a:pt x="218" y="43"/>
                          <a:pt x="218" y="43"/>
                          <a:pt x="183" y="83"/>
                        </a:cubicBezTo>
                        <a:cubicBezTo>
                          <a:pt x="193" y="90"/>
                          <a:pt x="202" y="99"/>
                          <a:pt x="209" y="111"/>
                        </a:cubicBezTo>
                        <a:cubicBezTo>
                          <a:pt x="207" y="112"/>
                          <a:pt x="206" y="114"/>
                          <a:pt x="203" y="115"/>
                        </a:cubicBezTo>
                        <a:cubicBezTo>
                          <a:pt x="183" y="125"/>
                          <a:pt x="154" y="133"/>
                          <a:pt x="123" y="133"/>
                        </a:cubicBezTo>
                        <a:cubicBezTo>
                          <a:pt x="92" y="133"/>
                          <a:pt x="64" y="125"/>
                          <a:pt x="43" y="115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  <p:sp>
                <p:nvSpPr>
                  <p:cNvPr id="25" name="Freeform 25"/>
                  <p:cNvSpPr>
                    <a:spLocks/>
                  </p:cNvSpPr>
                  <p:nvPr/>
                </p:nvSpPr>
                <p:spPr bwMode="auto">
                  <a:xfrm>
                    <a:off x="7848600" y="1909764"/>
                    <a:ext cx="641350" cy="982663"/>
                  </a:xfrm>
                  <a:custGeom>
                    <a:avLst/>
                    <a:gdLst>
                      <a:gd name="T0" fmla="*/ 156 w 171"/>
                      <a:gd name="T1" fmla="*/ 118 h 262"/>
                      <a:gd name="T2" fmla="*/ 111 w 171"/>
                      <a:gd name="T3" fmla="*/ 118 h 262"/>
                      <a:gd name="T4" fmla="*/ 105 w 171"/>
                      <a:gd name="T5" fmla="*/ 158 h 262"/>
                      <a:gd name="T6" fmla="*/ 150 w 171"/>
                      <a:gd name="T7" fmla="*/ 176 h 262"/>
                      <a:gd name="T8" fmla="*/ 156 w 171"/>
                      <a:gd name="T9" fmla="*/ 194 h 262"/>
                      <a:gd name="T10" fmla="*/ 145 w 171"/>
                      <a:gd name="T11" fmla="*/ 202 h 262"/>
                      <a:gd name="T12" fmla="*/ 140 w 171"/>
                      <a:gd name="T13" fmla="*/ 200 h 262"/>
                      <a:gd name="T14" fmla="*/ 97 w 171"/>
                      <a:gd name="T15" fmla="*/ 182 h 262"/>
                      <a:gd name="T16" fmla="*/ 0 w 171"/>
                      <a:gd name="T17" fmla="*/ 262 h 262"/>
                      <a:gd name="T18" fmla="*/ 0 w 171"/>
                      <a:gd name="T19" fmla="*/ 216 h 262"/>
                      <a:gd name="T20" fmla="*/ 75 w 171"/>
                      <a:gd name="T21" fmla="*/ 133 h 262"/>
                      <a:gd name="T22" fmla="*/ 0 w 171"/>
                      <a:gd name="T23" fmla="*/ 50 h 262"/>
                      <a:gd name="T24" fmla="*/ 0 w 171"/>
                      <a:gd name="T25" fmla="*/ 23 h 262"/>
                      <a:gd name="T26" fmla="*/ 80 w 171"/>
                      <a:gd name="T27" fmla="*/ 4 h 262"/>
                      <a:gd name="T28" fmla="*/ 87 w 171"/>
                      <a:gd name="T29" fmla="*/ 0 h 262"/>
                      <a:gd name="T30" fmla="*/ 98 w 171"/>
                      <a:gd name="T31" fmla="*/ 27 h 262"/>
                      <a:gd name="T32" fmla="*/ 140 w 171"/>
                      <a:gd name="T33" fmla="*/ 10 h 262"/>
                      <a:gd name="T34" fmla="*/ 156 w 171"/>
                      <a:gd name="T35" fmla="*/ 17 h 262"/>
                      <a:gd name="T36" fmla="*/ 150 w 171"/>
                      <a:gd name="T37" fmla="*/ 34 h 262"/>
                      <a:gd name="T38" fmla="*/ 106 w 171"/>
                      <a:gd name="T39" fmla="*/ 53 h 262"/>
                      <a:gd name="T40" fmla="*/ 111 w 171"/>
                      <a:gd name="T41" fmla="*/ 92 h 262"/>
                      <a:gd name="T42" fmla="*/ 158 w 171"/>
                      <a:gd name="T43" fmla="*/ 92 h 262"/>
                      <a:gd name="T44" fmla="*/ 171 w 171"/>
                      <a:gd name="T45" fmla="*/ 105 h 262"/>
                      <a:gd name="T46" fmla="*/ 156 w 171"/>
                      <a:gd name="T47" fmla="*/ 118 h 2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71" h="262">
                        <a:moveTo>
                          <a:pt x="156" y="118"/>
                        </a:moveTo>
                        <a:cubicBezTo>
                          <a:pt x="111" y="118"/>
                          <a:pt x="111" y="118"/>
                          <a:pt x="111" y="118"/>
                        </a:cubicBezTo>
                        <a:cubicBezTo>
                          <a:pt x="111" y="132"/>
                          <a:pt x="109" y="145"/>
                          <a:pt x="105" y="158"/>
                        </a:cubicBezTo>
                        <a:cubicBezTo>
                          <a:pt x="105" y="158"/>
                          <a:pt x="105" y="158"/>
                          <a:pt x="150" y="176"/>
                        </a:cubicBezTo>
                        <a:cubicBezTo>
                          <a:pt x="156" y="180"/>
                          <a:pt x="159" y="187"/>
                          <a:pt x="156" y="194"/>
                        </a:cubicBezTo>
                        <a:cubicBezTo>
                          <a:pt x="155" y="198"/>
                          <a:pt x="150" y="202"/>
                          <a:pt x="145" y="202"/>
                        </a:cubicBezTo>
                        <a:cubicBezTo>
                          <a:pt x="144" y="202"/>
                          <a:pt x="141" y="200"/>
                          <a:pt x="140" y="200"/>
                        </a:cubicBezTo>
                        <a:cubicBezTo>
                          <a:pt x="140" y="200"/>
                          <a:pt x="140" y="200"/>
                          <a:pt x="97" y="182"/>
                        </a:cubicBezTo>
                        <a:cubicBezTo>
                          <a:pt x="78" y="222"/>
                          <a:pt x="43" y="248"/>
                          <a:pt x="0" y="262"/>
                        </a:cubicBezTo>
                        <a:cubicBezTo>
                          <a:pt x="0" y="262"/>
                          <a:pt x="0" y="262"/>
                          <a:pt x="0" y="216"/>
                        </a:cubicBezTo>
                        <a:cubicBezTo>
                          <a:pt x="42" y="212"/>
                          <a:pt x="75" y="176"/>
                          <a:pt x="75" y="133"/>
                        </a:cubicBezTo>
                        <a:cubicBezTo>
                          <a:pt x="75" y="90"/>
                          <a:pt x="42" y="54"/>
                          <a:pt x="0" y="50"/>
                        </a:cubicBezTo>
                        <a:cubicBezTo>
                          <a:pt x="0" y="41"/>
                          <a:pt x="0" y="32"/>
                          <a:pt x="0" y="23"/>
                        </a:cubicBezTo>
                        <a:cubicBezTo>
                          <a:pt x="31" y="23"/>
                          <a:pt x="58" y="16"/>
                          <a:pt x="80" y="4"/>
                        </a:cubicBezTo>
                        <a:cubicBezTo>
                          <a:pt x="81" y="3"/>
                          <a:pt x="84" y="1"/>
                          <a:pt x="87" y="0"/>
                        </a:cubicBezTo>
                        <a:cubicBezTo>
                          <a:pt x="92" y="9"/>
                          <a:pt x="96" y="18"/>
                          <a:pt x="98" y="27"/>
                        </a:cubicBezTo>
                        <a:cubicBezTo>
                          <a:pt x="98" y="27"/>
                          <a:pt x="98" y="27"/>
                          <a:pt x="140" y="10"/>
                        </a:cubicBezTo>
                        <a:cubicBezTo>
                          <a:pt x="146" y="8"/>
                          <a:pt x="154" y="10"/>
                          <a:pt x="156" y="17"/>
                        </a:cubicBezTo>
                        <a:cubicBezTo>
                          <a:pt x="159" y="23"/>
                          <a:pt x="156" y="31"/>
                          <a:pt x="150" y="34"/>
                        </a:cubicBezTo>
                        <a:cubicBezTo>
                          <a:pt x="150" y="34"/>
                          <a:pt x="150" y="34"/>
                          <a:pt x="106" y="53"/>
                        </a:cubicBezTo>
                        <a:cubicBezTo>
                          <a:pt x="109" y="65"/>
                          <a:pt x="111" y="78"/>
                          <a:pt x="111" y="92"/>
                        </a:cubicBezTo>
                        <a:cubicBezTo>
                          <a:pt x="111" y="92"/>
                          <a:pt x="111" y="92"/>
                          <a:pt x="158" y="92"/>
                        </a:cubicBezTo>
                        <a:cubicBezTo>
                          <a:pt x="164" y="92"/>
                          <a:pt x="171" y="97"/>
                          <a:pt x="171" y="105"/>
                        </a:cubicBezTo>
                        <a:cubicBezTo>
                          <a:pt x="169" y="111"/>
                          <a:pt x="164" y="118"/>
                          <a:pt x="156" y="118"/>
                        </a:cubicBezTo>
                        <a:close/>
                      </a:path>
                    </a:pathLst>
                  </a:custGeom>
                  <a:grpFill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621867"/>
                    <a:endParaRPr lang="en-US">
                      <a:solidFill>
                        <a:srgbClr val="00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Meiryo" charset="-128"/>
                    </a:endParaRPr>
                  </a:p>
                </p:txBody>
              </p:sp>
            </p:grpSp>
            <p:sp>
              <p:nvSpPr>
                <p:cNvPr id="22" name="Freeform 20"/>
                <p:cNvSpPr>
                  <a:spLocks noEditPoints="1"/>
                </p:cNvSpPr>
                <p:nvPr/>
              </p:nvSpPr>
              <p:spPr bwMode="auto">
                <a:xfrm>
                  <a:off x="7571668" y="2194767"/>
                  <a:ext cx="490364" cy="429371"/>
                </a:xfrm>
                <a:custGeom>
                  <a:avLst/>
                  <a:gdLst/>
                  <a:ahLst/>
                  <a:cxnLst>
                    <a:cxn ang="0">
                      <a:pos x="139" y="218"/>
                    </a:cxn>
                    <a:cxn ang="0">
                      <a:pos x="185" y="230"/>
                    </a:cxn>
                    <a:cxn ang="0">
                      <a:pos x="189" y="232"/>
                    </a:cxn>
                    <a:cxn ang="0">
                      <a:pos x="216" y="256"/>
                    </a:cxn>
                    <a:cxn ang="0">
                      <a:pos x="223" y="251"/>
                    </a:cxn>
                    <a:cxn ang="0">
                      <a:pos x="221" y="240"/>
                    </a:cxn>
                    <a:cxn ang="0">
                      <a:pos x="248" y="207"/>
                    </a:cxn>
                    <a:cxn ang="0">
                      <a:pos x="248" y="199"/>
                    </a:cxn>
                    <a:cxn ang="0">
                      <a:pos x="241" y="12"/>
                    </a:cxn>
                    <a:cxn ang="0">
                      <a:pos x="241" y="0"/>
                    </a:cxn>
                    <a:cxn ang="0">
                      <a:pos x="136" y="173"/>
                    </a:cxn>
                    <a:cxn ang="0">
                      <a:pos x="38" y="355"/>
                    </a:cxn>
                    <a:cxn ang="0">
                      <a:pos x="52" y="347"/>
                    </a:cxn>
                    <a:cxn ang="0">
                      <a:pos x="139" y="218"/>
                    </a:cxn>
                    <a:cxn ang="0">
                      <a:pos x="188" y="149"/>
                    </a:cxn>
                    <a:cxn ang="0">
                      <a:pos x="318" y="148"/>
                    </a:cxn>
                    <a:cxn ang="0">
                      <a:pos x="329" y="128"/>
                    </a:cxn>
                    <a:cxn ang="0">
                      <a:pos x="180" y="128"/>
                    </a:cxn>
                    <a:cxn ang="0">
                      <a:pos x="188" y="149"/>
                    </a:cxn>
                    <a:cxn ang="0">
                      <a:pos x="122" y="235"/>
                    </a:cxn>
                    <a:cxn ang="0">
                      <a:pos x="201" y="362"/>
                    </a:cxn>
                    <a:cxn ang="0">
                      <a:pos x="213" y="342"/>
                    </a:cxn>
                    <a:cxn ang="0">
                      <a:pos x="142" y="233"/>
                    </a:cxn>
                    <a:cxn ang="0">
                      <a:pos x="122" y="235"/>
                    </a:cxn>
                    <a:cxn ang="0">
                      <a:pos x="274" y="319"/>
                    </a:cxn>
                    <a:cxn ang="0">
                      <a:pos x="286" y="268"/>
                    </a:cxn>
                    <a:cxn ang="0">
                      <a:pos x="277" y="263"/>
                    </a:cxn>
                    <a:cxn ang="0">
                      <a:pos x="254" y="272"/>
                    </a:cxn>
                    <a:cxn ang="0">
                      <a:pos x="229" y="261"/>
                    </a:cxn>
                    <a:cxn ang="0">
                      <a:pos x="222" y="266"/>
                    </a:cxn>
                    <a:cxn ang="0">
                      <a:pos x="232" y="319"/>
                    </a:cxn>
                    <a:cxn ang="0">
                      <a:pos x="139" y="406"/>
                    </a:cxn>
                    <a:cxn ang="0">
                      <a:pos x="63" y="367"/>
                    </a:cxn>
                    <a:cxn ang="0">
                      <a:pos x="50" y="375"/>
                    </a:cxn>
                    <a:cxn ang="0">
                      <a:pos x="151" y="426"/>
                    </a:cxn>
                    <a:cxn ang="0">
                      <a:pos x="254" y="371"/>
                    </a:cxn>
                    <a:cxn ang="0">
                      <a:pos x="455" y="375"/>
                    </a:cxn>
                    <a:cxn ang="0">
                      <a:pos x="443" y="369"/>
                    </a:cxn>
                    <a:cxn ang="0">
                      <a:pos x="274" y="319"/>
                    </a:cxn>
                    <a:cxn ang="0">
                      <a:pos x="369" y="173"/>
                    </a:cxn>
                    <a:cxn ang="0">
                      <a:pos x="266" y="0"/>
                    </a:cxn>
                    <a:cxn ang="0">
                      <a:pos x="266" y="12"/>
                    </a:cxn>
                    <a:cxn ang="0">
                      <a:pos x="260" y="199"/>
                    </a:cxn>
                    <a:cxn ang="0">
                      <a:pos x="260" y="207"/>
                    </a:cxn>
                    <a:cxn ang="0">
                      <a:pos x="287" y="240"/>
                    </a:cxn>
                    <a:cxn ang="0">
                      <a:pos x="285" y="252"/>
                    </a:cxn>
                    <a:cxn ang="0">
                      <a:pos x="292" y="256"/>
                    </a:cxn>
                    <a:cxn ang="0">
                      <a:pos x="369" y="217"/>
                    </a:cxn>
                    <a:cxn ang="0">
                      <a:pos x="455" y="347"/>
                    </a:cxn>
                    <a:cxn ang="0">
                      <a:pos x="469" y="355"/>
                    </a:cxn>
                    <a:cxn ang="0">
                      <a:pos x="369" y="173"/>
                    </a:cxn>
                    <a:cxn ang="0">
                      <a:pos x="297" y="342"/>
                    </a:cxn>
                    <a:cxn ang="0">
                      <a:pos x="307" y="362"/>
                    </a:cxn>
                    <a:cxn ang="0">
                      <a:pos x="388" y="234"/>
                    </a:cxn>
                    <a:cxn ang="0">
                      <a:pos x="366" y="232"/>
                    </a:cxn>
                    <a:cxn ang="0">
                      <a:pos x="297" y="342"/>
                    </a:cxn>
                  </a:cxnLst>
                  <a:rect l="0" t="0" r="r" b="b"/>
                  <a:pathLst>
                    <a:path w="507" h="444">
                      <a:moveTo>
                        <a:pt x="139" y="218"/>
                      </a:moveTo>
                      <a:cubicBezTo>
                        <a:pt x="155" y="218"/>
                        <a:pt x="171" y="222"/>
                        <a:pt x="185" y="230"/>
                      </a:cubicBezTo>
                      <a:cubicBezTo>
                        <a:pt x="187" y="232"/>
                        <a:pt x="189" y="232"/>
                        <a:pt x="189" y="232"/>
                      </a:cubicBezTo>
                      <a:cubicBezTo>
                        <a:pt x="201" y="240"/>
                        <a:pt x="209" y="248"/>
                        <a:pt x="216" y="256"/>
                      </a:cubicBezTo>
                      <a:cubicBezTo>
                        <a:pt x="223" y="251"/>
                        <a:pt x="223" y="251"/>
                        <a:pt x="223" y="251"/>
                      </a:cubicBezTo>
                      <a:cubicBezTo>
                        <a:pt x="222" y="247"/>
                        <a:pt x="221" y="243"/>
                        <a:pt x="221" y="240"/>
                      </a:cubicBezTo>
                      <a:cubicBezTo>
                        <a:pt x="221" y="224"/>
                        <a:pt x="233" y="210"/>
                        <a:pt x="248" y="207"/>
                      </a:cubicBezTo>
                      <a:cubicBezTo>
                        <a:pt x="248" y="199"/>
                        <a:pt x="248" y="199"/>
                        <a:pt x="248" y="199"/>
                      </a:cubicBezTo>
                      <a:cubicBezTo>
                        <a:pt x="136" y="190"/>
                        <a:pt x="128" y="22"/>
                        <a:pt x="241" y="12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cubicBezTo>
                        <a:pt x="156" y="6"/>
                        <a:pt x="104" y="98"/>
                        <a:pt x="136" y="173"/>
                      </a:cubicBezTo>
                      <a:cubicBezTo>
                        <a:pt x="46" y="182"/>
                        <a:pt x="0" y="278"/>
                        <a:pt x="38" y="355"/>
                      </a:cubicBezTo>
                      <a:cubicBezTo>
                        <a:pt x="52" y="347"/>
                        <a:pt x="52" y="347"/>
                        <a:pt x="52" y="347"/>
                      </a:cubicBezTo>
                      <a:cubicBezTo>
                        <a:pt x="18" y="290"/>
                        <a:pt x="77" y="218"/>
                        <a:pt x="139" y="218"/>
                      </a:cubicBezTo>
                      <a:close/>
                      <a:moveTo>
                        <a:pt x="188" y="149"/>
                      </a:moveTo>
                      <a:cubicBezTo>
                        <a:pt x="227" y="118"/>
                        <a:pt x="280" y="118"/>
                        <a:pt x="318" y="148"/>
                      </a:cubicBezTo>
                      <a:cubicBezTo>
                        <a:pt x="323" y="142"/>
                        <a:pt x="327" y="136"/>
                        <a:pt x="329" y="128"/>
                      </a:cubicBezTo>
                      <a:cubicBezTo>
                        <a:pt x="283" y="96"/>
                        <a:pt x="225" y="96"/>
                        <a:pt x="180" y="128"/>
                      </a:cubicBezTo>
                      <a:cubicBezTo>
                        <a:pt x="182" y="139"/>
                        <a:pt x="184" y="143"/>
                        <a:pt x="188" y="149"/>
                      </a:cubicBezTo>
                      <a:close/>
                      <a:moveTo>
                        <a:pt x="122" y="235"/>
                      </a:moveTo>
                      <a:cubicBezTo>
                        <a:pt x="120" y="289"/>
                        <a:pt x="150" y="340"/>
                        <a:pt x="201" y="362"/>
                      </a:cubicBezTo>
                      <a:cubicBezTo>
                        <a:pt x="205" y="356"/>
                        <a:pt x="209" y="350"/>
                        <a:pt x="213" y="342"/>
                      </a:cubicBezTo>
                      <a:cubicBezTo>
                        <a:pt x="168" y="324"/>
                        <a:pt x="140" y="279"/>
                        <a:pt x="142" y="233"/>
                      </a:cubicBezTo>
                      <a:cubicBezTo>
                        <a:pt x="136" y="233"/>
                        <a:pt x="128" y="233"/>
                        <a:pt x="122" y="235"/>
                      </a:cubicBezTo>
                      <a:close/>
                      <a:moveTo>
                        <a:pt x="274" y="319"/>
                      </a:moveTo>
                      <a:cubicBezTo>
                        <a:pt x="273" y="296"/>
                        <a:pt x="274" y="288"/>
                        <a:pt x="286" y="268"/>
                      </a:cubicBezTo>
                      <a:cubicBezTo>
                        <a:pt x="277" y="263"/>
                        <a:pt x="277" y="263"/>
                        <a:pt x="277" y="263"/>
                      </a:cubicBezTo>
                      <a:cubicBezTo>
                        <a:pt x="271" y="269"/>
                        <a:pt x="263" y="272"/>
                        <a:pt x="254" y="272"/>
                      </a:cubicBezTo>
                      <a:cubicBezTo>
                        <a:pt x="244" y="272"/>
                        <a:pt x="235" y="268"/>
                        <a:pt x="229" y="261"/>
                      </a:cubicBezTo>
                      <a:cubicBezTo>
                        <a:pt x="222" y="266"/>
                        <a:pt x="222" y="266"/>
                        <a:pt x="222" y="266"/>
                      </a:cubicBezTo>
                      <a:cubicBezTo>
                        <a:pt x="230" y="282"/>
                        <a:pt x="232" y="299"/>
                        <a:pt x="232" y="319"/>
                      </a:cubicBezTo>
                      <a:cubicBezTo>
                        <a:pt x="230" y="367"/>
                        <a:pt x="187" y="406"/>
                        <a:pt x="139" y="406"/>
                      </a:cubicBezTo>
                      <a:cubicBezTo>
                        <a:pt x="107" y="406"/>
                        <a:pt x="81" y="391"/>
                        <a:pt x="63" y="367"/>
                      </a:cubicBezTo>
                      <a:cubicBezTo>
                        <a:pt x="50" y="375"/>
                        <a:pt x="50" y="375"/>
                        <a:pt x="50" y="375"/>
                      </a:cubicBezTo>
                      <a:cubicBezTo>
                        <a:pt x="73" y="405"/>
                        <a:pt x="111" y="426"/>
                        <a:pt x="151" y="426"/>
                      </a:cubicBezTo>
                      <a:cubicBezTo>
                        <a:pt x="194" y="426"/>
                        <a:pt x="230" y="404"/>
                        <a:pt x="254" y="371"/>
                      </a:cubicBezTo>
                      <a:cubicBezTo>
                        <a:pt x="302" y="441"/>
                        <a:pt x="405" y="444"/>
                        <a:pt x="455" y="375"/>
                      </a:cubicBezTo>
                      <a:cubicBezTo>
                        <a:pt x="443" y="369"/>
                        <a:pt x="443" y="369"/>
                        <a:pt x="443" y="369"/>
                      </a:cubicBezTo>
                      <a:cubicBezTo>
                        <a:pt x="394" y="437"/>
                        <a:pt x="281" y="403"/>
                        <a:pt x="274" y="319"/>
                      </a:cubicBezTo>
                      <a:close/>
                      <a:moveTo>
                        <a:pt x="369" y="173"/>
                      </a:moveTo>
                      <a:cubicBezTo>
                        <a:pt x="402" y="97"/>
                        <a:pt x="351" y="8"/>
                        <a:pt x="266" y="0"/>
                      </a:cubicBezTo>
                      <a:cubicBezTo>
                        <a:pt x="266" y="12"/>
                        <a:pt x="266" y="12"/>
                        <a:pt x="266" y="12"/>
                      </a:cubicBezTo>
                      <a:cubicBezTo>
                        <a:pt x="376" y="26"/>
                        <a:pt x="370" y="190"/>
                        <a:pt x="260" y="199"/>
                      </a:cubicBezTo>
                      <a:cubicBezTo>
                        <a:pt x="260" y="207"/>
                        <a:pt x="260" y="207"/>
                        <a:pt x="260" y="207"/>
                      </a:cubicBezTo>
                      <a:cubicBezTo>
                        <a:pt x="275" y="210"/>
                        <a:pt x="287" y="224"/>
                        <a:pt x="287" y="240"/>
                      </a:cubicBezTo>
                      <a:cubicBezTo>
                        <a:pt x="287" y="244"/>
                        <a:pt x="286" y="248"/>
                        <a:pt x="285" y="252"/>
                      </a:cubicBezTo>
                      <a:cubicBezTo>
                        <a:pt x="292" y="256"/>
                        <a:pt x="292" y="256"/>
                        <a:pt x="292" y="256"/>
                      </a:cubicBezTo>
                      <a:cubicBezTo>
                        <a:pt x="309" y="234"/>
                        <a:pt x="337" y="218"/>
                        <a:pt x="369" y="217"/>
                      </a:cubicBezTo>
                      <a:cubicBezTo>
                        <a:pt x="436" y="217"/>
                        <a:pt x="479" y="288"/>
                        <a:pt x="455" y="347"/>
                      </a:cubicBezTo>
                      <a:cubicBezTo>
                        <a:pt x="469" y="355"/>
                        <a:pt x="469" y="355"/>
                        <a:pt x="469" y="355"/>
                      </a:cubicBezTo>
                      <a:cubicBezTo>
                        <a:pt x="507" y="278"/>
                        <a:pt x="458" y="181"/>
                        <a:pt x="369" y="173"/>
                      </a:cubicBezTo>
                      <a:close/>
                      <a:moveTo>
                        <a:pt x="297" y="342"/>
                      </a:moveTo>
                      <a:cubicBezTo>
                        <a:pt x="301" y="350"/>
                        <a:pt x="303" y="356"/>
                        <a:pt x="307" y="362"/>
                      </a:cubicBezTo>
                      <a:cubicBezTo>
                        <a:pt x="358" y="340"/>
                        <a:pt x="390" y="289"/>
                        <a:pt x="388" y="234"/>
                      </a:cubicBezTo>
                      <a:cubicBezTo>
                        <a:pt x="382" y="232"/>
                        <a:pt x="374" y="232"/>
                        <a:pt x="366" y="232"/>
                      </a:cubicBezTo>
                      <a:cubicBezTo>
                        <a:pt x="370" y="281"/>
                        <a:pt x="341" y="326"/>
                        <a:pt x="297" y="342"/>
                      </a:cubicBezTo>
                      <a:close/>
                    </a:path>
                  </a:pathLst>
                </a:custGeom>
                <a:grp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621867"/>
                  <a:endParaRPr 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Meiryo" charset="-128"/>
                  </a:endParaRPr>
                </a:p>
              </p:txBody>
            </p:sp>
          </p:grpSp>
        </p:grpSp>
        <p:cxnSp>
          <p:nvCxnSpPr>
            <p:cNvPr id="146" name="直線矢印コネクタ 145"/>
            <p:cNvCxnSpPr>
              <a:stCxn id="25" idx="21"/>
              <a:endCxn id="30" idx="1"/>
            </p:cNvCxnSpPr>
            <p:nvPr/>
          </p:nvCxnSpPr>
          <p:spPr>
            <a:xfrm>
              <a:off x="2509777" y="3434852"/>
              <a:ext cx="1982009" cy="684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直線矢印コネクタ 115"/>
          <p:cNvCxnSpPr/>
          <p:nvPr/>
        </p:nvCxnSpPr>
        <p:spPr>
          <a:xfrm flipH="1">
            <a:off x="445364" y="1152187"/>
            <a:ext cx="45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1671815" y="975737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4063894" y="137350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境界セキュリティ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20" name="直線矢印コネクタ 119"/>
          <p:cNvCxnSpPr/>
          <p:nvPr/>
        </p:nvCxnSpPr>
        <p:spPr>
          <a:xfrm>
            <a:off x="5020768" y="1157762"/>
            <a:ext cx="3762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テキスト ボックス 121"/>
          <p:cNvSpPr txBox="1"/>
          <p:nvPr/>
        </p:nvSpPr>
        <p:spPr>
          <a:xfrm>
            <a:off x="5790542" y="986285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679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80782" y="1848767"/>
            <a:ext cx="449896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6277151" y="2050582"/>
            <a:ext cx="2127783" cy="2555858"/>
          </a:xfrm>
          <a:prstGeom prst="curvedLef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676767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4" name="Right Arrow 13"/>
          <p:cNvSpPr/>
          <p:nvPr/>
        </p:nvSpPr>
        <p:spPr>
          <a:xfrm flipH="1">
            <a:off x="1620791" y="3563847"/>
            <a:ext cx="4532424" cy="1063105"/>
          </a:xfrm>
          <a:prstGeom prst="rightArrow">
            <a:avLst/>
          </a:prstGeom>
          <a:solidFill>
            <a:srgbClr val="FFFFFF"/>
          </a:solidFill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9" y="257699"/>
            <a:ext cx="8459726" cy="81545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は、出口対策を提供します。</a:t>
            </a:r>
            <a:r>
              <a:rPr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社内・社外のどこにいても守られます。</a:t>
            </a:r>
            <a:endParaRPr 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50" y="1848767"/>
            <a:ext cx="832200" cy="79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229"/>
          <p:cNvGrpSpPr>
            <a:grpSpLocks noChangeAspect="1"/>
          </p:cNvGrpSpPr>
          <p:nvPr/>
        </p:nvGrpSpPr>
        <p:grpSpPr bwMode="auto">
          <a:xfrm>
            <a:off x="1200636" y="2176012"/>
            <a:ext cx="220552" cy="221510"/>
            <a:chOff x="1734" y="3429"/>
            <a:chExt cx="230" cy="231"/>
          </a:xfrm>
        </p:grpSpPr>
        <p:sp>
          <p:nvSpPr>
            <p:cNvPr id="7" name="Oval 263"/>
            <p:cNvSpPr>
              <a:spLocks/>
            </p:cNvSpPr>
            <p:nvPr/>
          </p:nvSpPr>
          <p:spPr bwMode="auto">
            <a:xfrm>
              <a:off x="1734" y="3429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63500" algn="ctr" rotWithShape="0">
                <a:srgbClr val="000000">
                  <a:alpha val="7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buClr>
                  <a:srgbClr val="00B0F0"/>
                </a:buClr>
                <a:defRPr/>
              </a:pPr>
              <a:endParaRPr lang="en-US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pitchFamily="34" charset="0"/>
              </a:endParaRPr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1769" y="3472"/>
              <a:ext cx="158" cy="138"/>
            </a:xfrm>
            <a:custGeom>
              <a:avLst/>
              <a:gdLst>
                <a:gd name="T0" fmla="*/ 13 w 507"/>
                <a:gd name="T1" fmla="*/ 21 h 444"/>
                <a:gd name="T2" fmla="*/ 18 w 507"/>
                <a:gd name="T3" fmla="*/ 22 h 444"/>
                <a:gd name="T4" fmla="*/ 18 w 507"/>
                <a:gd name="T5" fmla="*/ 22 h 444"/>
                <a:gd name="T6" fmla="*/ 21 w 507"/>
                <a:gd name="T7" fmla="*/ 25 h 444"/>
                <a:gd name="T8" fmla="*/ 22 w 507"/>
                <a:gd name="T9" fmla="*/ 24 h 444"/>
                <a:gd name="T10" fmla="*/ 22 w 507"/>
                <a:gd name="T11" fmla="*/ 23 h 444"/>
                <a:gd name="T12" fmla="*/ 24 w 507"/>
                <a:gd name="T13" fmla="*/ 20 h 444"/>
                <a:gd name="T14" fmla="*/ 24 w 507"/>
                <a:gd name="T15" fmla="*/ 19 h 444"/>
                <a:gd name="T16" fmla="*/ 23 w 507"/>
                <a:gd name="T17" fmla="*/ 1 h 444"/>
                <a:gd name="T18" fmla="*/ 23 w 507"/>
                <a:gd name="T19" fmla="*/ 0 h 444"/>
                <a:gd name="T20" fmla="*/ 13 w 507"/>
                <a:gd name="T21" fmla="*/ 17 h 444"/>
                <a:gd name="T22" fmla="*/ 4 w 507"/>
                <a:gd name="T23" fmla="*/ 34 h 444"/>
                <a:gd name="T24" fmla="*/ 5 w 507"/>
                <a:gd name="T25" fmla="*/ 34 h 444"/>
                <a:gd name="T26" fmla="*/ 13 w 507"/>
                <a:gd name="T27" fmla="*/ 21 h 444"/>
                <a:gd name="T28" fmla="*/ 18 w 507"/>
                <a:gd name="T29" fmla="*/ 14 h 444"/>
                <a:gd name="T30" fmla="*/ 31 w 507"/>
                <a:gd name="T31" fmla="*/ 14 h 444"/>
                <a:gd name="T32" fmla="*/ 32 w 507"/>
                <a:gd name="T33" fmla="*/ 12 h 444"/>
                <a:gd name="T34" fmla="*/ 17 w 507"/>
                <a:gd name="T35" fmla="*/ 12 h 444"/>
                <a:gd name="T36" fmla="*/ 18 w 507"/>
                <a:gd name="T37" fmla="*/ 14 h 444"/>
                <a:gd name="T38" fmla="*/ 12 w 507"/>
                <a:gd name="T39" fmla="*/ 23 h 444"/>
                <a:gd name="T40" fmla="*/ 20 w 507"/>
                <a:gd name="T41" fmla="*/ 35 h 444"/>
                <a:gd name="T42" fmla="*/ 21 w 507"/>
                <a:gd name="T43" fmla="*/ 33 h 444"/>
                <a:gd name="T44" fmla="*/ 14 w 507"/>
                <a:gd name="T45" fmla="*/ 22 h 444"/>
                <a:gd name="T46" fmla="*/ 12 w 507"/>
                <a:gd name="T47" fmla="*/ 23 h 444"/>
                <a:gd name="T48" fmla="*/ 26 w 507"/>
                <a:gd name="T49" fmla="*/ 31 h 444"/>
                <a:gd name="T50" fmla="*/ 28 w 507"/>
                <a:gd name="T51" fmla="*/ 26 h 444"/>
                <a:gd name="T52" fmla="*/ 27 w 507"/>
                <a:gd name="T53" fmla="*/ 25 h 444"/>
                <a:gd name="T54" fmla="*/ 25 w 507"/>
                <a:gd name="T55" fmla="*/ 26 h 444"/>
                <a:gd name="T56" fmla="*/ 22 w 507"/>
                <a:gd name="T57" fmla="*/ 25 h 444"/>
                <a:gd name="T58" fmla="*/ 22 w 507"/>
                <a:gd name="T59" fmla="*/ 26 h 444"/>
                <a:gd name="T60" fmla="*/ 22 w 507"/>
                <a:gd name="T61" fmla="*/ 31 h 444"/>
                <a:gd name="T62" fmla="*/ 13 w 507"/>
                <a:gd name="T63" fmla="*/ 39 h 444"/>
                <a:gd name="T64" fmla="*/ 6 w 507"/>
                <a:gd name="T65" fmla="*/ 35 h 444"/>
                <a:gd name="T66" fmla="*/ 5 w 507"/>
                <a:gd name="T67" fmla="*/ 36 h 444"/>
                <a:gd name="T68" fmla="*/ 15 w 507"/>
                <a:gd name="T69" fmla="*/ 41 h 444"/>
                <a:gd name="T70" fmla="*/ 25 w 507"/>
                <a:gd name="T71" fmla="*/ 36 h 444"/>
                <a:gd name="T72" fmla="*/ 44 w 507"/>
                <a:gd name="T73" fmla="*/ 36 h 444"/>
                <a:gd name="T74" fmla="*/ 43 w 507"/>
                <a:gd name="T75" fmla="*/ 36 h 444"/>
                <a:gd name="T76" fmla="*/ 26 w 507"/>
                <a:gd name="T77" fmla="*/ 31 h 444"/>
                <a:gd name="T78" fmla="*/ 36 w 507"/>
                <a:gd name="T79" fmla="*/ 17 h 444"/>
                <a:gd name="T80" fmla="*/ 26 w 507"/>
                <a:gd name="T81" fmla="*/ 0 h 444"/>
                <a:gd name="T82" fmla="*/ 26 w 507"/>
                <a:gd name="T83" fmla="*/ 1 h 444"/>
                <a:gd name="T84" fmla="*/ 25 w 507"/>
                <a:gd name="T85" fmla="*/ 19 h 444"/>
                <a:gd name="T86" fmla="*/ 25 w 507"/>
                <a:gd name="T87" fmla="*/ 20 h 444"/>
                <a:gd name="T88" fmla="*/ 28 w 507"/>
                <a:gd name="T89" fmla="*/ 23 h 444"/>
                <a:gd name="T90" fmla="*/ 28 w 507"/>
                <a:gd name="T91" fmla="*/ 24 h 444"/>
                <a:gd name="T92" fmla="*/ 28 w 507"/>
                <a:gd name="T93" fmla="*/ 25 h 444"/>
                <a:gd name="T94" fmla="*/ 36 w 507"/>
                <a:gd name="T95" fmla="*/ 21 h 444"/>
                <a:gd name="T96" fmla="*/ 44 w 507"/>
                <a:gd name="T97" fmla="*/ 34 h 444"/>
                <a:gd name="T98" fmla="*/ 45 w 507"/>
                <a:gd name="T99" fmla="*/ 34 h 444"/>
                <a:gd name="T100" fmla="*/ 36 w 507"/>
                <a:gd name="T101" fmla="*/ 17 h 444"/>
                <a:gd name="T102" fmla="*/ 29 w 507"/>
                <a:gd name="T103" fmla="*/ 33 h 444"/>
                <a:gd name="T104" fmla="*/ 30 w 507"/>
                <a:gd name="T105" fmla="*/ 35 h 444"/>
                <a:gd name="T106" fmla="*/ 38 w 507"/>
                <a:gd name="T107" fmla="*/ 23 h 444"/>
                <a:gd name="T108" fmla="*/ 36 w 507"/>
                <a:gd name="T109" fmla="*/ 22 h 444"/>
                <a:gd name="T110" fmla="*/ 29 w 507"/>
                <a:gd name="T111" fmla="*/ 33 h 4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7"/>
                <a:gd name="T169" fmla="*/ 0 h 444"/>
                <a:gd name="T170" fmla="*/ 507 w 507"/>
                <a:gd name="T171" fmla="*/ 444 h 4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17" tIns="36506" rIns="73017" bIns="36506" anchor="ctr"/>
            <a:lstStyle/>
            <a:p>
              <a:pPr defTabSz="457189">
                <a:buClr>
                  <a:srgbClr val="000000"/>
                </a:buClr>
              </a:pPr>
              <a:endParaRPr lang="en-US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charset="0"/>
              </a:endParaRPr>
            </a:p>
          </p:txBody>
        </p:sp>
      </p:grpSp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0" t="6706" r="4428" b="7096"/>
          <a:stretch/>
        </p:blipFill>
        <p:spPr bwMode="auto">
          <a:xfrm>
            <a:off x="7336815" y="2405697"/>
            <a:ext cx="598765" cy="56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222469" y="2461212"/>
            <a:ext cx="448254" cy="295861"/>
            <a:chOff x="5065467" y="2430723"/>
            <a:chExt cx="2774918" cy="1929136"/>
          </a:xfrm>
        </p:grpSpPr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57547" y="2373219"/>
            <a:ext cx="336992" cy="3626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21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64" y="3710321"/>
            <a:ext cx="900759" cy="727813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74782" y="3933812"/>
            <a:ext cx="428675" cy="461268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88" name="Group 87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90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1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89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6936603" y="453008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Traffic</a:t>
            </a:r>
          </a:p>
          <a:p>
            <a:pPr algn="ctr" defTabSz="457189"/>
            <a:r>
              <a:rPr lang="en-US" altLang="ja-JP" sz="6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Sensor</a:t>
            </a:r>
          </a:p>
        </p:txBody>
      </p:sp>
      <p:cxnSp>
        <p:nvCxnSpPr>
          <p:cNvPr id="146" name="直線矢印コネクタ 145"/>
          <p:cNvCxnSpPr>
            <a:stCxn id="25" idx="21"/>
            <a:endCxn id="30" idx="1"/>
          </p:cNvCxnSpPr>
          <p:nvPr/>
        </p:nvCxnSpPr>
        <p:spPr>
          <a:xfrm>
            <a:off x="1882334" y="2576139"/>
            <a:ext cx="889097" cy="51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030" y1="30719" x2="33030" y2="30719"/>
                        <a14:foregroundMark x1="29697" y1="35294" x2="29697" y2="35294"/>
                        <a14:foregroundMark x1="23636" y1="35294" x2="23636" y2="35294"/>
                        <a14:foregroundMark x1="34242" y1="19608" x2="34242" y2="19608"/>
                        <a14:foregroundMark x1="38788" y1="9804" x2="38788" y2="9804"/>
                        <a14:foregroundMark x1="44545" y1="3922" x2="44545" y2="3922"/>
                        <a14:foregroundMark x1="53636" y1="2614" x2="53636" y2="2614"/>
                        <a14:foregroundMark x1="59394" y1="9150" x2="59394" y2="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431" y="2388056"/>
            <a:ext cx="833477" cy="386430"/>
          </a:xfrm>
          <a:prstGeom prst="rect">
            <a:avLst/>
          </a:prstGeom>
        </p:spPr>
      </p:pic>
      <p:grpSp>
        <p:nvGrpSpPr>
          <p:cNvPr id="149" name="Group 19"/>
          <p:cNvGrpSpPr/>
          <p:nvPr/>
        </p:nvGrpSpPr>
        <p:grpSpPr>
          <a:xfrm>
            <a:off x="7495284" y="2403068"/>
            <a:ext cx="282625" cy="304114"/>
            <a:chOff x="7143750" y="1444627"/>
            <a:chExt cx="1346200" cy="1447800"/>
          </a:xfrm>
          <a:solidFill>
            <a:srgbClr val="FF0000"/>
          </a:solidFill>
        </p:grpSpPr>
        <p:grpSp>
          <p:nvGrpSpPr>
            <p:cNvPr id="150" name="Group 20"/>
            <p:cNvGrpSpPr/>
            <p:nvPr/>
          </p:nvGrpSpPr>
          <p:grpSpPr>
            <a:xfrm>
              <a:off x="7143750" y="1444627"/>
              <a:ext cx="1346200" cy="1447800"/>
              <a:chOff x="7143750" y="1444627"/>
              <a:chExt cx="1346200" cy="1447800"/>
            </a:xfrm>
            <a:grpFill/>
          </p:grpSpPr>
          <p:sp>
            <p:nvSpPr>
              <p:cNvPr id="155" name="Freeform 23"/>
              <p:cNvSpPr>
                <a:spLocks/>
              </p:cNvSpPr>
              <p:nvPr/>
            </p:nvSpPr>
            <p:spPr bwMode="auto">
              <a:xfrm>
                <a:off x="7143750" y="1909764"/>
                <a:ext cx="644525" cy="982663"/>
              </a:xfrm>
              <a:custGeom>
                <a:avLst/>
                <a:gdLst>
                  <a:gd name="T0" fmla="*/ 172 w 172"/>
                  <a:gd name="T1" fmla="*/ 50 h 262"/>
                  <a:gd name="T2" fmla="*/ 96 w 172"/>
                  <a:gd name="T3" fmla="*/ 133 h 262"/>
                  <a:gd name="T4" fmla="*/ 172 w 172"/>
                  <a:gd name="T5" fmla="*/ 216 h 262"/>
                  <a:gd name="T6" fmla="*/ 172 w 172"/>
                  <a:gd name="T7" fmla="*/ 262 h 262"/>
                  <a:gd name="T8" fmla="*/ 75 w 172"/>
                  <a:gd name="T9" fmla="*/ 181 h 262"/>
                  <a:gd name="T10" fmla="*/ 30 w 172"/>
                  <a:gd name="T11" fmla="*/ 200 h 262"/>
                  <a:gd name="T12" fmla="*/ 26 w 172"/>
                  <a:gd name="T13" fmla="*/ 202 h 262"/>
                  <a:gd name="T14" fmla="*/ 13 w 172"/>
                  <a:gd name="T15" fmla="*/ 194 h 262"/>
                  <a:gd name="T16" fmla="*/ 21 w 172"/>
                  <a:gd name="T17" fmla="*/ 176 h 262"/>
                  <a:gd name="T18" fmla="*/ 66 w 172"/>
                  <a:gd name="T19" fmla="*/ 156 h 262"/>
                  <a:gd name="T20" fmla="*/ 61 w 172"/>
                  <a:gd name="T21" fmla="*/ 118 h 262"/>
                  <a:gd name="T22" fmla="*/ 13 w 172"/>
                  <a:gd name="T23" fmla="*/ 118 h 262"/>
                  <a:gd name="T24" fmla="*/ 0 w 172"/>
                  <a:gd name="T25" fmla="*/ 105 h 262"/>
                  <a:gd name="T26" fmla="*/ 13 w 172"/>
                  <a:gd name="T27" fmla="*/ 92 h 262"/>
                  <a:gd name="T28" fmla="*/ 61 w 172"/>
                  <a:gd name="T29" fmla="*/ 92 h 262"/>
                  <a:gd name="T30" fmla="*/ 66 w 172"/>
                  <a:gd name="T31" fmla="*/ 53 h 262"/>
                  <a:gd name="T32" fmla="*/ 21 w 172"/>
                  <a:gd name="T33" fmla="*/ 34 h 262"/>
                  <a:gd name="T34" fmla="*/ 13 w 172"/>
                  <a:gd name="T35" fmla="*/ 17 h 262"/>
                  <a:gd name="T36" fmla="*/ 30 w 172"/>
                  <a:gd name="T37" fmla="*/ 10 h 262"/>
                  <a:gd name="T38" fmla="*/ 73 w 172"/>
                  <a:gd name="T39" fmla="*/ 28 h 262"/>
                  <a:gd name="T40" fmla="*/ 86 w 172"/>
                  <a:gd name="T41" fmla="*/ 0 h 262"/>
                  <a:gd name="T42" fmla="*/ 92 w 172"/>
                  <a:gd name="T43" fmla="*/ 4 h 262"/>
                  <a:gd name="T44" fmla="*/ 172 w 172"/>
                  <a:gd name="T45" fmla="*/ 23 h 262"/>
                  <a:gd name="T46" fmla="*/ 172 w 172"/>
                  <a:gd name="T47" fmla="*/ 5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2" h="262">
                    <a:moveTo>
                      <a:pt x="172" y="50"/>
                    </a:moveTo>
                    <a:cubicBezTo>
                      <a:pt x="130" y="53"/>
                      <a:pt x="96" y="89"/>
                      <a:pt x="96" y="133"/>
                    </a:cubicBezTo>
                    <a:cubicBezTo>
                      <a:pt x="96" y="177"/>
                      <a:pt x="130" y="212"/>
                      <a:pt x="172" y="216"/>
                    </a:cubicBezTo>
                    <a:cubicBezTo>
                      <a:pt x="172" y="230"/>
                      <a:pt x="172" y="246"/>
                      <a:pt x="172" y="262"/>
                    </a:cubicBezTo>
                    <a:cubicBezTo>
                      <a:pt x="128" y="247"/>
                      <a:pt x="93" y="222"/>
                      <a:pt x="75" y="181"/>
                    </a:cubicBezTo>
                    <a:cubicBezTo>
                      <a:pt x="75" y="181"/>
                      <a:pt x="75" y="181"/>
                      <a:pt x="30" y="200"/>
                    </a:cubicBezTo>
                    <a:cubicBezTo>
                      <a:pt x="29" y="200"/>
                      <a:pt x="27" y="202"/>
                      <a:pt x="26" y="202"/>
                    </a:cubicBezTo>
                    <a:cubicBezTo>
                      <a:pt x="21" y="202"/>
                      <a:pt x="16" y="198"/>
                      <a:pt x="13" y="194"/>
                    </a:cubicBezTo>
                    <a:cubicBezTo>
                      <a:pt x="10" y="187"/>
                      <a:pt x="13" y="180"/>
                      <a:pt x="21" y="176"/>
                    </a:cubicBezTo>
                    <a:cubicBezTo>
                      <a:pt x="21" y="176"/>
                      <a:pt x="21" y="176"/>
                      <a:pt x="66" y="156"/>
                    </a:cubicBezTo>
                    <a:cubicBezTo>
                      <a:pt x="64" y="145"/>
                      <a:pt x="61" y="132"/>
                      <a:pt x="61" y="118"/>
                    </a:cubicBezTo>
                    <a:cubicBezTo>
                      <a:pt x="61" y="118"/>
                      <a:pt x="61" y="118"/>
                      <a:pt x="13" y="118"/>
                    </a:cubicBezTo>
                    <a:cubicBezTo>
                      <a:pt x="5" y="118"/>
                      <a:pt x="0" y="111"/>
                      <a:pt x="0" y="105"/>
                    </a:cubicBezTo>
                    <a:cubicBezTo>
                      <a:pt x="0" y="97"/>
                      <a:pt x="5" y="92"/>
                      <a:pt x="13" y="92"/>
                    </a:cubicBezTo>
                    <a:cubicBezTo>
                      <a:pt x="13" y="92"/>
                      <a:pt x="13" y="92"/>
                      <a:pt x="61" y="92"/>
                    </a:cubicBezTo>
                    <a:cubicBezTo>
                      <a:pt x="61" y="79"/>
                      <a:pt x="64" y="66"/>
                      <a:pt x="66" y="53"/>
                    </a:cubicBezTo>
                    <a:cubicBezTo>
                      <a:pt x="66" y="53"/>
                      <a:pt x="66" y="53"/>
                      <a:pt x="21" y="34"/>
                    </a:cubicBezTo>
                    <a:cubicBezTo>
                      <a:pt x="14" y="31"/>
                      <a:pt x="10" y="23"/>
                      <a:pt x="13" y="17"/>
                    </a:cubicBezTo>
                    <a:cubicBezTo>
                      <a:pt x="16" y="10"/>
                      <a:pt x="23" y="8"/>
                      <a:pt x="30" y="10"/>
                    </a:cubicBezTo>
                    <a:cubicBezTo>
                      <a:pt x="30" y="10"/>
                      <a:pt x="30" y="10"/>
                      <a:pt x="73" y="28"/>
                    </a:cubicBezTo>
                    <a:cubicBezTo>
                      <a:pt x="76" y="18"/>
                      <a:pt x="80" y="9"/>
                      <a:pt x="86" y="0"/>
                    </a:cubicBezTo>
                    <a:cubicBezTo>
                      <a:pt x="88" y="1"/>
                      <a:pt x="91" y="3"/>
                      <a:pt x="92" y="4"/>
                    </a:cubicBezTo>
                    <a:cubicBezTo>
                      <a:pt x="114" y="16"/>
                      <a:pt x="141" y="23"/>
                      <a:pt x="172" y="23"/>
                    </a:cubicBezTo>
                    <a:cubicBezTo>
                      <a:pt x="172" y="23"/>
                      <a:pt x="172" y="23"/>
                      <a:pt x="172" y="50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6" name="Freeform 24"/>
              <p:cNvSpPr>
                <a:spLocks/>
              </p:cNvSpPr>
              <p:nvPr/>
            </p:nvSpPr>
            <p:spPr bwMode="auto">
              <a:xfrm>
                <a:off x="7356475" y="1444627"/>
                <a:ext cx="911225" cy="498475"/>
              </a:xfrm>
              <a:custGeom>
                <a:avLst/>
                <a:gdLst>
                  <a:gd name="T0" fmla="*/ 43 w 243"/>
                  <a:gd name="T1" fmla="*/ 115 h 133"/>
                  <a:gd name="T2" fmla="*/ 38 w 243"/>
                  <a:gd name="T3" fmla="*/ 111 h 133"/>
                  <a:gd name="T4" fmla="*/ 61 w 243"/>
                  <a:gd name="T5" fmla="*/ 84 h 133"/>
                  <a:gd name="T6" fmla="*/ 26 w 243"/>
                  <a:gd name="T7" fmla="*/ 43 h 133"/>
                  <a:gd name="T8" fmla="*/ 22 w 243"/>
                  <a:gd name="T9" fmla="*/ 44 h 133"/>
                  <a:gd name="T10" fmla="*/ 0 w 243"/>
                  <a:gd name="T11" fmla="*/ 22 h 133"/>
                  <a:gd name="T12" fmla="*/ 22 w 243"/>
                  <a:gd name="T13" fmla="*/ 0 h 133"/>
                  <a:gd name="T14" fmla="*/ 44 w 243"/>
                  <a:gd name="T15" fmla="*/ 22 h 133"/>
                  <a:gd name="T16" fmla="*/ 41 w 243"/>
                  <a:gd name="T17" fmla="*/ 31 h 133"/>
                  <a:gd name="T18" fmla="*/ 78 w 243"/>
                  <a:gd name="T19" fmla="*/ 72 h 133"/>
                  <a:gd name="T20" fmla="*/ 123 w 243"/>
                  <a:gd name="T21" fmla="*/ 61 h 133"/>
                  <a:gd name="T22" fmla="*/ 166 w 243"/>
                  <a:gd name="T23" fmla="*/ 71 h 133"/>
                  <a:gd name="T24" fmla="*/ 201 w 243"/>
                  <a:gd name="T25" fmla="*/ 31 h 133"/>
                  <a:gd name="T26" fmla="*/ 199 w 243"/>
                  <a:gd name="T27" fmla="*/ 22 h 133"/>
                  <a:gd name="T28" fmla="*/ 221 w 243"/>
                  <a:gd name="T29" fmla="*/ 0 h 133"/>
                  <a:gd name="T30" fmla="*/ 243 w 243"/>
                  <a:gd name="T31" fmla="*/ 22 h 133"/>
                  <a:gd name="T32" fmla="*/ 221 w 243"/>
                  <a:gd name="T33" fmla="*/ 44 h 133"/>
                  <a:gd name="T34" fmla="*/ 218 w 243"/>
                  <a:gd name="T35" fmla="*/ 43 h 133"/>
                  <a:gd name="T36" fmla="*/ 183 w 243"/>
                  <a:gd name="T37" fmla="*/ 83 h 133"/>
                  <a:gd name="T38" fmla="*/ 209 w 243"/>
                  <a:gd name="T39" fmla="*/ 111 h 133"/>
                  <a:gd name="T40" fmla="*/ 203 w 243"/>
                  <a:gd name="T41" fmla="*/ 115 h 133"/>
                  <a:gd name="T42" fmla="*/ 123 w 243"/>
                  <a:gd name="T43" fmla="*/ 133 h 133"/>
                  <a:gd name="T44" fmla="*/ 43 w 243"/>
                  <a:gd name="T45" fmla="*/ 1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3" h="133">
                    <a:moveTo>
                      <a:pt x="43" y="115"/>
                    </a:moveTo>
                    <a:cubicBezTo>
                      <a:pt x="40" y="114"/>
                      <a:pt x="39" y="112"/>
                      <a:pt x="38" y="111"/>
                    </a:cubicBezTo>
                    <a:cubicBezTo>
                      <a:pt x="44" y="101"/>
                      <a:pt x="52" y="92"/>
                      <a:pt x="61" y="84"/>
                    </a:cubicBezTo>
                    <a:cubicBezTo>
                      <a:pt x="61" y="84"/>
                      <a:pt x="61" y="84"/>
                      <a:pt x="26" y="43"/>
                    </a:cubicBezTo>
                    <a:cubicBezTo>
                      <a:pt x="25" y="44"/>
                      <a:pt x="23" y="44"/>
                      <a:pt x="22" y="44"/>
                    </a:cubicBezTo>
                    <a:cubicBezTo>
                      <a:pt x="9" y="44"/>
                      <a:pt x="0" y="34"/>
                      <a:pt x="0" y="22"/>
                    </a:cubicBezTo>
                    <a:cubicBezTo>
                      <a:pt x="0" y="9"/>
                      <a:pt x="9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25"/>
                      <a:pt x="43" y="28"/>
                      <a:pt x="41" y="31"/>
                    </a:cubicBezTo>
                    <a:cubicBezTo>
                      <a:pt x="41" y="31"/>
                      <a:pt x="41" y="31"/>
                      <a:pt x="78" y="72"/>
                    </a:cubicBezTo>
                    <a:cubicBezTo>
                      <a:pt x="92" y="65"/>
                      <a:pt x="108" y="61"/>
                      <a:pt x="123" y="61"/>
                    </a:cubicBezTo>
                    <a:cubicBezTo>
                      <a:pt x="139" y="61"/>
                      <a:pt x="153" y="65"/>
                      <a:pt x="166" y="71"/>
                    </a:cubicBezTo>
                    <a:cubicBezTo>
                      <a:pt x="166" y="71"/>
                      <a:pt x="166" y="71"/>
                      <a:pt x="201" y="31"/>
                    </a:cubicBezTo>
                    <a:cubicBezTo>
                      <a:pt x="199" y="28"/>
                      <a:pt x="199" y="25"/>
                      <a:pt x="199" y="22"/>
                    </a:cubicBezTo>
                    <a:cubicBezTo>
                      <a:pt x="199" y="9"/>
                      <a:pt x="209" y="0"/>
                      <a:pt x="221" y="0"/>
                    </a:cubicBezTo>
                    <a:cubicBezTo>
                      <a:pt x="233" y="0"/>
                      <a:pt x="243" y="9"/>
                      <a:pt x="243" y="22"/>
                    </a:cubicBezTo>
                    <a:cubicBezTo>
                      <a:pt x="243" y="34"/>
                      <a:pt x="233" y="44"/>
                      <a:pt x="221" y="44"/>
                    </a:cubicBezTo>
                    <a:cubicBezTo>
                      <a:pt x="220" y="44"/>
                      <a:pt x="219" y="44"/>
                      <a:pt x="218" y="43"/>
                    </a:cubicBezTo>
                    <a:cubicBezTo>
                      <a:pt x="218" y="43"/>
                      <a:pt x="218" y="43"/>
                      <a:pt x="183" y="83"/>
                    </a:cubicBezTo>
                    <a:cubicBezTo>
                      <a:pt x="193" y="90"/>
                      <a:pt x="202" y="99"/>
                      <a:pt x="209" y="111"/>
                    </a:cubicBezTo>
                    <a:cubicBezTo>
                      <a:pt x="207" y="112"/>
                      <a:pt x="206" y="114"/>
                      <a:pt x="203" y="115"/>
                    </a:cubicBezTo>
                    <a:cubicBezTo>
                      <a:pt x="183" y="125"/>
                      <a:pt x="154" y="133"/>
                      <a:pt x="123" y="133"/>
                    </a:cubicBezTo>
                    <a:cubicBezTo>
                      <a:pt x="92" y="133"/>
                      <a:pt x="64" y="125"/>
                      <a:pt x="43" y="115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57" name="Freeform 25"/>
              <p:cNvSpPr>
                <a:spLocks/>
              </p:cNvSpPr>
              <p:nvPr/>
            </p:nvSpPr>
            <p:spPr bwMode="auto">
              <a:xfrm>
                <a:off x="7848600" y="1909764"/>
                <a:ext cx="641350" cy="982663"/>
              </a:xfrm>
              <a:custGeom>
                <a:avLst/>
                <a:gdLst>
                  <a:gd name="T0" fmla="*/ 156 w 171"/>
                  <a:gd name="T1" fmla="*/ 118 h 262"/>
                  <a:gd name="T2" fmla="*/ 111 w 171"/>
                  <a:gd name="T3" fmla="*/ 118 h 262"/>
                  <a:gd name="T4" fmla="*/ 105 w 171"/>
                  <a:gd name="T5" fmla="*/ 158 h 262"/>
                  <a:gd name="T6" fmla="*/ 150 w 171"/>
                  <a:gd name="T7" fmla="*/ 176 h 262"/>
                  <a:gd name="T8" fmla="*/ 156 w 171"/>
                  <a:gd name="T9" fmla="*/ 194 h 262"/>
                  <a:gd name="T10" fmla="*/ 145 w 171"/>
                  <a:gd name="T11" fmla="*/ 202 h 262"/>
                  <a:gd name="T12" fmla="*/ 140 w 171"/>
                  <a:gd name="T13" fmla="*/ 200 h 262"/>
                  <a:gd name="T14" fmla="*/ 97 w 171"/>
                  <a:gd name="T15" fmla="*/ 182 h 262"/>
                  <a:gd name="T16" fmla="*/ 0 w 171"/>
                  <a:gd name="T17" fmla="*/ 262 h 262"/>
                  <a:gd name="T18" fmla="*/ 0 w 171"/>
                  <a:gd name="T19" fmla="*/ 216 h 262"/>
                  <a:gd name="T20" fmla="*/ 75 w 171"/>
                  <a:gd name="T21" fmla="*/ 133 h 262"/>
                  <a:gd name="T22" fmla="*/ 0 w 171"/>
                  <a:gd name="T23" fmla="*/ 50 h 262"/>
                  <a:gd name="T24" fmla="*/ 0 w 171"/>
                  <a:gd name="T25" fmla="*/ 23 h 262"/>
                  <a:gd name="T26" fmla="*/ 80 w 171"/>
                  <a:gd name="T27" fmla="*/ 4 h 262"/>
                  <a:gd name="T28" fmla="*/ 87 w 171"/>
                  <a:gd name="T29" fmla="*/ 0 h 262"/>
                  <a:gd name="T30" fmla="*/ 98 w 171"/>
                  <a:gd name="T31" fmla="*/ 27 h 262"/>
                  <a:gd name="T32" fmla="*/ 140 w 171"/>
                  <a:gd name="T33" fmla="*/ 10 h 262"/>
                  <a:gd name="T34" fmla="*/ 156 w 171"/>
                  <a:gd name="T35" fmla="*/ 17 h 262"/>
                  <a:gd name="T36" fmla="*/ 150 w 171"/>
                  <a:gd name="T37" fmla="*/ 34 h 262"/>
                  <a:gd name="T38" fmla="*/ 106 w 171"/>
                  <a:gd name="T39" fmla="*/ 53 h 262"/>
                  <a:gd name="T40" fmla="*/ 111 w 171"/>
                  <a:gd name="T41" fmla="*/ 92 h 262"/>
                  <a:gd name="T42" fmla="*/ 158 w 171"/>
                  <a:gd name="T43" fmla="*/ 92 h 262"/>
                  <a:gd name="T44" fmla="*/ 171 w 171"/>
                  <a:gd name="T45" fmla="*/ 105 h 262"/>
                  <a:gd name="T46" fmla="*/ 156 w 171"/>
                  <a:gd name="T47" fmla="*/ 11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1" h="262">
                    <a:moveTo>
                      <a:pt x="156" y="118"/>
                    </a:move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1" y="132"/>
                      <a:pt x="109" y="145"/>
                      <a:pt x="105" y="158"/>
                    </a:cubicBezTo>
                    <a:cubicBezTo>
                      <a:pt x="105" y="158"/>
                      <a:pt x="105" y="158"/>
                      <a:pt x="150" y="176"/>
                    </a:cubicBezTo>
                    <a:cubicBezTo>
                      <a:pt x="156" y="180"/>
                      <a:pt x="159" y="187"/>
                      <a:pt x="156" y="194"/>
                    </a:cubicBezTo>
                    <a:cubicBezTo>
                      <a:pt x="155" y="198"/>
                      <a:pt x="150" y="202"/>
                      <a:pt x="145" y="202"/>
                    </a:cubicBezTo>
                    <a:cubicBezTo>
                      <a:pt x="144" y="202"/>
                      <a:pt x="141" y="200"/>
                      <a:pt x="140" y="200"/>
                    </a:cubicBezTo>
                    <a:cubicBezTo>
                      <a:pt x="140" y="200"/>
                      <a:pt x="140" y="200"/>
                      <a:pt x="97" y="182"/>
                    </a:cubicBezTo>
                    <a:cubicBezTo>
                      <a:pt x="78" y="222"/>
                      <a:pt x="43" y="248"/>
                      <a:pt x="0" y="262"/>
                    </a:cubicBezTo>
                    <a:cubicBezTo>
                      <a:pt x="0" y="262"/>
                      <a:pt x="0" y="262"/>
                      <a:pt x="0" y="216"/>
                    </a:cubicBezTo>
                    <a:cubicBezTo>
                      <a:pt x="42" y="212"/>
                      <a:pt x="75" y="176"/>
                      <a:pt x="75" y="133"/>
                    </a:cubicBezTo>
                    <a:cubicBezTo>
                      <a:pt x="75" y="90"/>
                      <a:pt x="42" y="54"/>
                      <a:pt x="0" y="50"/>
                    </a:cubicBezTo>
                    <a:cubicBezTo>
                      <a:pt x="0" y="41"/>
                      <a:pt x="0" y="32"/>
                      <a:pt x="0" y="23"/>
                    </a:cubicBezTo>
                    <a:cubicBezTo>
                      <a:pt x="31" y="23"/>
                      <a:pt x="58" y="16"/>
                      <a:pt x="80" y="4"/>
                    </a:cubicBezTo>
                    <a:cubicBezTo>
                      <a:pt x="81" y="3"/>
                      <a:pt x="84" y="1"/>
                      <a:pt x="87" y="0"/>
                    </a:cubicBezTo>
                    <a:cubicBezTo>
                      <a:pt x="92" y="9"/>
                      <a:pt x="96" y="18"/>
                      <a:pt x="98" y="27"/>
                    </a:cubicBezTo>
                    <a:cubicBezTo>
                      <a:pt x="98" y="27"/>
                      <a:pt x="98" y="27"/>
                      <a:pt x="140" y="10"/>
                    </a:cubicBezTo>
                    <a:cubicBezTo>
                      <a:pt x="146" y="8"/>
                      <a:pt x="154" y="10"/>
                      <a:pt x="156" y="17"/>
                    </a:cubicBezTo>
                    <a:cubicBezTo>
                      <a:pt x="159" y="23"/>
                      <a:pt x="156" y="31"/>
                      <a:pt x="150" y="34"/>
                    </a:cubicBezTo>
                    <a:cubicBezTo>
                      <a:pt x="150" y="34"/>
                      <a:pt x="150" y="34"/>
                      <a:pt x="106" y="53"/>
                    </a:cubicBezTo>
                    <a:cubicBezTo>
                      <a:pt x="109" y="65"/>
                      <a:pt x="111" y="78"/>
                      <a:pt x="111" y="92"/>
                    </a:cubicBezTo>
                    <a:cubicBezTo>
                      <a:pt x="111" y="92"/>
                      <a:pt x="111" y="92"/>
                      <a:pt x="158" y="92"/>
                    </a:cubicBezTo>
                    <a:cubicBezTo>
                      <a:pt x="164" y="92"/>
                      <a:pt x="171" y="97"/>
                      <a:pt x="171" y="105"/>
                    </a:cubicBezTo>
                    <a:cubicBezTo>
                      <a:pt x="169" y="111"/>
                      <a:pt x="164" y="118"/>
                      <a:pt x="156" y="118"/>
                    </a:cubicBezTo>
                    <a:close/>
                  </a:path>
                </a:pathLst>
              </a:custGeom>
              <a:grp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621867"/>
                <a:endParaRPr lang="en-US">
                  <a:solidFill>
                    <a:srgbClr val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  <p:sp>
          <p:nvSpPr>
            <p:cNvPr id="154" name="Freeform 20"/>
            <p:cNvSpPr>
              <a:spLocks noEditPoints="1"/>
            </p:cNvSpPr>
            <p:nvPr/>
          </p:nvSpPr>
          <p:spPr bwMode="auto">
            <a:xfrm>
              <a:off x="7571668" y="2194767"/>
              <a:ext cx="490364" cy="429371"/>
            </a:xfrm>
            <a:custGeom>
              <a:avLst/>
              <a:gdLst/>
              <a:ahLst/>
              <a:cxnLst>
                <a:cxn ang="0">
                  <a:pos x="139" y="218"/>
                </a:cxn>
                <a:cxn ang="0">
                  <a:pos x="185" y="230"/>
                </a:cxn>
                <a:cxn ang="0">
                  <a:pos x="189" y="232"/>
                </a:cxn>
                <a:cxn ang="0">
                  <a:pos x="216" y="256"/>
                </a:cxn>
                <a:cxn ang="0">
                  <a:pos x="223" y="251"/>
                </a:cxn>
                <a:cxn ang="0">
                  <a:pos x="221" y="240"/>
                </a:cxn>
                <a:cxn ang="0">
                  <a:pos x="248" y="207"/>
                </a:cxn>
                <a:cxn ang="0">
                  <a:pos x="248" y="199"/>
                </a:cxn>
                <a:cxn ang="0">
                  <a:pos x="241" y="12"/>
                </a:cxn>
                <a:cxn ang="0">
                  <a:pos x="241" y="0"/>
                </a:cxn>
                <a:cxn ang="0">
                  <a:pos x="136" y="173"/>
                </a:cxn>
                <a:cxn ang="0">
                  <a:pos x="38" y="355"/>
                </a:cxn>
                <a:cxn ang="0">
                  <a:pos x="52" y="347"/>
                </a:cxn>
                <a:cxn ang="0">
                  <a:pos x="139" y="218"/>
                </a:cxn>
                <a:cxn ang="0">
                  <a:pos x="188" y="149"/>
                </a:cxn>
                <a:cxn ang="0">
                  <a:pos x="318" y="148"/>
                </a:cxn>
                <a:cxn ang="0">
                  <a:pos x="329" y="128"/>
                </a:cxn>
                <a:cxn ang="0">
                  <a:pos x="180" y="128"/>
                </a:cxn>
                <a:cxn ang="0">
                  <a:pos x="188" y="149"/>
                </a:cxn>
                <a:cxn ang="0">
                  <a:pos x="122" y="235"/>
                </a:cxn>
                <a:cxn ang="0">
                  <a:pos x="201" y="362"/>
                </a:cxn>
                <a:cxn ang="0">
                  <a:pos x="213" y="342"/>
                </a:cxn>
                <a:cxn ang="0">
                  <a:pos x="142" y="233"/>
                </a:cxn>
                <a:cxn ang="0">
                  <a:pos x="122" y="235"/>
                </a:cxn>
                <a:cxn ang="0">
                  <a:pos x="274" y="319"/>
                </a:cxn>
                <a:cxn ang="0">
                  <a:pos x="286" y="268"/>
                </a:cxn>
                <a:cxn ang="0">
                  <a:pos x="277" y="263"/>
                </a:cxn>
                <a:cxn ang="0">
                  <a:pos x="254" y="272"/>
                </a:cxn>
                <a:cxn ang="0">
                  <a:pos x="229" y="261"/>
                </a:cxn>
                <a:cxn ang="0">
                  <a:pos x="222" y="266"/>
                </a:cxn>
                <a:cxn ang="0">
                  <a:pos x="232" y="319"/>
                </a:cxn>
                <a:cxn ang="0">
                  <a:pos x="139" y="406"/>
                </a:cxn>
                <a:cxn ang="0">
                  <a:pos x="63" y="367"/>
                </a:cxn>
                <a:cxn ang="0">
                  <a:pos x="50" y="375"/>
                </a:cxn>
                <a:cxn ang="0">
                  <a:pos x="151" y="426"/>
                </a:cxn>
                <a:cxn ang="0">
                  <a:pos x="254" y="371"/>
                </a:cxn>
                <a:cxn ang="0">
                  <a:pos x="455" y="375"/>
                </a:cxn>
                <a:cxn ang="0">
                  <a:pos x="443" y="369"/>
                </a:cxn>
                <a:cxn ang="0">
                  <a:pos x="274" y="319"/>
                </a:cxn>
                <a:cxn ang="0">
                  <a:pos x="369" y="173"/>
                </a:cxn>
                <a:cxn ang="0">
                  <a:pos x="266" y="0"/>
                </a:cxn>
                <a:cxn ang="0">
                  <a:pos x="266" y="12"/>
                </a:cxn>
                <a:cxn ang="0">
                  <a:pos x="260" y="199"/>
                </a:cxn>
                <a:cxn ang="0">
                  <a:pos x="260" y="207"/>
                </a:cxn>
                <a:cxn ang="0">
                  <a:pos x="287" y="240"/>
                </a:cxn>
                <a:cxn ang="0">
                  <a:pos x="285" y="252"/>
                </a:cxn>
                <a:cxn ang="0">
                  <a:pos x="292" y="256"/>
                </a:cxn>
                <a:cxn ang="0">
                  <a:pos x="369" y="217"/>
                </a:cxn>
                <a:cxn ang="0">
                  <a:pos x="455" y="347"/>
                </a:cxn>
                <a:cxn ang="0">
                  <a:pos x="469" y="355"/>
                </a:cxn>
                <a:cxn ang="0">
                  <a:pos x="369" y="173"/>
                </a:cxn>
                <a:cxn ang="0">
                  <a:pos x="297" y="342"/>
                </a:cxn>
                <a:cxn ang="0">
                  <a:pos x="307" y="362"/>
                </a:cxn>
                <a:cxn ang="0">
                  <a:pos x="388" y="234"/>
                </a:cxn>
                <a:cxn ang="0">
                  <a:pos x="366" y="232"/>
                </a:cxn>
                <a:cxn ang="0">
                  <a:pos x="297" y="342"/>
                </a:cxn>
              </a:cxnLst>
              <a:rect l="0" t="0" r="r" b="b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grp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621867"/>
              <a:endParaRPr lang="en-US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grpSp>
        <p:nvGrpSpPr>
          <p:cNvPr id="158" name="Group 60"/>
          <p:cNvGrpSpPr>
            <a:grpSpLocks noChangeAspect="1"/>
          </p:cNvGrpSpPr>
          <p:nvPr/>
        </p:nvGrpSpPr>
        <p:grpSpPr>
          <a:xfrm>
            <a:off x="4721058" y="2093598"/>
            <a:ext cx="584320" cy="586457"/>
            <a:chOff x="3006163" y="4594066"/>
            <a:chExt cx="728663" cy="731520"/>
          </a:xfrm>
        </p:grpSpPr>
        <p:sp>
          <p:nvSpPr>
            <p:cNvPr id="159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60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61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2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3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4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5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6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7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8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69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0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1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2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3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4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5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6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7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8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79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0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81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grpSp>
        <p:nvGrpSpPr>
          <p:cNvPr id="182" name="Group 14"/>
          <p:cNvGrpSpPr/>
          <p:nvPr/>
        </p:nvGrpSpPr>
        <p:grpSpPr>
          <a:xfrm>
            <a:off x="7485911" y="2671285"/>
            <a:ext cx="314564" cy="207621"/>
            <a:chOff x="5065467" y="2430723"/>
            <a:chExt cx="2774918" cy="1929136"/>
          </a:xfrm>
        </p:grpSpPr>
        <p:sp>
          <p:nvSpPr>
            <p:cNvPr id="183" name="Freeform 31"/>
            <p:cNvSpPr>
              <a:spLocks/>
            </p:cNvSpPr>
            <p:nvPr/>
          </p:nvSpPr>
          <p:spPr bwMode="auto">
            <a:xfrm>
              <a:off x="5065467" y="2601779"/>
              <a:ext cx="893296" cy="166304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71"/>
                </a:cxn>
                <a:cxn ang="0">
                  <a:pos x="1" y="74"/>
                </a:cxn>
                <a:cxn ang="0">
                  <a:pos x="40" y="32"/>
                </a:cxn>
                <a:cxn ang="0">
                  <a:pos x="1" y="0"/>
                </a:cxn>
              </a:cxnLst>
              <a:rect l="0" t="0" r="r" b="b"/>
              <a:pathLst>
                <a:path w="40" h="7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1" y="73"/>
                    <a:pt x="1" y="74"/>
                  </a:cubicBezTo>
                  <a:cubicBezTo>
                    <a:pt x="40" y="32"/>
                    <a:pt x="40" y="32"/>
                    <a:pt x="40" y="3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4" name="Freeform 32"/>
            <p:cNvSpPr>
              <a:spLocks/>
            </p:cNvSpPr>
            <p:nvPr/>
          </p:nvSpPr>
          <p:spPr bwMode="auto">
            <a:xfrm>
              <a:off x="6947089" y="2601779"/>
              <a:ext cx="893296" cy="166304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"/>
                </a:cxn>
                <a:cxn ang="0">
                  <a:pos x="40" y="71"/>
                </a:cxn>
                <a:cxn ang="0">
                  <a:pos x="39" y="74"/>
                </a:cxn>
                <a:cxn ang="0">
                  <a:pos x="0" y="32"/>
                </a:cxn>
                <a:cxn ang="0">
                  <a:pos x="40" y="0"/>
                </a:cxn>
              </a:cxnLst>
              <a:rect l="0" t="0" r="r" b="b"/>
              <a:pathLst>
                <a:path w="40" h="74">
                  <a:moveTo>
                    <a:pt x="40" y="0"/>
                  </a:moveTo>
                  <a:cubicBezTo>
                    <a:pt x="40" y="0"/>
                    <a:pt x="40" y="1"/>
                    <a:pt x="40" y="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2"/>
                    <a:pt x="40" y="73"/>
                    <a:pt x="39" y="74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5" name="Freeform 33"/>
            <p:cNvSpPr>
              <a:spLocks/>
            </p:cNvSpPr>
            <p:nvPr/>
          </p:nvSpPr>
          <p:spPr bwMode="auto">
            <a:xfrm>
              <a:off x="5284036" y="3457060"/>
              <a:ext cx="2337773" cy="902799"/>
            </a:xfrm>
            <a:custGeom>
              <a:avLst/>
              <a:gdLst/>
              <a:ahLst/>
              <a:cxnLst>
                <a:cxn ang="0">
                  <a:pos x="52" y="40"/>
                </a:cxn>
                <a:cxn ang="0">
                  <a:pos x="104" y="40"/>
                </a:cxn>
                <a:cxn ang="0">
                  <a:pos x="104" y="40"/>
                </a:cxn>
                <a:cxn ang="0">
                  <a:pos x="67" y="0"/>
                </a:cxn>
                <a:cxn ang="0">
                  <a:pos x="55" y="10"/>
                </a:cxn>
                <a:cxn ang="0">
                  <a:pos x="52" y="11"/>
                </a:cxn>
                <a:cxn ang="0">
                  <a:pos x="50" y="10"/>
                </a:cxn>
                <a:cxn ang="0">
                  <a:pos x="38" y="0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52" y="40"/>
                </a:cxn>
              </a:cxnLst>
              <a:rect l="0" t="0" r="r" b="b"/>
              <a:pathLst>
                <a:path w="104" h="40">
                  <a:moveTo>
                    <a:pt x="52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1"/>
                    <a:pt x="53" y="11"/>
                    <a:pt x="52" y="11"/>
                  </a:cubicBezTo>
                  <a:cubicBezTo>
                    <a:pt x="51" y="11"/>
                    <a:pt x="50" y="11"/>
                    <a:pt x="50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1" y="40"/>
                  </a:cubicBezTo>
                  <a:lnTo>
                    <a:pt x="52" y="4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5198511" y="2430723"/>
              <a:ext cx="2537336" cy="1007331"/>
            </a:xfrm>
            <a:custGeom>
              <a:avLst/>
              <a:gdLst/>
              <a:ahLst/>
              <a:cxnLst>
                <a:cxn ang="0">
                  <a:pos x="56" y="45"/>
                </a:cxn>
                <a:cxn ang="0">
                  <a:pos x="60" y="43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5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2" y="43"/>
                </a:cxn>
                <a:cxn ang="0">
                  <a:pos x="56" y="45"/>
                </a:cxn>
              </a:cxnLst>
              <a:rect l="0" t="0" r="r" b="b"/>
              <a:pathLst>
                <a:path w="113" h="45">
                  <a:moveTo>
                    <a:pt x="56" y="45"/>
                  </a:moveTo>
                  <a:cubicBezTo>
                    <a:pt x="58" y="45"/>
                    <a:pt x="59" y="44"/>
                    <a:pt x="60" y="4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2" y="0"/>
                    <a:pt x="111" y="0"/>
                    <a:pt x="11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3" y="44"/>
                    <a:pt x="55" y="45"/>
                    <a:pt x="56" y="45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56">
                <a:defRPr/>
              </a:pPr>
              <a:endParaRPr lang="en-US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49" name="フリーフォーム 48"/>
          <p:cNvSpPr/>
          <p:nvPr/>
        </p:nvSpPr>
        <p:spPr>
          <a:xfrm>
            <a:off x="1299411" y="2310057"/>
            <a:ext cx="6186500" cy="155411"/>
          </a:xfrm>
          <a:custGeom>
            <a:avLst/>
            <a:gdLst>
              <a:gd name="connsiteX0" fmla="*/ 0 w 8021052"/>
              <a:gd name="connsiteY0" fmla="*/ 0 h 288758"/>
              <a:gd name="connsiteX1" fmla="*/ 7347284 w 8021052"/>
              <a:gd name="connsiteY1" fmla="*/ 0 h 288758"/>
              <a:gd name="connsiteX2" fmla="*/ 8021052 w 8021052"/>
              <a:gd name="connsiteY2" fmla="*/ 288758 h 288758"/>
              <a:gd name="connsiteX3" fmla="*/ 8021052 w 8021052"/>
              <a:gd name="connsiteY3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052" h="288758">
                <a:moveTo>
                  <a:pt x="0" y="0"/>
                </a:moveTo>
                <a:lnTo>
                  <a:pt x="7347284" y="0"/>
                </a:lnTo>
                <a:lnTo>
                  <a:pt x="8021052" y="288758"/>
                </a:lnTo>
                <a:lnTo>
                  <a:pt x="8021052" y="28875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47" name="直線矢印コネクタ 146"/>
          <p:cNvCxnSpPr>
            <a:stCxn id="30" idx="3"/>
            <a:endCxn id="155" idx="12"/>
          </p:cNvCxnSpPr>
          <p:nvPr/>
        </p:nvCxnSpPr>
        <p:spPr>
          <a:xfrm>
            <a:off x="3604908" y="2581271"/>
            <a:ext cx="3890376" cy="222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22"/>
          <p:cNvSpPr>
            <a:spLocks noEditPoints="1"/>
          </p:cNvSpPr>
          <p:nvPr/>
        </p:nvSpPr>
        <p:spPr bwMode="auto">
          <a:xfrm>
            <a:off x="754290" y="3362819"/>
            <a:ext cx="292096" cy="429573"/>
          </a:xfrm>
          <a:custGeom>
            <a:avLst/>
            <a:gdLst/>
            <a:ahLst/>
            <a:cxnLst>
              <a:cxn ang="0">
                <a:pos x="195" y="167"/>
              </a:cxn>
              <a:cxn ang="0">
                <a:pos x="191" y="167"/>
              </a:cxn>
              <a:cxn ang="0">
                <a:pos x="100" y="180"/>
              </a:cxn>
              <a:cxn ang="0">
                <a:pos x="110" y="237"/>
              </a:cxn>
              <a:cxn ang="0">
                <a:pos x="145" y="257"/>
              </a:cxn>
              <a:cxn ang="0">
                <a:pos x="243" y="297"/>
              </a:cxn>
              <a:cxn ang="0">
                <a:pos x="263" y="237"/>
              </a:cxn>
              <a:cxn ang="0">
                <a:pos x="287" y="216"/>
              </a:cxn>
              <a:cxn ang="0">
                <a:pos x="283" y="163"/>
              </a:cxn>
              <a:cxn ang="0">
                <a:pos x="76" y="160"/>
              </a:cxn>
              <a:cxn ang="0">
                <a:pos x="89" y="104"/>
              </a:cxn>
              <a:cxn ang="0">
                <a:pos x="128" y="0"/>
              </a:cxn>
              <a:cxn ang="0">
                <a:pos x="270" y="8"/>
              </a:cxn>
              <a:cxn ang="0">
                <a:pos x="387" y="137"/>
              </a:cxn>
              <a:cxn ang="0">
                <a:pos x="319" y="199"/>
              </a:cxn>
              <a:cxn ang="0">
                <a:pos x="317" y="237"/>
              </a:cxn>
              <a:cxn ang="0">
                <a:pos x="337" y="279"/>
              </a:cxn>
              <a:cxn ang="0">
                <a:pos x="365" y="439"/>
              </a:cxn>
              <a:cxn ang="0">
                <a:pos x="201" y="475"/>
              </a:cxn>
              <a:cxn ang="0">
                <a:pos x="187" y="315"/>
              </a:cxn>
              <a:cxn ang="0">
                <a:pos x="55" y="475"/>
              </a:cxn>
              <a:cxn ang="0">
                <a:pos x="22" y="315"/>
              </a:cxn>
              <a:cxn ang="0">
                <a:pos x="51" y="257"/>
              </a:cxn>
              <a:cxn ang="0">
                <a:pos x="76" y="237"/>
              </a:cxn>
              <a:cxn ang="0">
                <a:pos x="76" y="160"/>
              </a:cxn>
              <a:cxn ang="0">
                <a:pos x="168" y="179"/>
              </a:cxn>
              <a:cxn ang="0">
                <a:pos x="181" y="210"/>
              </a:cxn>
              <a:cxn ang="0">
                <a:pos x="143" y="227"/>
              </a:cxn>
              <a:cxn ang="0">
                <a:pos x="126" y="182"/>
              </a:cxn>
              <a:cxn ang="0">
                <a:pos x="131" y="179"/>
              </a:cxn>
              <a:cxn ang="0">
                <a:pos x="224" y="179"/>
              </a:cxn>
              <a:cxn ang="0">
                <a:pos x="262" y="179"/>
              </a:cxn>
              <a:cxn ang="0">
                <a:pos x="269" y="182"/>
              </a:cxn>
              <a:cxn ang="0">
                <a:pos x="252" y="227"/>
              </a:cxn>
              <a:cxn ang="0">
                <a:pos x="213" y="210"/>
              </a:cxn>
              <a:cxn ang="0">
                <a:pos x="224" y="179"/>
              </a:cxn>
            </a:cxnLst>
            <a:rect l="0" t="0" r="r" b="b"/>
            <a:pathLst>
              <a:path w="387" h="475">
                <a:moveTo>
                  <a:pt x="196" y="167"/>
                </a:moveTo>
                <a:cubicBezTo>
                  <a:pt x="195" y="167"/>
                  <a:pt x="195" y="167"/>
                  <a:pt x="195" y="167"/>
                </a:cubicBezTo>
                <a:cubicBezTo>
                  <a:pt x="193" y="167"/>
                  <a:pt x="193" y="167"/>
                  <a:pt x="193" y="167"/>
                </a:cubicBezTo>
                <a:cubicBezTo>
                  <a:pt x="191" y="167"/>
                  <a:pt x="191" y="167"/>
                  <a:pt x="191" y="167"/>
                </a:cubicBezTo>
                <a:cubicBezTo>
                  <a:pt x="160" y="167"/>
                  <a:pt x="131" y="166"/>
                  <a:pt x="105" y="163"/>
                </a:cubicBezTo>
                <a:cubicBezTo>
                  <a:pt x="102" y="168"/>
                  <a:pt x="100" y="173"/>
                  <a:pt x="100" y="180"/>
                </a:cubicBezTo>
                <a:cubicBezTo>
                  <a:pt x="100" y="216"/>
                  <a:pt x="100" y="216"/>
                  <a:pt x="100" y="216"/>
                </a:cubicBezTo>
                <a:cubicBezTo>
                  <a:pt x="100" y="225"/>
                  <a:pt x="104" y="233"/>
                  <a:pt x="110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36" y="237"/>
                  <a:pt x="145" y="246"/>
                  <a:pt x="145" y="257"/>
                </a:cubicBezTo>
                <a:cubicBezTo>
                  <a:pt x="145" y="297"/>
                  <a:pt x="145" y="297"/>
                  <a:pt x="145" y="297"/>
                </a:cubicBezTo>
                <a:cubicBezTo>
                  <a:pt x="173" y="313"/>
                  <a:pt x="215" y="313"/>
                  <a:pt x="243" y="297"/>
                </a:cubicBezTo>
                <a:cubicBezTo>
                  <a:pt x="243" y="257"/>
                  <a:pt x="243" y="257"/>
                  <a:pt x="243" y="257"/>
                </a:cubicBezTo>
                <a:cubicBezTo>
                  <a:pt x="243" y="246"/>
                  <a:pt x="252" y="237"/>
                  <a:pt x="263" y="237"/>
                </a:cubicBezTo>
                <a:cubicBezTo>
                  <a:pt x="278" y="237"/>
                  <a:pt x="278" y="237"/>
                  <a:pt x="278" y="237"/>
                </a:cubicBezTo>
                <a:cubicBezTo>
                  <a:pt x="283" y="233"/>
                  <a:pt x="287" y="225"/>
                  <a:pt x="287" y="216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73"/>
                  <a:pt x="286" y="168"/>
                  <a:pt x="283" y="163"/>
                </a:cubicBezTo>
                <a:cubicBezTo>
                  <a:pt x="257" y="166"/>
                  <a:pt x="227" y="167"/>
                  <a:pt x="196" y="167"/>
                </a:cubicBezTo>
                <a:close/>
                <a:moveTo>
                  <a:pt x="76" y="160"/>
                </a:moveTo>
                <a:cubicBezTo>
                  <a:pt x="30" y="154"/>
                  <a:pt x="0" y="145"/>
                  <a:pt x="0" y="137"/>
                </a:cubicBezTo>
                <a:cubicBezTo>
                  <a:pt x="1" y="124"/>
                  <a:pt x="36" y="110"/>
                  <a:pt x="89" y="104"/>
                </a:cubicBezTo>
                <a:cubicBezTo>
                  <a:pt x="117" y="8"/>
                  <a:pt x="117" y="8"/>
                  <a:pt x="117" y="8"/>
                </a:cubicBezTo>
                <a:cubicBezTo>
                  <a:pt x="119" y="4"/>
                  <a:pt x="122" y="0"/>
                  <a:pt x="128" y="0"/>
                </a:cubicBezTo>
                <a:cubicBezTo>
                  <a:pt x="172" y="0"/>
                  <a:pt x="216" y="0"/>
                  <a:pt x="260" y="0"/>
                </a:cubicBezTo>
                <a:cubicBezTo>
                  <a:pt x="266" y="0"/>
                  <a:pt x="269" y="4"/>
                  <a:pt x="270" y="8"/>
                </a:cubicBezTo>
                <a:cubicBezTo>
                  <a:pt x="299" y="104"/>
                  <a:pt x="299" y="104"/>
                  <a:pt x="299" y="104"/>
                </a:cubicBezTo>
                <a:cubicBezTo>
                  <a:pt x="352" y="110"/>
                  <a:pt x="387" y="124"/>
                  <a:pt x="387" y="137"/>
                </a:cubicBezTo>
                <a:cubicBezTo>
                  <a:pt x="387" y="145"/>
                  <a:pt x="358" y="154"/>
                  <a:pt x="312" y="160"/>
                </a:cubicBezTo>
                <a:cubicBezTo>
                  <a:pt x="316" y="172"/>
                  <a:pt x="319" y="185"/>
                  <a:pt x="319" y="199"/>
                </a:cubicBezTo>
                <a:cubicBezTo>
                  <a:pt x="319" y="212"/>
                  <a:pt x="316" y="225"/>
                  <a:pt x="312" y="237"/>
                </a:cubicBezTo>
                <a:cubicBezTo>
                  <a:pt x="317" y="237"/>
                  <a:pt x="317" y="237"/>
                  <a:pt x="317" y="237"/>
                </a:cubicBezTo>
                <a:cubicBezTo>
                  <a:pt x="328" y="237"/>
                  <a:pt x="337" y="246"/>
                  <a:pt x="337" y="257"/>
                </a:cubicBezTo>
                <a:cubicBezTo>
                  <a:pt x="337" y="279"/>
                  <a:pt x="337" y="279"/>
                  <a:pt x="337" y="279"/>
                </a:cubicBezTo>
                <a:cubicBezTo>
                  <a:pt x="353" y="281"/>
                  <a:pt x="365" y="296"/>
                  <a:pt x="365" y="315"/>
                </a:cubicBezTo>
                <a:cubicBezTo>
                  <a:pt x="365" y="439"/>
                  <a:pt x="365" y="439"/>
                  <a:pt x="365" y="439"/>
                </a:cubicBezTo>
                <a:cubicBezTo>
                  <a:pt x="365" y="459"/>
                  <a:pt x="351" y="475"/>
                  <a:pt x="333" y="475"/>
                </a:cubicBezTo>
                <a:cubicBezTo>
                  <a:pt x="201" y="475"/>
                  <a:pt x="201" y="475"/>
                  <a:pt x="201" y="475"/>
                </a:cubicBezTo>
                <a:cubicBezTo>
                  <a:pt x="201" y="315"/>
                  <a:pt x="201" y="315"/>
                  <a:pt x="201" y="315"/>
                </a:cubicBezTo>
                <a:cubicBezTo>
                  <a:pt x="196" y="315"/>
                  <a:pt x="191" y="315"/>
                  <a:pt x="187" y="315"/>
                </a:cubicBezTo>
                <a:cubicBezTo>
                  <a:pt x="187" y="475"/>
                  <a:pt x="187" y="475"/>
                  <a:pt x="187" y="475"/>
                </a:cubicBezTo>
                <a:cubicBezTo>
                  <a:pt x="55" y="475"/>
                  <a:pt x="55" y="475"/>
                  <a:pt x="55" y="475"/>
                </a:cubicBezTo>
                <a:cubicBezTo>
                  <a:pt x="37" y="475"/>
                  <a:pt x="22" y="459"/>
                  <a:pt x="22" y="439"/>
                </a:cubicBezTo>
                <a:cubicBezTo>
                  <a:pt x="22" y="315"/>
                  <a:pt x="22" y="315"/>
                  <a:pt x="22" y="315"/>
                </a:cubicBezTo>
                <a:cubicBezTo>
                  <a:pt x="22" y="296"/>
                  <a:pt x="35" y="281"/>
                  <a:pt x="51" y="279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46"/>
                  <a:pt x="60" y="237"/>
                  <a:pt x="71" y="237"/>
                </a:cubicBezTo>
                <a:cubicBezTo>
                  <a:pt x="76" y="237"/>
                  <a:pt x="76" y="237"/>
                  <a:pt x="76" y="237"/>
                </a:cubicBezTo>
                <a:cubicBezTo>
                  <a:pt x="71" y="225"/>
                  <a:pt x="69" y="212"/>
                  <a:pt x="69" y="199"/>
                </a:cubicBezTo>
                <a:cubicBezTo>
                  <a:pt x="69" y="185"/>
                  <a:pt x="71" y="172"/>
                  <a:pt x="76" y="160"/>
                </a:cubicBezTo>
                <a:close/>
                <a:moveTo>
                  <a:pt x="132" y="179"/>
                </a:moveTo>
                <a:cubicBezTo>
                  <a:pt x="144" y="179"/>
                  <a:pt x="156" y="179"/>
                  <a:pt x="168" y="179"/>
                </a:cubicBezTo>
                <a:cubicBezTo>
                  <a:pt x="180" y="179"/>
                  <a:pt x="181" y="182"/>
                  <a:pt x="181" y="194"/>
                </a:cubicBezTo>
                <a:cubicBezTo>
                  <a:pt x="181" y="194"/>
                  <a:pt x="181" y="208"/>
                  <a:pt x="181" y="210"/>
                </a:cubicBezTo>
                <a:cubicBezTo>
                  <a:pt x="181" y="219"/>
                  <a:pt x="173" y="227"/>
                  <a:pt x="164" y="227"/>
                </a:cubicBezTo>
                <a:cubicBezTo>
                  <a:pt x="143" y="227"/>
                  <a:pt x="143" y="227"/>
                  <a:pt x="143" y="227"/>
                </a:cubicBezTo>
                <a:cubicBezTo>
                  <a:pt x="133" y="227"/>
                  <a:pt x="126" y="219"/>
                  <a:pt x="126" y="210"/>
                </a:cubicBezTo>
                <a:cubicBezTo>
                  <a:pt x="126" y="182"/>
                  <a:pt x="126" y="182"/>
                  <a:pt x="126" y="182"/>
                </a:cubicBezTo>
                <a:cubicBezTo>
                  <a:pt x="126" y="180"/>
                  <a:pt x="127" y="179"/>
                  <a:pt x="128" y="179"/>
                </a:cubicBezTo>
                <a:cubicBezTo>
                  <a:pt x="131" y="179"/>
                  <a:pt x="131" y="179"/>
                  <a:pt x="131" y="179"/>
                </a:cubicBezTo>
                <a:cubicBezTo>
                  <a:pt x="131" y="179"/>
                  <a:pt x="131" y="179"/>
                  <a:pt x="132" y="179"/>
                </a:cubicBezTo>
                <a:close/>
                <a:moveTo>
                  <a:pt x="224" y="179"/>
                </a:moveTo>
                <a:cubicBezTo>
                  <a:pt x="262" y="179"/>
                  <a:pt x="262" y="179"/>
                  <a:pt x="262" y="179"/>
                </a:cubicBezTo>
                <a:cubicBezTo>
                  <a:pt x="262" y="179"/>
                  <a:pt x="262" y="179"/>
                  <a:pt x="262" y="179"/>
                </a:cubicBezTo>
                <a:cubicBezTo>
                  <a:pt x="266" y="179"/>
                  <a:pt x="266" y="179"/>
                  <a:pt x="266" y="179"/>
                </a:cubicBezTo>
                <a:cubicBezTo>
                  <a:pt x="268" y="179"/>
                  <a:pt x="269" y="180"/>
                  <a:pt x="269" y="182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9"/>
                  <a:pt x="261" y="227"/>
                  <a:pt x="252" y="227"/>
                </a:cubicBezTo>
                <a:cubicBezTo>
                  <a:pt x="230" y="227"/>
                  <a:pt x="230" y="227"/>
                  <a:pt x="230" y="227"/>
                </a:cubicBezTo>
                <a:cubicBezTo>
                  <a:pt x="221" y="227"/>
                  <a:pt x="214" y="219"/>
                  <a:pt x="213" y="210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82"/>
                  <a:pt x="211" y="179"/>
                  <a:pt x="224" y="179"/>
                </a:cubicBezTo>
                <a:close/>
              </a:path>
            </a:pathLst>
          </a:custGeom>
          <a:solidFill>
            <a:srgbClr val="FF0000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25400" dir="2700000" algn="t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 defTabSz="457189">
              <a:defRPr/>
            </a:pPr>
            <a:endParaRPr lang="en-US" kern="0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192" name="Group 60"/>
          <p:cNvGrpSpPr>
            <a:grpSpLocks noChangeAspect="1"/>
          </p:cNvGrpSpPr>
          <p:nvPr/>
        </p:nvGrpSpPr>
        <p:grpSpPr>
          <a:xfrm>
            <a:off x="4721058" y="3795792"/>
            <a:ext cx="584320" cy="586457"/>
            <a:chOff x="3006163" y="4594066"/>
            <a:chExt cx="728663" cy="731520"/>
          </a:xfrm>
        </p:grpSpPr>
        <p:sp>
          <p:nvSpPr>
            <p:cNvPr id="193" name="Oval 263"/>
            <p:cNvSpPr>
              <a:spLocks/>
            </p:cNvSpPr>
            <p:nvPr/>
          </p:nvSpPr>
          <p:spPr bwMode="auto">
            <a:xfrm>
              <a:off x="3006163" y="4594066"/>
              <a:ext cx="728663" cy="731520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sz="1000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grpSp>
          <p:nvGrpSpPr>
            <p:cNvPr id="194" name="Group 157"/>
            <p:cNvGrpSpPr>
              <a:grpSpLocks noChangeAspect="1"/>
            </p:cNvGrpSpPr>
            <p:nvPr/>
          </p:nvGrpSpPr>
          <p:grpSpPr>
            <a:xfrm>
              <a:off x="3138423" y="4820864"/>
              <a:ext cx="464142" cy="288013"/>
              <a:chOff x="13636625" y="1373188"/>
              <a:chExt cx="1330325" cy="825500"/>
            </a:xfrm>
            <a:solidFill>
              <a:schemeClr val="bg1"/>
            </a:solidFill>
          </p:grpSpPr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1363662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14100175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4560550" y="1373188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3868400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4328775" y="151923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0" name="Rectangle 22"/>
              <p:cNvSpPr>
                <a:spLocks noChangeArrowheads="1"/>
              </p:cNvSpPr>
              <p:nvPr/>
            </p:nvSpPr>
            <p:spPr bwMode="auto">
              <a:xfrm>
                <a:off x="136366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1" name="Rectangle 23"/>
              <p:cNvSpPr>
                <a:spLocks noChangeArrowheads="1"/>
              </p:cNvSpPr>
              <p:nvPr/>
            </p:nvSpPr>
            <p:spPr bwMode="auto">
              <a:xfrm>
                <a:off x="14792325" y="1519238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2" name="Rectangle 24"/>
              <p:cNvSpPr>
                <a:spLocks noChangeArrowheads="1"/>
              </p:cNvSpPr>
              <p:nvPr/>
            </p:nvSpPr>
            <p:spPr bwMode="auto">
              <a:xfrm>
                <a:off x="1363662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3" name="Rectangle 25"/>
              <p:cNvSpPr>
                <a:spLocks noChangeArrowheads="1"/>
              </p:cNvSpPr>
              <p:nvPr/>
            </p:nvSpPr>
            <p:spPr bwMode="auto">
              <a:xfrm>
                <a:off x="14100175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4" name="Rectangle 26"/>
              <p:cNvSpPr>
                <a:spLocks noChangeArrowheads="1"/>
              </p:cNvSpPr>
              <p:nvPr/>
            </p:nvSpPr>
            <p:spPr bwMode="auto">
              <a:xfrm>
                <a:off x="14560550" y="1665288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5" name="Rectangle 27"/>
              <p:cNvSpPr>
                <a:spLocks noChangeArrowheads="1"/>
              </p:cNvSpPr>
              <p:nvPr/>
            </p:nvSpPr>
            <p:spPr bwMode="auto">
              <a:xfrm>
                <a:off x="13868400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6" name="Rectangle 28"/>
              <p:cNvSpPr>
                <a:spLocks noChangeArrowheads="1"/>
              </p:cNvSpPr>
              <p:nvPr/>
            </p:nvSpPr>
            <p:spPr bwMode="auto">
              <a:xfrm>
                <a:off x="14328775" y="181451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7" name="Rectangle 29"/>
              <p:cNvSpPr>
                <a:spLocks noChangeArrowheads="1"/>
              </p:cNvSpPr>
              <p:nvPr/>
            </p:nvSpPr>
            <p:spPr bwMode="auto">
              <a:xfrm>
                <a:off x="136366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8" name="Rectangle 30"/>
              <p:cNvSpPr>
                <a:spLocks noChangeArrowheads="1"/>
              </p:cNvSpPr>
              <p:nvPr/>
            </p:nvSpPr>
            <p:spPr bwMode="auto">
              <a:xfrm>
                <a:off x="14792325" y="1814513"/>
                <a:ext cx="174625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09" name="Rectangle 31"/>
              <p:cNvSpPr>
                <a:spLocks noChangeArrowheads="1"/>
              </p:cNvSpPr>
              <p:nvPr/>
            </p:nvSpPr>
            <p:spPr bwMode="auto">
              <a:xfrm>
                <a:off x="1363662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0" name="Rectangle 32"/>
              <p:cNvSpPr>
                <a:spLocks noChangeArrowheads="1"/>
              </p:cNvSpPr>
              <p:nvPr/>
            </p:nvSpPr>
            <p:spPr bwMode="auto">
              <a:xfrm>
                <a:off x="14100175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1" name="Rectangle 33"/>
              <p:cNvSpPr>
                <a:spLocks noChangeArrowheads="1"/>
              </p:cNvSpPr>
              <p:nvPr/>
            </p:nvSpPr>
            <p:spPr bwMode="auto">
              <a:xfrm>
                <a:off x="14560550" y="1960563"/>
                <a:ext cx="406400" cy="88900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2" name="Rectangle 34"/>
              <p:cNvSpPr>
                <a:spLocks noChangeArrowheads="1"/>
              </p:cNvSpPr>
              <p:nvPr/>
            </p:nvSpPr>
            <p:spPr bwMode="auto">
              <a:xfrm>
                <a:off x="13868400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3" name="Rectangle 35"/>
              <p:cNvSpPr>
                <a:spLocks noChangeArrowheads="1"/>
              </p:cNvSpPr>
              <p:nvPr/>
            </p:nvSpPr>
            <p:spPr bwMode="auto">
              <a:xfrm>
                <a:off x="14328775" y="2106613"/>
                <a:ext cx="406400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4" name="Rectangle 36"/>
              <p:cNvSpPr>
                <a:spLocks noChangeArrowheads="1"/>
              </p:cNvSpPr>
              <p:nvPr/>
            </p:nvSpPr>
            <p:spPr bwMode="auto">
              <a:xfrm>
                <a:off x="136366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  <p:sp>
            <p:nvSpPr>
              <p:cNvPr id="215" name="Rectangle 37"/>
              <p:cNvSpPr>
                <a:spLocks noChangeArrowheads="1"/>
              </p:cNvSpPr>
              <p:nvPr/>
            </p:nvSpPr>
            <p:spPr bwMode="auto">
              <a:xfrm>
                <a:off x="14792325" y="2106613"/>
                <a:ext cx="174625" cy="92075"/>
              </a:xfrm>
              <a:prstGeom prst="rect">
                <a:avLst/>
              </a:prstGeom>
              <a:solidFill>
                <a:srgbClr val="FFFFFF"/>
              </a:solidFill>
              <a:ln w="190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892586"/>
                <a:endParaRPr lang="en-US" sz="1000" dirty="0">
                  <a:solidFill>
                    <a:srgbClr val="676767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endParaRPr>
              </a:p>
            </p:txBody>
          </p:sp>
        </p:grpSp>
      </p:grpSp>
      <p:sp>
        <p:nvSpPr>
          <p:cNvPr id="216" name="テキスト ボックス 215"/>
          <p:cNvSpPr txBox="1"/>
          <p:nvPr/>
        </p:nvSpPr>
        <p:spPr>
          <a:xfrm>
            <a:off x="517671" y="3762630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 Site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7" name="図 2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52" y="1437471"/>
            <a:ext cx="742576" cy="742576"/>
          </a:xfrm>
          <a:prstGeom prst="rect">
            <a:avLst/>
          </a:prstGeom>
        </p:spPr>
      </p:pic>
      <p:grpSp>
        <p:nvGrpSpPr>
          <p:cNvPr id="218" name="Group 229"/>
          <p:cNvGrpSpPr>
            <a:grpSpLocks noChangeAspect="1"/>
          </p:cNvGrpSpPr>
          <p:nvPr/>
        </p:nvGrpSpPr>
        <p:grpSpPr bwMode="auto">
          <a:xfrm>
            <a:off x="1191661" y="2061187"/>
            <a:ext cx="220552" cy="221510"/>
            <a:chOff x="1734" y="3429"/>
            <a:chExt cx="230" cy="231"/>
          </a:xfrm>
        </p:grpSpPr>
        <p:sp>
          <p:nvSpPr>
            <p:cNvPr id="219" name="Oval 263"/>
            <p:cNvSpPr>
              <a:spLocks/>
            </p:cNvSpPr>
            <p:nvPr/>
          </p:nvSpPr>
          <p:spPr bwMode="auto">
            <a:xfrm>
              <a:off x="1734" y="3429"/>
              <a:ext cx="230" cy="23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00000"/>
                </a:gs>
              </a:gsLst>
              <a:lin ang="5400000" scaled="1"/>
            </a:gradFill>
            <a:ln>
              <a:noFill/>
            </a:ln>
            <a:effectLst>
              <a:outerShdw blurRad="63500" algn="ctr" rotWithShape="0">
                <a:srgbClr val="000000">
                  <a:alpha val="73000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buClr>
                  <a:srgbClr val="00B0F0"/>
                </a:buClr>
                <a:defRPr/>
              </a:pPr>
              <a:endParaRPr lang="en-US">
                <a:solidFill>
                  <a:srgbClr val="00B0F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pitchFamily="34" charset="0"/>
              </a:endParaRPr>
            </a:p>
          </p:txBody>
        </p:sp>
        <p:sp>
          <p:nvSpPr>
            <p:cNvPr id="220" name="Freeform 20"/>
            <p:cNvSpPr>
              <a:spLocks noEditPoints="1"/>
            </p:cNvSpPr>
            <p:nvPr/>
          </p:nvSpPr>
          <p:spPr bwMode="auto">
            <a:xfrm>
              <a:off x="1769" y="3472"/>
              <a:ext cx="158" cy="138"/>
            </a:xfrm>
            <a:custGeom>
              <a:avLst/>
              <a:gdLst>
                <a:gd name="T0" fmla="*/ 13 w 507"/>
                <a:gd name="T1" fmla="*/ 21 h 444"/>
                <a:gd name="T2" fmla="*/ 18 w 507"/>
                <a:gd name="T3" fmla="*/ 22 h 444"/>
                <a:gd name="T4" fmla="*/ 18 w 507"/>
                <a:gd name="T5" fmla="*/ 22 h 444"/>
                <a:gd name="T6" fmla="*/ 21 w 507"/>
                <a:gd name="T7" fmla="*/ 25 h 444"/>
                <a:gd name="T8" fmla="*/ 22 w 507"/>
                <a:gd name="T9" fmla="*/ 24 h 444"/>
                <a:gd name="T10" fmla="*/ 22 w 507"/>
                <a:gd name="T11" fmla="*/ 23 h 444"/>
                <a:gd name="T12" fmla="*/ 24 w 507"/>
                <a:gd name="T13" fmla="*/ 20 h 444"/>
                <a:gd name="T14" fmla="*/ 24 w 507"/>
                <a:gd name="T15" fmla="*/ 19 h 444"/>
                <a:gd name="T16" fmla="*/ 23 w 507"/>
                <a:gd name="T17" fmla="*/ 1 h 444"/>
                <a:gd name="T18" fmla="*/ 23 w 507"/>
                <a:gd name="T19" fmla="*/ 0 h 444"/>
                <a:gd name="T20" fmla="*/ 13 w 507"/>
                <a:gd name="T21" fmla="*/ 17 h 444"/>
                <a:gd name="T22" fmla="*/ 4 w 507"/>
                <a:gd name="T23" fmla="*/ 34 h 444"/>
                <a:gd name="T24" fmla="*/ 5 w 507"/>
                <a:gd name="T25" fmla="*/ 34 h 444"/>
                <a:gd name="T26" fmla="*/ 13 w 507"/>
                <a:gd name="T27" fmla="*/ 21 h 444"/>
                <a:gd name="T28" fmla="*/ 18 w 507"/>
                <a:gd name="T29" fmla="*/ 14 h 444"/>
                <a:gd name="T30" fmla="*/ 31 w 507"/>
                <a:gd name="T31" fmla="*/ 14 h 444"/>
                <a:gd name="T32" fmla="*/ 32 w 507"/>
                <a:gd name="T33" fmla="*/ 12 h 444"/>
                <a:gd name="T34" fmla="*/ 17 w 507"/>
                <a:gd name="T35" fmla="*/ 12 h 444"/>
                <a:gd name="T36" fmla="*/ 18 w 507"/>
                <a:gd name="T37" fmla="*/ 14 h 444"/>
                <a:gd name="T38" fmla="*/ 12 w 507"/>
                <a:gd name="T39" fmla="*/ 23 h 444"/>
                <a:gd name="T40" fmla="*/ 20 w 507"/>
                <a:gd name="T41" fmla="*/ 35 h 444"/>
                <a:gd name="T42" fmla="*/ 21 w 507"/>
                <a:gd name="T43" fmla="*/ 33 h 444"/>
                <a:gd name="T44" fmla="*/ 14 w 507"/>
                <a:gd name="T45" fmla="*/ 22 h 444"/>
                <a:gd name="T46" fmla="*/ 12 w 507"/>
                <a:gd name="T47" fmla="*/ 23 h 444"/>
                <a:gd name="T48" fmla="*/ 26 w 507"/>
                <a:gd name="T49" fmla="*/ 31 h 444"/>
                <a:gd name="T50" fmla="*/ 28 w 507"/>
                <a:gd name="T51" fmla="*/ 26 h 444"/>
                <a:gd name="T52" fmla="*/ 27 w 507"/>
                <a:gd name="T53" fmla="*/ 25 h 444"/>
                <a:gd name="T54" fmla="*/ 25 w 507"/>
                <a:gd name="T55" fmla="*/ 26 h 444"/>
                <a:gd name="T56" fmla="*/ 22 w 507"/>
                <a:gd name="T57" fmla="*/ 25 h 444"/>
                <a:gd name="T58" fmla="*/ 22 w 507"/>
                <a:gd name="T59" fmla="*/ 26 h 444"/>
                <a:gd name="T60" fmla="*/ 22 w 507"/>
                <a:gd name="T61" fmla="*/ 31 h 444"/>
                <a:gd name="T62" fmla="*/ 13 w 507"/>
                <a:gd name="T63" fmla="*/ 39 h 444"/>
                <a:gd name="T64" fmla="*/ 6 w 507"/>
                <a:gd name="T65" fmla="*/ 35 h 444"/>
                <a:gd name="T66" fmla="*/ 5 w 507"/>
                <a:gd name="T67" fmla="*/ 36 h 444"/>
                <a:gd name="T68" fmla="*/ 15 w 507"/>
                <a:gd name="T69" fmla="*/ 41 h 444"/>
                <a:gd name="T70" fmla="*/ 25 w 507"/>
                <a:gd name="T71" fmla="*/ 36 h 444"/>
                <a:gd name="T72" fmla="*/ 44 w 507"/>
                <a:gd name="T73" fmla="*/ 36 h 444"/>
                <a:gd name="T74" fmla="*/ 43 w 507"/>
                <a:gd name="T75" fmla="*/ 36 h 444"/>
                <a:gd name="T76" fmla="*/ 26 w 507"/>
                <a:gd name="T77" fmla="*/ 31 h 444"/>
                <a:gd name="T78" fmla="*/ 36 w 507"/>
                <a:gd name="T79" fmla="*/ 17 h 444"/>
                <a:gd name="T80" fmla="*/ 26 w 507"/>
                <a:gd name="T81" fmla="*/ 0 h 444"/>
                <a:gd name="T82" fmla="*/ 26 w 507"/>
                <a:gd name="T83" fmla="*/ 1 h 444"/>
                <a:gd name="T84" fmla="*/ 25 w 507"/>
                <a:gd name="T85" fmla="*/ 19 h 444"/>
                <a:gd name="T86" fmla="*/ 25 w 507"/>
                <a:gd name="T87" fmla="*/ 20 h 444"/>
                <a:gd name="T88" fmla="*/ 28 w 507"/>
                <a:gd name="T89" fmla="*/ 23 h 444"/>
                <a:gd name="T90" fmla="*/ 28 w 507"/>
                <a:gd name="T91" fmla="*/ 24 h 444"/>
                <a:gd name="T92" fmla="*/ 28 w 507"/>
                <a:gd name="T93" fmla="*/ 25 h 444"/>
                <a:gd name="T94" fmla="*/ 36 w 507"/>
                <a:gd name="T95" fmla="*/ 21 h 444"/>
                <a:gd name="T96" fmla="*/ 44 w 507"/>
                <a:gd name="T97" fmla="*/ 34 h 444"/>
                <a:gd name="T98" fmla="*/ 45 w 507"/>
                <a:gd name="T99" fmla="*/ 34 h 444"/>
                <a:gd name="T100" fmla="*/ 36 w 507"/>
                <a:gd name="T101" fmla="*/ 17 h 444"/>
                <a:gd name="T102" fmla="*/ 29 w 507"/>
                <a:gd name="T103" fmla="*/ 33 h 444"/>
                <a:gd name="T104" fmla="*/ 30 w 507"/>
                <a:gd name="T105" fmla="*/ 35 h 444"/>
                <a:gd name="T106" fmla="*/ 38 w 507"/>
                <a:gd name="T107" fmla="*/ 23 h 444"/>
                <a:gd name="T108" fmla="*/ 36 w 507"/>
                <a:gd name="T109" fmla="*/ 22 h 444"/>
                <a:gd name="T110" fmla="*/ 29 w 507"/>
                <a:gd name="T111" fmla="*/ 33 h 4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7"/>
                <a:gd name="T169" fmla="*/ 0 h 444"/>
                <a:gd name="T170" fmla="*/ 507 w 507"/>
                <a:gd name="T171" fmla="*/ 444 h 4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7" h="444">
                  <a:moveTo>
                    <a:pt x="139" y="218"/>
                  </a:moveTo>
                  <a:cubicBezTo>
                    <a:pt x="155" y="218"/>
                    <a:pt x="171" y="222"/>
                    <a:pt x="185" y="230"/>
                  </a:cubicBezTo>
                  <a:cubicBezTo>
                    <a:pt x="187" y="232"/>
                    <a:pt x="189" y="232"/>
                    <a:pt x="189" y="232"/>
                  </a:cubicBezTo>
                  <a:cubicBezTo>
                    <a:pt x="201" y="240"/>
                    <a:pt x="209" y="248"/>
                    <a:pt x="216" y="256"/>
                  </a:cubicBezTo>
                  <a:cubicBezTo>
                    <a:pt x="223" y="251"/>
                    <a:pt x="223" y="251"/>
                    <a:pt x="223" y="251"/>
                  </a:cubicBezTo>
                  <a:cubicBezTo>
                    <a:pt x="222" y="247"/>
                    <a:pt x="221" y="243"/>
                    <a:pt x="221" y="240"/>
                  </a:cubicBezTo>
                  <a:cubicBezTo>
                    <a:pt x="221" y="224"/>
                    <a:pt x="233" y="210"/>
                    <a:pt x="248" y="207"/>
                  </a:cubicBezTo>
                  <a:cubicBezTo>
                    <a:pt x="248" y="199"/>
                    <a:pt x="248" y="199"/>
                    <a:pt x="248" y="199"/>
                  </a:cubicBezTo>
                  <a:cubicBezTo>
                    <a:pt x="136" y="190"/>
                    <a:pt x="128" y="22"/>
                    <a:pt x="241" y="12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156" y="6"/>
                    <a:pt x="104" y="98"/>
                    <a:pt x="136" y="173"/>
                  </a:cubicBezTo>
                  <a:cubicBezTo>
                    <a:pt x="46" y="182"/>
                    <a:pt x="0" y="278"/>
                    <a:pt x="38" y="355"/>
                  </a:cubicBezTo>
                  <a:cubicBezTo>
                    <a:pt x="52" y="347"/>
                    <a:pt x="52" y="347"/>
                    <a:pt x="52" y="347"/>
                  </a:cubicBezTo>
                  <a:cubicBezTo>
                    <a:pt x="18" y="290"/>
                    <a:pt x="77" y="218"/>
                    <a:pt x="139" y="218"/>
                  </a:cubicBezTo>
                  <a:close/>
                  <a:moveTo>
                    <a:pt x="188" y="149"/>
                  </a:moveTo>
                  <a:cubicBezTo>
                    <a:pt x="227" y="118"/>
                    <a:pt x="280" y="118"/>
                    <a:pt x="318" y="148"/>
                  </a:cubicBezTo>
                  <a:cubicBezTo>
                    <a:pt x="323" y="142"/>
                    <a:pt x="327" y="136"/>
                    <a:pt x="329" y="128"/>
                  </a:cubicBezTo>
                  <a:cubicBezTo>
                    <a:pt x="283" y="96"/>
                    <a:pt x="225" y="96"/>
                    <a:pt x="180" y="128"/>
                  </a:cubicBezTo>
                  <a:cubicBezTo>
                    <a:pt x="182" y="139"/>
                    <a:pt x="184" y="143"/>
                    <a:pt x="188" y="149"/>
                  </a:cubicBezTo>
                  <a:close/>
                  <a:moveTo>
                    <a:pt x="122" y="235"/>
                  </a:moveTo>
                  <a:cubicBezTo>
                    <a:pt x="120" y="289"/>
                    <a:pt x="150" y="340"/>
                    <a:pt x="201" y="362"/>
                  </a:cubicBezTo>
                  <a:cubicBezTo>
                    <a:pt x="205" y="356"/>
                    <a:pt x="209" y="350"/>
                    <a:pt x="213" y="342"/>
                  </a:cubicBezTo>
                  <a:cubicBezTo>
                    <a:pt x="168" y="324"/>
                    <a:pt x="140" y="279"/>
                    <a:pt x="142" y="233"/>
                  </a:cubicBezTo>
                  <a:cubicBezTo>
                    <a:pt x="136" y="233"/>
                    <a:pt x="128" y="233"/>
                    <a:pt x="122" y="235"/>
                  </a:cubicBezTo>
                  <a:close/>
                  <a:moveTo>
                    <a:pt x="274" y="319"/>
                  </a:moveTo>
                  <a:cubicBezTo>
                    <a:pt x="273" y="296"/>
                    <a:pt x="274" y="288"/>
                    <a:pt x="286" y="268"/>
                  </a:cubicBezTo>
                  <a:cubicBezTo>
                    <a:pt x="277" y="263"/>
                    <a:pt x="277" y="263"/>
                    <a:pt x="277" y="263"/>
                  </a:cubicBezTo>
                  <a:cubicBezTo>
                    <a:pt x="271" y="269"/>
                    <a:pt x="263" y="272"/>
                    <a:pt x="254" y="272"/>
                  </a:cubicBezTo>
                  <a:cubicBezTo>
                    <a:pt x="244" y="272"/>
                    <a:pt x="235" y="268"/>
                    <a:pt x="229" y="261"/>
                  </a:cubicBezTo>
                  <a:cubicBezTo>
                    <a:pt x="222" y="266"/>
                    <a:pt x="222" y="266"/>
                    <a:pt x="222" y="266"/>
                  </a:cubicBezTo>
                  <a:cubicBezTo>
                    <a:pt x="230" y="282"/>
                    <a:pt x="232" y="299"/>
                    <a:pt x="232" y="319"/>
                  </a:cubicBezTo>
                  <a:cubicBezTo>
                    <a:pt x="230" y="367"/>
                    <a:pt x="187" y="406"/>
                    <a:pt x="139" y="406"/>
                  </a:cubicBezTo>
                  <a:cubicBezTo>
                    <a:pt x="107" y="406"/>
                    <a:pt x="81" y="391"/>
                    <a:pt x="63" y="367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73" y="405"/>
                    <a:pt x="111" y="426"/>
                    <a:pt x="151" y="426"/>
                  </a:cubicBezTo>
                  <a:cubicBezTo>
                    <a:pt x="194" y="426"/>
                    <a:pt x="230" y="404"/>
                    <a:pt x="254" y="371"/>
                  </a:cubicBezTo>
                  <a:cubicBezTo>
                    <a:pt x="302" y="441"/>
                    <a:pt x="405" y="444"/>
                    <a:pt x="455" y="375"/>
                  </a:cubicBezTo>
                  <a:cubicBezTo>
                    <a:pt x="443" y="369"/>
                    <a:pt x="443" y="369"/>
                    <a:pt x="443" y="369"/>
                  </a:cubicBezTo>
                  <a:cubicBezTo>
                    <a:pt x="394" y="437"/>
                    <a:pt x="281" y="403"/>
                    <a:pt x="274" y="319"/>
                  </a:cubicBezTo>
                  <a:close/>
                  <a:moveTo>
                    <a:pt x="369" y="173"/>
                  </a:moveTo>
                  <a:cubicBezTo>
                    <a:pt x="402" y="97"/>
                    <a:pt x="351" y="8"/>
                    <a:pt x="266" y="0"/>
                  </a:cubicBezTo>
                  <a:cubicBezTo>
                    <a:pt x="266" y="12"/>
                    <a:pt x="266" y="12"/>
                    <a:pt x="266" y="12"/>
                  </a:cubicBezTo>
                  <a:cubicBezTo>
                    <a:pt x="376" y="26"/>
                    <a:pt x="370" y="190"/>
                    <a:pt x="260" y="199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75" y="210"/>
                    <a:pt x="287" y="224"/>
                    <a:pt x="287" y="240"/>
                  </a:cubicBezTo>
                  <a:cubicBezTo>
                    <a:pt x="287" y="244"/>
                    <a:pt x="286" y="248"/>
                    <a:pt x="285" y="252"/>
                  </a:cubicBezTo>
                  <a:cubicBezTo>
                    <a:pt x="292" y="256"/>
                    <a:pt x="292" y="256"/>
                    <a:pt x="292" y="256"/>
                  </a:cubicBezTo>
                  <a:cubicBezTo>
                    <a:pt x="309" y="234"/>
                    <a:pt x="337" y="218"/>
                    <a:pt x="369" y="217"/>
                  </a:cubicBezTo>
                  <a:cubicBezTo>
                    <a:pt x="436" y="217"/>
                    <a:pt x="479" y="288"/>
                    <a:pt x="455" y="347"/>
                  </a:cubicBezTo>
                  <a:cubicBezTo>
                    <a:pt x="469" y="355"/>
                    <a:pt x="469" y="355"/>
                    <a:pt x="469" y="355"/>
                  </a:cubicBezTo>
                  <a:cubicBezTo>
                    <a:pt x="507" y="278"/>
                    <a:pt x="458" y="181"/>
                    <a:pt x="369" y="173"/>
                  </a:cubicBezTo>
                  <a:close/>
                  <a:moveTo>
                    <a:pt x="297" y="342"/>
                  </a:moveTo>
                  <a:cubicBezTo>
                    <a:pt x="301" y="350"/>
                    <a:pt x="303" y="356"/>
                    <a:pt x="307" y="362"/>
                  </a:cubicBezTo>
                  <a:cubicBezTo>
                    <a:pt x="358" y="340"/>
                    <a:pt x="390" y="289"/>
                    <a:pt x="388" y="234"/>
                  </a:cubicBezTo>
                  <a:cubicBezTo>
                    <a:pt x="382" y="232"/>
                    <a:pt x="374" y="232"/>
                    <a:pt x="366" y="232"/>
                  </a:cubicBezTo>
                  <a:cubicBezTo>
                    <a:pt x="370" y="281"/>
                    <a:pt x="341" y="326"/>
                    <a:pt x="297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17" tIns="36506" rIns="73017" bIns="36506" anchor="ctr"/>
            <a:lstStyle/>
            <a:p>
              <a:pPr defTabSz="457189">
                <a:buClr>
                  <a:srgbClr val="000000"/>
                </a:buClr>
              </a:pPr>
              <a:endParaRPr lang="en-US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  <a:sym typeface="Arial" charset="0"/>
              </a:endParaRPr>
            </a:p>
          </p:txBody>
        </p:sp>
      </p:grpSp>
      <p:sp>
        <p:nvSpPr>
          <p:cNvPr id="221" name="フリーフォーム 220"/>
          <p:cNvSpPr/>
          <p:nvPr/>
        </p:nvSpPr>
        <p:spPr>
          <a:xfrm flipV="1">
            <a:off x="1401321" y="1935339"/>
            <a:ext cx="4959269" cy="252022"/>
          </a:xfrm>
          <a:custGeom>
            <a:avLst/>
            <a:gdLst>
              <a:gd name="connsiteX0" fmla="*/ 0 w 8021052"/>
              <a:gd name="connsiteY0" fmla="*/ 0 h 288758"/>
              <a:gd name="connsiteX1" fmla="*/ 7347284 w 8021052"/>
              <a:gd name="connsiteY1" fmla="*/ 0 h 288758"/>
              <a:gd name="connsiteX2" fmla="*/ 8021052 w 8021052"/>
              <a:gd name="connsiteY2" fmla="*/ 288758 h 288758"/>
              <a:gd name="connsiteX3" fmla="*/ 8021052 w 8021052"/>
              <a:gd name="connsiteY3" fmla="*/ 288758 h 28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1052" h="288758">
                <a:moveTo>
                  <a:pt x="0" y="0"/>
                </a:moveTo>
                <a:lnTo>
                  <a:pt x="7347284" y="0"/>
                </a:lnTo>
                <a:lnTo>
                  <a:pt x="8021052" y="288758"/>
                </a:lnTo>
                <a:lnTo>
                  <a:pt x="8021052" y="288758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2" name="直線コネクタ 231"/>
          <p:cNvCxnSpPr>
            <a:endCxn id="111" idx="2"/>
          </p:cNvCxnSpPr>
          <p:nvPr/>
        </p:nvCxnSpPr>
        <p:spPr>
          <a:xfrm flipH="1">
            <a:off x="4987014" y="1071650"/>
            <a:ext cx="22421" cy="3555302"/>
          </a:xfrm>
          <a:prstGeom prst="line">
            <a:avLst/>
          </a:prstGeom>
          <a:ln w="381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テキスト ボックス 232"/>
          <p:cNvSpPr txBox="1"/>
          <p:nvPr/>
        </p:nvSpPr>
        <p:spPr>
          <a:xfrm>
            <a:off x="4063894" y="137350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境界セキュリティ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51764" y="1780949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NGFW/NGIPS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1" name="Rounded Rectangle 3"/>
          <p:cNvSpPr/>
          <p:nvPr/>
        </p:nvSpPr>
        <p:spPr>
          <a:xfrm>
            <a:off x="4151468" y="1757492"/>
            <a:ext cx="1671092" cy="2869460"/>
          </a:xfrm>
          <a:prstGeom prst="roundRect">
            <a:avLst/>
          </a:prstGeom>
          <a:noFill/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2" name="TextBox 134"/>
          <p:cNvSpPr txBox="1"/>
          <p:nvPr/>
        </p:nvSpPr>
        <p:spPr>
          <a:xfrm>
            <a:off x="4128445" y="2814918"/>
            <a:ext cx="2351038" cy="430863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marL="71438" indent="-71438" defTabSz="457189">
              <a:buFont typeface="Arial" charset="0"/>
              <a:buChar char="•"/>
            </a:pPr>
            <a:r>
              <a:rPr lang="en-US" altLang="ja-JP" sz="1100" dirty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ASA with Firepower</a:t>
            </a:r>
          </a:p>
          <a:p>
            <a:pPr marL="71438" indent="-71438" defTabSz="457189">
              <a:buFont typeface="Arial" charset="0"/>
              <a:buChar char="•"/>
            </a:pPr>
            <a:r>
              <a:rPr lang="en-US" altLang="ja-JP" sz="1100" dirty="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Firepower Threat Defense</a:t>
            </a:r>
            <a:endParaRPr lang="en-US" sz="1100" dirty="0">
              <a:solidFill>
                <a:srgbClr val="008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113" name="Picture 135" descr="IMG_5039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19" y="3132840"/>
            <a:ext cx="1555958" cy="459957"/>
          </a:xfrm>
          <a:prstGeom prst="rect">
            <a:avLst/>
          </a:prstGeom>
        </p:spPr>
      </p:pic>
      <p:grpSp>
        <p:nvGrpSpPr>
          <p:cNvPr id="129" name="Group 128"/>
          <p:cNvGrpSpPr/>
          <p:nvPr/>
        </p:nvGrpSpPr>
        <p:grpSpPr>
          <a:xfrm>
            <a:off x="2696973" y="3862941"/>
            <a:ext cx="595753" cy="589027"/>
            <a:chOff x="2458955" y="785083"/>
            <a:chExt cx="704336" cy="696383"/>
          </a:xfrm>
        </p:grpSpPr>
        <p:sp>
          <p:nvSpPr>
            <p:cNvPr id="130" name="Oval 314"/>
            <p:cNvSpPr>
              <a:spLocks noChangeAspect="1"/>
            </p:cNvSpPr>
            <p:nvPr/>
          </p:nvSpPr>
          <p:spPr bwMode="auto">
            <a:xfrm>
              <a:off x="2458955" y="785083"/>
              <a:ext cx="704336" cy="696383"/>
            </a:xfrm>
            <a:prstGeom prst="ellipse">
              <a:avLst/>
            </a:prstGeom>
            <a:gradFill rotWithShape="0">
              <a:gsLst>
                <a:gs pos="0">
                  <a:srgbClr val="5C6A76"/>
                </a:gs>
                <a:gs pos="100000">
                  <a:srgbClr val="121517"/>
                </a:gs>
              </a:gsLst>
              <a:lin ang="5400000" scaled="1"/>
            </a:gradFill>
            <a:ln w="19050" cap="flat">
              <a:gradFill>
                <a:gsLst>
                  <a:gs pos="0">
                    <a:srgbClr val="0183B7">
                      <a:lumMod val="20000"/>
                      <a:lumOff val="80000"/>
                    </a:srgbClr>
                  </a:gs>
                  <a:gs pos="100000">
                    <a:srgbClr val="0183B7">
                      <a:lumMod val="20000"/>
                      <a:lumOff val="80000"/>
                    </a:srgbClr>
                  </a:gs>
                </a:gsLst>
                <a:lin ang="5400000" scaled="0"/>
              </a:gradFill>
              <a:round/>
              <a:headEnd type="none" w="med" len="med"/>
              <a:tailEnd type="none" w="med" len="med"/>
            </a:ln>
            <a:effectLst>
              <a:outerShdw blurRad="241300" algn="ctr" rotWithShape="0">
                <a:sysClr val="windowText" lastClr="000000">
                  <a:alpha val="73000"/>
                </a:sysClr>
              </a:outerShdw>
            </a:effectLst>
          </p:spPr>
          <p:txBody>
            <a:bodyPr lIns="0" tIns="0" rIns="0" bIns="0"/>
            <a:lstStyle/>
            <a:p>
              <a:pPr defTabSz="457189">
                <a:lnSpc>
                  <a:spcPct val="90000"/>
                </a:lnSpc>
                <a:defRPr/>
              </a:pPr>
              <a:endParaRPr lang="en-US" kern="0" dirty="0">
                <a:solidFill>
                  <a:srgbClr val="676767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sp>
          <p:nvSpPr>
            <p:cNvPr id="131" name="Freeform 176"/>
            <p:cNvSpPr>
              <a:spLocks/>
            </p:cNvSpPr>
            <p:nvPr/>
          </p:nvSpPr>
          <p:spPr bwMode="auto">
            <a:xfrm>
              <a:off x="2550032" y="978867"/>
              <a:ext cx="533925" cy="262211"/>
            </a:xfrm>
            <a:custGeom>
              <a:avLst/>
              <a:gdLst>
                <a:gd name="T0" fmla="*/ 38740 w 673"/>
                <a:gd name="T1" fmla="*/ 11757 h 382"/>
                <a:gd name="T2" fmla="*/ 30064 w 673"/>
                <a:gd name="T3" fmla="*/ 4076 h 382"/>
                <a:gd name="T4" fmla="*/ 27192 w 673"/>
                <a:gd name="T5" fmla="*/ 4587 h 382"/>
                <a:gd name="T6" fmla="*/ 18038 w 673"/>
                <a:gd name="T7" fmla="*/ 0 h 382"/>
                <a:gd name="T8" fmla="*/ 6665 w 673"/>
                <a:gd name="T9" fmla="*/ 10325 h 382"/>
                <a:gd name="T10" fmla="*/ 0 w 673"/>
                <a:gd name="T11" fmla="*/ 19370 h 382"/>
                <a:gd name="T12" fmla="*/ 1977 w 673"/>
                <a:gd name="T13" fmla="*/ 25054 h 382"/>
                <a:gd name="T14" fmla="*/ 20186 w 673"/>
                <a:gd name="T15" fmla="*/ 25054 h 382"/>
                <a:gd name="T16" fmla="*/ 34935 w 673"/>
                <a:gd name="T17" fmla="*/ 25054 h 382"/>
                <a:gd name="T18" fmla="*/ 40664 w 673"/>
                <a:gd name="T19" fmla="*/ 25054 h 382"/>
                <a:gd name="T20" fmla="*/ 44439 w 673"/>
                <a:gd name="T21" fmla="*/ 18733 h 382"/>
                <a:gd name="T22" fmla="*/ 38740 w 673"/>
                <a:gd name="T23" fmla="*/ 11757 h 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3"/>
                <a:gd name="T37" fmla="*/ 0 h 382"/>
                <a:gd name="T38" fmla="*/ 673 w 673"/>
                <a:gd name="T39" fmla="*/ 382 h 3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3" h="382">
                  <a:moveTo>
                    <a:pt x="587" y="179"/>
                  </a:moveTo>
                  <a:cubicBezTo>
                    <a:pt x="580" y="114"/>
                    <a:pt x="524" y="62"/>
                    <a:pt x="456" y="62"/>
                  </a:cubicBezTo>
                  <a:cubicBezTo>
                    <a:pt x="441" y="62"/>
                    <a:pt x="426" y="65"/>
                    <a:pt x="412" y="70"/>
                  </a:cubicBezTo>
                  <a:cubicBezTo>
                    <a:pt x="381" y="28"/>
                    <a:pt x="330" y="0"/>
                    <a:pt x="273" y="0"/>
                  </a:cubicBezTo>
                  <a:cubicBezTo>
                    <a:pt x="183" y="0"/>
                    <a:pt x="109" y="69"/>
                    <a:pt x="101" y="158"/>
                  </a:cubicBezTo>
                  <a:cubicBezTo>
                    <a:pt x="43" y="176"/>
                    <a:pt x="0" y="230"/>
                    <a:pt x="0" y="295"/>
                  </a:cubicBezTo>
                  <a:cubicBezTo>
                    <a:pt x="0" y="327"/>
                    <a:pt x="11" y="357"/>
                    <a:pt x="30" y="382"/>
                  </a:cubicBezTo>
                  <a:cubicBezTo>
                    <a:pt x="306" y="382"/>
                    <a:pt x="306" y="382"/>
                    <a:pt x="306" y="382"/>
                  </a:cubicBezTo>
                  <a:cubicBezTo>
                    <a:pt x="529" y="382"/>
                    <a:pt x="529" y="382"/>
                    <a:pt x="529" y="382"/>
                  </a:cubicBezTo>
                  <a:cubicBezTo>
                    <a:pt x="616" y="382"/>
                    <a:pt x="616" y="382"/>
                    <a:pt x="616" y="382"/>
                  </a:cubicBezTo>
                  <a:cubicBezTo>
                    <a:pt x="650" y="363"/>
                    <a:pt x="673" y="327"/>
                    <a:pt x="673" y="286"/>
                  </a:cubicBezTo>
                  <a:cubicBezTo>
                    <a:pt x="673" y="234"/>
                    <a:pt x="636" y="190"/>
                    <a:pt x="587" y="179"/>
                  </a:cubicBezTo>
                  <a:close/>
                </a:path>
              </a:pathLst>
            </a:custGeom>
            <a:solidFill>
              <a:schemeClr val="bg2"/>
            </a:solidFill>
            <a:ln w="25400">
              <a:noFill/>
              <a:round/>
              <a:headEnd/>
              <a:tailEnd/>
            </a:ln>
            <a:effectLst/>
          </p:spPr>
          <p:txBody>
            <a:bodyPr lIns="130032" tIns="65017" rIns="130032" bIns="65017"/>
            <a:lstStyle/>
            <a:p>
              <a:pPr defTabSz="1300108">
                <a:defRPr/>
              </a:pPr>
              <a:endParaRPr lang="en-US" sz="2600" b="1" kern="0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33" name="Rounded Rectangle 3"/>
          <p:cNvSpPr/>
          <p:nvPr/>
        </p:nvSpPr>
        <p:spPr>
          <a:xfrm>
            <a:off x="2304379" y="3646112"/>
            <a:ext cx="1433344" cy="864059"/>
          </a:xfrm>
          <a:prstGeom prst="roundRect">
            <a:avLst/>
          </a:prstGeom>
          <a:noFill/>
          <a:ln w="12700" cmpd="sng">
            <a:solidFill>
              <a:srgbClr val="21479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237" name="曲線コネクタ 236"/>
          <p:cNvCxnSpPr>
            <a:stCxn id="157" idx="22"/>
            <a:endCxn id="135" idx="6"/>
          </p:cNvCxnSpPr>
          <p:nvPr/>
        </p:nvCxnSpPr>
        <p:spPr>
          <a:xfrm flipH="1">
            <a:off x="3513807" y="2583493"/>
            <a:ext cx="4264102" cy="1447849"/>
          </a:xfrm>
          <a:prstGeom prst="curvedConnector3">
            <a:avLst>
              <a:gd name="adj1" fmla="val -5361"/>
            </a:avLst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4"/>
          <p:cNvSpPr txBox="1"/>
          <p:nvPr/>
        </p:nvSpPr>
        <p:spPr>
          <a:xfrm>
            <a:off x="4299453" y="3489831"/>
            <a:ext cx="1407809" cy="261586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marL="71438" indent="-71438" defTabSz="457189">
              <a:buFont typeface="Arial" charset="0"/>
              <a:buChar char="•"/>
            </a:pPr>
            <a:r>
              <a:rPr lang="en-US" altLang="ja-JP" sz="1100">
                <a:solidFill>
                  <a:srgbClr val="008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AMP for Network</a:t>
            </a:r>
            <a:endParaRPr lang="en-US" sz="1100" dirty="0">
              <a:solidFill>
                <a:srgbClr val="008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11" name="Picture 10" descr="j043164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8347798" y="2686677"/>
            <a:ext cx="547933" cy="5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禁止 134"/>
          <p:cNvSpPr/>
          <p:nvPr/>
        </p:nvSpPr>
        <p:spPr>
          <a:xfrm>
            <a:off x="3195580" y="3893540"/>
            <a:ext cx="318227" cy="27560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6924745" y="1461125"/>
            <a:ext cx="2107747" cy="819242"/>
          </a:xfrm>
          <a:prstGeom prst="wedgeRoundRectCallout">
            <a:avLst>
              <a:gd name="adj1" fmla="val -15049"/>
              <a:gd name="adj2" fmla="val 7440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角丸四角形吹き出し 137"/>
          <p:cNvSpPr/>
          <p:nvPr/>
        </p:nvSpPr>
        <p:spPr>
          <a:xfrm>
            <a:off x="6924745" y="1454108"/>
            <a:ext cx="2107747" cy="819242"/>
          </a:xfrm>
          <a:prstGeom prst="wedgeRoundRectCallout">
            <a:avLst>
              <a:gd name="adj1" fmla="val -58432"/>
              <a:gd name="adj2" fmla="val -89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39380" y="1483681"/>
            <a:ext cx="2140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メールのリンクをクリック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悪質なサイトへのアクセス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不正ソフトのインストール</a:t>
            </a:r>
          </a:p>
        </p:txBody>
      </p:sp>
      <p:sp>
        <p:nvSpPr>
          <p:cNvPr id="121" name="Freeform 2"/>
          <p:cNvSpPr>
            <a:spLocks noChangeArrowheads="1"/>
          </p:cNvSpPr>
          <p:nvPr/>
        </p:nvSpPr>
        <p:spPr bwMode="auto">
          <a:xfrm>
            <a:off x="7084737" y="2729368"/>
            <a:ext cx="345521" cy="467049"/>
          </a:xfrm>
          <a:custGeom>
            <a:avLst/>
            <a:gdLst>
              <a:gd name="T0" fmla="*/ 3 w 769"/>
              <a:gd name="T1" fmla="*/ 0 h 973"/>
              <a:gd name="T2" fmla="*/ 768 w 769"/>
              <a:gd name="T3" fmla="*/ 0 h 973"/>
              <a:gd name="T4" fmla="*/ 768 w 769"/>
              <a:gd name="T5" fmla="*/ 424 h 973"/>
              <a:gd name="T6" fmla="*/ 384 w 769"/>
              <a:gd name="T7" fmla="*/ 972 h 973"/>
              <a:gd name="T8" fmla="*/ 0 w 769"/>
              <a:gd name="T9" fmla="*/ 424 h 973"/>
              <a:gd name="T10" fmla="*/ 0 w 769"/>
              <a:gd name="T11" fmla="*/ 0 h 973"/>
              <a:gd name="T12" fmla="*/ 3 w 769"/>
              <a:gd name="T13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9" h="973">
                <a:moveTo>
                  <a:pt x="3" y="0"/>
                </a:moveTo>
                <a:lnTo>
                  <a:pt x="768" y="0"/>
                </a:lnTo>
                <a:lnTo>
                  <a:pt x="768" y="424"/>
                </a:lnTo>
                <a:cubicBezTo>
                  <a:pt x="768" y="755"/>
                  <a:pt x="384" y="972"/>
                  <a:pt x="384" y="972"/>
                </a:cubicBezTo>
                <a:cubicBezTo>
                  <a:pt x="384" y="972"/>
                  <a:pt x="0" y="755"/>
                  <a:pt x="0" y="424"/>
                </a:cubicBezTo>
                <a:lnTo>
                  <a:pt x="0" y="0"/>
                </a:lnTo>
                <a:lnTo>
                  <a:pt x="3" y="0"/>
                </a:lnTo>
              </a:path>
            </a:pathLst>
          </a:custGeom>
          <a:solidFill>
            <a:srgbClr val="FFFFFF"/>
          </a:solidFill>
          <a:ln w="38100" cap="rnd">
            <a:solidFill>
              <a:srgbClr val="239A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2" name="Freeform 1"/>
          <p:cNvSpPr>
            <a:spLocks noChangeArrowheads="1"/>
          </p:cNvSpPr>
          <p:nvPr/>
        </p:nvSpPr>
        <p:spPr bwMode="auto">
          <a:xfrm>
            <a:off x="7159974" y="2807562"/>
            <a:ext cx="202547" cy="215561"/>
          </a:xfrm>
          <a:custGeom>
            <a:avLst/>
            <a:gdLst>
              <a:gd name="T0" fmla="*/ 225 w 451"/>
              <a:gd name="T1" fmla="*/ 299 h 451"/>
              <a:gd name="T2" fmla="*/ 373 w 451"/>
              <a:gd name="T3" fmla="*/ 447 h 451"/>
              <a:gd name="T4" fmla="*/ 376 w 451"/>
              <a:gd name="T5" fmla="*/ 450 h 451"/>
              <a:gd name="T6" fmla="*/ 450 w 451"/>
              <a:gd name="T7" fmla="*/ 376 h 451"/>
              <a:gd name="T8" fmla="*/ 447 w 451"/>
              <a:gd name="T9" fmla="*/ 373 h 451"/>
              <a:gd name="T10" fmla="*/ 299 w 451"/>
              <a:gd name="T11" fmla="*/ 225 h 451"/>
              <a:gd name="T12" fmla="*/ 447 w 451"/>
              <a:gd name="T13" fmla="*/ 77 h 451"/>
              <a:gd name="T14" fmla="*/ 450 w 451"/>
              <a:gd name="T15" fmla="*/ 74 h 451"/>
              <a:gd name="T16" fmla="*/ 376 w 451"/>
              <a:gd name="T17" fmla="*/ 0 h 451"/>
              <a:gd name="T18" fmla="*/ 373 w 451"/>
              <a:gd name="T19" fmla="*/ 2 h 451"/>
              <a:gd name="T20" fmla="*/ 225 w 451"/>
              <a:gd name="T21" fmla="*/ 151 h 451"/>
              <a:gd name="T22" fmla="*/ 76 w 451"/>
              <a:gd name="T23" fmla="*/ 2 h 451"/>
              <a:gd name="T24" fmla="*/ 74 w 451"/>
              <a:gd name="T25" fmla="*/ 0 h 451"/>
              <a:gd name="T26" fmla="*/ 0 w 451"/>
              <a:gd name="T27" fmla="*/ 74 h 451"/>
              <a:gd name="T28" fmla="*/ 2 w 451"/>
              <a:gd name="T29" fmla="*/ 77 h 451"/>
              <a:gd name="T30" fmla="*/ 150 w 451"/>
              <a:gd name="T31" fmla="*/ 225 h 451"/>
              <a:gd name="T32" fmla="*/ 2 w 451"/>
              <a:gd name="T33" fmla="*/ 373 h 451"/>
              <a:gd name="T34" fmla="*/ 0 w 451"/>
              <a:gd name="T35" fmla="*/ 376 h 451"/>
              <a:gd name="T36" fmla="*/ 74 w 451"/>
              <a:gd name="T37" fmla="*/ 450 h 451"/>
              <a:gd name="T38" fmla="*/ 76 w 451"/>
              <a:gd name="T39" fmla="*/ 447 h 451"/>
              <a:gd name="T40" fmla="*/ 225 w 451"/>
              <a:gd name="T41" fmla="*/ 299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1" h="451">
                <a:moveTo>
                  <a:pt x="225" y="299"/>
                </a:moveTo>
                <a:lnTo>
                  <a:pt x="373" y="447"/>
                </a:lnTo>
                <a:cubicBezTo>
                  <a:pt x="373" y="447"/>
                  <a:pt x="376" y="447"/>
                  <a:pt x="376" y="450"/>
                </a:cubicBezTo>
                <a:cubicBezTo>
                  <a:pt x="405" y="431"/>
                  <a:pt x="431" y="405"/>
                  <a:pt x="450" y="376"/>
                </a:cubicBezTo>
                <a:cubicBezTo>
                  <a:pt x="450" y="376"/>
                  <a:pt x="450" y="373"/>
                  <a:pt x="447" y="373"/>
                </a:cubicBezTo>
                <a:lnTo>
                  <a:pt x="299" y="225"/>
                </a:lnTo>
                <a:lnTo>
                  <a:pt x="447" y="77"/>
                </a:lnTo>
                <a:cubicBezTo>
                  <a:pt x="447" y="77"/>
                  <a:pt x="447" y="74"/>
                  <a:pt x="450" y="74"/>
                </a:cubicBezTo>
                <a:cubicBezTo>
                  <a:pt x="431" y="45"/>
                  <a:pt x="405" y="18"/>
                  <a:pt x="376" y="0"/>
                </a:cubicBezTo>
                <a:cubicBezTo>
                  <a:pt x="376" y="0"/>
                  <a:pt x="373" y="0"/>
                  <a:pt x="373" y="2"/>
                </a:cubicBezTo>
                <a:lnTo>
                  <a:pt x="225" y="151"/>
                </a:lnTo>
                <a:lnTo>
                  <a:pt x="76" y="2"/>
                </a:lnTo>
                <a:cubicBezTo>
                  <a:pt x="76" y="2"/>
                  <a:pt x="74" y="2"/>
                  <a:pt x="74" y="0"/>
                </a:cubicBezTo>
                <a:cubicBezTo>
                  <a:pt x="45" y="18"/>
                  <a:pt x="18" y="45"/>
                  <a:pt x="0" y="74"/>
                </a:cubicBezTo>
                <a:cubicBezTo>
                  <a:pt x="0" y="74"/>
                  <a:pt x="0" y="77"/>
                  <a:pt x="2" y="77"/>
                </a:cubicBezTo>
                <a:lnTo>
                  <a:pt x="150" y="225"/>
                </a:lnTo>
                <a:lnTo>
                  <a:pt x="2" y="373"/>
                </a:lnTo>
                <a:cubicBezTo>
                  <a:pt x="2" y="373"/>
                  <a:pt x="2" y="376"/>
                  <a:pt x="0" y="376"/>
                </a:cubicBezTo>
                <a:cubicBezTo>
                  <a:pt x="18" y="405"/>
                  <a:pt x="45" y="431"/>
                  <a:pt x="74" y="450"/>
                </a:cubicBezTo>
                <a:cubicBezTo>
                  <a:pt x="74" y="450"/>
                  <a:pt x="76" y="450"/>
                  <a:pt x="76" y="447"/>
                </a:cubicBezTo>
                <a:lnTo>
                  <a:pt x="225" y="299"/>
                </a:lnTo>
              </a:path>
            </a:pathLst>
          </a:custGeom>
          <a:solidFill>
            <a:srgbClr val="239A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3" name="角丸四角形吹き出し 122"/>
          <p:cNvSpPr/>
          <p:nvPr/>
        </p:nvSpPr>
        <p:spPr>
          <a:xfrm>
            <a:off x="6902629" y="3364484"/>
            <a:ext cx="2107747" cy="668903"/>
          </a:xfrm>
          <a:prstGeom prst="wedgeRoundRectCallout">
            <a:avLst>
              <a:gd name="adj1" fmla="val -31576"/>
              <a:gd name="adj2" fmla="val -8542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Umbrella</a:t>
            </a:r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クライアント</a:t>
            </a:r>
            <a:endParaRPr kumimoji="1"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とクラウドが守ります。</a:t>
            </a:r>
          </a:p>
        </p:txBody>
      </p:sp>
      <p:cxnSp>
        <p:nvCxnSpPr>
          <p:cNvPr id="124" name="直線矢印コネクタ 123"/>
          <p:cNvCxnSpPr/>
          <p:nvPr/>
        </p:nvCxnSpPr>
        <p:spPr>
          <a:xfrm flipH="1">
            <a:off x="445364" y="1152187"/>
            <a:ext cx="45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テキスト ボックス 124"/>
          <p:cNvSpPr txBox="1"/>
          <p:nvPr/>
        </p:nvSpPr>
        <p:spPr>
          <a:xfrm>
            <a:off x="1671815" y="975737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26" name="直線矢印コネクタ 125"/>
          <p:cNvCxnSpPr/>
          <p:nvPr/>
        </p:nvCxnSpPr>
        <p:spPr>
          <a:xfrm>
            <a:off x="5020768" y="1157762"/>
            <a:ext cx="3762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テキスト ボックス 127"/>
          <p:cNvSpPr txBox="1"/>
          <p:nvPr/>
        </p:nvSpPr>
        <p:spPr>
          <a:xfrm>
            <a:off x="5790542" y="986285"/>
            <a:ext cx="11801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1859255" y="3291081"/>
            <a:ext cx="231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04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7097906" cy="73183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br>
              <a:rPr kumimoji="1"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最速かつシンプルな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 クラウド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8134" y="1046397"/>
            <a:ext cx="27712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かんたん設定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77455" y="2241639"/>
            <a:ext cx="42738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脅威情報を素早く反映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08134" y="3381914"/>
            <a:ext cx="5149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コンプライアンス ポリシーを</a:t>
            </a:r>
            <a:r>
              <a:rPr lang="ja-JP" altLang="en-US" sz="2800" b="1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強化</a:t>
            </a:r>
            <a:endParaRPr lang="en-US" altLang="ja-JP" sz="2800" b="1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80" y="1086663"/>
            <a:ext cx="624099" cy="62409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8" y="2307937"/>
            <a:ext cx="613168" cy="6240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7" y="3327435"/>
            <a:ext cx="624099" cy="62409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975400" y="1119183"/>
            <a:ext cx="3983412" cy="12083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こんなお客様に！</a:t>
            </a:r>
            <a:endParaRPr kumimoji="1"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マルウェア、ランサムウェア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対策を検討するお客様へ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セキュリティ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や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コンプライアンス ポリシーを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強化したいお客様へ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弊社製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ルータ・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のインストールベースに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marL="182563" indent="-182563">
              <a:buFont typeface="Wingdings" charset="2"/>
              <a:buChar char="ü"/>
            </a:pPr>
            <a:r>
              <a:rPr kumimoji="1" lang="ja-JP" altLang="en-US" sz="1200" i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他社製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ルータ・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のインストールベースに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77455" y="1583540"/>
            <a:ext cx="4018621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必要な設定は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Umbrella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に指定するだけ。例えば、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LAN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内の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DHCP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サーバで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DNS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指定の設定変更をするだけ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で セキュリティ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を強化可能に。</a:t>
            </a:r>
            <a:endParaRPr lang="en-US" altLang="ja-JP" sz="1100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77455" y="2761669"/>
            <a:ext cx="4581747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日あたり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120TB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、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130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億の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URL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情報を分析。ユーザはデータの更新をする必要がなく、常にこれらの最新情報をもとにしたセキュリティを強化。</a:t>
            </a:r>
            <a:endParaRPr lang="en-US" altLang="ja-JP" sz="1100" dirty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08134" y="3901945"/>
            <a:ext cx="454231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脅威のあるサイトへの通信を遮断するだけでなく、企業で指定した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ポリシーに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よる通信制御を実現可能。例えば、社内では</a:t>
            </a:r>
            <a:r>
              <a:rPr lang="en-US" altLang="ja-JP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SNS</a:t>
            </a:r>
            <a:r>
              <a:rPr lang="ja-JP" altLang="en-US" sz="1100" dirty="0" smtClean="0">
                <a:solidFill>
                  <a:srgbClr val="0070C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サイトへのアクセスを拒否する等。</a:t>
            </a:r>
            <a:endParaRPr lang="en-US" altLang="ja-JP" sz="1100" dirty="0" smtClean="0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82" name="図形グループ 81"/>
          <p:cNvGrpSpPr/>
          <p:nvPr/>
        </p:nvGrpSpPr>
        <p:grpSpPr>
          <a:xfrm>
            <a:off x="5640403" y="2445399"/>
            <a:ext cx="3269764" cy="2319864"/>
            <a:chOff x="5640403" y="2445399"/>
            <a:chExt cx="3269764" cy="2319864"/>
          </a:xfrm>
        </p:grpSpPr>
        <p:sp>
          <p:nvSpPr>
            <p:cNvPr id="72" name="Rounded Rectangle 115"/>
            <p:cNvSpPr/>
            <p:nvPr/>
          </p:nvSpPr>
          <p:spPr bwMode="auto">
            <a:xfrm>
              <a:off x="5755652" y="4224832"/>
              <a:ext cx="1398898" cy="540431"/>
            </a:xfrm>
            <a:prstGeom prst="roundRect">
              <a:avLst>
                <a:gd name="adj" fmla="val 10076"/>
              </a:avLst>
            </a:prstGeom>
            <a:solidFill>
              <a:schemeClr val="bg1"/>
            </a:solidFill>
            <a:ln w="12700" cap="rnd" cmpd="sng" algn="ctr">
              <a:solidFill>
                <a:srgbClr val="4D4D4C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/>
          </p:spPr>
          <p:txBody>
            <a:bodyPr lIns="91318" tIns="45660" rIns="91318" bIns="45660" rtlCol="0" anchor="ctr"/>
            <a:lstStyle/>
            <a:p>
              <a:pPr marL="0" marR="0" lvl="0" indent="0" algn="ctr" defTabSz="9135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Freeform 166"/>
            <p:cNvSpPr/>
            <p:nvPr/>
          </p:nvSpPr>
          <p:spPr>
            <a:xfrm rot="10800000">
              <a:off x="6584922" y="2688459"/>
              <a:ext cx="1099502" cy="517034"/>
            </a:xfrm>
            <a:custGeom>
              <a:avLst/>
              <a:gdLst>
                <a:gd name="connsiteX0" fmla="*/ 744868 w 792650"/>
                <a:gd name="connsiteY0" fmla="*/ 606550 h 606550"/>
                <a:gd name="connsiteX1" fmla="*/ 47782 w 792650"/>
                <a:gd name="connsiteY1" fmla="*/ 606550 h 606550"/>
                <a:gd name="connsiteX2" fmla="*/ 0 w 792650"/>
                <a:gd name="connsiteY2" fmla="*/ 558768 h 606550"/>
                <a:gd name="connsiteX3" fmla="*/ 0 w 792650"/>
                <a:gd name="connsiteY3" fmla="*/ 141865 h 606550"/>
                <a:gd name="connsiteX4" fmla="*/ 47782 w 792650"/>
                <a:gd name="connsiteY4" fmla="*/ 94083 h 606550"/>
                <a:gd name="connsiteX5" fmla="*/ 341895 w 792650"/>
                <a:gd name="connsiteY5" fmla="*/ 94083 h 606550"/>
                <a:gd name="connsiteX6" fmla="*/ 396463 w 792650"/>
                <a:gd name="connsiteY6" fmla="*/ 0 h 606550"/>
                <a:gd name="connsiteX7" fmla="*/ 451031 w 792650"/>
                <a:gd name="connsiteY7" fmla="*/ 94083 h 606550"/>
                <a:gd name="connsiteX8" fmla="*/ 744868 w 792650"/>
                <a:gd name="connsiteY8" fmla="*/ 94083 h 606550"/>
                <a:gd name="connsiteX9" fmla="*/ 792650 w 792650"/>
                <a:gd name="connsiteY9" fmla="*/ 141865 h 606550"/>
                <a:gd name="connsiteX10" fmla="*/ 792650 w 792650"/>
                <a:gd name="connsiteY10" fmla="*/ 558768 h 606550"/>
                <a:gd name="connsiteX11" fmla="*/ 744868 w 792650"/>
                <a:gd name="connsiteY11" fmla="*/ 606550 h 60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650" h="606550">
                  <a:moveTo>
                    <a:pt x="744868" y="606550"/>
                  </a:moveTo>
                  <a:lnTo>
                    <a:pt x="47782" y="606550"/>
                  </a:lnTo>
                  <a:cubicBezTo>
                    <a:pt x="21393" y="606550"/>
                    <a:pt x="0" y="585157"/>
                    <a:pt x="0" y="558768"/>
                  </a:cubicBezTo>
                  <a:lnTo>
                    <a:pt x="0" y="141865"/>
                  </a:lnTo>
                  <a:cubicBezTo>
                    <a:pt x="0" y="115476"/>
                    <a:pt x="21393" y="94083"/>
                    <a:pt x="47782" y="94083"/>
                  </a:cubicBezTo>
                  <a:lnTo>
                    <a:pt x="341895" y="94083"/>
                  </a:lnTo>
                  <a:lnTo>
                    <a:pt x="396463" y="0"/>
                  </a:lnTo>
                  <a:lnTo>
                    <a:pt x="451031" y="94083"/>
                  </a:lnTo>
                  <a:lnTo>
                    <a:pt x="744868" y="94083"/>
                  </a:lnTo>
                  <a:cubicBezTo>
                    <a:pt x="771257" y="94083"/>
                    <a:pt x="792650" y="115476"/>
                    <a:pt x="792650" y="141865"/>
                  </a:cubicBezTo>
                  <a:lnTo>
                    <a:pt x="792650" y="558768"/>
                  </a:lnTo>
                  <a:cubicBezTo>
                    <a:pt x="792650" y="585157"/>
                    <a:pt x="771257" y="606550"/>
                    <a:pt x="744868" y="606550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" name="Rounded Rectangle 115"/>
            <p:cNvSpPr/>
            <p:nvPr/>
          </p:nvSpPr>
          <p:spPr bwMode="auto">
            <a:xfrm>
              <a:off x="7224505" y="4224832"/>
              <a:ext cx="1465991" cy="540431"/>
            </a:xfrm>
            <a:prstGeom prst="roundRect">
              <a:avLst>
                <a:gd name="adj" fmla="val 10076"/>
              </a:avLst>
            </a:prstGeom>
            <a:solidFill>
              <a:schemeClr val="bg1"/>
            </a:solidFill>
            <a:ln w="12700" cap="rnd" cmpd="sng" algn="ctr">
              <a:solidFill>
                <a:srgbClr val="4D4D4C"/>
              </a:solidFill>
              <a:prstDash val="solid"/>
              <a:round/>
              <a:headEnd type="oval" w="med" len="med"/>
              <a:tailEnd type="none" w="med" len="med"/>
            </a:ln>
            <a:effectLst/>
            <a:extLst/>
          </p:spPr>
          <p:txBody>
            <a:bodyPr lIns="91318" tIns="45660" rIns="91318" bIns="45660" rtlCol="0" anchor="ctr"/>
            <a:lstStyle/>
            <a:p>
              <a:pPr marL="0" marR="0" lvl="0" indent="0" algn="ctr" defTabSz="9135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9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18" name="Straight Connector 116"/>
            <p:cNvCxnSpPr>
              <a:endCxn id="17" idx="0"/>
            </p:cNvCxnSpPr>
            <p:nvPr/>
          </p:nvCxnSpPr>
          <p:spPr bwMode="auto">
            <a:xfrm>
              <a:off x="7666663" y="3539847"/>
              <a:ext cx="290838" cy="684985"/>
            </a:xfrm>
            <a:prstGeom prst="line">
              <a:avLst/>
            </a:prstGeom>
            <a:noFill/>
            <a:ln w="12700" cap="rnd" cmpd="sng" algn="ctr">
              <a:solidFill>
                <a:srgbClr val="4D4D4C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</p:cxnSp>
        <p:grpSp>
          <p:nvGrpSpPr>
            <p:cNvPr id="19" name="Group 32"/>
            <p:cNvGrpSpPr/>
            <p:nvPr/>
          </p:nvGrpSpPr>
          <p:grpSpPr>
            <a:xfrm>
              <a:off x="6057959" y="2445399"/>
              <a:ext cx="2124910" cy="1002640"/>
              <a:chOff x="1848851" y="1439316"/>
              <a:chExt cx="2492801" cy="1335012"/>
            </a:xfrm>
          </p:grpSpPr>
          <p:sp>
            <p:nvSpPr>
              <p:cNvPr id="66" name="Freeform 102"/>
              <p:cNvSpPr/>
              <p:nvPr/>
            </p:nvSpPr>
            <p:spPr>
              <a:xfrm rot="3300032">
                <a:off x="3398167" y="1713692"/>
                <a:ext cx="782748" cy="325466"/>
              </a:xfrm>
              <a:custGeom>
                <a:avLst/>
                <a:gdLst>
                  <a:gd name="connsiteX0" fmla="*/ 93636 w 763657"/>
                  <a:gd name="connsiteY0" fmla="*/ 139429 h 327630"/>
                  <a:gd name="connsiteX1" fmla="*/ 690959 w 763657"/>
                  <a:gd name="connsiteY1" fmla="*/ 109085 h 327630"/>
                  <a:gd name="connsiteX2" fmla="*/ 748448 w 763657"/>
                  <a:gd name="connsiteY2" fmla="*/ 172594 h 327630"/>
                  <a:gd name="connsiteX3" fmla="*/ 763657 w 763657"/>
                  <a:gd name="connsiteY3" fmla="*/ 195582 h 327630"/>
                  <a:gd name="connsiteX4" fmla="*/ 212297 w 763657"/>
                  <a:gd name="connsiteY4" fmla="*/ 327630 h 327630"/>
                  <a:gd name="connsiteX5" fmla="*/ 212297 w 763657"/>
                  <a:gd name="connsiteY5" fmla="*/ 311204 h 327630"/>
                  <a:gd name="connsiteX6" fmla="*/ 0 w 763657"/>
                  <a:gd name="connsiteY6" fmla="*/ 311204 h 327630"/>
                  <a:gd name="connsiteX7" fmla="*/ 1679 w 763657"/>
                  <a:gd name="connsiteY7" fmla="*/ 303443 h 327630"/>
                  <a:gd name="connsiteX8" fmla="*/ 93636 w 763657"/>
                  <a:gd name="connsiteY8" fmla="*/ 139429 h 327630"/>
                  <a:gd name="connsiteX0" fmla="*/ 212297 w 763657"/>
                  <a:gd name="connsiteY0" fmla="*/ 311204 h 402644"/>
                  <a:gd name="connsiteX1" fmla="*/ 0 w 763657"/>
                  <a:gd name="connsiteY1" fmla="*/ 311204 h 402644"/>
                  <a:gd name="connsiteX2" fmla="*/ 1679 w 763657"/>
                  <a:gd name="connsiteY2" fmla="*/ 303443 h 402644"/>
                  <a:gd name="connsiteX3" fmla="*/ 93636 w 763657"/>
                  <a:gd name="connsiteY3" fmla="*/ 139429 h 402644"/>
                  <a:gd name="connsiteX4" fmla="*/ 690959 w 763657"/>
                  <a:gd name="connsiteY4" fmla="*/ 109085 h 402644"/>
                  <a:gd name="connsiteX5" fmla="*/ 748448 w 763657"/>
                  <a:gd name="connsiteY5" fmla="*/ 172594 h 402644"/>
                  <a:gd name="connsiteX6" fmla="*/ 763657 w 763657"/>
                  <a:gd name="connsiteY6" fmla="*/ 195582 h 402644"/>
                  <a:gd name="connsiteX7" fmla="*/ 212297 w 763657"/>
                  <a:gd name="connsiteY7" fmla="*/ 327630 h 402644"/>
                  <a:gd name="connsiteX8" fmla="*/ 303737 w 763657"/>
                  <a:gd name="connsiteY8" fmla="*/ 402644 h 402644"/>
                  <a:gd name="connsiteX0" fmla="*/ 212297 w 763657"/>
                  <a:gd name="connsiteY0" fmla="*/ 311204 h 327630"/>
                  <a:gd name="connsiteX1" fmla="*/ 0 w 763657"/>
                  <a:gd name="connsiteY1" fmla="*/ 311204 h 327630"/>
                  <a:gd name="connsiteX2" fmla="*/ 1679 w 763657"/>
                  <a:gd name="connsiteY2" fmla="*/ 303443 h 327630"/>
                  <a:gd name="connsiteX3" fmla="*/ 93636 w 763657"/>
                  <a:gd name="connsiteY3" fmla="*/ 139429 h 327630"/>
                  <a:gd name="connsiteX4" fmla="*/ 690959 w 763657"/>
                  <a:gd name="connsiteY4" fmla="*/ 109085 h 327630"/>
                  <a:gd name="connsiteX5" fmla="*/ 748448 w 763657"/>
                  <a:gd name="connsiteY5" fmla="*/ 172594 h 327630"/>
                  <a:gd name="connsiteX6" fmla="*/ 763657 w 763657"/>
                  <a:gd name="connsiteY6" fmla="*/ 195582 h 327630"/>
                  <a:gd name="connsiteX7" fmla="*/ 212297 w 763657"/>
                  <a:gd name="connsiteY7" fmla="*/ 327630 h 327630"/>
                  <a:gd name="connsiteX0" fmla="*/ 212297 w 763657"/>
                  <a:gd name="connsiteY0" fmla="*/ 311204 h 311204"/>
                  <a:gd name="connsiteX1" fmla="*/ 0 w 763657"/>
                  <a:gd name="connsiteY1" fmla="*/ 311204 h 311204"/>
                  <a:gd name="connsiteX2" fmla="*/ 1679 w 763657"/>
                  <a:gd name="connsiteY2" fmla="*/ 303443 h 311204"/>
                  <a:gd name="connsiteX3" fmla="*/ 93636 w 763657"/>
                  <a:gd name="connsiteY3" fmla="*/ 139429 h 311204"/>
                  <a:gd name="connsiteX4" fmla="*/ 690959 w 763657"/>
                  <a:gd name="connsiteY4" fmla="*/ 109085 h 311204"/>
                  <a:gd name="connsiteX5" fmla="*/ 748448 w 763657"/>
                  <a:gd name="connsiteY5" fmla="*/ 172594 h 311204"/>
                  <a:gd name="connsiteX6" fmla="*/ 763657 w 763657"/>
                  <a:gd name="connsiteY6" fmla="*/ 195582 h 311204"/>
                  <a:gd name="connsiteX0" fmla="*/ 0 w 763657"/>
                  <a:gd name="connsiteY0" fmla="*/ 311204 h 311204"/>
                  <a:gd name="connsiteX1" fmla="*/ 1679 w 763657"/>
                  <a:gd name="connsiteY1" fmla="*/ 303443 h 311204"/>
                  <a:gd name="connsiteX2" fmla="*/ 93636 w 763657"/>
                  <a:gd name="connsiteY2" fmla="*/ 139429 h 311204"/>
                  <a:gd name="connsiteX3" fmla="*/ 690959 w 763657"/>
                  <a:gd name="connsiteY3" fmla="*/ 109085 h 311204"/>
                  <a:gd name="connsiteX4" fmla="*/ 748448 w 763657"/>
                  <a:gd name="connsiteY4" fmla="*/ 172594 h 311204"/>
                  <a:gd name="connsiteX5" fmla="*/ 763657 w 763657"/>
                  <a:gd name="connsiteY5" fmla="*/ 195582 h 311204"/>
                  <a:gd name="connsiteX0" fmla="*/ 0 w 748448"/>
                  <a:gd name="connsiteY0" fmla="*/ 311204 h 311204"/>
                  <a:gd name="connsiteX1" fmla="*/ 1679 w 748448"/>
                  <a:gd name="connsiteY1" fmla="*/ 303443 h 311204"/>
                  <a:gd name="connsiteX2" fmla="*/ 93636 w 748448"/>
                  <a:gd name="connsiteY2" fmla="*/ 139429 h 311204"/>
                  <a:gd name="connsiteX3" fmla="*/ 690959 w 748448"/>
                  <a:gd name="connsiteY3" fmla="*/ 109085 h 311204"/>
                  <a:gd name="connsiteX4" fmla="*/ 748448 w 748448"/>
                  <a:gd name="connsiteY4" fmla="*/ 172594 h 31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448" h="311204">
                    <a:moveTo>
                      <a:pt x="0" y="311204"/>
                    </a:moveTo>
                    <a:lnTo>
                      <a:pt x="1679" y="303443"/>
                    </a:lnTo>
                    <a:cubicBezTo>
                      <a:pt x="19026" y="244368"/>
                      <a:pt x="49601" y="188177"/>
                      <a:pt x="93636" y="139429"/>
                    </a:cubicBezTo>
                    <a:cubicBezTo>
                      <a:pt x="250203" y="-33896"/>
                      <a:pt x="517634" y="-47482"/>
                      <a:pt x="690959" y="109085"/>
                    </a:cubicBezTo>
                    <a:cubicBezTo>
                      <a:pt x="712624" y="128656"/>
                      <a:pt x="731795" y="149959"/>
                      <a:pt x="748448" y="172594"/>
                    </a:cubicBez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7" name="Freeform 98"/>
              <p:cNvSpPr/>
              <p:nvPr/>
            </p:nvSpPr>
            <p:spPr>
              <a:xfrm>
                <a:off x="1848851" y="2138484"/>
                <a:ext cx="318488" cy="635844"/>
              </a:xfrm>
              <a:custGeom>
                <a:avLst/>
                <a:gdLst>
                  <a:gd name="connsiteX0" fmla="*/ 293809 w 392310"/>
                  <a:gd name="connsiteY0" fmla="*/ 0 h 607981"/>
                  <a:gd name="connsiteX1" fmla="*/ 293809 w 392310"/>
                  <a:gd name="connsiteY1" fmla="*/ 232977 h 607981"/>
                  <a:gd name="connsiteX2" fmla="*/ 392310 w 392310"/>
                  <a:gd name="connsiteY2" fmla="*/ 232977 h 607981"/>
                  <a:gd name="connsiteX3" fmla="*/ 304532 w 392310"/>
                  <a:gd name="connsiteY3" fmla="*/ 607981 h 607981"/>
                  <a:gd name="connsiteX4" fmla="*/ 0 w 392310"/>
                  <a:gd name="connsiteY4" fmla="*/ 303450 h 607981"/>
                  <a:gd name="connsiteX5" fmla="*/ 243158 w 392310"/>
                  <a:gd name="connsiteY5" fmla="*/ 5106 h 607981"/>
                  <a:gd name="connsiteX6" fmla="*/ 293809 w 392310"/>
                  <a:gd name="connsiteY6" fmla="*/ 0 h 607981"/>
                  <a:gd name="connsiteX0" fmla="*/ 392310 w 483750"/>
                  <a:gd name="connsiteY0" fmla="*/ 232977 h 607981"/>
                  <a:gd name="connsiteX1" fmla="*/ 304532 w 483750"/>
                  <a:gd name="connsiteY1" fmla="*/ 607981 h 607981"/>
                  <a:gd name="connsiteX2" fmla="*/ 0 w 483750"/>
                  <a:gd name="connsiteY2" fmla="*/ 303450 h 607981"/>
                  <a:gd name="connsiteX3" fmla="*/ 243158 w 483750"/>
                  <a:gd name="connsiteY3" fmla="*/ 5106 h 607981"/>
                  <a:gd name="connsiteX4" fmla="*/ 293809 w 483750"/>
                  <a:gd name="connsiteY4" fmla="*/ 0 h 607981"/>
                  <a:gd name="connsiteX5" fmla="*/ 293809 w 483750"/>
                  <a:gd name="connsiteY5" fmla="*/ 232977 h 607981"/>
                  <a:gd name="connsiteX6" fmla="*/ 483750 w 483750"/>
                  <a:gd name="connsiteY6" fmla="*/ 32441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5" fmla="*/ 293809 w 392310"/>
                  <a:gd name="connsiteY5" fmla="*/ 23297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0" fmla="*/ 304532 w 304532"/>
                  <a:gd name="connsiteY0" fmla="*/ 607981 h 607981"/>
                  <a:gd name="connsiteX1" fmla="*/ 0 w 304532"/>
                  <a:gd name="connsiteY1" fmla="*/ 303450 h 607981"/>
                  <a:gd name="connsiteX2" fmla="*/ 243158 w 304532"/>
                  <a:gd name="connsiteY2" fmla="*/ 5106 h 607981"/>
                  <a:gd name="connsiteX3" fmla="*/ 293809 w 304532"/>
                  <a:gd name="connsiteY3" fmla="*/ 0 h 60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532" h="607981">
                    <a:moveTo>
                      <a:pt x="304532" y="607981"/>
                    </a:moveTo>
                    <a:cubicBezTo>
                      <a:pt x="136344" y="607981"/>
                      <a:pt x="0" y="471638"/>
                      <a:pt x="0" y="303450"/>
                    </a:cubicBezTo>
                    <a:cubicBezTo>
                      <a:pt x="0" y="156286"/>
                      <a:pt x="104388" y="33502"/>
                      <a:pt x="243158" y="5106"/>
                    </a:cubicBezTo>
                    <a:lnTo>
                      <a:pt x="293809" y="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8" name="Freeform 93"/>
              <p:cNvSpPr/>
              <p:nvPr/>
            </p:nvSpPr>
            <p:spPr>
              <a:xfrm rot="787047" flipH="1">
                <a:off x="2237837" y="1439316"/>
                <a:ext cx="1158045" cy="919888"/>
              </a:xfrm>
              <a:custGeom>
                <a:avLst/>
                <a:gdLst>
                  <a:gd name="connsiteX0" fmla="*/ 472534 w 1270634"/>
                  <a:gd name="connsiteY0" fmla="*/ 0 h 1009323"/>
                  <a:gd name="connsiteX1" fmla="*/ 1270634 w 1270634"/>
                  <a:gd name="connsiteY1" fmla="*/ 798100 h 1009323"/>
                  <a:gd name="connsiteX2" fmla="*/ 1254419 w 1270634"/>
                  <a:gd name="connsiteY2" fmla="*/ 958945 h 1009323"/>
                  <a:gd name="connsiteX3" fmla="*/ 1241466 w 1270634"/>
                  <a:gd name="connsiteY3" fmla="*/ 1009323 h 1009323"/>
                  <a:gd name="connsiteX4" fmla="*/ 371141 w 1270634"/>
                  <a:gd name="connsiteY4" fmla="*/ 1009323 h 1009323"/>
                  <a:gd name="connsiteX5" fmla="*/ 371141 w 1270634"/>
                  <a:gd name="connsiteY5" fmla="*/ 158010 h 1009323"/>
                  <a:gd name="connsiteX6" fmla="*/ 0 w 1270634"/>
                  <a:gd name="connsiteY6" fmla="*/ 158010 h 1009323"/>
                  <a:gd name="connsiteX7" fmla="*/ 26309 w 1270634"/>
                  <a:gd name="connsiteY7" fmla="*/ 136303 h 1009323"/>
                  <a:gd name="connsiteX8" fmla="*/ 472534 w 1270634"/>
                  <a:gd name="connsiteY8" fmla="*/ 0 h 1009323"/>
                  <a:gd name="connsiteX0" fmla="*/ 371141 w 1270634"/>
                  <a:gd name="connsiteY0" fmla="*/ 158010 h 1009323"/>
                  <a:gd name="connsiteX1" fmla="*/ 0 w 1270634"/>
                  <a:gd name="connsiteY1" fmla="*/ 158010 h 1009323"/>
                  <a:gd name="connsiteX2" fmla="*/ 26309 w 1270634"/>
                  <a:gd name="connsiteY2" fmla="*/ 136303 h 1009323"/>
                  <a:gd name="connsiteX3" fmla="*/ 472534 w 1270634"/>
                  <a:gd name="connsiteY3" fmla="*/ 0 h 1009323"/>
                  <a:gd name="connsiteX4" fmla="*/ 1270634 w 1270634"/>
                  <a:gd name="connsiteY4" fmla="*/ 798100 h 1009323"/>
                  <a:gd name="connsiteX5" fmla="*/ 1254419 w 1270634"/>
                  <a:gd name="connsiteY5" fmla="*/ 958945 h 1009323"/>
                  <a:gd name="connsiteX6" fmla="*/ 1241466 w 1270634"/>
                  <a:gd name="connsiteY6" fmla="*/ 1009323 h 1009323"/>
                  <a:gd name="connsiteX7" fmla="*/ 371141 w 1270634"/>
                  <a:gd name="connsiteY7" fmla="*/ 1009323 h 1009323"/>
                  <a:gd name="connsiteX8" fmla="*/ 462581 w 1270634"/>
                  <a:gd name="connsiteY8" fmla="*/ 249450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  <a:gd name="connsiteX6" fmla="*/ 371141 w 1270634"/>
                  <a:gd name="connsiteY6" fmla="*/ 1009323 h 1009323"/>
                  <a:gd name="connsiteX7" fmla="*/ 462581 w 1270634"/>
                  <a:gd name="connsiteY7" fmla="*/ 249450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  <a:gd name="connsiteX6" fmla="*/ 371141 w 1270634"/>
                  <a:gd name="connsiteY6" fmla="*/ 1009323 h 1009323"/>
                  <a:gd name="connsiteX0" fmla="*/ 0 w 1270634"/>
                  <a:gd name="connsiteY0" fmla="*/ 158010 h 1009323"/>
                  <a:gd name="connsiteX1" fmla="*/ 26309 w 1270634"/>
                  <a:gd name="connsiteY1" fmla="*/ 136303 h 1009323"/>
                  <a:gd name="connsiteX2" fmla="*/ 472534 w 1270634"/>
                  <a:gd name="connsiteY2" fmla="*/ 0 h 1009323"/>
                  <a:gd name="connsiteX3" fmla="*/ 1270634 w 1270634"/>
                  <a:gd name="connsiteY3" fmla="*/ 798100 h 1009323"/>
                  <a:gd name="connsiteX4" fmla="*/ 1254419 w 1270634"/>
                  <a:gd name="connsiteY4" fmla="*/ 958945 h 1009323"/>
                  <a:gd name="connsiteX5" fmla="*/ 1241466 w 1270634"/>
                  <a:gd name="connsiteY5" fmla="*/ 1009323 h 100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634" h="1009323">
                    <a:moveTo>
                      <a:pt x="0" y="158010"/>
                    </a:moveTo>
                    <a:lnTo>
                      <a:pt x="26309" y="136303"/>
                    </a:lnTo>
                    <a:cubicBezTo>
                      <a:pt x="153687" y="50248"/>
                      <a:pt x="307242" y="0"/>
                      <a:pt x="472534" y="0"/>
                    </a:cubicBezTo>
                    <a:cubicBezTo>
                      <a:pt x="913312" y="0"/>
                      <a:pt x="1270634" y="357322"/>
                      <a:pt x="1270634" y="798100"/>
                    </a:cubicBezTo>
                    <a:cubicBezTo>
                      <a:pt x="1270634" y="853197"/>
                      <a:pt x="1265051" y="906991"/>
                      <a:pt x="1254419" y="958945"/>
                    </a:cubicBezTo>
                    <a:lnTo>
                      <a:pt x="1241466" y="1009323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9" name="Freeform 101"/>
              <p:cNvSpPr/>
              <p:nvPr/>
            </p:nvSpPr>
            <p:spPr>
              <a:xfrm flipH="1">
                <a:off x="4023164" y="2138484"/>
                <a:ext cx="318488" cy="635844"/>
              </a:xfrm>
              <a:custGeom>
                <a:avLst/>
                <a:gdLst>
                  <a:gd name="connsiteX0" fmla="*/ 293809 w 392310"/>
                  <a:gd name="connsiteY0" fmla="*/ 0 h 607981"/>
                  <a:gd name="connsiteX1" fmla="*/ 293809 w 392310"/>
                  <a:gd name="connsiteY1" fmla="*/ 232977 h 607981"/>
                  <a:gd name="connsiteX2" fmla="*/ 392310 w 392310"/>
                  <a:gd name="connsiteY2" fmla="*/ 232977 h 607981"/>
                  <a:gd name="connsiteX3" fmla="*/ 304532 w 392310"/>
                  <a:gd name="connsiteY3" fmla="*/ 607981 h 607981"/>
                  <a:gd name="connsiteX4" fmla="*/ 0 w 392310"/>
                  <a:gd name="connsiteY4" fmla="*/ 303450 h 607981"/>
                  <a:gd name="connsiteX5" fmla="*/ 243158 w 392310"/>
                  <a:gd name="connsiteY5" fmla="*/ 5106 h 607981"/>
                  <a:gd name="connsiteX6" fmla="*/ 293809 w 392310"/>
                  <a:gd name="connsiteY6" fmla="*/ 0 h 607981"/>
                  <a:gd name="connsiteX0" fmla="*/ 392310 w 483750"/>
                  <a:gd name="connsiteY0" fmla="*/ 232977 h 607981"/>
                  <a:gd name="connsiteX1" fmla="*/ 304532 w 483750"/>
                  <a:gd name="connsiteY1" fmla="*/ 607981 h 607981"/>
                  <a:gd name="connsiteX2" fmla="*/ 0 w 483750"/>
                  <a:gd name="connsiteY2" fmla="*/ 303450 h 607981"/>
                  <a:gd name="connsiteX3" fmla="*/ 243158 w 483750"/>
                  <a:gd name="connsiteY3" fmla="*/ 5106 h 607981"/>
                  <a:gd name="connsiteX4" fmla="*/ 293809 w 483750"/>
                  <a:gd name="connsiteY4" fmla="*/ 0 h 607981"/>
                  <a:gd name="connsiteX5" fmla="*/ 293809 w 483750"/>
                  <a:gd name="connsiteY5" fmla="*/ 232977 h 607981"/>
                  <a:gd name="connsiteX6" fmla="*/ 483750 w 483750"/>
                  <a:gd name="connsiteY6" fmla="*/ 32441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5" fmla="*/ 293809 w 392310"/>
                  <a:gd name="connsiteY5" fmla="*/ 232977 h 607981"/>
                  <a:gd name="connsiteX0" fmla="*/ 392310 w 392310"/>
                  <a:gd name="connsiteY0" fmla="*/ 232977 h 607981"/>
                  <a:gd name="connsiteX1" fmla="*/ 304532 w 392310"/>
                  <a:gd name="connsiteY1" fmla="*/ 607981 h 607981"/>
                  <a:gd name="connsiteX2" fmla="*/ 0 w 392310"/>
                  <a:gd name="connsiteY2" fmla="*/ 303450 h 607981"/>
                  <a:gd name="connsiteX3" fmla="*/ 243158 w 392310"/>
                  <a:gd name="connsiteY3" fmla="*/ 5106 h 607981"/>
                  <a:gd name="connsiteX4" fmla="*/ 293809 w 392310"/>
                  <a:gd name="connsiteY4" fmla="*/ 0 h 607981"/>
                  <a:gd name="connsiteX0" fmla="*/ 304532 w 304532"/>
                  <a:gd name="connsiteY0" fmla="*/ 607981 h 607981"/>
                  <a:gd name="connsiteX1" fmla="*/ 0 w 304532"/>
                  <a:gd name="connsiteY1" fmla="*/ 303450 h 607981"/>
                  <a:gd name="connsiteX2" fmla="*/ 243158 w 304532"/>
                  <a:gd name="connsiteY2" fmla="*/ 5106 h 607981"/>
                  <a:gd name="connsiteX3" fmla="*/ 293809 w 304532"/>
                  <a:gd name="connsiteY3" fmla="*/ 0 h 60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532" h="607981">
                    <a:moveTo>
                      <a:pt x="304532" y="607981"/>
                    </a:moveTo>
                    <a:cubicBezTo>
                      <a:pt x="136344" y="607981"/>
                      <a:pt x="0" y="471638"/>
                      <a:pt x="0" y="303450"/>
                    </a:cubicBezTo>
                    <a:cubicBezTo>
                      <a:pt x="0" y="156286"/>
                      <a:pt x="104388" y="33502"/>
                      <a:pt x="243158" y="5106"/>
                    </a:cubicBezTo>
                    <a:lnTo>
                      <a:pt x="293809" y="0"/>
                    </a:lnTo>
                  </a:path>
                </a:pathLst>
              </a:custGeom>
              <a:noFill/>
              <a:ln w="101600" cap="rnd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70" name="Freeform 168"/>
              <p:cNvSpPr/>
              <p:nvPr/>
            </p:nvSpPr>
            <p:spPr>
              <a:xfrm flipH="1">
                <a:off x="1848851" y="2455841"/>
                <a:ext cx="2492801" cy="318487"/>
              </a:xfrm>
              <a:custGeom>
                <a:avLst/>
                <a:gdLst>
                  <a:gd name="connsiteX0" fmla="*/ 2492801 w 2492801"/>
                  <a:gd name="connsiteY0" fmla="*/ 0 h 318487"/>
                  <a:gd name="connsiteX1" fmla="*/ 1246401 w 2492801"/>
                  <a:gd name="connsiteY1" fmla="*/ 145032 h 318487"/>
                  <a:gd name="connsiteX2" fmla="*/ 0 w 2492801"/>
                  <a:gd name="connsiteY2" fmla="*/ 0 h 318487"/>
                  <a:gd name="connsiteX3" fmla="*/ 318488 w 2492801"/>
                  <a:gd name="connsiteY3" fmla="*/ 318487 h 318487"/>
                  <a:gd name="connsiteX4" fmla="*/ 1246401 w 2492801"/>
                  <a:gd name="connsiteY4" fmla="*/ 161662 h 318487"/>
                  <a:gd name="connsiteX5" fmla="*/ 2174313 w 2492801"/>
                  <a:gd name="connsiteY5" fmla="*/ 318487 h 318487"/>
                  <a:gd name="connsiteX6" fmla="*/ 2492801 w 2492801"/>
                  <a:gd name="connsiteY6" fmla="*/ 0 h 318487"/>
                  <a:gd name="connsiteX0" fmla="*/ 2492801 w 2492801"/>
                  <a:gd name="connsiteY0" fmla="*/ 0 h 318487"/>
                  <a:gd name="connsiteX1" fmla="*/ 1246401 w 2492801"/>
                  <a:gd name="connsiteY1" fmla="*/ 145032 h 318487"/>
                  <a:gd name="connsiteX2" fmla="*/ 0 w 2492801"/>
                  <a:gd name="connsiteY2" fmla="*/ 0 h 318487"/>
                  <a:gd name="connsiteX3" fmla="*/ 318488 w 2492801"/>
                  <a:gd name="connsiteY3" fmla="*/ 318487 h 318487"/>
                  <a:gd name="connsiteX4" fmla="*/ 2174313 w 2492801"/>
                  <a:gd name="connsiteY4" fmla="*/ 318487 h 318487"/>
                  <a:gd name="connsiteX5" fmla="*/ 2492801 w 2492801"/>
                  <a:gd name="connsiteY5" fmla="*/ 0 h 318487"/>
                  <a:gd name="connsiteX0" fmla="*/ 1246401 w 2492801"/>
                  <a:gd name="connsiteY0" fmla="*/ 145032 h 318487"/>
                  <a:gd name="connsiteX1" fmla="*/ 0 w 2492801"/>
                  <a:gd name="connsiteY1" fmla="*/ 0 h 318487"/>
                  <a:gd name="connsiteX2" fmla="*/ 318488 w 2492801"/>
                  <a:gd name="connsiteY2" fmla="*/ 318487 h 318487"/>
                  <a:gd name="connsiteX3" fmla="*/ 2174313 w 2492801"/>
                  <a:gd name="connsiteY3" fmla="*/ 318487 h 318487"/>
                  <a:gd name="connsiteX4" fmla="*/ 2492801 w 2492801"/>
                  <a:gd name="connsiteY4" fmla="*/ 0 h 318487"/>
                  <a:gd name="connsiteX5" fmla="*/ 1337841 w 2492801"/>
                  <a:gd name="connsiteY5" fmla="*/ 236472 h 318487"/>
                  <a:gd name="connsiteX0" fmla="*/ 1246401 w 2492801"/>
                  <a:gd name="connsiteY0" fmla="*/ 145032 h 318487"/>
                  <a:gd name="connsiteX1" fmla="*/ 0 w 2492801"/>
                  <a:gd name="connsiteY1" fmla="*/ 0 h 318487"/>
                  <a:gd name="connsiteX2" fmla="*/ 318488 w 2492801"/>
                  <a:gd name="connsiteY2" fmla="*/ 318487 h 318487"/>
                  <a:gd name="connsiteX3" fmla="*/ 2174313 w 2492801"/>
                  <a:gd name="connsiteY3" fmla="*/ 318487 h 318487"/>
                  <a:gd name="connsiteX4" fmla="*/ 2492801 w 2492801"/>
                  <a:gd name="connsiteY4" fmla="*/ 0 h 318487"/>
                  <a:gd name="connsiteX0" fmla="*/ 0 w 2492801"/>
                  <a:gd name="connsiteY0" fmla="*/ 0 h 318487"/>
                  <a:gd name="connsiteX1" fmla="*/ 318488 w 2492801"/>
                  <a:gd name="connsiteY1" fmla="*/ 318487 h 318487"/>
                  <a:gd name="connsiteX2" fmla="*/ 2174313 w 2492801"/>
                  <a:gd name="connsiteY2" fmla="*/ 318487 h 318487"/>
                  <a:gd name="connsiteX3" fmla="*/ 2492801 w 2492801"/>
                  <a:gd name="connsiteY3" fmla="*/ 0 h 31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2801" h="318487">
                    <a:moveTo>
                      <a:pt x="0" y="0"/>
                    </a:moveTo>
                    <a:cubicBezTo>
                      <a:pt x="0" y="175896"/>
                      <a:pt x="142592" y="318487"/>
                      <a:pt x="318488" y="318487"/>
                    </a:cubicBezTo>
                    <a:lnTo>
                      <a:pt x="2174313" y="318487"/>
                    </a:lnTo>
                    <a:cubicBezTo>
                      <a:pt x="2350209" y="318487"/>
                      <a:pt x="2492801" y="175896"/>
                      <a:pt x="2492801" y="0"/>
                    </a:cubicBezTo>
                  </a:path>
                </a:pathLst>
              </a:custGeom>
              <a:noFill/>
              <a:ln w="101600" cap="rnd" cmpd="sng" algn="ctr">
                <a:solidFill>
                  <a:srgbClr val="239AC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6" name="Group 9"/>
            <p:cNvGrpSpPr/>
            <p:nvPr/>
          </p:nvGrpSpPr>
          <p:grpSpPr>
            <a:xfrm>
              <a:off x="7442423" y="4327879"/>
              <a:ext cx="432939" cy="348574"/>
              <a:chOff x="3471998" y="3958758"/>
              <a:chExt cx="455643" cy="366853"/>
            </a:xfrm>
          </p:grpSpPr>
          <p:sp>
            <p:nvSpPr>
              <p:cNvPr id="50" name="Freeform 58"/>
              <p:cNvSpPr>
                <a:spLocks noChangeArrowheads="1"/>
              </p:cNvSpPr>
              <p:nvPr/>
            </p:nvSpPr>
            <p:spPr bwMode="auto">
              <a:xfrm>
                <a:off x="3471998" y="3958758"/>
                <a:ext cx="455643" cy="119169"/>
              </a:xfrm>
              <a:custGeom>
                <a:avLst/>
                <a:gdLst>
                  <a:gd name="T0" fmla="*/ 429 w 859"/>
                  <a:gd name="T1" fmla="*/ 225 h 226"/>
                  <a:gd name="T2" fmla="*/ 0 w 859"/>
                  <a:gd name="T3" fmla="*/ 225 h 226"/>
                  <a:gd name="T4" fmla="*/ 0 w 859"/>
                  <a:gd name="T5" fmla="*/ 0 h 226"/>
                  <a:gd name="T6" fmla="*/ 858 w 859"/>
                  <a:gd name="T7" fmla="*/ 0 h 226"/>
                  <a:gd name="T8" fmla="*/ 858 w 859"/>
                  <a:gd name="T9" fmla="*/ 225 h 226"/>
                  <a:gd name="T10" fmla="*/ 429 w 859"/>
                  <a:gd name="T11" fmla="*/ 22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9" h="226">
                    <a:moveTo>
                      <a:pt x="429" y="225"/>
                    </a:moveTo>
                    <a:lnTo>
                      <a:pt x="0" y="225"/>
                    </a:lnTo>
                    <a:lnTo>
                      <a:pt x="0" y="0"/>
                    </a:lnTo>
                    <a:lnTo>
                      <a:pt x="858" y="0"/>
                    </a:lnTo>
                    <a:lnTo>
                      <a:pt x="858" y="225"/>
                    </a:lnTo>
                    <a:lnTo>
                      <a:pt x="429" y="225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1" name="Freeform 59"/>
              <p:cNvSpPr>
                <a:spLocks noChangeArrowheads="1"/>
              </p:cNvSpPr>
              <p:nvPr/>
            </p:nvSpPr>
            <p:spPr bwMode="auto">
              <a:xfrm>
                <a:off x="3726691" y="4007829"/>
                <a:ext cx="21030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9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9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4"/>
                      <a:pt x="35" y="28"/>
                    </a:cubicBezTo>
                    <a:cubicBezTo>
                      <a:pt x="34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2" y="37"/>
                      <a:pt x="9" y="35"/>
                    </a:cubicBezTo>
                    <a:cubicBezTo>
                      <a:pt x="6" y="33"/>
                      <a:pt x="5" y="31"/>
                      <a:pt x="3" y="28"/>
                    </a:cubicBezTo>
                    <a:cubicBezTo>
                      <a:pt x="2" y="24"/>
                      <a:pt x="0" y="22"/>
                      <a:pt x="0" y="19"/>
                    </a:cubicBezTo>
                    <a:cubicBezTo>
                      <a:pt x="0" y="15"/>
                      <a:pt x="2" y="12"/>
                      <a:pt x="3" y="10"/>
                    </a:cubicBezTo>
                    <a:cubicBezTo>
                      <a:pt x="5" y="7"/>
                      <a:pt x="6" y="4"/>
                      <a:pt x="9" y="3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4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2" name="Freeform 60"/>
              <p:cNvSpPr>
                <a:spLocks noChangeArrowheads="1"/>
              </p:cNvSpPr>
              <p:nvPr/>
            </p:nvSpPr>
            <p:spPr bwMode="auto">
              <a:xfrm>
                <a:off x="3787444" y="4007829"/>
                <a:ext cx="21030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2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7" y="33"/>
                      <a:pt x="5" y="31"/>
                      <a:pt x="3" y="28"/>
                    </a:cubicBezTo>
                    <a:cubicBezTo>
                      <a:pt x="1" y="25"/>
                      <a:pt x="0" y="22"/>
                      <a:pt x="0" y="19"/>
                    </a:cubicBezTo>
                    <a:cubicBezTo>
                      <a:pt x="0" y="15"/>
                      <a:pt x="1" y="12"/>
                      <a:pt x="3" y="10"/>
                    </a:cubicBezTo>
                    <a:cubicBezTo>
                      <a:pt x="5" y="7"/>
                      <a:pt x="7" y="4"/>
                      <a:pt x="10" y="3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3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Freeform 61"/>
              <p:cNvSpPr>
                <a:spLocks noChangeArrowheads="1"/>
              </p:cNvSpPr>
              <p:nvPr/>
            </p:nvSpPr>
            <p:spPr bwMode="auto">
              <a:xfrm>
                <a:off x="3845860" y="4007829"/>
                <a:ext cx="21029" cy="21029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8" y="32"/>
                      <a:pt x="5" y="31"/>
                      <a:pt x="3" y="28"/>
                    </a:cubicBezTo>
                    <a:cubicBezTo>
                      <a:pt x="2" y="24"/>
                      <a:pt x="0" y="22"/>
                      <a:pt x="0" y="19"/>
                    </a:cubicBezTo>
                    <a:cubicBezTo>
                      <a:pt x="0" y="15"/>
                      <a:pt x="2" y="12"/>
                      <a:pt x="3" y="10"/>
                    </a:cubicBezTo>
                    <a:cubicBezTo>
                      <a:pt x="5" y="7"/>
                      <a:pt x="8" y="4"/>
                      <a:pt x="10" y="3"/>
                    </a:cubicBezTo>
                    <a:cubicBezTo>
                      <a:pt x="13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4"/>
                      <a:pt x="33" y="7"/>
                      <a:pt x="35" y="10"/>
                    </a:cubicBezTo>
                    <a:cubicBezTo>
                      <a:pt x="37" y="12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4" name="Freeform 62"/>
              <p:cNvSpPr>
                <a:spLocks noChangeArrowheads="1"/>
              </p:cNvSpPr>
              <p:nvPr/>
            </p:nvSpPr>
            <p:spPr bwMode="auto">
              <a:xfrm>
                <a:off x="3509385" y="3998482"/>
                <a:ext cx="39722" cy="39722"/>
              </a:xfrm>
              <a:custGeom>
                <a:avLst/>
                <a:gdLst>
                  <a:gd name="T0" fmla="*/ 74 w 75"/>
                  <a:gd name="T1" fmla="*/ 37 h 75"/>
                  <a:gd name="T2" fmla="*/ 69 w 75"/>
                  <a:gd name="T3" fmla="*/ 55 h 75"/>
                  <a:gd name="T4" fmla="*/ 55 w 75"/>
                  <a:gd name="T5" fmla="*/ 69 h 75"/>
                  <a:gd name="T6" fmla="*/ 37 w 75"/>
                  <a:gd name="T7" fmla="*/ 74 h 75"/>
                  <a:gd name="T8" fmla="*/ 18 w 75"/>
                  <a:gd name="T9" fmla="*/ 69 h 75"/>
                  <a:gd name="T10" fmla="*/ 5 w 75"/>
                  <a:gd name="T11" fmla="*/ 55 h 75"/>
                  <a:gd name="T12" fmla="*/ 0 w 75"/>
                  <a:gd name="T13" fmla="*/ 37 h 75"/>
                  <a:gd name="T14" fmla="*/ 5 w 75"/>
                  <a:gd name="T15" fmla="*/ 18 h 75"/>
                  <a:gd name="T16" fmla="*/ 18 w 75"/>
                  <a:gd name="T17" fmla="*/ 5 h 75"/>
                  <a:gd name="T18" fmla="*/ 37 w 75"/>
                  <a:gd name="T19" fmla="*/ 0 h 75"/>
                  <a:gd name="T20" fmla="*/ 55 w 75"/>
                  <a:gd name="T21" fmla="*/ 5 h 75"/>
                  <a:gd name="T22" fmla="*/ 69 w 75"/>
                  <a:gd name="T23" fmla="*/ 18 h 75"/>
                  <a:gd name="T24" fmla="*/ 74 w 75"/>
                  <a:gd name="T25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74" y="37"/>
                    </a:moveTo>
                    <a:cubicBezTo>
                      <a:pt x="74" y="44"/>
                      <a:pt x="73" y="48"/>
                      <a:pt x="69" y="55"/>
                    </a:cubicBezTo>
                    <a:cubicBezTo>
                      <a:pt x="66" y="61"/>
                      <a:pt x="61" y="65"/>
                      <a:pt x="55" y="69"/>
                    </a:cubicBezTo>
                    <a:cubicBezTo>
                      <a:pt x="49" y="72"/>
                      <a:pt x="44" y="74"/>
                      <a:pt x="37" y="74"/>
                    </a:cubicBezTo>
                    <a:cubicBezTo>
                      <a:pt x="30" y="74"/>
                      <a:pt x="24" y="72"/>
                      <a:pt x="18" y="69"/>
                    </a:cubicBezTo>
                    <a:cubicBezTo>
                      <a:pt x="12" y="65"/>
                      <a:pt x="9" y="61"/>
                      <a:pt x="5" y="55"/>
                    </a:cubicBezTo>
                    <a:cubicBezTo>
                      <a:pt x="2" y="48"/>
                      <a:pt x="0" y="44"/>
                      <a:pt x="0" y="37"/>
                    </a:cubicBezTo>
                    <a:cubicBezTo>
                      <a:pt x="0" y="30"/>
                      <a:pt x="2" y="24"/>
                      <a:pt x="5" y="18"/>
                    </a:cubicBezTo>
                    <a:cubicBezTo>
                      <a:pt x="9" y="11"/>
                      <a:pt x="12" y="8"/>
                      <a:pt x="18" y="5"/>
                    </a:cubicBezTo>
                    <a:cubicBezTo>
                      <a:pt x="24" y="1"/>
                      <a:pt x="30" y="0"/>
                      <a:pt x="37" y="0"/>
                    </a:cubicBezTo>
                    <a:cubicBezTo>
                      <a:pt x="44" y="0"/>
                      <a:pt x="49" y="1"/>
                      <a:pt x="55" y="5"/>
                    </a:cubicBezTo>
                    <a:cubicBezTo>
                      <a:pt x="61" y="8"/>
                      <a:pt x="66" y="11"/>
                      <a:pt x="69" y="18"/>
                    </a:cubicBezTo>
                    <a:cubicBezTo>
                      <a:pt x="73" y="24"/>
                      <a:pt x="74" y="30"/>
                      <a:pt x="74" y="37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Freeform 63"/>
              <p:cNvSpPr>
                <a:spLocks noChangeArrowheads="1"/>
              </p:cNvSpPr>
              <p:nvPr/>
            </p:nvSpPr>
            <p:spPr bwMode="auto">
              <a:xfrm>
                <a:off x="3471998" y="4082601"/>
                <a:ext cx="455643" cy="114494"/>
              </a:xfrm>
              <a:custGeom>
                <a:avLst/>
                <a:gdLst>
                  <a:gd name="T0" fmla="*/ 0 w 859"/>
                  <a:gd name="T1" fmla="*/ 0 h 214"/>
                  <a:gd name="T2" fmla="*/ 0 w 859"/>
                  <a:gd name="T3" fmla="*/ 213 h 214"/>
                  <a:gd name="T4" fmla="*/ 858 w 859"/>
                  <a:gd name="T5" fmla="*/ 213 h 214"/>
                  <a:gd name="T6" fmla="*/ 858 w 859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9" h="214">
                    <a:moveTo>
                      <a:pt x="0" y="0"/>
                    </a:moveTo>
                    <a:lnTo>
                      <a:pt x="0" y="213"/>
                    </a:lnTo>
                    <a:lnTo>
                      <a:pt x="858" y="213"/>
                    </a:lnTo>
                    <a:lnTo>
                      <a:pt x="858" y="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" name="Freeform 64"/>
              <p:cNvSpPr>
                <a:spLocks noChangeArrowheads="1"/>
              </p:cNvSpPr>
              <p:nvPr/>
            </p:nvSpPr>
            <p:spPr bwMode="auto">
              <a:xfrm>
                <a:off x="3726691" y="4126996"/>
                <a:ext cx="21030" cy="21030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9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9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4" y="32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2" y="37"/>
                      <a:pt x="9" y="35"/>
                    </a:cubicBezTo>
                    <a:cubicBezTo>
                      <a:pt x="6" y="33"/>
                      <a:pt x="5" y="32"/>
                      <a:pt x="3" y="28"/>
                    </a:cubicBezTo>
                    <a:cubicBezTo>
                      <a:pt x="2" y="25"/>
                      <a:pt x="0" y="23"/>
                      <a:pt x="0" y="19"/>
                    </a:cubicBezTo>
                    <a:cubicBezTo>
                      <a:pt x="0" y="16"/>
                      <a:pt x="2" y="14"/>
                      <a:pt x="3" y="10"/>
                    </a:cubicBezTo>
                    <a:cubicBezTo>
                      <a:pt x="5" y="7"/>
                      <a:pt x="6" y="5"/>
                      <a:pt x="9" y="3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4" y="7"/>
                      <a:pt x="35" y="10"/>
                    </a:cubicBezTo>
                    <a:cubicBezTo>
                      <a:pt x="37" y="14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7" name="Freeform 65"/>
              <p:cNvSpPr>
                <a:spLocks noChangeArrowheads="1"/>
              </p:cNvSpPr>
              <p:nvPr/>
            </p:nvSpPr>
            <p:spPr bwMode="auto">
              <a:xfrm>
                <a:off x="3787444" y="4126996"/>
                <a:ext cx="21030" cy="21030"/>
              </a:xfrm>
              <a:custGeom>
                <a:avLst/>
                <a:gdLst>
                  <a:gd name="T0" fmla="*/ 37 w 38"/>
                  <a:gd name="T1" fmla="*/ 19 h 38"/>
                  <a:gd name="T2" fmla="*/ 35 w 38"/>
                  <a:gd name="T3" fmla="*/ 28 h 38"/>
                  <a:gd name="T4" fmla="*/ 28 w 38"/>
                  <a:gd name="T5" fmla="*/ 35 h 38"/>
                  <a:gd name="T6" fmla="*/ 19 w 38"/>
                  <a:gd name="T7" fmla="*/ 37 h 38"/>
                  <a:gd name="T8" fmla="*/ 10 w 38"/>
                  <a:gd name="T9" fmla="*/ 35 h 38"/>
                  <a:gd name="T10" fmla="*/ 3 w 38"/>
                  <a:gd name="T11" fmla="*/ 28 h 38"/>
                  <a:gd name="T12" fmla="*/ 0 w 38"/>
                  <a:gd name="T13" fmla="*/ 19 h 38"/>
                  <a:gd name="T14" fmla="*/ 3 w 38"/>
                  <a:gd name="T15" fmla="*/ 10 h 38"/>
                  <a:gd name="T16" fmla="*/ 10 w 38"/>
                  <a:gd name="T17" fmla="*/ 3 h 38"/>
                  <a:gd name="T18" fmla="*/ 19 w 38"/>
                  <a:gd name="T19" fmla="*/ 0 h 38"/>
                  <a:gd name="T20" fmla="*/ 28 w 38"/>
                  <a:gd name="T21" fmla="*/ 3 h 38"/>
                  <a:gd name="T22" fmla="*/ 35 w 38"/>
                  <a:gd name="T23" fmla="*/ 10 h 38"/>
                  <a:gd name="T24" fmla="*/ 37 w 38"/>
                  <a:gd name="T25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2" y="37"/>
                      <a:pt x="19" y="37"/>
                    </a:cubicBezTo>
                    <a:cubicBezTo>
                      <a:pt x="16" y="37"/>
                      <a:pt x="13" y="37"/>
                      <a:pt x="10" y="35"/>
                    </a:cubicBezTo>
                    <a:cubicBezTo>
                      <a:pt x="7" y="33"/>
                      <a:pt x="5" y="31"/>
                      <a:pt x="3" y="28"/>
                    </a:cubicBezTo>
                    <a:cubicBezTo>
                      <a:pt x="1" y="25"/>
                      <a:pt x="0" y="23"/>
                      <a:pt x="0" y="19"/>
                    </a:cubicBezTo>
                    <a:cubicBezTo>
                      <a:pt x="0" y="16"/>
                      <a:pt x="1" y="13"/>
                      <a:pt x="3" y="10"/>
                    </a:cubicBezTo>
                    <a:cubicBezTo>
                      <a:pt x="5" y="7"/>
                      <a:pt x="7" y="5"/>
                      <a:pt x="10" y="3"/>
                    </a:cubicBezTo>
                    <a:cubicBezTo>
                      <a:pt x="13" y="1"/>
                      <a:pt x="16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3" y="7"/>
                      <a:pt x="35" y="10"/>
                    </a:cubicBezTo>
                    <a:cubicBezTo>
                      <a:pt x="37" y="13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8" name="Freeform 66"/>
              <p:cNvSpPr>
                <a:spLocks noChangeArrowheads="1"/>
              </p:cNvSpPr>
              <p:nvPr/>
            </p:nvSpPr>
            <p:spPr bwMode="auto">
              <a:xfrm>
                <a:off x="3845860" y="4126996"/>
                <a:ext cx="21029" cy="21030"/>
              </a:xfrm>
              <a:custGeom>
                <a:avLst/>
                <a:gdLst>
                  <a:gd name="T0" fmla="*/ 37 w 38"/>
                  <a:gd name="T1" fmla="*/ 19 h 39"/>
                  <a:gd name="T2" fmla="*/ 35 w 38"/>
                  <a:gd name="T3" fmla="*/ 28 h 39"/>
                  <a:gd name="T4" fmla="*/ 28 w 38"/>
                  <a:gd name="T5" fmla="*/ 35 h 39"/>
                  <a:gd name="T6" fmla="*/ 19 w 38"/>
                  <a:gd name="T7" fmla="*/ 37 h 39"/>
                  <a:gd name="T8" fmla="*/ 10 w 38"/>
                  <a:gd name="T9" fmla="*/ 35 h 39"/>
                  <a:gd name="T10" fmla="*/ 3 w 38"/>
                  <a:gd name="T11" fmla="*/ 28 h 39"/>
                  <a:gd name="T12" fmla="*/ 0 w 38"/>
                  <a:gd name="T13" fmla="*/ 19 h 39"/>
                  <a:gd name="T14" fmla="*/ 3 w 38"/>
                  <a:gd name="T15" fmla="*/ 10 h 39"/>
                  <a:gd name="T16" fmla="*/ 10 w 38"/>
                  <a:gd name="T17" fmla="*/ 3 h 39"/>
                  <a:gd name="T18" fmla="*/ 19 w 38"/>
                  <a:gd name="T19" fmla="*/ 0 h 39"/>
                  <a:gd name="T20" fmla="*/ 28 w 38"/>
                  <a:gd name="T21" fmla="*/ 3 h 39"/>
                  <a:gd name="T22" fmla="*/ 35 w 38"/>
                  <a:gd name="T23" fmla="*/ 10 h 39"/>
                  <a:gd name="T24" fmla="*/ 37 w 38"/>
                  <a:gd name="T25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9">
                    <a:moveTo>
                      <a:pt x="37" y="19"/>
                    </a:moveTo>
                    <a:cubicBezTo>
                      <a:pt x="37" y="22"/>
                      <a:pt x="37" y="25"/>
                      <a:pt x="35" y="28"/>
                    </a:cubicBezTo>
                    <a:cubicBezTo>
                      <a:pt x="33" y="31"/>
                      <a:pt x="31" y="33"/>
                      <a:pt x="28" y="35"/>
                    </a:cubicBezTo>
                    <a:cubicBezTo>
                      <a:pt x="25" y="37"/>
                      <a:pt x="23" y="37"/>
                      <a:pt x="19" y="37"/>
                    </a:cubicBezTo>
                    <a:cubicBezTo>
                      <a:pt x="16" y="37"/>
                      <a:pt x="13" y="38"/>
                      <a:pt x="10" y="35"/>
                    </a:cubicBezTo>
                    <a:cubicBezTo>
                      <a:pt x="8" y="33"/>
                      <a:pt x="5" y="32"/>
                      <a:pt x="3" y="28"/>
                    </a:cubicBezTo>
                    <a:cubicBezTo>
                      <a:pt x="2" y="25"/>
                      <a:pt x="0" y="23"/>
                      <a:pt x="0" y="19"/>
                    </a:cubicBezTo>
                    <a:cubicBezTo>
                      <a:pt x="0" y="16"/>
                      <a:pt x="2" y="14"/>
                      <a:pt x="3" y="10"/>
                    </a:cubicBezTo>
                    <a:cubicBezTo>
                      <a:pt x="5" y="7"/>
                      <a:pt x="8" y="6"/>
                      <a:pt x="10" y="3"/>
                    </a:cubicBezTo>
                    <a:cubicBezTo>
                      <a:pt x="13" y="1"/>
                      <a:pt x="15" y="0"/>
                      <a:pt x="19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31" y="5"/>
                      <a:pt x="33" y="7"/>
                      <a:pt x="35" y="10"/>
                    </a:cubicBezTo>
                    <a:cubicBezTo>
                      <a:pt x="37" y="13"/>
                      <a:pt x="37" y="15"/>
                      <a:pt x="37" y="19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9" name="Freeform 67"/>
              <p:cNvSpPr>
                <a:spLocks noChangeArrowheads="1"/>
              </p:cNvSpPr>
              <p:nvPr/>
            </p:nvSpPr>
            <p:spPr bwMode="auto">
              <a:xfrm>
                <a:off x="3509385" y="4117650"/>
                <a:ext cx="39722" cy="39724"/>
              </a:xfrm>
              <a:custGeom>
                <a:avLst/>
                <a:gdLst>
                  <a:gd name="T0" fmla="*/ 74 w 75"/>
                  <a:gd name="T1" fmla="*/ 37 h 75"/>
                  <a:gd name="T2" fmla="*/ 69 w 75"/>
                  <a:gd name="T3" fmla="*/ 55 h 75"/>
                  <a:gd name="T4" fmla="*/ 55 w 75"/>
                  <a:gd name="T5" fmla="*/ 69 h 75"/>
                  <a:gd name="T6" fmla="*/ 37 w 75"/>
                  <a:gd name="T7" fmla="*/ 74 h 75"/>
                  <a:gd name="T8" fmla="*/ 18 w 75"/>
                  <a:gd name="T9" fmla="*/ 69 h 75"/>
                  <a:gd name="T10" fmla="*/ 5 w 75"/>
                  <a:gd name="T11" fmla="*/ 55 h 75"/>
                  <a:gd name="T12" fmla="*/ 0 w 75"/>
                  <a:gd name="T13" fmla="*/ 37 h 75"/>
                  <a:gd name="T14" fmla="*/ 5 w 75"/>
                  <a:gd name="T15" fmla="*/ 18 h 75"/>
                  <a:gd name="T16" fmla="*/ 18 w 75"/>
                  <a:gd name="T17" fmla="*/ 5 h 75"/>
                  <a:gd name="T18" fmla="*/ 37 w 75"/>
                  <a:gd name="T19" fmla="*/ 0 h 75"/>
                  <a:gd name="T20" fmla="*/ 55 w 75"/>
                  <a:gd name="T21" fmla="*/ 5 h 75"/>
                  <a:gd name="T22" fmla="*/ 69 w 75"/>
                  <a:gd name="T23" fmla="*/ 18 h 75"/>
                  <a:gd name="T24" fmla="*/ 74 w 75"/>
                  <a:gd name="T25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75">
                    <a:moveTo>
                      <a:pt x="74" y="37"/>
                    </a:moveTo>
                    <a:cubicBezTo>
                      <a:pt x="74" y="44"/>
                      <a:pt x="73" y="50"/>
                      <a:pt x="69" y="55"/>
                    </a:cubicBezTo>
                    <a:cubicBezTo>
                      <a:pt x="66" y="61"/>
                      <a:pt x="61" y="66"/>
                      <a:pt x="55" y="69"/>
                    </a:cubicBezTo>
                    <a:cubicBezTo>
                      <a:pt x="49" y="72"/>
                      <a:pt x="44" y="74"/>
                      <a:pt x="37" y="74"/>
                    </a:cubicBezTo>
                    <a:cubicBezTo>
                      <a:pt x="30" y="74"/>
                      <a:pt x="24" y="72"/>
                      <a:pt x="18" y="69"/>
                    </a:cubicBezTo>
                    <a:cubicBezTo>
                      <a:pt x="12" y="66"/>
                      <a:pt x="9" y="61"/>
                      <a:pt x="5" y="55"/>
                    </a:cubicBezTo>
                    <a:cubicBezTo>
                      <a:pt x="2" y="50"/>
                      <a:pt x="0" y="44"/>
                      <a:pt x="0" y="37"/>
                    </a:cubicBezTo>
                    <a:cubicBezTo>
                      <a:pt x="0" y="30"/>
                      <a:pt x="2" y="25"/>
                      <a:pt x="5" y="18"/>
                    </a:cubicBezTo>
                    <a:cubicBezTo>
                      <a:pt x="9" y="12"/>
                      <a:pt x="12" y="9"/>
                      <a:pt x="18" y="5"/>
                    </a:cubicBezTo>
                    <a:cubicBezTo>
                      <a:pt x="24" y="2"/>
                      <a:pt x="30" y="0"/>
                      <a:pt x="37" y="0"/>
                    </a:cubicBezTo>
                    <a:cubicBezTo>
                      <a:pt x="44" y="0"/>
                      <a:pt x="49" y="2"/>
                      <a:pt x="55" y="5"/>
                    </a:cubicBezTo>
                    <a:cubicBezTo>
                      <a:pt x="61" y="9"/>
                      <a:pt x="66" y="12"/>
                      <a:pt x="69" y="18"/>
                    </a:cubicBezTo>
                    <a:cubicBezTo>
                      <a:pt x="73" y="25"/>
                      <a:pt x="74" y="30"/>
                      <a:pt x="74" y="37"/>
                    </a:cubicBez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Line 11"/>
              <p:cNvSpPr>
                <a:spLocks noChangeShapeType="1"/>
              </p:cNvSpPr>
              <p:nvPr/>
            </p:nvSpPr>
            <p:spPr bwMode="auto">
              <a:xfrm>
                <a:off x="3570137" y="4316264"/>
                <a:ext cx="271050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>
                <a:off x="3707998" y="4197095"/>
                <a:ext cx="2337" cy="119169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2" name="Freeform 70"/>
              <p:cNvSpPr>
                <a:spLocks noChangeArrowheads="1"/>
              </p:cNvSpPr>
              <p:nvPr/>
            </p:nvSpPr>
            <p:spPr bwMode="auto">
              <a:xfrm>
                <a:off x="3481345" y="4304581"/>
                <a:ext cx="21029" cy="21030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8 h 38"/>
                  <a:gd name="T4" fmla="*/ 19 w 38"/>
                  <a:gd name="T5" fmla="*/ 37 h 38"/>
                  <a:gd name="T6" fmla="*/ 37 w 38"/>
                  <a:gd name="T7" fmla="*/ 18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30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9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3" name="Freeform 71"/>
              <p:cNvSpPr>
                <a:spLocks noChangeArrowheads="1"/>
              </p:cNvSpPr>
              <p:nvPr/>
            </p:nvSpPr>
            <p:spPr bwMode="auto">
              <a:xfrm>
                <a:off x="3518731" y="4304581"/>
                <a:ext cx="21029" cy="21030"/>
              </a:xfrm>
              <a:custGeom>
                <a:avLst/>
                <a:gdLst>
                  <a:gd name="T0" fmla="*/ 19 w 38"/>
                  <a:gd name="T1" fmla="*/ 0 h 38"/>
                  <a:gd name="T2" fmla="*/ 0 w 38"/>
                  <a:gd name="T3" fmla="*/ 18 h 38"/>
                  <a:gd name="T4" fmla="*/ 19 w 38"/>
                  <a:gd name="T5" fmla="*/ 37 h 38"/>
                  <a:gd name="T6" fmla="*/ 37 w 38"/>
                  <a:gd name="T7" fmla="*/ 18 h 38"/>
                  <a:gd name="T8" fmla="*/ 19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9" y="37"/>
                      <a:pt x="19" y="37"/>
                    </a:cubicBezTo>
                    <a:cubicBezTo>
                      <a:pt x="30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9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4" name="Freeform 72"/>
              <p:cNvSpPr>
                <a:spLocks noChangeArrowheads="1"/>
              </p:cNvSpPr>
              <p:nvPr/>
            </p:nvSpPr>
            <p:spPr bwMode="auto">
              <a:xfrm>
                <a:off x="3860968" y="4304581"/>
                <a:ext cx="21030" cy="21030"/>
              </a:xfrm>
              <a:custGeom>
                <a:avLst/>
                <a:gdLst>
                  <a:gd name="T0" fmla="*/ 18 w 38"/>
                  <a:gd name="T1" fmla="*/ 0 h 38"/>
                  <a:gd name="T2" fmla="*/ 0 w 38"/>
                  <a:gd name="T3" fmla="*/ 18 h 38"/>
                  <a:gd name="T4" fmla="*/ 18 w 38"/>
                  <a:gd name="T5" fmla="*/ 37 h 38"/>
                  <a:gd name="T6" fmla="*/ 37 w 38"/>
                  <a:gd name="T7" fmla="*/ 18 h 38"/>
                  <a:gd name="T8" fmla="*/ 1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8"/>
                      <a:pt x="26" y="0"/>
                      <a:pt x="18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5" name="Freeform 73"/>
              <p:cNvSpPr>
                <a:spLocks noChangeArrowheads="1"/>
              </p:cNvSpPr>
              <p:nvPr/>
            </p:nvSpPr>
            <p:spPr bwMode="auto">
              <a:xfrm>
                <a:off x="3898354" y="4304581"/>
                <a:ext cx="21030" cy="21030"/>
              </a:xfrm>
              <a:custGeom>
                <a:avLst/>
                <a:gdLst>
                  <a:gd name="T0" fmla="*/ 18 w 38"/>
                  <a:gd name="T1" fmla="*/ 0 h 38"/>
                  <a:gd name="T2" fmla="*/ 0 w 38"/>
                  <a:gd name="T3" fmla="*/ 18 h 38"/>
                  <a:gd name="T4" fmla="*/ 18 w 38"/>
                  <a:gd name="T5" fmla="*/ 37 h 38"/>
                  <a:gd name="T6" fmla="*/ 37 w 38"/>
                  <a:gd name="T7" fmla="*/ 18 h 38"/>
                  <a:gd name="T8" fmla="*/ 18 w 38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8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9"/>
                      <a:pt x="8" y="37"/>
                      <a:pt x="18" y="37"/>
                    </a:cubicBezTo>
                    <a:cubicBezTo>
                      <a:pt x="29" y="37"/>
                      <a:pt x="37" y="29"/>
                      <a:pt x="37" y="18"/>
                    </a:cubicBezTo>
                    <a:cubicBezTo>
                      <a:pt x="37" y="8"/>
                      <a:pt x="29" y="0"/>
                      <a:pt x="18" y="0"/>
                    </a:cubicBezTo>
                  </a:path>
                </a:pathLst>
              </a:custGeom>
              <a:solidFill>
                <a:srgbClr val="4D4D4C"/>
              </a:solidFill>
              <a:ln w="12700" cap="rnd">
                <a:noFill/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6549434" y="4335425"/>
              <a:ext cx="329158" cy="344581"/>
              <a:chOff x="2967285" y="3921372"/>
              <a:chExt cx="228990" cy="404239"/>
            </a:xfrm>
          </p:grpSpPr>
          <p:sp>
            <p:nvSpPr>
              <p:cNvPr id="45" name="Freeform 76"/>
              <p:cNvSpPr>
                <a:spLocks noChangeArrowheads="1"/>
              </p:cNvSpPr>
              <p:nvPr/>
            </p:nvSpPr>
            <p:spPr bwMode="auto">
              <a:xfrm>
                <a:off x="2967285" y="3921372"/>
                <a:ext cx="228990" cy="404239"/>
              </a:xfrm>
              <a:custGeom>
                <a:avLst/>
                <a:gdLst>
                  <a:gd name="T0" fmla="*/ 431 w 432"/>
                  <a:gd name="T1" fmla="*/ 696 h 763"/>
                  <a:gd name="T2" fmla="*/ 364 w 432"/>
                  <a:gd name="T3" fmla="*/ 762 h 763"/>
                  <a:gd name="T4" fmla="*/ 66 w 432"/>
                  <a:gd name="T5" fmla="*/ 762 h 763"/>
                  <a:gd name="T6" fmla="*/ 0 w 432"/>
                  <a:gd name="T7" fmla="*/ 696 h 763"/>
                  <a:gd name="T8" fmla="*/ 0 w 432"/>
                  <a:gd name="T9" fmla="*/ 66 h 763"/>
                  <a:gd name="T10" fmla="*/ 66 w 432"/>
                  <a:gd name="T11" fmla="*/ 0 h 763"/>
                  <a:gd name="T12" fmla="*/ 364 w 432"/>
                  <a:gd name="T13" fmla="*/ 0 h 763"/>
                  <a:gd name="T14" fmla="*/ 431 w 432"/>
                  <a:gd name="T15" fmla="*/ 66 h 763"/>
                  <a:gd name="T16" fmla="*/ 431 w 432"/>
                  <a:gd name="T17" fmla="*/ 696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2" h="763">
                    <a:moveTo>
                      <a:pt x="431" y="696"/>
                    </a:moveTo>
                    <a:cubicBezTo>
                      <a:pt x="431" y="733"/>
                      <a:pt x="401" y="762"/>
                      <a:pt x="364" y="762"/>
                    </a:cubicBezTo>
                    <a:lnTo>
                      <a:pt x="66" y="762"/>
                    </a:lnTo>
                    <a:cubicBezTo>
                      <a:pt x="29" y="762"/>
                      <a:pt x="0" y="733"/>
                      <a:pt x="0" y="696"/>
                    </a:cubicBezTo>
                    <a:lnTo>
                      <a:pt x="0" y="66"/>
                    </a:lnTo>
                    <a:cubicBezTo>
                      <a:pt x="0" y="29"/>
                      <a:pt x="29" y="0"/>
                      <a:pt x="66" y="0"/>
                    </a:cubicBezTo>
                    <a:lnTo>
                      <a:pt x="364" y="0"/>
                    </a:lnTo>
                    <a:cubicBezTo>
                      <a:pt x="401" y="0"/>
                      <a:pt x="431" y="29"/>
                      <a:pt x="431" y="66"/>
                    </a:cubicBezTo>
                    <a:lnTo>
                      <a:pt x="431" y="696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 flipH="1">
                <a:off x="2969954" y="4257848"/>
                <a:ext cx="226321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 flipH="1">
                <a:off x="2969955" y="3993808"/>
                <a:ext cx="226320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3039720" y="3956423"/>
                <a:ext cx="84118" cy="0"/>
              </a:xfrm>
              <a:prstGeom prst="line">
                <a:avLst/>
              </a:pr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49" name="Freeform 80"/>
              <p:cNvSpPr>
                <a:spLocks noChangeArrowheads="1"/>
              </p:cNvSpPr>
              <p:nvPr/>
            </p:nvSpPr>
            <p:spPr bwMode="auto">
              <a:xfrm>
                <a:off x="3074770" y="4281214"/>
                <a:ext cx="16356" cy="16357"/>
              </a:xfrm>
              <a:custGeom>
                <a:avLst/>
                <a:gdLst>
                  <a:gd name="T0" fmla="*/ 16 w 33"/>
                  <a:gd name="T1" fmla="*/ 31 h 32"/>
                  <a:gd name="T2" fmla="*/ 0 w 33"/>
                  <a:gd name="T3" fmla="*/ 16 h 32"/>
                  <a:gd name="T4" fmla="*/ 0 w 33"/>
                  <a:gd name="T5" fmla="*/ 16 h 32"/>
                  <a:gd name="T6" fmla="*/ 16 w 33"/>
                  <a:gd name="T7" fmla="*/ 0 h 32"/>
                  <a:gd name="T8" fmla="*/ 16 w 33"/>
                  <a:gd name="T9" fmla="*/ 0 h 32"/>
                  <a:gd name="T10" fmla="*/ 32 w 33"/>
                  <a:gd name="T11" fmla="*/ 16 h 32"/>
                  <a:gd name="T12" fmla="*/ 32 w 33"/>
                  <a:gd name="T13" fmla="*/ 16 h 32"/>
                  <a:gd name="T14" fmla="*/ 16 w 33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2">
                    <a:moveTo>
                      <a:pt x="16" y="31"/>
                    </a:moveTo>
                    <a:cubicBezTo>
                      <a:pt x="8" y="31"/>
                      <a:pt x="0" y="23"/>
                      <a:pt x="0" y="16"/>
                    </a:cubicBezTo>
                    <a:lnTo>
                      <a:pt x="0" y="16"/>
                    </a:lnTo>
                    <a:cubicBezTo>
                      <a:pt x="0" y="8"/>
                      <a:pt x="8" y="0"/>
                      <a:pt x="16" y="0"/>
                    </a:cubicBezTo>
                    <a:lnTo>
                      <a:pt x="16" y="0"/>
                    </a:lnTo>
                    <a:cubicBezTo>
                      <a:pt x="24" y="0"/>
                      <a:pt x="32" y="8"/>
                      <a:pt x="32" y="16"/>
                    </a:cubicBezTo>
                    <a:lnTo>
                      <a:pt x="32" y="16"/>
                    </a:lnTo>
                    <a:cubicBezTo>
                      <a:pt x="32" y="23"/>
                      <a:pt x="24" y="31"/>
                      <a:pt x="16" y="31"/>
                    </a:cubicBezTo>
                  </a:path>
                </a:pathLst>
              </a:custGeom>
              <a:noFill/>
              <a:ln w="12700" cap="flat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4" name="Freeform 87"/>
            <p:cNvSpPr>
              <a:spLocks noChangeArrowheads="1"/>
            </p:cNvSpPr>
            <p:nvPr/>
          </p:nvSpPr>
          <p:spPr bwMode="auto">
            <a:xfrm>
              <a:off x="8061528" y="4282097"/>
              <a:ext cx="442802" cy="345269"/>
            </a:xfrm>
            <a:custGeom>
              <a:avLst/>
              <a:gdLst>
                <a:gd name="T0" fmla="*/ 998 w 999"/>
                <a:gd name="T1" fmla="*/ 709 h 779"/>
                <a:gd name="T2" fmla="*/ 932 w 999"/>
                <a:gd name="T3" fmla="*/ 778 h 779"/>
                <a:gd name="T4" fmla="*/ 66 w 999"/>
                <a:gd name="T5" fmla="*/ 778 h 779"/>
                <a:gd name="T6" fmla="*/ 0 w 999"/>
                <a:gd name="T7" fmla="*/ 709 h 779"/>
                <a:gd name="T8" fmla="*/ 0 w 999"/>
                <a:gd name="T9" fmla="*/ 69 h 779"/>
                <a:gd name="T10" fmla="*/ 66 w 999"/>
                <a:gd name="T11" fmla="*/ 0 h 779"/>
                <a:gd name="T12" fmla="*/ 932 w 999"/>
                <a:gd name="T13" fmla="*/ 0 h 779"/>
                <a:gd name="T14" fmla="*/ 998 w 999"/>
                <a:gd name="T15" fmla="*/ 69 h 779"/>
                <a:gd name="T16" fmla="*/ 998 w 999"/>
                <a:gd name="T17" fmla="*/ 70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9" h="779">
                  <a:moveTo>
                    <a:pt x="998" y="709"/>
                  </a:moveTo>
                  <a:cubicBezTo>
                    <a:pt x="998" y="746"/>
                    <a:pt x="969" y="778"/>
                    <a:pt x="932" y="778"/>
                  </a:cubicBezTo>
                  <a:lnTo>
                    <a:pt x="66" y="778"/>
                  </a:lnTo>
                  <a:cubicBezTo>
                    <a:pt x="29" y="778"/>
                    <a:pt x="0" y="746"/>
                    <a:pt x="0" y="709"/>
                  </a:cubicBezTo>
                  <a:lnTo>
                    <a:pt x="0" y="69"/>
                  </a:lnTo>
                  <a:cubicBezTo>
                    <a:pt x="0" y="32"/>
                    <a:pt x="29" y="0"/>
                    <a:pt x="66" y="0"/>
                  </a:cubicBezTo>
                  <a:lnTo>
                    <a:pt x="932" y="0"/>
                  </a:lnTo>
                  <a:cubicBezTo>
                    <a:pt x="969" y="0"/>
                    <a:pt x="998" y="32"/>
                    <a:pt x="998" y="69"/>
                  </a:cubicBezTo>
                  <a:lnTo>
                    <a:pt x="998" y="709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8151793" y="4753982"/>
              <a:ext cx="267242" cy="1951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8284884" y="4702854"/>
              <a:ext cx="0" cy="40965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Freeform 90"/>
            <p:cNvSpPr>
              <a:spLocks noChangeArrowheads="1"/>
            </p:cNvSpPr>
            <p:nvPr/>
          </p:nvSpPr>
          <p:spPr bwMode="auto">
            <a:xfrm>
              <a:off x="8275131" y="4656039"/>
              <a:ext cx="19506" cy="19506"/>
            </a:xfrm>
            <a:custGeom>
              <a:avLst/>
              <a:gdLst>
                <a:gd name="T0" fmla="*/ 42 w 43"/>
                <a:gd name="T1" fmla="*/ 21 h 43"/>
                <a:gd name="T2" fmla="*/ 40 w 43"/>
                <a:gd name="T3" fmla="*/ 32 h 43"/>
                <a:gd name="T4" fmla="*/ 32 w 43"/>
                <a:gd name="T5" fmla="*/ 40 h 43"/>
                <a:gd name="T6" fmla="*/ 21 w 43"/>
                <a:gd name="T7" fmla="*/ 42 h 43"/>
                <a:gd name="T8" fmla="*/ 11 w 43"/>
                <a:gd name="T9" fmla="*/ 40 h 43"/>
                <a:gd name="T10" fmla="*/ 3 w 43"/>
                <a:gd name="T11" fmla="*/ 32 h 43"/>
                <a:gd name="T12" fmla="*/ 0 w 43"/>
                <a:gd name="T13" fmla="*/ 21 h 43"/>
                <a:gd name="T14" fmla="*/ 3 w 43"/>
                <a:gd name="T15" fmla="*/ 11 h 43"/>
                <a:gd name="T16" fmla="*/ 11 w 43"/>
                <a:gd name="T17" fmla="*/ 3 h 43"/>
                <a:gd name="T18" fmla="*/ 21 w 43"/>
                <a:gd name="T19" fmla="*/ 0 h 43"/>
                <a:gd name="T20" fmla="*/ 32 w 43"/>
                <a:gd name="T21" fmla="*/ 3 h 43"/>
                <a:gd name="T22" fmla="*/ 40 w 43"/>
                <a:gd name="T23" fmla="*/ 11 h 43"/>
                <a:gd name="T24" fmla="*/ 42 w 43"/>
                <a:gd name="T2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42" y="21"/>
                  </a:moveTo>
                  <a:cubicBezTo>
                    <a:pt x="42" y="25"/>
                    <a:pt x="42" y="29"/>
                    <a:pt x="40" y="32"/>
                  </a:cubicBezTo>
                  <a:cubicBezTo>
                    <a:pt x="38" y="35"/>
                    <a:pt x="35" y="38"/>
                    <a:pt x="32" y="40"/>
                  </a:cubicBezTo>
                  <a:cubicBezTo>
                    <a:pt x="28" y="42"/>
                    <a:pt x="25" y="42"/>
                    <a:pt x="21" y="42"/>
                  </a:cubicBezTo>
                  <a:cubicBezTo>
                    <a:pt x="17" y="42"/>
                    <a:pt x="14" y="42"/>
                    <a:pt x="11" y="40"/>
                  </a:cubicBezTo>
                  <a:cubicBezTo>
                    <a:pt x="7" y="38"/>
                    <a:pt x="5" y="35"/>
                    <a:pt x="3" y="32"/>
                  </a:cubicBezTo>
                  <a:cubicBezTo>
                    <a:pt x="1" y="29"/>
                    <a:pt x="0" y="25"/>
                    <a:pt x="0" y="21"/>
                  </a:cubicBezTo>
                  <a:cubicBezTo>
                    <a:pt x="0" y="17"/>
                    <a:pt x="1" y="15"/>
                    <a:pt x="3" y="11"/>
                  </a:cubicBezTo>
                  <a:cubicBezTo>
                    <a:pt x="5" y="8"/>
                    <a:pt x="7" y="5"/>
                    <a:pt x="11" y="3"/>
                  </a:cubicBezTo>
                  <a:cubicBezTo>
                    <a:pt x="14" y="1"/>
                    <a:pt x="17" y="0"/>
                    <a:pt x="21" y="0"/>
                  </a:cubicBezTo>
                  <a:cubicBezTo>
                    <a:pt x="25" y="0"/>
                    <a:pt x="28" y="1"/>
                    <a:pt x="32" y="3"/>
                  </a:cubicBezTo>
                  <a:cubicBezTo>
                    <a:pt x="35" y="5"/>
                    <a:pt x="38" y="8"/>
                    <a:pt x="40" y="11"/>
                  </a:cubicBezTo>
                  <a:cubicBezTo>
                    <a:pt x="42" y="15"/>
                    <a:pt x="42" y="17"/>
                    <a:pt x="42" y="21"/>
                  </a:cubicBezTo>
                </a:path>
              </a:pathLst>
            </a:cu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8064013" y="4658714"/>
              <a:ext cx="440851" cy="1950"/>
            </a:xfrm>
            <a:prstGeom prst="line">
              <a:avLst/>
            </a:pr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" name="Group 94"/>
            <p:cNvGrpSpPr/>
            <p:nvPr/>
          </p:nvGrpSpPr>
          <p:grpSpPr>
            <a:xfrm>
              <a:off x="5924728" y="4327879"/>
              <a:ext cx="466361" cy="345806"/>
              <a:chOff x="3789363" y="2959100"/>
              <a:chExt cx="466725" cy="346075"/>
            </a:xfrm>
          </p:grpSpPr>
          <p:sp>
            <p:nvSpPr>
              <p:cNvPr id="31" name="Freeform 10"/>
              <p:cNvSpPr>
                <a:spLocks noChangeArrowheads="1"/>
              </p:cNvSpPr>
              <p:nvPr/>
            </p:nvSpPr>
            <p:spPr bwMode="auto">
              <a:xfrm>
                <a:off x="3849688" y="2998788"/>
                <a:ext cx="346075" cy="203200"/>
              </a:xfrm>
              <a:custGeom>
                <a:avLst/>
                <a:gdLst>
                  <a:gd name="T0" fmla="*/ 959 w 960"/>
                  <a:gd name="T1" fmla="*/ 564 h 565"/>
                  <a:gd name="T2" fmla="*/ 480 w 960"/>
                  <a:gd name="T3" fmla="*/ 564 h 565"/>
                  <a:gd name="T4" fmla="*/ 0 w 960"/>
                  <a:gd name="T5" fmla="*/ 564 h 565"/>
                  <a:gd name="T6" fmla="*/ 0 w 960"/>
                  <a:gd name="T7" fmla="*/ 0 h 565"/>
                  <a:gd name="T8" fmla="*/ 959 w 960"/>
                  <a:gd name="T9" fmla="*/ 0 h 565"/>
                  <a:gd name="T10" fmla="*/ 959 w 960"/>
                  <a:gd name="T11" fmla="*/ 564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0" h="565">
                    <a:moveTo>
                      <a:pt x="959" y="564"/>
                    </a:moveTo>
                    <a:lnTo>
                      <a:pt x="480" y="564"/>
                    </a:lnTo>
                    <a:lnTo>
                      <a:pt x="0" y="564"/>
                    </a:lnTo>
                    <a:lnTo>
                      <a:pt x="0" y="0"/>
                    </a:lnTo>
                    <a:lnTo>
                      <a:pt x="959" y="0"/>
                    </a:lnTo>
                    <a:lnTo>
                      <a:pt x="959" y="564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2" name="Freeform 11"/>
              <p:cNvSpPr>
                <a:spLocks noChangeArrowheads="1"/>
              </p:cNvSpPr>
              <p:nvPr/>
            </p:nvSpPr>
            <p:spPr bwMode="auto">
              <a:xfrm>
                <a:off x="3810000" y="2959100"/>
                <a:ext cx="427038" cy="284163"/>
              </a:xfrm>
              <a:custGeom>
                <a:avLst/>
                <a:gdLst>
                  <a:gd name="T0" fmla="*/ 0 w 1185"/>
                  <a:gd name="T1" fmla="*/ 790 h 791"/>
                  <a:gd name="T2" fmla="*/ 0 w 1185"/>
                  <a:gd name="T3" fmla="*/ 85 h 791"/>
                  <a:gd name="T4" fmla="*/ 84 w 1185"/>
                  <a:gd name="T5" fmla="*/ 0 h 791"/>
                  <a:gd name="T6" fmla="*/ 1099 w 1185"/>
                  <a:gd name="T7" fmla="*/ 0 h 791"/>
                  <a:gd name="T8" fmla="*/ 1184 w 1185"/>
                  <a:gd name="T9" fmla="*/ 85 h 791"/>
                  <a:gd name="T10" fmla="*/ 1184 w 1185"/>
                  <a:gd name="T11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5" h="791">
                    <a:moveTo>
                      <a:pt x="0" y="790"/>
                    </a:moveTo>
                    <a:lnTo>
                      <a:pt x="0" y="85"/>
                    </a:lnTo>
                    <a:cubicBezTo>
                      <a:pt x="0" y="37"/>
                      <a:pt x="36" y="0"/>
                      <a:pt x="84" y="0"/>
                    </a:cubicBezTo>
                    <a:lnTo>
                      <a:pt x="1099" y="0"/>
                    </a:lnTo>
                    <a:cubicBezTo>
                      <a:pt x="1147" y="0"/>
                      <a:pt x="1184" y="37"/>
                      <a:pt x="1184" y="85"/>
                    </a:cubicBezTo>
                    <a:lnTo>
                      <a:pt x="1184" y="79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3" name="Freeform 12"/>
              <p:cNvSpPr>
                <a:spLocks noChangeArrowheads="1"/>
              </p:cNvSpPr>
              <p:nvPr/>
            </p:nvSpPr>
            <p:spPr bwMode="auto">
              <a:xfrm>
                <a:off x="3789363" y="3243263"/>
                <a:ext cx="466725" cy="61912"/>
              </a:xfrm>
              <a:custGeom>
                <a:avLst/>
                <a:gdLst>
                  <a:gd name="T0" fmla="*/ 789 w 1298"/>
                  <a:gd name="T1" fmla="*/ 0 h 170"/>
                  <a:gd name="T2" fmla="*/ 789 w 1298"/>
                  <a:gd name="T3" fmla="*/ 57 h 170"/>
                  <a:gd name="T4" fmla="*/ 508 w 1298"/>
                  <a:gd name="T5" fmla="*/ 57 h 170"/>
                  <a:gd name="T6" fmla="*/ 508 w 1298"/>
                  <a:gd name="T7" fmla="*/ 0 h 170"/>
                  <a:gd name="T8" fmla="*/ 0 w 1298"/>
                  <a:gd name="T9" fmla="*/ 0 h 170"/>
                  <a:gd name="T10" fmla="*/ 0 w 1298"/>
                  <a:gd name="T11" fmla="*/ 113 h 170"/>
                  <a:gd name="T12" fmla="*/ 57 w 1298"/>
                  <a:gd name="T13" fmla="*/ 169 h 170"/>
                  <a:gd name="T14" fmla="*/ 1241 w 1298"/>
                  <a:gd name="T15" fmla="*/ 169 h 170"/>
                  <a:gd name="T16" fmla="*/ 1297 w 1298"/>
                  <a:gd name="T17" fmla="*/ 113 h 170"/>
                  <a:gd name="T18" fmla="*/ 1297 w 1298"/>
                  <a:gd name="T19" fmla="*/ 0 h 170"/>
                  <a:gd name="T20" fmla="*/ 789 w 1298"/>
                  <a:gd name="T2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8" h="170">
                    <a:moveTo>
                      <a:pt x="789" y="0"/>
                    </a:moveTo>
                    <a:lnTo>
                      <a:pt x="789" y="57"/>
                    </a:lnTo>
                    <a:lnTo>
                      <a:pt x="508" y="57"/>
                    </a:lnTo>
                    <a:lnTo>
                      <a:pt x="508" y="0"/>
                    </a:lnTo>
                    <a:lnTo>
                      <a:pt x="0" y="0"/>
                    </a:lnTo>
                    <a:lnTo>
                      <a:pt x="0" y="113"/>
                    </a:lnTo>
                    <a:cubicBezTo>
                      <a:pt x="0" y="144"/>
                      <a:pt x="26" y="169"/>
                      <a:pt x="57" y="169"/>
                    </a:cubicBezTo>
                    <a:lnTo>
                      <a:pt x="1241" y="169"/>
                    </a:lnTo>
                    <a:cubicBezTo>
                      <a:pt x="1272" y="169"/>
                      <a:pt x="1297" y="144"/>
                      <a:pt x="1297" y="113"/>
                    </a:cubicBezTo>
                    <a:lnTo>
                      <a:pt x="1297" y="0"/>
                    </a:lnTo>
                    <a:lnTo>
                      <a:pt x="789" y="0"/>
                    </a:lnTo>
                  </a:path>
                </a:pathLst>
              </a:custGeom>
              <a:noFill/>
              <a:ln w="12700" cap="rnd">
                <a:solidFill>
                  <a:srgbClr val="4D4D4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22" name="Group 92"/>
            <p:cNvGrpSpPr/>
            <p:nvPr/>
          </p:nvGrpSpPr>
          <p:grpSpPr>
            <a:xfrm>
              <a:off x="6967106" y="3220284"/>
              <a:ext cx="345521" cy="438849"/>
              <a:chOff x="5882114" y="2160092"/>
              <a:chExt cx="292608" cy="371644"/>
            </a:xfrm>
          </p:grpSpPr>
          <p:sp>
            <p:nvSpPr>
              <p:cNvPr id="24" name="Freeform 2"/>
              <p:cNvSpPr>
                <a:spLocks noChangeArrowheads="1"/>
              </p:cNvSpPr>
              <p:nvPr/>
            </p:nvSpPr>
            <p:spPr bwMode="auto">
              <a:xfrm>
                <a:off x="5882114" y="2160092"/>
                <a:ext cx="292608" cy="371644"/>
              </a:xfrm>
              <a:custGeom>
                <a:avLst/>
                <a:gdLst>
                  <a:gd name="T0" fmla="*/ 3 w 769"/>
                  <a:gd name="T1" fmla="*/ 0 h 973"/>
                  <a:gd name="T2" fmla="*/ 768 w 769"/>
                  <a:gd name="T3" fmla="*/ 0 h 973"/>
                  <a:gd name="T4" fmla="*/ 768 w 769"/>
                  <a:gd name="T5" fmla="*/ 424 h 973"/>
                  <a:gd name="T6" fmla="*/ 384 w 769"/>
                  <a:gd name="T7" fmla="*/ 972 h 973"/>
                  <a:gd name="T8" fmla="*/ 0 w 769"/>
                  <a:gd name="T9" fmla="*/ 424 h 973"/>
                  <a:gd name="T10" fmla="*/ 0 w 769"/>
                  <a:gd name="T11" fmla="*/ 0 h 973"/>
                  <a:gd name="T12" fmla="*/ 3 w 769"/>
                  <a:gd name="T13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9" h="973">
                    <a:moveTo>
                      <a:pt x="3" y="0"/>
                    </a:moveTo>
                    <a:lnTo>
                      <a:pt x="768" y="0"/>
                    </a:lnTo>
                    <a:lnTo>
                      <a:pt x="768" y="424"/>
                    </a:lnTo>
                    <a:cubicBezTo>
                      <a:pt x="768" y="755"/>
                      <a:pt x="384" y="972"/>
                      <a:pt x="384" y="972"/>
                    </a:cubicBezTo>
                    <a:cubicBezTo>
                      <a:pt x="384" y="972"/>
                      <a:pt x="0" y="755"/>
                      <a:pt x="0" y="424"/>
                    </a:cubicBez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239A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" name="Freeform 1"/>
              <p:cNvSpPr>
                <a:spLocks noChangeArrowheads="1"/>
              </p:cNvSpPr>
              <p:nvPr/>
            </p:nvSpPr>
            <p:spPr bwMode="auto">
              <a:xfrm>
                <a:off x="5945829" y="2222313"/>
                <a:ext cx="171529" cy="171528"/>
              </a:xfrm>
              <a:custGeom>
                <a:avLst/>
                <a:gdLst>
                  <a:gd name="T0" fmla="*/ 225 w 451"/>
                  <a:gd name="T1" fmla="*/ 299 h 451"/>
                  <a:gd name="T2" fmla="*/ 373 w 451"/>
                  <a:gd name="T3" fmla="*/ 447 h 451"/>
                  <a:gd name="T4" fmla="*/ 376 w 451"/>
                  <a:gd name="T5" fmla="*/ 450 h 451"/>
                  <a:gd name="T6" fmla="*/ 450 w 451"/>
                  <a:gd name="T7" fmla="*/ 376 h 451"/>
                  <a:gd name="T8" fmla="*/ 447 w 451"/>
                  <a:gd name="T9" fmla="*/ 373 h 451"/>
                  <a:gd name="T10" fmla="*/ 299 w 451"/>
                  <a:gd name="T11" fmla="*/ 225 h 451"/>
                  <a:gd name="T12" fmla="*/ 447 w 451"/>
                  <a:gd name="T13" fmla="*/ 77 h 451"/>
                  <a:gd name="T14" fmla="*/ 450 w 451"/>
                  <a:gd name="T15" fmla="*/ 74 h 451"/>
                  <a:gd name="T16" fmla="*/ 376 w 451"/>
                  <a:gd name="T17" fmla="*/ 0 h 451"/>
                  <a:gd name="T18" fmla="*/ 373 w 451"/>
                  <a:gd name="T19" fmla="*/ 2 h 451"/>
                  <a:gd name="T20" fmla="*/ 225 w 451"/>
                  <a:gd name="T21" fmla="*/ 151 h 451"/>
                  <a:gd name="T22" fmla="*/ 76 w 451"/>
                  <a:gd name="T23" fmla="*/ 2 h 451"/>
                  <a:gd name="T24" fmla="*/ 74 w 451"/>
                  <a:gd name="T25" fmla="*/ 0 h 451"/>
                  <a:gd name="T26" fmla="*/ 0 w 451"/>
                  <a:gd name="T27" fmla="*/ 74 h 451"/>
                  <a:gd name="T28" fmla="*/ 2 w 451"/>
                  <a:gd name="T29" fmla="*/ 77 h 451"/>
                  <a:gd name="T30" fmla="*/ 150 w 451"/>
                  <a:gd name="T31" fmla="*/ 225 h 451"/>
                  <a:gd name="T32" fmla="*/ 2 w 451"/>
                  <a:gd name="T33" fmla="*/ 373 h 451"/>
                  <a:gd name="T34" fmla="*/ 0 w 451"/>
                  <a:gd name="T35" fmla="*/ 376 h 451"/>
                  <a:gd name="T36" fmla="*/ 74 w 451"/>
                  <a:gd name="T37" fmla="*/ 450 h 451"/>
                  <a:gd name="T38" fmla="*/ 76 w 451"/>
                  <a:gd name="T39" fmla="*/ 447 h 451"/>
                  <a:gd name="T40" fmla="*/ 225 w 451"/>
                  <a:gd name="T41" fmla="*/ 299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451">
                    <a:moveTo>
                      <a:pt x="225" y="299"/>
                    </a:moveTo>
                    <a:lnTo>
                      <a:pt x="373" y="447"/>
                    </a:lnTo>
                    <a:cubicBezTo>
                      <a:pt x="373" y="447"/>
                      <a:pt x="376" y="447"/>
                      <a:pt x="376" y="450"/>
                    </a:cubicBezTo>
                    <a:cubicBezTo>
                      <a:pt x="405" y="431"/>
                      <a:pt x="431" y="405"/>
                      <a:pt x="450" y="376"/>
                    </a:cubicBezTo>
                    <a:cubicBezTo>
                      <a:pt x="450" y="376"/>
                      <a:pt x="450" y="373"/>
                      <a:pt x="447" y="373"/>
                    </a:cubicBezTo>
                    <a:lnTo>
                      <a:pt x="299" y="225"/>
                    </a:lnTo>
                    <a:lnTo>
                      <a:pt x="447" y="77"/>
                    </a:lnTo>
                    <a:cubicBezTo>
                      <a:pt x="447" y="77"/>
                      <a:pt x="447" y="74"/>
                      <a:pt x="450" y="74"/>
                    </a:cubicBezTo>
                    <a:cubicBezTo>
                      <a:pt x="431" y="45"/>
                      <a:pt x="405" y="18"/>
                      <a:pt x="376" y="0"/>
                    </a:cubicBezTo>
                    <a:cubicBezTo>
                      <a:pt x="376" y="0"/>
                      <a:pt x="373" y="0"/>
                      <a:pt x="373" y="2"/>
                    </a:cubicBezTo>
                    <a:lnTo>
                      <a:pt x="225" y="151"/>
                    </a:lnTo>
                    <a:lnTo>
                      <a:pt x="76" y="2"/>
                    </a:lnTo>
                    <a:cubicBezTo>
                      <a:pt x="76" y="2"/>
                      <a:pt x="74" y="2"/>
                      <a:pt x="74" y="0"/>
                    </a:cubicBezTo>
                    <a:cubicBezTo>
                      <a:pt x="45" y="18"/>
                      <a:pt x="18" y="45"/>
                      <a:pt x="0" y="74"/>
                    </a:cubicBezTo>
                    <a:cubicBezTo>
                      <a:pt x="0" y="74"/>
                      <a:pt x="0" y="77"/>
                      <a:pt x="2" y="77"/>
                    </a:cubicBezTo>
                    <a:lnTo>
                      <a:pt x="150" y="225"/>
                    </a:lnTo>
                    <a:lnTo>
                      <a:pt x="2" y="373"/>
                    </a:lnTo>
                    <a:cubicBezTo>
                      <a:pt x="2" y="373"/>
                      <a:pt x="2" y="376"/>
                      <a:pt x="0" y="376"/>
                    </a:cubicBezTo>
                    <a:cubicBezTo>
                      <a:pt x="18" y="405"/>
                      <a:pt x="45" y="431"/>
                      <a:pt x="74" y="450"/>
                    </a:cubicBezTo>
                    <a:cubicBezTo>
                      <a:pt x="74" y="450"/>
                      <a:pt x="76" y="450"/>
                      <a:pt x="76" y="447"/>
                    </a:cubicBezTo>
                    <a:lnTo>
                      <a:pt x="225" y="299"/>
                    </a:lnTo>
                  </a:path>
                </a:pathLst>
              </a:custGeom>
              <a:solidFill>
                <a:srgbClr val="239A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D4D4C"/>
                  </a:solidFill>
                  <a:effectLst/>
                  <a:uLnTx/>
                  <a:uFillTx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23" name="Rectangle 134"/>
            <p:cNvSpPr/>
            <p:nvPr/>
          </p:nvSpPr>
          <p:spPr>
            <a:xfrm>
              <a:off x="6658195" y="2674812"/>
              <a:ext cx="965329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マルウェア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C2 </a:t>
              </a: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コールバック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algn="ctr" defTabSz="68577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kern="0" dirty="0">
                  <a:solidFill>
                    <a:srgbClr val="005073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フィッシング</a:t>
              </a:r>
              <a:endPara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endParaRPr>
            </a:p>
          </p:txBody>
        </p:sp>
        <p:cxnSp>
          <p:nvCxnSpPr>
            <p:cNvPr id="75" name="Straight Connector 116"/>
            <p:cNvCxnSpPr>
              <a:endCxn id="72" idx="0"/>
            </p:cNvCxnSpPr>
            <p:nvPr/>
          </p:nvCxnSpPr>
          <p:spPr bwMode="auto">
            <a:xfrm flipH="1">
              <a:off x="6455101" y="3539847"/>
              <a:ext cx="94333" cy="684985"/>
            </a:xfrm>
            <a:prstGeom prst="line">
              <a:avLst/>
            </a:prstGeom>
            <a:noFill/>
            <a:ln w="12700" cap="rnd" cmpd="sng" algn="ctr">
              <a:solidFill>
                <a:srgbClr val="4D4D4C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</p:cxnSp>
        <p:sp>
          <p:nvSpPr>
            <p:cNvPr id="80" name="テキスト ボックス 79"/>
            <p:cNvSpPr txBox="1"/>
            <p:nvPr/>
          </p:nvSpPr>
          <p:spPr>
            <a:xfrm>
              <a:off x="5640403" y="3948781"/>
              <a:ext cx="6463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外出先</a:t>
              </a:r>
              <a:endPara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8217349" y="3947553"/>
              <a:ext cx="692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オフィス</a:t>
              </a:r>
            </a:p>
          </p:txBody>
        </p:sp>
        <p:sp>
          <p:nvSpPr>
            <p:cNvPr id="20" name="TextBox 140"/>
            <p:cNvSpPr txBox="1"/>
            <p:nvPr/>
          </p:nvSpPr>
          <p:spPr>
            <a:xfrm>
              <a:off x="6179407" y="3726409"/>
              <a:ext cx="1948996" cy="2666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 defTabSz="913577">
                <a:lnSpc>
                  <a:spcPct val="90000"/>
                </a:lnSpc>
                <a:defRPr/>
              </a:pPr>
              <a:r>
                <a:rPr lang="en-US" altLang="ja-JP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DNS</a:t>
              </a:r>
              <a:r>
                <a:rPr lang="ja-JP" altLang="en-US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でブロック</a:t>
              </a:r>
              <a:r>
                <a:rPr lang="en-US" altLang="ja-JP" sz="1600" kern="0" dirty="0">
                  <a:solidFill>
                    <a:srgbClr val="239AC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charset="0"/>
                </a:rPr>
                <a:t>!!</a:t>
              </a:r>
              <a:endParaRPr lang="en-US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1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0"/>
                            </p:stCondLst>
                            <p:childTnLst>
                              <p:par>
                                <p:cTn id="35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</a:t>
            </a:r>
            <a:r>
              <a:rPr lang="en-US" altLang="ja-JP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 クラウド</a:t>
            </a:r>
            <a: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en-US" sz="2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8" name="TextBox 22"/>
          <p:cNvSpPr txBox="1"/>
          <p:nvPr/>
        </p:nvSpPr>
        <p:spPr>
          <a:xfrm>
            <a:off x="230139" y="3237985"/>
            <a:ext cx="2023990" cy="95410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139700" indent="-139700">
              <a:buFont typeface="Wingdings" charset="2"/>
              <a:buChar char="ü"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脅威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インテリジェンス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を持つ専門家集団（組織）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39700" indent="-139700">
              <a:buFont typeface="Wingdings" charset="2"/>
              <a:buChar char="ü"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圧倒的な情報量のデータ収集</a:t>
            </a:r>
            <a:r>
              <a:rPr lang="en-US" altLang="ja-JP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分析能力を持つ。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9" name="Snip Diagonal Corner Rectangle 3"/>
          <p:cNvSpPr>
            <a:spLocks noChangeAspect="1"/>
          </p:cNvSpPr>
          <p:nvPr/>
        </p:nvSpPr>
        <p:spPr>
          <a:xfrm>
            <a:off x="230139" y="1982952"/>
            <a:ext cx="2031214" cy="1161941"/>
          </a:xfrm>
          <a:custGeom>
            <a:avLst/>
            <a:gdLst>
              <a:gd name="connsiteX0" fmla="*/ 548430 w 4830306"/>
              <a:gd name="connsiteY0" fmla="*/ 0 h 3125490"/>
              <a:gd name="connsiteX1" fmla="*/ 4309381 w 4830306"/>
              <a:gd name="connsiteY1" fmla="*/ 0 h 3125490"/>
              <a:gd name="connsiteX2" fmla="*/ 4830306 w 4830306"/>
              <a:gd name="connsiteY2" fmla="*/ 520925 h 3125490"/>
              <a:gd name="connsiteX3" fmla="*/ 4830306 w 4830306"/>
              <a:gd name="connsiteY3" fmla="*/ 2577060 h 3125490"/>
              <a:gd name="connsiteX4" fmla="*/ 4281876 w 4830306"/>
              <a:gd name="connsiteY4" fmla="*/ 3125490 h 3125490"/>
              <a:gd name="connsiteX5" fmla="*/ 520925 w 4830306"/>
              <a:gd name="connsiteY5" fmla="*/ 3125490 h 3125490"/>
              <a:gd name="connsiteX6" fmla="*/ 0 w 4830306"/>
              <a:gd name="connsiteY6" fmla="*/ 2604565 h 3125490"/>
              <a:gd name="connsiteX7" fmla="*/ 0 w 4830306"/>
              <a:gd name="connsiteY7" fmla="*/ 548430 h 3125490"/>
              <a:gd name="connsiteX8" fmla="*/ 548430 w 4830306"/>
              <a:gd name="connsiteY8" fmla="*/ 0 h 3125490"/>
              <a:gd name="connsiteX0" fmla="*/ 548430 w 4830306"/>
              <a:gd name="connsiteY0" fmla="*/ 0 h 3192335"/>
              <a:gd name="connsiteX1" fmla="*/ 4309381 w 4830306"/>
              <a:gd name="connsiteY1" fmla="*/ 0 h 3192335"/>
              <a:gd name="connsiteX2" fmla="*/ 4830306 w 4830306"/>
              <a:gd name="connsiteY2" fmla="*/ 520925 h 3192335"/>
              <a:gd name="connsiteX3" fmla="*/ 4830306 w 4830306"/>
              <a:gd name="connsiteY3" fmla="*/ 2577060 h 3192335"/>
              <a:gd name="connsiteX4" fmla="*/ 4281876 w 4830306"/>
              <a:gd name="connsiteY4" fmla="*/ 3125490 h 3192335"/>
              <a:gd name="connsiteX5" fmla="*/ 520925 w 4830306"/>
              <a:gd name="connsiteY5" fmla="*/ 3125490 h 3192335"/>
              <a:gd name="connsiteX6" fmla="*/ 0 w 4830306"/>
              <a:gd name="connsiteY6" fmla="*/ 2604565 h 3192335"/>
              <a:gd name="connsiteX7" fmla="*/ 0 w 4830306"/>
              <a:gd name="connsiteY7" fmla="*/ 548430 h 3192335"/>
              <a:gd name="connsiteX8" fmla="*/ 548430 w 4830306"/>
              <a:gd name="connsiteY8" fmla="*/ 0 h 3192335"/>
              <a:gd name="connsiteX0" fmla="*/ 576675 w 4858551"/>
              <a:gd name="connsiteY0" fmla="*/ 0 h 3164267"/>
              <a:gd name="connsiteX1" fmla="*/ 4337626 w 4858551"/>
              <a:gd name="connsiteY1" fmla="*/ 0 h 3164267"/>
              <a:gd name="connsiteX2" fmla="*/ 4858551 w 4858551"/>
              <a:gd name="connsiteY2" fmla="*/ 520925 h 3164267"/>
              <a:gd name="connsiteX3" fmla="*/ 4858551 w 4858551"/>
              <a:gd name="connsiteY3" fmla="*/ 2577060 h 3164267"/>
              <a:gd name="connsiteX4" fmla="*/ 4310121 w 4858551"/>
              <a:gd name="connsiteY4" fmla="*/ 3125490 h 3164267"/>
              <a:gd name="connsiteX5" fmla="*/ 549170 w 4858551"/>
              <a:gd name="connsiteY5" fmla="*/ 3125490 h 3164267"/>
              <a:gd name="connsiteX6" fmla="*/ 28245 w 4858551"/>
              <a:gd name="connsiteY6" fmla="*/ 2604565 h 3164267"/>
              <a:gd name="connsiteX7" fmla="*/ 28245 w 4858551"/>
              <a:gd name="connsiteY7" fmla="*/ 548430 h 3164267"/>
              <a:gd name="connsiteX8" fmla="*/ 576675 w 4858551"/>
              <a:gd name="connsiteY8" fmla="*/ 0 h 3164267"/>
              <a:gd name="connsiteX0" fmla="*/ 576675 w 4858551"/>
              <a:gd name="connsiteY0" fmla="*/ 0 h 3164549"/>
              <a:gd name="connsiteX1" fmla="*/ 4337626 w 4858551"/>
              <a:gd name="connsiteY1" fmla="*/ 0 h 3164549"/>
              <a:gd name="connsiteX2" fmla="*/ 4858551 w 4858551"/>
              <a:gd name="connsiteY2" fmla="*/ 520925 h 3164549"/>
              <a:gd name="connsiteX3" fmla="*/ 4858551 w 4858551"/>
              <a:gd name="connsiteY3" fmla="*/ 2577060 h 3164549"/>
              <a:gd name="connsiteX4" fmla="*/ 4310121 w 4858551"/>
              <a:gd name="connsiteY4" fmla="*/ 3125490 h 3164549"/>
              <a:gd name="connsiteX5" fmla="*/ 549170 w 4858551"/>
              <a:gd name="connsiteY5" fmla="*/ 3125490 h 3164549"/>
              <a:gd name="connsiteX6" fmla="*/ 28245 w 4858551"/>
              <a:gd name="connsiteY6" fmla="*/ 2604565 h 3164549"/>
              <a:gd name="connsiteX7" fmla="*/ 28245 w 4858551"/>
              <a:gd name="connsiteY7" fmla="*/ 548430 h 3164549"/>
              <a:gd name="connsiteX8" fmla="*/ 576675 w 4858551"/>
              <a:gd name="connsiteY8" fmla="*/ 0 h 3164549"/>
              <a:gd name="connsiteX0" fmla="*/ 576675 w 4858551"/>
              <a:gd name="connsiteY0" fmla="*/ 0 h 3166114"/>
              <a:gd name="connsiteX1" fmla="*/ 4337626 w 4858551"/>
              <a:gd name="connsiteY1" fmla="*/ 0 h 3166114"/>
              <a:gd name="connsiteX2" fmla="*/ 4858551 w 4858551"/>
              <a:gd name="connsiteY2" fmla="*/ 520925 h 3166114"/>
              <a:gd name="connsiteX3" fmla="*/ 4858551 w 4858551"/>
              <a:gd name="connsiteY3" fmla="*/ 2577060 h 3166114"/>
              <a:gd name="connsiteX4" fmla="*/ 4310121 w 4858551"/>
              <a:gd name="connsiteY4" fmla="*/ 3125490 h 3166114"/>
              <a:gd name="connsiteX5" fmla="*/ 549170 w 4858551"/>
              <a:gd name="connsiteY5" fmla="*/ 3125490 h 3166114"/>
              <a:gd name="connsiteX6" fmla="*/ 28245 w 4858551"/>
              <a:gd name="connsiteY6" fmla="*/ 2604565 h 3166114"/>
              <a:gd name="connsiteX7" fmla="*/ 28245 w 4858551"/>
              <a:gd name="connsiteY7" fmla="*/ 548430 h 3166114"/>
              <a:gd name="connsiteX8" fmla="*/ 576675 w 4858551"/>
              <a:gd name="connsiteY8" fmla="*/ 0 h 3166114"/>
              <a:gd name="connsiteX0" fmla="*/ 548430 w 4830306"/>
              <a:gd name="connsiteY0" fmla="*/ 0 h 3166114"/>
              <a:gd name="connsiteX1" fmla="*/ 4309381 w 4830306"/>
              <a:gd name="connsiteY1" fmla="*/ 0 h 3166114"/>
              <a:gd name="connsiteX2" fmla="*/ 4830306 w 4830306"/>
              <a:gd name="connsiteY2" fmla="*/ 520925 h 3166114"/>
              <a:gd name="connsiteX3" fmla="*/ 4830306 w 4830306"/>
              <a:gd name="connsiteY3" fmla="*/ 2577060 h 3166114"/>
              <a:gd name="connsiteX4" fmla="*/ 4281876 w 4830306"/>
              <a:gd name="connsiteY4" fmla="*/ 3125490 h 3166114"/>
              <a:gd name="connsiteX5" fmla="*/ 520925 w 4830306"/>
              <a:gd name="connsiteY5" fmla="*/ 3125490 h 3166114"/>
              <a:gd name="connsiteX6" fmla="*/ 0 w 4830306"/>
              <a:gd name="connsiteY6" fmla="*/ 2604565 h 3166114"/>
              <a:gd name="connsiteX7" fmla="*/ 0 w 4830306"/>
              <a:gd name="connsiteY7" fmla="*/ 548430 h 3166114"/>
              <a:gd name="connsiteX8" fmla="*/ 548430 w 4830306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535607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14682 w 4844988"/>
              <a:gd name="connsiteY7" fmla="*/ 548430 h 3166114"/>
              <a:gd name="connsiteX8" fmla="*/ 563112 w 4844988"/>
              <a:gd name="connsiteY8" fmla="*/ 0 h 3166114"/>
              <a:gd name="connsiteX0" fmla="*/ 563112 w 4844988"/>
              <a:gd name="connsiteY0" fmla="*/ 0 h 3166114"/>
              <a:gd name="connsiteX1" fmla="*/ 4324063 w 4844988"/>
              <a:gd name="connsiteY1" fmla="*/ 0 h 3166114"/>
              <a:gd name="connsiteX2" fmla="*/ 4844988 w 4844988"/>
              <a:gd name="connsiteY2" fmla="*/ 520925 h 3166114"/>
              <a:gd name="connsiteX3" fmla="*/ 4844988 w 4844988"/>
              <a:gd name="connsiteY3" fmla="*/ 2577060 h 3166114"/>
              <a:gd name="connsiteX4" fmla="*/ 4296558 w 4844988"/>
              <a:gd name="connsiteY4" fmla="*/ 3125490 h 3166114"/>
              <a:gd name="connsiteX5" fmla="*/ 1034788 w 4844988"/>
              <a:gd name="connsiteY5" fmla="*/ 3125490 h 3166114"/>
              <a:gd name="connsiteX6" fmla="*/ 0 w 4844988"/>
              <a:gd name="connsiteY6" fmla="*/ 2193489 h 3166114"/>
              <a:gd name="connsiteX7" fmla="*/ 851544 w 4844988"/>
              <a:gd name="connsiteY7" fmla="*/ 1385264 h 3166114"/>
              <a:gd name="connsiteX8" fmla="*/ 563112 w 4844988"/>
              <a:gd name="connsiteY8" fmla="*/ 0 h 3166114"/>
              <a:gd name="connsiteX0" fmla="*/ 1899155 w 4844988"/>
              <a:gd name="connsiteY0" fmla="*/ 0 h 3173454"/>
              <a:gd name="connsiteX1" fmla="*/ 4324063 w 4844988"/>
              <a:gd name="connsiteY1" fmla="*/ 7340 h 3173454"/>
              <a:gd name="connsiteX2" fmla="*/ 4844988 w 4844988"/>
              <a:gd name="connsiteY2" fmla="*/ 528265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4844988 w 4844988"/>
              <a:gd name="connsiteY2" fmla="*/ 528265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4844988 w 4844988"/>
              <a:gd name="connsiteY3" fmla="*/ 2584400 h 3173454"/>
              <a:gd name="connsiteX4" fmla="*/ 4296558 w 4844988"/>
              <a:gd name="connsiteY4" fmla="*/ 3132830 h 3173454"/>
              <a:gd name="connsiteX5" fmla="*/ 1034788 w 4844988"/>
              <a:gd name="connsiteY5" fmla="*/ 3132830 h 3173454"/>
              <a:gd name="connsiteX6" fmla="*/ 0 w 4844988"/>
              <a:gd name="connsiteY6" fmla="*/ 2200829 h 3173454"/>
              <a:gd name="connsiteX7" fmla="*/ 851544 w 4844988"/>
              <a:gd name="connsiteY7" fmla="*/ 1392604 h 3173454"/>
              <a:gd name="connsiteX8" fmla="*/ 1899155 w 4844988"/>
              <a:gd name="connsiteY8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4015467 w 4844988"/>
              <a:gd name="connsiteY3" fmla="*/ 1185883 h 3173454"/>
              <a:gd name="connsiteX4" fmla="*/ 4844988 w 4844988"/>
              <a:gd name="connsiteY4" fmla="*/ 2584400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2584400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1975126 h 3173454"/>
              <a:gd name="connsiteX5" fmla="*/ 4296558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73454"/>
              <a:gd name="connsiteX1" fmla="*/ 2731090 w 4844988"/>
              <a:gd name="connsiteY1" fmla="*/ 418416 h 3173454"/>
              <a:gd name="connsiteX2" fmla="*/ 3538309 w 4844988"/>
              <a:gd name="connsiteY2" fmla="*/ 396134 h 3173454"/>
              <a:gd name="connsiteX3" fmla="*/ 3861308 w 4844988"/>
              <a:gd name="connsiteY3" fmla="*/ 958323 h 3173454"/>
              <a:gd name="connsiteX4" fmla="*/ 4844988 w 4844988"/>
              <a:gd name="connsiteY4" fmla="*/ 1975126 h 3173454"/>
              <a:gd name="connsiteX5" fmla="*/ 3834082 w 4844988"/>
              <a:gd name="connsiteY5" fmla="*/ 3132830 h 3173454"/>
              <a:gd name="connsiteX6" fmla="*/ 1034788 w 4844988"/>
              <a:gd name="connsiteY6" fmla="*/ 3132830 h 3173454"/>
              <a:gd name="connsiteX7" fmla="*/ 0 w 4844988"/>
              <a:gd name="connsiteY7" fmla="*/ 2200829 h 3173454"/>
              <a:gd name="connsiteX8" fmla="*/ 851544 w 4844988"/>
              <a:gd name="connsiteY8" fmla="*/ 1392604 h 3173454"/>
              <a:gd name="connsiteX9" fmla="*/ 1899155 w 4844988"/>
              <a:gd name="connsiteY9" fmla="*/ 0 h 3173454"/>
              <a:gd name="connsiteX0" fmla="*/ 1899155 w 4844988"/>
              <a:gd name="connsiteY0" fmla="*/ 0 h 3132937"/>
              <a:gd name="connsiteX1" fmla="*/ 2731090 w 4844988"/>
              <a:gd name="connsiteY1" fmla="*/ 418416 h 3132937"/>
              <a:gd name="connsiteX2" fmla="*/ 3538309 w 4844988"/>
              <a:gd name="connsiteY2" fmla="*/ 396134 h 3132937"/>
              <a:gd name="connsiteX3" fmla="*/ 3861308 w 4844988"/>
              <a:gd name="connsiteY3" fmla="*/ 958323 h 3132937"/>
              <a:gd name="connsiteX4" fmla="*/ 4844988 w 4844988"/>
              <a:gd name="connsiteY4" fmla="*/ 1975126 h 3132937"/>
              <a:gd name="connsiteX5" fmla="*/ 3834082 w 4844988"/>
              <a:gd name="connsiteY5" fmla="*/ 3132830 h 3132937"/>
              <a:gd name="connsiteX6" fmla="*/ 1034788 w 4844988"/>
              <a:gd name="connsiteY6" fmla="*/ 3132830 h 3132937"/>
              <a:gd name="connsiteX7" fmla="*/ 0 w 4844988"/>
              <a:gd name="connsiteY7" fmla="*/ 2200829 h 3132937"/>
              <a:gd name="connsiteX8" fmla="*/ 851544 w 4844988"/>
              <a:gd name="connsiteY8" fmla="*/ 1392604 h 3132937"/>
              <a:gd name="connsiteX9" fmla="*/ 1899155 w 4844988"/>
              <a:gd name="connsiteY9" fmla="*/ 0 h 3132937"/>
              <a:gd name="connsiteX0" fmla="*/ 1899155 w 4844988"/>
              <a:gd name="connsiteY0" fmla="*/ 0 h 3133189"/>
              <a:gd name="connsiteX1" fmla="*/ 2731090 w 4844988"/>
              <a:gd name="connsiteY1" fmla="*/ 418416 h 3133189"/>
              <a:gd name="connsiteX2" fmla="*/ 3538309 w 4844988"/>
              <a:gd name="connsiteY2" fmla="*/ 396134 h 3133189"/>
              <a:gd name="connsiteX3" fmla="*/ 3861308 w 4844988"/>
              <a:gd name="connsiteY3" fmla="*/ 958323 h 3133189"/>
              <a:gd name="connsiteX4" fmla="*/ 4844988 w 4844988"/>
              <a:gd name="connsiteY4" fmla="*/ 1975126 h 3133189"/>
              <a:gd name="connsiteX5" fmla="*/ 3834082 w 4844988"/>
              <a:gd name="connsiteY5" fmla="*/ 3132830 h 3133189"/>
              <a:gd name="connsiteX6" fmla="*/ 1034788 w 4844988"/>
              <a:gd name="connsiteY6" fmla="*/ 3132830 h 3133189"/>
              <a:gd name="connsiteX7" fmla="*/ 0 w 4844988"/>
              <a:gd name="connsiteY7" fmla="*/ 2200829 h 3133189"/>
              <a:gd name="connsiteX8" fmla="*/ 851544 w 4844988"/>
              <a:gd name="connsiteY8" fmla="*/ 1392604 h 3133189"/>
              <a:gd name="connsiteX9" fmla="*/ 1899155 w 4844988"/>
              <a:gd name="connsiteY9" fmla="*/ 0 h 3133189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4988"/>
              <a:gd name="connsiteY0" fmla="*/ 0 h 3133266"/>
              <a:gd name="connsiteX1" fmla="*/ 2731090 w 4844988"/>
              <a:gd name="connsiteY1" fmla="*/ 418416 h 3133266"/>
              <a:gd name="connsiteX2" fmla="*/ 3538309 w 4844988"/>
              <a:gd name="connsiteY2" fmla="*/ 396134 h 3133266"/>
              <a:gd name="connsiteX3" fmla="*/ 3861308 w 4844988"/>
              <a:gd name="connsiteY3" fmla="*/ 958323 h 3133266"/>
              <a:gd name="connsiteX4" fmla="*/ 4844988 w 4844988"/>
              <a:gd name="connsiteY4" fmla="*/ 1975126 h 3133266"/>
              <a:gd name="connsiteX5" fmla="*/ 3834082 w 4844988"/>
              <a:gd name="connsiteY5" fmla="*/ 3132830 h 3133266"/>
              <a:gd name="connsiteX6" fmla="*/ 1034788 w 4844988"/>
              <a:gd name="connsiteY6" fmla="*/ 3132830 h 3133266"/>
              <a:gd name="connsiteX7" fmla="*/ 0 w 4844988"/>
              <a:gd name="connsiteY7" fmla="*/ 2200829 h 3133266"/>
              <a:gd name="connsiteX8" fmla="*/ 851544 w 4844988"/>
              <a:gd name="connsiteY8" fmla="*/ 1392604 h 3133266"/>
              <a:gd name="connsiteX9" fmla="*/ 1899155 w 4844988"/>
              <a:gd name="connsiteY9" fmla="*/ 0 h 3133266"/>
              <a:gd name="connsiteX0" fmla="*/ 1899155 w 4845058"/>
              <a:gd name="connsiteY0" fmla="*/ 0 h 3133266"/>
              <a:gd name="connsiteX1" fmla="*/ 2731090 w 4845058"/>
              <a:gd name="connsiteY1" fmla="*/ 418416 h 3133266"/>
              <a:gd name="connsiteX2" fmla="*/ 3538309 w 4845058"/>
              <a:gd name="connsiteY2" fmla="*/ 396134 h 3133266"/>
              <a:gd name="connsiteX3" fmla="*/ 3861308 w 4845058"/>
              <a:gd name="connsiteY3" fmla="*/ 958323 h 3133266"/>
              <a:gd name="connsiteX4" fmla="*/ 4844988 w 4845058"/>
              <a:gd name="connsiteY4" fmla="*/ 1975126 h 3133266"/>
              <a:gd name="connsiteX5" fmla="*/ 3834082 w 4845058"/>
              <a:gd name="connsiteY5" fmla="*/ 3132830 h 3133266"/>
              <a:gd name="connsiteX6" fmla="*/ 1034788 w 4845058"/>
              <a:gd name="connsiteY6" fmla="*/ 3132830 h 3133266"/>
              <a:gd name="connsiteX7" fmla="*/ 0 w 4845058"/>
              <a:gd name="connsiteY7" fmla="*/ 2200829 h 3133266"/>
              <a:gd name="connsiteX8" fmla="*/ 851544 w 4845058"/>
              <a:gd name="connsiteY8" fmla="*/ 1392604 h 3133266"/>
              <a:gd name="connsiteX9" fmla="*/ 1899155 w 4845058"/>
              <a:gd name="connsiteY9" fmla="*/ 0 h 3133266"/>
              <a:gd name="connsiteX0" fmla="*/ 1899155 w 4845043"/>
              <a:gd name="connsiteY0" fmla="*/ 0 h 3133266"/>
              <a:gd name="connsiteX1" fmla="*/ 2731090 w 4845043"/>
              <a:gd name="connsiteY1" fmla="*/ 418416 h 3133266"/>
              <a:gd name="connsiteX2" fmla="*/ 3538309 w 4845043"/>
              <a:gd name="connsiteY2" fmla="*/ 396134 h 3133266"/>
              <a:gd name="connsiteX3" fmla="*/ 3861308 w 4845043"/>
              <a:gd name="connsiteY3" fmla="*/ 958323 h 3133266"/>
              <a:gd name="connsiteX4" fmla="*/ 4844988 w 4845043"/>
              <a:gd name="connsiteY4" fmla="*/ 1975126 h 3133266"/>
              <a:gd name="connsiteX5" fmla="*/ 3834082 w 4845043"/>
              <a:gd name="connsiteY5" fmla="*/ 3132830 h 3133266"/>
              <a:gd name="connsiteX6" fmla="*/ 1034788 w 4845043"/>
              <a:gd name="connsiteY6" fmla="*/ 3132830 h 3133266"/>
              <a:gd name="connsiteX7" fmla="*/ 0 w 4845043"/>
              <a:gd name="connsiteY7" fmla="*/ 2200829 h 3133266"/>
              <a:gd name="connsiteX8" fmla="*/ 851544 w 4845043"/>
              <a:gd name="connsiteY8" fmla="*/ 1392604 h 3133266"/>
              <a:gd name="connsiteX9" fmla="*/ 1899155 w 484504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1308 w 4847123"/>
              <a:gd name="connsiteY3" fmla="*/ 958323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8649 w 4847123"/>
              <a:gd name="connsiteY3" fmla="*/ 973005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155 w 4847123"/>
              <a:gd name="connsiteY0" fmla="*/ 0 h 3133266"/>
              <a:gd name="connsiteX1" fmla="*/ 2731090 w 4847123"/>
              <a:gd name="connsiteY1" fmla="*/ 418416 h 3133266"/>
              <a:gd name="connsiteX2" fmla="*/ 3538309 w 4847123"/>
              <a:gd name="connsiteY2" fmla="*/ 396134 h 3133266"/>
              <a:gd name="connsiteX3" fmla="*/ 3868649 w 4847123"/>
              <a:gd name="connsiteY3" fmla="*/ 973005 h 3133266"/>
              <a:gd name="connsiteX4" fmla="*/ 4844988 w 4847123"/>
              <a:gd name="connsiteY4" fmla="*/ 1975126 h 3133266"/>
              <a:gd name="connsiteX5" fmla="*/ 3834082 w 4847123"/>
              <a:gd name="connsiteY5" fmla="*/ 3132830 h 3133266"/>
              <a:gd name="connsiteX6" fmla="*/ 1034788 w 4847123"/>
              <a:gd name="connsiteY6" fmla="*/ 3132830 h 3133266"/>
              <a:gd name="connsiteX7" fmla="*/ 0 w 4847123"/>
              <a:gd name="connsiteY7" fmla="*/ 2200829 h 3133266"/>
              <a:gd name="connsiteX8" fmla="*/ 851544 w 4847123"/>
              <a:gd name="connsiteY8" fmla="*/ 1392604 h 3133266"/>
              <a:gd name="connsiteX9" fmla="*/ 1899155 w 4847123"/>
              <a:gd name="connsiteY9" fmla="*/ 0 h 3133266"/>
              <a:gd name="connsiteX0" fmla="*/ 1899907 w 4847875"/>
              <a:gd name="connsiteY0" fmla="*/ 0 h 3133108"/>
              <a:gd name="connsiteX1" fmla="*/ 2731842 w 4847875"/>
              <a:gd name="connsiteY1" fmla="*/ 418416 h 3133108"/>
              <a:gd name="connsiteX2" fmla="*/ 3539061 w 4847875"/>
              <a:gd name="connsiteY2" fmla="*/ 396134 h 3133108"/>
              <a:gd name="connsiteX3" fmla="*/ 3869401 w 4847875"/>
              <a:gd name="connsiteY3" fmla="*/ 973005 h 3133108"/>
              <a:gd name="connsiteX4" fmla="*/ 4845740 w 4847875"/>
              <a:gd name="connsiteY4" fmla="*/ 1975126 h 3133108"/>
              <a:gd name="connsiteX5" fmla="*/ 3834834 w 4847875"/>
              <a:gd name="connsiteY5" fmla="*/ 3132830 h 3133108"/>
              <a:gd name="connsiteX6" fmla="*/ 1035540 w 4847875"/>
              <a:gd name="connsiteY6" fmla="*/ 3132830 h 3133108"/>
              <a:gd name="connsiteX7" fmla="*/ 752 w 4847875"/>
              <a:gd name="connsiteY7" fmla="*/ 2200829 h 3133108"/>
              <a:gd name="connsiteX8" fmla="*/ 852296 w 4847875"/>
              <a:gd name="connsiteY8" fmla="*/ 1392604 h 3133108"/>
              <a:gd name="connsiteX9" fmla="*/ 1899907 w 4847875"/>
              <a:gd name="connsiteY9" fmla="*/ 0 h 3133108"/>
              <a:gd name="connsiteX0" fmla="*/ 1899832 w 4847800"/>
              <a:gd name="connsiteY0" fmla="*/ 0 h 3140212"/>
              <a:gd name="connsiteX1" fmla="*/ 2731767 w 4847800"/>
              <a:gd name="connsiteY1" fmla="*/ 418416 h 3140212"/>
              <a:gd name="connsiteX2" fmla="*/ 3538986 w 4847800"/>
              <a:gd name="connsiteY2" fmla="*/ 396134 h 3140212"/>
              <a:gd name="connsiteX3" fmla="*/ 3869326 w 4847800"/>
              <a:gd name="connsiteY3" fmla="*/ 973005 h 3140212"/>
              <a:gd name="connsiteX4" fmla="*/ 4845665 w 4847800"/>
              <a:gd name="connsiteY4" fmla="*/ 1975126 h 3140212"/>
              <a:gd name="connsiteX5" fmla="*/ 3834759 w 4847800"/>
              <a:gd name="connsiteY5" fmla="*/ 3132830 h 3140212"/>
              <a:gd name="connsiteX6" fmla="*/ 1035465 w 4847800"/>
              <a:gd name="connsiteY6" fmla="*/ 3132830 h 3140212"/>
              <a:gd name="connsiteX7" fmla="*/ 677 w 4847800"/>
              <a:gd name="connsiteY7" fmla="*/ 2200829 h 3140212"/>
              <a:gd name="connsiteX8" fmla="*/ 852221 w 4847800"/>
              <a:gd name="connsiteY8" fmla="*/ 1392604 h 3140212"/>
              <a:gd name="connsiteX9" fmla="*/ 1899832 w 4847800"/>
              <a:gd name="connsiteY9" fmla="*/ 0 h 3140212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0279"/>
              <a:gd name="connsiteX1" fmla="*/ 2717121 w 4833154"/>
              <a:gd name="connsiteY1" fmla="*/ 418416 h 3140279"/>
              <a:gd name="connsiteX2" fmla="*/ 3524340 w 4833154"/>
              <a:gd name="connsiteY2" fmla="*/ 396134 h 3140279"/>
              <a:gd name="connsiteX3" fmla="*/ 3854680 w 4833154"/>
              <a:gd name="connsiteY3" fmla="*/ 973005 h 3140279"/>
              <a:gd name="connsiteX4" fmla="*/ 4831019 w 4833154"/>
              <a:gd name="connsiteY4" fmla="*/ 1975126 h 3140279"/>
              <a:gd name="connsiteX5" fmla="*/ 3820113 w 4833154"/>
              <a:gd name="connsiteY5" fmla="*/ 3132830 h 3140279"/>
              <a:gd name="connsiteX6" fmla="*/ 1020819 w 4833154"/>
              <a:gd name="connsiteY6" fmla="*/ 3132830 h 3140279"/>
              <a:gd name="connsiteX7" fmla="*/ 713 w 4833154"/>
              <a:gd name="connsiteY7" fmla="*/ 2208170 h 3140279"/>
              <a:gd name="connsiteX8" fmla="*/ 837575 w 4833154"/>
              <a:gd name="connsiteY8" fmla="*/ 1392604 h 3140279"/>
              <a:gd name="connsiteX9" fmla="*/ 1885186 w 4833154"/>
              <a:gd name="connsiteY9" fmla="*/ 0 h 3140279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24340 w 4833154"/>
              <a:gd name="connsiteY2" fmla="*/ 396134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1975126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3154"/>
              <a:gd name="connsiteY0" fmla="*/ 0 h 3141003"/>
              <a:gd name="connsiteX1" fmla="*/ 2717121 w 4833154"/>
              <a:gd name="connsiteY1" fmla="*/ 418416 h 3141003"/>
              <a:gd name="connsiteX2" fmla="*/ 3516999 w 4833154"/>
              <a:gd name="connsiteY2" fmla="*/ 410815 h 3141003"/>
              <a:gd name="connsiteX3" fmla="*/ 3854680 w 4833154"/>
              <a:gd name="connsiteY3" fmla="*/ 973005 h 3141003"/>
              <a:gd name="connsiteX4" fmla="*/ 4831019 w 4833154"/>
              <a:gd name="connsiteY4" fmla="*/ 2070554 h 3141003"/>
              <a:gd name="connsiteX5" fmla="*/ 3820113 w 4833154"/>
              <a:gd name="connsiteY5" fmla="*/ 3132830 h 3141003"/>
              <a:gd name="connsiteX6" fmla="*/ 1020819 w 4833154"/>
              <a:gd name="connsiteY6" fmla="*/ 3132830 h 3141003"/>
              <a:gd name="connsiteX7" fmla="*/ 713 w 4833154"/>
              <a:gd name="connsiteY7" fmla="*/ 2208170 h 3141003"/>
              <a:gd name="connsiteX8" fmla="*/ 837575 w 4833154"/>
              <a:gd name="connsiteY8" fmla="*/ 1392604 h 3141003"/>
              <a:gd name="connsiteX9" fmla="*/ 1885186 w 4833154"/>
              <a:gd name="connsiteY9" fmla="*/ 0 h 3141003"/>
              <a:gd name="connsiteX0" fmla="*/ 1885186 w 4831448"/>
              <a:gd name="connsiteY0" fmla="*/ 0 h 3141003"/>
              <a:gd name="connsiteX1" fmla="*/ 2717121 w 4831448"/>
              <a:gd name="connsiteY1" fmla="*/ 418416 h 3141003"/>
              <a:gd name="connsiteX2" fmla="*/ 3516999 w 4831448"/>
              <a:gd name="connsiteY2" fmla="*/ 410815 h 3141003"/>
              <a:gd name="connsiteX3" fmla="*/ 3854680 w 4831448"/>
              <a:gd name="connsiteY3" fmla="*/ 973005 h 3141003"/>
              <a:gd name="connsiteX4" fmla="*/ 4831019 w 4831448"/>
              <a:gd name="connsiteY4" fmla="*/ 2070554 h 3141003"/>
              <a:gd name="connsiteX5" fmla="*/ 3820113 w 4831448"/>
              <a:gd name="connsiteY5" fmla="*/ 3132830 h 3141003"/>
              <a:gd name="connsiteX6" fmla="*/ 1020819 w 4831448"/>
              <a:gd name="connsiteY6" fmla="*/ 3132830 h 3141003"/>
              <a:gd name="connsiteX7" fmla="*/ 713 w 4831448"/>
              <a:gd name="connsiteY7" fmla="*/ 2208170 h 3141003"/>
              <a:gd name="connsiteX8" fmla="*/ 837575 w 4831448"/>
              <a:gd name="connsiteY8" fmla="*/ 1392604 h 3141003"/>
              <a:gd name="connsiteX9" fmla="*/ 1885186 w 4831448"/>
              <a:gd name="connsiteY9" fmla="*/ 0 h 3141003"/>
              <a:gd name="connsiteX0" fmla="*/ 1885186 w 4831521"/>
              <a:gd name="connsiteY0" fmla="*/ 0 h 3141003"/>
              <a:gd name="connsiteX1" fmla="*/ 2717121 w 4831521"/>
              <a:gd name="connsiteY1" fmla="*/ 418416 h 3141003"/>
              <a:gd name="connsiteX2" fmla="*/ 3516999 w 4831521"/>
              <a:gd name="connsiteY2" fmla="*/ 410815 h 3141003"/>
              <a:gd name="connsiteX3" fmla="*/ 3854680 w 4831521"/>
              <a:gd name="connsiteY3" fmla="*/ 973005 h 3141003"/>
              <a:gd name="connsiteX4" fmla="*/ 4831019 w 4831521"/>
              <a:gd name="connsiteY4" fmla="*/ 2070554 h 3141003"/>
              <a:gd name="connsiteX5" fmla="*/ 3820113 w 4831521"/>
              <a:gd name="connsiteY5" fmla="*/ 3132830 h 3141003"/>
              <a:gd name="connsiteX6" fmla="*/ 1020819 w 4831521"/>
              <a:gd name="connsiteY6" fmla="*/ 3132830 h 3141003"/>
              <a:gd name="connsiteX7" fmla="*/ 713 w 4831521"/>
              <a:gd name="connsiteY7" fmla="*/ 2208170 h 3141003"/>
              <a:gd name="connsiteX8" fmla="*/ 837575 w 4831521"/>
              <a:gd name="connsiteY8" fmla="*/ 1392604 h 3141003"/>
              <a:gd name="connsiteX9" fmla="*/ 1885186 w 4831521"/>
              <a:gd name="connsiteY9" fmla="*/ 0 h 31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1521" h="3141003">
                <a:moveTo>
                  <a:pt x="1885186" y="0"/>
                </a:moveTo>
                <a:cubicBezTo>
                  <a:pt x="2507520" y="14681"/>
                  <a:pt x="2579286" y="315648"/>
                  <a:pt x="2717121" y="418416"/>
                </a:cubicBezTo>
                <a:cubicBezTo>
                  <a:pt x="3147693" y="227473"/>
                  <a:pt x="3365380" y="322814"/>
                  <a:pt x="3516999" y="410815"/>
                </a:cubicBezTo>
                <a:cubicBezTo>
                  <a:pt x="3771484" y="583531"/>
                  <a:pt x="3813082" y="829653"/>
                  <a:pt x="3854680" y="973005"/>
                </a:cubicBezTo>
                <a:cubicBezTo>
                  <a:pt x="4674414" y="1135764"/>
                  <a:pt x="4840807" y="1849071"/>
                  <a:pt x="4831019" y="2070554"/>
                </a:cubicBezTo>
                <a:cubicBezTo>
                  <a:pt x="4853753" y="2999662"/>
                  <a:pt x="4098355" y="3121303"/>
                  <a:pt x="3820113" y="3132830"/>
                </a:cubicBezTo>
                <a:cubicBezTo>
                  <a:pt x="2734839" y="3121466"/>
                  <a:pt x="2901294" y="3132830"/>
                  <a:pt x="1020819" y="3132830"/>
                </a:cubicBezTo>
                <a:cubicBezTo>
                  <a:pt x="233764" y="3222186"/>
                  <a:pt x="-15238" y="2556933"/>
                  <a:pt x="713" y="2208170"/>
                </a:cubicBezTo>
                <a:cubicBezTo>
                  <a:pt x="42312" y="1439598"/>
                  <a:pt x="678522" y="1412430"/>
                  <a:pt x="837575" y="1392604"/>
                </a:cubicBezTo>
                <a:cubicBezTo>
                  <a:pt x="819734" y="40184"/>
                  <a:pt x="1778232" y="23763"/>
                  <a:pt x="1885186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rade Gothic LT Std"/>
            </a:endParaRPr>
          </a:p>
        </p:txBody>
      </p:sp>
      <p:pic>
        <p:nvPicPr>
          <p:cNvPr id="153" name="Picture 3" descr="TalosLogo_dropshadow_p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07" y="2479550"/>
            <a:ext cx="1200733" cy="400244"/>
          </a:xfrm>
          <a:prstGeom prst="rect">
            <a:avLst/>
          </a:prstGeom>
        </p:spPr>
      </p:pic>
      <p:grpSp>
        <p:nvGrpSpPr>
          <p:cNvPr id="68" name="Group 8"/>
          <p:cNvGrpSpPr/>
          <p:nvPr/>
        </p:nvGrpSpPr>
        <p:grpSpPr>
          <a:xfrm>
            <a:off x="424633" y="1253279"/>
            <a:ext cx="5905667" cy="892406"/>
            <a:chOff x="322855" y="1018940"/>
            <a:chExt cx="5905667" cy="892406"/>
          </a:xfrm>
        </p:grpSpPr>
        <p:sp>
          <p:nvSpPr>
            <p:cNvPr id="69" name="角丸四角形 78"/>
            <p:cNvSpPr/>
            <p:nvPr/>
          </p:nvSpPr>
          <p:spPr>
            <a:xfrm>
              <a:off x="323850" y="1018940"/>
              <a:ext cx="5705889" cy="598170"/>
            </a:xfrm>
            <a:prstGeom prst="roundRect">
              <a:avLst>
                <a:gd name="adj" fmla="val 1164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0" name="二等辺三角形 20"/>
            <p:cNvSpPr/>
            <p:nvPr/>
          </p:nvSpPr>
          <p:spPr>
            <a:xfrm rot="10800000">
              <a:off x="1011513" y="1668637"/>
              <a:ext cx="340666" cy="24270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71" name="Group 3"/>
            <p:cNvGrpSpPr/>
            <p:nvPr/>
          </p:nvGrpSpPr>
          <p:grpSpPr>
            <a:xfrm>
              <a:off x="322855" y="1051074"/>
              <a:ext cx="5310630" cy="566036"/>
              <a:chOff x="1011489" y="4221854"/>
              <a:chExt cx="5310630" cy="566036"/>
            </a:xfrm>
          </p:grpSpPr>
          <p:sp>
            <p:nvSpPr>
              <p:cNvPr id="73" name="テキスト ボックス 16"/>
              <p:cNvSpPr txBox="1"/>
              <p:nvPr/>
            </p:nvSpPr>
            <p:spPr>
              <a:xfrm>
                <a:off x="1011489" y="4221854"/>
                <a:ext cx="80021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150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サンプル収集</a:t>
                </a:r>
                <a:endPara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66"/>
              <p:cNvSpPr txBox="1"/>
              <p:nvPr/>
            </p:nvSpPr>
            <p:spPr>
              <a:xfrm>
                <a:off x="1820314" y="4221854"/>
                <a:ext cx="65114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42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Web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サイト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ブロック</a:t>
                </a:r>
              </a:p>
            </p:txBody>
          </p:sp>
          <p:sp>
            <p:nvSpPr>
              <p:cNvPr id="75" name="テキスト ボックス 70"/>
              <p:cNvSpPr txBox="1"/>
              <p:nvPr/>
            </p:nvSpPr>
            <p:spPr>
              <a:xfrm>
                <a:off x="2518213" y="4221854"/>
                <a:ext cx="8803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レピュテーション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クエリ登録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6" name="テキスト ボックス 71"/>
              <p:cNvSpPr txBox="1"/>
              <p:nvPr/>
            </p:nvSpPr>
            <p:spPr>
              <a:xfrm>
                <a:off x="3384692" y="4221854"/>
                <a:ext cx="72327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4600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億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メール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解析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テキスト ボックス 73"/>
              <p:cNvSpPr txBox="1"/>
              <p:nvPr/>
            </p:nvSpPr>
            <p:spPr>
              <a:xfrm>
                <a:off x="4055202" y="4221854"/>
                <a:ext cx="85151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Cisco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AMP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で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マルウェア発見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8" name="テキスト ボックス 76"/>
              <p:cNvSpPr txBox="1"/>
              <p:nvPr/>
            </p:nvSpPr>
            <p:spPr>
              <a:xfrm>
                <a:off x="4841775" y="4221854"/>
                <a:ext cx="102078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マルウェア情報を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Cisco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AMP </a:t>
                </a:r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へ送信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" name="テキスト ボックス 77"/>
              <p:cNvSpPr txBox="1"/>
              <p:nvPr/>
            </p:nvSpPr>
            <p:spPr>
              <a:xfrm>
                <a:off x="5778380" y="4221854"/>
                <a:ext cx="54373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</a:t>
                </a:r>
                <a:r>
                  <a:rPr kumimoji="1" lang="ja-JP" altLang="en-US" sz="14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万</a:t>
                </a:r>
                <a:endParaRPr kumimoji="1" lang="en-US" altLang="ja-JP" sz="14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イベント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  <a:p>
                <a:pPr algn="ctr"/>
                <a:r>
                  <a:rPr kumimoji="1" lang="ja-JP" altLang="en-US" sz="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検出</a:t>
                </a:r>
                <a:endParaRPr kumimoji="1" lang="en-US" altLang="ja-JP" sz="8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Straight Connector 118"/>
              <p:cNvCxnSpPr/>
              <p:nvPr/>
            </p:nvCxnSpPr>
            <p:spPr>
              <a:xfrm>
                <a:off x="1776002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19"/>
              <p:cNvCxnSpPr/>
              <p:nvPr/>
            </p:nvCxnSpPr>
            <p:spPr>
              <a:xfrm>
                <a:off x="2494444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120"/>
              <p:cNvCxnSpPr/>
              <p:nvPr/>
            </p:nvCxnSpPr>
            <p:spPr>
              <a:xfrm>
                <a:off x="3415826" y="4228726"/>
                <a:ext cx="0" cy="52603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121"/>
              <p:cNvCxnSpPr/>
              <p:nvPr/>
            </p:nvCxnSpPr>
            <p:spPr>
              <a:xfrm>
                <a:off x="4073014" y="4233892"/>
                <a:ext cx="0" cy="5539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22"/>
              <p:cNvCxnSpPr/>
              <p:nvPr/>
            </p:nvCxnSpPr>
            <p:spPr>
              <a:xfrm>
                <a:off x="4877862" y="4232891"/>
                <a:ext cx="0" cy="5218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23"/>
              <p:cNvCxnSpPr/>
              <p:nvPr/>
            </p:nvCxnSpPr>
            <p:spPr>
              <a:xfrm>
                <a:off x="5802362" y="4236668"/>
                <a:ext cx="0" cy="51809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"/>
            <p:cNvSpPr txBox="1"/>
            <p:nvPr/>
          </p:nvSpPr>
          <p:spPr>
            <a:xfrm>
              <a:off x="5581075" y="1231455"/>
              <a:ext cx="6474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/</a:t>
              </a:r>
              <a:r>
                <a:rPr lang="en-US" sz="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1</a:t>
              </a:r>
              <a:r>
                <a:rPr lang="ja-JP" altLang="en-US" sz="1200" b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rial" panose="020B0604020202020204" pitchFamily="34" charset="0"/>
                </a:rPr>
                <a:t>日</a:t>
              </a:r>
              <a:endParaRPr 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4" name="Rounded Rectangle 115"/>
          <p:cNvSpPr/>
          <p:nvPr/>
        </p:nvSpPr>
        <p:spPr bwMode="auto">
          <a:xfrm>
            <a:off x="2757770" y="3906063"/>
            <a:ext cx="1398898" cy="540431"/>
          </a:xfrm>
          <a:prstGeom prst="roundRect">
            <a:avLst>
              <a:gd name="adj" fmla="val 10076"/>
            </a:avLst>
          </a:prstGeom>
          <a:solidFill>
            <a:schemeClr val="bg1"/>
          </a:solidFill>
          <a:ln w="12700" cap="rnd" cmpd="sng" algn="ctr">
            <a:solidFill>
              <a:srgbClr val="4D4D4C"/>
            </a:solidFill>
            <a:prstDash val="solid"/>
            <a:round/>
            <a:headEnd type="oval" w="med" len="med"/>
            <a:tailEnd type="none" w="med" len="med"/>
          </a:ln>
          <a:effectLst/>
          <a:extLst/>
        </p:spPr>
        <p:txBody>
          <a:bodyPr lIns="91318" tIns="45660" rIns="91318" bIns="45660" rtlCol="0" anchor="ctr"/>
          <a:lstStyle/>
          <a:p>
            <a:pPr marL="0" marR="0" lvl="0" indent="0" algn="ctr" defTabSz="9135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8" name="Rounded Rectangle 115"/>
          <p:cNvSpPr/>
          <p:nvPr/>
        </p:nvSpPr>
        <p:spPr bwMode="auto">
          <a:xfrm>
            <a:off x="4226623" y="3906063"/>
            <a:ext cx="1465991" cy="540431"/>
          </a:xfrm>
          <a:prstGeom prst="roundRect">
            <a:avLst>
              <a:gd name="adj" fmla="val 10076"/>
            </a:avLst>
          </a:prstGeom>
          <a:solidFill>
            <a:schemeClr val="bg1"/>
          </a:solidFill>
          <a:ln w="12700" cap="rnd" cmpd="sng" algn="ctr">
            <a:solidFill>
              <a:srgbClr val="4D4D4C"/>
            </a:solidFill>
            <a:prstDash val="solid"/>
            <a:round/>
            <a:headEnd type="oval" w="med" len="med"/>
            <a:tailEnd type="none" w="med" len="med"/>
          </a:ln>
          <a:effectLst/>
          <a:extLst/>
        </p:spPr>
        <p:txBody>
          <a:bodyPr lIns="91318" tIns="45660" rIns="91318" bIns="45660" rtlCol="0" anchor="ctr"/>
          <a:lstStyle/>
          <a:p>
            <a:pPr marL="0" marR="0" lvl="0" indent="0" algn="ctr" defTabSz="9135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9" name="Straight Connector 116"/>
          <p:cNvCxnSpPr>
            <a:endCxn id="158" idx="0"/>
          </p:cNvCxnSpPr>
          <p:nvPr/>
        </p:nvCxnSpPr>
        <p:spPr bwMode="auto">
          <a:xfrm>
            <a:off x="4693831" y="3221078"/>
            <a:ext cx="265788" cy="684985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</p:cxnSp>
      <p:grpSp>
        <p:nvGrpSpPr>
          <p:cNvPr id="160" name="Group 32"/>
          <p:cNvGrpSpPr/>
          <p:nvPr/>
        </p:nvGrpSpPr>
        <p:grpSpPr>
          <a:xfrm>
            <a:off x="3060077" y="2126630"/>
            <a:ext cx="2124910" cy="1002640"/>
            <a:chOff x="1848851" y="1439316"/>
            <a:chExt cx="2492801" cy="1335012"/>
          </a:xfrm>
        </p:grpSpPr>
        <p:sp>
          <p:nvSpPr>
            <p:cNvPr id="202" name="Freeform 102"/>
            <p:cNvSpPr/>
            <p:nvPr/>
          </p:nvSpPr>
          <p:spPr>
            <a:xfrm rot="3300032">
              <a:off x="3398167" y="1713692"/>
              <a:ext cx="782748" cy="325466"/>
            </a:xfrm>
            <a:custGeom>
              <a:avLst/>
              <a:gdLst>
                <a:gd name="connsiteX0" fmla="*/ 93636 w 763657"/>
                <a:gd name="connsiteY0" fmla="*/ 139429 h 327630"/>
                <a:gd name="connsiteX1" fmla="*/ 690959 w 763657"/>
                <a:gd name="connsiteY1" fmla="*/ 109085 h 327630"/>
                <a:gd name="connsiteX2" fmla="*/ 748448 w 763657"/>
                <a:gd name="connsiteY2" fmla="*/ 172594 h 327630"/>
                <a:gd name="connsiteX3" fmla="*/ 763657 w 763657"/>
                <a:gd name="connsiteY3" fmla="*/ 195582 h 327630"/>
                <a:gd name="connsiteX4" fmla="*/ 212297 w 763657"/>
                <a:gd name="connsiteY4" fmla="*/ 327630 h 327630"/>
                <a:gd name="connsiteX5" fmla="*/ 212297 w 763657"/>
                <a:gd name="connsiteY5" fmla="*/ 311204 h 327630"/>
                <a:gd name="connsiteX6" fmla="*/ 0 w 763657"/>
                <a:gd name="connsiteY6" fmla="*/ 311204 h 327630"/>
                <a:gd name="connsiteX7" fmla="*/ 1679 w 763657"/>
                <a:gd name="connsiteY7" fmla="*/ 303443 h 327630"/>
                <a:gd name="connsiteX8" fmla="*/ 93636 w 763657"/>
                <a:gd name="connsiteY8" fmla="*/ 139429 h 327630"/>
                <a:gd name="connsiteX0" fmla="*/ 212297 w 763657"/>
                <a:gd name="connsiteY0" fmla="*/ 311204 h 402644"/>
                <a:gd name="connsiteX1" fmla="*/ 0 w 763657"/>
                <a:gd name="connsiteY1" fmla="*/ 311204 h 402644"/>
                <a:gd name="connsiteX2" fmla="*/ 1679 w 763657"/>
                <a:gd name="connsiteY2" fmla="*/ 303443 h 402644"/>
                <a:gd name="connsiteX3" fmla="*/ 93636 w 763657"/>
                <a:gd name="connsiteY3" fmla="*/ 139429 h 402644"/>
                <a:gd name="connsiteX4" fmla="*/ 690959 w 763657"/>
                <a:gd name="connsiteY4" fmla="*/ 109085 h 402644"/>
                <a:gd name="connsiteX5" fmla="*/ 748448 w 763657"/>
                <a:gd name="connsiteY5" fmla="*/ 172594 h 402644"/>
                <a:gd name="connsiteX6" fmla="*/ 763657 w 763657"/>
                <a:gd name="connsiteY6" fmla="*/ 195582 h 402644"/>
                <a:gd name="connsiteX7" fmla="*/ 212297 w 763657"/>
                <a:gd name="connsiteY7" fmla="*/ 327630 h 402644"/>
                <a:gd name="connsiteX8" fmla="*/ 303737 w 763657"/>
                <a:gd name="connsiteY8" fmla="*/ 402644 h 402644"/>
                <a:gd name="connsiteX0" fmla="*/ 212297 w 763657"/>
                <a:gd name="connsiteY0" fmla="*/ 311204 h 327630"/>
                <a:gd name="connsiteX1" fmla="*/ 0 w 763657"/>
                <a:gd name="connsiteY1" fmla="*/ 311204 h 327630"/>
                <a:gd name="connsiteX2" fmla="*/ 1679 w 763657"/>
                <a:gd name="connsiteY2" fmla="*/ 303443 h 327630"/>
                <a:gd name="connsiteX3" fmla="*/ 93636 w 763657"/>
                <a:gd name="connsiteY3" fmla="*/ 139429 h 327630"/>
                <a:gd name="connsiteX4" fmla="*/ 690959 w 763657"/>
                <a:gd name="connsiteY4" fmla="*/ 109085 h 327630"/>
                <a:gd name="connsiteX5" fmla="*/ 748448 w 763657"/>
                <a:gd name="connsiteY5" fmla="*/ 172594 h 327630"/>
                <a:gd name="connsiteX6" fmla="*/ 763657 w 763657"/>
                <a:gd name="connsiteY6" fmla="*/ 195582 h 327630"/>
                <a:gd name="connsiteX7" fmla="*/ 212297 w 763657"/>
                <a:gd name="connsiteY7" fmla="*/ 327630 h 327630"/>
                <a:gd name="connsiteX0" fmla="*/ 212297 w 763657"/>
                <a:gd name="connsiteY0" fmla="*/ 311204 h 311204"/>
                <a:gd name="connsiteX1" fmla="*/ 0 w 763657"/>
                <a:gd name="connsiteY1" fmla="*/ 311204 h 311204"/>
                <a:gd name="connsiteX2" fmla="*/ 1679 w 763657"/>
                <a:gd name="connsiteY2" fmla="*/ 303443 h 311204"/>
                <a:gd name="connsiteX3" fmla="*/ 93636 w 763657"/>
                <a:gd name="connsiteY3" fmla="*/ 139429 h 311204"/>
                <a:gd name="connsiteX4" fmla="*/ 690959 w 763657"/>
                <a:gd name="connsiteY4" fmla="*/ 109085 h 311204"/>
                <a:gd name="connsiteX5" fmla="*/ 748448 w 763657"/>
                <a:gd name="connsiteY5" fmla="*/ 172594 h 311204"/>
                <a:gd name="connsiteX6" fmla="*/ 763657 w 763657"/>
                <a:gd name="connsiteY6" fmla="*/ 195582 h 311204"/>
                <a:gd name="connsiteX0" fmla="*/ 0 w 763657"/>
                <a:gd name="connsiteY0" fmla="*/ 311204 h 311204"/>
                <a:gd name="connsiteX1" fmla="*/ 1679 w 763657"/>
                <a:gd name="connsiteY1" fmla="*/ 303443 h 311204"/>
                <a:gd name="connsiteX2" fmla="*/ 93636 w 763657"/>
                <a:gd name="connsiteY2" fmla="*/ 139429 h 311204"/>
                <a:gd name="connsiteX3" fmla="*/ 690959 w 763657"/>
                <a:gd name="connsiteY3" fmla="*/ 109085 h 311204"/>
                <a:gd name="connsiteX4" fmla="*/ 748448 w 763657"/>
                <a:gd name="connsiteY4" fmla="*/ 172594 h 311204"/>
                <a:gd name="connsiteX5" fmla="*/ 763657 w 763657"/>
                <a:gd name="connsiteY5" fmla="*/ 195582 h 311204"/>
                <a:gd name="connsiteX0" fmla="*/ 0 w 748448"/>
                <a:gd name="connsiteY0" fmla="*/ 311204 h 311204"/>
                <a:gd name="connsiteX1" fmla="*/ 1679 w 748448"/>
                <a:gd name="connsiteY1" fmla="*/ 303443 h 311204"/>
                <a:gd name="connsiteX2" fmla="*/ 93636 w 748448"/>
                <a:gd name="connsiteY2" fmla="*/ 139429 h 311204"/>
                <a:gd name="connsiteX3" fmla="*/ 690959 w 748448"/>
                <a:gd name="connsiteY3" fmla="*/ 109085 h 311204"/>
                <a:gd name="connsiteX4" fmla="*/ 748448 w 748448"/>
                <a:gd name="connsiteY4" fmla="*/ 172594 h 31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448" h="311204">
                  <a:moveTo>
                    <a:pt x="0" y="311204"/>
                  </a:moveTo>
                  <a:lnTo>
                    <a:pt x="1679" y="303443"/>
                  </a:lnTo>
                  <a:cubicBezTo>
                    <a:pt x="19026" y="244368"/>
                    <a:pt x="49601" y="188177"/>
                    <a:pt x="93636" y="139429"/>
                  </a:cubicBezTo>
                  <a:cubicBezTo>
                    <a:pt x="250203" y="-33896"/>
                    <a:pt x="517634" y="-47482"/>
                    <a:pt x="690959" y="109085"/>
                  </a:cubicBezTo>
                  <a:cubicBezTo>
                    <a:pt x="712624" y="128656"/>
                    <a:pt x="731795" y="149959"/>
                    <a:pt x="748448" y="172594"/>
                  </a:cubicBez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3" name="Freeform 98"/>
            <p:cNvSpPr/>
            <p:nvPr/>
          </p:nvSpPr>
          <p:spPr>
            <a:xfrm>
              <a:off x="1848851" y="2138484"/>
              <a:ext cx="318488" cy="635844"/>
            </a:xfrm>
            <a:custGeom>
              <a:avLst/>
              <a:gdLst>
                <a:gd name="connsiteX0" fmla="*/ 293809 w 392310"/>
                <a:gd name="connsiteY0" fmla="*/ 0 h 607981"/>
                <a:gd name="connsiteX1" fmla="*/ 293809 w 392310"/>
                <a:gd name="connsiteY1" fmla="*/ 232977 h 607981"/>
                <a:gd name="connsiteX2" fmla="*/ 392310 w 392310"/>
                <a:gd name="connsiteY2" fmla="*/ 232977 h 607981"/>
                <a:gd name="connsiteX3" fmla="*/ 304532 w 392310"/>
                <a:gd name="connsiteY3" fmla="*/ 607981 h 607981"/>
                <a:gd name="connsiteX4" fmla="*/ 0 w 392310"/>
                <a:gd name="connsiteY4" fmla="*/ 303450 h 607981"/>
                <a:gd name="connsiteX5" fmla="*/ 243158 w 392310"/>
                <a:gd name="connsiteY5" fmla="*/ 5106 h 607981"/>
                <a:gd name="connsiteX6" fmla="*/ 293809 w 392310"/>
                <a:gd name="connsiteY6" fmla="*/ 0 h 607981"/>
                <a:gd name="connsiteX0" fmla="*/ 392310 w 483750"/>
                <a:gd name="connsiteY0" fmla="*/ 232977 h 607981"/>
                <a:gd name="connsiteX1" fmla="*/ 304532 w 483750"/>
                <a:gd name="connsiteY1" fmla="*/ 607981 h 607981"/>
                <a:gd name="connsiteX2" fmla="*/ 0 w 483750"/>
                <a:gd name="connsiteY2" fmla="*/ 303450 h 607981"/>
                <a:gd name="connsiteX3" fmla="*/ 243158 w 483750"/>
                <a:gd name="connsiteY3" fmla="*/ 5106 h 607981"/>
                <a:gd name="connsiteX4" fmla="*/ 293809 w 483750"/>
                <a:gd name="connsiteY4" fmla="*/ 0 h 607981"/>
                <a:gd name="connsiteX5" fmla="*/ 293809 w 483750"/>
                <a:gd name="connsiteY5" fmla="*/ 232977 h 607981"/>
                <a:gd name="connsiteX6" fmla="*/ 483750 w 483750"/>
                <a:gd name="connsiteY6" fmla="*/ 32441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5" fmla="*/ 293809 w 392310"/>
                <a:gd name="connsiteY5" fmla="*/ 23297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0" fmla="*/ 304532 w 304532"/>
                <a:gd name="connsiteY0" fmla="*/ 607981 h 607981"/>
                <a:gd name="connsiteX1" fmla="*/ 0 w 304532"/>
                <a:gd name="connsiteY1" fmla="*/ 303450 h 607981"/>
                <a:gd name="connsiteX2" fmla="*/ 243158 w 304532"/>
                <a:gd name="connsiteY2" fmla="*/ 5106 h 607981"/>
                <a:gd name="connsiteX3" fmla="*/ 293809 w 304532"/>
                <a:gd name="connsiteY3" fmla="*/ 0 h 60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32" h="607981">
                  <a:moveTo>
                    <a:pt x="304532" y="607981"/>
                  </a:moveTo>
                  <a:cubicBezTo>
                    <a:pt x="136344" y="607981"/>
                    <a:pt x="0" y="471638"/>
                    <a:pt x="0" y="303450"/>
                  </a:cubicBezTo>
                  <a:cubicBezTo>
                    <a:pt x="0" y="156286"/>
                    <a:pt x="104388" y="33502"/>
                    <a:pt x="243158" y="5106"/>
                  </a:cubicBezTo>
                  <a:lnTo>
                    <a:pt x="293809" y="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4" name="Freeform 93"/>
            <p:cNvSpPr/>
            <p:nvPr/>
          </p:nvSpPr>
          <p:spPr>
            <a:xfrm rot="787047" flipH="1">
              <a:off x="2237837" y="1439316"/>
              <a:ext cx="1158045" cy="919888"/>
            </a:xfrm>
            <a:custGeom>
              <a:avLst/>
              <a:gdLst>
                <a:gd name="connsiteX0" fmla="*/ 472534 w 1270634"/>
                <a:gd name="connsiteY0" fmla="*/ 0 h 1009323"/>
                <a:gd name="connsiteX1" fmla="*/ 1270634 w 1270634"/>
                <a:gd name="connsiteY1" fmla="*/ 798100 h 1009323"/>
                <a:gd name="connsiteX2" fmla="*/ 1254419 w 1270634"/>
                <a:gd name="connsiteY2" fmla="*/ 958945 h 1009323"/>
                <a:gd name="connsiteX3" fmla="*/ 1241466 w 1270634"/>
                <a:gd name="connsiteY3" fmla="*/ 1009323 h 1009323"/>
                <a:gd name="connsiteX4" fmla="*/ 371141 w 1270634"/>
                <a:gd name="connsiteY4" fmla="*/ 1009323 h 1009323"/>
                <a:gd name="connsiteX5" fmla="*/ 371141 w 1270634"/>
                <a:gd name="connsiteY5" fmla="*/ 158010 h 1009323"/>
                <a:gd name="connsiteX6" fmla="*/ 0 w 1270634"/>
                <a:gd name="connsiteY6" fmla="*/ 158010 h 1009323"/>
                <a:gd name="connsiteX7" fmla="*/ 26309 w 1270634"/>
                <a:gd name="connsiteY7" fmla="*/ 136303 h 1009323"/>
                <a:gd name="connsiteX8" fmla="*/ 472534 w 1270634"/>
                <a:gd name="connsiteY8" fmla="*/ 0 h 1009323"/>
                <a:gd name="connsiteX0" fmla="*/ 371141 w 1270634"/>
                <a:gd name="connsiteY0" fmla="*/ 158010 h 1009323"/>
                <a:gd name="connsiteX1" fmla="*/ 0 w 1270634"/>
                <a:gd name="connsiteY1" fmla="*/ 158010 h 1009323"/>
                <a:gd name="connsiteX2" fmla="*/ 26309 w 1270634"/>
                <a:gd name="connsiteY2" fmla="*/ 136303 h 1009323"/>
                <a:gd name="connsiteX3" fmla="*/ 472534 w 1270634"/>
                <a:gd name="connsiteY3" fmla="*/ 0 h 1009323"/>
                <a:gd name="connsiteX4" fmla="*/ 1270634 w 1270634"/>
                <a:gd name="connsiteY4" fmla="*/ 798100 h 1009323"/>
                <a:gd name="connsiteX5" fmla="*/ 1254419 w 1270634"/>
                <a:gd name="connsiteY5" fmla="*/ 958945 h 1009323"/>
                <a:gd name="connsiteX6" fmla="*/ 1241466 w 1270634"/>
                <a:gd name="connsiteY6" fmla="*/ 1009323 h 1009323"/>
                <a:gd name="connsiteX7" fmla="*/ 371141 w 1270634"/>
                <a:gd name="connsiteY7" fmla="*/ 1009323 h 1009323"/>
                <a:gd name="connsiteX8" fmla="*/ 462581 w 1270634"/>
                <a:gd name="connsiteY8" fmla="*/ 249450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  <a:gd name="connsiteX6" fmla="*/ 371141 w 1270634"/>
                <a:gd name="connsiteY6" fmla="*/ 1009323 h 1009323"/>
                <a:gd name="connsiteX7" fmla="*/ 462581 w 1270634"/>
                <a:gd name="connsiteY7" fmla="*/ 249450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  <a:gd name="connsiteX6" fmla="*/ 371141 w 1270634"/>
                <a:gd name="connsiteY6" fmla="*/ 1009323 h 1009323"/>
                <a:gd name="connsiteX0" fmla="*/ 0 w 1270634"/>
                <a:gd name="connsiteY0" fmla="*/ 158010 h 1009323"/>
                <a:gd name="connsiteX1" fmla="*/ 26309 w 1270634"/>
                <a:gd name="connsiteY1" fmla="*/ 136303 h 1009323"/>
                <a:gd name="connsiteX2" fmla="*/ 472534 w 1270634"/>
                <a:gd name="connsiteY2" fmla="*/ 0 h 1009323"/>
                <a:gd name="connsiteX3" fmla="*/ 1270634 w 1270634"/>
                <a:gd name="connsiteY3" fmla="*/ 798100 h 1009323"/>
                <a:gd name="connsiteX4" fmla="*/ 1254419 w 1270634"/>
                <a:gd name="connsiteY4" fmla="*/ 958945 h 1009323"/>
                <a:gd name="connsiteX5" fmla="*/ 1241466 w 1270634"/>
                <a:gd name="connsiteY5" fmla="*/ 1009323 h 100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634" h="1009323">
                  <a:moveTo>
                    <a:pt x="0" y="158010"/>
                  </a:moveTo>
                  <a:lnTo>
                    <a:pt x="26309" y="136303"/>
                  </a:lnTo>
                  <a:cubicBezTo>
                    <a:pt x="153687" y="50248"/>
                    <a:pt x="307242" y="0"/>
                    <a:pt x="472534" y="0"/>
                  </a:cubicBezTo>
                  <a:cubicBezTo>
                    <a:pt x="913312" y="0"/>
                    <a:pt x="1270634" y="357322"/>
                    <a:pt x="1270634" y="798100"/>
                  </a:cubicBezTo>
                  <a:cubicBezTo>
                    <a:pt x="1270634" y="853197"/>
                    <a:pt x="1265051" y="906991"/>
                    <a:pt x="1254419" y="958945"/>
                  </a:cubicBezTo>
                  <a:lnTo>
                    <a:pt x="1241466" y="1009323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5" name="Freeform 101"/>
            <p:cNvSpPr/>
            <p:nvPr/>
          </p:nvSpPr>
          <p:spPr>
            <a:xfrm flipH="1">
              <a:off x="4023164" y="2138484"/>
              <a:ext cx="318488" cy="635844"/>
            </a:xfrm>
            <a:custGeom>
              <a:avLst/>
              <a:gdLst>
                <a:gd name="connsiteX0" fmla="*/ 293809 w 392310"/>
                <a:gd name="connsiteY0" fmla="*/ 0 h 607981"/>
                <a:gd name="connsiteX1" fmla="*/ 293809 w 392310"/>
                <a:gd name="connsiteY1" fmla="*/ 232977 h 607981"/>
                <a:gd name="connsiteX2" fmla="*/ 392310 w 392310"/>
                <a:gd name="connsiteY2" fmla="*/ 232977 h 607981"/>
                <a:gd name="connsiteX3" fmla="*/ 304532 w 392310"/>
                <a:gd name="connsiteY3" fmla="*/ 607981 h 607981"/>
                <a:gd name="connsiteX4" fmla="*/ 0 w 392310"/>
                <a:gd name="connsiteY4" fmla="*/ 303450 h 607981"/>
                <a:gd name="connsiteX5" fmla="*/ 243158 w 392310"/>
                <a:gd name="connsiteY5" fmla="*/ 5106 h 607981"/>
                <a:gd name="connsiteX6" fmla="*/ 293809 w 392310"/>
                <a:gd name="connsiteY6" fmla="*/ 0 h 607981"/>
                <a:gd name="connsiteX0" fmla="*/ 392310 w 483750"/>
                <a:gd name="connsiteY0" fmla="*/ 232977 h 607981"/>
                <a:gd name="connsiteX1" fmla="*/ 304532 w 483750"/>
                <a:gd name="connsiteY1" fmla="*/ 607981 h 607981"/>
                <a:gd name="connsiteX2" fmla="*/ 0 w 483750"/>
                <a:gd name="connsiteY2" fmla="*/ 303450 h 607981"/>
                <a:gd name="connsiteX3" fmla="*/ 243158 w 483750"/>
                <a:gd name="connsiteY3" fmla="*/ 5106 h 607981"/>
                <a:gd name="connsiteX4" fmla="*/ 293809 w 483750"/>
                <a:gd name="connsiteY4" fmla="*/ 0 h 607981"/>
                <a:gd name="connsiteX5" fmla="*/ 293809 w 483750"/>
                <a:gd name="connsiteY5" fmla="*/ 232977 h 607981"/>
                <a:gd name="connsiteX6" fmla="*/ 483750 w 483750"/>
                <a:gd name="connsiteY6" fmla="*/ 32441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5" fmla="*/ 293809 w 392310"/>
                <a:gd name="connsiteY5" fmla="*/ 232977 h 607981"/>
                <a:gd name="connsiteX0" fmla="*/ 392310 w 392310"/>
                <a:gd name="connsiteY0" fmla="*/ 232977 h 607981"/>
                <a:gd name="connsiteX1" fmla="*/ 304532 w 392310"/>
                <a:gd name="connsiteY1" fmla="*/ 607981 h 607981"/>
                <a:gd name="connsiteX2" fmla="*/ 0 w 392310"/>
                <a:gd name="connsiteY2" fmla="*/ 303450 h 607981"/>
                <a:gd name="connsiteX3" fmla="*/ 243158 w 392310"/>
                <a:gd name="connsiteY3" fmla="*/ 5106 h 607981"/>
                <a:gd name="connsiteX4" fmla="*/ 293809 w 392310"/>
                <a:gd name="connsiteY4" fmla="*/ 0 h 607981"/>
                <a:gd name="connsiteX0" fmla="*/ 304532 w 304532"/>
                <a:gd name="connsiteY0" fmla="*/ 607981 h 607981"/>
                <a:gd name="connsiteX1" fmla="*/ 0 w 304532"/>
                <a:gd name="connsiteY1" fmla="*/ 303450 h 607981"/>
                <a:gd name="connsiteX2" fmla="*/ 243158 w 304532"/>
                <a:gd name="connsiteY2" fmla="*/ 5106 h 607981"/>
                <a:gd name="connsiteX3" fmla="*/ 293809 w 304532"/>
                <a:gd name="connsiteY3" fmla="*/ 0 h 607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32" h="607981">
                  <a:moveTo>
                    <a:pt x="304532" y="607981"/>
                  </a:moveTo>
                  <a:cubicBezTo>
                    <a:pt x="136344" y="607981"/>
                    <a:pt x="0" y="471638"/>
                    <a:pt x="0" y="303450"/>
                  </a:cubicBezTo>
                  <a:cubicBezTo>
                    <a:pt x="0" y="156286"/>
                    <a:pt x="104388" y="33502"/>
                    <a:pt x="243158" y="5106"/>
                  </a:cubicBezTo>
                  <a:lnTo>
                    <a:pt x="293809" y="0"/>
                  </a:lnTo>
                </a:path>
              </a:pathLst>
            </a:custGeom>
            <a:noFill/>
            <a:ln w="101600" cap="rnd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6" name="Freeform 168"/>
            <p:cNvSpPr/>
            <p:nvPr/>
          </p:nvSpPr>
          <p:spPr>
            <a:xfrm flipH="1">
              <a:off x="1848851" y="2455841"/>
              <a:ext cx="2492801" cy="318487"/>
            </a:xfrm>
            <a:custGeom>
              <a:avLst/>
              <a:gdLst>
                <a:gd name="connsiteX0" fmla="*/ 2492801 w 2492801"/>
                <a:gd name="connsiteY0" fmla="*/ 0 h 318487"/>
                <a:gd name="connsiteX1" fmla="*/ 1246401 w 2492801"/>
                <a:gd name="connsiteY1" fmla="*/ 145032 h 318487"/>
                <a:gd name="connsiteX2" fmla="*/ 0 w 2492801"/>
                <a:gd name="connsiteY2" fmla="*/ 0 h 318487"/>
                <a:gd name="connsiteX3" fmla="*/ 318488 w 2492801"/>
                <a:gd name="connsiteY3" fmla="*/ 318487 h 318487"/>
                <a:gd name="connsiteX4" fmla="*/ 1246401 w 2492801"/>
                <a:gd name="connsiteY4" fmla="*/ 161662 h 318487"/>
                <a:gd name="connsiteX5" fmla="*/ 2174313 w 2492801"/>
                <a:gd name="connsiteY5" fmla="*/ 318487 h 318487"/>
                <a:gd name="connsiteX6" fmla="*/ 2492801 w 2492801"/>
                <a:gd name="connsiteY6" fmla="*/ 0 h 318487"/>
                <a:gd name="connsiteX0" fmla="*/ 2492801 w 2492801"/>
                <a:gd name="connsiteY0" fmla="*/ 0 h 318487"/>
                <a:gd name="connsiteX1" fmla="*/ 1246401 w 2492801"/>
                <a:gd name="connsiteY1" fmla="*/ 145032 h 318487"/>
                <a:gd name="connsiteX2" fmla="*/ 0 w 2492801"/>
                <a:gd name="connsiteY2" fmla="*/ 0 h 318487"/>
                <a:gd name="connsiteX3" fmla="*/ 318488 w 2492801"/>
                <a:gd name="connsiteY3" fmla="*/ 318487 h 318487"/>
                <a:gd name="connsiteX4" fmla="*/ 2174313 w 2492801"/>
                <a:gd name="connsiteY4" fmla="*/ 318487 h 318487"/>
                <a:gd name="connsiteX5" fmla="*/ 2492801 w 2492801"/>
                <a:gd name="connsiteY5" fmla="*/ 0 h 318487"/>
                <a:gd name="connsiteX0" fmla="*/ 1246401 w 2492801"/>
                <a:gd name="connsiteY0" fmla="*/ 145032 h 318487"/>
                <a:gd name="connsiteX1" fmla="*/ 0 w 2492801"/>
                <a:gd name="connsiteY1" fmla="*/ 0 h 318487"/>
                <a:gd name="connsiteX2" fmla="*/ 318488 w 2492801"/>
                <a:gd name="connsiteY2" fmla="*/ 318487 h 318487"/>
                <a:gd name="connsiteX3" fmla="*/ 2174313 w 2492801"/>
                <a:gd name="connsiteY3" fmla="*/ 318487 h 318487"/>
                <a:gd name="connsiteX4" fmla="*/ 2492801 w 2492801"/>
                <a:gd name="connsiteY4" fmla="*/ 0 h 318487"/>
                <a:gd name="connsiteX5" fmla="*/ 1337841 w 2492801"/>
                <a:gd name="connsiteY5" fmla="*/ 236472 h 318487"/>
                <a:gd name="connsiteX0" fmla="*/ 1246401 w 2492801"/>
                <a:gd name="connsiteY0" fmla="*/ 145032 h 318487"/>
                <a:gd name="connsiteX1" fmla="*/ 0 w 2492801"/>
                <a:gd name="connsiteY1" fmla="*/ 0 h 318487"/>
                <a:gd name="connsiteX2" fmla="*/ 318488 w 2492801"/>
                <a:gd name="connsiteY2" fmla="*/ 318487 h 318487"/>
                <a:gd name="connsiteX3" fmla="*/ 2174313 w 2492801"/>
                <a:gd name="connsiteY3" fmla="*/ 318487 h 318487"/>
                <a:gd name="connsiteX4" fmla="*/ 2492801 w 2492801"/>
                <a:gd name="connsiteY4" fmla="*/ 0 h 318487"/>
                <a:gd name="connsiteX0" fmla="*/ 0 w 2492801"/>
                <a:gd name="connsiteY0" fmla="*/ 0 h 318487"/>
                <a:gd name="connsiteX1" fmla="*/ 318488 w 2492801"/>
                <a:gd name="connsiteY1" fmla="*/ 318487 h 318487"/>
                <a:gd name="connsiteX2" fmla="*/ 2174313 w 2492801"/>
                <a:gd name="connsiteY2" fmla="*/ 318487 h 318487"/>
                <a:gd name="connsiteX3" fmla="*/ 2492801 w 2492801"/>
                <a:gd name="connsiteY3" fmla="*/ 0 h 31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801" h="318487">
                  <a:moveTo>
                    <a:pt x="0" y="0"/>
                  </a:moveTo>
                  <a:cubicBezTo>
                    <a:pt x="0" y="175896"/>
                    <a:pt x="142592" y="318487"/>
                    <a:pt x="318488" y="318487"/>
                  </a:cubicBezTo>
                  <a:lnTo>
                    <a:pt x="2174313" y="318487"/>
                  </a:lnTo>
                  <a:cubicBezTo>
                    <a:pt x="2350209" y="318487"/>
                    <a:pt x="2492801" y="175896"/>
                    <a:pt x="2492801" y="0"/>
                  </a:cubicBezTo>
                </a:path>
              </a:pathLst>
            </a:custGeom>
            <a:noFill/>
            <a:ln w="101600" cap="rnd" cmpd="sng" algn="ctr">
              <a:solidFill>
                <a:srgbClr val="239AC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61" name="Group 9"/>
          <p:cNvGrpSpPr/>
          <p:nvPr/>
        </p:nvGrpSpPr>
        <p:grpSpPr>
          <a:xfrm>
            <a:off x="4444541" y="4009110"/>
            <a:ext cx="432939" cy="348574"/>
            <a:chOff x="3471998" y="3958758"/>
            <a:chExt cx="455643" cy="366853"/>
          </a:xfrm>
        </p:grpSpPr>
        <p:sp>
          <p:nvSpPr>
            <p:cNvPr id="186" name="Freeform 58"/>
            <p:cNvSpPr>
              <a:spLocks noChangeArrowheads="1"/>
            </p:cNvSpPr>
            <p:nvPr/>
          </p:nvSpPr>
          <p:spPr bwMode="auto">
            <a:xfrm>
              <a:off x="3471998" y="3958758"/>
              <a:ext cx="455643" cy="119169"/>
            </a:xfrm>
            <a:custGeom>
              <a:avLst/>
              <a:gdLst>
                <a:gd name="T0" fmla="*/ 429 w 859"/>
                <a:gd name="T1" fmla="*/ 225 h 226"/>
                <a:gd name="T2" fmla="*/ 0 w 859"/>
                <a:gd name="T3" fmla="*/ 225 h 226"/>
                <a:gd name="T4" fmla="*/ 0 w 859"/>
                <a:gd name="T5" fmla="*/ 0 h 226"/>
                <a:gd name="T6" fmla="*/ 858 w 859"/>
                <a:gd name="T7" fmla="*/ 0 h 226"/>
                <a:gd name="T8" fmla="*/ 858 w 859"/>
                <a:gd name="T9" fmla="*/ 225 h 226"/>
                <a:gd name="T10" fmla="*/ 429 w 859"/>
                <a:gd name="T11" fmla="*/ 22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9" h="226">
                  <a:moveTo>
                    <a:pt x="429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858" y="0"/>
                  </a:lnTo>
                  <a:lnTo>
                    <a:pt x="858" y="225"/>
                  </a:lnTo>
                  <a:lnTo>
                    <a:pt x="429" y="225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Freeform 59"/>
            <p:cNvSpPr>
              <a:spLocks noChangeArrowheads="1"/>
            </p:cNvSpPr>
            <p:nvPr/>
          </p:nvSpPr>
          <p:spPr bwMode="auto">
            <a:xfrm>
              <a:off x="3726691" y="4007829"/>
              <a:ext cx="21030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9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9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4"/>
                    <a:pt x="35" y="28"/>
                  </a:cubicBezTo>
                  <a:cubicBezTo>
                    <a:pt x="34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2" y="37"/>
                    <a:pt x="9" y="35"/>
                  </a:cubicBezTo>
                  <a:cubicBezTo>
                    <a:pt x="6" y="33"/>
                    <a:pt x="5" y="31"/>
                    <a:pt x="3" y="28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15"/>
                    <a:pt x="2" y="12"/>
                    <a:pt x="3" y="10"/>
                  </a:cubicBezTo>
                  <a:cubicBezTo>
                    <a:pt x="5" y="7"/>
                    <a:pt x="6" y="4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4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8" name="Freeform 60"/>
            <p:cNvSpPr>
              <a:spLocks noChangeArrowheads="1"/>
            </p:cNvSpPr>
            <p:nvPr/>
          </p:nvSpPr>
          <p:spPr bwMode="auto">
            <a:xfrm>
              <a:off x="3787444" y="4007829"/>
              <a:ext cx="21030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2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7" y="33"/>
                    <a:pt x="5" y="31"/>
                    <a:pt x="3" y="28"/>
                  </a:cubicBezTo>
                  <a:cubicBezTo>
                    <a:pt x="1" y="25"/>
                    <a:pt x="0" y="22"/>
                    <a:pt x="0" y="19"/>
                  </a:cubicBezTo>
                  <a:cubicBezTo>
                    <a:pt x="0" y="15"/>
                    <a:pt x="1" y="12"/>
                    <a:pt x="3" y="10"/>
                  </a:cubicBezTo>
                  <a:cubicBezTo>
                    <a:pt x="5" y="7"/>
                    <a:pt x="7" y="4"/>
                    <a:pt x="10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3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9" name="Freeform 61"/>
            <p:cNvSpPr>
              <a:spLocks noChangeArrowheads="1"/>
            </p:cNvSpPr>
            <p:nvPr/>
          </p:nvSpPr>
          <p:spPr bwMode="auto">
            <a:xfrm>
              <a:off x="3845860" y="4007829"/>
              <a:ext cx="21029" cy="21029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8" y="32"/>
                    <a:pt x="5" y="31"/>
                    <a:pt x="3" y="28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15"/>
                    <a:pt x="2" y="12"/>
                    <a:pt x="3" y="10"/>
                  </a:cubicBezTo>
                  <a:cubicBezTo>
                    <a:pt x="5" y="7"/>
                    <a:pt x="8" y="4"/>
                    <a:pt x="10" y="3"/>
                  </a:cubicBezTo>
                  <a:cubicBezTo>
                    <a:pt x="13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4"/>
                    <a:pt x="33" y="7"/>
                    <a:pt x="35" y="10"/>
                  </a:cubicBezTo>
                  <a:cubicBezTo>
                    <a:pt x="37" y="12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0" name="Freeform 62"/>
            <p:cNvSpPr>
              <a:spLocks noChangeArrowheads="1"/>
            </p:cNvSpPr>
            <p:nvPr/>
          </p:nvSpPr>
          <p:spPr bwMode="auto">
            <a:xfrm>
              <a:off x="3509385" y="3998482"/>
              <a:ext cx="39722" cy="39722"/>
            </a:xfrm>
            <a:custGeom>
              <a:avLst/>
              <a:gdLst>
                <a:gd name="T0" fmla="*/ 74 w 75"/>
                <a:gd name="T1" fmla="*/ 37 h 75"/>
                <a:gd name="T2" fmla="*/ 69 w 75"/>
                <a:gd name="T3" fmla="*/ 55 h 75"/>
                <a:gd name="T4" fmla="*/ 55 w 75"/>
                <a:gd name="T5" fmla="*/ 69 h 75"/>
                <a:gd name="T6" fmla="*/ 37 w 75"/>
                <a:gd name="T7" fmla="*/ 74 h 75"/>
                <a:gd name="T8" fmla="*/ 18 w 75"/>
                <a:gd name="T9" fmla="*/ 69 h 75"/>
                <a:gd name="T10" fmla="*/ 5 w 75"/>
                <a:gd name="T11" fmla="*/ 55 h 75"/>
                <a:gd name="T12" fmla="*/ 0 w 75"/>
                <a:gd name="T13" fmla="*/ 37 h 75"/>
                <a:gd name="T14" fmla="*/ 5 w 75"/>
                <a:gd name="T15" fmla="*/ 18 h 75"/>
                <a:gd name="T16" fmla="*/ 18 w 75"/>
                <a:gd name="T17" fmla="*/ 5 h 75"/>
                <a:gd name="T18" fmla="*/ 37 w 75"/>
                <a:gd name="T19" fmla="*/ 0 h 75"/>
                <a:gd name="T20" fmla="*/ 55 w 75"/>
                <a:gd name="T21" fmla="*/ 5 h 75"/>
                <a:gd name="T22" fmla="*/ 69 w 75"/>
                <a:gd name="T23" fmla="*/ 18 h 75"/>
                <a:gd name="T24" fmla="*/ 74 w 75"/>
                <a:gd name="T2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44"/>
                    <a:pt x="73" y="48"/>
                    <a:pt x="69" y="55"/>
                  </a:cubicBezTo>
                  <a:cubicBezTo>
                    <a:pt x="66" y="61"/>
                    <a:pt x="61" y="65"/>
                    <a:pt x="55" y="69"/>
                  </a:cubicBezTo>
                  <a:cubicBezTo>
                    <a:pt x="49" y="72"/>
                    <a:pt x="44" y="74"/>
                    <a:pt x="37" y="74"/>
                  </a:cubicBezTo>
                  <a:cubicBezTo>
                    <a:pt x="30" y="74"/>
                    <a:pt x="24" y="72"/>
                    <a:pt x="18" y="69"/>
                  </a:cubicBezTo>
                  <a:cubicBezTo>
                    <a:pt x="12" y="65"/>
                    <a:pt x="9" y="61"/>
                    <a:pt x="5" y="55"/>
                  </a:cubicBezTo>
                  <a:cubicBezTo>
                    <a:pt x="2" y="48"/>
                    <a:pt x="0" y="44"/>
                    <a:pt x="0" y="37"/>
                  </a:cubicBezTo>
                  <a:cubicBezTo>
                    <a:pt x="0" y="30"/>
                    <a:pt x="2" y="24"/>
                    <a:pt x="5" y="18"/>
                  </a:cubicBezTo>
                  <a:cubicBezTo>
                    <a:pt x="9" y="11"/>
                    <a:pt x="12" y="8"/>
                    <a:pt x="18" y="5"/>
                  </a:cubicBezTo>
                  <a:cubicBezTo>
                    <a:pt x="24" y="1"/>
                    <a:pt x="30" y="0"/>
                    <a:pt x="37" y="0"/>
                  </a:cubicBezTo>
                  <a:cubicBezTo>
                    <a:pt x="44" y="0"/>
                    <a:pt x="49" y="1"/>
                    <a:pt x="55" y="5"/>
                  </a:cubicBezTo>
                  <a:cubicBezTo>
                    <a:pt x="61" y="8"/>
                    <a:pt x="66" y="11"/>
                    <a:pt x="69" y="18"/>
                  </a:cubicBezTo>
                  <a:cubicBezTo>
                    <a:pt x="73" y="24"/>
                    <a:pt x="74" y="30"/>
                    <a:pt x="74" y="37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Freeform 63"/>
            <p:cNvSpPr>
              <a:spLocks noChangeArrowheads="1"/>
            </p:cNvSpPr>
            <p:nvPr/>
          </p:nvSpPr>
          <p:spPr bwMode="auto">
            <a:xfrm>
              <a:off x="3471998" y="4082601"/>
              <a:ext cx="455643" cy="114494"/>
            </a:xfrm>
            <a:custGeom>
              <a:avLst/>
              <a:gdLst>
                <a:gd name="T0" fmla="*/ 0 w 859"/>
                <a:gd name="T1" fmla="*/ 0 h 214"/>
                <a:gd name="T2" fmla="*/ 0 w 859"/>
                <a:gd name="T3" fmla="*/ 213 h 214"/>
                <a:gd name="T4" fmla="*/ 858 w 859"/>
                <a:gd name="T5" fmla="*/ 213 h 214"/>
                <a:gd name="T6" fmla="*/ 858 w 859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9" h="214">
                  <a:moveTo>
                    <a:pt x="0" y="0"/>
                  </a:moveTo>
                  <a:lnTo>
                    <a:pt x="0" y="213"/>
                  </a:lnTo>
                  <a:lnTo>
                    <a:pt x="858" y="213"/>
                  </a:lnTo>
                  <a:lnTo>
                    <a:pt x="858" y="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2" name="Freeform 64"/>
            <p:cNvSpPr>
              <a:spLocks noChangeArrowheads="1"/>
            </p:cNvSpPr>
            <p:nvPr/>
          </p:nvSpPr>
          <p:spPr bwMode="auto">
            <a:xfrm>
              <a:off x="3726691" y="4126996"/>
              <a:ext cx="21030" cy="21030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9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9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4" y="32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2" y="37"/>
                    <a:pt x="9" y="35"/>
                  </a:cubicBezTo>
                  <a:cubicBezTo>
                    <a:pt x="6" y="33"/>
                    <a:pt x="5" y="32"/>
                    <a:pt x="3" y="28"/>
                  </a:cubicBezTo>
                  <a:cubicBezTo>
                    <a:pt x="2" y="25"/>
                    <a:pt x="0" y="23"/>
                    <a:pt x="0" y="19"/>
                  </a:cubicBezTo>
                  <a:cubicBezTo>
                    <a:pt x="0" y="16"/>
                    <a:pt x="2" y="14"/>
                    <a:pt x="3" y="10"/>
                  </a:cubicBezTo>
                  <a:cubicBezTo>
                    <a:pt x="5" y="7"/>
                    <a:pt x="6" y="5"/>
                    <a:pt x="9" y="3"/>
                  </a:cubicBezTo>
                  <a:cubicBezTo>
                    <a:pt x="12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4" y="7"/>
                    <a:pt x="35" y="10"/>
                  </a:cubicBezTo>
                  <a:cubicBezTo>
                    <a:pt x="37" y="14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3" name="Freeform 65"/>
            <p:cNvSpPr>
              <a:spLocks noChangeArrowheads="1"/>
            </p:cNvSpPr>
            <p:nvPr/>
          </p:nvSpPr>
          <p:spPr bwMode="auto">
            <a:xfrm>
              <a:off x="3787444" y="4126996"/>
              <a:ext cx="21030" cy="21030"/>
            </a:xfrm>
            <a:custGeom>
              <a:avLst/>
              <a:gdLst>
                <a:gd name="T0" fmla="*/ 37 w 38"/>
                <a:gd name="T1" fmla="*/ 19 h 38"/>
                <a:gd name="T2" fmla="*/ 35 w 38"/>
                <a:gd name="T3" fmla="*/ 28 h 38"/>
                <a:gd name="T4" fmla="*/ 28 w 38"/>
                <a:gd name="T5" fmla="*/ 35 h 38"/>
                <a:gd name="T6" fmla="*/ 19 w 38"/>
                <a:gd name="T7" fmla="*/ 37 h 38"/>
                <a:gd name="T8" fmla="*/ 10 w 38"/>
                <a:gd name="T9" fmla="*/ 35 h 38"/>
                <a:gd name="T10" fmla="*/ 3 w 38"/>
                <a:gd name="T11" fmla="*/ 28 h 38"/>
                <a:gd name="T12" fmla="*/ 0 w 38"/>
                <a:gd name="T13" fmla="*/ 19 h 38"/>
                <a:gd name="T14" fmla="*/ 3 w 38"/>
                <a:gd name="T15" fmla="*/ 10 h 38"/>
                <a:gd name="T16" fmla="*/ 10 w 38"/>
                <a:gd name="T17" fmla="*/ 3 h 38"/>
                <a:gd name="T18" fmla="*/ 19 w 38"/>
                <a:gd name="T19" fmla="*/ 0 h 38"/>
                <a:gd name="T20" fmla="*/ 28 w 38"/>
                <a:gd name="T21" fmla="*/ 3 h 38"/>
                <a:gd name="T22" fmla="*/ 35 w 38"/>
                <a:gd name="T23" fmla="*/ 10 h 38"/>
                <a:gd name="T24" fmla="*/ 37 w 38"/>
                <a:gd name="T25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2" y="37"/>
                    <a:pt x="19" y="37"/>
                  </a:cubicBezTo>
                  <a:cubicBezTo>
                    <a:pt x="16" y="37"/>
                    <a:pt x="13" y="37"/>
                    <a:pt x="10" y="35"/>
                  </a:cubicBezTo>
                  <a:cubicBezTo>
                    <a:pt x="7" y="33"/>
                    <a:pt x="5" y="31"/>
                    <a:pt x="3" y="28"/>
                  </a:cubicBezTo>
                  <a:cubicBezTo>
                    <a:pt x="1" y="25"/>
                    <a:pt x="0" y="23"/>
                    <a:pt x="0" y="19"/>
                  </a:cubicBezTo>
                  <a:cubicBezTo>
                    <a:pt x="0" y="16"/>
                    <a:pt x="1" y="13"/>
                    <a:pt x="3" y="10"/>
                  </a:cubicBezTo>
                  <a:cubicBezTo>
                    <a:pt x="5" y="7"/>
                    <a:pt x="7" y="5"/>
                    <a:pt x="10" y="3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3" y="7"/>
                    <a:pt x="35" y="10"/>
                  </a:cubicBezTo>
                  <a:cubicBezTo>
                    <a:pt x="37" y="13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4" name="Freeform 66"/>
            <p:cNvSpPr>
              <a:spLocks noChangeArrowheads="1"/>
            </p:cNvSpPr>
            <p:nvPr/>
          </p:nvSpPr>
          <p:spPr bwMode="auto">
            <a:xfrm>
              <a:off x="3845860" y="4126996"/>
              <a:ext cx="21029" cy="21030"/>
            </a:xfrm>
            <a:custGeom>
              <a:avLst/>
              <a:gdLst>
                <a:gd name="T0" fmla="*/ 37 w 38"/>
                <a:gd name="T1" fmla="*/ 19 h 39"/>
                <a:gd name="T2" fmla="*/ 35 w 38"/>
                <a:gd name="T3" fmla="*/ 28 h 39"/>
                <a:gd name="T4" fmla="*/ 28 w 38"/>
                <a:gd name="T5" fmla="*/ 35 h 39"/>
                <a:gd name="T6" fmla="*/ 19 w 38"/>
                <a:gd name="T7" fmla="*/ 37 h 39"/>
                <a:gd name="T8" fmla="*/ 10 w 38"/>
                <a:gd name="T9" fmla="*/ 35 h 39"/>
                <a:gd name="T10" fmla="*/ 3 w 38"/>
                <a:gd name="T11" fmla="*/ 28 h 39"/>
                <a:gd name="T12" fmla="*/ 0 w 38"/>
                <a:gd name="T13" fmla="*/ 19 h 39"/>
                <a:gd name="T14" fmla="*/ 3 w 38"/>
                <a:gd name="T15" fmla="*/ 10 h 39"/>
                <a:gd name="T16" fmla="*/ 10 w 38"/>
                <a:gd name="T17" fmla="*/ 3 h 39"/>
                <a:gd name="T18" fmla="*/ 19 w 38"/>
                <a:gd name="T19" fmla="*/ 0 h 39"/>
                <a:gd name="T20" fmla="*/ 28 w 38"/>
                <a:gd name="T21" fmla="*/ 3 h 39"/>
                <a:gd name="T22" fmla="*/ 35 w 38"/>
                <a:gd name="T23" fmla="*/ 10 h 39"/>
                <a:gd name="T24" fmla="*/ 37 w 38"/>
                <a:gd name="T2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9">
                  <a:moveTo>
                    <a:pt x="37" y="19"/>
                  </a:moveTo>
                  <a:cubicBezTo>
                    <a:pt x="37" y="22"/>
                    <a:pt x="37" y="25"/>
                    <a:pt x="35" y="28"/>
                  </a:cubicBezTo>
                  <a:cubicBezTo>
                    <a:pt x="33" y="31"/>
                    <a:pt x="31" y="33"/>
                    <a:pt x="28" y="35"/>
                  </a:cubicBezTo>
                  <a:cubicBezTo>
                    <a:pt x="25" y="37"/>
                    <a:pt x="23" y="37"/>
                    <a:pt x="19" y="37"/>
                  </a:cubicBezTo>
                  <a:cubicBezTo>
                    <a:pt x="16" y="37"/>
                    <a:pt x="13" y="38"/>
                    <a:pt x="10" y="35"/>
                  </a:cubicBezTo>
                  <a:cubicBezTo>
                    <a:pt x="8" y="33"/>
                    <a:pt x="5" y="32"/>
                    <a:pt x="3" y="28"/>
                  </a:cubicBezTo>
                  <a:cubicBezTo>
                    <a:pt x="2" y="25"/>
                    <a:pt x="0" y="23"/>
                    <a:pt x="0" y="19"/>
                  </a:cubicBezTo>
                  <a:cubicBezTo>
                    <a:pt x="0" y="16"/>
                    <a:pt x="2" y="14"/>
                    <a:pt x="3" y="10"/>
                  </a:cubicBezTo>
                  <a:cubicBezTo>
                    <a:pt x="5" y="7"/>
                    <a:pt x="8" y="6"/>
                    <a:pt x="10" y="3"/>
                  </a:cubicBezTo>
                  <a:cubicBezTo>
                    <a:pt x="13" y="1"/>
                    <a:pt x="15" y="0"/>
                    <a:pt x="19" y="0"/>
                  </a:cubicBezTo>
                  <a:cubicBezTo>
                    <a:pt x="22" y="0"/>
                    <a:pt x="25" y="1"/>
                    <a:pt x="28" y="3"/>
                  </a:cubicBezTo>
                  <a:cubicBezTo>
                    <a:pt x="31" y="5"/>
                    <a:pt x="33" y="7"/>
                    <a:pt x="35" y="10"/>
                  </a:cubicBezTo>
                  <a:cubicBezTo>
                    <a:pt x="37" y="13"/>
                    <a:pt x="37" y="15"/>
                    <a:pt x="37" y="19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5" name="Freeform 67"/>
            <p:cNvSpPr>
              <a:spLocks noChangeArrowheads="1"/>
            </p:cNvSpPr>
            <p:nvPr/>
          </p:nvSpPr>
          <p:spPr bwMode="auto">
            <a:xfrm>
              <a:off x="3509385" y="4117650"/>
              <a:ext cx="39722" cy="39724"/>
            </a:xfrm>
            <a:custGeom>
              <a:avLst/>
              <a:gdLst>
                <a:gd name="T0" fmla="*/ 74 w 75"/>
                <a:gd name="T1" fmla="*/ 37 h 75"/>
                <a:gd name="T2" fmla="*/ 69 w 75"/>
                <a:gd name="T3" fmla="*/ 55 h 75"/>
                <a:gd name="T4" fmla="*/ 55 w 75"/>
                <a:gd name="T5" fmla="*/ 69 h 75"/>
                <a:gd name="T6" fmla="*/ 37 w 75"/>
                <a:gd name="T7" fmla="*/ 74 h 75"/>
                <a:gd name="T8" fmla="*/ 18 w 75"/>
                <a:gd name="T9" fmla="*/ 69 h 75"/>
                <a:gd name="T10" fmla="*/ 5 w 75"/>
                <a:gd name="T11" fmla="*/ 55 h 75"/>
                <a:gd name="T12" fmla="*/ 0 w 75"/>
                <a:gd name="T13" fmla="*/ 37 h 75"/>
                <a:gd name="T14" fmla="*/ 5 w 75"/>
                <a:gd name="T15" fmla="*/ 18 h 75"/>
                <a:gd name="T16" fmla="*/ 18 w 75"/>
                <a:gd name="T17" fmla="*/ 5 h 75"/>
                <a:gd name="T18" fmla="*/ 37 w 75"/>
                <a:gd name="T19" fmla="*/ 0 h 75"/>
                <a:gd name="T20" fmla="*/ 55 w 75"/>
                <a:gd name="T21" fmla="*/ 5 h 75"/>
                <a:gd name="T22" fmla="*/ 69 w 75"/>
                <a:gd name="T23" fmla="*/ 18 h 75"/>
                <a:gd name="T24" fmla="*/ 74 w 75"/>
                <a:gd name="T25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5">
                  <a:moveTo>
                    <a:pt x="74" y="37"/>
                  </a:moveTo>
                  <a:cubicBezTo>
                    <a:pt x="74" y="44"/>
                    <a:pt x="73" y="50"/>
                    <a:pt x="69" y="55"/>
                  </a:cubicBezTo>
                  <a:cubicBezTo>
                    <a:pt x="66" y="61"/>
                    <a:pt x="61" y="66"/>
                    <a:pt x="55" y="69"/>
                  </a:cubicBezTo>
                  <a:cubicBezTo>
                    <a:pt x="49" y="72"/>
                    <a:pt x="44" y="74"/>
                    <a:pt x="37" y="74"/>
                  </a:cubicBezTo>
                  <a:cubicBezTo>
                    <a:pt x="30" y="74"/>
                    <a:pt x="24" y="72"/>
                    <a:pt x="18" y="69"/>
                  </a:cubicBezTo>
                  <a:cubicBezTo>
                    <a:pt x="12" y="66"/>
                    <a:pt x="9" y="61"/>
                    <a:pt x="5" y="55"/>
                  </a:cubicBezTo>
                  <a:cubicBezTo>
                    <a:pt x="2" y="50"/>
                    <a:pt x="0" y="44"/>
                    <a:pt x="0" y="37"/>
                  </a:cubicBezTo>
                  <a:cubicBezTo>
                    <a:pt x="0" y="30"/>
                    <a:pt x="2" y="25"/>
                    <a:pt x="5" y="18"/>
                  </a:cubicBezTo>
                  <a:cubicBezTo>
                    <a:pt x="9" y="12"/>
                    <a:pt x="12" y="9"/>
                    <a:pt x="18" y="5"/>
                  </a:cubicBezTo>
                  <a:cubicBezTo>
                    <a:pt x="24" y="2"/>
                    <a:pt x="30" y="0"/>
                    <a:pt x="37" y="0"/>
                  </a:cubicBezTo>
                  <a:cubicBezTo>
                    <a:pt x="44" y="0"/>
                    <a:pt x="49" y="2"/>
                    <a:pt x="55" y="5"/>
                  </a:cubicBezTo>
                  <a:cubicBezTo>
                    <a:pt x="61" y="9"/>
                    <a:pt x="66" y="12"/>
                    <a:pt x="69" y="18"/>
                  </a:cubicBezTo>
                  <a:cubicBezTo>
                    <a:pt x="73" y="25"/>
                    <a:pt x="74" y="30"/>
                    <a:pt x="74" y="37"/>
                  </a:cubicBez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6" name="Line 11"/>
            <p:cNvSpPr>
              <a:spLocks noChangeShapeType="1"/>
            </p:cNvSpPr>
            <p:nvPr/>
          </p:nvSpPr>
          <p:spPr bwMode="auto">
            <a:xfrm>
              <a:off x="3570137" y="4316264"/>
              <a:ext cx="271050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7" name="Line 12"/>
            <p:cNvSpPr>
              <a:spLocks noChangeShapeType="1"/>
            </p:cNvSpPr>
            <p:nvPr/>
          </p:nvSpPr>
          <p:spPr bwMode="auto">
            <a:xfrm>
              <a:off x="3707998" y="4197095"/>
              <a:ext cx="2337" cy="119169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8" name="Freeform 70"/>
            <p:cNvSpPr>
              <a:spLocks noChangeArrowheads="1"/>
            </p:cNvSpPr>
            <p:nvPr/>
          </p:nvSpPr>
          <p:spPr bwMode="auto">
            <a:xfrm>
              <a:off x="3481345" y="4304581"/>
              <a:ext cx="21029" cy="2103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8 h 38"/>
                <a:gd name="T4" fmla="*/ 19 w 38"/>
                <a:gd name="T5" fmla="*/ 37 h 38"/>
                <a:gd name="T6" fmla="*/ 37 w 38"/>
                <a:gd name="T7" fmla="*/ 18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30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99" name="Freeform 71"/>
            <p:cNvSpPr>
              <a:spLocks noChangeArrowheads="1"/>
            </p:cNvSpPr>
            <p:nvPr/>
          </p:nvSpPr>
          <p:spPr bwMode="auto">
            <a:xfrm>
              <a:off x="3518731" y="4304581"/>
              <a:ext cx="21029" cy="21030"/>
            </a:xfrm>
            <a:custGeom>
              <a:avLst/>
              <a:gdLst>
                <a:gd name="T0" fmla="*/ 19 w 38"/>
                <a:gd name="T1" fmla="*/ 0 h 38"/>
                <a:gd name="T2" fmla="*/ 0 w 38"/>
                <a:gd name="T3" fmla="*/ 18 h 38"/>
                <a:gd name="T4" fmla="*/ 19 w 38"/>
                <a:gd name="T5" fmla="*/ 37 h 38"/>
                <a:gd name="T6" fmla="*/ 37 w 38"/>
                <a:gd name="T7" fmla="*/ 18 h 38"/>
                <a:gd name="T8" fmla="*/ 19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9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30" y="37"/>
                    <a:pt x="37" y="29"/>
                    <a:pt x="37" y="18"/>
                  </a:cubicBezTo>
                  <a:cubicBezTo>
                    <a:pt x="37" y="8"/>
                    <a:pt x="29" y="0"/>
                    <a:pt x="19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0" name="Freeform 72"/>
            <p:cNvSpPr>
              <a:spLocks noChangeArrowheads="1"/>
            </p:cNvSpPr>
            <p:nvPr/>
          </p:nvSpPr>
          <p:spPr bwMode="auto">
            <a:xfrm>
              <a:off x="3860968" y="4304581"/>
              <a:ext cx="21030" cy="21030"/>
            </a:xfrm>
            <a:custGeom>
              <a:avLst/>
              <a:gdLst>
                <a:gd name="T0" fmla="*/ 18 w 38"/>
                <a:gd name="T1" fmla="*/ 0 h 38"/>
                <a:gd name="T2" fmla="*/ 0 w 38"/>
                <a:gd name="T3" fmla="*/ 18 h 38"/>
                <a:gd name="T4" fmla="*/ 18 w 38"/>
                <a:gd name="T5" fmla="*/ 37 h 38"/>
                <a:gd name="T6" fmla="*/ 37 w 38"/>
                <a:gd name="T7" fmla="*/ 18 h 38"/>
                <a:gd name="T8" fmla="*/ 1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6" y="0"/>
                    <a:pt x="18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1" name="Freeform 73"/>
            <p:cNvSpPr>
              <a:spLocks noChangeArrowheads="1"/>
            </p:cNvSpPr>
            <p:nvPr/>
          </p:nvSpPr>
          <p:spPr bwMode="auto">
            <a:xfrm>
              <a:off x="3898354" y="4304581"/>
              <a:ext cx="21030" cy="21030"/>
            </a:xfrm>
            <a:custGeom>
              <a:avLst/>
              <a:gdLst>
                <a:gd name="T0" fmla="*/ 18 w 38"/>
                <a:gd name="T1" fmla="*/ 0 h 38"/>
                <a:gd name="T2" fmla="*/ 0 w 38"/>
                <a:gd name="T3" fmla="*/ 18 h 38"/>
                <a:gd name="T4" fmla="*/ 18 w 38"/>
                <a:gd name="T5" fmla="*/ 37 h 38"/>
                <a:gd name="T6" fmla="*/ 37 w 38"/>
                <a:gd name="T7" fmla="*/ 18 h 38"/>
                <a:gd name="T8" fmla="*/ 18 w 3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ubicBezTo>
                    <a:pt x="37" y="8"/>
                    <a:pt x="29" y="0"/>
                    <a:pt x="18" y="0"/>
                  </a:cubicBezTo>
                </a:path>
              </a:pathLst>
            </a:custGeom>
            <a:solidFill>
              <a:srgbClr val="4D4D4C"/>
            </a:solidFill>
            <a:ln w="12700" cap="rnd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63" name="Group 7"/>
          <p:cNvGrpSpPr/>
          <p:nvPr/>
        </p:nvGrpSpPr>
        <p:grpSpPr>
          <a:xfrm>
            <a:off x="3551552" y="4016656"/>
            <a:ext cx="329158" cy="344581"/>
            <a:chOff x="2967285" y="3921372"/>
            <a:chExt cx="228990" cy="404239"/>
          </a:xfrm>
        </p:grpSpPr>
        <p:sp>
          <p:nvSpPr>
            <p:cNvPr id="181" name="Freeform 76"/>
            <p:cNvSpPr>
              <a:spLocks noChangeArrowheads="1"/>
            </p:cNvSpPr>
            <p:nvPr/>
          </p:nvSpPr>
          <p:spPr bwMode="auto">
            <a:xfrm>
              <a:off x="2967285" y="3921372"/>
              <a:ext cx="228990" cy="404239"/>
            </a:xfrm>
            <a:custGeom>
              <a:avLst/>
              <a:gdLst>
                <a:gd name="T0" fmla="*/ 431 w 432"/>
                <a:gd name="T1" fmla="*/ 696 h 763"/>
                <a:gd name="T2" fmla="*/ 364 w 432"/>
                <a:gd name="T3" fmla="*/ 762 h 763"/>
                <a:gd name="T4" fmla="*/ 66 w 432"/>
                <a:gd name="T5" fmla="*/ 762 h 763"/>
                <a:gd name="T6" fmla="*/ 0 w 432"/>
                <a:gd name="T7" fmla="*/ 696 h 763"/>
                <a:gd name="T8" fmla="*/ 0 w 432"/>
                <a:gd name="T9" fmla="*/ 66 h 763"/>
                <a:gd name="T10" fmla="*/ 66 w 432"/>
                <a:gd name="T11" fmla="*/ 0 h 763"/>
                <a:gd name="T12" fmla="*/ 364 w 432"/>
                <a:gd name="T13" fmla="*/ 0 h 763"/>
                <a:gd name="T14" fmla="*/ 431 w 432"/>
                <a:gd name="T15" fmla="*/ 66 h 763"/>
                <a:gd name="T16" fmla="*/ 431 w 432"/>
                <a:gd name="T17" fmla="*/ 696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63">
                  <a:moveTo>
                    <a:pt x="431" y="696"/>
                  </a:moveTo>
                  <a:cubicBezTo>
                    <a:pt x="431" y="733"/>
                    <a:pt x="401" y="762"/>
                    <a:pt x="364" y="762"/>
                  </a:cubicBezTo>
                  <a:lnTo>
                    <a:pt x="66" y="762"/>
                  </a:lnTo>
                  <a:cubicBezTo>
                    <a:pt x="29" y="762"/>
                    <a:pt x="0" y="733"/>
                    <a:pt x="0" y="696"/>
                  </a:cubicBezTo>
                  <a:lnTo>
                    <a:pt x="0" y="66"/>
                  </a:lnTo>
                  <a:cubicBezTo>
                    <a:pt x="0" y="29"/>
                    <a:pt x="29" y="0"/>
                    <a:pt x="66" y="0"/>
                  </a:cubicBezTo>
                  <a:lnTo>
                    <a:pt x="364" y="0"/>
                  </a:lnTo>
                  <a:cubicBezTo>
                    <a:pt x="401" y="0"/>
                    <a:pt x="431" y="29"/>
                    <a:pt x="431" y="66"/>
                  </a:cubicBezTo>
                  <a:lnTo>
                    <a:pt x="431" y="696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2" name="Line 20"/>
            <p:cNvSpPr>
              <a:spLocks noChangeShapeType="1"/>
            </p:cNvSpPr>
            <p:nvPr/>
          </p:nvSpPr>
          <p:spPr bwMode="auto">
            <a:xfrm flipH="1">
              <a:off x="2969954" y="4257848"/>
              <a:ext cx="226321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3" name="Line 21"/>
            <p:cNvSpPr>
              <a:spLocks noChangeShapeType="1"/>
            </p:cNvSpPr>
            <p:nvPr/>
          </p:nvSpPr>
          <p:spPr bwMode="auto">
            <a:xfrm flipH="1">
              <a:off x="2969955" y="3993808"/>
              <a:ext cx="226320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3039720" y="3956423"/>
              <a:ext cx="84118" cy="0"/>
            </a:xfrm>
            <a:prstGeom prst="line">
              <a:avLst/>
            </a:pr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5" name="Freeform 80"/>
            <p:cNvSpPr>
              <a:spLocks noChangeArrowheads="1"/>
            </p:cNvSpPr>
            <p:nvPr/>
          </p:nvSpPr>
          <p:spPr bwMode="auto">
            <a:xfrm>
              <a:off x="3074770" y="4281214"/>
              <a:ext cx="16356" cy="16357"/>
            </a:xfrm>
            <a:custGeom>
              <a:avLst/>
              <a:gdLst>
                <a:gd name="T0" fmla="*/ 16 w 33"/>
                <a:gd name="T1" fmla="*/ 31 h 32"/>
                <a:gd name="T2" fmla="*/ 0 w 33"/>
                <a:gd name="T3" fmla="*/ 16 h 32"/>
                <a:gd name="T4" fmla="*/ 0 w 33"/>
                <a:gd name="T5" fmla="*/ 16 h 32"/>
                <a:gd name="T6" fmla="*/ 16 w 33"/>
                <a:gd name="T7" fmla="*/ 0 h 32"/>
                <a:gd name="T8" fmla="*/ 16 w 33"/>
                <a:gd name="T9" fmla="*/ 0 h 32"/>
                <a:gd name="T10" fmla="*/ 32 w 33"/>
                <a:gd name="T11" fmla="*/ 16 h 32"/>
                <a:gd name="T12" fmla="*/ 32 w 33"/>
                <a:gd name="T13" fmla="*/ 16 h 32"/>
                <a:gd name="T14" fmla="*/ 16 w 33"/>
                <a:gd name="T1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2">
                  <a:moveTo>
                    <a:pt x="16" y="31"/>
                  </a:moveTo>
                  <a:cubicBezTo>
                    <a:pt x="8" y="31"/>
                    <a:pt x="0" y="23"/>
                    <a:pt x="0" y="16"/>
                  </a:cubicBezTo>
                  <a:lnTo>
                    <a:pt x="0" y="16"/>
                  </a:lnTo>
                  <a:cubicBezTo>
                    <a:pt x="0" y="8"/>
                    <a:pt x="8" y="0"/>
                    <a:pt x="16" y="0"/>
                  </a:cubicBezTo>
                  <a:lnTo>
                    <a:pt x="16" y="0"/>
                  </a:lnTo>
                  <a:cubicBezTo>
                    <a:pt x="24" y="0"/>
                    <a:pt x="32" y="8"/>
                    <a:pt x="32" y="16"/>
                  </a:cubicBezTo>
                  <a:lnTo>
                    <a:pt x="32" y="16"/>
                  </a:lnTo>
                  <a:cubicBezTo>
                    <a:pt x="32" y="23"/>
                    <a:pt x="24" y="31"/>
                    <a:pt x="16" y="31"/>
                  </a:cubicBezTo>
                </a:path>
              </a:pathLst>
            </a:custGeom>
            <a:noFill/>
            <a:ln w="12700" cap="flat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64" name="Freeform 87"/>
          <p:cNvSpPr>
            <a:spLocks noChangeArrowheads="1"/>
          </p:cNvSpPr>
          <p:nvPr/>
        </p:nvSpPr>
        <p:spPr bwMode="auto">
          <a:xfrm>
            <a:off x="5063646" y="3963328"/>
            <a:ext cx="442802" cy="345269"/>
          </a:xfrm>
          <a:custGeom>
            <a:avLst/>
            <a:gdLst>
              <a:gd name="T0" fmla="*/ 998 w 999"/>
              <a:gd name="T1" fmla="*/ 709 h 779"/>
              <a:gd name="T2" fmla="*/ 932 w 999"/>
              <a:gd name="T3" fmla="*/ 778 h 779"/>
              <a:gd name="T4" fmla="*/ 66 w 999"/>
              <a:gd name="T5" fmla="*/ 778 h 779"/>
              <a:gd name="T6" fmla="*/ 0 w 999"/>
              <a:gd name="T7" fmla="*/ 709 h 779"/>
              <a:gd name="T8" fmla="*/ 0 w 999"/>
              <a:gd name="T9" fmla="*/ 69 h 779"/>
              <a:gd name="T10" fmla="*/ 66 w 999"/>
              <a:gd name="T11" fmla="*/ 0 h 779"/>
              <a:gd name="T12" fmla="*/ 932 w 999"/>
              <a:gd name="T13" fmla="*/ 0 h 779"/>
              <a:gd name="T14" fmla="*/ 998 w 999"/>
              <a:gd name="T15" fmla="*/ 69 h 779"/>
              <a:gd name="T16" fmla="*/ 998 w 999"/>
              <a:gd name="T17" fmla="*/ 709 h 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9" h="779">
                <a:moveTo>
                  <a:pt x="998" y="709"/>
                </a:moveTo>
                <a:cubicBezTo>
                  <a:pt x="998" y="746"/>
                  <a:pt x="969" y="778"/>
                  <a:pt x="932" y="778"/>
                </a:cubicBezTo>
                <a:lnTo>
                  <a:pt x="66" y="778"/>
                </a:lnTo>
                <a:cubicBezTo>
                  <a:pt x="29" y="778"/>
                  <a:pt x="0" y="746"/>
                  <a:pt x="0" y="709"/>
                </a:cubicBezTo>
                <a:lnTo>
                  <a:pt x="0" y="69"/>
                </a:lnTo>
                <a:cubicBezTo>
                  <a:pt x="0" y="32"/>
                  <a:pt x="29" y="0"/>
                  <a:pt x="66" y="0"/>
                </a:cubicBezTo>
                <a:lnTo>
                  <a:pt x="932" y="0"/>
                </a:lnTo>
                <a:cubicBezTo>
                  <a:pt x="969" y="0"/>
                  <a:pt x="998" y="32"/>
                  <a:pt x="998" y="69"/>
                </a:cubicBezTo>
                <a:lnTo>
                  <a:pt x="998" y="709"/>
                </a:lnTo>
              </a:path>
            </a:pathLst>
          </a:cu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5" name="Line 31"/>
          <p:cNvSpPr>
            <a:spLocks noChangeShapeType="1"/>
          </p:cNvSpPr>
          <p:nvPr/>
        </p:nvSpPr>
        <p:spPr bwMode="auto">
          <a:xfrm>
            <a:off x="5153911" y="4435213"/>
            <a:ext cx="267242" cy="1951"/>
          </a:xfrm>
          <a:prstGeom prst="line">
            <a:avLst/>
          </a:pr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6" name="Line 32"/>
          <p:cNvSpPr>
            <a:spLocks noChangeShapeType="1"/>
          </p:cNvSpPr>
          <p:nvPr/>
        </p:nvSpPr>
        <p:spPr bwMode="auto">
          <a:xfrm>
            <a:off x="5287002" y="4384085"/>
            <a:ext cx="0" cy="40965"/>
          </a:xfrm>
          <a:prstGeom prst="line">
            <a:avLst/>
          </a:prstGeom>
          <a:noFill/>
          <a:ln w="12700" cap="rnd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7" name="Freeform 90"/>
          <p:cNvSpPr>
            <a:spLocks noChangeArrowheads="1"/>
          </p:cNvSpPr>
          <p:nvPr/>
        </p:nvSpPr>
        <p:spPr bwMode="auto">
          <a:xfrm>
            <a:off x="5277249" y="4337270"/>
            <a:ext cx="19506" cy="19506"/>
          </a:xfrm>
          <a:custGeom>
            <a:avLst/>
            <a:gdLst>
              <a:gd name="T0" fmla="*/ 42 w 43"/>
              <a:gd name="T1" fmla="*/ 21 h 43"/>
              <a:gd name="T2" fmla="*/ 40 w 43"/>
              <a:gd name="T3" fmla="*/ 32 h 43"/>
              <a:gd name="T4" fmla="*/ 32 w 43"/>
              <a:gd name="T5" fmla="*/ 40 h 43"/>
              <a:gd name="T6" fmla="*/ 21 w 43"/>
              <a:gd name="T7" fmla="*/ 42 h 43"/>
              <a:gd name="T8" fmla="*/ 11 w 43"/>
              <a:gd name="T9" fmla="*/ 40 h 43"/>
              <a:gd name="T10" fmla="*/ 3 w 43"/>
              <a:gd name="T11" fmla="*/ 32 h 43"/>
              <a:gd name="T12" fmla="*/ 0 w 43"/>
              <a:gd name="T13" fmla="*/ 21 h 43"/>
              <a:gd name="T14" fmla="*/ 3 w 43"/>
              <a:gd name="T15" fmla="*/ 11 h 43"/>
              <a:gd name="T16" fmla="*/ 11 w 43"/>
              <a:gd name="T17" fmla="*/ 3 h 43"/>
              <a:gd name="T18" fmla="*/ 21 w 43"/>
              <a:gd name="T19" fmla="*/ 0 h 43"/>
              <a:gd name="T20" fmla="*/ 32 w 43"/>
              <a:gd name="T21" fmla="*/ 3 h 43"/>
              <a:gd name="T22" fmla="*/ 40 w 43"/>
              <a:gd name="T23" fmla="*/ 11 h 43"/>
              <a:gd name="T24" fmla="*/ 42 w 43"/>
              <a:gd name="T25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43">
                <a:moveTo>
                  <a:pt x="42" y="21"/>
                </a:moveTo>
                <a:cubicBezTo>
                  <a:pt x="42" y="25"/>
                  <a:pt x="42" y="29"/>
                  <a:pt x="40" y="32"/>
                </a:cubicBezTo>
                <a:cubicBezTo>
                  <a:pt x="38" y="35"/>
                  <a:pt x="35" y="38"/>
                  <a:pt x="32" y="40"/>
                </a:cubicBezTo>
                <a:cubicBezTo>
                  <a:pt x="28" y="42"/>
                  <a:pt x="25" y="42"/>
                  <a:pt x="21" y="42"/>
                </a:cubicBezTo>
                <a:cubicBezTo>
                  <a:pt x="17" y="42"/>
                  <a:pt x="14" y="42"/>
                  <a:pt x="11" y="40"/>
                </a:cubicBezTo>
                <a:cubicBezTo>
                  <a:pt x="7" y="38"/>
                  <a:pt x="5" y="35"/>
                  <a:pt x="3" y="32"/>
                </a:cubicBezTo>
                <a:cubicBezTo>
                  <a:pt x="1" y="29"/>
                  <a:pt x="0" y="25"/>
                  <a:pt x="0" y="21"/>
                </a:cubicBezTo>
                <a:cubicBezTo>
                  <a:pt x="0" y="17"/>
                  <a:pt x="1" y="15"/>
                  <a:pt x="3" y="11"/>
                </a:cubicBezTo>
                <a:cubicBezTo>
                  <a:pt x="5" y="8"/>
                  <a:pt x="7" y="5"/>
                  <a:pt x="11" y="3"/>
                </a:cubicBezTo>
                <a:cubicBezTo>
                  <a:pt x="14" y="1"/>
                  <a:pt x="17" y="0"/>
                  <a:pt x="21" y="0"/>
                </a:cubicBezTo>
                <a:cubicBezTo>
                  <a:pt x="25" y="0"/>
                  <a:pt x="28" y="1"/>
                  <a:pt x="32" y="3"/>
                </a:cubicBezTo>
                <a:cubicBezTo>
                  <a:pt x="35" y="5"/>
                  <a:pt x="38" y="8"/>
                  <a:pt x="40" y="11"/>
                </a:cubicBezTo>
                <a:cubicBezTo>
                  <a:pt x="42" y="15"/>
                  <a:pt x="42" y="17"/>
                  <a:pt x="42" y="21"/>
                </a:cubicBezTo>
              </a:path>
            </a:pathLst>
          </a:custGeom>
          <a:noFill/>
          <a:ln w="12700" cap="flat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8" name="Line 34"/>
          <p:cNvSpPr>
            <a:spLocks noChangeShapeType="1"/>
          </p:cNvSpPr>
          <p:nvPr/>
        </p:nvSpPr>
        <p:spPr bwMode="auto">
          <a:xfrm>
            <a:off x="5066131" y="4339945"/>
            <a:ext cx="440851" cy="1950"/>
          </a:xfrm>
          <a:prstGeom prst="line">
            <a:avLst/>
          </a:prstGeom>
          <a:noFill/>
          <a:ln w="12700" cap="flat">
            <a:solidFill>
              <a:srgbClr val="4D4D4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69" name="Group 94"/>
          <p:cNvGrpSpPr/>
          <p:nvPr/>
        </p:nvGrpSpPr>
        <p:grpSpPr>
          <a:xfrm>
            <a:off x="2926846" y="4009110"/>
            <a:ext cx="466361" cy="345806"/>
            <a:chOff x="3789363" y="2959100"/>
            <a:chExt cx="466725" cy="346075"/>
          </a:xfrm>
        </p:grpSpPr>
        <p:sp>
          <p:nvSpPr>
            <p:cNvPr id="178" name="Freeform 10"/>
            <p:cNvSpPr>
              <a:spLocks noChangeArrowheads="1"/>
            </p:cNvSpPr>
            <p:nvPr/>
          </p:nvSpPr>
          <p:spPr bwMode="auto">
            <a:xfrm>
              <a:off x="3849688" y="2998788"/>
              <a:ext cx="346075" cy="203200"/>
            </a:xfrm>
            <a:custGeom>
              <a:avLst/>
              <a:gdLst>
                <a:gd name="T0" fmla="*/ 959 w 960"/>
                <a:gd name="T1" fmla="*/ 564 h 565"/>
                <a:gd name="T2" fmla="*/ 480 w 960"/>
                <a:gd name="T3" fmla="*/ 564 h 565"/>
                <a:gd name="T4" fmla="*/ 0 w 960"/>
                <a:gd name="T5" fmla="*/ 564 h 565"/>
                <a:gd name="T6" fmla="*/ 0 w 960"/>
                <a:gd name="T7" fmla="*/ 0 h 565"/>
                <a:gd name="T8" fmla="*/ 959 w 960"/>
                <a:gd name="T9" fmla="*/ 0 h 565"/>
                <a:gd name="T10" fmla="*/ 959 w 960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0" h="565">
                  <a:moveTo>
                    <a:pt x="959" y="564"/>
                  </a:moveTo>
                  <a:lnTo>
                    <a:pt x="480" y="564"/>
                  </a:lnTo>
                  <a:lnTo>
                    <a:pt x="0" y="564"/>
                  </a:lnTo>
                  <a:lnTo>
                    <a:pt x="0" y="0"/>
                  </a:lnTo>
                  <a:lnTo>
                    <a:pt x="959" y="0"/>
                  </a:lnTo>
                  <a:lnTo>
                    <a:pt x="959" y="564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9" name="Freeform 11"/>
            <p:cNvSpPr>
              <a:spLocks noChangeArrowheads="1"/>
            </p:cNvSpPr>
            <p:nvPr/>
          </p:nvSpPr>
          <p:spPr bwMode="auto">
            <a:xfrm>
              <a:off x="3810000" y="2959100"/>
              <a:ext cx="427038" cy="284163"/>
            </a:xfrm>
            <a:custGeom>
              <a:avLst/>
              <a:gdLst>
                <a:gd name="T0" fmla="*/ 0 w 1185"/>
                <a:gd name="T1" fmla="*/ 790 h 791"/>
                <a:gd name="T2" fmla="*/ 0 w 1185"/>
                <a:gd name="T3" fmla="*/ 85 h 791"/>
                <a:gd name="T4" fmla="*/ 84 w 1185"/>
                <a:gd name="T5" fmla="*/ 0 h 791"/>
                <a:gd name="T6" fmla="*/ 1099 w 1185"/>
                <a:gd name="T7" fmla="*/ 0 h 791"/>
                <a:gd name="T8" fmla="*/ 1184 w 1185"/>
                <a:gd name="T9" fmla="*/ 85 h 791"/>
                <a:gd name="T10" fmla="*/ 1184 w 1185"/>
                <a:gd name="T11" fmla="*/ 79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5" h="791">
                  <a:moveTo>
                    <a:pt x="0" y="790"/>
                  </a:moveTo>
                  <a:lnTo>
                    <a:pt x="0" y="85"/>
                  </a:lnTo>
                  <a:cubicBezTo>
                    <a:pt x="0" y="37"/>
                    <a:pt x="36" y="0"/>
                    <a:pt x="84" y="0"/>
                  </a:cubicBezTo>
                  <a:lnTo>
                    <a:pt x="1099" y="0"/>
                  </a:lnTo>
                  <a:cubicBezTo>
                    <a:pt x="1147" y="0"/>
                    <a:pt x="1184" y="37"/>
                    <a:pt x="1184" y="85"/>
                  </a:cubicBezTo>
                  <a:lnTo>
                    <a:pt x="1184" y="79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0" name="Freeform 12"/>
            <p:cNvSpPr>
              <a:spLocks noChangeArrowheads="1"/>
            </p:cNvSpPr>
            <p:nvPr/>
          </p:nvSpPr>
          <p:spPr bwMode="auto">
            <a:xfrm>
              <a:off x="3789363" y="3243263"/>
              <a:ext cx="466725" cy="61912"/>
            </a:xfrm>
            <a:custGeom>
              <a:avLst/>
              <a:gdLst>
                <a:gd name="T0" fmla="*/ 789 w 1298"/>
                <a:gd name="T1" fmla="*/ 0 h 170"/>
                <a:gd name="T2" fmla="*/ 789 w 1298"/>
                <a:gd name="T3" fmla="*/ 57 h 170"/>
                <a:gd name="T4" fmla="*/ 508 w 1298"/>
                <a:gd name="T5" fmla="*/ 57 h 170"/>
                <a:gd name="T6" fmla="*/ 508 w 1298"/>
                <a:gd name="T7" fmla="*/ 0 h 170"/>
                <a:gd name="T8" fmla="*/ 0 w 1298"/>
                <a:gd name="T9" fmla="*/ 0 h 170"/>
                <a:gd name="T10" fmla="*/ 0 w 1298"/>
                <a:gd name="T11" fmla="*/ 113 h 170"/>
                <a:gd name="T12" fmla="*/ 57 w 1298"/>
                <a:gd name="T13" fmla="*/ 169 h 170"/>
                <a:gd name="T14" fmla="*/ 1241 w 1298"/>
                <a:gd name="T15" fmla="*/ 169 h 170"/>
                <a:gd name="T16" fmla="*/ 1297 w 1298"/>
                <a:gd name="T17" fmla="*/ 113 h 170"/>
                <a:gd name="T18" fmla="*/ 1297 w 1298"/>
                <a:gd name="T19" fmla="*/ 0 h 170"/>
                <a:gd name="T20" fmla="*/ 789 w 1298"/>
                <a:gd name="T2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8" h="170">
                  <a:moveTo>
                    <a:pt x="789" y="0"/>
                  </a:moveTo>
                  <a:lnTo>
                    <a:pt x="789" y="57"/>
                  </a:lnTo>
                  <a:lnTo>
                    <a:pt x="508" y="57"/>
                  </a:lnTo>
                  <a:lnTo>
                    <a:pt x="508" y="0"/>
                  </a:lnTo>
                  <a:lnTo>
                    <a:pt x="0" y="0"/>
                  </a:lnTo>
                  <a:lnTo>
                    <a:pt x="0" y="113"/>
                  </a:lnTo>
                  <a:cubicBezTo>
                    <a:pt x="0" y="144"/>
                    <a:pt x="26" y="169"/>
                    <a:pt x="57" y="169"/>
                  </a:cubicBezTo>
                  <a:lnTo>
                    <a:pt x="1241" y="169"/>
                  </a:lnTo>
                  <a:cubicBezTo>
                    <a:pt x="1272" y="169"/>
                    <a:pt x="1297" y="144"/>
                    <a:pt x="1297" y="113"/>
                  </a:cubicBezTo>
                  <a:lnTo>
                    <a:pt x="1297" y="0"/>
                  </a:lnTo>
                  <a:lnTo>
                    <a:pt x="789" y="0"/>
                  </a:lnTo>
                </a:path>
              </a:pathLst>
            </a:custGeom>
            <a:noFill/>
            <a:ln w="12700" cap="rnd">
              <a:solidFill>
                <a:srgbClr val="4D4D4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0" name="Group 92"/>
          <p:cNvGrpSpPr/>
          <p:nvPr/>
        </p:nvGrpSpPr>
        <p:grpSpPr>
          <a:xfrm>
            <a:off x="4020233" y="2115408"/>
            <a:ext cx="345521" cy="438849"/>
            <a:chOff x="5925312" y="1494369"/>
            <a:chExt cx="292608" cy="371644"/>
          </a:xfrm>
        </p:grpSpPr>
        <p:sp>
          <p:nvSpPr>
            <p:cNvPr id="176" name="Freeform 2"/>
            <p:cNvSpPr>
              <a:spLocks noChangeArrowheads="1"/>
            </p:cNvSpPr>
            <p:nvPr/>
          </p:nvSpPr>
          <p:spPr bwMode="auto">
            <a:xfrm>
              <a:off x="5925312" y="1494369"/>
              <a:ext cx="292608" cy="371644"/>
            </a:xfrm>
            <a:custGeom>
              <a:avLst/>
              <a:gdLst>
                <a:gd name="T0" fmla="*/ 3 w 769"/>
                <a:gd name="T1" fmla="*/ 0 h 973"/>
                <a:gd name="T2" fmla="*/ 768 w 769"/>
                <a:gd name="T3" fmla="*/ 0 h 973"/>
                <a:gd name="T4" fmla="*/ 768 w 769"/>
                <a:gd name="T5" fmla="*/ 424 h 973"/>
                <a:gd name="T6" fmla="*/ 384 w 769"/>
                <a:gd name="T7" fmla="*/ 972 h 973"/>
                <a:gd name="T8" fmla="*/ 0 w 769"/>
                <a:gd name="T9" fmla="*/ 424 h 973"/>
                <a:gd name="T10" fmla="*/ 0 w 769"/>
                <a:gd name="T11" fmla="*/ 0 h 973"/>
                <a:gd name="T12" fmla="*/ 3 w 769"/>
                <a:gd name="T13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973">
                  <a:moveTo>
                    <a:pt x="3" y="0"/>
                  </a:moveTo>
                  <a:lnTo>
                    <a:pt x="768" y="0"/>
                  </a:lnTo>
                  <a:lnTo>
                    <a:pt x="768" y="424"/>
                  </a:lnTo>
                  <a:cubicBezTo>
                    <a:pt x="768" y="755"/>
                    <a:pt x="384" y="972"/>
                    <a:pt x="384" y="972"/>
                  </a:cubicBezTo>
                  <a:cubicBezTo>
                    <a:pt x="384" y="972"/>
                    <a:pt x="0" y="755"/>
                    <a:pt x="0" y="424"/>
                  </a:cubicBez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FFFFFF"/>
            </a:solidFill>
            <a:ln w="38100" cap="rnd">
              <a:solidFill>
                <a:srgbClr val="239A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77" name="Freeform 1"/>
            <p:cNvSpPr>
              <a:spLocks noChangeArrowheads="1"/>
            </p:cNvSpPr>
            <p:nvPr/>
          </p:nvSpPr>
          <p:spPr bwMode="auto">
            <a:xfrm>
              <a:off x="5986146" y="1557013"/>
              <a:ext cx="171529" cy="171528"/>
            </a:xfrm>
            <a:custGeom>
              <a:avLst/>
              <a:gdLst>
                <a:gd name="T0" fmla="*/ 225 w 451"/>
                <a:gd name="T1" fmla="*/ 299 h 451"/>
                <a:gd name="T2" fmla="*/ 373 w 451"/>
                <a:gd name="T3" fmla="*/ 447 h 451"/>
                <a:gd name="T4" fmla="*/ 376 w 451"/>
                <a:gd name="T5" fmla="*/ 450 h 451"/>
                <a:gd name="T6" fmla="*/ 450 w 451"/>
                <a:gd name="T7" fmla="*/ 376 h 451"/>
                <a:gd name="T8" fmla="*/ 447 w 451"/>
                <a:gd name="T9" fmla="*/ 373 h 451"/>
                <a:gd name="T10" fmla="*/ 299 w 451"/>
                <a:gd name="T11" fmla="*/ 225 h 451"/>
                <a:gd name="T12" fmla="*/ 447 w 451"/>
                <a:gd name="T13" fmla="*/ 77 h 451"/>
                <a:gd name="T14" fmla="*/ 450 w 451"/>
                <a:gd name="T15" fmla="*/ 74 h 451"/>
                <a:gd name="T16" fmla="*/ 376 w 451"/>
                <a:gd name="T17" fmla="*/ 0 h 451"/>
                <a:gd name="T18" fmla="*/ 373 w 451"/>
                <a:gd name="T19" fmla="*/ 2 h 451"/>
                <a:gd name="T20" fmla="*/ 225 w 451"/>
                <a:gd name="T21" fmla="*/ 151 h 451"/>
                <a:gd name="T22" fmla="*/ 76 w 451"/>
                <a:gd name="T23" fmla="*/ 2 h 451"/>
                <a:gd name="T24" fmla="*/ 74 w 451"/>
                <a:gd name="T25" fmla="*/ 0 h 451"/>
                <a:gd name="T26" fmla="*/ 0 w 451"/>
                <a:gd name="T27" fmla="*/ 74 h 451"/>
                <a:gd name="T28" fmla="*/ 2 w 451"/>
                <a:gd name="T29" fmla="*/ 77 h 451"/>
                <a:gd name="T30" fmla="*/ 150 w 451"/>
                <a:gd name="T31" fmla="*/ 225 h 451"/>
                <a:gd name="T32" fmla="*/ 2 w 451"/>
                <a:gd name="T33" fmla="*/ 373 h 451"/>
                <a:gd name="T34" fmla="*/ 0 w 451"/>
                <a:gd name="T35" fmla="*/ 376 h 451"/>
                <a:gd name="T36" fmla="*/ 74 w 451"/>
                <a:gd name="T37" fmla="*/ 450 h 451"/>
                <a:gd name="T38" fmla="*/ 76 w 451"/>
                <a:gd name="T39" fmla="*/ 447 h 451"/>
                <a:gd name="T40" fmla="*/ 225 w 451"/>
                <a:gd name="T41" fmla="*/ 299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451">
                  <a:moveTo>
                    <a:pt x="225" y="299"/>
                  </a:moveTo>
                  <a:lnTo>
                    <a:pt x="373" y="447"/>
                  </a:lnTo>
                  <a:cubicBezTo>
                    <a:pt x="373" y="447"/>
                    <a:pt x="376" y="447"/>
                    <a:pt x="376" y="450"/>
                  </a:cubicBezTo>
                  <a:cubicBezTo>
                    <a:pt x="405" y="431"/>
                    <a:pt x="431" y="405"/>
                    <a:pt x="450" y="376"/>
                  </a:cubicBezTo>
                  <a:cubicBezTo>
                    <a:pt x="450" y="376"/>
                    <a:pt x="450" y="373"/>
                    <a:pt x="447" y="373"/>
                  </a:cubicBezTo>
                  <a:lnTo>
                    <a:pt x="299" y="225"/>
                  </a:lnTo>
                  <a:lnTo>
                    <a:pt x="447" y="77"/>
                  </a:lnTo>
                  <a:cubicBezTo>
                    <a:pt x="447" y="77"/>
                    <a:pt x="447" y="74"/>
                    <a:pt x="450" y="74"/>
                  </a:cubicBezTo>
                  <a:cubicBezTo>
                    <a:pt x="431" y="45"/>
                    <a:pt x="405" y="18"/>
                    <a:pt x="376" y="0"/>
                  </a:cubicBezTo>
                  <a:cubicBezTo>
                    <a:pt x="376" y="0"/>
                    <a:pt x="373" y="0"/>
                    <a:pt x="373" y="2"/>
                  </a:cubicBezTo>
                  <a:lnTo>
                    <a:pt x="225" y="151"/>
                  </a:lnTo>
                  <a:lnTo>
                    <a:pt x="76" y="2"/>
                  </a:lnTo>
                  <a:cubicBezTo>
                    <a:pt x="76" y="2"/>
                    <a:pt x="74" y="2"/>
                    <a:pt x="74" y="0"/>
                  </a:cubicBezTo>
                  <a:cubicBezTo>
                    <a:pt x="45" y="18"/>
                    <a:pt x="18" y="45"/>
                    <a:pt x="0" y="74"/>
                  </a:cubicBezTo>
                  <a:cubicBezTo>
                    <a:pt x="0" y="74"/>
                    <a:pt x="0" y="77"/>
                    <a:pt x="2" y="77"/>
                  </a:cubicBezTo>
                  <a:lnTo>
                    <a:pt x="150" y="225"/>
                  </a:lnTo>
                  <a:lnTo>
                    <a:pt x="2" y="373"/>
                  </a:lnTo>
                  <a:cubicBezTo>
                    <a:pt x="2" y="373"/>
                    <a:pt x="2" y="376"/>
                    <a:pt x="0" y="376"/>
                  </a:cubicBezTo>
                  <a:cubicBezTo>
                    <a:pt x="18" y="405"/>
                    <a:pt x="45" y="431"/>
                    <a:pt x="74" y="450"/>
                  </a:cubicBezTo>
                  <a:cubicBezTo>
                    <a:pt x="74" y="450"/>
                    <a:pt x="76" y="450"/>
                    <a:pt x="76" y="447"/>
                  </a:cubicBezTo>
                  <a:lnTo>
                    <a:pt x="225" y="299"/>
                  </a:lnTo>
                </a:path>
              </a:pathLst>
            </a:custGeom>
            <a:solidFill>
              <a:srgbClr val="239A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72" name="Straight Connector 116"/>
          <p:cNvCxnSpPr/>
          <p:nvPr/>
        </p:nvCxnSpPr>
        <p:spPr bwMode="auto">
          <a:xfrm flipH="1">
            <a:off x="3457219" y="3221078"/>
            <a:ext cx="94333" cy="684985"/>
          </a:xfrm>
          <a:prstGeom prst="line">
            <a:avLst/>
          </a:prstGeom>
          <a:noFill/>
          <a:ln w="12700" cap="rnd" cmpd="sng" algn="ctr">
            <a:solidFill>
              <a:srgbClr val="4D4D4C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</p:cxnSp>
      <p:sp>
        <p:nvSpPr>
          <p:cNvPr id="173" name="テキスト ボックス 172"/>
          <p:cNvSpPr txBox="1"/>
          <p:nvPr/>
        </p:nvSpPr>
        <p:spPr>
          <a:xfrm>
            <a:off x="2642521" y="363001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外出先</a:t>
            </a:r>
            <a:endParaRPr kumimoji="1" lang="ja-JP" altLang="en-US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219467" y="362878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オフィス</a:t>
            </a:r>
          </a:p>
        </p:txBody>
      </p:sp>
      <p:sp>
        <p:nvSpPr>
          <p:cNvPr id="175" name="TextBox 140"/>
          <p:cNvSpPr txBox="1"/>
          <p:nvPr/>
        </p:nvSpPr>
        <p:spPr>
          <a:xfrm>
            <a:off x="3181525" y="3407640"/>
            <a:ext cx="1948996" cy="2666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913577">
              <a:lnSpc>
                <a:spcPct val="90000"/>
              </a:lnSpc>
              <a:defRPr/>
            </a:pPr>
            <a:r>
              <a:rPr lang="en-US" altLang="ja-JP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DNS</a:t>
            </a:r>
            <a:r>
              <a:rPr lang="ja-JP" altLang="en-US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でブロック</a:t>
            </a:r>
            <a:r>
              <a:rPr lang="en-US" altLang="ja-JP" sz="1600" kern="0" dirty="0">
                <a:solidFill>
                  <a:srgbClr val="239AC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charset="0"/>
              </a:rPr>
              <a:t>!!</a:t>
            </a:r>
            <a:endParaRPr lang="en-US" sz="1600" kern="0" dirty="0">
              <a:solidFill>
                <a:srgbClr val="239AC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480065" y="1981698"/>
            <a:ext cx="1104992" cy="571305"/>
          </a:xfrm>
          <a:prstGeom prst="wedgeRoundRectCallout">
            <a:avLst>
              <a:gd name="adj1" fmla="val -66308"/>
              <a:gd name="adj2" fmla="val 29117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1" name="Rectangle 134"/>
          <p:cNvSpPr/>
          <p:nvPr/>
        </p:nvSpPr>
        <p:spPr>
          <a:xfrm>
            <a:off x="4550854" y="2014088"/>
            <a:ext cx="9653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マルウェア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C2 </a:t>
            </a: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コールバック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 defTabSz="685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kern="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フィッシング</a:t>
            </a:r>
            <a:endParaRPr lang="en-US" sz="900" kern="0" dirty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2207178" y="2454913"/>
            <a:ext cx="952848" cy="377652"/>
          </a:xfrm>
          <a:prstGeom prst="left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8" name="正方形/長方形 207"/>
          <p:cNvSpPr/>
          <p:nvPr/>
        </p:nvSpPr>
        <p:spPr>
          <a:xfrm>
            <a:off x="5949176" y="1967649"/>
            <a:ext cx="31948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中小企業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最速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かつシンプル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r>
              <a:rPr lang="ja-JP" altLang="en-US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24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‼</a:t>
            </a:r>
          </a:p>
          <a:p>
            <a:r>
              <a:rPr lang="en-US" altLang="ja-JP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2017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月販売開始予定</a:t>
            </a:r>
            <a:endParaRPr lang="en-US" altLang="ja-JP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市場想定価格</a:t>
            </a:r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\350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en-US" altLang="ja-JP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lang="ja-JP" altLang="en-US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月・ユーザ</a:t>
            </a:r>
            <a:endParaRPr lang="en-US" altLang="ja-JP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95250" indent="-95250">
              <a:buFont typeface="Arial" charset="0"/>
              <a:buChar char="•"/>
            </a:pP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Umbrella Professional</a:t>
            </a:r>
          </a:p>
          <a:p>
            <a:pPr marL="95250" indent="-95250">
              <a:buFont typeface="Arial" charset="0"/>
              <a:buChar char="•"/>
            </a:pP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年契約、</a:t>
            </a:r>
            <a:r>
              <a:rPr lang="en-US" altLang="ja-JP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1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ユーザ契約の場合</a:t>
            </a:r>
            <a:endParaRPr lang="en-US" altLang="ja-JP" sz="1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3160026" y="2705857"/>
            <a:ext cx="239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09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8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982" y="110836"/>
            <a:ext cx="8431862" cy="81804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</a:t>
            </a:r>
            <a:r>
              <a:rPr lang="en-US" altLang="ja-JP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Umbrella 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サービス</a:t>
            </a:r>
            <a:r>
              <a:rPr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別機能</a:t>
            </a:r>
            <a:endParaRPr lang="en-US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41789"/>
              </p:ext>
            </p:extLst>
          </p:nvPr>
        </p:nvGraphicFramePr>
        <p:xfrm>
          <a:off x="453443" y="1006768"/>
          <a:ext cx="8136374" cy="4073683"/>
        </p:xfrm>
        <a:graphic>
          <a:graphicData uri="http://schemas.openxmlformats.org/drawingml/2006/table">
            <a:tbl>
              <a:tblPr/>
              <a:tblGrid>
                <a:gridCol w="138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1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5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Branch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Roaming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Professional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Insights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Platform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7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Enforcement領域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社内ネットワーク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6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モバイル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676767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0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 レベル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デバイスレベル ポリシー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AD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ユーザレベル ポリシー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Enforcement: 深さ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DNS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IP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レベル（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Intelligent Proxy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61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脅威の可視化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Basic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レポーティング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AD User 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レベル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/>
                      </a:r>
                      <a:b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</a:b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アドバンスド レポーティング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8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スレット インテリジェンス</a:t>
                      </a:r>
                      <a:endParaRPr lang="en-US" altLang="ja-JP" sz="11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（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INVESTIGATE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 CONSOLE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）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17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エンタープライズ </a:t>
                      </a:r>
                      <a:endParaRPr lang="en-US" altLang="ja-JP" sz="11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マネージメント</a:t>
                      </a:r>
                      <a:endParaRPr lang="ja-JP" alt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Meiryo" charset="-128"/>
                      </a:endParaRP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S3 Log 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マネージメント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LOG転送</a:t>
                      </a:r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 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Enforcement 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ポリシー、レポーティング 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Meiryo" charset="-128"/>
                        </a:rPr>
                        <a:t>API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47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 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Meiryo" charset="-128"/>
                          <a:ea typeface="Meiryo" charset="-128"/>
                          <a:cs typeface="Meiryo" charset="-128"/>
                        </a:rPr>
                        <a:t>X</a:t>
                      </a:r>
                    </a:p>
                  </a:txBody>
                  <a:tcPr marL="10331" marR="10331" marT="10331" marB="0" anchor="ctr">
                    <a:lnL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8B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221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341202" y="2195963"/>
            <a:ext cx="1324616" cy="1119877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flipH="1">
            <a:off x="1482811" y="2748544"/>
            <a:ext cx="573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41202" y="229783"/>
            <a:ext cx="8591258" cy="744511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br>
              <a:rPr kumimoji="1" lang="en-US" altLang="ja-JP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kumimoji="1" lang="ja-JP" altLang="en-US" sz="2400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場所を問わず、安全なインターネット接続を</a:t>
            </a:r>
            <a:endParaRPr kumimoji="1" lang="ja-JP" altLang="en-US" sz="2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5165724" y="3677103"/>
            <a:ext cx="1324616" cy="1119877"/>
          </a:xfrm>
          <a:prstGeom prst="rect">
            <a:avLst/>
          </a:prstGeom>
        </p:spPr>
      </p:pic>
      <p:cxnSp>
        <p:nvCxnSpPr>
          <p:cNvPr id="22" name="直線コネクタ 21"/>
          <p:cNvCxnSpPr>
            <a:stCxn id="29" idx="0"/>
          </p:cNvCxnSpPr>
          <p:nvPr/>
        </p:nvCxnSpPr>
        <p:spPr>
          <a:xfrm flipV="1">
            <a:off x="2511401" y="3019283"/>
            <a:ext cx="0" cy="657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雲 22"/>
          <p:cNvSpPr/>
          <p:nvPr/>
        </p:nvSpPr>
        <p:spPr>
          <a:xfrm>
            <a:off x="4669173" y="1577676"/>
            <a:ext cx="2925921" cy="1543049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4" name="雲 23"/>
          <p:cNvSpPr/>
          <p:nvPr/>
        </p:nvSpPr>
        <p:spPr>
          <a:xfrm>
            <a:off x="1908672" y="1772991"/>
            <a:ext cx="2586742" cy="1447750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88142" y="2345449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社内ネット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77489" y="2238139"/>
            <a:ext cx="219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インターネット</a:t>
            </a:r>
            <a:endParaRPr kumimoji="1" lang="en-US" altLang="ja-JP" sz="1600" dirty="0" smtClean="0">
              <a:solidFill>
                <a:srgbClr val="00507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・</a:t>
            </a:r>
            <a:r>
              <a:rPr kumimoji="1" lang="en-US" altLang="ja-JP" sz="1600" dirty="0" smtClean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4G </a:t>
            </a:r>
            <a:r>
              <a:rPr kumimoji="1" lang="en-US" altLang="ja-JP" sz="16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sz="16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kumimoji="1" lang="en-US" altLang="ja-JP" sz="16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LTE</a:t>
            </a:r>
            <a:r>
              <a:rPr kumimoji="1" lang="ja-JP" altLang="en-US" sz="16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網</a:t>
            </a:r>
          </a:p>
        </p:txBody>
      </p:sp>
      <p:sp>
        <p:nvSpPr>
          <p:cNvPr id="27" name="雲 26"/>
          <p:cNvSpPr/>
          <p:nvPr/>
        </p:nvSpPr>
        <p:spPr>
          <a:xfrm>
            <a:off x="3095973" y="883398"/>
            <a:ext cx="2939353" cy="1305314"/>
          </a:xfrm>
          <a:prstGeom prst="cloud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1849093" y="3677103"/>
            <a:ext cx="1324616" cy="1119877"/>
          </a:xfrm>
          <a:prstGeom prst="rect">
            <a:avLst/>
          </a:prstGeom>
        </p:spPr>
      </p:pic>
      <p:cxnSp>
        <p:nvCxnSpPr>
          <p:cNvPr id="30" name="直線コネクタ 29"/>
          <p:cNvCxnSpPr>
            <a:endCxn id="21" idx="0"/>
          </p:cNvCxnSpPr>
          <p:nvPr/>
        </p:nvCxnSpPr>
        <p:spPr>
          <a:xfrm>
            <a:off x="5828032" y="3019283"/>
            <a:ext cx="0" cy="657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136055" y="340233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</a:t>
            </a:r>
            <a:endParaRPr kumimoji="1" lang="ja-JP" altLang="en-US" sz="16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96453" y="345209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社外</a:t>
            </a:r>
            <a:endParaRPr kumimoji="1" lang="ja-JP" altLang="en-US" sz="16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50" name="上下矢印 53"/>
          <p:cNvSpPr/>
          <p:nvPr/>
        </p:nvSpPr>
        <p:spPr>
          <a:xfrm rot="16200000">
            <a:off x="3938781" y="3276280"/>
            <a:ext cx="471488" cy="1982402"/>
          </a:xfrm>
          <a:prstGeom prst="up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52" name="円弧 51"/>
          <p:cNvSpPr/>
          <p:nvPr/>
        </p:nvSpPr>
        <p:spPr>
          <a:xfrm rot="16200000">
            <a:off x="4264187" y="3536989"/>
            <a:ext cx="2213123" cy="1692085"/>
          </a:xfrm>
          <a:prstGeom prst="arc">
            <a:avLst>
              <a:gd name="adj1" fmla="val 14565585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54" name="円弧 53"/>
          <p:cNvSpPr/>
          <p:nvPr/>
        </p:nvSpPr>
        <p:spPr>
          <a:xfrm rot="5400000" flipH="1">
            <a:off x="2116078" y="3536989"/>
            <a:ext cx="2213123" cy="1692085"/>
          </a:xfrm>
          <a:prstGeom prst="arc">
            <a:avLst>
              <a:gd name="adj1" fmla="val 14565585"/>
              <a:gd name="adj2" fmla="val 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9926" y="4275303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自宅・カフェ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外出先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54440" y="39812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オフィス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事業所・支社</a:t>
            </a:r>
            <a:r>
              <a:rPr kumimoji="1"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支店</a:t>
            </a:r>
          </a:p>
        </p:txBody>
      </p:sp>
      <p:sp>
        <p:nvSpPr>
          <p:cNvPr id="9" name="円柱 8"/>
          <p:cNvSpPr/>
          <p:nvPr/>
        </p:nvSpPr>
        <p:spPr>
          <a:xfrm rot="4610961" flipH="1">
            <a:off x="2776009" y="359099"/>
            <a:ext cx="45719" cy="3455093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829536">
            <a:off x="1726316" y="1925460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VPN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接続</a:t>
            </a:r>
          </a:p>
        </p:txBody>
      </p:sp>
      <p:sp>
        <p:nvSpPr>
          <p:cNvPr id="33" name="円柱 32"/>
          <p:cNvSpPr/>
          <p:nvPr/>
        </p:nvSpPr>
        <p:spPr>
          <a:xfrm rot="2364999" flipH="1">
            <a:off x="3468632" y="1447635"/>
            <a:ext cx="53380" cy="2788079"/>
          </a:xfrm>
          <a:prstGeom prst="can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grpSp>
        <p:nvGrpSpPr>
          <p:cNvPr id="65" name="図形グループ 64"/>
          <p:cNvGrpSpPr/>
          <p:nvPr/>
        </p:nvGrpSpPr>
        <p:grpSpPr>
          <a:xfrm>
            <a:off x="510924" y="1680662"/>
            <a:ext cx="976549" cy="1097999"/>
            <a:chOff x="510924" y="1680662"/>
            <a:chExt cx="976549" cy="109799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10924" y="1680662"/>
              <a:ext cx="9765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AnyConnect</a:t>
              </a:r>
            </a:p>
            <a:p>
              <a:pPr algn="ctr"/>
              <a:r>
                <a:rPr kumimoji="1" lang="ja-JP" altLang="en-US" sz="1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70" b="93151" l="0" r="936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14" y="2282428"/>
              <a:ext cx="537019" cy="496233"/>
            </a:xfrm>
            <a:prstGeom prst="rect">
              <a:avLst/>
            </a:prstGeom>
          </p:spPr>
        </p:pic>
      </p:grpSp>
      <p:sp>
        <p:nvSpPr>
          <p:cNvPr id="34" name="テキスト ボックス 33"/>
          <p:cNvSpPr txBox="1"/>
          <p:nvPr/>
        </p:nvSpPr>
        <p:spPr>
          <a:xfrm rot="18453289">
            <a:off x="2583663" y="3101641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VPN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接続</a:t>
            </a:r>
          </a:p>
        </p:txBody>
      </p:sp>
      <p:sp>
        <p:nvSpPr>
          <p:cNvPr id="14" name="円柱 13"/>
          <p:cNvSpPr/>
          <p:nvPr/>
        </p:nvSpPr>
        <p:spPr>
          <a:xfrm>
            <a:off x="4990131" y="1943595"/>
            <a:ext cx="509838" cy="328910"/>
          </a:xfrm>
          <a:prstGeom prst="can">
            <a:avLst>
              <a:gd name="adj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5" name="直方体 34"/>
          <p:cNvSpPr/>
          <p:nvPr/>
        </p:nvSpPr>
        <p:spPr>
          <a:xfrm>
            <a:off x="5225571" y="2496866"/>
            <a:ext cx="637090" cy="37427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16" name="カギ線コネクタ 15"/>
          <p:cNvCxnSpPr>
            <a:stCxn id="35" idx="0"/>
            <a:endCxn id="14" idx="4"/>
          </p:cNvCxnSpPr>
          <p:nvPr/>
        </p:nvCxnSpPr>
        <p:spPr>
          <a:xfrm rot="16200000" flipV="1">
            <a:off x="5351027" y="2256992"/>
            <a:ext cx="388816" cy="9093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14" idx="1"/>
            <a:endCxn id="12" idx="4"/>
          </p:cNvCxnSpPr>
          <p:nvPr/>
        </p:nvCxnSpPr>
        <p:spPr>
          <a:xfrm rot="16200000" flipV="1">
            <a:off x="4955582" y="1654126"/>
            <a:ext cx="194034" cy="3849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吹き出し 35"/>
          <p:cNvSpPr/>
          <p:nvPr/>
        </p:nvSpPr>
        <p:spPr>
          <a:xfrm>
            <a:off x="4055479" y="2344251"/>
            <a:ext cx="1120814" cy="423383"/>
          </a:xfrm>
          <a:prstGeom prst="wedgeRoundRectCallout">
            <a:avLst>
              <a:gd name="adj1" fmla="val 46318"/>
              <a:gd name="adj2" fmla="val -95294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ルータ・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IPS</a:t>
            </a:r>
          </a:p>
          <a:p>
            <a:pPr algn="ctr"/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（</a:t>
            </a:r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リレー）</a:t>
            </a:r>
          </a:p>
        </p:txBody>
      </p:sp>
      <p:cxnSp>
        <p:nvCxnSpPr>
          <p:cNvPr id="39" name="曲線コネクタ 38"/>
          <p:cNvCxnSpPr>
            <a:stCxn id="21" idx="0"/>
            <a:endCxn id="12" idx="5"/>
          </p:cNvCxnSpPr>
          <p:nvPr/>
        </p:nvCxnSpPr>
        <p:spPr>
          <a:xfrm rot="16200000" flipV="1">
            <a:off x="4380319" y="2229390"/>
            <a:ext cx="2021111" cy="874316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431" t="18262" r="24068" b="17953"/>
          <a:stretch/>
        </p:blipFill>
        <p:spPr>
          <a:xfrm>
            <a:off x="7487293" y="1888127"/>
            <a:ext cx="794319" cy="671545"/>
          </a:xfrm>
          <a:prstGeom prst="rect">
            <a:avLst/>
          </a:prstGeom>
        </p:spPr>
      </p:pic>
      <p:grpSp>
        <p:nvGrpSpPr>
          <p:cNvPr id="64" name="図形グループ 63"/>
          <p:cNvGrpSpPr/>
          <p:nvPr/>
        </p:nvGrpSpPr>
        <p:grpSpPr>
          <a:xfrm>
            <a:off x="978866" y="3459660"/>
            <a:ext cx="1709377" cy="805915"/>
            <a:chOff x="978866" y="3459660"/>
            <a:chExt cx="1709377" cy="805915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89956" l="10000" r="90000">
                          <a14:foregroundMark x1="53182" y1="28384" x2="53182" y2="28384"/>
                          <a14:foregroundMark x1="49091" y1="31878" x2="49091" y2="31878"/>
                          <a14:foregroundMark x1="46818" y1="28384" x2="46818" y2="28384"/>
                        </a14:backgroundRemoval>
                      </a14:imgEffect>
                    </a14:imgLayer>
                  </a14:imgProps>
                </a:ext>
              </a:extLst>
            </a:blip>
            <a:srcRect l="26512" r="22282" b="42885"/>
            <a:stretch/>
          </p:blipFill>
          <p:spPr>
            <a:xfrm>
              <a:off x="2322296" y="3840710"/>
              <a:ext cx="365947" cy="424865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978866" y="3459660"/>
              <a:ext cx="1230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Cisco Umbrella</a:t>
              </a:r>
              <a:endPara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クライアント</a:t>
              </a:r>
              <a:endPara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  <a:p>
              <a:pPr algn="ctr"/>
              <a:r>
                <a:rPr kumimoji="1" lang="ja-JP" altLang="en-US" sz="1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ソフトウェア</a:t>
              </a:r>
              <a:endPara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  <p:sp>
        <p:nvSpPr>
          <p:cNvPr id="12" name="直方体 11"/>
          <p:cNvSpPr/>
          <p:nvPr/>
        </p:nvSpPr>
        <p:spPr>
          <a:xfrm>
            <a:off x="4316626" y="1515639"/>
            <a:ext cx="637090" cy="374275"/>
          </a:xfrm>
          <a:prstGeom prst="cub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35162" y="184079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運用無し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55353" y="3279228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サーバ</a:t>
            </a:r>
            <a:endParaRPr kumimoji="1" lang="en-US" altLang="ja-JP" sz="1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kumimoji="1" lang="ja-JP" altLang="en-US" sz="1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運用あり</a:t>
            </a:r>
          </a:p>
        </p:txBody>
      </p:sp>
      <p:sp>
        <p:nvSpPr>
          <p:cNvPr id="56" name="直方体 55"/>
          <p:cNvSpPr/>
          <p:nvPr/>
        </p:nvSpPr>
        <p:spPr>
          <a:xfrm>
            <a:off x="6252914" y="1823304"/>
            <a:ext cx="637090" cy="374275"/>
          </a:xfrm>
          <a:prstGeom prst="cub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4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DHCP</a:t>
            </a:r>
            <a:endParaRPr kumimoji="1" lang="ja-JP" altLang="en-US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cxnSp>
        <p:nvCxnSpPr>
          <p:cNvPr id="43" name="直線矢印コネクタ 42"/>
          <p:cNvCxnSpPr>
            <a:stCxn id="56" idx="5"/>
          </p:cNvCxnSpPr>
          <p:nvPr/>
        </p:nvCxnSpPr>
        <p:spPr>
          <a:xfrm>
            <a:off x="6890004" y="1963657"/>
            <a:ext cx="878849" cy="14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線コネクタ 56"/>
          <p:cNvCxnSpPr>
            <a:stCxn id="45" idx="0"/>
            <a:endCxn id="12" idx="5"/>
          </p:cNvCxnSpPr>
          <p:nvPr/>
        </p:nvCxnSpPr>
        <p:spPr>
          <a:xfrm rot="16200000" flipV="1">
            <a:off x="6303018" y="306691"/>
            <a:ext cx="232135" cy="2930737"/>
          </a:xfrm>
          <a:prstGeom prst="curvedConnector2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角丸四角形吹き出し 62"/>
          <p:cNvSpPr/>
          <p:nvPr/>
        </p:nvSpPr>
        <p:spPr>
          <a:xfrm>
            <a:off x="7208446" y="3123745"/>
            <a:ext cx="1260964" cy="519280"/>
          </a:xfrm>
          <a:prstGeom prst="wedgeRoundRectCallout">
            <a:avLst>
              <a:gd name="adj1" fmla="val -49598"/>
              <a:gd name="adj2" fmla="val -302513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36000" rIns="36000" rtlCol="0" anchor="ctr"/>
          <a:lstStyle/>
          <a:p>
            <a:pPr algn="ctr"/>
            <a:r>
              <a: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</a:t>
            </a:r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kumimoji="1" lang="en-US" altLang="ja-JP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DNS</a:t>
            </a:r>
          </a:p>
          <a:p>
            <a:pPr algn="ctr"/>
            <a:r>
              <a:rPr kumimoji="1" lang="ja-JP" altLang="en-US" sz="1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アドレス配布</a:t>
            </a:r>
            <a:endParaRPr kumimoji="1" lang="ja-JP" altLang="en-US" sz="10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454400" y="1117813"/>
            <a:ext cx="253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774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3" grpId="0" animBg="1"/>
      <p:bldP spid="34" grpId="0"/>
      <p:bldP spid="36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2" y="2108708"/>
            <a:ext cx="5458448" cy="25120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87" y="847344"/>
            <a:ext cx="4966953" cy="271272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401312" y="773684"/>
            <a:ext cx="357632" cy="368726"/>
          </a:xfrm>
          <a:prstGeom prst="ellipse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389648" y="2084324"/>
            <a:ext cx="438912" cy="32969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1855768" y="1402080"/>
            <a:ext cx="1985071" cy="466558"/>
          </a:xfrm>
          <a:prstGeom prst="wedgeRoundRectCallout">
            <a:avLst>
              <a:gd name="adj1" fmla="val 57615"/>
              <a:gd name="adj2" fmla="val 361"/>
              <a:gd name="adj3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32107" y="1469278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iPhone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テザリング</a:t>
            </a:r>
          </a:p>
        </p:txBody>
      </p:sp>
      <p:cxnSp>
        <p:nvCxnSpPr>
          <p:cNvPr id="15" name="曲線コネクタ 14"/>
          <p:cNvCxnSpPr>
            <a:stCxn id="6" idx="2"/>
            <a:endCxn id="7" idx="0"/>
          </p:cNvCxnSpPr>
          <p:nvPr/>
        </p:nvCxnSpPr>
        <p:spPr>
          <a:xfrm rot="10800000" flipV="1">
            <a:off x="609104" y="958046"/>
            <a:ext cx="3792208" cy="1126277"/>
          </a:xfrm>
          <a:prstGeom prst="curved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268224" y="2633472"/>
            <a:ext cx="1487424" cy="73152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268224" y="213503"/>
            <a:ext cx="6596600" cy="859648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Umbrella </a:t>
            </a:r>
            <a:r>
              <a:rPr kumimoji="1" lang="ja-JP" altLang="en-US" b="1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クライアント</a:t>
            </a:r>
            <a:endParaRPr kumimoji="1" lang="ja-JP" altLang="en-US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8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486"/>
            <a:ext cx="9144000" cy="2320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"/>
            <a:ext cx="9144000" cy="2324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正方形/長方形 4"/>
          <p:cNvSpPr/>
          <p:nvPr/>
        </p:nvSpPr>
        <p:spPr>
          <a:xfrm>
            <a:off x="146304" y="357505"/>
            <a:ext cx="1883664" cy="5759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</a:t>
            </a:r>
            <a:endParaRPr kumimoji="1" lang="ja-JP" altLang="en-US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6304" y="2826385"/>
            <a:ext cx="1883664" cy="5759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社外</a:t>
            </a:r>
            <a:endParaRPr kumimoji="1" lang="ja-JP" altLang="en-US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283278" y="960056"/>
            <a:ext cx="927453" cy="34925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6976872" y="645477"/>
            <a:ext cx="1773936" cy="440373"/>
          </a:xfrm>
          <a:prstGeom prst="wedgeRoundRectCallout">
            <a:avLst>
              <a:gd name="adj1" fmla="val -90936"/>
              <a:gd name="adj2" fmla="val 61855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社内用</a:t>
            </a:r>
            <a:r>
              <a:rPr kumimoji="1" lang="en-US" altLang="ja-JP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SSID</a:t>
            </a:r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283278" y="3140964"/>
            <a:ext cx="1090090" cy="34925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976872" y="2826385"/>
            <a:ext cx="1773936" cy="440373"/>
          </a:xfrm>
          <a:prstGeom prst="wedgeRoundRectCallout">
            <a:avLst>
              <a:gd name="adj1" fmla="val -90936"/>
              <a:gd name="adj2" fmla="val 61855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テザリング</a:t>
            </a:r>
          </a:p>
        </p:txBody>
      </p:sp>
    </p:spTree>
    <p:extLst>
      <p:ext uri="{BB962C8B-B14F-4D97-AF65-F5344CB8AC3E}">
        <p14:creationId xmlns:p14="http://schemas.microsoft.com/office/powerpoint/2010/main" val="16900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" y="542892"/>
            <a:ext cx="5231423" cy="2639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23" y="1425976"/>
            <a:ext cx="5361132" cy="27160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02" y="2056797"/>
            <a:ext cx="5243159" cy="2689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706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68" y="4215258"/>
            <a:ext cx="1649786" cy="6637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5"/>
          <a:stretch/>
        </p:blipFill>
        <p:spPr>
          <a:xfrm rot="10800000" flipH="1" flipV="1">
            <a:off x="-1252" y="3753133"/>
            <a:ext cx="9144000" cy="1394097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581273" y="4099964"/>
            <a:ext cx="1334708" cy="424370"/>
            <a:chOff x="600501" y="1917878"/>
            <a:chExt cx="2096041" cy="752545"/>
          </a:xfrm>
          <a:effectLst/>
        </p:grpSpPr>
        <p:pic>
          <p:nvPicPr>
            <p:cNvPr id="16" name="図 4" descr="スクリーンショット 2015-05-14 17.10.5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259" y="1917878"/>
              <a:ext cx="727283" cy="482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8" t="32165" r="12366" b="31149"/>
            <a:stretch/>
          </p:blipFill>
          <p:spPr>
            <a:xfrm>
              <a:off x="600501" y="2087066"/>
              <a:ext cx="1764122" cy="583357"/>
            </a:xfrm>
            <a:prstGeom prst="rect">
              <a:avLst/>
            </a:prstGeom>
            <a:effectLst/>
          </p:spPr>
        </p:pic>
      </p:grpSp>
      <p:pic>
        <p:nvPicPr>
          <p:cNvPr id="18" name="Picture 35" descr="Untitled-1.png"/>
          <p:cNvPicPr>
            <a:picLocks noChangeAspect="1"/>
          </p:cNvPicPr>
          <p:nvPr/>
        </p:nvPicPr>
        <p:blipFill>
          <a:blip r:embed="rId8" cstate="print"/>
          <a:srcRect l="7176" t="16178" r="7702" b="6365"/>
          <a:stretch>
            <a:fillRect/>
          </a:stretch>
        </p:blipFill>
        <p:spPr>
          <a:xfrm>
            <a:off x="2723046" y="3717832"/>
            <a:ext cx="1183172" cy="307169"/>
          </a:xfrm>
          <a:prstGeom prst="rect">
            <a:avLst/>
          </a:prstGeom>
          <a:effectLst/>
        </p:spPr>
      </p:pic>
      <p:grpSp>
        <p:nvGrpSpPr>
          <p:cNvPr id="19" name="グループ化 18"/>
          <p:cNvGrpSpPr/>
          <p:nvPr/>
        </p:nvGrpSpPr>
        <p:grpSpPr>
          <a:xfrm>
            <a:off x="5389179" y="3691413"/>
            <a:ext cx="1114648" cy="347637"/>
            <a:chOff x="4824867" y="1792077"/>
            <a:chExt cx="1827271" cy="670048"/>
          </a:xfrm>
          <a:effectLst/>
        </p:grpSpPr>
        <p:pic>
          <p:nvPicPr>
            <p:cNvPr id="20" name="Picture 49" descr="KN790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7" t="35832" r="4744" b="18464"/>
            <a:stretch>
              <a:fillRect/>
            </a:stretch>
          </p:blipFill>
          <p:spPr bwMode="auto">
            <a:xfrm>
              <a:off x="4824867" y="1792077"/>
              <a:ext cx="479908" cy="54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9" descr="KN790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27" t="35832" r="4744" b="18464"/>
            <a:stretch>
              <a:fillRect/>
            </a:stretch>
          </p:blipFill>
          <p:spPr bwMode="auto">
            <a:xfrm>
              <a:off x="5059209" y="1919819"/>
              <a:ext cx="479908" cy="54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 descr="\\.PSF\.Mac\Volumes\FLASH DRIVE\2504_Controller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18512" y="2029495"/>
              <a:ext cx="1233626" cy="369156"/>
            </a:xfrm>
            <a:prstGeom prst="rect">
              <a:avLst/>
            </a:prstGeom>
            <a:noFill/>
            <a:effectLst/>
          </p:spPr>
        </p:pic>
      </p:grpSp>
      <p:pic>
        <p:nvPicPr>
          <p:cNvPr id="23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23121" r="17976" b="10926"/>
          <a:stretch/>
        </p:blipFill>
        <p:spPr>
          <a:xfrm>
            <a:off x="7447899" y="4071529"/>
            <a:ext cx="676544" cy="3970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正方形/長方形 4"/>
          <p:cNvSpPr/>
          <p:nvPr/>
        </p:nvSpPr>
        <p:spPr>
          <a:xfrm>
            <a:off x="1396231" y="3697585"/>
            <a:ext cx="1034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00BCEB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SIMPLE</a:t>
            </a:r>
            <a:endParaRPr lang="ja-JP" altLang="en-US" sz="2000" dirty="0">
              <a:solidFill>
                <a:srgbClr val="00BCEB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064658" y="3462229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SMART</a:t>
            </a:r>
            <a:endParaRPr lang="ja-JP" altLang="en-US" sz="2000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877732" y="3697585"/>
            <a:ext cx="11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accent5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SECURE</a:t>
            </a:r>
            <a:endParaRPr lang="ja-JP" altLang="en-US" sz="2000" dirty="0">
              <a:solidFill>
                <a:schemeClr val="accent5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吹き出し: 角を丸めた四角形 7"/>
          <p:cNvSpPr/>
          <p:nvPr/>
        </p:nvSpPr>
        <p:spPr>
          <a:xfrm>
            <a:off x="702861" y="1846398"/>
            <a:ext cx="2488576" cy="1131450"/>
          </a:xfrm>
          <a:prstGeom prst="wedgeRoundRectCallout">
            <a:avLst>
              <a:gd name="adj1" fmla="val -3160"/>
              <a:gd name="adj2" fmla="val 74104"/>
              <a:gd name="adj3" fmla="val 16667"/>
            </a:avLst>
          </a:prstGeom>
          <a:noFill/>
          <a:ln w="19050">
            <a:solidFill>
              <a:srgbClr val="72C0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82281" y="2333554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中小企業の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働き方改革を支援！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290" y="404488"/>
            <a:ext cx="8210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Cisco Start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製品カテゴリの追加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r>
              <a:rPr lang="en-US" altLang="ja-JP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Start </a:t>
            </a:r>
            <a:r>
              <a:rPr lang="ja-JP" altLang="en-US" sz="2400" dirty="0" smtClean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クラウド</a:t>
            </a:r>
            <a:endParaRPr lang="en-US" altLang="ja-JP" sz="2400" dirty="0" smtClean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163374" y="2302163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最速かつ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dirty="0">
                <a:solidFill>
                  <a:srgbClr val="72C05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シンプルなセキュリティ</a:t>
            </a:r>
            <a:endParaRPr lang="en-US" altLang="ja-JP" dirty="0">
              <a:solidFill>
                <a:srgbClr val="72C05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1" name="吹き出し: 角を丸めた四角形 30"/>
          <p:cNvSpPr/>
          <p:nvPr/>
        </p:nvSpPr>
        <p:spPr>
          <a:xfrm flipH="1">
            <a:off x="4162566" y="1509044"/>
            <a:ext cx="4264925" cy="1468804"/>
          </a:xfrm>
          <a:prstGeom prst="wedgeRoundRectCallout">
            <a:avLst>
              <a:gd name="adj1" fmla="val -3160"/>
              <a:gd name="adj2" fmla="val 74104"/>
              <a:gd name="adj3" fmla="val 16667"/>
            </a:avLst>
          </a:prstGeom>
          <a:noFill/>
          <a:ln w="19050">
            <a:solidFill>
              <a:srgbClr val="72C05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799" y="1637555"/>
            <a:ext cx="677134" cy="35662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7055" y="1421819"/>
            <a:ext cx="677134" cy="35662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814190" y="1685179"/>
            <a:ext cx="3189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23636" y="1837579"/>
            <a:ext cx="212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Cisco Spark</a:t>
            </a:r>
            <a:endParaRPr kumimoji="1" lang="ja-JP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662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8" grpId="0" animBg="1"/>
      <p:bldP spid="39" grpId="0"/>
      <p:bldP spid="27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37766" y="341313"/>
            <a:ext cx="7704748" cy="731837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シスコ</a:t>
            </a:r>
            <a:r>
              <a:rPr kumimoji="1" lang="ja-JP" altLang="en-US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の中堅中</a:t>
            </a:r>
            <a:r>
              <a:rPr kumimoji="1" lang="ja-JP" altLang="en-US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小企業向けソリューション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725315" y="114870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" indent="0" algn="ctr">
              <a:buNone/>
            </a:pP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全国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62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の教育委員会、小中学校が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 Start</a:t>
            </a:r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を採用</a:t>
            </a:r>
            <a:r>
              <a:rPr lang="en-US" altLang="ja-JP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!!</a:t>
            </a:r>
            <a:endParaRPr lang="en-US" altLang="ja-JP" sz="3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四角形: 角を丸くする 8"/>
          <p:cNvSpPr/>
          <p:nvPr/>
        </p:nvSpPr>
        <p:spPr>
          <a:xfrm>
            <a:off x="539751" y="1148973"/>
            <a:ext cx="8108950" cy="3429954"/>
          </a:xfrm>
          <a:prstGeom prst="roundRect">
            <a:avLst>
              <a:gd name="adj" fmla="val 4167"/>
            </a:avLst>
          </a:prstGeom>
          <a:solidFill>
            <a:srgbClr val="0050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四角形: 角を丸くする 9"/>
          <p:cNvSpPr/>
          <p:nvPr/>
        </p:nvSpPr>
        <p:spPr>
          <a:xfrm>
            <a:off x="723112" y="1443483"/>
            <a:ext cx="3220697" cy="2746650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55" y="2572697"/>
            <a:ext cx="2901282" cy="13911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23113" y="1850404"/>
            <a:ext cx="32206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Start</a:t>
            </a:r>
          </a:p>
          <a:p>
            <a:pPr algn="ctr"/>
            <a:r>
              <a:rPr kumimoji="1" lang="ja-JP" altLang="en-US" sz="1400" dirty="0">
                <a:solidFill>
                  <a:srgbClr val="00507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中小企業向けポートフォリオ</a:t>
            </a:r>
          </a:p>
        </p:txBody>
      </p:sp>
      <p:sp>
        <p:nvSpPr>
          <p:cNvPr id="16" name="四角形: 角を丸くする 15"/>
          <p:cNvSpPr/>
          <p:nvPr/>
        </p:nvSpPr>
        <p:spPr>
          <a:xfrm>
            <a:off x="778168" y="1525086"/>
            <a:ext cx="3095456" cy="312198"/>
          </a:xfrm>
          <a:prstGeom prst="roundRect">
            <a:avLst>
              <a:gd name="adj" fmla="val 47420"/>
            </a:avLst>
          </a:prstGeom>
          <a:solidFill>
            <a:srgbClr val="72C0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オンプレミス</a:t>
            </a:r>
            <a:endParaRPr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四角形: 角を丸くする 16"/>
          <p:cNvSpPr/>
          <p:nvPr/>
        </p:nvSpPr>
        <p:spPr>
          <a:xfrm>
            <a:off x="5042850" y="1443483"/>
            <a:ext cx="3385118" cy="2746650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四角形: 角を丸くする 17"/>
          <p:cNvSpPr/>
          <p:nvPr/>
        </p:nvSpPr>
        <p:spPr>
          <a:xfrm>
            <a:off x="5140727" y="1534418"/>
            <a:ext cx="3237361" cy="302866"/>
          </a:xfrm>
          <a:prstGeom prst="roundRect">
            <a:avLst>
              <a:gd name="adj" fmla="val 47420"/>
            </a:avLst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  <a:endParaRPr lang="en-US" altLang="ja-JP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40727" y="1850404"/>
            <a:ext cx="322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Cisco</a:t>
            </a:r>
            <a:r>
              <a:rPr kumimoji="1"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Meraki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12078" y="22465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日本語化対応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078" y="2535557"/>
            <a:ext cx="1261884" cy="764700"/>
          </a:xfrm>
          <a:prstGeom prst="rect">
            <a:avLst/>
          </a:prstGeom>
        </p:spPr>
      </p:pic>
      <p:pic>
        <p:nvPicPr>
          <p:cNvPr id="22" name="Picture 10" descr="mx-stack-twisted-cisco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181" l="0" r="100000">
                        <a14:foregroundMark x1="42608" y1="83735" x2="42608" y2="83735"/>
                        <a14:foregroundMark x1="78631" y1="84940" x2="78631" y2="84940"/>
                        <a14:foregroundMark x1="86917" y1="83735" x2="86917" y2="83735"/>
                        <a14:foregroundMark x1="73877" y1="84940" x2="73877" y2="84940"/>
                        <a14:foregroundMark x1="56433" y1="84940" x2="56433" y2="84940"/>
                        <a14:foregroundMark x1="56869" y1="22959" x2="56869" y2="22959"/>
                        <a14:foregroundMark x1="57654" y1="8969" x2="57654" y2="8969"/>
                        <a14:foregroundMark x1="71478" y1="24766" x2="71478" y2="24766"/>
                        <a14:foregroundMark x1="77061" y1="24766" x2="77061" y2="24766"/>
                        <a14:foregroundMark x1="83384" y1="24163" x2="83384" y2="24163"/>
                        <a14:foregroundMark x1="63192" y1="26037" x2="63192" y2="26037"/>
                        <a14:foregroundMark x1="79416" y1="18742" x2="79416" y2="18742"/>
                        <a14:foregroundMark x1="87745" y1="21754" x2="87745" y2="21754"/>
                        <a14:foregroundMark x1="84562" y1="19946" x2="84562" y2="19946"/>
                        <a14:foregroundMark x1="45355" y1="5957" x2="45355" y2="5957"/>
                        <a14:foregroundMark x1="40602" y1="6560" x2="40602" y2="6560"/>
                        <a14:foregroundMark x1="36284" y1="8367" x2="36284" y2="8367"/>
                        <a14:foregroundMark x1="24771" y1="13855" x2="24771" y2="13855"/>
                        <a14:foregroundMark x1="27562" y1="18742" x2="27562" y2="18742"/>
                        <a14:foregroundMark x1="19625" y1="14458" x2="19625" y2="14458"/>
                        <a14:foregroundMark x1="15656" y1="14458" x2="15656" y2="14458"/>
                        <a14:foregroundMark x1="23986" y1="17470" x2="23986" y2="17470"/>
                        <a14:foregroundMark x1="27170" y1="13253" x2="27170" y2="13253"/>
                        <a14:foregroundMark x1="91278" y1="20549" x2="91278" y2="20549"/>
                        <a14:foregroundMark x1="49324" y1="9572" x2="49324" y2="9572"/>
                        <a14:foregroundMark x1="66768" y1="11446" x2="66768" y2="11446"/>
                        <a14:foregroundMark x1="69516" y1="7162" x2="69516" y2="7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0497" y="2537540"/>
            <a:ext cx="921035" cy="59991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6757521" y="2251408"/>
            <a:ext cx="819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AMP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</a:t>
            </a:r>
          </a:p>
        </p:txBody>
      </p:sp>
      <p:grpSp>
        <p:nvGrpSpPr>
          <p:cNvPr id="24" name="Group 110"/>
          <p:cNvGrpSpPr>
            <a:grpSpLocks noChangeAspect="1"/>
          </p:cNvGrpSpPr>
          <p:nvPr/>
        </p:nvGrpSpPr>
        <p:grpSpPr>
          <a:xfrm>
            <a:off x="7074184" y="2524031"/>
            <a:ext cx="201792" cy="259769"/>
            <a:chOff x="2322747" y="1197939"/>
            <a:chExt cx="198707" cy="241668"/>
          </a:xfrm>
        </p:grpSpPr>
        <p:sp>
          <p:nvSpPr>
            <p:cNvPr id="25" name="Rectangle 111"/>
            <p:cNvSpPr/>
            <p:nvPr/>
          </p:nvSpPr>
          <p:spPr>
            <a:xfrm>
              <a:off x="2353909" y="1220816"/>
              <a:ext cx="152988" cy="10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26" name="Rectangle 112"/>
            <p:cNvSpPr/>
            <p:nvPr/>
          </p:nvSpPr>
          <p:spPr>
            <a:xfrm rot="3622272">
              <a:off x="2366043" y="1298999"/>
              <a:ext cx="112114" cy="10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27" name="Freeform 113"/>
            <p:cNvSpPr>
              <a:spLocks noEditPoints="1"/>
            </p:cNvSpPr>
            <p:nvPr/>
          </p:nvSpPr>
          <p:spPr bwMode="auto">
            <a:xfrm>
              <a:off x="2322747" y="1197939"/>
              <a:ext cx="198707" cy="241668"/>
            </a:xfrm>
            <a:custGeom>
              <a:avLst/>
              <a:gdLst>
                <a:gd name="T0" fmla="*/ 214 w 262"/>
                <a:gd name="T1" fmla="*/ 19 h 312"/>
                <a:gd name="T2" fmla="*/ 214 w 262"/>
                <a:gd name="T3" fmla="*/ 36 h 312"/>
                <a:gd name="T4" fmla="*/ 161 w 262"/>
                <a:gd name="T5" fmla="*/ 24 h 312"/>
                <a:gd name="T6" fmla="*/ 161 w 262"/>
                <a:gd name="T7" fmla="*/ 7 h 312"/>
                <a:gd name="T8" fmla="*/ 131 w 262"/>
                <a:gd name="T9" fmla="*/ 0 h 312"/>
                <a:gd name="T10" fmla="*/ 101 w 262"/>
                <a:gd name="T11" fmla="*/ 7 h 312"/>
                <a:gd name="T12" fmla="*/ 101 w 262"/>
                <a:gd name="T13" fmla="*/ 24 h 312"/>
                <a:gd name="T14" fmla="*/ 48 w 262"/>
                <a:gd name="T15" fmla="*/ 36 h 312"/>
                <a:gd name="T16" fmla="*/ 48 w 262"/>
                <a:gd name="T17" fmla="*/ 19 h 312"/>
                <a:gd name="T18" fmla="*/ 0 w 262"/>
                <a:gd name="T19" fmla="*/ 29 h 312"/>
                <a:gd name="T20" fmla="*/ 0 w 262"/>
                <a:gd name="T21" fmla="*/ 122 h 312"/>
                <a:gd name="T22" fmla="*/ 131 w 262"/>
                <a:gd name="T23" fmla="*/ 312 h 312"/>
                <a:gd name="T24" fmla="*/ 262 w 262"/>
                <a:gd name="T25" fmla="*/ 122 h 312"/>
                <a:gd name="T26" fmla="*/ 262 w 262"/>
                <a:gd name="T27" fmla="*/ 29 h 312"/>
                <a:gd name="T28" fmla="*/ 214 w 262"/>
                <a:gd name="T29" fmla="*/ 19 h 312"/>
                <a:gd name="T30" fmla="*/ 226 w 262"/>
                <a:gd name="T31" fmla="*/ 122 h 312"/>
                <a:gd name="T32" fmla="*/ 222 w 262"/>
                <a:gd name="T33" fmla="*/ 156 h 312"/>
                <a:gd name="T34" fmla="*/ 131 w 262"/>
                <a:gd name="T35" fmla="*/ 156 h 312"/>
                <a:gd name="T36" fmla="*/ 131 w 262"/>
                <a:gd name="T37" fmla="*/ 273 h 312"/>
                <a:gd name="T38" fmla="*/ 40 w 262"/>
                <a:gd name="T39" fmla="*/ 156 h 312"/>
                <a:gd name="T40" fmla="*/ 131 w 262"/>
                <a:gd name="T41" fmla="*/ 156 h 312"/>
                <a:gd name="T42" fmla="*/ 131 w 262"/>
                <a:gd name="T43" fmla="*/ 54 h 312"/>
                <a:gd name="T44" fmla="*/ 226 w 262"/>
                <a:gd name="T45" fmla="*/ 76 h 312"/>
                <a:gd name="T46" fmla="*/ 226 w 262"/>
                <a:gd name="T47" fmla="*/ 12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312">
                  <a:moveTo>
                    <a:pt x="214" y="19"/>
                  </a:moveTo>
                  <a:cubicBezTo>
                    <a:pt x="214" y="36"/>
                    <a:pt x="214" y="36"/>
                    <a:pt x="214" y="36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208"/>
                    <a:pt x="54" y="281"/>
                    <a:pt x="131" y="312"/>
                  </a:cubicBezTo>
                  <a:cubicBezTo>
                    <a:pt x="208" y="281"/>
                    <a:pt x="262" y="208"/>
                    <a:pt x="262" y="122"/>
                  </a:cubicBezTo>
                  <a:cubicBezTo>
                    <a:pt x="262" y="29"/>
                    <a:pt x="262" y="29"/>
                    <a:pt x="262" y="29"/>
                  </a:cubicBezTo>
                  <a:lnTo>
                    <a:pt x="214" y="19"/>
                  </a:lnTo>
                  <a:close/>
                  <a:moveTo>
                    <a:pt x="226" y="122"/>
                  </a:moveTo>
                  <a:cubicBezTo>
                    <a:pt x="226" y="134"/>
                    <a:pt x="225" y="145"/>
                    <a:pt x="222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273"/>
                    <a:pt x="131" y="273"/>
                    <a:pt x="131" y="273"/>
                  </a:cubicBezTo>
                  <a:cubicBezTo>
                    <a:pt x="84" y="249"/>
                    <a:pt x="50" y="206"/>
                    <a:pt x="40" y="156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226" y="76"/>
                    <a:pt x="226" y="76"/>
                    <a:pt x="226" y="76"/>
                  </a:cubicBezTo>
                  <a:lnTo>
                    <a:pt x="226" y="122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8" b="92822" l="1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991" y="3654573"/>
            <a:ext cx="686081" cy="46196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80" r="89976">
                        <a14:foregroundMark x1="33741" y1="14667" x2="33741" y2="14667"/>
                        <a14:foregroundMark x1="66504" y1="20667" x2="66504" y2="20667"/>
                        <a14:foregroundMark x1="66504" y1="14000" x2="66504" y2="14000"/>
                        <a14:foregroundMark x1="67726" y1="10000" x2="67726" y2="10000"/>
                        <a14:foregroundMark x1="66259" y1="1667" x2="66259" y2="1667"/>
                        <a14:foregroundMark x1="33741" y1="24500" x2="33741" y2="24500"/>
                        <a14:foregroundMark x1="33252" y1="21333" x2="33252" y2="21333"/>
                        <a14:foregroundMark x1="32763" y1="17833" x2="32763" y2="17833"/>
                        <a14:foregroundMark x1="32518" y1="12333" x2="32518" y2="12333"/>
                        <a14:foregroundMark x1="32518" y1="7833" x2="32518" y2="7833"/>
                        <a14:foregroundMark x1="30807" y1="14167" x2="30807" y2="14167"/>
                        <a14:foregroundMark x1="33496" y1="9500" x2="33496" y2="9500"/>
                        <a14:foregroundMark x1="30807" y1="10167" x2="30807" y2="10167"/>
                        <a14:foregroundMark x1="33496" y1="73167" x2="33496" y2="73167"/>
                        <a14:foregroundMark x1="32763" y1="78833" x2="32763" y2="78833"/>
                        <a14:foregroundMark x1="31785" y1="83333" x2="31785" y2="83333"/>
                        <a14:foregroundMark x1="64792" y1="12167" x2="64792" y2="12167"/>
                        <a14:foregroundMark x1="64059" y1="14667" x2="64059" y2="14667"/>
                        <a14:backgroundMark x1="64548" y1="10167" x2="64548" y2="1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52" y="3409176"/>
            <a:ext cx="519017" cy="76139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321252" y="3315503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高密度・屋外対応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22011" y="2994263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カメラ</a:t>
            </a:r>
          </a:p>
        </p:txBody>
      </p:sp>
      <p:pic>
        <p:nvPicPr>
          <p:cNvPr id="32" name="図 31" descr="スクリーンショット 2016-11-16 9.19.3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040" y="3282295"/>
            <a:ext cx="1354716" cy="837204"/>
          </a:xfrm>
          <a:prstGeom prst="rect">
            <a:avLst/>
          </a:prstGeom>
        </p:spPr>
      </p:pic>
      <p:sp>
        <p:nvSpPr>
          <p:cNvPr id="33" name="角丸四角形 5"/>
          <p:cNvSpPr/>
          <p:nvPr/>
        </p:nvSpPr>
        <p:spPr>
          <a:xfrm>
            <a:off x="3719320" y="3031587"/>
            <a:ext cx="1487987" cy="103610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Apple </a:t>
            </a:r>
            <a:r>
              <a:rPr kumimoji="1" lang="en-US" altLang="ja-JP" sz="14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iOS</a:t>
            </a:r>
            <a:endParaRPr kumimoji="1"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Fast Lane</a:t>
            </a:r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対応</a:t>
            </a:r>
          </a:p>
        </p:txBody>
      </p:sp>
      <p:sp>
        <p:nvSpPr>
          <p:cNvPr id="34" name="角丸四角形 32"/>
          <p:cNvSpPr/>
          <p:nvPr/>
        </p:nvSpPr>
        <p:spPr>
          <a:xfrm>
            <a:off x="3719320" y="1931738"/>
            <a:ext cx="1487987" cy="10418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セキュリティ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クラウド</a:t>
            </a:r>
          </a:p>
        </p:txBody>
      </p:sp>
      <p:pic>
        <p:nvPicPr>
          <p:cNvPr id="35" name="図 34" descr="スクリーンショット 2016-11-15 18.15.15.pn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3429" y1="90751" x2="83429" y2="90751"/>
                        <a14:foregroundMark x1="82857" y1="23121" x2="82857" y2="23121"/>
                        <a14:foregroundMark x1="70857" y1="16185" x2="70857" y2="16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213" y="2408440"/>
            <a:ext cx="456543" cy="45132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761594" y="215469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MDM</a:t>
            </a:r>
            <a:endParaRPr kumimoji="1" lang="ja-JP" alt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28680" y="2321156"/>
            <a:ext cx="133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Umbrella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9320" y="3607748"/>
            <a:ext cx="210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Cisco Spark</a:t>
            </a:r>
            <a:endParaRPr kumimoji="1" lang="ja-JP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87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22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シスコ</a:t>
            </a:r>
            <a:r>
              <a:rPr lang="ja-JP" altLang="en-US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セキュリティ</a:t>
            </a:r>
            <a:r>
              <a:rPr 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年次レポート</a:t>
            </a:r>
            <a:endParaRPr lang="en-US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4" name="Picture 3" descr="201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4" y="3274150"/>
            <a:ext cx="1694775" cy="13090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 descr="201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2" y="3090067"/>
            <a:ext cx="1691837" cy="130909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2011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46" y="2877406"/>
            <a:ext cx="1267837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 descr="20110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73" y="2730295"/>
            <a:ext cx="1160541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 descr="201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47" y="2493382"/>
            <a:ext cx="1231323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20140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18" y="2297287"/>
            <a:ext cx="1229598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Picture 11" descr="201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48" y="2060368"/>
            <a:ext cx="1263198" cy="16363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2775" y="872184"/>
            <a:ext cx="5667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http://</a:t>
            </a:r>
            <a:r>
              <a:rPr lang="en-US" sz="2000" u="sng" dirty="0" err="1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www.cisco.com</a:t>
            </a:r>
            <a:r>
              <a:rPr lang="en-US" sz="2000" u="sng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/c/</a:t>
            </a:r>
            <a:r>
              <a:rPr lang="en-US" sz="2000" u="sng" dirty="0" err="1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ja_jp</a:t>
            </a:r>
            <a:r>
              <a:rPr lang="en-US" sz="2000" u="sng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en-US" sz="2000" u="sng" dirty="0" err="1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index.html</a:t>
            </a:r>
            <a:endParaRPr lang="en-US" sz="20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右矢印 16"/>
          <p:cNvSpPr/>
          <p:nvPr/>
        </p:nvSpPr>
        <p:spPr>
          <a:xfrm rot="20894127">
            <a:off x="-300986" y="1714128"/>
            <a:ext cx="9295949" cy="48580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5343" y="2449389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2010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1446228" y="2224785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2011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517113" y="2000181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2012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3587998" y="1775577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2013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658883" y="1550970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2014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729766" y="1326366"/>
            <a:ext cx="540088" cy="540088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2015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155003" y="933305"/>
            <a:ext cx="718740" cy="71874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2016</a:t>
            </a:r>
            <a:endParaRPr kumimoji="1" lang="ja-JP" alt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9" name="Picture 8" descr="Screen Shot 2016-02-08 at 9.10.39 P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7" y="1698605"/>
            <a:ext cx="1410176" cy="182386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6751248" y="1266227"/>
            <a:ext cx="2318592" cy="3311824"/>
            <a:chOff x="6751248" y="1266227"/>
            <a:chExt cx="2318592" cy="33118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1248" y="1585111"/>
              <a:ext cx="2318592" cy="2992940"/>
            </a:xfrm>
            <a:prstGeom prst="rect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32" name="円/楕円 31"/>
            <p:cNvSpPr/>
            <p:nvPr/>
          </p:nvSpPr>
          <p:spPr>
            <a:xfrm>
              <a:off x="7940075" y="1266227"/>
              <a:ext cx="720000" cy="720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" charset="-128"/>
                </a:rPr>
                <a:t>NEW!</a:t>
              </a:r>
              <a:endParaRPr kumimoji="1" lang="ja-JP" alt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990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8293" y="341313"/>
            <a:ext cx="7166979" cy="731837"/>
          </a:xfrm>
        </p:spPr>
        <p:txBody>
          <a:bodyPr/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マルウェアが企業ネットワーク</a:t>
            </a:r>
            <a:r>
              <a:rPr lang="ja-JP" altLang="en-US" sz="28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に</a:t>
            </a:r>
            <a:r>
              <a:rPr lang="en-US" altLang="ja-JP" sz="28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sz="28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28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踏み込んでくる</a:t>
            </a:r>
            <a:endParaRPr 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288" y="2785908"/>
            <a:ext cx="8594731" cy="19480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749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95% 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大企業の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95%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がマルウェアのターゲットになっている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6316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60%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１時間以内に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60%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のデータが 盗まれる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6311" y="3026835"/>
            <a:ext cx="2156658" cy="131405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65%</a:t>
            </a:r>
            <a:endParaRPr lang="en-US" b="1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en-US" sz="11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65%</a:t>
            </a:r>
            <a:r>
              <a:rPr lang="ja-JP" altLang="en-US" sz="11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の企業は、既存のセキュリティ システムでは新たな脅威への対応はできないと言っている</a:t>
            </a:r>
            <a:endParaRPr lang="en-US" sz="11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749" y="3017919"/>
            <a:ext cx="2156653" cy="1322968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$5.9M</a:t>
            </a:r>
            <a:r>
              <a:rPr lang="en-US" sz="12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sz="1200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sz="12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対策費用の平均額は、</a:t>
            </a:r>
            <a:endParaRPr lang="en-US" altLang="ja-JP" sz="1200" b="1" dirty="0" smtClean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  <a:p>
            <a:pPr algn="ctr"/>
            <a:r>
              <a:rPr lang="ja-JP" altLang="en-US" sz="12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およそ６億円以上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5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8294" y="2785907"/>
            <a:ext cx="8594725" cy="194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6720" y="341313"/>
            <a:ext cx="8022336" cy="731837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侵害された組織</a:t>
            </a:r>
            <a:r>
              <a:rPr lang="ja-JP" altLang="en-US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は、</a:t>
            </a:r>
            <a: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altLang="ja-JP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ja-JP" altLang="en-US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その対応に大変苦労している</a:t>
            </a:r>
            <a:endParaRPr lang="en-US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9749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15% 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の組織は侵害を発見するのに２年以上費やしている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66316" y="1817181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55%</a:t>
            </a:r>
            <a:r>
              <a:rPr lang="en-US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55%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の組織が、侵害の原因を解決できていない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66311" y="3026836"/>
            <a:ext cx="2156652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45</a:t>
            </a:r>
            <a:r>
              <a:rPr lang="en-US" sz="36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days</a:t>
            </a:r>
            <a: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</a:br>
            <a:r>
              <a:rPr 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1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つのサイバー攻撃を解決するのに必要な日数は平均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45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日間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9749" y="3017922"/>
            <a:ext cx="2156653" cy="1117315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54%</a:t>
            </a:r>
          </a:p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侵害の内の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54%</a:t>
            </a:r>
            <a:r>
              <a:rPr lang="ja-JP" altLang="en-US" sz="1200" dirty="0" smtClean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が数ヶ月間発見されずに放置されている</a:t>
            </a:r>
            <a:endParaRPr lang="en-US" sz="1200" dirty="0">
              <a:solidFill>
                <a:srgbClr val="FFFF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9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09" y="144435"/>
            <a:ext cx="8345488" cy="731837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日本におけるセキュリティ侵害の現状</a:t>
            </a:r>
            <a:endParaRPr lang="en-US" sz="24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 descr="Screen Shot 2015-06-22 at 22.0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4" y="1138926"/>
            <a:ext cx="2474659" cy="326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Screen Shot 2015-06-22 at 22.0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2079336"/>
            <a:ext cx="3437881" cy="134897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627418" y="876271"/>
            <a:ext cx="4196066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【</a:t>
            </a:r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注意喚起</a:t>
            </a:r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】</a:t>
            </a:r>
            <a:r>
              <a:rPr lang="ja-JP" altLang="en-US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ランサムウェア</a:t>
            </a:r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感染を狙った攻撃に注意</a:t>
            </a:r>
          </a:p>
          <a:p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7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IPA)</a:t>
            </a:r>
            <a:endParaRPr lang="en-US" sz="11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54" y="731088"/>
            <a:ext cx="437065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データ漏洩</a:t>
            </a:r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ja-JP" altLang="en-US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侵害に関するニュース</a:t>
            </a:r>
            <a:r>
              <a:rPr lang="en-US" altLang="ja-JP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</a:p>
          <a:p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日経コンピュータ、日本産経新聞、</a:t>
            </a:r>
            <a:r>
              <a:rPr lang="en-US" altLang="ja-JP" sz="1100" dirty="0" err="1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ITmedia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、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NHK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news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web)</a:t>
            </a:r>
            <a:endParaRPr lang="en-US" sz="11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370" y="3115010"/>
            <a:ext cx="36421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国内セキュリティ市場規模予測</a:t>
            </a:r>
            <a:r>
              <a:rPr lang="en-US" altLang="ja-JP" sz="11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IDC)</a:t>
            </a:r>
            <a:endParaRPr lang="en-US" sz="12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2" y="2572406"/>
            <a:ext cx="3607971" cy="219593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137" y="3392009"/>
            <a:ext cx="3352420" cy="160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49" y="2871753"/>
            <a:ext cx="2144604" cy="2046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306" y="1250862"/>
            <a:ext cx="3461716" cy="155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759" y="3118069"/>
            <a:ext cx="2506146" cy="1960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786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009" y="144435"/>
            <a:ext cx="8345488" cy="731837"/>
          </a:xfrm>
        </p:spPr>
        <p:txBody>
          <a:bodyPr/>
          <a:lstStyle/>
          <a:p>
            <a:r>
              <a:rPr lang="ja-JP" altLang="en-US" sz="24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日本におけるセキュリティ侵害の現状</a:t>
            </a:r>
            <a:endParaRPr lang="en-US" sz="24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5" name="Picture 4" descr="Screen Shot 2015-06-22 at 22.0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4" y="1138926"/>
            <a:ext cx="2474659" cy="32613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Screen Shot 2015-06-22 at 22.0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5" y="2079336"/>
            <a:ext cx="3437881" cy="1348978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737004" y="911537"/>
            <a:ext cx="3407613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【</a:t>
            </a:r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注意喚起</a:t>
            </a:r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】</a:t>
            </a:r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ランサムウェア感染を狙った攻撃に注意</a:t>
            </a:r>
          </a:p>
          <a:p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7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IPA)</a:t>
            </a:r>
            <a:endParaRPr lang="en-US" sz="11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654" y="731088"/>
            <a:ext cx="4460802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データ漏洩</a:t>
            </a:r>
            <a:r>
              <a:rPr lang="en-US" altLang="ja-JP" sz="12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/</a:t>
            </a:r>
            <a:r>
              <a:rPr lang="ja-JP" altLang="en-US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侵害に関するニュース</a:t>
            </a:r>
            <a:r>
              <a:rPr lang="en-US" altLang="ja-JP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</a:p>
          <a:p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日経コンピュータ、日本産経新聞、</a:t>
            </a:r>
            <a:r>
              <a:rPr lang="en-US" altLang="ja-JP" sz="1100" dirty="0" err="1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Itmedia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、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NHK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news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web)</a:t>
            </a:r>
            <a:endParaRPr lang="en-US" sz="11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370" y="3115010"/>
            <a:ext cx="364211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国内セキュリティ市場規模予測</a:t>
            </a:r>
            <a:r>
              <a:rPr lang="en-US" altLang="ja-JP" sz="11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 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(2016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年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6</a:t>
            </a:r>
            <a:r>
              <a:rPr lang="ja-JP" altLang="en-US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月</a:t>
            </a:r>
            <a:r>
              <a:rPr lang="en-US" altLang="ja-JP" sz="1100" dirty="0" smtClean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, IDC)</a:t>
            </a:r>
            <a:endParaRPr lang="en-US" sz="12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922" y="2572406"/>
            <a:ext cx="3607971" cy="2195931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806" y="3374076"/>
            <a:ext cx="3352420" cy="16000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649" y="2871753"/>
            <a:ext cx="2144604" cy="2046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306" y="1250862"/>
            <a:ext cx="3461716" cy="1550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8759" y="3118069"/>
            <a:ext cx="2506146" cy="1960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2346" y="766353"/>
            <a:ext cx="4138794" cy="4225743"/>
          </a:xfrm>
          <a:prstGeom prst="rect">
            <a:avLst/>
          </a:prstGeom>
          <a:solidFill>
            <a:srgbClr val="17375E"/>
          </a:solidFill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2415318" y="4542093"/>
            <a:ext cx="3917569" cy="218693"/>
          </a:xfrm>
          <a:prstGeom prst="rect">
            <a:avLst/>
          </a:prstGeom>
          <a:noFill/>
          <a:ln>
            <a:solidFill>
              <a:srgbClr val="8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8176" y="1135419"/>
            <a:ext cx="20665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Source: IPA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" charset="-128"/>
              </a:rPr>
              <a:t>（情報処理推進機構）</a:t>
            </a:r>
          </a:p>
        </p:txBody>
      </p:sp>
    </p:spTree>
    <p:extLst>
      <p:ext uri="{BB962C8B-B14F-4D97-AF65-F5344CB8AC3E}">
        <p14:creationId xmlns:p14="http://schemas.microsoft.com/office/powerpoint/2010/main" val="24338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t="1480" r="1941" b="20998"/>
          <a:stretch/>
        </p:blipFill>
        <p:spPr bwMode="auto">
          <a:xfrm>
            <a:off x="268294" y="1085852"/>
            <a:ext cx="8594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  <a:latin typeface="MS PGothic" charset="-128"/>
                <a:ea typeface="MS PGothic" charset="-128"/>
                <a:cs typeface="MS PGothic" charset="-128"/>
              </a:rPr>
              <a:t>セキュリティ事故が起こった場合</a:t>
            </a:r>
            <a:endParaRPr lang="en-US" sz="2800" dirty="0">
              <a:solidFill>
                <a:schemeClr val="accent1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294" y="2785907"/>
            <a:ext cx="8594725" cy="19480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6000">
                <a:schemeClr val="tx1">
                  <a:lumMod val="75000"/>
                  <a:alpha val="50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1"/>
          </a:gradFill>
        </p:spPr>
        <p:txBody>
          <a:bodyPr wrap="square" lIns="91440" anchor="b">
            <a:noAutofit/>
          </a:bodyPr>
          <a:lstStyle/>
          <a:p>
            <a:endParaRPr lang="en-IN" sz="9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8291" y="1337751"/>
            <a:ext cx="7222836" cy="894847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40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個人・機密情報の流出</a:t>
            </a:r>
            <a:endParaRPr lang="en-US" altLang="ja-JP" sz="4000" b="1" dirty="0" smtClean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  <a:p>
            <a:pPr algn="ctr"/>
            <a:r>
              <a:rPr lang="ja-JP" alt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（罰則規定がある）</a:t>
            </a:r>
            <a:r>
              <a:rPr 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sz="12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8291" y="2436591"/>
            <a:ext cx="7222836" cy="910412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40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個人や企業への補償￥</a:t>
            </a:r>
            <a:r>
              <a:rPr lang="en-US" sz="16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/>
            </a:r>
            <a:br>
              <a:rPr lang="en-US" sz="16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</a:br>
            <a:endParaRPr lang="en-US" sz="105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288" y="1085850"/>
            <a:ext cx="8595360" cy="795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endParaRPr lang="en-US" sz="1600" b="1" dirty="0">
              <a:solidFill>
                <a:srgbClr val="214794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291" y="3557766"/>
            <a:ext cx="7222836" cy="910412"/>
          </a:xfrm>
          <a:prstGeom prst="rect">
            <a:avLst/>
          </a:prstGeom>
          <a:solidFill>
            <a:srgbClr val="FF0000">
              <a:alpha val="6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45720" rtlCol="0" anchor="t"/>
          <a:lstStyle/>
          <a:p>
            <a:pPr algn="ctr"/>
            <a:r>
              <a:rPr lang="ja-JP" altLang="en-US" sz="2800" b="1" dirty="0" smtClean="0">
                <a:solidFill>
                  <a:srgbClr val="FFFFFF"/>
                </a:solidFill>
                <a:latin typeface="MS PGothic" charset="-128"/>
                <a:ea typeface="MS PGothic" charset="-128"/>
                <a:cs typeface="MS PGothic" charset="-128"/>
              </a:rPr>
              <a:t>人的リソース、社会的信用の失墜、顧客離れ、取引停止等</a:t>
            </a:r>
            <a:endParaRPr lang="en-US" sz="800" dirty="0">
              <a:solidFill>
                <a:srgbClr val="FFFFFF"/>
              </a:solidFill>
              <a:latin typeface="MS PGothic" charset="-128"/>
              <a:ea typeface="MS PGothic" charset="-128"/>
              <a:cs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87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6"/>
          <p:cNvGrpSpPr/>
          <p:nvPr/>
        </p:nvGrpSpPr>
        <p:grpSpPr>
          <a:xfrm>
            <a:off x="2717191" y="3093384"/>
            <a:ext cx="96838" cy="193867"/>
            <a:chOff x="2705972" y="3093384"/>
            <a:chExt cx="96838" cy="193867"/>
          </a:xfrm>
        </p:grpSpPr>
        <p:sp>
          <p:nvSpPr>
            <p:cNvPr id="57" name="Freeform 128"/>
            <p:cNvSpPr>
              <a:spLocks noChangeArrowheads="1"/>
            </p:cNvSpPr>
            <p:nvPr/>
          </p:nvSpPr>
          <p:spPr bwMode="auto">
            <a:xfrm>
              <a:off x="2705972" y="3093384"/>
              <a:ext cx="96838" cy="144463"/>
            </a:xfrm>
            <a:custGeom>
              <a:avLst/>
              <a:gdLst>
                <a:gd name="T0" fmla="*/ 134 w 270"/>
                <a:gd name="T1" fmla="*/ 402 h 403"/>
                <a:gd name="T2" fmla="*/ 269 w 270"/>
                <a:gd name="T3" fmla="*/ 267 h 403"/>
                <a:gd name="T4" fmla="*/ 134 w 270"/>
                <a:gd name="T5" fmla="*/ 0 h 403"/>
                <a:gd name="T6" fmla="*/ 0 w 270"/>
                <a:gd name="T7" fmla="*/ 267 h 403"/>
                <a:gd name="T8" fmla="*/ 134 w 270"/>
                <a:gd name="T9" fmla="*/ 40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403">
                  <a:moveTo>
                    <a:pt x="134" y="402"/>
                  </a:moveTo>
                  <a:cubicBezTo>
                    <a:pt x="210" y="402"/>
                    <a:pt x="269" y="340"/>
                    <a:pt x="269" y="267"/>
                  </a:cubicBezTo>
                  <a:cubicBezTo>
                    <a:pt x="269" y="155"/>
                    <a:pt x="174" y="0"/>
                    <a:pt x="134" y="0"/>
                  </a:cubicBezTo>
                  <a:cubicBezTo>
                    <a:pt x="95" y="0"/>
                    <a:pt x="0" y="155"/>
                    <a:pt x="0" y="267"/>
                  </a:cubicBezTo>
                  <a:cubicBezTo>
                    <a:pt x="0" y="343"/>
                    <a:pt x="59" y="402"/>
                    <a:pt x="134" y="402"/>
                  </a:cubicBezTo>
                </a:path>
              </a:pathLst>
            </a:custGeom>
            <a:noFill/>
            <a:ln w="25400" cap="rnd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58" name="Straight Connector 129"/>
            <p:cNvCxnSpPr/>
            <p:nvPr/>
          </p:nvCxnSpPr>
          <p:spPr bwMode="auto">
            <a:xfrm>
              <a:off x="2754391" y="3177523"/>
              <a:ext cx="0" cy="109728"/>
            </a:xfrm>
            <a:prstGeom prst="line">
              <a:avLst/>
            </a:prstGeom>
            <a:solidFill>
              <a:srgbClr val="00B8FF"/>
            </a:solidFill>
            <a:ln w="25400" cap="rnd" cmpd="sng" algn="ctr">
              <a:solidFill>
                <a:srgbClr val="4D4D4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9" name="Rectangle 7"/>
          <p:cNvSpPr/>
          <p:nvPr/>
        </p:nvSpPr>
        <p:spPr>
          <a:xfrm>
            <a:off x="2588342" y="3287250"/>
            <a:ext cx="383458" cy="1856249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0" name="Group 53"/>
          <p:cNvGrpSpPr/>
          <p:nvPr/>
        </p:nvGrpSpPr>
        <p:grpSpPr>
          <a:xfrm>
            <a:off x="4762534" y="2375876"/>
            <a:ext cx="956678" cy="913192"/>
            <a:chOff x="3736975" y="1150938"/>
            <a:chExt cx="4470400" cy="4267200"/>
          </a:xfrm>
        </p:grpSpPr>
        <p:sp>
          <p:nvSpPr>
            <p:cNvPr id="61" name="Freeform 1"/>
            <p:cNvSpPr>
              <a:spLocks noChangeArrowheads="1"/>
            </p:cNvSpPr>
            <p:nvPr/>
          </p:nvSpPr>
          <p:spPr bwMode="auto">
            <a:xfrm>
              <a:off x="3736975" y="1658938"/>
              <a:ext cx="4470400" cy="3759200"/>
            </a:xfrm>
            <a:custGeom>
              <a:avLst/>
              <a:gdLst>
                <a:gd name="T0" fmla="*/ 0 w 12418"/>
                <a:gd name="T1" fmla="*/ 10441 h 10442"/>
                <a:gd name="T2" fmla="*/ 0 w 12418"/>
                <a:gd name="T3" fmla="*/ 0 h 10442"/>
                <a:gd name="T4" fmla="*/ 12417 w 12418"/>
                <a:gd name="T5" fmla="*/ 0 h 10442"/>
                <a:gd name="T6" fmla="*/ 12417 w 12418"/>
                <a:gd name="T7" fmla="*/ 10441 h 10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18" h="10442">
                  <a:moveTo>
                    <a:pt x="0" y="10441"/>
                  </a:moveTo>
                  <a:lnTo>
                    <a:pt x="0" y="0"/>
                  </a:lnTo>
                  <a:lnTo>
                    <a:pt x="12417" y="0"/>
                  </a:lnTo>
                  <a:lnTo>
                    <a:pt x="12417" y="1044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Line 2"/>
            <p:cNvSpPr>
              <a:spLocks noChangeShapeType="1"/>
            </p:cNvSpPr>
            <p:nvPr/>
          </p:nvSpPr>
          <p:spPr bwMode="auto">
            <a:xfrm>
              <a:off x="4651375" y="25733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Freeform 3"/>
            <p:cNvSpPr>
              <a:spLocks noChangeArrowheads="1"/>
            </p:cNvSpPr>
            <p:nvPr/>
          </p:nvSpPr>
          <p:spPr bwMode="auto">
            <a:xfrm>
              <a:off x="5159374" y="5113338"/>
              <a:ext cx="1625275" cy="304434"/>
            </a:xfrm>
            <a:custGeom>
              <a:avLst/>
              <a:gdLst>
                <a:gd name="T0" fmla="*/ 2257 w 4516"/>
                <a:gd name="T1" fmla="*/ 847 h 848"/>
                <a:gd name="T2" fmla="*/ 0 w 4516"/>
                <a:gd name="T3" fmla="*/ 847 h 848"/>
                <a:gd name="T4" fmla="*/ 0 w 4516"/>
                <a:gd name="T5" fmla="*/ 0 h 848"/>
                <a:gd name="T6" fmla="*/ 4515 w 4516"/>
                <a:gd name="T7" fmla="*/ 0 h 848"/>
                <a:gd name="T8" fmla="*/ 4515 w 4516"/>
                <a:gd name="T9" fmla="*/ 847 h 848"/>
                <a:gd name="T10" fmla="*/ 2257 w 4516"/>
                <a:gd name="T11" fmla="*/ 847 h 848"/>
                <a:gd name="connsiteX0" fmla="*/ 4998 w 9998"/>
                <a:gd name="connsiteY0" fmla="*/ 9988 h 9988"/>
                <a:gd name="connsiteX1" fmla="*/ 0 w 9998"/>
                <a:gd name="connsiteY1" fmla="*/ 9988 h 9988"/>
                <a:gd name="connsiteX2" fmla="*/ 0 w 9998"/>
                <a:gd name="connsiteY2" fmla="*/ 0 h 9988"/>
                <a:gd name="connsiteX3" fmla="*/ 9998 w 9998"/>
                <a:gd name="connsiteY3" fmla="*/ 0 h 9988"/>
                <a:gd name="connsiteX4" fmla="*/ 9998 w 9998"/>
                <a:gd name="connsiteY4" fmla="*/ 9988 h 9988"/>
                <a:gd name="connsiteX0" fmla="*/ 0 w 10000"/>
                <a:gd name="connsiteY0" fmla="*/ 10000 h 10000"/>
                <a:gd name="connsiteX1" fmla="*/ 0 w 10000"/>
                <a:gd name="connsiteY1" fmla="*/ 0 h 10000"/>
                <a:gd name="connsiteX2" fmla="*/ 10000 w 10000"/>
                <a:gd name="connsiteY2" fmla="*/ 0 h 10000"/>
                <a:gd name="connsiteX3" fmla="*/ 10000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0"/>
                  </a:lnTo>
                  <a:lnTo>
                    <a:pt x="10000" y="10000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4" name="Freeform 4"/>
            <p:cNvSpPr>
              <a:spLocks noChangeArrowheads="1"/>
            </p:cNvSpPr>
            <p:nvPr/>
          </p:nvSpPr>
          <p:spPr bwMode="auto">
            <a:xfrm>
              <a:off x="4244975" y="25733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5" name="Line 5"/>
            <p:cNvSpPr>
              <a:spLocks noChangeShapeType="1"/>
            </p:cNvSpPr>
            <p:nvPr/>
          </p:nvSpPr>
          <p:spPr bwMode="auto">
            <a:xfrm>
              <a:off x="4651375" y="3894138"/>
              <a:ext cx="1588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" name="Freeform 6"/>
            <p:cNvSpPr>
              <a:spLocks noChangeArrowheads="1"/>
            </p:cNvSpPr>
            <p:nvPr/>
          </p:nvSpPr>
          <p:spPr bwMode="auto">
            <a:xfrm>
              <a:off x="4244975" y="3894138"/>
              <a:ext cx="812800" cy="812800"/>
            </a:xfrm>
            <a:custGeom>
              <a:avLst/>
              <a:gdLst>
                <a:gd name="T0" fmla="*/ 1129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9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7291388" y="38941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8" name="Freeform 8"/>
            <p:cNvSpPr>
              <a:spLocks noChangeArrowheads="1"/>
            </p:cNvSpPr>
            <p:nvPr/>
          </p:nvSpPr>
          <p:spPr bwMode="auto">
            <a:xfrm>
              <a:off x="6884988" y="38941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9" name="Line 9"/>
            <p:cNvSpPr>
              <a:spLocks noChangeShapeType="1"/>
            </p:cNvSpPr>
            <p:nvPr/>
          </p:nvSpPr>
          <p:spPr bwMode="auto">
            <a:xfrm>
              <a:off x="59705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0" name="Freeform 10"/>
            <p:cNvSpPr>
              <a:spLocks noChangeArrowheads="1"/>
            </p:cNvSpPr>
            <p:nvPr/>
          </p:nvSpPr>
          <p:spPr bwMode="auto">
            <a:xfrm>
              <a:off x="5565775" y="2573338"/>
              <a:ext cx="812800" cy="812800"/>
            </a:xfrm>
            <a:custGeom>
              <a:avLst/>
              <a:gdLst>
                <a:gd name="T0" fmla="*/ 1128 w 2258"/>
                <a:gd name="T1" fmla="*/ 2257 h 2258"/>
                <a:gd name="T2" fmla="*/ 0 w 2258"/>
                <a:gd name="T3" fmla="*/ 2257 h 2258"/>
                <a:gd name="T4" fmla="*/ 0 w 2258"/>
                <a:gd name="T5" fmla="*/ 0 h 2258"/>
                <a:gd name="T6" fmla="*/ 2257 w 2258"/>
                <a:gd name="T7" fmla="*/ 0 h 2258"/>
                <a:gd name="T8" fmla="*/ 2257 w 2258"/>
                <a:gd name="T9" fmla="*/ 2257 h 2258"/>
                <a:gd name="T10" fmla="*/ 1128 w 2258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2258">
                  <a:moveTo>
                    <a:pt x="1128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2257"/>
                  </a:lnTo>
                  <a:lnTo>
                    <a:pt x="1128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7291388" y="2573338"/>
              <a:ext cx="1587" cy="8128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2" name="Freeform 12"/>
            <p:cNvSpPr>
              <a:spLocks noChangeArrowheads="1"/>
            </p:cNvSpPr>
            <p:nvPr/>
          </p:nvSpPr>
          <p:spPr bwMode="auto">
            <a:xfrm>
              <a:off x="6884988" y="2573338"/>
              <a:ext cx="812800" cy="812800"/>
            </a:xfrm>
            <a:custGeom>
              <a:avLst/>
              <a:gdLst>
                <a:gd name="T0" fmla="*/ 1129 w 2259"/>
                <a:gd name="T1" fmla="*/ 2257 h 2258"/>
                <a:gd name="T2" fmla="*/ 0 w 2259"/>
                <a:gd name="T3" fmla="*/ 2257 h 2258"/>
                <a:gd name="T4" fmla="*/ 0 w 2259"/>
                <a:gd name="T5" fmla="*/ 0 h 2258"/>
                <a:gd name="T6" fmla="*/ 2258 w 2259"/>
                <a:gd name="T7" fmla="*/ 0 h 2258"/>
                <a:gd name="T8" fmla="*/ 2258 w 2259"/>
                <a:gd name="T9" fmla="*/ 2257 h 2258"/>
                <a:gd name="T10" fmla="*/ 1129 w 2259"/>
                <a:gd name="T11" fmla="*/ 2257 h 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9" h="2258">
                  <a:moveTo>
                    <a:pt x="1129" y="2257"/>
                  </a:moveTo>
                  <a:lnTo>
                    <a:pt x="0" y="2257"/>
                  </a:lnTo>
                  <a:lnTo>
                    <a:pt x="0" y="0"/>
                  </a:lnTo>
                  <a:lnTo>
                    <a:pt x="2258" y="0"/>
                  </a:lnTo>
                  <a:lnTo>
                    <a:pt x="2258" y="2257"/>
                  </a:lnTo>
                  <a:lnTo>
                    <a:pt x="1129" y="225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Freeform 13"/>
            <p:cNvSpPr>
              <a:spLocks noChangeArrowheads="1"/>
            </p:cNvSpPr>
            <p:nvPr/>
          </p:nvSpPr>
          <p:spPr bwMode="auto">
            <a:xfrm>
              <a:off x="5565775" y="3894138"/>
              <a:ext cx="812800" cy="1219200"/>
            </a:xfrm>
            <a:custGeom>
              <a:avLst/>
              <a:gdLst>
                <a:gd name="T0" fmla="*/ 1128 w 2258"/>
                <a:gd name="T1" fmla="*/ 3386 h 3387"/>
                <a:gd name="T2" fmla="*/ 0 w 2258"/>
                <a:gd name="T3" fmla="*/ 3386 h 3387"/>
                <a:gd name="T4" fmla="*/ 0 w 2258"/>
                <a:gd name="T5" fmla="*/ 0 h 3387"/>
                <a:gd name="T6" fmla="*/ 2257 w 2258"/>
                <a:gd name="T7" fmla="*/ 0 h 3387"/>
                <a:gd name="T8" fmla="*/ 2257 w 2258"/>
                <a:gd name="T9" fmla="*/ 3386 h 3387"/>
                <a:gd name="T10" fmla="*/ 1128 w 2258"/>
                <a:gd name="T11" fmla="*/ 3386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8" h="3387">
                  <a:moveTo>
                    <a:pt x="1128" y="3386"/>
                  </a:moveTo>
                  <a:lnTo>
                    <a:pt x="0" y="3386"/>
                  </a:lnTo>
                  <a:lnTo>
                    <a:pt x="0" y="0"/>
                  </a:lnTo>
                  <a:lnTo>
                    <a:pt x="2257" y="0"/>
                  </a:lnTo>
                  <a:lnTo>
                    <a:pt x="2257" y="3386"/>
                  </a:lnTo>
                  <a:lnTo>
                    <a:pt x="1128" y="338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3736975" y="2065338"/>
              <a:ext cx="4470400" cy="1587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Freeform 15"/>
            <p:cNvSpPr>
              <a:spLocks noChangeArrowheads="1"/>
            </p:cNvSpPr>
            <p:nvPr/>
          </p:nvSpPr>
          <p:spPr bwMode="auto">
            <a:xfrm>
              <a:off x="4651375" y="1150938"/>
              <a:ext cx="304800" cy="508000"/>
            </a:xfrm>
            <a:custGeom>
              <a:avLst/>
              <a:gdLst>
                <a:gd name="T0" fmla="*/ 423 w 847"/>
                <a:gd name="T1" fmla="*/ 1411 h 1412"/>
                <a:gd name="T2" fmla="*/ 0 w 847"/>
                <a:gd name="T3" fmla="*/ 1411 h 1412"/>
                <a:gd name="T4" fmla="*/ 0 w 847"/>
                <a:gd name="T5" fmla="*/ 0 h 1412"/>
                <a:gd name="T6" fmla="*/ 846 w 847"/>
                <a:gd name="T7" fmla="*/ 0 h 1412"/>
                <a:gd name="T8" fmla="*/ 846 w 847"/>
                <a:gd name="T9" fmla="*/ 1411 h 1412"/>
                <a:gd name="T10" fmla="*/ 423 w 847"/>
                <a:gd name="T11" fmla="*/ 1411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1412">
                  <a:moveTo>
                    <a:pt x="423" y="1411"/>
                  </a:moveTo>
                  <a:lnTo>
                    <a:pt x="0" y="1411"/>
                  </a:lnTo>
                  <a:lnTo>
                    <a:pt x="0" y="0"/>
                  </a:lnTo>
                  <a:lnTo>
                    <a:pt x="846" y="0"/>
                  </a:lnTo>
                  <a:lnTo>
                    <a:pt x="846" y="1411"/>
                  </a:lnTo>
                  <a:lnTo>
                    <a:pt x="423" y="1411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76" name="Straight Connector 99"/>
          <p:cNvCxnSpPr/>
          <p:nvPr/>
        </p:nvCxnSpPr>
        <p:spPr>
          <a:xfrm flipH="1">
            <a:off x="0" y="3297035"/>
            <a:ext cx="9144000" cy="0"/>
          </a:xfrm>
          <a:prstGeom prst="line">
            <a:avLst/>
          </a:prstGeom>
          <a:noFill/>
          <a:ln w="25400" cap="flat" cmpd="sng" algn="ctr">
            <a:solidFill>
              <a:srgbClr val="4D4D4C"/>
            </a:solidFill>
            <a:prstDash val="solid"/>
          </a:ln>
          <a:effectLst/>
        </p:spPr>
      </p:cxnSp>
      <p:sp>
        <p:nvSpPr>
          <p:cNvPr id="78" name="TextBox 15"/>
          <p:cNvSpPr txBox="1"/>
          <p:nvPr/>
        </p:nvSpPr>
        <p:spPr>
          <a:xfrm>
            <a:off x="3261726" y="3323545"/>
            <a:ext cx="12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本社</a:t>
            </a:r>
            <a:endParaRPr lang="en-US" sz="14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9" name="Group 59"/>
          <p:cNvGrpSpPr>
            <a:grpSpLocks noChangeAspect="1"/>
          </p:cNvGrpSpPr>
          <p:nvPr/>
        </p:nvGrpSpPr>
        <p:grpSpPr>
          <a:xfrm>
            <a:off x="3397602" y="2378541"/>
            <a:ext cx="1016080" cy="918494"/>
            <a:chOff x="927100" y="2355850"/>
            <a:chExt cx="2641270" cy="2387600"/>
          </a:xfrm>
        </p:grpSpPr>
        <p:sp>
          <p:nvSpPr>
            <p:cNvPr id="80" name="Freeform 1"/>
            <p:cNvSpPr>
              <a:spLocks noChangeArrowheads="1"/>
            </p:cNvSpPr>
            <p:nvPr/>
          </p:nvSpPr>
          <p:spPr bwMode="auto">
            <a:xfrm>
              <a:off x="1790700" y="29146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1" name="Freeform 2"/>
            <p:cNvSpPr>
              <a:spLocks noChangeArrowheads="1"/>
            </p:cNvSpPr>
            <p:nvPr/>
          </p:nvSpPr>
          <p:spPr bwMode="auto">
            <a:xfrm>
              <a:off x="2349500" y="29146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2" name="Freeform 3"/>
            <p:cNvSpPr>
              <a:spLocks noChangeArrowheads="1"/>
            </p:cNvSpPr>
            <p:nvPr/>
          </p:nvSpPr>
          <p:spPr bwMode="auto">
            <a:xfrm>
              <a:off x="1589088" y="2559050"/>
              <a:ext cx="1320800" cy="2184400"/>
            </a:xfrm>
            <a:custGeom>
              <a:avLst/>
              <a:gdLst>
                <a:gd name="T0" fmla="*/ 0 w 3669"/>
                <a:gd name="T1" fmla="*/ 6066 h 6067"/>
                <a:gd name="T2" fmla="*/ 0 w 3669"/>
                <a:gd name="T3" fmla="*/ 0 h 6067"/>
                <a:gd name="T4" fmla="*/ 3668 w 3669"/>
                <a:gd name="T5" fmla="*/ 0 h 6067"/>
                <a:gd name="T6" fmla="*/ 3668 w 3669"/>
                <a:gd name="T7" fmla="*/ 6066 h 6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69" h="6067">
                  <a:moveTo>
                    <a:pt x="0" y="6066"/>
                  </a:moveTo>
                  <a:lnTo>
                    <a:pt x="0" y="0"/>
                  </a:lnTo>
                  <a:lnTo>
                    <a:pt x="3668" y="0"/>
                  </a:lnTo>
                  <a:lnTo>
                    <a:pt x="3668" y="6066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3" name="Freeform 4"/>
            <p:cNvSpPr>
              <a:spLocks noChangeArrowheads="1"/>
            </p:cNvSpPr>
            <p:nvPr/>
          </p:nvSpPr>
          <p:spPr bwMode="auto">
            <a:xfrm>
              <a:off x="1790700" y="33210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4" name="Freeform 5"/>
            <p:cNvSpPr>
              <a:spLocks noChangeArrowheads="1"/>
            </p:cNvSpPr>
            <p:nvPr/>
          </p:nvSpPr>
          <p:spPr bwMode="auto">
            <a:xfrm>
              <a:off x="1790700" y="372745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5" name="Freeform 6"/>
            <p:cNvSpPr>
              <a:spLocks noChangeArrowheads="1"/>
            </p:cNvSpPr>
            <p:nvPr/>
          </p:nvSpPr>
          <p:spPr bwMode="auto">
            <a:xfrm>
              <a:off x="2349500" y="3321050"/>
              <a:ext cx="355600" cy="203200"/>
            </a:xfrm>
            <a:custGeom>
              <a:avLst/>
              <a:gdLst>
                <a:gd name="T0" fmla="*/ 494 w 989"/>
                <a:gd name="T1" fmla="*/ 565 h 566"/>
                <a:gd name="T2" fmla="*/ 0 w 989"/>
                <a:gd name="T3" fmla="*/ 565 h 566"/>
                <a:gd name="T4" fmla="*/ 0 w 989"/>
                <a:gd name="T5" fmla="*/ 0 h 566"/>
                <a:gd name="T6" fmla="*/ 988 w 989"/>
                <a:gd name="T7" fmla="*/ 0 h 566"/>
                <a:gd name="T8" fmla="*/ 988 w 989"/>
                <a:gd name="T9" fmla="*/ 565 h 566"/>
                <a:gd name="T10" fmla="*/ 494 w 989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6">
                  <a:moveTo>
                    <a:pt x="494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5"/>
                  </a:lnTo>
                  <a:lnTo>
                    <a:pt x="494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6" name="Freeform 7"/>
            <p:cNvSpPr>
              <a:spLocks noChangeArrowheads="1"/>
            </p:cNvSpPr>
            <p:nvPr/>
          </p:nvSpPr>
          <p:spPr bwMode="auto">
            <a:xfrm>
              <a:off x="2349500" y="3727450"/>
              <a:ext cx="355600" cy="203200"/>
            </a:xfrm>
            <a:custGeom>
              <a:avLst/>
              <a:gdLst>
                <a:gd name="T0" fmla="*/ 494 w 989"/>
                <a:gd name="T1" fmla="*/ 563 h 564"/>
                <a:gd name="T2" fmla="*/ 0 w 989"/>
                <a:gd name="T3" fmla="*/ 563 h 564"/>
                <a:gd name="T4" fmla="*/ 0 w 989"/>
                <a:gd name="T5" fmla="*/ 0 h 564"/>
                <a:gd name="T6" fmla="*/ 988 w 989"/>
                <a:gd name="T7" fmla="*/ 0 h 564"/>
                <a:gd name="T8" fmla="*/ 988 w 989"/>
                <a:gd name="T9" fmla="*/ 563 h 564"/>
                <a:gd name="T10" fmla="*/ 494 w 989"/>
                <a:gd name="T11" fmla="*/ 56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9" h="564">
                  <a:moveTo>
                    <a:pt x="494" y="563"/>
                  </a:moveTo>
                  <a:lnTo>
                    <a:pt x="0" y="563"/>
                  </a:lnTo>
                  <a:lnTo>
                    <a:pt x="0" y="0"/>
                  </a:lnTo>
                  <a:lnTo>
                    <a:pt x="988" y="0"/>
                  </a:lnTo>
                  <a:lnTo>
                    <a:pt x="988" y="563"/>
                  </a:lnTo>
                  <a:lnTo>
                    <a:pt x="494" y="56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7" name="Line 8"/>
            <p:cNvSpPr>
              <a:spLocks noChangeShapeType="1"/>
            </p:cNvSpPr>
            <p:nvPr/>
          </p:nvSpPr>
          <p:spPr bwMode="auto">
            <a:xfrm>
              <a:off x="1589088" y="2711450"/>
              <a:ext cx="13208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Freeform 9"/>
            <p:cNvSpPr>
              <a:spLocks noChangeArrowheads="1"/>
            </p:cNvSpPr>
            <p:nvPr/>
          </p:nvSpPr>
          <p:spPr bwMode="auto">
            <a:xfrm>
              <a:off x="1790700" y="4133850"/>
              <a:ext cx="914400" cy="609600"/>
            </a:xfrm>
            <a:custGeom>
              <a:avLst/>
              <a:gdLst>
                <a:gd name="T0" fmla="*/ 0 w 2541"/>
                <a:gd name="T1" fmla="*/ 1693 h 1694"/>
                <a:gd name="T2" fmla="*/ 0 w 2541"/>
                <a:gd name="T3" fmla="*/ 0 h 1694"/>
                <a:gd name="T4" fmla="*/ 2540 w 2541"/>
                <a:gd name="T5" fmla="*/ 0 h 1694"/>
                <a:gd name="T6" fmla="*/ 2540 w 2541"/>
                <a:gd name="T7" fmla="*/ 1693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1" h="1694">
                  <a:moveTo>
                    <a:pt x="0" y="1693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2540" y="1693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9" name="Line 10"/>
            <p:cNvSpPr>
              <a:spLocks noChangeShapeType="1"/>
            </p:cNvSpPr>
            <p:nvPr/>
          </p:nvSpPr>
          <p:spPr bwMode="auto">
            <a:xfrm>
              <a:off x="2247900" y="4286250"/>
              <a:ext cx="1588" cy="457200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0" name="Line 11"/>
            <p:cNvSpPr>
              <a:spLocks noChangeShapeType="1"/>
            </p:cNvSpPr>
            <p:nvPr/>
          </p:nvSpPr>
          <p:spPr bwMode="auto">
            <a:xfrm>
              <a:off x="1790700" y="4286250"/>
              <a:ext cx="914400" cy="1588"/>
            </a:xfrm>
            <a:prstGeom prst="line">
              <a:avLst/>
            </a:pr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1" name="Freeform 12"/>
            <p:cNvSpPr>
              <a:spLocks noChangeArrowheads="1"/>
            </p:cNvSpPr>
            <p:nvPr/>
          </p:nvSpPr>
          <p:spPr bwMode="auto">
            <a:xfrm>
              <a:off x="1790700" y="2355850"/>
              <a:ext cx="914400" cy="203200"/>
            </a:xfrm>
            <a:custGeom>
              <a:avLst/>
              <a:gdLst>
                <a:gd name="T0" fmla="*/ 1270 w 2541"/>
                <a:gd name="T1" fmla="*/ 565 h 566"/>
                <a:gd name="T2" fmla="*/ 0 w 2541"/>
                <a:gd name="T3" fmla="*/ 565 h 566"/>
                <a:gd name="T4" fmla="*/ 0 w 2541"/>
                <a:gd name="T5" fmla="*/ 0 h 566"/>
                <a:gd name="T6" fmla="*/ 2540 w 2541"/>
                <a:gd name="T7" fmla="*/ 0 h 566"/>
                <a:gd name="T8" fmla="*/ 2540 w 2541"/>
                <a:gd name="T9" fmla="*/ 565 h 566"/>
                <a:gd name="T10" fmla="*/ 1270 w 2541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1" h="566">
                  <a:moveTo>
                    <a:pt x="1270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2540" y="0"/>
                  </a:lnTo>
                  <a:lnTo>
                    <a:pt x="2540" y="565"/>
                  </a:lnTo>
                  <a:lnTo>
                    <a:pt x="1270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2" name="Freeform 13"/>
            <p:cNvSpPr>
              <a:spLocks noChangeArrowheads="1"/>
            </p:cNvSpPr>
            <p:nvPr/>
          </p:nvSpPr>
          <p:spPr bwMode="auto">
            <a:xfrm>
              <a:off x="1131888" y="311785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3" name="Freeform 14"/>
            <p:cNvSpPr>
              <a:spLocks noChangeArrowheads="1"/>
            </p:cNvSpPr>
            <p:nvPr/>
          </p:nvSpPr>
          <p:spPr bwMode="auto">
            <a:xfrm>
              <a:off x="927100" y="2914650"/>
              <a:ext cx="660400" cy="1828800"/>
            </a:xfrm>
            <a:custGeom>
              <a:avLst/>
              <a:gdLst>
                <a:gd name="T0" fmla="*/ 0 w 1836"/>
                <a:gd name="T1" fmla="*/ 5079 h 5080"/>
                <a:gd name="T2" fmla="*/ 0 w 1836"/>
                <a:gd name="T3" fmla="*/ 0 h 5080"/>
                <a:gd name="T4" fmla="*/ 1835 w 1836"/>
                <a:gd name="T5" fmla="*/ 0 h 5080"/>
                <a:gd name="T6" fmla="*/ 1835 w 1836"/>
                <a:gd name="T7" fmla="*/ 5079 h 5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6" h="5080">
                  <a:moveTo>
                    <a:pt x="0" y="5079"/>
                  </a:moveTo>
                  <a:lnTo>
                    <a:pt x="0" y="0"/>
                  </a:lnTo>
                  <a:lnTo>
                    <a:pt x="1835" y="0"/>
                  </a:lnTo>
                  <a:lnTo>
                    <a:pt x="1835" y="5079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4" name="Freeform 15"/>
            <p:cNvSpPr>
              <a:spLocks noChangeArrowheads="1"/>
            </p:cNvSpPr>
            <p:nvPr/>
          </p:nvSpPr>
          <p:spPr bwMode="auto">
            <a:xfrm>
              <a:off x="1131888" y="3524250"/>
              <a:ext cx="254000" cy="203200"/>
            </a:xfrm>
            <a:custGeom>
              <a:avLst/>
              <a:gdLst>
                <a:gd name="T0" fmla="*/ 352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2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2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2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5" name="Freeform 16"/>
            <p:cNvSpPr>
              <a:spLocks noChangeArrowheads="1"/>
            </p:cNvSpPr>
            <p:nvPr/>
          </p:nvSpPr>
          <p:spPr bwMode="auto">
            <a:xfrm>
              <a:off x="1131888" y="393065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6" name="Freeform 17"/>
            <p:cNvSpPr>
              <a:spLocks noChangeArrowheads="1"/>
            </p:cNvSpPr>
            <p:nvPr/>
          </p:nvSpPr>
          <p:spPr bwMode="auto">
            <a:xfrm>
              <a:off x="1131888" y="4337050"/>
              <a:ext cx="254000" cy="203200"/>
            </a:xfrm>
            <a:custGeom>
              <a:avLst/>
              <a:gdLst>
                <a:gd name="T0" fmla="*/ 352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2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2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2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7" name="Freeform 18"/>
            <p:cNvSpPr>
              <a:spLocks noChangeArrowheads="1"/>
            </p:cNvSpPr>
            <p:nvPr/>
          </p:nvSpPr>
          <p:spPr bwMode="auto">
            <a:xfrm>
              <a:off x="2908300" y="3321049"/>
              <a:ext cx="660070" cy="1421973"/>
            </a:xfrm>
            <a:custGeom>
              <a:avLst/>
              <a:gdLst>
                <a:gd name="T0" fmla="*/ 0 w 1836"/>
                <a:gd name="T1" fmla="*/ 3950 h 3951"/>
                <a:gd name="T2" fmla="*/ 0 w 1836"/>
                <a:gd name="T3" fmla="*/ 0 h 3951"/>
                <a:gd name="T4" fmla="*/ 1835 w 1836"/>
                <a:gd name="T5" fmla="*/ 0 h 3951"/>
                <a:gd name="T6" fmla="*/ 1835 w 1836"/>
                <a:gd name="T7" fmla="*/ 3950 h 3951"/>
                <a:gd name="connsiteX0" fmla="*/ 0 w 9995"/>
                <a:gd name="connsiteY0" fmla="*/ 0 h 9997"/>
                <a:gd name="connsiteX1" fmla="*/ 9995 w 9995"/>
                <a:gd name="connsiteY1" fmla="*/ 0 h 9997"/>
                <a:gd name="connsiteX2" fmla="*/ 9995 w 9995"/>
                <a:gd name="connsiteY2" fmla="*/ 9997 h 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95" h="9997">
                  <a:moveTo>
                    <a:pt x="0" y="0"/>
                  </a:moveTo>
                  <a:lnTo>
                    <a:pt x="9995" y="0"/>
                  </a:lnTo>
                  <a:lnTo>
                    <a:pt x="9995" y="9997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8" name="Freeform 19"/>
            <p:cNvSpPr>
              <a:spLocks noChangeArrowheads="1"/>
            </p:cNvSpPr>
            <p:nvPr/>
          </p:nvSpPr>
          <p:spPr bwMode="auto">
            <a:xfrm>
              <a:off x="3111500" y="3524250"/>
              <a:ext cx="254000" cy="203200"/>
            </a:xfrm>
            <a:custGeom>
              <a:avLst/>
              <a:gdLst>
                <a:gd name="T0" fmla="*/ 353 w 706"/>
                <a:gd name="T1" fmla="*/ 564 h 565"/>
                <a:gd name="T2" fmla="*/ 0 w 706"/>
                <a:gd name="T3" fmla="*/ 564 h 565"/>
                <a:gd name="T4" fmla="*/ 0 w 706"/>
                <a:gd name="T5" fmla="*/ 0 h 565"/>
                <a:gd name="T6" fmla="*/ 705 w 706"/>
                <a:gd name="T7" fmla="*/ 0 h 565"/>
                <a:gd name="T8" fmla="*/ 705 w 706"/>
                <a:gd name="T9" fmla="*/ 564 h 565"/>
                <a:gd name="T10" fmla="*/ 353 w 706"/>
                <a:gd name="T11" fmla="*/ 56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5">
                  <a:moveTo>
                    <a:pt x="353" y="564"/>
                  </a:moveTo>
                  <a:lnTo>
                    <a:pt x="0" y="564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4"/>
                  </a:lnTo>
                  <a:lnTo>
                    <a:pt x="353" y="564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99" name="Freeform 20"/>
            <p:cNvSpPr>
              <a:spLocks noChangeArrowheads="1"/>
            </p:cNvSpPr>
            <p:nvPr/>
          </p:nvSpPr>
          <p:spPr bwMode="auto">
            <a:xfrm>
              <a:off x="3111500" y="393065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0" name="Freeform 21"/>
            <p:cNvSpPr>
              <a:spLocks noChangeArrowheads="1"/>
            </p:cNvSpPr>
            <p:nvPr/>
          </p:nvSpPr>
          <p:spPr bwMode="auto">
            <a:xfrm>
              <a:off x="3111500" y="4337050"/>
              <a:ext cx="254000" cy="203200"/>
            </a:xfrm>
            <a:custGeom>
              <a:avLst/>
              <a:gdLst>
                <a:gd name="T0" fmla="*/ 353 w 706"/>
                <a:gd name="T1" fmla="*/ 565 h 566"/>
                <a:gd name="T2" fmla="*/ 0 w 706"/>
                <a:gd name="T3" fmla="*/ 565 h 566"/>
                <a:gd name="T4" fmla="*/ 0 w 706"/>
                <a:gd name="T5" fmla="*/ 0 h 566"/>
                <a:gd name="T6" fmla="*/ 705 w 706"/>
                <a:gd name="T7" fmla="*/ 0 h 566"/>
                <a:gd name="T8" fmla="*/ 705 w 706"/>
                <a:gd name="T9" fmla="*/ 565 h 566"/>
                <a:gd name="T10" fmla="*/ 353 w 706"/>
                <a:gd name="T11" fmla="*/ 56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6" h="566">
                  <a:moveTo>
                    <a:pt x="353" y="565"/>
                  </a:moveTo>
                  <a:lnTo>
                    <a:pt x="0" y="565"/>
                  </a:lnTo>
                  <a:lnTo>
                    <a:pt x="0" y="0"/>
                  </a:lnTo>
                  <a:lnTo>
                    <a:pt x="705" y="0"/>
                  </a:lnTo>
                  <a:lnTo>
                    <a:pt x="705" y="565"/>
                  </a:lnTo>
                  <a:lnTo>
                    <a:pt x="353" y="565"/>
                  </a:lnTo>
                </a:path>
              </a:pathLst>
            </a:custGeom>
            <a:noFill/>
            <a:ln w="25400" cap="flat">
              <a:solidFill>
                <a:srgbClr val="4D4D4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01" name="Rounded Rectangle 51"/>
          <p:cNvSpPr>
            <a:spLocks noChangeAspect="1"/>
          </p:cNvSpPr>
          <p:nvPr/>
        </p:nvSpPr>
        <p:spPr>
          <a:xfrm>
            <a:off x="3086100" y="1468299"/>
            <a:ext cx="2971800" cy="2971800"/>
          </a:xfrm>
          <a:prstGeom prst="roundRect">
            <a:avLst>
              <a:gd name="adj" fmla="val 50000"/>
            </a:avLst>
          </a:prstGeom>
          <a:noFill/>
          <a:ln w="127000" cap="flat" cmpd="sng" algn="ctr">
            <a:solidFill>
              <a:srgbClr val="239A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2" name="TextBox 17"/>
          <p:cNvSpPr txBox="1"/>
          <p:nvPr/>
        </p:nvSpPr>
        <p:spPr>
          <a:xfrm>
            <a:off x="4467305" y="3323545"/>
            <a:ext cx="144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dirty="0">
                <a:solidFill>
                  <a:srgbClr val="4D4D4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ブランチオフィス</a:t>
            </a:r>
            <a:endParaRPr lang="en-US" sz="1400" dirty="0">
              <a:solidFill>
                <a:srgbClr val="4D4D4C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3" name="Group 94"/>
          <p:cNvGrpSpPr/>
          <p:nvPr/>
        </p:nvGrpSpPr>
        <p:grpSpPr>
          <a:xfrm>
            <a:off x="4353252" y="1260484"/>
            <a:ext cx="437496" cy="530798"/>
            <a:chOff x="7637463" y="3709988"/>
            <a:chExt cx="267938" cy="325079"/>
          </a:xfrm>
        </p:grpSpPr>
        <p:sp>
          <p:nvSpPr>
            <p:cNvPr id="104" name="Freeform 95"/>
            <p:cNvSpPr>
              <a:spLocks noChangeArrowheads="1"/>
            </p:cNvSpPr>
            <p:nvPr/>
          </p:nvSpPr>
          <p:spPr bwMode="auto">
            <a:xfrm>
              <a:off x="7637463" y="3709988"/>
              <a:ext cx="267938" cy="325079"/>
            </a:xfrm>
            <a:custGeom>
              <a:avLst/>
              <a:gdLst>
                <a:gd name="T0" fmla="*/ 0 w 746"/>
                <a:gd name="T1" fmla="*/ 0 h 906"/>
                <a:gd name="T2" fmla="*/ 745 w 746"/>
                <a:gd name="T3" fmla="*/ 0 h 906"/>
                <a:gd name="T4" fmla="*/ 745 w 746"/>
                <a:gd name="T5" fmla="*/ 286 h 906"/>
                <a:gd name="T6" fmla="*/ 373 w 746"/>
                <a:gd name="T7" fmla="*/ 905 h 906"/>
                <a:gd name="T8" fmla="*/ 0 w 746"/>
                <a:gd name="T9" fmla="*/ 286 h 906"/>
                <a:gd name="T10" fmla="*/ 0 w 746"/>
                <a:gd name="T11" fmla="*/ 0 h 906"/>
                <a:gd name="connsiteX0" fmla="*/ 0 w 9987"/>
                <a:gd name="connsiteY0" fmla="*/ 0 h 9989"/>
                <a:gd name="connsiteX1" fmla="*/ 9987 w 9987"/>
                <a:gd name="connsiteY1" fmla="*/ 0 h 9989"/>
                <a:gd name="connsiteX2" fmla="*/ 9987 w 9987"/>
                <a:gd name="connsiteY2" fmla="*/ 3157 h 9989"/>
                <a:gd name="connsiteX3" fmla="*/ 5000 w 9987"/>
                <a:gd name="connsiteY3" fmla="*/ 9989 h 9989"/>
                <a:gd name="connsiteX4" fmla="*/ 0 w 9987"/>
                <a:gd name="connsiteY4" fmla="*/ 3157 h 9989"/>
                <a:gd name="connsiteX5" fmla="*/ 0 w 9987"/>
                <a:gd name="connsiteY5" fmla="*/ 0 h 9989"/>
                <a:gd name="connsiteX6" fmla="*/ 0 w 9987"/>
                <a:gd name="connsiteY6" fmla="*/ 0 h 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7" h="9989">
                  <a:moveTo>
                    <a:pt x="0" y="0"/>
                  </a:moveTo>
                  <a:lnTo>
                    <a:pt x="9987" y="0"/>
                  </a:lnTo>
                  <a:lnTo>
                    <a:pt x="9987" y="3157"/>
                  </a:lnTo>
                  <a:cubicBezTo>
                    <a:pt x="9987" y="6015"/>
                    <a:pt x="8070" y="8642"/>
                    <a:pt x="5000" y="9989"/>
                  </a:cubicBezTo>
                  <a:cubicBezTo>
                    <a:pt x="1917" y="8642"/>
                    <a:pt x="0" y="6015"/>
                    <a:pt x="0" y="3157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239A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05" name="Freeform 96"/>
            <p:cNvSpPr>
              <a:spLocks noChangeArrowheads="1"/>
            </p:cNvSpPr>
            <p:nvPr/>
          </p:nvSpPr>
          <p:spPr bwMode="auto">
            <a:xfrm>
              <a:off x="7707313" y="3803650"/>
              <a:ext cx="141287" cy="98425"/>
            </a:xfrm>
            <a:custGeom>
              <a:avLst/>
              <a:gdLst>
                <a:gd name="T0" fmla="*/ 391 w 392"/>
                <a:gd name="T1" fmla="*/ 0 h 275"/>
                <a:gd name="T2" fmla="*/ 98 w 392"/>
                <a:gd name="T3" fmla="*/ 274 h 275"/>
                <a:gd name="T4" fmla="*/ 0 w 392"/>
                <a:gd name="T5" fmla="*/ 17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2" h="275">
                  <a:moveTo>
                    <a:pt x="391" y="0"/>
                  </a:moveTo>
                  <a:lnTo>
                    <a:pt x="98" y="274"/>
                  </a:lnTo>
                  <a:lnTo>
                    <a:pt x="0" y="177"/>
                  </a:lnTo>
                </a:path>
              </a:pathLst>
            </a:custGeom>
            <a:noFill/>
            <a:ln w="38100" cap="rnd">
              <a:solidFill>
                <a:srgbClr val="239A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D4D4C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 bwMode="auto">
          <a:xfrm>
            <a:off x="403646" y="435769"/>
            <a:ext cx="8345488" cy="54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684213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これまでのセキュリティ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2806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1" grpId="0" animBg="1"/>
      <p:bldP spid="102" grpId="0"/>
      <p:bldP spid="77" grpId="0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theme 2015 16x9">
  <a:themeElements>
    <a:clrScheme name="Corprate Color Palette">
      <a:dk1>
        <a:srgbClr val="282828"/>
      </a:dk1>
      <a:lt1>
        <a:srgbClr val="FFFFFF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TNBABT_Open and Close Theme</Template>
  <TotalTime>18019</TotalTime>
  <Words>987</Words>
  <Application>Microsoft Office PowerPoint</Application>
  <PresentationFormat>画面に合わせる (16:9)</PresentationFormat>
  <Paragraphs>330</Paragraphs>
  <Slides>21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21</vt:i4>
      </vt:variant>
    </vt:vector>
  </HeadingPairs>
  <TitlesOfParts>
    <vt:vector size="41" baseType="lpstr">
      <vt:lpstr>Ciscolight</vt:lpstr>
      <vt:lpstr>CiscoSansTT ExtraLight</vt:lpstr>
      <vt:lpstr>CiscoSansTT Thin</vt:lpstr>
      <vt:lpstr>MS PGothic</vt:lpstr>
      <vt:lpstr>MS PGothic</vt:lpstr>
      <vt:lpstr>Tipo de letra del sistema Fina</vt:lpstr>
      <vt:lpstr>Trade Gothic LT Std</vt:lpstr>
      <vt:lpstr>メイリオ</vt:lpstr>
      <vt:lpstr>メイリオ</vt:lpstr>
      <vt:lpstr>游ゴシック</vt:lpstr>
      <vt:lpstr>游ゴシック Light</vt:lpstr>
      <vt:lpstr>Arial</vt:lpstr>
      <vt:lpstr>Calibri</vt:lpstr>
      <vt:lpstr>CiscoSans</vt:lpstr>
      <vt:lpstr>CiscoSans ExtraLight</vt:lpstr>
      <vt:lpstr>CiscoSans Thin</vt:lpstr>
      <vt:lpstr>Wingdings</vt:lpstr>
      <vt:lpstr>デザインの設定</vt:lpstr>
      <vt:lpstr>Blue theme 2015 16x9</vt:lpstr>
      <vt:lpstr>Blue theme 2016 16x9</vt:lpstr>
      <vt:lpstr>Cisco Startシリーズ セキュリティ編 (Cisco Umbrella)</vt:lpstr>
      <vt:lpstr>PowerPoint プレゼンテーション</vt:lpstr>
      <vt:lpstr>シスコ セキュリティ年次レポート</vt:lpstr>
      <vt:lpstr>マルウェアが企業ネットワークに 踏み込んでくる</vt:lpstr>
      <vt:lpstr>侵害された組織は、 その対応に大変苦労している</vt:lpstr>
      <vt:lpstr>日本におけるセキュリティ侵害の現状</vt:lpstr>
      <vt:lpstr>日本におけるセキュリティ侵害の現状</vt:lpstr>
      <vt:lpstr>セキュリティ事故が起こった場合</vt:lpstr>
      <vt:lpstr>PowerPoint プレゼンテーション</vt:lpstr>
      <vt:lpstr>PowerPoint プレゼンテーション</vt:lpstr>
      <vt:lpstr>どのように情報搾取が行われるのか（一例）</vt:lpstr>
      <vt:lpstr>Cisco Umbrellaは、出口対策を提供します。 社内・社外のどこにいても守られます。</vt:lpstr>
      <vt:lpstr>Cisco Umbrella 最速かつシンプルなセキュリティ クラウド</vt:lpstr>
      <vt:lpstr>Cisco Umbrella セキュリティ クラウド </vt:lpstr>
      <vt:lpstr>Cisco Umbrella サービス別機能</vt:lpstr>
      <vt:lpstr>Cisco Umbrella 場所を問わず、安全なインターネット接続を</vt:lpstr>
      <vt:lpstr>Cisco Umbrella クライアント</vt:lpstr>
      <vt:lpstr>PowerPoint プレゼンテーション</vt:lpstr>
      <vt:lpstr>PowerPoint プレゼンテーション</vt:lpstr>
      <vt:lpstr>シスコの中堅中小企業向けソリューション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Slides</dc:title>
  <dc:creator>Microsoft Office ユーザー</dc:creator>
  <cp:lastModifiedBy>Sachiko Wakuta -T (swakuta - Adecco at Cisco)</cp:lastModifiedBy>
  <cp:revision>88</cp:revision>
  <cp:lastPrinted>2017-04-18T02:57:03Z</cp:lastPrinted>
  <dcterms:created xsi:type="dcterms:W3CDTF">2016-06-16T05:23:34Z</dcterms:created>
  <dcterms:modified xsi:type="dcterms:W3CDTF">2017-04-19T08:28:19Z</dcterms:modified>
</cp:coreProperties>
</file>