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1" r:id="rId16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154" autoAdjust="0"/>
  </p:normalViewPr>
  <p:slideViewPr>
    <p:cSldViewPr snapToGrid="0" snapToObjects="1">
      <p:cViewPr varScale="1">
        <p:scale>
          <a:sx n="52" d="100"/>
          <a:sy n="52" d="100"/>
        </p:scale>
        <p:origin x="1029" y="30"/>
      </p:cViewPr>
      <p:guideLst>
        <p:guide orient="horz" pos="10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9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スマート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スマート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Benefits are obvious</a:t>
            </a:r>
          </a:p>
          <a:p>
            <a:pPr eaLnBrk="1" hangingPunct="1"/>
            <a:endParaRPr lang="en-US" alt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Lower cabling cost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Fast and flexible deployment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PoE</a:t>
            </a:r>
            <a:r>
              <a:rPr lang="en-US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can also be used as a backup to AC power source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9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349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90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64" r:id="rId2"/>
    <p:sldLayoutId id="2147484012" r:id="rId3"/>
    <p:sldLayoutId id="2147483972" r:id="rId4"/>
    <p:sldLayoutId id="2147483977" r:id="rId5"/>
    <p:sldLayoutId id="2147484019" r:id="rId6"/>
    <p:sldLayoutId id="2147484020" r:id="rId7"/>
    <p:sldLayoutId id="2147484021" r:id="rId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4.wdp"/><Relationship Id="rId7" Type="http://schemas.openxmlformats.org/officeDocument/2006/relationships/image" Target="../media/image57.png"/><Relationship Id="rId12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60.png"/><Relationship Id="rId5" Type="http://schemas.microsoft.com/office/2007/relationships/hdphoto" Target="../media/hdphoto5.wdp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tiff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tif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tiff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3291" y="1595392"/>
            <a:ext cx="7692418" cy="1193990"/>
          </a:xfrm>
        </p:spPr>
        <p:txBody>
          <a:bodyPr/>
          <a:lstStyle/>
          <a:p>
            <a:r>
              <a:rPr lang="en-US" altLang="ja-JP" sz="4000" dirty="0"/>
              <a:t>Cisco Start</a:t>
            </a:r>
            <a:r>
              <a:rPr lang="ja-JP" altLang="en-US" sz="4000" dirty="0"/>
              <a:t>シリーズ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製品概要＆</a:t>
            </a:r>
            <a:r>
              <a:rPr lang="ja-JP" altLang="en-US" sz="4000" dirty="0" smtClean="0"/>
              <a:t>エントリー モデル編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波線 6"/>
          <p:cNvSpPr/>
          <p:nvPr/>
        </p:nvSpPr>
        <p:spPr>
          <a:xfrm>
            <a:off x="5578030" y="575890"/>
            <a:ext cx="3187887" cy="628650"/>
          </a:xfrm>
          <a:prstGeom prst="wave">
            <a:avLst>
              <a:gd name="adj1" fmla="val 12500"/>
              <a:gd name="adj2" fmla="val 2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Cisco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Start</a:t>
            </a:r>
            <a:r>
              <a:rPr kumimoji="1" lang="ja-JP" altLang="en-US" dirty="0" smtClean="0"/>
              <a:t> ウェビナー資料</a:t>
            </a:r>
          </a:p>
        </p:txBody>
      </p:sp>
      <p:sp>
        <p:nvSpPr>
          <p:cNvPr id="11" name="Subtitle 7"/>
          <p:cNvSpPr>
            <a:spLocks noGrp="1"/>
          </p:cNvSpPr>
          <p:nvPr>
            <p:ph type="subTitle" idx="1"/>
          </p:nvPr>
        </p:nvSpPr>
        <p:spPr>
          <a:xfrm>
            <a:off x="469496" y="3807438"/>
            <a:ext cx="8296421" cy="454461"/>
          </a:xfrm>
        </p:spPr>
        <p:txBody>
          <a:bodyPr/>
          <a:lstStyle/>
          <a:p>
            <a:r>
              <a:rPr lang="ja-JP" altLang="en-US" sz="1800" dirty="0" smtClean="0">
                <a:latin typeface="+mn-ea"/>
                <a:ea typeface="+mn-ea"/>
                <a:cs typeface="メイリオ" panose="020B0604030504040204" pitchFamily="50" charset="-128"/>
              </a:rPr>
              <a:t>シスコシステムズ合同会社</a:t>
            </a:r>
            <a:r>
              <a:rPr lang="en-US" altLang="ja-JP" sz="1800" dirty="0" smtClean="0">
                <a:latin typeface="+mn-ea"/>
                <a:ea typeface="+mn-ea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+mn-ea"/>
                <a:ea typeface="+mn-ea"/>
                <a:cs typeface="メイリオ" panose="020B0604030504040204" pitchFamily="50" charset="-128"/>
              </a:rPr>
            </a:br>
            <a:endParaRPr lang="en-US" sz="1800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9496" y="4054764"/>
            <a:ext cx="8252690" cy="506559"/>
          </a:xfrm>
        </p:spPr>
        <p:txBody>
          <a:bodyPr/>
          <a:lstStyle/>
          <a:p>
            <a:r>
              <a:rPr lang="en-US" altLang="ja-JP" sz="1800" dirty="0" smtClean="0">
                <a:latin typeface="+mn-ea"/>
                <a:cs typeface="メイリオ" panose="020B0604030504040204" pitchFamily="50" charset="-128"/>
              </a:rPr>
              <a:t>2017</a:t>
            </a:r>
            <a:r>
              <a:rPr lang="ja-JP" altLang="en-US" sz="1800" dirty="0" smtClean="0">
                <a:latin typeface="+mn-ea"/>
                <a:cs typeface="メイリオ" panose="020B0604030504040204" pitchFamily="50" charset="-128"/>
              </a:rPr>
              <a:t>年 </a:t>
            </a:r>
            <a:r>
              <a:rPr lang="en-US" altLang="ja-JP" sz="1800" dirty="0" smtClean="0">
                <a:latin typeface="+mn-ea"/>
                <a:cs typeface="メイリオ" panose="020B0604030504040204" pitchFamily="50" charset="-128"/>
              </a:rPr>
              <a:t>3</a:t>
            </a:r>
            <a:r>
              <a:rPr lang="ja-JP" altLang="en-US" sz="1800" dirty="0" smtClean="0">
                <a:latin typeface="+mn-ea"/>
                <a:cs typeface="メイリオ" panose="020B0604030504040204" pitchFamily="50" charset="-128"/>
              </a:rPr>
              <a:t>月</a:t>
            </a:r>
            <a:endParaRPr lang="en-US" sz="1800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3292" y="2937165"/>
            <a:ext cx="8302625" cy="573300"/>
          </a:xfrm>
        </p:spPr>
        <p:txBody>
          <a:bodyPr/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回：</a:t>
            </a:r>
            <a:r>
              <a:rPr lang="en-US" altLang="ja-JP" dirty="0" smtClean="0"/>
              <a:t>SG</a:t>
            </a:r>
            <a:r>
              <a:rPr lang="ja-JP" altLang="en-US" dirty="0" smtClean="0"/>
              <a:t>シリーズ スイッチ＆</a:t>
            </a:r>
            <a:r>
              <a:rPr lang="en-US" altLang="ja-JP" dirty="0" err="1" smtClean="0"/>
              <a:t>FindIT</a:t>
            </a:r>
            <a:r>
              <a:rPr lang="ja-JP" altLang="en-US" dirty="0" smtClean="0"/>
              <a:t> </a:t>
            </a:r>
            <a:r>
              <a:rPr lang="en-US" altLang="ja-JP" dirty="0" smtClean="0"/>
              <a:t>Network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/>
          <p:cNvSpPr/>
          <p:nvPr/>
        </p:nvSpPr>
        <p:spPr>
          <a:xfrm rot="21186850">
            <a:off x="-115491" y="2197152"/>
            <a:ext cx="9372354" cy="1088361"/>
          </a:xfrm>
          <a:prstGeom prst="parallelogram">
            <a:avLst>
              <a:gd name="adj" fmla="val 13098"/>
            </a:avLst>
          </a:prstGeom>
          <a:solidFill>
            <a:srgbClr val="FF0000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SG</a:t>
            </a:r>
            <a:r>
              <a:rPr kumimoji="1" lang="ja-JP" altLang="en-US" sz="3600" dirty="0" smtClean="0"/>
              <a:t>シリーズ スイッチ　</a:t>
            </a:r>
            <a:r>
              <a:rPr kumimoji="1" lang="en-US" altLang="ja-JP" sz="3600" dirty="0" smtClean="0"/>
              <a:t>GUI</a:t>
            </a:r>
            <a:r>
              <a:rPr kumimoji="1" lang="ja-JP" altLang="en-US" sz="3600" dirty="0" smtClean="0"/>
              <a:t>設定ご紹介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50452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400" dirty="0" err="1" smtClean="0"/>
              <a:t>FindIT</a:t>
            </a:r>
            <a:r>
              <a:rPr kumimoji="1" lang="en-US" altLang="ja-JP" sz="4400" dirty="0" smtClean="0"/>
              <a:t> Network Management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1456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37766" y="341317"/>
            <a:ext cx="8345488" cy="731837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  <a:latin typeface="+mj-ea"/>
                <a:ea typeface="+mj-ea"/>
              </a:rPr>
              <a:t>FindIT</a:t>
            </a:r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Network Management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 rot="21062354">
            <a:off x="5208437" y="1356936"/>
            <a:ext cx="2954655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かんたん設定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※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デバイス自動検出・自動トポロジ生成</a:t>
            </a:r>
            <a:endParaRPr lang="en-US" altLang="ja-JP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 rot="21062354">
            <a:off x="5203428" y="2199476"/>
            <a:ext cx="3775393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自動インベントリ管理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>
                <a:solidFill>
                  <a:srgbClr val="0070C0"/>
                </a:solidFill>
                <a:latin typeface="+mn-ea"/>
                <a:ea typeface="+mn-ea"/>
              </a:rPr>
              <a:t>※OS</a:t>
            </a:r>
            <a:r>
              <a:rPr lang="ja-JP" altLang="en-US" b="1" baseline="40000" dirty="0">
                <a:solidFill>
                  <a:srgbClr val="0070C0"/>
                </a:solidFill>
                <a:latin typeface="+mn-ea"/>
                <a:ea typeface="+mn-ea"/>
              </a:rPr>
              <a:t>バージョン、シリアル番号、</a:t>
            </a:r>
            <a:r>
              <a:rPr lang="en-US" altLang="ja-JP" b="1" baseline="40000" dirty="0">
                <a:solidFill>
                  <a:srgbClr val="0070C0"/>
                </a:solidFill>
                <a:latin typeface="+mn-ea"/>
                <a:ea typeface="+mn-ea"/>
              </a:rPr>
              <a:t>MAC</a:t>
            </a:r>
            <a:r>
              <a:rPr lang="ja-JP" altLang="en-US" b="1" baseline="40000" dirty="0">
                <a:solidFill>
                  <a:srgbClr val="0070C0"/>
                </a:solidFill>
                <a:latin typeface="+mn-ea"/>
                <a:ea typeface="+mn-ea"/>
              </a:rPr>
              <a:t>アドレス等</a:t>
            </a:r>
            <a:endParaRPr lang="en-US" altLang="ja-JP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 rot="21062354">
            <a:off x="5207485" y="3139434"/>
            <a:ext cx="3416320" cy="848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サブスクリプション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※10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デバイスまで無償利用（価格未定）</a:t>
            </a:r>
            <a:endParaRPr lang="ja-JP" altLang="en-US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1696599"/>
            <a:ext cx="624099" cy="6240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2611897"/>
            <a:ext cx="624099" cy="6240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3527195"/>
            <a:ext cx="624099" cy="624099"/>
          </a:xfrm>
          <a:prstGeom prst="rect">
            <a:avLst/>
          </a:prstGeom>
        </p:spPr>
      </p:pic>
      <p:pic>
        <p:nvPicPr>
          <p:cNvPr id="23" name="図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64" y="264370"/>
            <a:ext cx="1377337" cy="13346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" y="3437977"/>
            <a:ext cx="4265744" cy="1426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4" y="1506606"/>
            <a:ext cx="4265744" cy="2322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4945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9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7743937" y="3869069"/>
            <a:ext cx="991784" cy="4887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69077" y="3828735"/>
            <a:ext cx="477259" cy="453950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46336" y="3843677"/>
            <a:ext cx="477257" cy="420425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9720" y="1184288"/>
            <a:ext cx="4824192" cy="36891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55600" indent="-26670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FindIT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Network Management</a:t>
            </a:r>
          </a:p>
          <a:p>
            <a:pPr lvl="1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Cisco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100-500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のデバイスを管理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66700" indent="-177800">
              <a:buFont typeface="+mj-lt"/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ja-JP" altLang="en-US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つの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ソフトウェア サーバで構成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444500" lvl="1" indent="-177800">
              <a:buFont typeface="+mj-lt"/>
              <a:buAutoNum type="arabicParenR"/>
            </a:pP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FindIT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Network 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Manager</a:t>
            </a:r>
          </a:p>
          <a:p>
            <a:pPr marL="622300" lvl="2" indent="-177800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複数サイト（複数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Probe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）の統合監視・管理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622300" lvl="2" indent="-177800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Probe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無しでは、機能しない。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622300" lvl="2" indent="-177800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ローカル サーバ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や</a:t>
            </a:r>
            <a:r>
              <a:rPr lang="en-US" altLang="ja-JP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IssS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プラットフォームで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動作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584150" lvl="1" indent="-342900">
              <a:buFont typeface="+mj-lt"/>
              <a:buAutoNum type="arabicParenR"/>
            </a:pPr>
            <a:r>
              <a:rPr lang="en-US" altLang="ja-JP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FindIT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Network 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Probe</a:t>
            </a:r>
          </a:p>
          <a:p>
            <a:pPr lvl="2"/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ローカル サイトへの設置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VM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/OVA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によるソフトウェア提供、</a:t>
            </a:r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でも動作可能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lvl="2"/>
            <a:r>
              <a:rPr lang="en-US" altLang="ja-JP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Probe</a:t>
            </a:r>
            <a:r>
              <a:rPr lang="ja-JP" altLang="en-US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単体での動作可能</a:t>
            </a:r>
            <a:endParaRPr lang="en-US" altLang="ja-JP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41250" lvl="1" indent="0">
              <a:buNone/>
            </a:pP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※</a:t>
            </a:r>
            <a:r>
              <a:rPr lang="en-US" altLang="ja-JP" sz="1000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Cisco.com</a:t>
            </a:r>
            <a:r>
              <a:rPr lang="ja-JP" alt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サイト上よりダウンロード可能</a:t>
            </a:r>
            <a:endParaRPr lang="en-US" altLang="ja-JP" sz="1000" dirty="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FindIT</a:t>
            </a:r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Network </a:t>
            </a:r>
            <a:r>
              <a:rPr lang="en-US" altLang="ja-JP" sz="28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Management 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コンポーネント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6" name="Picture 8" descr="C:\Users\ecoffey\AppData\Local\Temp\Rar$DRa0.254\Cisco Icons November\30068_Device_router_with_firewall_3081\Png_256\30068_Device_router_with_firewall_3081_warning_2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554" y="3090304"/>
            <a:ext cx="50292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C:\Users\ecoffey\AppData\Local\Temp\Rar$DRa0.403\30001_Device_access_point_warning_64.png"/>
          <p:cNvPicPr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600" y="4117949"/>
            <a:ext cx="544576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C:\Users\ecoffey\AppData\Local\Temp\Rar$DRa0.403\30001_Device_access_point_warning_64.png"/>
          <p:cNvPicPr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861" y="4104517"/>
            <a:ext cx="544576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ecoffey\AppData\Local\Temp\Rar$DRa0.324\30072_Device_server_minor_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394" y="158191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15878" y="3152755"/>
            <a:ext cx="1057591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FindIT</a:t>
            </a:r>
            <a:endParaRPr lang="en-US" sz="1400" dirty="0" smtClean="0">
              <a:solidFill>
                <a:srgbClr val="FFCC33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Probe</a:t>
            </a:r>
            <a:endParaRPr lang="en-US" sz="1400" dirty="0">
              <a:solidFill>
                <a:srgbClr val="FFCC33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8454" y="1129931"/>
            <a:ext cx="941563" cy="444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FindIT</a:t>
            </a:r>
            <a:r>
              <a:rPr lang="en-US" sz="1400" dirty="0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Manager</a:t>
            </a:r>
          </a:p>
        </p:txBody>
      </p:sp>
      <p:pic>
        <p:nvPicPr>
          <p:cNvPr id="15" name="Picture 8" descr="C:\Users\ecoffey\AppData\Local\Temp\Rar$DRa0.200\Cisco Icons November\30080_Device_switch_3062\Png_256\30080_Device_switch_3062_warning_25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45" y="3699193"/>
            <a:ext cx="576580" cy="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 descr="C:\Users\ecoffey\AppData\Local\Temp\Rar$DRa0.934\30010_Device_cluster_controller_minor_6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135" y="3623745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H="1">
            <a:off x="5325174" y="3791686"/>
            <a:ext cx="477259" cy="453950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02433" y="3806627"/>
            <a:ext cx="477257" cy="420425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0" descr="C:\Users\ecoffey\AppData\Local\Temp\Rar$DRa0.403\30001_Device_access_point_warning_64.png"/>
          <p:cNvPicPr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696" y="4080899"/>
            <a:ext cx="544576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C:\Users\ecoffey\AppData\Local\Temp\Rar$DRa0.403\30001_Device_access_point_warning_64.png"/>
          <p:cNvPicPr>
            <a:picLocks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959" y="4067467"/>
            <a:ext cx="544576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989" y="1125513"/>
            <a:ext cx="1289797" cy="12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>
            <a:stCxn id="38" idx="0"/>
          </p:cNvCxnSpPr>
          <p:nvPr/>
        </p:nvCxnSpPr>
        <p:spPr>
          <a:xfrm flipH="1" flipV="1">
            <a:off x="5806915" y="3323645"/>
            <a:ext cx="2275" cy="331681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733841" y="3369341"/>
            <a:ext cx="2275" cy="331681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091682" y="1964268"/>
            <a:ext cx="1293707" cy="1781386"/>
          </a:xfrm>
          <a:custGeom>
            <a:avLst/>
            <a:gdLst>
              <a:gd name="connsiteX0" fmla="*/ 717973 w 1293707"/>
              <a:gd name="connsiteY0" fmla="*/ 0 h 1781386"/>
              <a:gd name="connsiteX1" fmla="*/ 0 w 1293707"/>
              <a:gd name="connsiteY1" fmla="*/ 0 h 1781386"/>
              <a:gd name="connsiteX2" fmla="*/ 711200 w 1293707"/>
              <a:gd name="connsiteY2" fmla="*/ 1029546 h 1781386"/>
              <a:gd name="connsiteX3" fmla="*/ 724747 w 1293707"/>
              <a:gd name="connsiteY3" fmla="*/ 1781386 h 1781386"/>
              <a:gd name="connsiteX4" fmla="*/ 1293707 w 1293707"/>
              <a:gd name="connsiteY4" fmla="*/ 1781386 h 178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707" h="1781386">
                <a:moveTo>
                  <a:pt x="717973" y="0"/>
                </a:moveTo>
                <a:lnTo>
                  <a:pt x="0" y="0"/>
                </a:lnTo>
                <a:lnTo>
                  <a:pt x="711200" y="1029546"/>
                </a:lnTo>
                <a:lnTo>
                  <a:pt x="724747" y="1781386"/>
                </a:lnTo>
                <a:lnTo>
                  <a:pt x="1293707" y="1781386"/>
                </a:lnTo>
              </a:path>
            </a:pathLst>
          </a:custGeom>
          <a:noFill/>
          <a:ln w="28575" cmpd="sng">
            <a:solidFill>
              <a:srgbClr val="FFFF00"/>
            </a:solidFill>
            <a:prstDash val="sysDot"/>
            <a:headEnd type="triangle" w="sm" len="med"/>
            <a:tailEnd type="triangle" w="sm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4" name="Picture 8" descr="C:\Users\ecoffey\AppData\Local\Temp\Rar$DRa0.254\Cisco Icons November\30068_Device_router_with_firewall_3081\Png_256\30068_Device_router_with_firewall_3081_warning_2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114" y="3039165"/>
            <a:ext cx="50292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28"/>
          <p:cNvCxnSpPr/>
          <p:nvPr/>
        </p:nvCxnSpPr>
        <p:spPr>
          <a:xfrm>
            <a:off x="5750337" y="3827941"/>
            <a:ext cx="991784" cy="4887"/>
          </a:xfrm>
          <a:prstGeom prst="line">
            <a:avLst/>
          </a:prstGeom>
          <a:ln w="38100" cmpd="sng">
            <a:solidFill>
              <a:srgbClr val="009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17" descr="C:\Users\ecoffey\AppData\Local\Temp\Rar$DRa0.934\30010_Device_cluster_controller_minor_6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535" y="3582617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20"/>
          <p:cNvSpPr txBox="1"/>
          <p:nvPr/>
        </p:nvSpPr>
        <p:spPr>
          <a:xfrm>
            <a:off x="6122878" y="3173365"/>
            <a:ext cx="1057591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FindIT</a:t>
            </a:r>
            <a:endParaRPr lang="en-US" sz="1400" dirty="0" smtClean="0">
              <a:solidFill>
                <a:srgbClr val="FFCC33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FFCC33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Probe</a:t>
            </a:r>
            <a:endParaRPr lang="en-US" sz="1400" dirty="0">
              <a:solidFill>
                <a:srgbClr val="FFCC33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8" name="Picture 8" descr="C:\Users\ecoffey\AppData\Local\Temp\Rar$DRa0.200\Cisco Icons November\30080_Device_switch_3062\Png_256\30080_Device_switch_3062_warning_25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898" y="3655324"/>
            <a:ext cx="576580" cy="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5892800" y="1727200"/>
            <a:ext cx="1943100" cy="2006600"/>
          </a:xfrm>
          <a:custGeom>
            <a:avLst/>
            <a:gdLst>
              <a:gd name="connsiteX0" fmla="*/ 1943100 w 1943100"/>
              <a:gd name="connsiteY0" fmla="*/ 0 h 2006600"/>
              <a:gd name="connsiteX1" fmla="*/ 990600 w 1943100"/>
              <a:gd name="connsiteY1" fmla="*/ 0 h 2006600"/>
              <a:gd name="connsiteX2" fmla="*/ 0 w 1943100"/>
              <a:gd name="connsiteY2" fmla="*/ 1270000 h 2006600"/>
              <a:gd name="connsiteX3" fmla="*/ 0 w 1943100"/>
              <a:gd name="connsiteY3" fmla="*/ 2006600 h 2006600"/>
              <a:gd name="connsiteX4" fmla="*/ 495300 w 1943100"/>
              <a:gd name="connsiteY4" fmla="*/ 20066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2006600">
                <a:moveTo>
                  <a:pt x="1943100" y="0"/>
                </a:moveTo>
                <a:lnTo>
                  <a:pt x="990600" y="0"/>
                </a:lnTo>
                <a:lnTo>
                  <a:pt x="0" y="1270000"/>
                </a:lnTo>
                <a:lnTo>
                  <a:pt x="0" y="2006600"/>
                </a:lnTo>
                <a:lnTo>
                  <a:pt x="495300" y="2006600"/>
                </a:lnTo>
              </a:path>
            </a:pathLst>
          </a:custGeom>
          <a:ln w="12700" cmpd="sng">
            <a:solidFill>
              <a:srgbClr val="FFFF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/>
          <p:cNvSpPr/>
          <p:nvPr/>
        </p:nvSpPr>
        <p:spPr>
          <a:xfrm rot="21186850">
            <a:off x="-115491" y="2197152"/>
            <a:ext cx="9372354" cy="1088361"/>
          </a:xfrm>
          <a:prstGeom prst="parallelogram">
            <a:avLst>
              <a:gd name="adj" fmla="val 13098"/>
            </a:avLst>
          </a:prstGeom>
          <a:solidFill>
            <a:srgbClr val="FF0000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err="1" smtClean="0"/>
              <a:t>FindIT</a:t>
            </a:r>
            <a:r>
              <a:rPr kumimoji="1" lang="en-US" altLang="ja-JP" sz="3600" dirty="0" smtClean="0"/>
              <a:t> Network Management</a:t>
            </a:r>
          </a:p>
          <a:p>
            <a:pPr algn="ctr"/>
            <a:r>
              <a:rPr kumimoji="1" lang="en-US" altLang="ja-JP" sz="3600" dirty="0" smtClean="0"/>
              <a:t>GUI</a:t>
            </a:r>
            <a:r>
              <a:rPr kumimoji="1" lang="ja-JP" altLang="en-US" sz="3600" dirty="0" smtClean="0"/>
              <a:t>設定ご紹介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70707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3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Cisco Start </a:t>
            </a:r>
            <a:r>
              <a:rPr lang="ja-JP" altLang="en-US" smtClean="0"/>
              <a:t>シリーズ　製品ラインアップ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32754" y="951681"/>
            <a:ext cx="8713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中小企業及び</a:t>
            </a:r>
            <a:r>
              <a:rPr lang="ja-JP" altLang="en-US" sz="2000" dirty="0" smtClean="0">
                <a:latin typeface="+mn-ea"/>
                <a:ea typeface="+mn-ea"/>
              </a:rPr>
              <a:t>拠点、</a:t>
            </a:r>
            <a:r>
              <a:rPr lang="ja-JP" altLang="en-US" sz="2000" dirty="0" smtClean="0">
                <a:solidFill>
                  <a:srgbClr val="FF6600"/>
                </a:solidFill>
                <a:latin typeface="+mn-ea"/>
                <a:ea typeface="+mn-ea"/>
              </a:rPr>
              <a:t>そして様々な業種に向けた</a:t>
            </a:r>
            <a:r>
              <a:rPr lang="ja-JP" altLang="en-US" sz="2000" dirty="0" smtClean="0">
                <a:latin typeface="+mn-ea"/>
                <a:ea typeface="+mn-ea"/>
              </a:rPr>
              <a:t>最適</a:t>
            </a:r>
            <a:r>
              <a:rPr lang="ja-JP" altLang="en-US" sz="2000" dirty="0">
                <a:latin typeface="+mn-ea"/>
                <a:ea typeface="+mn-ea"/>
              </a:rPr>
              <a:t>な製品ポートフォリオ</a:t>
            </a:r>
          </a:p>
        </p:txBody>
      </p:sp>
      <p:pic>
        <p:nvPicPr>
          <p:cNvPr id="29" name="図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737" y="1"/>
            <a:ext cx="1136233" cy="1101016"/>
          </a:xfrm>
          <a:prstGeom prst="rect">
            <a:avLst/>
          </a:prstGeom>
        </p:spPr>
      </p:pic>
      <p:sp>
        <p:nvSpPr>
          <p:cNvPr id="90" name="Rectangle 107"/>
          <p:cNvSpPr/>
          <p:nvPr/>
        </p:nvSpPr>
        <p:spPr>
          <a:xfrm>
            <a:off x="150222" y="1391892"/>
            <a:ext cx="8837024" cy="2054738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46000">
                <a:schemeClr val="bg2">
                  <a:lumMod val="20000"/>
                  <a:lumOff val="80000"/>
                  <a:alpha val="16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/>
          </a:p>
        </p:txBody>
      </p:sp>
      <p:sp>
        <p:nvSpPr>
          <p:cNvPr id="93" name="Rectangle 107"/>
          <p:cNvSpPr/>
          <p:nvPr/>
        </p:nvSpPr>
        <p:spPr>
          <a:xfrm>
            <a:off x="150222" y="2294195"/>
            <a:ext cx="8837024" cy="2054738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24000">
                <a:srgbClr val="00B0F0">
                  <a:alpha val="0"/>
                </a:srgbClr>
              </a:gs>
              <a:gs pos="100000">
                <a:srgbClr val="0070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351152" y="2731614"/>
            <a:ext cx="2441694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① 新製品の追加</a:t>
            </a:r>
            <a:endParaRPr lang="ja-JP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735600" y="3945904"/>
            <a:ext cx="3672800" cy="27571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latin typeface="+mn-ea"/>
                <a:ea typeface="+mn-ea"/>
              </a:rPr>
              <a:t>② </a:t>
            </a:r>
            <a:r>
              <a:rPr lang="ja-JP" altLang="en-US" sz="2400" b="1" dirty="0" smtClean="0">
                <a:latin typeface="+mn-ea"/>
                <a:ea typeface="+mn-ea"/>
              </a:rPr>
              <a:t>エントリー モデル</a:t>
            </a:r>
            <a:r>
              <a:rPr lang="ja-JP" altLang="en-US" sz="2400" b="1" dirty="0">
                <a:latin typeface="+mn-ea"/>
                <a:ea typeface="+mn-ea"/>
              </a:rPr>
              <a:t>拡充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2427823" y="1709530"/>
            <a:ext cx="4288353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latin typeface="+mn-ea"/>
                <a:ea typeface="+mn-ea"/>
              </a:rPr>
              <a:t>③ 業種別ソリューション展開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96" name="Picture 22" descr="C:\Users\kyle.huang\Documents\KeyShot 4\Renderings\C_150\v4\P\6-3.31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516" y="4432030"/>
            <a:ext cx="681595" cy="4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20" y="4174425"/>
            <a:ext cx="1102803" cy="733866"/>
          </a:xfrm>
          <a:prstGeom prst="rect">
            <a:avLst/>
          </a:prstGeom>
        </p:spPr>
      </p:pic>
      <p:sp>
        <p:nvSpPr>
          <p:cNvPr id="98" name="Rectangle 101"/>
          <p:cNvSpPr/>
          <p:nvPr/>
        </p:nvSpPr>
        <p:spPr>
          <a:xfrm>
            <a:off x="6248694" y="4326873"/>
            <a:ext cx="19839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1400" b="1" dirty="0">
                <a:latin typeface="+mn-ea"/>
                <a:ea typeface="+mn-ea"/>
              </a:rPr>
              <a:t>ワイヤレス</a:t>
            </a:r>
            <a:endParaRPr lang="en-US" altLang="ja-JP" sz="1400" b="1" dirty="0">
              <a:latin typeface="+mn-ea"/>
              <a:ea typeface="+mn-ea"/>
            </a:endParaRPr>
          </a:p>
          <a:p>
            <a:pPr algn="r"/>
            <a:r>
              <a:rPr lang="en-US" altLang="ja-JP" sz="1400" b="1" dirty="0">
                <a:latin typeface="+mn-ea"/>
                <a:ea typeface="+mn-ea"/>
              </a:rPr>
              <a:t>WAP</a:t>
            </a:r>
            <a:r>
              <a:rPr lang="ja-JP" altLang="en-US" sz="1400" b="1" dirty="0">
                <a:latin typeface="+mn-ea"/>
                <a:ea typeface="+mn-ea"/>
              </a:rPr>
              <a:t>シリーズ</a:t>
            </a:r>
            <a:endParaRPr lang="en-US" sz="1400" b="1" dirty="0">
              <a:latin typeface="+mn-ea"/>
              <a:ea typeface="+mn-ea"/>
            </a:endParaRP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952" y="4144794"/>
            <a:ext cx="675401" cy="844251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18" y="4402803"/>
            <a:ext cx="1332007" cy="604093"/>
          </a:xfrm>
          <a:prstGeom prst="rect">
            <a:avLst/>
          </a:prstGeom>
        </p:spPr>
      </p:pic>
      <p:sp>
        <p:nvSpPr>
          <p:cNvPr id="101" name="Rectangle 101"/>
          <p:cNvSpPr/>
          <p:nvPr/>
        </p:nvSpPr>
        <p:spPr>
          <a:xfrm>
            <a:off x="906949" y="4135844"/>
            <a:ext cx="24296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lt"/>
                <a:ea typeface="+mn-ea"/>
              </a:rPr>
              <a:t>スイッチ　</a:t>
            </a:r>
            <a:endParaRPr lang="en-US" altLang="ja-JP" sz="1400" b="1" dirty="0">
              <a:latin typeface="+mn-lt"/>
              <a:ea typeface="+mn-ea"/>
            </a:endParaRPr>
          </a:p>
          <a:p>
            <a:r>
              <a:rPr lang="en-US" sz="1400" b="1" dirty="0" smtClean="0">
                <a:latin typeface="+mn-lt"/>
                <a:ea typeface="+mn-ea"/>
              </a:rPr>
              <a:t>S</a:t>
            </a:r>
            <a:r>
              <a:rPr lang="en-US" altLang="ja-JP" sz="1400" b="1" dirty="0" smtClean="0">
                <a:latin typeface="+mn-lt"/>
                <a:ea typeface="+mn-ea"/>
              </a:rPr>
              <a:t>G350</a:t>
            </a:r>
            <a:r>
              <a:rPr lang="ja-JP" altLang="en-US" sz="1400" b="1" dirty="0" smtClean="0">
                <a:latin typeface="+mn-lt"/>
                <a:ea typeface="+mn-ea"/>
              </a:rPr>
              <a:t>シリーズ</a:t>
            </a:r>
            <a:endParaRPr lang="en-US" sz="1400" b="1" dirty="0">
              <a:latin typeface="+mn-lt"/>
              <a:ea typeface="+mn-ea"/>
            </a:endParaRPr>
          </a:p>
        </p:txBody>
      </p:sp>
      <p:pic>
        <p:nvPicPr>
          <p:cNvPr id="102" name="図 10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67" y="4119554"/>
            <a:ext cx="804894" cy="423911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96" y="4358465"/>
            <a:ext cx="804894" cy="423911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296" y="4446108"/>
            <a:ext cx="983408" cy="786726"/>
          </a:xfrm>
          <a:prstGeom prst="rect">
            <a:avLst/>
          </a:prstGeom>
        </p:spPr>
      </p:pic>
      <p:sp>
        <p:nvSpPr>
          <p:cNvPr id="105" name="Rectangle 101"/>
          <p:cNvSpPr/>
          <p:nvPr/>
        </p:nvSpPr>
        <p:spPr>
          <a:xfrm>
            <a:off x="506820" y="3048248"/>
            <a:ext cx="19839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600" b="1" dirty="0">
                <a:solidFill>
                  <a:schemeClr val="bg1"/>
                </a:solidFill>
                <a:latin typeface="+mn-lt"/>
              </a:rPr>
              <a:t>ルータ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Rectangle 101"/>
          <p:cNvSpPr/>
          <p:nvPr/>
        </p:nvSpPr>
        <p:spPr>
          <a:xfrm>
            <a:off x="1787128" y="2869673"/>
            <a:ext cx="19839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600" b="1" dirty="0">
                <a:solidFill>
                  <a:schemeClr val="bg1"/>
                </a:solidFill>
                <a:latin typeface="+mn-lt"/>
              </a:rPr>
              <a:t>スイッチ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7" name="Rectangle 101"/>
          <p:cNvSpPr/>
          <p:nvPr/>
        </p:nvSpPr>
        <p:spPr>
          <a:xfrm>
            <a:off x="5535886" y="2913381"/>
            <a:ext cx="19839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600" b="1" dirty="0">
                <a:solidFill>
                  <a:schemeClr val="bg1"/>
                </a:solidFill>
                <a:latin typeface="+mn-lt"/>
              </a:rPr>
              <a:t>ワイヤレス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Rectangle 101"/>
          <p:cNvSpPr/>
          <p:nvPr/>
        </p:nvSpPr>
        <p:spPr>
          <a:xfrm>
            <a:off x="7012492" y="3048248"/>
            <a:ext cx="19839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600" b="1" dirty="0">
                <a:solidFill>
                  <a:schemeClr val="bg1"/>
                </a:solidFill>
                <a:latin typeface="+mn-lt"/>
              </a:rPr>
              <a:t>セキュリティ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1113082" y="3328123"/>
            <a:ext cx="1029039" cy="420088"/>
            <a:chOff x="600501" y="1955061"/>
            <a:chExt cx="2039972" cy="715362"/>
          </a:xfrm>
          <a:effectLst/>
        </p:grpSpPr>
        <p:pic>
          <p:nvPicPr>
            <p:cNvPr id="110" name="図 4" descr="スクリーンショット 2015-05-14 17.10.52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259" y="1955061"/>
              <a:ext cx="671214" cy="4451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1" name="図 11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501" y="2087066"/>
              <a:ext cx="1764122" cy="583357"/>
            </a:xfrm>
            <a:prstGeom prst="rect">
              <a:avLst/>
            </a:prstGeom>
            <a:effectLst/>
          </p:spPr>
        </p:pic>
      </p:grpSp>
      <p:pic>
        <p:nvPicPr>
          <p:cNvPr id="112" name="Picture 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918" y="3383257"/>
            <a:ext cx="824446" cy="483852"/>
          </a:xfrm>
          <a:prstGeom prst="rect">
            <a:avLst/>
          </a:prstGeom>
          <a:ln>
            <a:noFill/>
          </a:ln>
        </p:spPr>
      </p:pic>
      <p:pic>
        <p:nvPicPr>
          <p:cNvPr id="113" name="Picture 9" descr="KR40018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634" y="2904082"/>
            <a:ext cx="3285060" cy="728192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003" y="3196125"/>
            <a:ext cx="804894" cy="423911"/>
          </a:xfrm>
          <a:prstGeom prst="rect">
            <a:avLst/>
          </a:prstGeom>
        </p:spPr>
      </p:pic>
      <p:grpSp>
        <p:nvGrpSpPr>
          <p:cNvPr id="117" name="Group 13"/>
          <p:cNvGrpSpPr/>
          <p:nvPr/>
        </p:nvGrpSpPr>
        <p:grpSpPr>
          <a:xfrm>
            <a:off x="1749493" y="1677040"/>
            <a:ext cx="549728" cy="578110"/>
            <a:chOff x="3382797" y="1885950"/>
            <a:chExt cx="952500" cy="952500"/>
          </a:xfrm>
        </p:grpSpPr>
        <p:sp>
          <p:nvSpPr>
            <p:cNvPr id="118" name="Oval 15"/>
            <p:cNvSpPr/>
            <p:nvPr/>
          </p:nvSpPr>
          <p:spPr>
            <a:xfrm>
              <a:off x="3382797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19" name="Group 12"/>
            <p:cNvGrpSpPr>
              <a:grpSpLocks noChangeAspect="1"/>
            </p:cNvGrpSpPr>
            <p:nvPr/>
          </p:nvGrpSpPr>
          <p:grpSpPr bwMode="auto">
            <a:xfrm>
              <a:off x="3548470" y="2168693"/>
              <a:ext cx="629902" cy="650091"/>
              <a:chOff x="2546" y="1392"/>
              <a:chExt cx="780" cy="805"/>
            </a:xfrm>
            <a:solidFill>
              <a:schemeClr val="bg1"/>
            </a:solidFill>
          </p:grpSpPr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3171" y="1527"/>
                <a:ext cx="124" cy="1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1" name="Freeform 14"/>
              <p:cNvSpPr>
                <a:spLocks noEditPoints="1"/>
              </p:cNvSpPr>
              <p:nvPr/>
            </p:nvSpPr>
            <p:spPr bwMode="auto">
              <a:xfrm>
                <a:off x="2546" y="1392"/>
                <a:ext cx="780" cy="805"/>
              </a:xfrm>
              <a:custGeom>
                <a:avLst/>
                <a:gdLst>
                  <a:gd name="T0" fmla="*/ 328 w 328"/>
                  <a:gd name="T1" fmla="*/ 154 h 339"/>
                  <a:gd name="T2" fmla="*/ 297 w 328"/>
                  <a:gd name="T3" fmla="*/ 121 h 339"/>
                  <a:gd name="T4" fmla="*/ 265 w 328"/>
                  <a:gd name="T5" fmla="*/ 129 h 339"/>
                  <a:gd name="T6" fmla="*/ 236 w 328"/>
                  <a:gd name="T7" fmla="*/ 158 h 339"/>
                  <a:gd name="T8" fmla="*/ 216 w 328"/>
                  <a:gd name="T9" fmla="*/ 162 h 339"/>
                  <a:gd name="T10" fmla="*/ 208 w 328"/>
                  <a:gd name="T11" fmla="*/ 40 h 339"/>
                  <a:gd name="T12" fmla="*/ 218 w 328"/>
                  <a:gd name="T13" fmla="*/ 28 h 339"/>
                  <a:gd name="T14" fmla="*/ 123 w 328"/>
                  <a:gd name="T15" fmla="*/ 15 h 339"/>
                  <a:gd name="T16" fmla="*/ 93 w 328"/>
                  <a:gd name="T17" fmla="*/ 15 h 339"/>
                  <a:gd name="T18" fmla="*/ 0 w 328"/>
                  <a:gd name="T19" fmla="*/ 28 h 339"/>
                  <a:gd name="T20" fmla="*/ 8 w 328"/>
                  <a:gd name="T21" fmla="*/ 40 h 339"/>
                  <a:gd name="T22" fmla="*/ 0 w 328"/>
                  <a:gd name="T23" fmla="*/ 174 h 339"/>
                  <a:gd name="T24" fmla="*/ 161 w 328"/>
                  <a:gd name="T25" fmla="*/ 186 h 339"/>
                  <a:gd name="T26" fmla="*/ 210 w 328"/>
                  <a:gd name="T27" fmla="*/ 199 h 339"/>
                  <a:gd name="T28" fmla="*/ 217 w 328"/>
                  <a:gd name="T29" fmla="*/ 203 h 339"/>
                  <a:gd name="T30" fmla="*/ 236 w 328"/>
                  <a:gd name="T31" fmla="*/ 199 h 339"/>
                  <a:gd name="T32" fmla="*/ 253 w 328"/>
                  <a:gd name="T33" fmla="*/ 267 h 339"/>
                  <a:gd name="T34" fmla="*/ 287 w 328"/>
                  <a:gd name="T35" fmla="*/ 319 h 339"/>
                  <a:gd name="T36" fmla="*/ 294 w 328"/>
                  <a:gd name="T37" fmla="*/ 267 h 339"/>
                  <a:gd name="T38" fmla="*/ 328 w 328"/>
                  <a:gd name="T39" fmla="*/ 285 h 339"/>
                  <a:gd name="T40" fmla="*/ 328 w 328"/>
                  <a:gd name="T41" fmla="*/ 191 h 339"/>
                  <a:gd name="T42" fmla="*/ 108 w 328"/>
                  <a:gd name="T43" fmla="*/ 6 h 339"/>
                  <a:gd name="T44" fmla="*/ 108 w 328"/>
                  <a:gd name="T45" fmla="*/ 23 h 339"/>
                  <a:gd name="T46" fmla="*/ 16 w 328"/>
                  <a:gd name="T47" fmla="*/ 40 h 339"/>
                  <a:gd name="T48" fmla="*/ 154 w 328"/>
                  <a:gd name="T49" fmla="*/ 84 h 339"/>
                  <a:gd name="T50" fmla="*/ 75 w 328"/>
                  <a:gd name="T51" fmla="*/ 125 h 339"/>
                  <a:gd name="T52" fmla="*/ 16 w 328"/>
                  <a:gd name="T53" fmla="*/ 146 h 339"/>
                  <a:gd name="T54" fmla="*/ 16 w 328"/>
                  <a:gd name="T55" fmla="*/ 174 h 339"/>
                  <a:gd name="T56" fmla="*/ 59 w 328"/>
                  <a:gd name="T57" fmla="*/ 124 h 339"/>
                  <a:gd name="T58" fmla="*/ 125 w 328"/>
                  <a:gd name="T59" fmla="*/ 96 h 339"/>
                  <a:gd name="T60" fmla="*/ 167 w 328"/>
                  <a:gd name="T61" fmla="*/ 156 h 339"/>
                  <a:gd name="T62" fmla="*/ 16 w 328"/>
                  <a:gd name="T63" fmla="*/ 174 h 339"/>
                  <a:gd name="T64" fmla="*/ 188 w 328"/>
                  <a:gd name="T65" fmla="*/ 135 h 339"/>
                  <a:gd name="T66" fmla="*/ 128 w 328"/>
                  <a:gd name="T67" fmla="*/ 94 h 339"/>
                  <a:gd name="T68" fmla="*/ 154 w 328"/>
                  <a:gd name="T69" fmla="*/ 100 h 339"/>
                  <a:gd name="T70" fmla="*/ 201 w 328"/>
                  <a:gd name="T71" fmla="*/ 14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" h="339">
                    <a:moveTo>
                      <a:pt x="328" y="191"/>
                    </a:move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3"/>
                      <a:pt x="328" y="153"/>
                      <a:pt x="328" y="152"/>
                    </a:cubicBezTo>
                    <a:cubicBezTo>
                      <a:pt x="327" y="135"/>
                      <a:pt x="313" y="121"/>
                      <a:pt x="297" y="121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78" y="121"/>
                      <a:pt x="270" y="124"/>
                      <a:pt x="265" y="129"/>
                    </a:cubicBezTo>
                    <a:cubicBezTo>
                      <a:pt x="264" y="129"/>
                      <a:pt x="264" y="130"/>
                      <a:pt x="263" y="131"/>
                    </a:cubicBezTo>
                    <a:cubicBezTo>
                      <a:pt x="236" y="158"/>
                      <a:pt x="236" y="158"/>
                      <a:pt x="236" y="158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40"/>
                      <a:pt x="208" y="40"/>
                      <a:pt x="208" y="40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18" y="28"/>
                      <a:pt x="218" y="28"/>
                      <a:pt x="218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20" y="25"/>
                      <a:pt x="123" y="20"/>
                      <a:pt x="123" y="15"/>
                    </a:cubicBezTo>
                    <a:cubicBezTo>
                      <a:pt x="123" y="6"/>
                      <a:pt x="117" y="0"/>
                      <a:pt x="108" y="0"/>
                    </a:cubicBezTo>
                    <a:cubicBezTo>
                      <a:pt x="101" y="0"/>
                      <a:pt x="93" y="6"/>
                      <a:pt x="93" y="15"/>
                    </a:cubicBezTo>
                    <a:cubicBezTo>
                      <a:pt x="93" y="20"/>
                      <a:pt x="97" y="25"/>
                      <a:pt x="102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61" y="186"/>
                      <a:pt x="161" y="186"/>
                      <a:pt x="161" y="186"/>
                    </a:cubicBezTo>
                    <a:cubicBezTo>
                      <a:pt x="197" y="186"/>
                      <a:pt x="197" y="186"/>
                      <a:pt x="197" y="186"/>
                    </a:cubicBezTo>
                    <a:cubicBezTo>
                      <a:pt x="210" y="199"/>
                      <a:pt x="210" y="199"/>
                      <a:pt x="210" y="199"/>
                    </a:cubicBezTo>
                    <a:cubicBezTo>
                      <a:pt x="211" y="200"/>
                      <a:pt x="212" y="201"/>
                      <a:pt x="212" y="201"/>
                    </a:cubicBezTo>
                    <a:cubicBezTo>
                      <a:pt x="214" y="203"/>
                      <a:pt x="215" y="203"/>
                      <a:pt x="217" y="203"/>
                    </a:cubicBezTo>
                    <a:cubicBezTo>
                      <a:pt x="222" y="207"/>
                      <a:pt x="229" y="206"/>
                      <a:pt x="234" y="201"/>
                    </a:cubicBezTo>
                    <a:cubicBezTo>
                      <a:pt x="235" y="201"/>
                      <a:pt x="236" y="200"/>
                      <a:pt x="236" y="199"/>
                    </a:cubicBezTo>
                    <a:cubicBezTo>
                      <a:pt x="253" y="182"/>
                      <a:pt x="253" y="182"/>
                      <a:pt x="253" y="182"/>
                    </a:cubicBezTo>
                    <a:cubicBezTo>
                      <a:pt x="253" y="267"/>
                      <a:pt x="253" y="267"/>
                      <a:pt x="253" y="267"/>
                    </a:cubicBezTo>
                    <a:cubicBezTo>
                      <a:pt x="253" y="301"/>
                      <a:pt x="253" y="323"/>
                      <a:pt x="253" y="339"/>
                    </a:cubicBezTo>
                    <a:cubicBezTo>
                      <a:pt x="265" y="333"/>
                      <a:pt x="276" y="327"/>
                      <a:pt x="287" y="319"/>
                    </a:cubicBezTo>
                    <a:cubicBezTo>
                      <a:pt x="287" y="267"/>
                      <a:pt x="287" y="267"/>
                      <a:pt x="287" y="267"/>
                    </a:cubicBezTo>
                    <a:cubicBezTo>
                      <a:pt x="294" y="267"/>
                      <a:pt x="294" y="267"/>
                      <a:pt x="294" y="267"/>
                    </a:cubicBezTo>
                    <a:cubicBezTo>
                      <a:pt x="294" y="286"/>
                      <a:pt x="294" y="302"/>
                      <a:pt x="294" y="315"/>
                    </a:cubicBezTo>
                    <a:cubicBezTo>
                      <a:pt x="306" y="306"/>
                      <a:pt x="318" y="296"/>
                      <a:pt x="328" y="285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8" y="191"/>
                      <a:pt x="328" y="191"/>
                      <a:pt x="328" y="191"/>
                    </a:cubicBezTo>
                    <a:close/>
                    <a:moveTo>
                      <a:pt x="100" y="15"/>
                    </a:moveTo>
                    <a:cubicBezTo>
                      <a:pt x="100" y="9"/>
                      <a:pt x="104" y="6"/>
                      <a:pt x="108" y="6"/>
                    </a:cubicBezTo>
                    <a:cubicBezTo>
                      <a:pt x="114" y="6"/>
                      <a:pt x="118" y="9"/>
                      <a:pt x="118" y="15"/>
                    </a:cubicBezTo>
                    <a:cubicBezTo>
                      <a:pt x="118" y="20"/>
                      <a:pt x="114" y="23"/>
                      <a:pt x="108" y="23"/>
                    </a:cubicBezTo>
                    <a:cubicBezTo>
                      <a:pt x="104" y="23"/>
                      <a:pt x="100" y="20"/>
                      <a:pt x="100" y="15"/>
                    </a:cubicBezTo>
                    <a:close/>
                    <a:moveTo>
                      <a:pt x="16" y="40"/>
                    </a:moveTo>
                    <a:cubicBezTo>
                      <a:pt x="199" y="40"/>
                      <a:pt x="199" y="40"/>
                      <a:pt x="199" y="4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16" y="146"/>
                      <a:pt x="16" y="146"/>
                      <a:pt x="16" y="146"/>
                    </a:cubicBezTo>
                    <a:lnTo>
                      <a:pt x="16" y="40"/>
                    </a:lnTo>
                    <a:close/>
                    <a:moveTo>
                      <a:pt x="16" y="174"/>
                    </a:moveTo>
                    <a:cubicBezTo>
                      <a:pt x="16" y="160"/>
                      <a:pt x="16" y="160"/>
                      <a:pt x="16" y="160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3" y="145"/>
                      <a:pt x="164" y="151"/>
                      <a:pt x="167" y="156"/>
                    </a:cubicBezTo>
                    <a:cubicBezTo>
                      <a:pt x="185" y="174"/>
                      <a:pt x="185" y="174"/>
                      <a:pt x="185" y="174"/>
                    </a:cubicBezTo>
                    <a:lnTo>
                      <a:pt x="16" y="174"/>
                    </a:lnTo>
                    <a:close/>
                    <a:moveTo>
                      <a:pt x="201" y="147"/>
                    </a:move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3" y="131"/>
                      <a:pt x="177" y="130"/>
                      <a:pt x="171" y="133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201" y="54"/>
                      <a:pt x="201" y="54"/>
                      <a:pt x="201" y="54"/>
                    </a:cubicBezTo>
                    <a:lnTo>
                      <a:pt x="201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122" name="Group 7"/>
          <p:cNvGrpSpPr/>
          <p:nvPr/>
        </p:nvGrpSpPr>
        <p:grpSpPr>
          <a:xfrm>
            <a:off x="7884422" y="1789006"/>
            <a:ext cx="546104" cy="565859"/>
            <a:chOff x="530983" y="1885950"/>
            <a:chExt cx="952500" cy="952500"/>
          </a:xfrm>
        </p:grpSpPr>
        <p:sp>
          <p:nvSpPr>
            <p:cNvPr id="123" name="Oval 8"/>
            <p:cNvSpPr/>
            <p:nvPr/>
          </p:nvSpPr>
          <p:spPr>
            <a:xfrm>
              <a:off x="530983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24" name="Group 4"/>
            <p:cNvGrpSpPr>
              <a:grpSpLocks noChangeAspect="1"/>
            </p:cNvGrpSpPr>
            <p:nvPr/>
          </p:nvGrpSpPr>
          <p:grpSpPr bwMode="auto">
            <a:xfrm>
              <a:off x="772856" y="2122397"/>
              <a:ext cx="477486" cy="489022"/>
              <a:chOff x="1595" y="332"/>
              <a:chExt cx="2566" cy="2628"/>
            </a:xfrm>
            <a:solidFill>
              <a:schemeClr val="bg1"/>
            </a:solidFill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auto">
              <a:xfrm>
                <a:off x="3154" y="2098"/>
                <a:ext cx="360" cy="3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2706" y="1599"/>
                <a:ext cx="1310" cy="1361"/>
              </a:xfrm>
              <a:custGeom>
                <a:avLst/>
                <a:gdLst>
                  <a:gd name="T0" fmla="*/ 4 w 553"/>
                  <a:gd name="T1" fmla="*/ 239 h 575"/>
                  <a:gd name="T2" fmla="*/ 98 w 553"/>
                  <a:gd name="T3" fmla="*/ 275 h 575"/>
                  <a:gd name="T4" fmla="*/ 75 w 553"/>
                  <a:gd name="T5" fmla="*/ 247 h 575"/>
                  <a:gd name="T6" fmla="*/ 88 w 553"/>
                  <a:gd name="T7" fmla="*/ 200 h 575"/>
                  <a:gd name="T8" fmla="*/ 123 w 553"/>
                  <a:gd name="T9" fmla="*/ 198 h 575"/>
                  <a:gd name="T10" fmla="*/ 148 w 553"/>
                  <a:gd name="T11" fmla="*/ 133 h 575"/>
                  <a:gd name="T12" fmla="*/ 186 w 553"/>
                  <a:gd name="T13" fmla="*/ 105 h 575"/>
                  <a:gd name="T14" fmla="*/ 216 w 553"/>
                  <a:gd name="T15" fmla="*/ 127 h 575"/>
                  <a:gd name="T16" fmla="*/ 274 w 553"/>
                  <a:gd name="T17" fmla="*/ 92 h 575"/>
                  <a:gd name="T18" fmla="*/ 321 w 553"/>
                  <a:gd name="T19" fmla="*/ 96 h 575"/>
                  <a:gd name="T20" fmla="*/ 331 w 553"/>
                  <a:gd name="T21" fmla="*/ 132 h 575"/>
                  <a:gd name="T22" fmla="*/ 396 w 553"/>
                  <a:gd name="T23" fmla="*/ 144 h 575"/>
                  <a:gd name="T24" fmla="*/ 431 w 553"/>
                  <a:gd name="T25" fmla="*/ 177 h 575"/>
                  <a:gd name="T26" fmla="*/ 415 w 553"/>
                  <a:gd name="T27" fmla="*/ 212 h 575"/>
                  <a:gd name="T28" fmla="*/ 457 w 553"/>
                  <a:gd name="T29" fmla="*/ 261 h 575"/>
                  <a:gd name="T30" fmla="*/ 462 w 553"/>
                  <a:gd name="T31" fmla="*/ 310 h 575"/>
                  <a:gd name="T32" fmla="*/ 428 w 553"/>
                  <a:gd name="T33" fmla="*/ 327 h 575"/>
                  <a:gd name="T34" fmla="*/ 428 w 553"/>
                  <a:gd name="T35" fmla="*/ 393 h 575"/>
                  <a:gd name="T36" fmla="*/ 402 w 553"/>
                  <a:gd name="T37" fmla="*/ 435 h 575"/>
                  <a:gd name="T38" fmla="*/ 367 w 553"/>
                  <a:gd name="T39" fmla="*/ 424 h 575"/>
                  <a:gd name="T40" fmla="*/ 325 w 553"/>
                  <a:gd name="T41" fmla="*/ 477 h 575"/>
                  <a:gd name="T42" fmla="*/ 277 w 553"/>
                  <a:gd name="T43" fmla="*/ 491 h 575"/>
                  <a:gd name="T44" fmla="*/ 256 w 553"/>
                  <a:gd name="T45" fmla="*/ 458 h 575"/>
                  <a:gd name="T46" fmla="*/ 213 w 553"/>
                  <a:gd name="T47" fmla="*/ 450 h 575"/>
                  <a:gd name="T48" fmla="*/ 182 w 553"/>
                  <a:gd name="T49" fmla="*/ 473 h 575"/>
                  <a:gd name="T50" fmla="*/ 144 w 553"/>
                  <a:gd name="T51" fmla="*/ 443 h 575"/>
                  <a:gd name="T52" fmla="*/ 123 w 553"/>
                  <a:gd name="T53" fmla="*/ 379 h 575"/>
                  <a:gd name="T54" fmla="*/ 87 w 553"/>
                  <a:gd name="T55" fmla="*/ 377 h 575"/>
                  <a:gd name="T56" fmla="*/ 75 w 553"/>
                  <a:gd name="T57" fmla="*/ 329 h 575"/>
                  <a:gd name="T58" fmla="*/ 98 w 553"/>
                  <a:gd name="T59" fmla="*/ 299 h 575"/>
                  <a:gd name="T60" fmla="*/ 217 w 553"/>
                  <a:gd name="T61" fmla="*/ 549 h 575"/>
                  <a:gd name="T62" fmla="*/ 313 w 553"/>
                  <a:gd name="T63" fmla="*/ 2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575">
                    <a:moveTo>
                      <a:pt x="313" y="26"/>
                    </a:moveTo>
                    <a:cubicBezTo>
                      <a:pt x="169" y="0"/>
                      <a:pt x="30" y="95"/>
                      <a:pt x="4" y="239"/>
                    </a:cubicBezTo>
                    <a:cubicBezTo>
                      <a:pt x="1" y="251"/>
                      <a:pt x="0" y="263"/>
                      <a:pt x="0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2"/>
                      <a:pt x="98" y="269"/>
                      <a:pt x="99" y="266"/>
                    </a:cubicBezTo>
                    <a:cubicBezTo>
                      <a:pt x="97" y="264"/>
                      <a:pt x="79" y="250"/>
                      <a:pt x="75" y="247"/>
                    </a:cubicBezTo>
                    <a:cubicBezTo>
                      <a:pt x="73" y="247"/>
                      <a:pt x="72" y="243"/>
                      <a:pt x="73" y="239"/>
                    </a:cubicBezTo>
                    <a:cubicBezTo>
                      <a:pt x="73" y="239"/>
                      <a:pt x="88" y="202"/>
                      <a:pt x="88" y="200"/>
                    </a:cubicBezTo>
                    <a:cubicBezTo>
                      <a:pt x="89" y="198"/>
                      <a:pt x="93" y="196"/>
                      <a:pt x="95" y="195"/>
                    </a:cubicBezTo>
                    <a:cubicBezTo>
                      <a:pt x="99" y="195"/>
                      <a:pt x="121" y="197"/>
                      <a:pt x="123" y="198"/>
                    </a:cubicBezTo>
                    <a:cubicBezTo>
                      <a:pt x="132" y="185"/>
                      <a:pt x="142" y="174"/>
                      <a:pt x="154" y="164"/>
                    </a:cubicBezTo>
                    <a:cubicBezTo>
                      <a:pt x="153" y="159"/>
                      <a:pt x="148" y="140"/>
                      <a:pt x="148" y="133"/>
                    </a:cubicBezTo>
                    <a:cubicBezTo>
                      <a:pt x="146" y="131"/>
                      <a:pt x="147" y="127"/>
                      <a:pt x="151" y="126"/>
                    </a:cubicBezTo>
                    <a:cubicBezTo>
                      <a:pt x="151" y="126"/>
                      <a:pt x="185" y="107"/>
                      <a:pt x="186" y="105"/>
                    </a:cubicBezTo>
                    <a:cubicBezTo>
                      <a:pt x="190" y="104"/>
                      <a:pt x="192" y="104"/>
                      <a:pt x="196" y="107"/>
                    </a:cubicBezTo>
                    <a:cubicBezTo>
                      <a:pt x="197" y="109"/>
                      <a:pt x="213" y="125"/>
                      <a:pt x="216" y="127"/>
                    </a:cubicBezTo>
                    <a:cubicBezTo>
                      <a:pt x="229" y="123"/>
                      <a:pt x="244" y="120"/>
                      <a:pt x="261" y="119"/>
                    </a:cubicBezTo>
                    <a:cubicBezTo>
                      <a:pt x="261" y="117"/>
                      <a:pt x="271" y="98"/>
                      <a:pt x="274" y="92"/>
                    </a:cubicBezTo>
                    <a:cubicBezTo>
                      <a:pt x="275" y="90"/>
                      <a:pt x="277" y="88"/>
                      <a:pt x="281" y="89"/>
                    </a:cubicBezTo>
                    <a:cubicBezTo>
                      <a:pt x="281" y="89"/>
                      <a:pt x="281" y="89"/>
                      <a:pt x="321" y="96"/>
                    </a:cubicBezTo>
                    <a:cubicBezTo>
                      <a:pt x="325" y="97"/>
                      <a:pt x="326" y="100"/>
                      <a:pt x="328" y="102"/>
                    </a:cubicBezTo>
                    <a:cubicBezTo>
                      <a:pt x="327" y="108"/>
                      <a:pt x="329" y="129"/>
                      <a:pt x="331" y="132"/>
                    </a:cubicBezTo>
                    <a:cubicBezTo>
                      <a:pt x="344" y="138"/>
                      <a:pt x="357" y="147"/>
                      <a:pt x="369" y="155"/>
                    </a:cubicBezTo>
                    <a:cubicBezTo>
                      <a:pt x="372" y="154"/>
                      <a:pt x="392" y="145"/>
                      <a:pt x="396" y="144"/>
                    </a:cubicBezTo>
                    <a:cubicBezTo>
                      <a:pt x="399" y="142"/>
                      <a:pt x="403" y="143"/>
                      <a:pt x="404" y="145"/>
                    </a:cubicBezTo>
                    <a:cubicBezTo>
                      <a:pt x="406" y="147"/>
                      <a:pt x="429" y="177"/>
                      <a:pt x="431" y="177"/>
                    </a:cubicBezTo>
                    <a:cubicBezTo>
                      <a:pt x="433" y="180"/>
                      <a:pt x="432" y="184"/>
                      <a:pt x="432" y="186"/>
                    </a:cubicBezTo>
                    <a:cubicBezTo>
                      <a:pt x="429" y="189"/>
                      <a:pt x="415" y="208"/>
                      <a:pt x="415" y="212"/>
                    </a:cubicBezTo>
                    <a:cubicBezTo>
                      <a:pt x="420" y="225"/>
                      <a:pt x="426" y="239"/>
                      <a:pt x="429" y="254"/>
                    </a:cubicBezTo>
                    <a:cubicBezTo>
                      <a:pt x="433" y="255"/>
                      <a:pt x="453" y="260"/>
                      <a:pt x="457" y="261"/>
                    </a:cubicBezTo>
                    <a:cubicBezTo>
                      <a:pt x="460" y="264"/>
                      <a:pt x="462" y="266"/>
                      <a:pt x="464" y="269"/>
                    </a:cubicBezTo>
                    <a:cubicBezTo>
                      <a:pt x="463" y="271"/>
                      <a:pt x="462" y="310"/>
                      <a:pt x="462" y="310"/>
                    </a:cubicBezTo>
                    <a:cubicBezTo>
                      <a:pt x="461" y="314"/>
                      <a:pt x="459" y="318"/>
                      <a:pt x="457" y="317"/>
                    </a:cubicBezTo>
                    <a:cubicBezTo>
                      <a:pt x="452" y="319"/>
                      <a:pt x="433" y="325"/>
                      <a:pt x="428" y="327"/>
                    </a:cubicBezTo>
                    <a:cubicBezTo>
                      <a:pt x="426" y="341"/>
                      <a:pt x="419" y="356"/>
                      <a:pt x="412" y="370"/>
                    </a:cubicBezTo>
                    <a:cubicBezTo>
                      <a:pt x="414" y="372"/>
                      <a:pt x="427" y="389"/>
                      <a:pt x="428" y="393"/>
                    </a:cubicBezTo>
                    <a:cubicBezTo>
                      <a:pt x="430" y="396"/>
                      <a:pt x="431" y="400"/>
                      <a:pt x="429" y="402"/>
                    </a:cubicBezTo>
                    <a:cubicBezTo>
                      <a:pt x="427" y="404"/>
                      <a:pt x="403" y="433"/>
                      <a:pt x="402" y="435"/>
                    </a:cubicBezTo>
                    <a:cubicBezTo>
                      <a:pt x="400" y="438"/>
                      <a:pt x="396" y="437"/>
                      <a:pt x="394" y="437"/>
                    </a:cubicBezTo>
                    <a:cubicBezTo>
                      <a:pt x="388" y="434"/>
                      <a:pt x="369" y="426"/>
                      <a:pt x="367" y="424"/>
                    </a:cubicBezTo>
                    <a:cubicBezTo>
                      <a:pt x="355" y="434"/>
                      <a:pt x="342" y="440"/>
                      <a:pt x="326" y="446"/>
                    </a:cubicBezTo>
                    <a:cubicBezTo>
                      <a:pt x="328" y="450"/>
                      <a:pt x="324" y="472"/>
                      <a:pt x="325" y="477"/>
                    </a:cubicBezTo>
                    <a:cubicBezTo>
                      <a:pt x="324" y="479"/>
                      <a:pt x="322" y="482"/>
                      <a:pt x="317" y="484"/>
                    </a:cubicBezTo>
                    <a:cubicBezTo>
                      <a:pt x="315" y="483"/>
                      <a:pt x="279" y="489"/>
                      <a:pt x="277" y="491"/>
                    </a:cubicBezTo>
                    <a:cubicBezTo>
                      <a:pt x="273" y="490"/>
                      <a:pt x="272" y="488"/>
                      <a:pt x="270" y="485"/>
                    </a:cubicBezTo>
                    <a:cubicBezTo>
                      <a:pt x="269" y="481"/>
                      <a:pt x="258" y="462"/>
                      <a:pt x="256" y="458"/>
                    </a:cubicBezTo>
                    <a:cubicBezTo>
                      <a:pt x="250" y="459"/>
                      <a:pt x="242" y="457"/>
                      <a:pt x="234" y="456"/>
                    </a:cubicBezTo>
                    <a:cubicBezTo>
                      <a:pt x="226" y="454"/>
                      <a:pt x="220" y="453"/>
                      <a:pt x="213" y="450"/>
                    </a:cubicBezTo>
                    <a:cubicBezTo>
                      <a:pt x="210" y="453"/>
                      <a:pt x="195" y="467"/>
                      <a:pt x="190" y="471"/>
                    </a:cubicBezTo>
                    <a:cubicBezTo>
                      <a:pt x="190" y="475"/>
                      <a:pt x="186" y="474"/>
                      <a:pt x="182" y="473"/>
                    </a:cubicBezTo>
                    <a:cubicBezTo>
                      <a:pt x="182" y="471"/>
                      <a:pt x="149" y="453"/>
                      <a:pt x="147" y="452"/>
                    </a:cubicBezTo>
                    <a:cubicBezTo>
                      <a:pt x="143" y="449"/>
                      <a:pt x="144" y="445"/>
                      <a:pt x="144" y="443"/>
                    </a:cubicBezTo>
                    <a:cubicBezTo>
                      <a:pt x="145" y="439"/>
                      <a:pt x="151" y="418"/>
                      <a:pt x="152" y="414"/>
                    </a:cubicBezTo>
                    <a:cubicBezTo>
                      <a:pt x="141" y="403"/>
                      <a:pt x="131" y="393"/>
                      <a:pt x="123" y="379"/>
                    </a:cubicBezTo>
                    <a:cubicBezTo>
                      <a:pt x="119" y="380"/>
                      <a:pt x="98" y="381"/>
                      <a:pt x="94" y="382"/>
                    </a:cubicBezTo>
                    <a:cubicBezTo>
                      <a:pt x="90" y="381"/>
                      <a:pt x="88" y="381"/>
                      <a:pt x="87" y="377"/>
                    </a:cubicBezTo>
                    <a:cubicBezTo>
                      <a:pt x="85" y="374"/>
                      <a:pt x="73" y="339"/>
                      <a:pt x="73" y="337"/>
                    </a:cubicBezTo>
                    <a:cubicBezTo>
                      <a:pt x="72" y="334"/>
                      <a:pt x="72" y="330"/>
                      <a:pt x="75" y="329"/>
                    </a:cubicBezTo>
                    <a:cubicBezTo>
                      <a:pt x="80" y="325"/>
                      <a:pt x="96" y="314"/>
                      <a:pt x="98" y="312"/>
                    </a:cubicBezTo>
                    <a:cubicBezTo>
                      <a:pt x="98" y="308"/>
                      <a:pt x="98" y="304"/>
                      <a:pt x="9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5" y="420"/>
                      <a:pt x="93" y="526"/>
                      <a:pt x="217" y="549"/>
                    </a:cubicBezTo>
                    <a:cubicBezTo>
                      <a:pt x="362" y="575"/>
                      <a:pt x="500" y="480"/>
                      <a:pt x="527" y="335"/>
                    </a:cubicBezTo>
                    <a:cubicBezTo>
                      <a:pt x="553" y="191"/>
                      <a:pt x="457" y="52"/>
                      <a:pt x="31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1595" y="332"/>
                <a:ext cx="2566" cy="2396"/>
              </a:xfrm>
              <a:custGeom>
                <a:avLst/>
                <a:gdLst>
                  <a:gd name="T0" fmla="*/ 1071 w 1083"/>
                  <a:gd name="T1" fmla="*/ 545 h 1012"/>
                  <a:gd name="T2" fmla="*/ 946 w 1083"/>
                  <a:gd name="T3" fmla="*/ 404 h 1012"/>
                  <a:gd name="T4" fmla="*/ 883 w 1083"/>
                  <a:gd name="T5" fmla="*/ 377 h 1012"/>
                  <a:gd name="T6" fmla="*/ 863 w 1083"/>
                  <a:gd name="T7" fmla="*/ 363 h 1012"/>
                  <a:gd name="T8" fmla="*/ 851 w 1083"/>
                  <a:gd name="T9" fmla="*/ 352 h 1012"/>
                  <a:gd name="T10" fmla="*/ 928 w 1083"/>
                  <a:gd name="T11" fmla="*/ 199 h 1012"/>
                  <a:gd name="T12" fmla="*/ 929 w 1083"/>
                  <a:gd name="T13" fmla="*/ 94 h 1012"/>
                  <a:gd name="T14" fmla="*/ 927 w 1083"/>
                  <a:gd name="T15" fmla="*/ 86 h 1012"/>
                  <a:gd name="T16" fmla="*/ 840 w 1083"/>
                  <a:gd name="T17" fmla="*/ 10 h 1012"/>
                  <a:gd name="T18" fmla="*/ 746 w 1083"/>
                  <a:gd name="T19" fmla="*/ 17 h 1012"/>
                  <a:gd name="T20" fmla="*/ 685 w 1083"/>
                  <a:gd name="T21" fmla="*/ 95 h 1012"/>
                  <a:gd name="T22" fmla="*/ 684 w 1083"/>
                  <a:gd name="T23" fmla="*/ 98 h 1012"/>
                  <a:gd name="T24" fmla="*/ 688 w 1083"/>
                  <a:gd name="T25" fmla="*/ 209 h 1012"/>
                  <a:gd name="T26" fmla="*/ 760 w 1083"/>
                  <a:gd name="T27" fmla="*/ 349 h 1012"/>
                  <a:gd name="T28" fmla="*/ 750 w 1083"/>
                  <a:gd name="T29" fmla="*/ 359 h 1012"/>
                  <a:gd name="T30" fmla="*/ 731 w 1083"/>
                  <a:gd name="T31" fmla="*/ 374 h 1012"/>
                  <a:gd name="T32" fmla="*/ 669 w 1083"/>
                  <a:gd name="T33" fmla="*/ 404 h 1012"/>
                  <a:gd name="T34" fmla="*/ 545 w 1083"/>
                  <a:gd name="T35" fmla="*/ 531 h 1012"/>
                  <a:gd name="T36" fmla="*/ 479 w 1083"/>
                  <a:gd name="T37" fmla="*/ 499 h 1012"/>
                  <a:gd name="T38" fmla="*/ 452 w 1083"/>
                  <a:gd name="T39" fmla="*/ 480 h 1012"/>
                  <a:gd name="T40" fmla="*/ 436 w 1083"/>
                  <a:gd name="T41" fmla="*/ 465 h 1012"/>
                  <a:gd name="T42" fmla="*/ 541 w 1083"/>
                  <a:gd name="T43" fmla="*/ 257 h 1012"/>
                  <a:gd name="T44" fmla="*/ 543 w 1083"/>
                  <a:gd name="T45" fmla="*/ 131 h 1012"/>
                  <a:gd name="T46" fmla="*/ 543 w 1083"/>
                  <a:gd name="T47" fmla="*/ 127 h 1012"/>
                  <a:gd name="T48" fmla="*/ 542 w 1083"/>
                  <a:gd name="T49" fmla="*/ 114 h 1012"/>
                  <a:gd name="T50" fmla="*/ 538 w 1083"/>
                  <a:gd name="T51" fmla="*/ 99 h 1012"/>
                  <a:gd name="T52" fmla="*/ 421 w 1083"/>
                  <a:gd name="T53" fmla="*/ 4 h 1012"/>
                  <a:gd name="T54" fmla="*/ 292 w 1083"/>
                  <a:gd name="T55" fmla="*/ 14 h 1012"/>
                  <a:gd name="T56" fmla="*/ 208 w 1083"/>
                  <a:gd name="T57" fmla="*/ 120 h 1012"/>
                  <a:gd name="T58" fmla="*/ 213 w 1083"/>
                  <a:gd name="T59" fmla="*/ 271 h 1012"/>
                  <a:gd name="T60" fmla="*/ 311 w 1083"/>
                  <a:gd name="T61" fmla="*/ 462 h 1012"/>
                  <a:gd name="T62" fmla="*/ 297 w 1083"/>
                  <a:gd name="T63" fmla="*/ 475 h 1012"/>
                  <a:gd name="T64" fmla="*/ 272 w 1083"/>
                  <a:gd name="T65" fmla="*/ 496 h 1012"/>
                  <a:gd name="T66" fmla="*/ 188 w 1083"/>
                  <a:gd name="T67" fmla="*/ 536 h 1012"/>
                  <a:gd name="T68" fmla="*/ 16 w 1083"/>
                  <a:gd name="T69" fmla="*/ 729 h 1012"/>
                  <a:gd name="T70" fmla="*/ 0 w 1083"/>
                  <a:gd name="T71" fmla="*/ 970 h 1012"/>
                  <a:gd name="T72" fmla="*/ 377 w 1083"/>
                  <a:gd name="T73" fmla="*/ 1012 h 1012"/>
                  <a:gd name="T74" fmla="*/ 484 w 1083"/>
                  <a:gd name="T75" fmla="*/ 1008 h 1012"/>
                  <a:gd name="T76" fmla="*/ 422 w 1083"/>
                  <a:gd name="T77" fmla="*/ 834 h 1012"/>
                  <a:gd name="T78" fmla="*/ 281 w 1083"/>
                  <a:gd name="T79" fmla="*/ 834 h 1012"/>
                  <a:gd name="T80" fmla="*/ 206 w 1083"/>
                  <a:gd name="T81" fmla="*/ 898 h 1012"/>
                  <a:gd name="T82" fmla="*/ 130 w 1083"/>
                  <a:gd name="T83" fmla="*/ 822 h 1012"/>
                  <a:gd name="T84" fmla="*/ 206 w 1083"/>
                  <a:gd name="T85" fmla="*/ 746 h 1012"/>
                  <a:gd name="T86" fmla="*/ 281 w 1083"/>
                  <a:gd name="T87" fmla="*/ 810 h 1012"/>
                  <a:gd name="T88" fmla="*/ 422 w 1083"/>
                  <a:gd name="T89" fmla="*/ 810 h 1012"/>
                  <a:gd name="T90" fmla="*/ 731 w 1083"/>
                  <a:gd name="T91" fmla="*/ 512 h 1012"/>
                  <a:gd name="T92" fmla="*/ 1028 w 1083"/>
                  <a:gd name="T93" fmla="*/ 733 h 1012"/>
                  <a:gd name="T94" fmla="*/ 1083 w 1083"/>
                  <a:gd name="T95" fmla="*/ 722 h 1012"/>
                  <a:gd name="T96" fmla="*/ 1071 w 1083"/>
                  <a:gd name="T97" fmla="*/ 545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3" h="1012">
                    <a:moveTo>
                      <a:pt x="1071" y="545"/>
                    </a:moveTo>
                    <a:cubicBezTo>
                      <a:pt x="1067" y="474"/>
                      <a:pt x="1013" y="416"/>
                      <a:pt x="946" y="404"/>
                    </a:cubicBezTo>
                    <a:cubicBezTo>
                      <a:pt x="922" y="399"/>
                      <a:pt x="901" y="391"/>
                      <a:pt x="883" y="377"/>
                    </a:cubicBezTo>
                    <a:cubicBezTo>
                      <a:pt x="877" y="372"/>
                      <a:pt x="871" y="368"/>
                      <a:pt x="863" y="363"/>
                    </a:cubicBezTo>
                    <a:cubicBezTo>
                      <a:pt x="859" y="359"/>
                      <a:pt x="855" y="356"/>
                      <a:pt x="851" y="352"/>
                    </a:cubicBezTo>
                    <a:cubicBezTo>
                      <a:pt x="894" y="327"/>
                      <a:pt x="925" y="268"/>
                      <a:pt x="928" y="199"/>
                    </a:cubicBezTo>
                    <a:cubicBezTo>
                      <a:pt x="930" y="180"/>
                      <a:pt x="933" y="119"/>
                      <a:pt x="929" y="94"/>
                    </a:cubicBezTo>
                    <a:cubicBezTo>
                      <a:pt x="928" y="91"/>
                      <a:pt x="928" y="89"/>
                      <a:pt x="927" y="86"/>
                    </a:cubicBezTo>
                    <a:cubicBezTo>
                      <a:pt x="918" y="46"/>
                      <a:pt x="883" y="14"/>
                      <a:pt x="840" y="10"/>
                    </a:cubicBezTo>
                    <a:cubicBezTo>
                      <a:pt x="813" y="7"/>
                      <a:pt x="778" y="7"/>
                      <a:pt x="746" y="17"/>
                    </a:cubicBezTo>
                    <a:cubicBezTo>
                      <a:pt x="702" y="32"/>
                      <a:pt x="689" y="73"/>
                      <a:pt x="685" y="95"/>
                    </a:cubicBezTo>
                    <a:cubicBezTo>
                      <a:pt x="685" y="96"/>
                      <a:pt x="684" y="97"/>
                      <a:pt x="684" y="98"/>
                    </a:cubicBezTo>
                    <a:cubicBezTo>
                      <a:pt x="677" y="126"/>
                      <a:pt x="686" y="202"/>
                      <a:pt x="688" y="209"/>
                    </a:cubicBezTo>
                    <a:cubicBezTo>
                      <a:pt x="693" y="273"/>
                      <a:pt x="721" y="325"/>
                      <a:pt x="760" y="349"/>
                    </a:cubicBezTo>
                    <a:cubicBezTo>
                      <a:pt x="757" y="353"/>
                      <a:pt x="753" y="357"/>
                      <a:pt x="750" y="359"/>
                    </a:cubicBezTo>
                    <a:cubicBezTo>
                      <a:pt x="743" y="365"/>
                      <a:pt x="737" y="370"/>
                      <a:pt x="731" y="374"/>
                    </a:cubicBezTo>
                    <a:cubicBezTo>
                      <a:pt x="714" y="389"/>
                      <a:pt x="694" y="396"/>
                      <a:pt x="669" y="404"/>
                    </a:cubicBezTo>
                    <a:cubicBezTo>
                      <a:pt x="607" y="422"/>
                      <a:pt x="557" y="468"/>
                      <a:pt x="545" y="531"/>
                    </a:cubicBezTo>
                    <a:cubicBezTo>
                      <a:pt x="521" y="524"/>
                      <a:pt x="499" y="514"/>
                      <a:pt x="479" y="499"/>
                    </a:cubicBezTo>
                    <a:cubicBezTo>
                      <a:pt x="471" y="493"/>
                      <a:pt x="462" y="487"/>
                      <a:pt x="452" y="480"/>
                    </a:cubicBezTo>
                    <a:cubicBezTo>
                      <a:pt x="446" y="475"/>
                      <a:pt x="441" y="470"/>
                      <a:pt x="436" y="465"/>
                    </a:cubicBezTo>
                    <a:cubicBezTo>
                      <a:pt x="494" y="432"/>
                      <a:pt x="537" y="351"/>
                      <a:pt x="541" y="257"/>
                    </a:cubicBezTo>
                    <a:cubicBezTo>
                      <a:pt x="543" y="234"/>
                      <a:pt x="546" y="170"/>
                      <a:pt x="543" y="131"/>
                    </a:cubicBezTo>
                    <a:cubicBezTo>
                      <a:pt x="543" y="130"/>
                      <a:pt x="543" y="128"/>
                      <a:pt x="543" y="127"/>
                    </a:cubicBezTo>
                    <a:cubicBezTo>
                      <a:pt x="543" y="122"/>
                      <a:pt x="542" y="118"/>
                      <a:pt x="542" y="114"/>
                    </a:cubicBezTo>
                    <a:cubicBezTo>
                      <a:pt x="541" y="107"/>
                      <a:pt x="539" y="103"/>
                      <a:pt x="538" y="99"/>
                    </a:cubicBezTo>
                    <a:cubicBezTo>
                      <a:pt x="522" y="48"/>
                      <a:pt x="477" y="9"/>
                      <a:pt x="421" y="4"/>
                    </a:cubicBezTo>
                    <a:cubicBezTo>
                      <a:pt x="384" y="0"/>
                      <a:pt x="335" y="0"/>
                      <a:pt x="292" y="14"/>
                    </a:cubicBezTo>
                    <a:cubicBezTo>
                      <a:pt x="231" y="34"/>
                      <a:pt x="213" y="89"/>
                      <a:pt x="208" y="120"/>
                    </a:cubicBezTo>
                    <a:cubicBezTo>
                      <a:pt x="198" y="159"/>
                      <a:pt x="210" y="261"/>
                      <a:pt x="213" y="271"/>
                    </a:cubicBezTo>
                    <a:cubicBezTo>
                      <a:pt x="220" y="357"/>
                      <a:pt x="258" y="429"/>
                      <a:pt x="311" y="462"/>
                    </a:cubicBezTo>
                    <a:cubicBezTo>
                      <a:pt x="307" y="467"/>
                      <a:pt x="302" y="472"/>
                      <a:pt x="297" y="475"/>
                    </a:cubicBezTo>
                    <a:cubicBezTo>
                      <a:pt x="289" y="483"/>
                      <a:pt x="280" y="489"/>
                      <a:pt x="272" y="496"/>
                    </a:cubicBezTo>
                    <a:cubicBezTo>
                      <a:pt x="248" y="516"/>
                      <a:pt x="222" y="526"/>
                      <a:pt x="188" y="536"/>
                    </a:cubicBezTo>
                    <a:cubicBezTo>
                      <a:pt x="97" y="562"/>
                      <a:pt x="24" y="632"/>
                      <a:pt x="16" y="729"/>
                    </a:cubicBezTo>
                    <a:cubicBezTo>
                      <a:pt x="16" y="729"/>
                      <a:pt x="16" y="729"/>
                      <a:pt x="0" y="970"/>
                    </a:cubicBezTo>
                    <a:cubicBezTo>
                      <a:pt x="0" y="970"/>
                      <a:pt x="157" y="1012"/>
                      <a:pt x="377" y="1012"/>
                    </a:cubicBezTo>
                    <a:cubicBezTo>
                      <a:pt x="414" y="1012"/>
                      <a:pt x="450" y="1010"/>
                      <a:pt x="484" y="1008"/>
                    </a:cubicBezTo>
                    <a:cubicBezTo>
                      <a:pt x="447" y="959"/>
                      <a:pt x="424" y="900"/>
                      <a:pt x="422" y="834"/>
                    </a:cubicBezTo>
                    <a:cubicBezTo>
                      <a:pt x="281" y="834"/>
                      <a:pt x="281" y="834"/>
                      <a:pt x="281" y="834"/>
                    </a:cubicBezTo>
                    <a:cubicBezTo>
                      <a:pt x="275" y="871"/>
                      <a:pt x="244" y="898"/>
                      <a:pt x="206" y="898"/>
                    </a:cubicBezTo>
                    <a:cubicBezTo>
                      <a:pt x="164" y="898"/>
                      <a:pt x="130" y="864"/>
                      <a:pt x="130" y="822"/>
                    </a:cubicBezTo>
                    <a:cubicBezTo>
                      <a:pt x="130" y="780"/>
                      <a:pt x="164" y="746"/>
                      <a:pt x="206" y="746"/>
                    </a:cubicBezTo>
                    <a:cubicBezTo>
                      <a:pt x="244" y="746"/>
                      <a:pt x="275" y="774"/>
                      <a:pt x="281" y="810"/>
                    </a:cubicBezTo>
                    <a:cubicBezTo>
                      <a:pt x="422" y="810"/>
                      <a:pt x="422" y="810"/>
                      <a:pt x="422" y="810"/>
                    </a:cubicBezTo>
                    <a:cubicBezTo>
                      <a:pt x="428" y="644"/>
                      <a:pt x="564" y="512"/>
                      <a:pt x="731" y="512"/>
                    </a:cubicBezTo>
                    <a:cubicBezTo>
                      <a:pt x="872" y="512"/>
                      <a:pt x="990" y="605"/>
                      <a:pt x="1028" y="733"/>
                    </a:cubicBezTo>
                    <a:cubicBezTo>
                      <a:pt x="1063" y="727"/>
                      <a:pt x="1083" y="722"/>
                      <a:pt x="1083" y="722"/>
                    </a:cubicBezTo>
                    <a:lnTo>
                      <a:pt x="1071" y="5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128" name="Group 4"/>
          <p:cNvGrpSpPr/>
          <p:nvPr/>
        </p:nvGrpSpPr>
        <p:grpSpPr>
          <a:xfrm>
            <a:off x="715050" y="1793692"/>
            <a:ext cx="569796" cy="565859"/>
            <a:chOff x="1956890" y="1885950"/>
            <a:chExt cx="952500" cy="952500"/>
          </a:xfrm>
        </p:grpSpPr>
        <p:sp>
          <p:nvSpPr>
            <p:cNvPr id="129" name="Oval 5"/>
            <p:cNvSpPr/>
            <p:nvPr/>
          </p:nvSpPr>
          <p:spPr>
            <a:xfrm>
              <a:off x="1956890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2217574" y="2149477"/>
              <a:ext cx="422273" cy="422273"/>
            </a:xfrm>
            <a:custGeom>
              <a:avLst/>
              <a:gdLst>
                <a:gd name="T0" fmla="*/ 81 w 240"/>
                <a:gd name="T1" fmla="*/ 103 h 240"/>
                <a:gd name="T2" fmla="*/ 12 w 240"/>
                <a:gd name="T3" fmla="*/ 35 h 240"/>
                <a:gd name="T4" fmla="*/ 12 w 240"/>
                <a:gd name="T5" fmla="*/ 26 h 240"/>
                <a:gd name="T6" fmla="*/ 21 w 240"/>
                <a:gd name="T7" fmla="*/ 26 h 240"/>
                <a:gd name="T8" fmla="*/ 89 w 240"/>
                <a:gd name="T9" fmla="*/ 96 h 240"/>
                <a:gd name="T10" fmla="*/ 94 w 240"/>
                <a:gd name="T11" fmla="*/ 90 h 240"/>
                <a:gd name="T12" fmla="*/ 26 w 240"/>
                <a:gd name="T13" fmla="*/ 22 h 240"/>
                <a:gd name="T14" fmla="*/ 26 w 240"/>
                <a:gd name="T15" fmla="*/ 13 h 240"/>
                <a:gd name="T16" fmla="*/ 34 w 240"/>
                <a:gd name="T17" fmla="*/ 13 h 240"/>
                <a:gd name="T18" fmla="*/ 103 w 240"/>
                <a:gd name="T19" fmla="*/ 82 h 240"/>
                <a:gd name="T20" fmla="*/ 111 w 240"/>
                <a:gd name="T21" fmla="*/ 74 h 240"/>
                <a:gd name="T22" fmla="*/ 46 w 240"/>
                <a:gd name="T23" fmla="*/ 8 h 240"/>
                <a:gd name="T24" fmla="*/ 12 w 240"/>
                <a:gd name="T25" fmla="*/ 11 h 240"/>
                <a:gd name="T26" fmla="*/ 9 w 240"/>
                <a:gd name="T27" fmla="*/ 44 h 240"/>
                <a:gd name="T28" fmla="*/ 75 w 240"/>
                <a:gd name="T29" fmla="*/ 110 h 240"/>
                <a:gd name="T30" fmla="*/ 81 w 240"/>
                <a:gd name="T31" fmla="*/ 103 h 240"/>
                <a:gd name="T32" fmla="*/ 81 w 240"/>
                <a:gd name="T33" fmla="*/ 103 h 240"/>
                <a:gd name="T34" fmla="*/ 239 w 240"/>
                <a:gd name="T35" fmla="*/ 227 h 240"/>
                <a:gd name="T36" fmla="*/ 220 w 240"/>
                <a:gd name="T37" fmla="*/ 199 h 240"/>
                <a:gd name="T38" fmla="*/ 214 w 240"/>
                <a:gd name="T39" fmla="*/ 201 h 240"/>
                <a:gd name="T40" fmla="*/ 214 w 240"/>
                <a:gd name="T41" fmla="*/ 200 h 240"/>
                <a:gd name="T42" fmla="*/ 156 w 240"/>
                <a:gd name="T43" fmla="*/ 142 h 240"/>
                <a:gd name="T44" fmla="*/ 143 w 240"/>
                <a:gd name="T45" fmla="*/ 156 h 240"/>
                <a:gd name="T46" fmla="*/ 200 w 240"/>
                <a:gd name="T47" fmla="*/ 214 h 240"/>
                <a:gd name="T48" fmla="*/ 202 w 240"/>
                <a:gd name="T49" fmla="*/ 215 h 240"/>
                <a:gd name="T50" fmla="*/ 199 w 240"/>
                <a:gd name="T51" fmla="*/ 219 h 240"/>
                <a:gd name="T52" fmla="*/ 228 w 240"/>
                <a:gd name="T53" fmla="*/ 239 h 240"/>
                <a:gd name="T54" fmla="*/ 234 w 240"/>
                <a:gd name="T55" fmla="*/ 234 h 240"/>
                <a:gd name="T56" fmla="*/ 239 w 240"/>
                <a:gd name="T57" fmla="*/ 227 h 240"/>
                <a:gd name="T58" fmla="*/ 172 w 240"/>
                <a:gd name="T59" fmla="*/ 115 h 240"/>
                <a:gd name="T60" fmla="*/ 215 w 240"/>
                <a:gd name="T61" fmla="*/ 100 h 240"/>
                <a:gd name="T62" fmla="*/ 224 w 240"/>
                <a:gd name="T63" fmla="*/ 36 h 240"/>
                <a:gd name="T64" fmla="*/ 186 w 240"/>
                <a:gd name="T65" fmla="*/ 74 h 240"/>
                <a:gd name="T66" fmla="*/ 168 w 240"/>
                <a:gd name="T67" fmla="*/ 56 h 240"/>
                <a:gd name="T68" fmla="*/ 205 w 240"/>
                <a:gd name="T69" fmla="*/ 18 h 240"/>
                <a:gd name="T70" fmla="*/ 142 w 240"/>
                <a:gd name="T71" fmla="*/ 26 h 240"/>
                <a:gd name="T72" fmla="*/ 127 w 240"/>
                <a:gd name="T73" fmla="*/ 69 h 240"/>
                <a:gd name="T74" fmla="*/ 121 w 240"/>
                <a:gd name="T75" fmla="*/ 75 h 240"/>
                <a:gd name="T76" fmla="*/ 21 w 240"/>
                <a:gd name="T77" fmla="*/ 175 h 240"/>
                <a:gd name="T78" fmla="*/ 21 w 240"/>
                <a:gd name="T79" fmla="*/ 222 h 240"/>
                <a:gd name="T80" fmla="*/ 67 w 240"/>
                <a:gd name="T81" fmla="*/ 222 h 240"/>
                <a:gd name="T82" fmla="*/ 167 w 240"/>
                <a:gd name="T83" fmla="*/ 121 h 240"/>
                <a:gd name="T84" fmla="*/ 172 w 240"/>
                <a:gd name="T85" fmla="*/ 115 h 240"/>
                <a:gd name="T86" fmla="*/ 55 w 240"/>
                <a:gd name="T87" fmla="*/ 202 h 240"/>
                <a:gd name="T88" fmla="*/ 40 w 240"/>
                <a:gd name="T89" fmla="*/ 202 h 240"/>
                <a:gd name="T90" fmla="*/ 40 w 240"/>
                <a:gd name="T91" fmla="*/ 188 h 240"/>
                <a:gd name="T92" fmla="*/ 55 w 240"/>
                <a:gd name="T93" fmla="*/ 188 h 240"/>
                <a:gd name="T94" fmla="*/ 55 w 240"/>
                <a:gd name="T95" fmla="*/ 20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" h="240">
                  <a:moveTo>
                    <a:pt x="81" y="103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9" y="33"/>
                    <a:pt x="9" y="30"/>
                    <a:pt x="12" y="26"/>
                  </a:cubicBezTo>
                  <a:cubicBezTo>
                    <a:pt x="14" y="24"/>
                    <a:pt x="18" y="24"/>
                    <a:pt x="21" y="2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19"/>
                    <a:pt x="24" y="15"/>
                    <a:pt x="26" y="13"/>
                  </a:cubicBezTo>
                  <a:cubicBezTo>
                    <a:pt x="29" y="10"/>
                    <a:pt x="32" y="10"/>
                    <a:pt x="34" y="13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7" y="0"/>
                    <a:pt x="22" y="1"/>
                    <a:pt x="12" y="11"/>
                  </a:cubicBezTo>
                  <a:cubicBezTo>
                    <a:pt x="3" y="22"/>
                    <a:pt x="0" y="36"/>
                    <a:pt x="9" y="44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lose/>
                  <a:moveTo>
                    <a:pt x="239" y="227"/>
                  </a:moveTo>
                  <a:cubicBezTo>
                    <a:pt x="220" y="199"/>
                    <a:pt x="220" y="199"/>
                    <a:pt x="220" y="199"/>
                  </a:cubicBezTo>
                  <a:cubicBezTo>
                    <a:pt x="219" y="198"/>
                    <a:pt x="217" y="199"/>
                    <a:pt x="214" y="201"/>
                  </a:cubicBezTo>
                  <a:cubicBezTo>
                    <a:pt x="214" y="201"/>
                    <a:pt x="214" y="201"/>
                    <a:pt x="214" y="20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5"/>
                    <a:pt x="200" y="215"/>
                    <a:pt x="202" y="215"/>
                  </a:cubicBezTo>
                  <a:cubicBezTo>
                    <a:pt x="199" y="217"/>
                    <a:pt x="198" y="219"/>
                    <a:pt x="199" y="219"/>
                  </a:cubicBezTo>
                  <a:cubicBezTo>
                    <a:pt x="228" y="239"/>
                    <a:pt x="228" y="239"/>
                    <a:pt x="228" y="239"/>
                  </a:cubicBezTo>
                  <a:cubicBezTo>
                    <a:pt x="229" y="240"/>
                    <a:pt x="232" y="237"/>
                    <a:pt x="234" y="234"/>
                  </a:cubicBezTo>
                  <a:cubicBezTo>
                    <a:pt x="238" y="232"/>
                    <a:pt x="240" y="228"/>
                    <a:pt x="239" y="227"/>
                  </a:cubicBezTo>
                  <a:close/>
                  <a:moveTo>
                    <a:pt x="172" y="115"/>
                  </a:moveTo>
                  <a:cubicBezTo>
                    <a:pt x="187" y="117"/>
                    <a:pt x="204" y="111"/>
                    <a:pt x="215" y="100"/>
                  </a:cubicBezTo>
                  <a:cubicBezTo>
                    <a:pt x="233" y="83"/>
                    <a:pt x="236" y="56"/>
                    <a:pt x="224" y="36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6" y="6"/>
                    <a:pt x="160" y="8"/>
                    <a:pt x="142" y="26"/>
                  </a:cubicBezTo>
                  <a:cubicBezTo>
                    <a:pt x="130" y="38"/>
                    <a:pt x="126" y="55"/>
                    <a:pt x="127" y="69"/>
                  </a:cubicBezTo>
                  <a:cubicBezTo>
                    <a:pt x="125" y="72"/>
                    <a:pt x="122" y="73"/>
                    <a:pt x="121" y="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8" y="188"/>
                    <a:pt x="8" y="209"/>
                    <a:pt x="21" y="222"/>
                  </a:cubicBezTo>
                  <a:cubicBezTo>
                    <a:pt x="33" y="234"/>
                    <a:pt x="55" y="234"/>
                    <a:pt x="67" y="2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9" y="119"/>
                    <a:pt x="171" y="117"/>
                    <a:pt x="172" y="115"/>
                  </a:cubicBezTo>
                  <a:close/>
                  <a:moveTo>
                    <a:pt x="55" y="202"/>
                  </a:moveTo>
                  <a:cubicBezTo>
                    <a:pt x="51" y="207"/>
                    <a:pt x="44" y="207"/>
                    <a:pt x="40" y="202"/>
                  </a:cubicBezTo>
                  <a:cubicBezTo>
                    <a:pt x="35" y="199"/>
                    <a:pt x="35" y="192"/>
                    <a:pt x="40" y="188"/>
                  </a:cubicBezTo>
                  <a:cubicBezTo>
                    <a:pt x="44" y="183"/>
                    <a:pt x="51" y="183"/>
                    <a:pt x="55" y="188"/>
                  </a:cubicBezTo>
                  <a:cubicBezTo>
                    <a:pt x="59" y="192"/>
                    <a:pt x="59" y="199"/>
                    <a:pt x="5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31" name="Group 19"/>
          <p:cNvGrpSpPr/>
          <p:nvPr/>
        </p:nvGrpSpPr>
        <p:grpSpPr>
          <a:xfrm>
            <a:off x="6872782" y="1684754"/>
            <a:ext cx="553691" cy="569978"/>
            <a:chOff x="4808704" y="1705700"/>
            <a:chExt cx="952500" cy="952500"/>
          </a:xfrm>
        </p:grpSpPr>
        <p:sp>
          <p:nvSpPr>
            <p:cNvPr id="132" name="Oval 20"/>
            <p:cNvSpPr/>
            <p:nvPr/>
          </p:nvSpPr>
          <p:spPr>
            <a:xfrm>
              <a:off x="4808704" y="170570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33" name="Group 17"/>
            <p:cNvGrpSpPr>
              <a:grpSpLocks noChangeAspect="1"/>
            </p:cNvGrpSpPr>
            <p:nvPr/>
          </p:nvGrpSpPr>
          <p:grpSpPr bwMode="auto">
            <a:xfrm>
              <a:off x="5106988" y="1904945"/>
              <a:ext cx="369778" cy="501567"/>
              <a:chOff x="2591" y="1228"/>
              <a:chExt cx="578" cy="784"/>
            </a:xfrm>
            <a:solidFill>
              <a:schemeClr val="bg1"/>
            </a:solidFill>
          </p:grpSpPr>
          <p:sp>
            <p:nvSpPr>
              <p:cNvPr id="134" name="Freeform 18"/>
              <p:cNvSpPr>
                <a:spLocks/>
              </p:cNvSpPr>
              <p:nvPr/>
            </p:nvSpPr>
            <p:spPr bwMode="auto">
              <a:xfrm>
                <a:off x="2591" y="1263"/>
                <a:ext cx="578" cy="749"/>
              </a:xfrm>
              <a:custGeom>
                <a:avLst/>
                <a:gdLst>
                  <a:gd name="T0" fmla="*/ 237 w 242"/>
                  <a:gd name="T1" fmla="*/ 223 h 314"/>
                  <a:gd name="T2" fmla="*/ 182 w 242"/>
                  <a:gd name="T3" fmla="*/ 161 h 314"/>
                  <a:gd name="T4" fmla="*/ 154 w 242"/>
                  <a:gd name="T5" fmla="*/ 149 h 314"/>
                  <a:gd name="T6" fmla="*/ 145 w 242"/>
                  <a:gd name="T7" fmla="*/ 143 h 314"/>
                  <a:gd name="T8" fmla="*/ 145 w 242"/>
                  <a:gd name="T9" fmla="*/ 143 h 314"/>
                  <a:gd name="T10" fmla="*/ 138 w 242"/>
                  <a:gd name="T11" fmla="*/ 146 h 314"/>
                  <a:gd name="T12" fmla="*/ 124 w 242"/>
                  <a:gd name="T13" fmla="*/ 146 h 314"/>
                  <a:gd name="T14" fmla="*/ 116 w 242"/>
                  <a:gd name="T15" fmla="*/ 140 h 314"/>
                  <a:gd name="T16" fmla="*/ 124 w 242"/>
                  <a:gd name="T17" fmla="*/ 134 h 314"/>
                  <a:gd name="T18" fmla="*/ 138 w 242"/>
                  <a:gd name="T19" fmla="*/ 134 h 314"/>
                  <a:gd name="T20" fmla="*/ 144 w 242"/>
                  <a:gd name="T21" fmla="*/ 136 h 314"/>
                  <a:gd name="T22" fmla="*/ 168 w 242"/>
                  <a:gd name="T23" fmla="*/ 101 h 314"/>
                  <a:gd name="T24" fmla="*/ 164 w 242"/>
                  <a:gd name="T25" fmla="*/ 98 h 314"/>
                  <a:gd name="T26" fmla="*/ 162 w 242"/>
                  <a:gd name="T27" fmla="*/ 90 h 314"/>
                  <a:gd name="T28" fmla="*/ 162 w 242"/>
                  <a:gd name="T29" fmla="*/ 61 h 314"/>
                  <a:gd name="T30" fmla="*/ 164 w 242"/>
                  <a:gd name="T31" fmla="*/ 53 h 314"/>
                  <a:gd name="T32" fmla="*/ 172 w 242"/>
                  <a:gd name="T33" fmla="*/ 48 h 314"/>
                  <a:gd name="T34" fmla="*/ 174 w 242"/>
                  <a:gd name="T35" fmla="*/ 48 h 314"/>
                  <a:gd name="T36" fmla="*/ 175 w 242"/>
                  <a:gd name="T37" fmla="*/ 48 h 314"/>
                  <a:gd name="T38" fmla="*/ 174 w 242"/>
                  <a:gd name="T39" fmla="*/ 25 h 314"/>
                  <a:gd name="T40" fmla="*/ 167 w 242"/>
                  <a:gd name="T41" fmla="*/ 16 h 314"/>
                  <a:gd name="T42" fmla="*/ 150 w 242"/>
                  <a:gd name="T43" fmla="*/ 3 h 314"/>
                  <a:gd name="T44" fmla="*/ 113 w 242"/>
                  <a:gd name="T45" fmla="*/ 4 h 314"/>
                  <a:gd name="T46" fmla="*/ 95 w 242"/>
                  <a:gd name="T47" fmla="*/ 5 h 314"/>
                  <a:gd name="T48" fmla="*/ 86 w 242"/>
                  <a:gd name="T49" fmla="*/ 6 h 314"/>
                  <a:gd name="T50" fmla="*/ 67 w 242"/>
                  <a:gd name="T51" fmla="*/ 27 h 314"/>
                  <a:gd name="T52" fmla="*/ 67 w 242"/>
                  <a:gd name="T53" fmla="*/ 62 h 314"/>
                  <a:gd name="T54" fmla="*/ 68 w 242"/>
                  <a:gd name="T55" fmla="*/ 62 h 314"/>
                  <a:gd name="T56" fmla="*/ 72 w 242"/>
                  <a:gd name="T57" fmla="*/ 65 h 314"/>
                  <a:gd name="T58" fmla="*/ 73 w 242"/>
                  <a:gd name="T59" fmla="*/ 68 h 314"/>
                  <a:gd name="T60" fmla="*/ 73 w 242"/>
                  <a:gd name="T61" fmla="*/ 82 h 314"/>
                  <a:gd name="T62" fmla="*/ 72 w 242"/>
                  <a:gd name="T63" fmla="*/ 85 h 314"/>
                  <a:gd name="T64" fmla="*/ 70 w 242"/>
                  <a:gd name="T65" fmla="*/ 88 h 314"/>
                  <a:gd name="T66" fmla="*/ 100 w 242"/>
                  <a:gd name="T67" fmla="*/ 137 h 314"/>
                  <a:gd name="T68" fmla="*/ 96 w 242"/>
                  <a:gd name="T69" fmla="*/ 141 h 314"/>
                  <a:gd name="T70" fmla="*/ 87 w 242"/>
                  <a:gd name="T71" fmla="*/ 148 h 314"/>
                  <a:gd name="T72" fmla="*/ 60 w 242"/>
                  <a:gd name="T73" fmla="*/ 161 h 314"/>
                  <a:gd name="T74" fmla="*/ 5 w 242"/>
                  <a:gd name="T75" fmla="*/ 223 h 314"/>
                  <a:gd name="T76" fmla="*/ 0 w 242"/>
                  <a:gd name="T77" fmla="*/ 301 h 314"/>
                  <a:gd name="T78" fmla="*/ 121 w 242"/>
                  <a:gd name="T79" fmla="*/ 314 h 314"/>
                  <a:gd name="T80" fmla="*/ 242 w 242"/>
                  <a:gd name="T81" fmla="*/ 301 h 314"/>
                  <a:gd name="T82" fmla="*/ 237 w 242"/>
                  <a:gd name="T83" fmla="*/ 22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2" h="314">
                    <a:moveTo>
                      <a:pt x="237" y="223"/>
                    </a:moveTo>
                    <a:cubicBezTo>
                      <a:pt x="235" y="191"/>
                      <a:pt x="211" y="166"/>
                      <a:pt x="182" y="161"/>
                    </a:cubicBezTo>
                    <a:cubicBezTo>
                      <a:pt x="171" y="159"/>
                      <a:pt x="162" y="155"/>
                      <a:pt x="154" y="149"/>
                    </a:cubicBezTo>
                    <a:cubicBezTo>
                      <a:pt x="152" y="147"/>
                      <a:pt x="149" y="145"/>
                      <a:pt x="145" y="143"/>
                    </a:cubicBezTo>
                    <a:cubicBezTo>
                      <a:pt x="145" y="143"/>
                      <a:pt x="145" y="143"/>
                      <a:pt x="145" y="143"/>
                    </a:cubicBezTo>
                    <a:cubicBezTo>
                      <a:pt x="144" y="145"/>
                      <a:pt x="142" y="146"/>
                      <a:pt x="138" y="146"/>
                    </a:cubicBezTo>
                    <a:cubicBezTo>
                      <a:pt x="138" y="146"/>
                      <a:pt x="138" y="146"/>
                      <a:pt x="124" y="146"/>
                    </a:cubicBezTo>
                    <a:cubicBezTo>
                      <a:pt x="120" y="146"/>
                      <a:pt x="116" y="144"/>
                      <a:pt x="116" y="140"/>
                    </a:cubicBezTo>
                    <a:cubicBezTo>
                      <a:pt x="116" y="137"/>
                      <a:pt x="120" y="134"/>
                      <a:pt x="124" y="134"/>
                    </a:cubicBezTo>
                    <a:cubicBezTo>
                      <a:pt x="124" y="134"/>
                      <a:pt x="124" y="134"/>
                      <a:pt x="138" y="134"/>
                    </a:cubicBezTo>
                    <a:cubicBezTo>
                      <a:pt x="141" y="134"/>
                      <a:pt x="142" y="135"/>
                      <a:pt x="144" y="136"/>
                    </a:cubicBezTo>
                    <a:cubicBezTo>
                      <a:pt x="154" y="128"/>
                      <a:pt x="163" y="116"/>
                      <a:pt x="168" y="101"/>
                    </a:cubicBezTo>
                    <a:cubicBezTo>
                      <a:pt x="165" y="100"/>
                      <a:pt x="164" y="99"/>
                      <a:pt x="164" y="98"/>
                    </a:cubicBezTo>
                    <a:cubicBezTo>
                      <a:pt x="162" y="95"/>
                      <a:pt x="162" y="93"/>
                      <a:pt x="162" y="90"/>
                    </a:cubicBezTo>
                    <a:cubicBezTo>
                      <a:pt x="162" y="90"/>
                      <a:pt x="162" y="90"/>
                      <a:pt x="162" y="61"/>
                    </a:cubicBezTo>
                    <a:cubicBezTo>
                      <a:pt x="162" y="57"/>
                      <a:pt x="162" y="55"/>
                      <a:pt x="164" y="53"/>
                    </a:cubicBezTo>
                    <a:cubicBezTo>
                      <a:pt x="164" y="50"/>
                      <a:pt x="167" y="48"/>
                      <a:pt x="172" y="48"/>
                    </a:cubicBezTo>
                    <a:cubicBezTo>
                      <a:pt x="172" y="48"/>
                      <a:pt x="172" y="48"/>
                      <a:pt x="174" y="48"/>
                    </a:cubicBezTo>
                    <a:cubicBezTo>
                      <a:pt x="174" y="48"/>
                      <a:pt x="175" y="48"/>
                      <a:pt x="175" y="48"/>
                    </a:cubicBezTo>
                    <a:cubicBezTo>
                      <a:pt x="175" y="39"/>
                      <a:pt x="175" y="30"/>
                      <a:pt x="174" y="25"/>
                    </a:cubicBezTo>
                    <a:cubicBezTo>
                      <a:pt x="173" y="16"/>
                      <a:pt x="170" y="17"/>
                      <a:pt x="167" y="16"/>
                    </a:cubicBezTo>
                    <a:cubicBezTo>
                      <a:pt x="162" y="13"/>
                      <a:pt x="158" y="5"/>
                      <a:pt x="150" y="3"/>
                    </a:cubicBezTo>
                    <a:cubicBezTo>
                      <a:pt x="137" y="0"/>
                      <a:pt x="122" y="1"/>
                      <a:pt x="113" y="4"/>
                    </a:cubicBezTo>
                    <a:cubicBezTo>
                      <a:pt x="106" y="6"/>
                      <a:pt x="103" y="6"/>
                      <a:pt x="95" y="5"/>
                    </a:cubicBezTo>
                    <a:cubicBezTo>
                      <a:pt x="92" y="5"/>
                      <a:pt x="89" y="5"/>
                      <a:pt x="86" y="6"/>
                    </a:cubicBezTo>
                    <a:cubicBezTo>
                      <a:pt x="80" y="7"/>
                      <a:pt x="70" y="14"/>
                      <a:pt x="67" y="27"/>
                    </a:cubicBezTo>
                    <a:cubicBezTo>
                      <a:pt x="65" y="34"/>
                      <a:pt x="66" y="50"/>
                      <a:pt x="67" y="62"/>
                    </a:cubicBezTo>
                    <a:cubicBezTo>
                      <a:pt x="67" y="62"/>
                      <a:pt x="67" y="62"/>
                      <a:pt x="68" y="62"/>
                    </a:cubicBezTo>
                    <a:cubicBezTo>
                      <a:pt x="69" y="62"/>
                      <a:pt x="72" y="63"/>
                      <a:pt x="72" y="65"/>
                    </a:cubicBezTo>
                    <a:cubicBezTo>
                      <a:pt x="73" y="66"/>
                      <a:pt x="73" y="67"/>
                      <a:pt x="73" y="68"/>
                    </a:cubicBezTo>
                    <a:cubicBezTo>
                      <a:pt x="73" y="68"/>
                      <a:pt x="73" y="68"/>
                      <a:pt x="73" y="82"/>
                    </a:cubicBezTo>
                    <a:cubicBezTo>
                      <a:pt x="73" y="83"/>
                      <a:pt x="73" y="84"/>
                      <a:pt x="72" y="85"/>
                    </a:cubicBezTo>
                    <a:cubicBezTo>
                      <a:pt x="72" y="86"/>
                      <a:pt x="71" y="87"/>
                      <a:pt x="70" y="88"/>
                    </a:cubicBezTo>
                    <a:cubicBezTo>
                      <a:pt x="75" y="110"/>
                      <a:pt x="86" y="128"/>
                      <a:pt x="100" y="137"/>
                    </a:cubicBezTo>
                    <a:cubicBezTo>
                      <a:pt x="99" y="139"/>
                      <a:pt x="97" y="140"/>
                      <a:pt x="96" y="141"/>
                    </a:cubicBezTo>
                    <a:cubicBezTo>
                      <a:pt x="93" y="144"/>
                      <a:pt x="90" y="146"/>
                      <a:pt x="87" y="148"/>
                    </a:cubicBezTo>
                    <a:cubicBezTo>
                      <a:pt x="80" y="154"/>
                      <a:pt x="71" y="157"/>
                      <a:pt x="60" y="161"/>
                    </a:cubicBezTo>
                    <a:cubicBezTo>
                      <a:pt x="31" y="169"/>
                      <a:pt x="8" y="192"/>
                      <a:pt x="5" y="223"/>
                    </a:cubicBezTo>
                    <a:cubicBezTo>
                      <a:pt x="5" y="223"/>
                      <a:pt x="5" y="223"/>
                      <a:pt x="0" y="301"/>
                    </a:cubicBezTo>
                    <a:cubicBezTo>
                      <a:pt x="0" y="301"/>
                      <a:pt x="51" y="314"/>
                      <a:pt x="121" y="314"/>
                    </a:cubicBezTo>
                    <a:cubicBezTo>
                      <a:pt x="190" y="314"/>
                      <a:pt x="242" y="301"/>
                      <a:pt x="242" y="301"/>
                    </a:cubicBezTo>
                    <a:lnTo>
                      <a:pt x="237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2705" y="1228"/>
                <a:ext cx="369" cy="376"/>
              </a:xfrm>
              <a:custGeom>
                <a:avLst/>
                <a:gdLst>
                  <a:gd name="T0" fmla="*/ 19 w 154"/>
                  <a:gd name="T1" fmla="*/ 77 h 158"/>
                  <a:gd name="T2" fmla="*/ 18 w 154"/>
                  <a:gd name="T3" fmla="*/ 77 h 158"/>
                  <a:gd name="T4" fmla="*/ 13 w 154"/>
                  <a:gd name="T5" fmla="*/ 80 h 158"/>
                  <a:gd name="T6" fmla="*/ 8 w 154"/>
                  <a:gd name="T7" fmla="*/ 62 h 158"/>
                  <a:gd name="T8" fmla="*/ 75 w 154"/>
                  <a:gd name="T9" fmla="*/ 9 h 158"/>
                  <a:gd name="T10" fmla="*/ 141 w 154"/>
                  <a:gd name="T11" fmla="*/ 62 h 158"/>
                  <a:gd name="T12" fmla="*/ 140 w 154"/>
                  <a:gd name="T13" fmla="*/ 76 h 158"/>
                  <a:gd name="T14" fmla="*/ 134 w 154"/>
                  <a:gd name="T15" fmla="*/ 67 h 158"/>
                  <a:gd name="T16" fmla="*/ 127 w 154"/>
                  <a:gd name="T17" fmla="*/ 63 h 158"/>
                  <a:gd name="T18" fmla="*/ 126 w 154"/>
                  <a:gd name="T19" fmla="*/ 86 h 158"/>
                  <a:gd name="T20" fmla="*/ 120 w 154"/>
                  <a:gd name="T21" fmla="*/ 116 h 158"/>
                  <a:gd name="T22" fmla="*/ 124 w 154"/>
                  <a:gd name="T23" fmla="*/ 116 h 158"/>
                  <a:gd name="T24" fmla="*/ 126 w 154"/>
                  <a:gd name="T25" fmla="*/ 116 h 158"/>
                  <a:gd name="T26" fmla="*/ 141 w 154"/>
                  <a:gd name="T27" fmla="*/ 100 h 158"/>
                  <a:gd name="T28" fmla="*/ 141 w 154"/>
                  <a:gd name="T29" fmla="*/ 98 h 158"/>
                  <a:gd name="T30" fmla="*/ 144 w 154"/>
                  <a:gd name="T31" fmla="*/ 105 h 158"/>
                  <a:gd name="T32" fmla="*/ 96 w 154"/>
                  <a:gd name="T33" fmla="*/ 151 h 158"/>
                  <a:gd name="T34" fmla="*/ 96 w 154"/>
                  <a:gd name="T35" fmla="*/ 151 h 158"/>
                  <a:gd name="T36" fmla="*/ 92 w 154"/>
                  <a:gd name="T37" fmla="*/ 153 h 158"/>
                  <a:gd name="T38" fmla="*/ 97 w 154"/>
                  <a:gd name="T39" fmla="*/ 158 h 158"/>
                  <a:gd name="T40" fmla="*/ 97 w 154"/>
                  <a:gd name="T41" fmla="*/ 157 h 158"/>
                  <a:gd name="T42" fmla="*/ 153 w 154"/>
                  <a:gd name="T43" fmla="*/ 106 h 158"/>
                  <a:gd name="T44" fmla="*/ 141 w 154"/>
                  <a:gd name="T45" fmla="*/ 90 h 158"/>
                  <a:gd name="T46" fmla="*/ 150 w 154"/>
                  <a:gd name="T47" fmla="*/ 61 h 158"/>
                  <a:gd name="T48" fmla="*/ 75 w 154"/>
                  <a:gd name="T49" fmla="*/ 0 h 158"/>
                  <a:gd name="T50" fmla="*/ 0 w 154"/>
                  <a:gd name="T51" fmla="*/ 61 h 158"/>
                  <a:gd name="T52" fmla="*/ 11 w 154"/>
                  <a:gd name="T53" fmla="*/ 89 h 158"/>
                  <a:gd name="T54" fmla="*/ 11 w 154"/>
                  <a:gd name="T55" fmla="*/ 95 h 158"/>
                  <a:gd name="T56" fmla="*/ 15 w 154"/>
                  <a:gd name="T57" fmla="*/ 101 h 158"/>
                  <a:gd name="T58" fmla="*/ 18 w 154"/>
                  <a:gd name="T59" fmla="*/ 104 h 158"/>
                  <a:gd name="T60" fmla="*/ 20 w 154"/>
                  <a:gd name="T61" fmla="*/ 104 h 158"/>
                  <a:gd name="T62" fmla="*/ 22 w 154"/>
                  <a:gd name="T63" fmla="*/ 103 h 158"/>
                  <a:gd name="T64" fmla="*/ 20 w 154"/>
                  <a:gd name="T65" fmla="*/ 90 h 158"/>
                  <a:gd name="T66" fmla="*/ 19 w 154"/>
                  <a:gd name="T67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58">
                    <a:moveTo>
                      <a:pt x="19" y="77"/>
                    </a:moveTo>
                    <a:cubicBezTo>
                      <a:pt x="18" y="77"/>
                      <a:pt x="18" y="77"/>
                      <a:pt x="18" y="77"/>
                    </a:cubicBezTo>
                    <a:cubicBezTo>
                      <a:pt x="15" y="77"/>
                      <a:pt x="14" y="79"/>
                      <a:pt x="13" y="80"/>
                    </a:cubicBezTo>
                    <a:cubicBezTo>
                      <a:pt x="10" y="76"/>
                      <a:pt x="8" y="69"/>
                      <a:pt x="8" y="62"/>
                    </a:cubicBezTo>
                    <a:cubicBezTo>
                      <a:pt x="8" y="33"/>
                      <a:pt x="38" y="9"/>
                      <a:pt x="75" y="9"/>
                    </a:cubicBezTo>
                    <a:cubicBezTo>
                      <a:pt x="112" y="9"/>
                      <a:pt x="141" y="33"/>
                      <a:pt x="141" y="62"/>
                    </a:cubicBezTo>
                    <a:cubicBezTo>
                      <a:pt x="141" y="68"/>
                      <a:pt x="141" y="72"/>
                      <a:pt x="140" y="76"/>
                    </a:cubicBezTo>
                    <a:cubicBezTo>
                      <a:pt x="138" y="72"/>
                      <a:pt x="137" y="69"/>
                      <a:pt x="134" y="67"/>
                    </a:cubicBezTo>
                    <a:cubicBezTo>
                      <a:pt x="132" y="65"/>
                      <a:pt x="129" y="64"/>
                      <a:pt x="127" y="63"/>
                    </a:cubicBezTo>
                    <a:cubicBezTo>
                      <a:pt x="127" y="73"/>
                      <a:pt x="126" y="82"/>
                      <a:pt x="126" y="86"/>
                    </a:cubicBezTo>
                    <a:cubicBezTo>
                      <a:pt x="125" y="97"/>
                      <a:pt x="123" y="107"/>
                      <a:pt x="120" y="116"/>
                    </a:cubicBezTo>
                    <a:cubicBezTo>
                      <a:pt x="121" y="116"/>
                      <a:pt x="123" y="116"/>
                      <a:pt x="124" y="116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34" y="116"/>
                      <a:pt x="141" y="105"/>
                      <a:pt x="141" y="100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46" y="100"/>
                      <a:pt x="144" y="104"/>
                      <a:pt x="144" y="105"/>
                    </a:cubicBezTo>
                    <a:cubicBezTo>
                      <a:pt x="141" y="127"/>
                      <a:pt x="121" y="145"/>
                      <a:pt x="96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5" y="152"/>
                      <a:pt x="93" y="152"/>
                      <a:pt x="92" y="153"/>
                    </a:cubicBezTo>
                    <a:cubicBezTo>
                      <a:pt x="94" y="155"/>
                      <a:pt x="95" y="156"/>
                      <a:pt x="97" y="158"/>
                    </a:cubicBezTo>
                    <a:cubicBezTo>
                      <a:pt x="97" y="157"/>
                      <a:pt x="97" y="157"/>
                      <a:pt x="97" y="157"/>
                    </a:cubicBezTo>
                    <a:cubicBezTo>
                      <a:pt x="127" y="150"/>
                      <a:pt x="150" y="130"/>
                      <a:pt x="153" y="106"/>
                    </a:cubicBezTo>
                    <a:cubicBezTo>
                      <a:pt x="154" y="103"/>
                      <a:pt x="151" y="96"/>
                      <a:pt x="141" y="90"/>
                    </a:cubicBezTo>
                    <a:cubicBezTo>
                      <a:pt x="147" y="85"/>
                      <a:pt x="150" y="74"/>
                      <a:pt x="150" y="61"/>
                    </a:cubicBezTo>
                    <a:cubicBezTo>
                      <a:pt x="150" y="27"/>
                      <a:pt x="116" y="0"/>
                      <a:pt x="75" y="0"/>
                    </a:cubicBezTo>
                    <a:cubicBezTo>
                      <a:pt x="34" y="0"/>
                      <a:pt x="0" y="27"/>
                      <a:pt x="0" y="61"/>
                    </a:cubicBezTo>
                    <a:cubicBezTo>
                      <a:pt x="0" y="72"/>
                      <a:pt x="3" y="82"/>
                      <a:pt x="11" y="89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7"/>
                      <a:pt x="13" y="100"/>
                      <a:pt x="15" y="101"/>
                    </a:cubicBezTo>
                    <a:cubicBezTo>
                      <a:pt x="17" y="103"/>
                      <a:pt x="18" y="104"/>
                      <a:pt x="18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1" y="103"/>
                      <a:pt x="22" y="103"/>
                    </a:cubicBezTo>
                    <a:cubicBezTo>
                      <a:pt x="21" y="99"/>
                      <a:pt x="21" y="95"/>
                      <a:pt x="20" y="90"/>
                    </a:cubicBezTo>
                    <a:cubicBezTo>
                      <a:pt x="20" y="89"/>
                      <a:pt x="19" y="84"/>
                      <a:pt x="19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pic>
        <p:nvPicPr>
          <p:cNvPr id="51" name="図 50"/>
          <p:cNvPicPr>
            <a:picLocks noChangeAspect="1"/>
          </p:cNvPicPr>
          <p:nvPr/>
        </p:nvPicPr>
        <p:blipFill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23" y="1803984"/>
            <a:ext cx="2376807" cy="616472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656" y="1916069"/>
            <a:ext cx="343378" cy="34337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419" y="1899076"/>
            <a:ext cx="379372" cy="379372"/>
          </a:xfrm>
          <a:prstGeom prst="rect">
            <a:avLst/>
          </a:prstGeom>
        </p:spPr>
      </p:pic>
      <p:sp>
        <p:nvSpPr>
          <p:cNvPr id="68" name="正方形/長方形 67"/>
          <p:cNvSpPr/>
          <p:nvPr/>
        </p:nvSpPr>
        <p:spPr>
          <a:xfrm>
            <a:off x="4057960" y="2268436"/>
            <a:ext cx="9755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クラウドサービス</a:t>
            </a:r>
            <a:endParaRPr lang="en-US" altLang="ja-JP" sz="10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104" y="4595763"/>
            <a:ext cx="821860" cy="424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Rectangle 101"/>
          <p:cNvSpPr/>
          <p:nvPr/>
        </p:nvSpPr>
        <p:spPr>
          <a:xfrm>
            <a:off x="3606216" y="4062622"/>
            <a:ext cx="1730583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err="1" smtClean="0">
                <a:latin typeface="+mn-lt"/>
                <a:ea typeface="+mn-ea"/>
              </a:rPr>
              <a:t>FindIT</a:t>
            </a:r>
            <a:r>
              <a:rPr lang="ja-JP" altLang="en-US" sz="1600" b="1" dirty="0" smtClean="0">
                <a:latin typeface="+mn-lt"/>
                <a:ea typeface="+mn-ea"/>
              </a:rPr>
              <a:t> </a:t>
            </a:r>
            <a:r>
              <a:rPr lang="en-US" altLang="ja-JP" sz="1600" b="1" dirty="0" smtClean="0">
                <a:latin typeface="+mn-lt"/>
                <a:ea typeface="+mn-ea"/>
              </a:rPr>
              <a:t>Network</a:t>
            </a:r>
            <a:r>
              <a:rPr lang="ja-JP" altLang="en-US" sz="1600" b="1" dirty="0" smtClean="0">
                <a:latin typeface="+mn-lt"/>
                <a:ea typeface="+mn-ea"/>
              </a:rPr>
              <a:t> </a:t>
            </a:r>
            <a:r>
              <a:rPr lang="en-US" altLang="ja-JP" sz="1600" b="1" dirty="0" smtClean="0">
                <a:latin typeface="+mn-lt"/>
                <a:ea typeface="+mn-ea"/>
              </a:rPr>
              <a:t>Management</a:t>
            </a:r>
            <a:endParaRPr lang="en-US" sz="1600" b="1" dirty="0">
              <a:latin typeface="+mn-lt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90" b="89071" l="5455" r="96364">
                        <a14:foregroundMark x1="85455" y1="49180" x2="85455" y2="49180"/>
                        <a14:foregroundMark x1="66909" y1="34973" x2="66909" y2="34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4602" y="2892193"/>
            <a:ext cx="1543148" cy="102689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925" y="3234674"/>
            <a:ext cx="804894" cy="423911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409304" y="4081032"/>
            <a:ext cx="4789648" cy="994698"/>
            <a:chOff x="4684914" y="4115383"/>
            <a:chExt cx="4789648" cy="994698"/>
          </a:xfrm>
        </p:grpSpPr>
        <p:sp>
          <p:nvSpPr>
            <p:cNvPr id="6" name="正方形/長方形 5"/>
            <p:cNvSpPr/>
            <p:nvPr/>
          </p:nvSpPr>
          <p:spPr>
            <a:xfrm>
              <a:off x="5165216" y="4124375"/>
              <a:ext cx="4309346" cy="9857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7" name="ストライプ矢印 6"/>
            <p:cNvSpPr/>
            <p:nvPr/>
          </p:nvSpPr>
          <p:spPr>
            <a:xfrm>
              <a:off x="4684914" y="4115383"/>
              <a:ext cx="455988" cy="468048"/>
            </a:xfrm>
            <a:prstGeom prst="stripedRightArrow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37805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SG</a:t>
            </a:r>
            <a:r>
              <a:rPr kumimoji="1" lang="ja-JP" altLang="en-US" smtClean="0"/>
              <a:t>シリーズ スイッチ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09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7"/>
          <p:cNvGraphicFramePr>
            <a:graphicFrameLocks noGrp="1"/>
          </p:cNvGraphicFramePr>
          <p:nvPr>
            <p:extLst/>
          </p:nvPr>
        </p:nvGraphicFramePr>
        <p:xfrm>
          <a:off x="914400" y="785221"/>
          <a:ext cx="6727970" cy="221177"/>
        </p:xfrm>
        <a:graphic>
          <a:graphicData uri="http://schemas.openxmlformats.org/drawingml/2006/table">
            <a:tbl>
              <a:tblPr/>
              <a:tblGrid>
                <a:gridCol w="1601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 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 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 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 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60316" y="3049535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デスクトップ スイッチ</a:t>
            </a:r>
            <a:endParaRPr kumimoji="1"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4373" y="1021847"/>
            <a:ext cx="11416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フロア スイッチ</a:t>
            </a:r>
            <a:endParaRPr kumimoji="1"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9049" y="3948230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デスクトップ スイッチ</a:t>
            </a:r>
            <a:endParaRPr kumimoji="1" lang="en-US" altLang="ja-JP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/>
          <p:nvPr/>
        </p:nvSpPr>
        <p:spPr>
          <a:xfrm rot="16200000">
            <a:off x="189176" y="4303900"/>
            <a:ext cx="10287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Switch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5"/>
          <p:cNvSpPr txBox="1"/>
          <p:nvPr/>
        </p:nvSpPr>
        <p:spPr>
          <a:xfrm rot="16200000">
            <a:off x="274256" y="3336703"/>
            <a:ext cx="85854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Smart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 rot="16200000">
            <a:off x="-273303" y="1887688"/>
            <a:ext cx="195365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L2+</a:t>
            </a:r>
            <a:r>
              <a:rPr lang="ja-JP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437766" y="3914234"/>
            <a:ext cx="8152551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58050" y="3019309"/>
            <a:ext cx="8152551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7462766" y="4074855"/>
            <a:ext cx="1555073" cy="508284"/>
          </a:xfrm>
          <a:prstGeom prst="rect">
            <a:avLst/>
          </a:prstGeom>
          <a:solidFill>
            <a:srgbClr val="00B050"/>
          </a:solidFill>
          <a:ln>
            <a:solidFill>
              <a:srgbClr val="99CC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ループ検知機能を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ja-JP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サポート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62766" y="3138670"/>
            <a:ext cx="1555073" cy="649305"/>
          </a:xfrm>
          <a:prstGeom prst="rect">
            <a:avLst/>
          </a:prstGeom>
          <a:solidFill>
            <a:srgbClr val="00B050"/>
          </a:solidFill>
          <a:ln>
            <a:solidFill>
              <a:srgbClr val="99CC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日本語</a:t>
            </a:r>
            <a:r>
              <a:rPr kumimoji="1" lang="en-US" altLang="ja-JP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WebGUI</a:t>
            </a:r>
            <a:r>
              <a:rPr kumimoji="1" lang="ja-JP" alt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kumimoji="1" lang="ja-JP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スイッチ基本機能をサポート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297742" y="1749120"/>
            <a:ext cx="1720098" cy="845738"/>
          </a:xfrm>
          <a:prstGeom prst="rect">
            <a:avLst/>
          </a:prstGeom>
          <a:solidFill>
            <a:srgbClr val="00B050"/>
          </a:solidFill>
          <a:ln>
            <a:solidFill>
              <a:srgbClr val="99CC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SNMP,</a:t>
            </a:r>
          </a:p>
          <a:p>
            <a:pPr algn="ctr"/>
            <a:r>
              <a:rPr kumimoji="1" lang="ja-JP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スタティック ルーティングをサポートしたアドバンスト 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r>
              <a:rPr kumimoji="1" lang="ja-JP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スイッチ</a:t>
            </a:r>
            <a:endParaRPr kumimoji="1" lang="en-US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153" y="3463904"/>
            <a:ext cx="1113221" cy="4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テキスト ボックス 87"/>
          <p:cNvSpPr txBox="1"/>
          <p:nvPr/>
        </p:nvSpPr>
        <p:spPr>
          <a:xfrm>
            <a:off x="4991670" y="3254155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SG200</a:t>
            </a:r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-26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938" y="1635794"/>
            <a:ext cx="1125015" cy="29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テキスト ボックス 94"/>
          <p:cNvSpPr txBox="1"/>
          <p:nvPr/>
        </p:nvSpPr>
        <p:spPr>
          <a:xfrm>
            <a:off x="6341640" y="1479685"/>
            <a:ext cx="95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SG300-52</a:t>
            </a:r>
          </a:p>
          <a:p>
            <a:endParaRPr kumimoji="1"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テキスト ボックス 58"/>
          <p:cNvSpPr txBox="1">
            <a:spLocks noChangeArrowheads="1"/>
          </p:cNvSpPr>
          <p:nvPr/>
        </p:nvSpPr>
        <p:spPr bwMode="auto">
          <a:xfrm>
            <a:off x="1046406" y="4216789"/>
            <a:ext cx="1162214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SG110D-08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748" y="4472686"/>
            <a:ext cx="781310" cy="24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テキスト ボックス 58"/>
          <p:cNvSpPr txBox="1">
            <a:spLocks noChangeArrowheads="1"/>
          </p:cNvSpPr>
          <p:nvPr/>
        </p:nvSpPr>
        <p:spPr bwMode="auto">
          <a:xfrm>
            <a:off x="2509724" y="4232361"/>
            <a:ext cx="1044866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SG110-16</a:t>
            </a:r>
          </a:p>
          <a:p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7874" y="4490608"/>
            <a:ext cx="991384" cy="2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88" descr="http://www.cisco.com/en/US/prod/switches/ps5718/ps10863/SG102-24-450x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9596" y="4348251"/>
            <a:ext cx="1118296" cy="5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テキスト ボックス 58"/>
          <p:cNvSpPr txBox="1">
            <a:spLocks noChangeArrowheads="1"/>
          </p:cNvSpPr>
          <p:nvPr/>
        </p:nvSpPr>
        <p:spPr bwMode="auto">
          <a:xfrm>
            <a:off x="4176213" y="4223856"/>
            <a:ext cx="14143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SG112-24</a:t>
            </a:r>
          </a:p>
        </p:txBody>
      </p:sp>
      <p:sp>
        <p:nvSpPr>
          <p:cNvPr id="112" name="テキスト ボックス 58"/>
          <p:cNvSpPr txBox="1">
            <a:spLocks noChangeArrowheads="1"/>
          </p:cNvSpPr>
          <p:nvPr/>
        </p:nvSpPr>
        <p:spPr bwMode="auto">
          <a:xfrm>
            <a:off x="879074" y="3316656"/>
            <a:ext cx="15940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smtClean="0">
                <a:latin typeface="Arial" panose="020B0604020202020204" pitchFamily="34" charset="0"/>
                <a:cs typeface="Arial" panose="020B0604020202020204" pitchFamily="34" charset="0"/>
              </a:rPr>
              <a:t>SG200-08-JP</a:t>
            </a:r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3450" y="3570699"/>
            <a:ext cx="761445" cy="2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テキスト ボックス 61"/>
          <p:cNvSpPr txBox="1">
            <a:spLocks noChangeArrowheads="1"/>
          </p:cNvSpPr>
          <p:nvPr/>
        </p:nvSpPr>
        <p:spPr bwMode="auto">
          <a:xfrm>
            <a:off x="1457844" y="2319565"/>
            <a:ext cx="1614047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SG300-10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654" y="2561821"/>
            <a:ext cx="841917" cy="25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テキスト ボックス 61"/>
          <p:cNvSpPr txBox="1">
            <a:spLocks noChangeArrowheads="1"/>
          </p:cNvSpPr>
          <p:nvPr/>
        </p:nvSpPr>
        <p:spPr bwMode="auto">
          <a:xfrm>
            <a:off x="1473188" y="1309775"/>
            <a:ext cx="1605970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SG300-10MPP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5319" y="1560104"/>
            <a:ext cx="763252" cy="23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テキスト ボックス 61"/>
          <p:cNvSpPr txBox="1">
            <a:spLocks noChangeArrowheads="1"/>
          </p:cNvSpPr>
          <p:nvPr/>
        </p:nvSpPr>
        <p:spPr bwMode="auto">
          <a:xfrm>
            <a:off x="1483088" y="1811375"/>
            <a:ext cx="1605970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SG300-10PP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4236" y="2061704"/>
            <a:ext cx="761445" cy="23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テキスト ボックス 61"/>
          <p:cNvSpPr txBox="1">
            <a:spLocks noChangeArrowheads="1"/>
          </p:cNvSpPr>
          <p:nvPr/>
        </p:nvSpPr>
        <p:spPr bwMode="auto">
          <a:xfrm>
            <a:off x="3360779" y="1940336"/>
            <a:ext cx="1383066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SG300-20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8219" y="2183148"/>
            <a:ext cx="982205" cy="2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テキスト ボックス 64"/>
          <p:cNvSpPr txBox="1">
            <a:spLocks noChangeArrowheads="1"/>
          </p:cNvSpPr>
          <p:nvPr/>
        </p:nvSpPr>
        <p:spPr bwMode="auto">
          <a:xfrm>
            <a:off x="5009358" y="2107065"/>
            <a:ext cx="13618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smtClean="0">
                <a:latin typeface="Arial" panose="020B0604020202020204" pitchFamily="34" charset="0"/>
                <a:cs typeface="Arial" panose="020B0604020202020204" pitchFamily="34" charset="0"/>
              </a:rPr>
              <a:t>SG300-28</a:t>
            </a:r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4639" y="2288563"/>
            <a:ext cx="790737" cy="2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テキスト ボックス 64"/>
          <p:cNvSpPr txBox="1">
            <a:spLocks noChangeArrowheads="1"/>
          </p:cNvSpPr>
          <p:nvPr/>
        </p:nvSpPr>
        <p:spPr bwMode="auto">
          <a:xfrm>
            <a:off x="5009759" y="1612073"/>
            <a:ext cx="1359996" cy="5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SG300-28PP</a:t>
            </a:r>
          </a:p>
          <a:p>
            <a:pPr algn="ctr"/>
            <a:endParaRPr lang="en-US" altLang="ja-JP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1429" y="1821449"/>
            <a:ext cx="838353" cy="23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37766" y="341315"/>
            <a:ext cx="8345488" cy="573086"/>
          </a:xfrm>
        </p:spPr>
        <p:txBody>
          <a:bodyPr/>
          <a:lstStyle/>
          <a:p>
            <a:r>
              <a:rPr lang="ja-JP" altLang="en-US" dirty="0" smtClean="0"/>
              <a:t>スモール ビジネス スイッチ 製品ラインアップ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9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+mj-ea"/>
              </a:rPr>
              <a:t>SG110D</a:t>
            </a: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シリーズ スイッチ</a:t>
            </a:r>
            <a:endParaRPr kumimoji="1" lang="ja-JP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 rot="21062354">
            <a:off x="5294949" y="1710682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 smtClean="0">
                <a:solidFill>
                  <a:srgbClr val="0070C0"/>
                </a:solidFill>
              </a:rPr>
              <a:t>設定不要</a:t>
            </a:r>
            <a:endParaRPr kumimoji="1" lang="en-US" altLang="ja-JP" sz="2800" b="1" dirty="0" smtClean="0">
              <a:solidFill>
                <a:srgbClr val="0070C0"/>
              </a:solidFill>
            </a:endParaRPr>
          </a:p>
          <a:p>
            <a:r>
              <a:rPr kumimoji="1" lang="en-US" altLang="ja-JP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LAN</a:t>
            </a:r>
            <a:r>
              <a:rPr kumimoji="1" lang="ja-JP" altLang="en-US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ケーブルを接続すればすぐに利用可能</a:t>
            </a:r>
            <a:endParaRPr kumimoji="1" lang="ja-JP" altLang="en-US" b="1" baseline="3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 rot="21062354">
            <a:off x="5373492" y="2483875"/>
            <a:ext cx="322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ループ検知機能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誤接続によるブロードキャスト ストリームを防止</a:t>
            </a:r>
            <a:endParaRPr lang="en-US" altLang="ja-JP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 rot="21062354">
            <a:off x="5375742" y="3449273"/>
            <a:ext cx="3172663" cy="855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多様なポートモデル</a:t>
            </a:r>
            <a:endParaRPr lang="en-US" altLang="ja-JP" sz="28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+mn-ea"/>
              </a:rPr>
              <a:t>8/16/24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</a:rPr>
              <a:t>ポートモデル</a:t>
            </a:r>
            <a:endParaRPr lang="en-US" altLang="ja-JP" b="1" baseline="40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1980063"/>
            <a:ext cx="624099" cy="6240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2895361"/>
            <a:ext cx="624099" cy="6240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3810659"/>
            <a:ext cx="624099" cy="62409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933" y="2016063"/>
            <a:ext cx="2984408" cy="6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254" y="1304518"/>
            <a:ext cx="2019504" cy="6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75771"/>
              </p:ext>
            </p:extLst>
          </p:nvPr>
        </p:nvGraphicFramePr>
        <p:xfrm>
          <a:off x="493196" y="3581616"/>
          <a:ext cx="3934046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モデル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概要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SG110D-08-JP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1000T x 8</a:t>
                      </a:r>
                      <a:r>
                        <a:rPr kumimoji="1" lang="ja-JP" altLang="en-US" sz="1050" dirty="0" smtClean="0"/>
                        <a:t>ポート </a:t>
                      </a:r>
                      <a:r>
                        <a:rPr kumimoji="1" lang="ja-JP" altLang="en-US" sz="1050" baseline="0" dirty="0" smtClean="0"/>
                        <a:t>アンマネージド スイッチ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SG110-16-JP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1000T x 16</a:t>
                      </a:r>
                      <a:r>
                        <a:rPr kumimoji="1" lang="ja-JP" altLang="en-US" sz="1050" dirty="0" smtClean="0"/>
                        <a:t>ポート </a:t>
                      </a:r>
                      <a:r>
                        <a:rPr kumimoji="1" lang="ja-JP" altLang="en-US" sz="1050" baseline="0" dirty="0" smtClean="0"/>
                        <a:t>アンマネージド スイッチ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SG112-24-JP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1000T x 24</a:t>
                      </a:r>
                      <a:r>
                        <a:rPr kumimoji="1" lang="ja-JP" altLang="en-US" sz="1050" dirty="0" smtClean="0"/>
                        <a:t>ポート </a:t>
                      </a:r>
                      <a:r>
                        <a:rPr kumimoji="1" lang="ja-JP" altLang="en-US" sz="1050" baseline="0" dirty="0" smtClean="0"/>
                        <a:t>アンマネージド スイッチ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88" y="2723518"/>
            <a:ext cx="3519237" cy="788569"/>
          </a:xfrm>
          <a:prstGeom prst="rect">
            <a:avLst/>
          </a:prstGeom>
        </p:spPr>
      </p:pic>
      <p:pic>
        <p:nvPicPr>
          <p:cNvPr id="14" name="図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64" y="264370"/>
            <a:ext cx="1377337" cy="13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2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5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a typeface="+mj-ea"/>
              </a:rPr>
              <a:t>SG300</a:t>
            </a: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シリーズ スイッチ</a:t>
            </a:r>
            <a:endParaRPr kumimoji="1" lang="ja-JP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 rot="21062354">
            <a:off x="5327418" y="1658047"/>
            <a:ext cx="3618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 smtClean="0">
                <a:solidFill>
                  <a:srgbClr val="0070C0"/>
                </a:solidFill>
              </a:rPr>
              <a:t>高性能</a:t>
            </a:r>
            <a:endParaRPr kumimoji="1" lang="en-US" altLang="ja-JP" sz="2800" b="1" dirty="0" smtClean="0">
              <a:solidFill>
                <a:srgbClr val="0070C0"/>
              </a:solidFill>
            </a:endParaRPr>
          </a:p>
          <a:p>
            <a:r>
              <a:rPr kumimoji="1" lang="en-US" altLang="ja-JP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L3</a:t>
            </a:r>
            <a:r>
              <a:rPr kumimoji="1" lang="ja-JP" altLang="en-US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スタティック ルーティング</a:t>
            </a:r>
            <a:r>
              <a:rPr kumimoji="1" lang="en-US" altLang="ja-JP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ACL</a:t>
            </a:r>
            <a:r>
              <a:rPr kumimoji="1" lang="ja-JP" altLang="en-US" b="1" baseline="30000" dirty="0" smtClean="0">
                <a:solidFill>
                  <a:srgbClr val="0070C0"/>
                </a:solidFill>
                <a:latin typeface="+mn-ea"/>
                <a:ea typeface="+mn-ea"/>
              </a:rPr>
              <a:t>等のセキュリティ機能</a:t>
            </a:r>
            <a:endParaRPr kumimoji="1" lang="ja-JP" altLang="en-US" b="1" baseline="3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 rot="21062354">
            <a:off x="5368481" y="3456288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多様なポートモデル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8/16/24/52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ポート モデル</a:t>
            </a:r>
            <a:endParaRPr lang="en-US" altLang="ja-JP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 rot="21062354">
            <a:off x="5224220" y="2551107"/>
            <a:ext cx="3280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err="1" smtClean="0">
                <a:solidFill>
                  <a:srgbClr val="0070C0"/>
                </a:solidFill>
                <a:latin typeface="+mn-ea"/>
                <a:ea typeface="+mn-ea"/>
              </a:rPr>
              <a:t>PoE</a:t>
            </a:r>
            <a:r>
              <a:rPr lang="en-US" altLang="ja-JP" sz="2800" b="1" dirty="0" smtClean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+mn-ea"/>
                <a:ea typeface="+mn-ea"/>
              </a:rPr>
              <a:t>PoE</a:t>
            </a:r>
            <a:r>
              <a:rPr lang="en-US" altLang="ja-JP" sz="2800" b="1" dirty="0" smtClean="0">
                <a:solidFill>
                  <a:srgbClr val="0070C0"/>
                </a:solidFill>
                <a:latin typeface="+mn-ea"/>
                <a:ea typeface="+mn-ea"/>
              </a:rPr>
              <a:t>+</a:t>
            </a:r>
            <a:r>
              <a:rPr lang="ja-JP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に対応</a:t>
            </a:r>
            <a:endParaRPr lang="en-US" altLang="ja-JP" sz="28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b="1" baseline="40000" dirty="0" smtClean="0">
                <a:solidFill>
                  <a:srgbClr val="0070C0"/>
                </a:solidFill>
                <a:latin typeface="+mn-ea"/>
                <a:ea typeface="+mn-ea"/>
              </a:rPr>
              <a:t>最新規格の無線アクセス ポイント設置が容易に</a:t>
            </a:r>
            <a:endParaRPr lang="ja-JP" altLang="en-US" b="1" baseline="40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1980063"/>
            <a:ext cx="624099" cy="6240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2895361"/>
            <a:ext cx="624099" cy="6240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9" y="3810659"/>
            <a:ext cx="624099" cy="624099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00" y="1614834"/>
            <a:ext cx="1783143" cy="5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8370" y="1629631"/>
            <a:ext cx="2361033" cy="6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3445"/>
              </p:ext>
            </p:extLst>
          </p:nvPr>
        </p:nvGraphicFramePr>
        <p:xfrm>
          <a:off x="437766" y="3420315"/>
          <a:ext cx="4061637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モデル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概要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SG300-10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1000T x 8</a:t>
                      </a:r>
                      <a:r>
                        <a:rPr kumimoji="1" lang="ja-JP" altLang="en-US" sz="1050" dirty="0" smtClean="0"/>
                        <a:t>ポート</a:t>
                      </a:r>
                      <a:r>
                        <a:rPr kumimoji="1" lang="ja-JP" altLang="en-US" sz="1050" baseline="0" dirty="0" smtClean="0"/>
                        <a:t> マネージド スイッチ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SG300-10PP/MPP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1000T x 8</a:t>
                      </a:r>
                      <a:r>
                        <a:rPr kumimoji="1" lang="ja-JP" altLang="en-US" sz="1050" dirty="0" smtClean="0"/>
                        <a:t>ポート </a:t>
                      </a:r>
                      <a:r>
                        <a:rPr kumimoji="1" lang="en-US" altLang="ja-JP" sz="1050" dirty="0" err="1" smtClean="0"/>
                        <a:t>PoE</a:t>
                      </a:r>
                      <a:r>
                        <a:rPr kumimoji="1" lang="en-US" altLang="ja-JP" sz="1050" dirty="0" smtClean="0"/>
                        <a:t>+</a:t>
                      </a:r>
                      <a:r>
                        <a:rPr kumimoji="1" lang="en-US" altLang="ja-JP" sz="1050" baseline="0" dirty="0" smtClean="0"/>
                        <a:t> </a:t>
                      </a:r>
                      <a:r>
                        <a:rPr kumimoji="1" lang="ja-JP" altLang="en-US" sz="1050" baseline="0" dirty="0" smtClean="0"/>
                        <a:t>マネージド スイッチ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SG300-20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1000T x 16</a:t>
                      </a:r>
                      <a:r>
                        <a:rPr kumimoji="1" lang="ja-JP" altLang="en-US" sz="1050" dirty="0" smtClean="0"/>
                        <a:t>ポート</a:t>
                      </a:r>
                      <a:r>
                        <a:rPr kumimoji="1" lang="ja-JP" altLang="en-US" sz="1050" baseline="0" dirty="0" smtClean="0"/>
                        <a:t> マネージド スイッチ</a:t>
                      </a:r>
                      <a:endParaRPr kumimoji="1" lang="ja-JP" altLang="en-US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SG300-28/28P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1000T x 24</a:t>
                      </a:r>
                      <a:r>
                        <a:rPr kumimoji="1" lang="ja-JP" altLang="en-US" sz="1050" dirty="0" smtClean="0"/>
                        <a:t>ポート</a:t>
                      </a:r>
                      <a:r>
                        <a:rPr kumimoji="1" lang="ja-JP" altLang="en-US" sz="1050" baseline="0" dirty="0" smtClean="0"/>
                        <a:t> マネージド スイッチ</a:t>
                      </a:r>
                      <a:endParaRPr kumimoji="1" lang="ja-JP" altLang="en-US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492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SG300-52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1000T x 52</a:t>
                      </a:r>
                      <a:r>
                        <a:rPr kumimoji="1" lang="ja-JP" altLang="en-US" sz="1050" dirty="0" smtClean="0"/>
                        <a:t>ポート</a:t>
                      </a:r>
                      <a:r>
                        <a:rPr kumimoji="1" lang="ja-JP" altLang="en-US" sz="1050" baseline="0" dirty="0" smtClean="0"/>
                        <a:t> マネージド スイッチ</a:t>
                      </a:r>
                      <a:endParaRPr kumimoji="1" lang="ja-JP" altLang="en-US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5100744" y="4610316"/>
            <a:ext cx="3455488" cy="3492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スマート インストール対応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71" y="2801991"/>
            <a:ext cx="3138592" cy="5826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60" y="2300133"/>
            <a:ext cx="2848814" cy="547507"/>
          </a:xfrm>
          <a:prstGeom prst="rect">
            <a:avLst/>
          </a:prstGeom>
        </p:spPr>
      </p:pic>
      <p:pic>
        <p:nvPicPr>
          <p:cNvPr id="27" name="図 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64" y="264370"/>
            <a:ext cx="1377337" cy="13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8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9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コンテンツ プレースホルダ 2"/>
          <p:cNvSpPr txBox="1">
            <a:spLocks/>
          </p:cNvSpPr>
          <p:nvPr/>
        </p:nvSpPr>
        <p:spPr>
          <a:xfrm>
            <a:off x="251521" y="871049"/>
            <a:ext cx="8702474" cy="24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1" lang="en-US" altLang="ja-JP" sz="2200" dirty="0" err="1" smtClean="0">
                <a:solidFill>
                  <a:srgbClr val="0070C0"/>
                </a:solidFill>
                <a:latin typeface="ＭＳ Ｐゴシック" pitchFamily="50" charset="-128"/>
              </a:rPr>
              <a:t>PoE</a:t>
            </a:r>
            <a:r>
              <a:rPr kumimoji="1" lang="en-US" altLang="ja-JP" sz="2200" dirty="0" smtClean="0">
                <a:solidFill>
                  <a:srgbClr val="0070C0"/>
                </a:solidFill>
                <a:latin typeface="ＭＳ Ｐゴシック" pitchFamily="50" charset="-128"/>
              </a:rPr>
              <a:t>+</a:t>
            </a:r>
            <a:r>
              <a:rPr kumimoji="1" lang="ja-JP" altLang="en-US" sz="2200" dirty="0" smtClean="0">
                <a:solidFill>
                  <a:srgbClr val="0070C0"/>
                </a:solidFill>
                <a:latin typeface="ＭＳ Ｐゴシック" pitchFamily="50" charset="-128"/>
              </a:rPr>
              <a:t>スイッチ製品仕様</a:t>
            </a:r>
            <a:endParaRPr kumimoji="1" lang="en-US" altLang="ja-JP" sz="2200" dirty="0" smtClean="0">
              <a:solidFill>
                <a:srgbClr val="0070C0"/>
              </a:solidFill>
              <a:latin typeface="ＭＳ Ｐゴシック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endParaRPr lang="en-US" altLang="ja-JP" sz="2200" dirty="0">
              <a:solidFill>
                <a:srgbClr val="0070C0"/>
              </a:solidFill>
              <a:latin typeface="ＭＳ Ｐゴシック" pitchFamily="50" charset="-128"/>
            </a:endParaRPr>
          </a:p>
          <a:p>
            <a:pPr marR="0" lvl="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2"/>
              </a:buClr>
              <a:buSzPct val="90000"/>
              <a:tabLst/>
              <a:defRPr/>
            </a:pPr>
            <a:endParaRPr kumimoji="1" lang="en-US" altLang="ja-JP" sz="2200" dirty="0">
              <a:solidFill>
                <a:srgbClr val="0070C0"/>
              </a:solidFill>
              <a:latin typeface="ＭＳ Ｐゴシック" pitchFamily="50" charset="-128"/>
            </a:endParaRPr>
          </a:p>
          <a:p>
            <a:pPr marR="0" lvl="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2"/>
              </a:buClr>
              <a:buSzPct val="90000"/>
              <a:tabLst/>
              <a:defRPr/>
            </a:pPr>
            <a:endParaRPr kumimoji="1" lang="en-US" altLang="ja-JP" sz="2200" dirty="0" smtClean="0">
              <a:solidFill>
                <a:srgbClr val="0070C0"/>
              </a:solidFill>
              <a:latin typeface="ＭＳ Ｐゴシック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altLang="ja-JP" sz="2200" dirty="0" err="1" smtClean="0">
                <a:solidFill>
                  <a:srgbClr val="0070C0"/>
                </a:solidFill>
                <a:latin typeface="ＭＳ Ｐゴシック" pitchFamily="50" charset="-128"/>
              </a:rPr>
              <a:t>PoE</a:t>
            </a:r>
            <a:r>
              <a:rPr lang="en-US" altLang="ja-JP" sz="2200" dirty="0" smtClean="0">
                <a:solidFill>
                  <a:srgbClr val="0070C0"/>
                </a:solidFill>
                <a:latin typeface="ＭＳ Ｐゴシック" pitchFamily="50" charset="-128"/>
              </a:rPr>
              <a:t>+</a:t>
            </a:r>
            <a:r>
              <a:rPr lang="ja-JP" altLang="en-US" sz="2200" dirty="0" smtClean="0">
                <a:solidFill>
                  <a:srgbClr val="0070C0"/>
                </a:solidFill>
                <a:latin typeface="ＭＳ Ｐゴシック" pitchFamily="50" charset="-128"/>
              </a:rPr>
              <a:t>機能比較：</a:t>
            </a:r>
            <a:r>
              <a:rPr lang="en-US" altLang="ja-JP" sz="2200" dirty="0" smtClean="0">
                <a:solidFill>
                  <a:srgbClr val="0070C0"/>
                </a:solidFill>
                <a:latin typeface="ＭＳ Ｐゴシック" pitchFamily="50" charset="-128"/>
              </a:rPr>
              <a:t>SG300-10PP-JP vs. SG300-10MPP-JP</a:t>
            </a:r>
            <a:endParaRPr kumimoji="1" lang="en-US" altLang="ja-JP" sz="2200" dirty="0" smtClean="0">
              <a:solidFill>
                <a:srgbClr val="0070C0"/>
              </a:solidFill>
              <a:latin typeface="ＭＳ Ｐゴシック" pitchFamily="50" charset="-128"/>
            </a:endParaRPr>
          </a:p>
        </p:txBody>
      </p:sp>
      <p:graphicFrame>
        <p:nvGraphicFramePr>
          <p:cNvPr id="4" name="コンテンツ プレースホルダ 6"/>
          <p:cNvGraphicFramePr>
            <a:graphicFrameLocks/>
          </p:cNvGraphicFramePr>
          <p:nvPr>
            <p:extLst/>
          </p:nvPr>
        </p:nvGraphicFramePr>
        <p:xfrm>
          <a:off x="262155" y="1347512"/>
          <a:ext cx="8784974" cy="1375643"/>
        </p:xfrm>
        <a:graphic>
          <a:graphicData uri="http://schemas.openxmlformats.org/drawingml/2006/table">
            <a:tbl>
              <a:tblPr/>
              <a:tblGrid>
                <a:gridCol w="131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モデル名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SF 300-08PP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SF 300-24PP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Ｇ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 300-10PP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SG 300-10MPP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SG 300-28PP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ポート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10/100TX x 8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10/100TX x22 + SFP x 2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1000T x 8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1000T x 8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1000T x 24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SFP 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コンボ ポート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2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2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2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2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4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/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給電容量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利用可能ポート数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（装置として）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62W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30W (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+) x 2port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15.4W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4port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7.5W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8port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（装置として）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180W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30W (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+) x 6port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15.4W x 12port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7.5W x 24port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（装置として）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62W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30W (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+) x 2port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15.4W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4port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7.5W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8port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（装置として）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124W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30W (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+) x 4port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15.4W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8port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（装置として）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180W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30W (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+) x 6port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15.4W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12port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7.5W 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PoE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Arial" charset="0"/>
                        </a:rPr>
                        <a:t>) x 24port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テキスト ボックス 71"/>
          <p:cNvSpPr txBox="1"/>
          <p:nvPr/>
        </p:nvSpPr>
        <p:spPr>
          <a:xfrm>
            <a:off x="1809546" y="3377847"/>
            <a:ext cx="192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SG300-10PP-JP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707359" y="3388480"/>
            <a:ext cx="233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SG300-10MPP-JP</a:t>
            </a:r>
          </a:p>
        </p:txBody>
      </p:sp>
      <p:grpSp>
        <p:nvGrpSpPr>
          <p:cNvPr id="113" name="グループ化 112"/>
          <p:cNvGrpSpPr/>
          <p:nvPr/>
        </p:nvGrpSpPr>
        <p:grpSpPr>
          <a:xfrm>
            <a:off x="1492459" y="3616819"/>
            <a:ext cx="2486578" cy="1119889"/>
            <a:chOff x="2268668" y="3701883"/>
            <a:chExt cx="2486578" cy="1119889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2671416" y="3701883"/>
              <a:ext cx="1225738" cy="748942"/>
              <a:chOff x="2735214" y="3701883"/>
              <a:chExt cx="1225738" cy="748942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60970" y="3701883"/>
                <a:ext cx="1099982" cy="344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直線コネクタ 35"/>
              <p:cNvCxnSpPr>
                <a:stCxn id="76" idx="0"/>
              </p:cNvCxnSpPr>
              <p:nvPr/>
            </p:nvCxnSpPr>
            <p:spPr>
              <a:xfrm flipV="1">
                <a:off x="2904160" y="3931563"/>
                <a:ext cx="216007" cy="213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>
                <a:stCxn id="77" idx="0"/>
              </p:cNvCxnSpPr>
              <p:nvPr/>
            </p:nvCxnSpPr>
            <p:spPr>
              <a:xfrm flipH="1" flipV="1">
                <a:off x="3433811" y="3900010"/>
                <a:ext cx="62214" cy="2527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5214" y="4144755"/>
                <a:ext cx="337891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079" y="4152756"/>
                <a:ext cx="337891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テキスト ボックス 108"/>
            <p:cNvSpPr txBox="1"/>
            <p:nvPr/>
          </p:nvSpPr>
          <p:spPr>
            <a:xfrm>
              <a:off x="2268668" y="4421662"/>
              <a:ext cx="2486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802.11ac Wave2</a:t>
              </a:r>
              <a:r>
                <a:rPr kumimoji="1" lang="ja-JP" altLang="en-US" sz="1000" dirty="0" smtClean="0"/>
                <a:t>対応</a:t>
              </a:r>
              <a:r>
                <a:rPr kumimoji="1" lang="en-US" altLang="ja-JP" sz="1000" dirty="0" smtClean="0"/>
                <a:t>AP</a:t>
              </a:r>
              <a:r>
                <a:rPr kumimoji="1" lang="ja-JP" altLang="en-US" sz="1000" dirty="0" smtClean="0"/>
                <a:t>を</a:t>
              </a:r>
              <a:r>
                <a:rPr kumimoji="1" lang="ja-JP" altLang="en-US" sz="1000" dirty="0"/>
                <a:t>接続</a:t>
              </a:r>
              <a:r>
                <a:rPr kumimoji="1" lang="ja-JP" altLang="en-US" sz="1000" dirty="0" smtClean="0"/>
                <a:t>する場合：</a:t>
              </a:r>
              <a:endParaRPr kumimoji="1" lang="en-US" altLang="ja-JP" sz="1000" dirty="0" smtClean="0"/>
            </a:p>
            <a:p>
              <a:r>
                <a:rPr kumimoji="1" lang="en-US" altLang="ja-JP" sz="1000" dirty="0" smtClean="0"/>
                <a:t>AP</a:t>
              </a:r>
              <a:r>
                <a:rPr kumimoji="1" lang="ja-JP" altLang="en-US" sz="1000" dirty="0" smtClean="0"/>
                <a:t>（</a:t>
              </a:r>
              <a:r>
                <a:rPr kumimoji="1" lang="en-US" altLang="ja-JP" sz="1000" dirty="0" smtClean="0"/>
                <a:t>30W</a:t>
              </a:r>
              <a:r>
                <a:rPr kumimoji="1" lang="ja-JP" altLang="en-US" sz="1000" dirty="0" smtClean="0"/>
                <a:t>）</a:t>
              </a:r>
              <a:r>
                <a:rPr kumimoji="1" lang="en-US" altLang="ja-JP" sz="1000" dirty="0" smtClean="0"/>
                <a:t>×2</a:t>
              </a:r>
              <a:r>
                <a:rPr kumimoji="1" lang="ja-JP" altLang="en-US" sz="1000" dirty="0" smtClean="0"/>
                <a:t>台まで接続可能</a:t>
              </a:r>
              <a:endParaRPr kumimoji="1" lang="ja-JP" altLang="en-US" sz="1000" dirty="0"/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5355776" y="3652256"/>
            <a:ext cx="2486578" cy="1119889"/>
            <a:chOff x="4856025" y="3705421"/>
            <a:chExt cx="2486578" cy="1119889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5280039" y="3705421"/>
              <a:ext cx="1514566" cy="745404"/>
              <a:chOff x="3351928" y="3478590"/>
              <a:chExt cx="1824844" cy="745404"/>
            </a:xfrm>
          </p:grpSpPr>
          <p:pic>
            <p:nvPicPr>
              <p:cNvPr id="10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5937" y="3478590"/>
                <a:ext cx="1325327" cy="344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1" name="直線コネクタ 100"/>
              <p:cNvCxnSpPr/>
              <p:nvPr/>
            </p:nvCxnSpPr>
            <p:spPr>
              <a:xfrm flipV="1">
                <a:off x="3431530" y="3708269"/>
                <a:ext cx="384214" cy="3560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3956296" y="3708269"/>
                <a:ext cx="0" cy="3833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4026439" y="3708269"/>
                <a:ext cx="447078" cy="365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>
                <a:off x="4127786" y="3708269"/>
                <a:ext cx="886624" cy="365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928" y="3921462"/>
                <a:ext cx="407112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078" y="3911075"/>
                <a:ext cx="407112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675" y="3918500"/>
                <a:ext cx="407112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660" y="3925925"/>
                <a:ext cx="407112" cy="29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0" name="テキスト ボックス 109"/>
            <p:cNvSpPr txBox="1"/>
            <p:nvPr/>
          </p:nvSpPr>
          <p:spPr>
            <a:xfrm>
              <a:off x="4856025" y="4425200"/>
              <a:ext cx="2486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802.11ac Wave2</a:t>
              </a:r>
              <a:r>
                <a:rPr kumimoji="1" lang="ja-JP" altLang="en-US" sz="1000" dirty="0" smtClean="0"/>
                <a:t>対応</a:t>
              </a:r>
              <a:r>
                <a:rPr kumimoji="1" lang="en-US" altLang="ja-JP" sz="1000" dirty="0" smtClean="0"/>
                <a:t>AP</a:t>
              </a:r>
              <a:r>
                <a:rPr kumimoji="1" lang="ja-JP" altLang="en-US" sz="1000" dirty="0" smtClean="0"/>
                <a:t>を</a:t>
              </a:r>
              <a:r>
                <a:rPr kumimoji="1" lang="ja-JP" altLang="en-US" sz="1000" dirty="0"/>
                <a:t>接続</a:t>
              </a:r>
              <a:r>
                <a:rPr kumimoji="1" lang="ja-JP" altLang="en-US" sz="1000" dirty="0" smtClean="0"/>
                <a:t>する場合：</a:t>
              </a:r>
              <a:endParaRPr kumimoji="1" lang="en-US" altLang="ja-JP" sz="1000" dirty="0" smtClean="0"/>
            </a:p>
            <a:p>
              <a:r>
                <a:rPr kumimoji="1" lang="en-US" altLang="ja-JP" sz="1000" dirty="0" smtClean="0"/>
                <a:t>AP</a:t>
              </a:r>
              <a:r>
                <a:rPr kumimoji="1" lang="ja-JP" altLang="en-US" sz="1000" dirty="0" smtClean="0"/>
                <a:t>（</a:t>
              </a:r>
              <a:r>
                <a:rPr kumimoji="1" lang="en-US" altLang="ja-JP" sz="1000" dirty="0" smtClean="0"/>
                <a:t>30W</a:t>
              </a:r>
              <a:r>
                <a:rPr kumimoji="1" lang="ja-JP" altLang="en-US" sz="1000" dirty="0" smtClean="0"/>
                <a:t>）</a:t>
              </a:r>
              <a:r>
                <a:rPr kumimoji="1" lang="en-US" altLang="ja-JP" sz="1000" dirty="0" smtClean="0"/>
                <a:t>×4</a:t>
              </a:r>
              <a:r>
                <a:rPr kumimoji="1" lang="ja-JP" altLang="en-US" sz="1000" dirty="0" smtClean="0"/>
                <a:t>台まで接続可能</a:t>
              </a:r>
              <a:endParaRPr kumimoji="1" lang="ja-JP" altLang="en-US" sz="10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SG300</a:t>
            </a:r>
            <a:r>
              <a:rPr kumimoji="1" lang="ja-JP" altLang="en-US" dirty="0" smtClean="0"/>
              <a:t>シリーズ スイッチ製品概要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6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53901" y="634742"/>
            <a:ext cx="6398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小規模向け 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SG350 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シリーズ</a:t>
            </a:r>
            <a:endParaRPr lang="en-US" altLang="ja-JP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Start 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エントリー モデル スイッチ</a:t>
            </a:r>
            <a:endParaRPr lang="ja-JP" altLang="ja-JP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7969" y="1352797"/>
            <a:ext cx="6394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簡単導入</a:t>
            </a:r>
            <a:r>
              <a:rPr lang="ja-JP" alt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、低価格なマネージド </a:t>
            </a:r>
            <a:r>
              <a:rPr lang="ja-JP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スイッチの新モデル</a:t>
            </a:r>
            <a:endParaRPr lang="en-US" altLang="ja-JP" sz="8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274638"/>
            <a:ext cx="4572000" cy="252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1045" y="272519"/>
            <a:ext cx="2117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 Start </a:t>
            </a:r>
            <a:r>
              <a:rPr kumimoji="1" lang="ja-JP" altLang="en-US" sz="105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シリーズ　新製品紹介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53340" y="2135217"/>
            <a:ext cx="4312348" cy="210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en-US" altLang="ja-JP" sz="11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低価格でご導入可能なエントリーモデル</a:t>
            </a:r>
            <a:endParaRPr lang="en-US" altLang="ja-JP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en-US" altLang="ja-JP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smtClean="0">
                <a:solidFill>
                  <a:srgbClr val="58585B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USB</a:t>
            </a:r>
            <a:r>
              <a:rPr lang="ja-JP" altLang="en-US" sz="1100" dirty="0" smtClean="0">
                <a:solidFill>
                  <a:srgbClr val="58585B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ポート実装</a:t>
            </a:r>
            <a:endParaRPr lang="en-US" altLang="ja-JP" sz="1100" dirty="0" smtClean="0">
              <a:solidFill>
                <a:srgbClr val="00B0F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en-US" altLang="ja-JP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ja-JP" altLang="en-US" sz="1100" dirty="0" smtClean="0">
                <a:solidFill>
                  <a:srgbClr val="58585B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スモール ビジネスサポートセンター</a:t>
            </a:r>
            <a:r>
              <a:rPr lang="en-US" altLang="ja-JP" sz="1100" dirty="0">
                <a:solidFill>
                  <a:srgbClr val="58585B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(SBSC)</a:t>
            </a:r>
            <a:r>
              <a:rPr lang="ja-JP" altLang="en-US" sz="1100" dirty="0">
                <a:solidFill>
                  <a:srgbClr val="58585B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による</a:t>
            </a:r>
            <a:r>
              <a:rPr lang="ja-JP" altLang="en-US" sz="1100" dirty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安心</a:t>
            </a:r>
            <a:r>
              <a:rPr lang="ja-JP" altLang="en-US" sz="1100" dirty="0" smtClean="0">
                <a:solidFill>
                  <a:srgbClr val="676767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サポート</a:t>
            </a:r>
            <a:endParaRPr lang="en-US" altLang="ja-JP" sz="1100" dirty="0" smtClean="0">
              <a:solidFill>
                <a:srgbClr val="00B0F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ja-JP" altLang="en-US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日本語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GUI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による管理画面で簡単設定</a:t>
            </a:r>
            <a:endParaRPr lang="zh-TW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en-US" altLang="ja-JP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ギガビット 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イーサネットに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対応</a:t>
            </a:r>
            <a:endParaRPr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ja-JP" altLang="en-US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PoE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パス スルー対応（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802.3at/</a:t>
            </a:r>
            <a:r>
              <a:rPr lang="en-US" altLang="ja-JP" sz="11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af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PSE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ja-JP" altLang="en-US" sz="1100" dirty="0" smtClean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802.1X 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認証や 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MAC 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ベースのアドレス フィルタリングに対応</a:t>
            </a:r>
          </a:p>
          <a:p>
            <a:pPr>
              <a:lnSpc>
                <a:spcPts val="1440"/>
              </a:lnSpc>
              <a:spcBef>
                <a:spcPts val="600"/>
              </a:spcBef>
            </a:pPr>
            <a:r>
              <a:rPr lang="ja-JP" altLang="en-US" sz="11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●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ファン レスの静音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設計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四角形: 角を丸くする 4"/>
          <p:cNvSpPr/>
          <p:nvPr/>
        </p:nvSpPr>
        <p:spPr>
          <a:xfrm>
            <a:off x="254104" y="1716907"/>
            <a:ext cx="1440000" cy="288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主な機能、特長</a:t>
            </a:r>
            <a:endParaRPr lang="en-US" altLang="ja-JP" sz="1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93740" y="4595716"/>
            <a:ext cx="9492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電源部分を除く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8" b="89494" l="0" r="100000">
                        <a14:backgroundMark x1="90922" y1="69261" x2="90922" y2="69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507" y="1006624"/>
            <a:ext cx="2838853" cy="1068398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7726064" y="136666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 </a:t>
            </a:r>
            <a:r>
              <a:rPr kumimoji="1" lang="ja-JP" altLang="en-US" sz="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 モデル</a:t>
            </a:r>
            <a:endParaRPr kumimoji="1" lang="en-US" altLang="ja-JP" sz="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SG350-28-K9-JP</a:t>
            </a:r>
          </a:p>
          <a:p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SG350-28P-K9-JP</a:t>
            </a:r>
          </a:p>
          <a:p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（写真は 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SG350-28P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73398"/>
              </p:ext>
            </p:extLst>
          </p:nvPr>
        </p:nvGraphicFramePr>
        <p:xfrm>
          <a:off x="4578548" y="1945676"/>
          <a:ext cx="4436144" cy="2628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227"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SG350-10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SG350-10P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SG350-10MP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SG350-28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SG350-28P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2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ポート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 × 8</a:t>
                      </a:r>
                    </a:p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コンボ（</a:t>
                      </a: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SFP</a:t>
                      </a:r>
                      <a:r>
                        <a:rPr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 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 × 24</a:t>
                      </a:r>
                    </a:p>
                    <a:p>
                      <a:pPr marL="0" marR="0" indent="0" algn="ctr" defTabSz="685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 SFP</a:t>
                      </a:r>
                      <a:r>
                        <a:rPr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 </a:t>
                      </a:r>
                      <a:r>
                        <a:rPr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コンボ）</a:t>
                      </a:r>
                      <a:r>
                        <a:rPr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 4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PoE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PoE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〇（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62W</a:t>
                      </a:r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〇（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124W</a:t>
                      </a:r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〇（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195W</a:t>
                      </a:r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PoE</a:t>
                      </a:r>
                      <a:r>
                        <a:rPr kumimoji="1" lang="ja-JP" altLang="en-US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受電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2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スイッチング</a:t>
                      </a:r>
                      <a:endParaRPr kumimoji="1" lang="en-US" altLang="ja-JP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容量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 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 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 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 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 </a:t>
                      </a:r>
                      <a:r>
                        <a:rPr kumimoji="1" lang="en-US" altLang="ja-JP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Gbps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L3 </a:t>
                      </a:r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機能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スタティック ルーティング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7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電源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外付け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外付け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外付け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2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サイズ（高さ </a:t>
                      </a:r>
                      <a:r>
                        <a:rPr lang="en-US" altLang="ja-JP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 </a:t>
                      </a:r>
                      <a:r>
                        <a:rPr lang="ja-JP" altLang="en-US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幅 </a:t>
                      </a:r>
                      <a:r>
                        <a:rPr lang="en-US" altLang="ja-JP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 </a:t>
                      </a:r>
                      <a:r>
                        <a:rPr lang="ja-JP" altLang="en-US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奥行）</a:t>
                      </a:r>
                      <a:endParaRPr lang="ja-JP" alt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 × 27.9 × 17.0 cm※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 × 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43.9 × 20.2 </a:t>
                      </a:r>
                      <a:r>
                        <a:rPr kumimoji="1" lang="en-US" altLang="ja-JP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 × </a:t>
                      </a:r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43.9 × 25.7 </a:t>
                      </a:r>
                      <a:r>
                        <a:rPr kumimoji="1" lang="en-US" altLang="ja-JP" sz="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8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重量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1.09 Kg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1.19 Kg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1.19 Kg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2.75 Kg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3.83 Kg</a:t>
                      </a:r>
                      <a:endParaRPr kumimoji="1" lang="ja-JP" alt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36769"/>
                  </a:ext>
                </a:extLst>
              </a:tr>
            </a:tbl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4578549" y="1837953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</a:t>
            </a:r>
            <a:r>
              <a:rPr kumimoji="1" lang="ja-JP" altLang="en-US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主な仕様</a:t>
            </a:r>
            <a:endParaRPr kumimoji="1" lang="ja-JP" altLang="en-US" sz="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791" y="578470"/>
            <a:ext cx="1762705" cy="66339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726064" y="633631"/>
            <a:ext cx="116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 </a:t>
            </a:r>
            <a:r>
              <a:rPr kumimoji="1" lang="ja-JP" altLang="en-US" sz="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 モデル</a:t>
            </a:r>
            <a:endParaRPr kumimoji="1" lang="en-US" altLang="ja-JP" sz="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SG350-10-K9-JP</a:t>
            </a:r>
          </a:p>
          <a:p>
            <a:r>
              <a:rPr kumimoji="1" lang="en-US" altLang="ja-JP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SG350-10MP-K9-JP</a:t>
            </a:r>
          </a:p>
          <a:p>
            <a:r>
              <a:rPr kumimoji="1" lang="en-US" altLang="ja-JP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SG350-10P-K9-JP</a:t>
            </a:r>
          </a:p>
          <a:p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（写真は 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SG350-10P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8800" y="1711374"/>
            <a:ext cx="146065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SG300</a:t>
            </a:r>
            <a:r>
              <a:rPr kumimoji="1" lang="ja-JP" altLang="en-US" sz="1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の後継機</a:t>
            </a:r>
            <a:endParaRPr kumimoji="1" lang="ja-JP" altLang="en-US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8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PY_BGND"/>
          <p:cNvSpPr txBox="1">
            <a:spLocks/>
          </p:cNvSpPr>
          <p:nvPr/>
        </p:nvSpPr>
        <p:spPr bwMode="auto">
          <a:xfrm>
            <a:off x="2857500" y="1066802"/>
            <a:ext cx="5829300" cy="3657599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82880" tIns="0" rIns="0" bIns="0" numCol="1" anchor="ctr" anchorCtr="0" compatLnSpc="1">
            <a:prstTxWarp prst="textNoShape">
              <a:avLst/>
            </a:prstTxWarp>
          </a:bodyPr>
          <a:lstStyle>
            <a:lvl1pPr algn="ctr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500" kern="120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228600" indent="-228600" algn="l" defTabSz="684213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SG350 </a:t>
            </a:r>
            <a:r>
              <a:rPr lang="ja-JP" altLang="en-US" sz="3200" dirty="0"/>
              <a:t>（</a:t>
            </a:r>
            <a:r>
              <a:rPr lang="en-US" altLang="ja-JP" sz="3200" dirty="0" err="1"/>
              <a:t>PoE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PD</a:t>
            </a:r>
            <a:r>
              <a:rPr lang="ja-JP" altLang="en-US" sz="3200" dirty="0" smtClean="0"/>
              <a:t>対応）： </a:t>
            </a:r>
            <a:r>
              <a:rPr lang="en-US" altLang="ja-JP" sz="3200" dirty="0" err="1"/>
              <a:t>PoE</a:t>
            </a:r>
            <a:r>
              <a:rPr lang="en-US" altLang="ja-JP" sz="3200" dirty="0"/>
              <a:t> </a:t>
            </a:r>
            <a:r>
              <a:rPr lang="ja-JP" altLang="en-US" sz="3200" dirty="0" smtClean="0"/>
              <a:t>から給電</a:t>
            </a:r>
            <a:endParaRPr lang="en-US" sz="3200" dirty="0"/>
          </a:p>
        </p:txBody>
      </p:sp>
      <p:sp>
        <p:nvSpPr>
          <p:cNvPr id="51" name="Content Placeholder 163"/>
          <p:cNvSpPr txBox="1">
            <a:spLocks/>
          </p:cNvSpPr>
          <p:nvPr/>
        </p:nvSpPr>
        <p:spPr>
          <a:xfrm>
            <a:off x="370936" y="1077913"/>
            <a:ext cx="2499264" cy="3646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828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Pct val="100000"/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カスタマー ベネフィット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  <a:defRPr/>
            </a:pPr>
            <a:r>
              <a:rPr lang="ja-JP" altLang="en-US" sz="1600" dirty="0" smtClean="0">
                <a:solidFill>
                  <a:schemeClr val="tx1"/>
                </a:solidFill>
              </a:rPr>
              <a:t>ケーブルコスト削減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-228600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  <a:defRPr/>
            </a:pPr>
            <a:r>
              <a:rPr lang="en-US" altLang="ja-JP" sz="1600" dirty="0" err="1" smtClean="0">
                <a:solidFill>
                  <a:schemeClr val="tx1"/>
                </a:solidFill>
              </a:rPr>
              <a:t>PoE</a:t>
            </a:r>
            <a:r>
              <a:rPr lang="ja-JP" altLang="en-US" sz="1600" dirty="0" smtClean="0">
                <a:solidFill>
                  <a:schemeClr val="tx1"/>
                </a:solidFill>
              </a:rPr>
              <a:t>を</a:t>
            </a:r>
            <a:r>
              <a:rPr lang="en-US" altLang="ja-JP" sz="1600" dirty="0" smtClean="0">
                <a:solidFill>
                  <a:schemeClr val="tx1"/>
                </a:solidFill>
              </a:rPr>
              <a:t>AC</a:t>
            </a:r>
            <a:r>
              <a:rPr lang="ja-JP" altLang="en-US" sz="1600" dirty="0" smtClean="0">
                <a:solidFill>
                  <a:schemeClr val="tx1"/>
                </a:solidFill>
              </a:rPr>
              <a:t>電源のバックアップとしても利用可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926269" y="1498207"/>
            <a:ext cx="5556978" cy="2794788"/>
            <a:chOff x="2926269" y="1498207"/>
            <a:chExt cx="5556978" cy="2794788"/>
          </a:xfrm>
        </p:grpSpPr>
        <p:grpSp>
          <p:nvGrpSpPr>
            <p:cNvPr id="104" name="Group 103"/>
            <p:cNvGrpSpPr/>
            <p:nvPr/>
          </p:nvGrpSpPr>
          <p:grpSpPr>
            <a:xfrm>
              <a:off x="2926269" y="1498207"/>
              <a:ext cx="5556978" cy="2794788"/>
              <a:chOff x="2926269" y="1498207"/>
              <a:chExt cx="5556978" cy="279478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994839" y="1498207"/>
                <a:ext cx="2488408" cy="2794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63414" y="3019508"/>
                <a:ext cx="2115791" cy="1273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8345" y="1498207"/>
                <a:ext cx="2115791" cy="1384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4959350" y="2431924"/>
                <a:ext cx="1863725" cy="1038351"/>
                <a:chOff x="5105400" y="2431924"/>
                <a:chExt cx="1717675" cy="1038351"/>
              </a:xfrm>
            </p:grpSpPr>
            <p:cxnSp>
              <p:nvCxnSpPr>
                <p:cNvPr id="11275" name="Straight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5105400" y="2431924"/>
                  <a:ext cx="1549155" cy="22472"/>
                </a:xfrm>
                <a:prstGeom prst="line">
                  <a:avLst/>
                </a:prstGeom>
                <a:noFill/>
                <a:ln w="254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76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5105400" y="2431924"/>
                  <a:ext cx="1717675" cy="1038351"/>
                </a:xfrm>
                <a:prstGeom prst="line">
                  <a:avLst/>
                </a:prstGeom>
                <a:noFill/>
                <a:ln w="254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27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791882" y="2525768"/>
                <a:ext cx="1865376" cy="1020707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78" name="Straight Connector 20"/>
              <p:cNvCxnSpPr>
                <a:cxnSpLocks noChangeShapeType="1"/>
              </p:cNvCxnSpPr>
              <p:nvPr/>
            </p:nvCxnSpPr>
            <p:spPr bwMode="auto">
              <a:xfrm flipH="1">
                <a:off x="6678679" y="3552825"/>
                <a:ext cx="112646" cy="288398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79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7113692" y="3536950"/>
                <a:ext cx="0" cy="457804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1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6913240" y="2471222"/>
                <a:ext cx="0" cy="365760"/>
              </a:xfrm>
              <a:prstGeom prst="line">
                <a:avLst/>
              </a:prstGeom>
              <a:noFill/>
              <a:ln w="25400" cmpd="sng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2" name="Straight Connector 30"/>
              <p:cNvCxnSpPr>
                <a:cxnSpLocks noChangeShapeType="1"/>
              </p:cNvCxnSpPr>
              <p:nvPr/>
            </p:nvCxnSpPr>
            <p:spPr bwMode="auto">
              <a:xfrm flipH="1">
                <a:off x="7433778" y="2572124"/>
                <a:ext cx="0" cy="365760"/>
              </a:xfrm>
              <a:prstGeom prst="line">
                <a:avLst/>
              </a:prstGeom>
              <a:noFill/>
              <a:ln w="25400" cmpd="sng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7" name="TextBox 36"/>
              <p:cNvSpPr txBox="1">
                <a:spLocks noChangeArrowheads="1"/>
              </p:cNvSpPr>
              <p:nvPr/>
            </p:nvSpPr>
            <p:spPr bwMode="auto">
              <a:xfrm>
                <a:off x="5140888" y="3205817"/>
                <a:ext cx="843501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en-US" sz="825" dirty="0">
                    <a:latin typeface="+mj-lt"/>
                  </a:rPr>
                  <a:t>60W </a:t>
                </a:r>
                <a:r>
                  <a:rPr lang="en-US" altLang="en-US" sz="825" dirty="0" err="1" smtClean="0">
                    <a:latin typeface="+mj-lt"/>
                  </a:rPr>
                  <a:t>PoE</a:t>
                </a:r>
                <a:r>
                  <a:rPr lang="en-US" altLang="en-US" sz="825" dirty="0" smtClean="0">
                    <a:latin typeface="+mj-lt"/>
                  </a:rPr>
                  <a:t>/port</a:t>
                </a:r>
                <a:endParaRPr lang="en-US" altLang="en-US" sz="825" dirty="0">
                  <a:latin typeface="+mj-lt"/>
                </a:endParaRPr>
              </a:p>
              <a:p>
                <a:pPr algn="ctr" eaLnBrk="1" hangingPunct="1"/>
                <a:r>
                  <a:rPr lang="en-US" altLang="en-US" sz="750" dirty="0">
                    <a:latin typeface="+mj-lt"/>
                  </a:rPr>
                  <a:t>(1 or 2 ports)</a:t>
                </a:r>
              </a:p>
            </p:txBody>
          </p:sp>
          <p:sp>
            <p:nvSpPr>
              <p:cNvPr id="11288" name="TextBox 37"/>
              <p:cNvSpPr txBox="1">
                <a:spLocks noChangeArrowheads="1"/>
              </p:cNvSpPr>
              <p:nvPr/>
            </p:nvSpPr>
            <p:spPr bwMode="auto">
              <a:xfrm>
                <a:off x="5355765" y="2227205"/>
                <a:ext cx="655949" cy="21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825">
                    <a:latin typeface="+mj-lt"/>
                  </a:rPr>
                  <a:t>802.3at/</a:t>
                </a:r>
                <a:r>
                  <a:rPr lang="en-US" altLang="en-US" sz="825" dirty="0" err="1">
                    <a:latin typeface="+mj-lt"/>
                  </a:rPr>
                  <a:t>af</a:t>
                </a:r>
                <a:endParaRPr lang="en-US" altLang="en-US" sz="825" dirty="0">
                  <a:latin typeface="+mj-lt"/>
                </a:endParaRPr>
              </a:p>
            </p:txBody>
          </p:sp>
          <p:sp>
            <p:nvSpPr>
              <p:cNvPr id="11289" name="TextBox 38"/>
              <p:cNvSpPr txBox="1">
                <a:spLocks noChangeArrowheads="1"/>
              </p:cNvSpPr>
              <p:nvPr/>
            </p:nvSpPr>
            <p:spPr bwMode="auto">
              <a:xfrm>
                <a:off x="7519141" y="3643777"/>
                <a:ext cx="902811" cy="21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825" dirty="0">
                    <a:latin typeface="+mj-lt"/>
                  </a:rPr>
                  <a:t>802.3at/</a:t>
                </a:r>
                <a:r>
                  <a:rPr lang="en-US" altLang="en-US" sz="825" dirty="0" err="1" smtClean="0">
                    <a:latin typeface="+mj-lt"/>
                  </a:rPr>
                  <a:t>af</a:t>
                </a:r>
                <a:r>
                  <a:rPr lang="en-US" altLang="en-US" sz="825" dirty="0" smtClean="0">
                    <a:latin typeface="+mj-lt"/>
                  </a:rPr>
                  <a:t>/60W</a:t>
                </a:r>
                <a:endParaRPr lang="en-US" altLang="en-US" sz="825" dirty="0">
                  <a:latin typeface="+mj-lt"/>
                </a:endParaRPr>
              </a:p>
            </p:txBody>
          </p:sp>
          <p:sp>
            <p:nvSpPr>
              <p:cNvPr id="11290" name="TextBox 39"/>
              <p:cNvSpPr txBox="1">
                <a:spLocks noChangeArrowheads="1"/>
              </p:cNvSpPr>
              <p:nvPr/>
            </p:nvSpPr>
            <p:spPr bwMode="auto">
              <a:xfrm>
                <a:off x="3655848" y="1939489"/>
                <a:ext cx="9893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n-ea"/>
                    <a:ea typeface="+mn-ea"/>
                  </a:rPr>
                  <a:t>350</a:t>
                </a:r>
                <a:r>
                  <a:rPr lang="ja-JP" altLang="en-US" sz="1200" dirty="0" smtClean="0">
                    <a:latin typeface="+mn-ea"/>
                    <a:ea typeface="+mn-ea"/>
                  </a:rPr>
                  <a:t>シリーズ</a:t>
                </a:r>
                <a:endParaRPr lang="en-US" altLang="en-US" sz="1200" dirty="0">
                  <a:latin typeface="+mn-ea"/>
                  <a:ea typeface="+mn-ea"/>
                </a:endParaRPr>
              </a:p>
            </p:txBody>
          </p:sp>
          <p:sp>
            <p:nvSpPr>
              <p:cNvPr id="11291" name="TextBox 40"/>
              <p:cNvSpPr txBox="1">
                <a:spLocks noChangeArrowheads="1"/>
              </p:cNvSpPr>
              <p:nvPr/>
            </p:nvSpPr>
            <p:spPr bwMode="auto">
              <a:xfrm>
                <a:off x="6786377" y="2071785"/>
                <a:ext cx="9893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n-ea"/>
                    <a:ea typeface="+mn-ea"/>
                  </a:rPr>
                  <a:t>350</a:t>
                </a:r>
                <a:r>
                  <a:rPr lang="ja-JP" altLang="en-US" sz="1200" dirty="0" smtClean="0">
                    <a:latin typeface="+mn-ea"/>
                    <a:ea typeface="+mn-ea"/>
                  </a:rPr>
                  <a:t>シリーズ</a:t>
                </a:r>
                <a:endParaRPr lang="en-US" altLang="en-US" sz="1200" dirty="0">
                  <a:latin typeface="+mn-ea"/>
                  <a:ea typeface="+mn-ea"/>
                </a:endParaRPr>
              </a:p>
            </p:txBody>
          </p:sp>
          <p:sp>
            <p:nvSpPr>
              <p:cNvPr id="11292" name="TextBox 41"/>
              <p:cNvSpPr txBox="1">
                <a:spLocks noChangeArrowheads="1"/>
              </p:cNvSpPr>
              <p:nvPr/>
            </p:nvSpPr>
            <p:spPr bwMode="auto">
              <a:xfrm>
                <a:off x="6632901" y="3145588"/>
                <a:ext cx="132279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n-ea"/>
                    <a:ea typeface="+mn-ea"/>
                  </a:rPr>
                  <a:t>350</a:t>
                </a:r>
                <a:r>
                  <a:rPr lang="ja-JP" altLang="en-US" sz="1200" dirty="0" smtClean="0">
                    <a:latin typeface="+mn-ea"/>
                    <a:ea typeface="+mn-ea"/>
                  </a:rPr>
                  <a:t>シリーズ</a:t>
                </a:r>
                <a:r>
                  <a:rPr lang="en-US" altLang="en-US" sz="1200" dirty="0" smtClean="0">
                    <a:latin typeface="+mn-ea"/>
                    <a:ea typeface="+mn-ea"/>
                  </a:rPr>
                  <a:t> </a:t>
                </a:r>
                <a:r>
                  <a:rPr lang="en-US" altLang="en-US" sz="1200" dirty="0" err="1" smtClean="0">
                    <a:latin typeface="+mn-ea"/>
                    <a:ea typeface="+mn-ea"/>
                  </a:rPr>
                  <a:t>PoE</a:t>
                </a:r>
                <a:endParaRPr lang="en-US" altLang="en-US" sz="1200" dirty="0">
                  <a:latin typeface="+mn-ea"/>
                  <a:ea typeface="+mn-ea"/>
                </a:endParaRPr>
              </a:p>
            </p:txBody>
          </p:sp>
          <p:sp>
            <p:nvSpPr>
              <p:cNvPr id="11293" name="TextBox 42"/>
              <p:cNvSpPr txBox="1">
                <a:spLocks noChangeArrowheads="1"/>
              </p:cNvSpPr>
              <p:nvPr/>
            </p:nvSpPr>
            <p:spPr bwMode="auto">
              <a:xfrm>
                <a:off x="7669234" y="2332913"/>
                <a:ext cx="805029" cy="19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675">
                    <a:solidFill>
                      <a:srgbClr val="000000"/>
                    </a:solidFill>
                    <a:latin typeface="+mj-lt"/>
                  </a:rPr>
                  <a:t>8/10 port Switch</a:t>
                </a:r>
              </a:p>
            </p:txBody>
          </p:sp>
          <p:sp>
            <p:nvSpPr>
              <p:cNvPr id="11294" name="TextBox 43"/>
              <p:cNvSpPr txBox="1">
                <a:spLocks noChangeArrowheads="1"/>
              </p:cNvSpPr>
              <p:nvPr/>
            </p:nvSpPr>
            <p:spPr bwMode="auto">
              <a:xfrm>
                <a:off x="7619447" y="3408791"/>
                <a:ext cx="805029" cy="19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en-US" sz="675" dirty="0">
                    <a:solidFill>
                      <a:srgbClr val="000000"/>
                    </a:solidFill>
                    <a:latin typeface="+mj-lt"/>
                  </a:rPr>
                  <a:t>8/10 port Switch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26269" y="1526222"/>
                <a:ext cx="2359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 smtClean="0">
                    <a:solidFill>
                      <a:schemeClr val="tx2"/>
                    </a:solidFill>
                    <a:latin typeface="+mj-lt"/>
                  </a:rPr>
                  <a:t>ワイヤリング クローゼット</a:t>
                </a:r>
                <a:endParaRPr lang="en-US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568149" y="1522483"/>
                <a:ext cx="1377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tx2"/>
                    </a:solidFill>
                    <a:latin typeface="+mj-lt"/>
                  </a:rPr>
                  <a:t>会議室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j-lt"/>
                  </a:rPr>
                  <a:t>/</a:t>
                </a:r>
                <a:r>
                  <a:rPr lang="ja-JP" altLang="en-US" sz="1600" dirty="0" smtClean="0">
                    <a:solidFill>
                      <a:schemeClr val="tx2"/>
                    </a:solidFill>
                    <a:latin typeface="+mj-lt"/>
                  </a:rPr>
                  <a:t>教室</a:t>
                </a:r>
                <a:r>
                  <a:rPr lang="en-US" sz="1600" dirty="0" smtClean="0">
                    <a:solidFill>
                      <a:schemeClr val="tx2"/>
                    </a:solidFill>
                    <a:latin typeface="+mj-lt"/>
                  </a:rPr>
                  <a:t>/</a:t>
                </a:r>
              </a:p>
              <a:p>
                <a:pPr algn="ctr"/>
                <a:r>
                  <a:rPr lang="ja-JP" altLang="en-US" sz="1600" dirty="0" smtClean="0">
                    <a:solidFill>
                      <a:schemeClr val="tx2"/>
                    </a:solidFill>
                    <a:latin typeface="+mj-lt"/>
                  </a:rPr>
                  <a:t>ホテルの客室</a:t>
                </a:r>
                <a:endParaRPr lang="en-US" sz="16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1" name="TextBox 37"/>
              <p:cNvSpPr txBox="1">
                <a:spLocks noChangeArrowheads="1"/>
              </p:cNvSpPr>
              <p:nvPr/>
            </p:nvSpPr>
            <p:spPr bwMode="auto">
              <a:xfrm>
                <a:off x="3559063" y="3369719"/>
                <a:ext cx="567784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r" eaLnBrk="1" hangingPunct="1"/>
                <a:r>
                  <a:rPr lang="en-US" altLang="en-US" sz="825" dirty="0">
                    <a:latin typeface="+mj-lt"/>
                  </a:rPr>
                  <a:t>802.3at</a:t>
                </a:r>
                <a:r>
                  <a:rPr lang="en-US" altLang="en-US" sz="825" dirty="0" smtClean="0">
                    <a:latin typeface="+mj-lt"/>
                  </a:rPr>
                  <a:t>/</a:t>
                </a:r>
                <a:br>
                  <a:rPr lang="en-US" altLang="en-US" sz="825" dirty="0" smtClean="0">
                    <a:latin typeface="+mj-lt"/>
                  </a:rPr>
                </a:br>
                <a:r>
                  <a:rPr lang="en-US" altLang="en-US" sz="825" dirty="0" err="1" smtClean="0">
                    <a:latin typeface="+mj-lt"/>
                  </a:rPr>
                  <a:t>af</a:t>
                </a:r>
                <a:r>
                  <a:rPr lang="en-US" altLang="en-US" sz="825" dirty="0" smtClean="0">
                    <a:latin typeface="+mj-lt"/>
                  </a:rPr>
                  <a:t>/60W</a:t>
                </a:r>
                <a:endParaRPr lang="en-US" altLang="en-US" sz="825" dirty="0">
                  <a:latin typeface="+mj-lt"/>
                </a:endParaRPr>
              </a:p>
            </p:txBody>
          </p:sp>
          <p:cxnSp>
            <p:nvCxnSpPr>
              <p:cNvPr id="81" name="Straight Connector 47"/>
              <p:cNvCxnSpPr>
                <a:cxnSpLocks noChangeShapeType="1"/>
              </p:cNvCxnSpPr>
              <p:nvPr/>
            </p:nvCxnSpPr>
            <p:spPr bwMode="auto">
              <a:xfrm flipV="1">
                <a:off x="4083024" y="2509785"/>
                <a:ext cx="0" cy="1280160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Connector 47"/>
              <p:cNvCxnSpPr>
                <a:cxnSpLocks noChangeShapeType="1"/>
              </p:cNvCxnSpPr>
              <p:nvPr/>
            </p:nvCxnSpPr>
            <p:spPr bwMode="auto">
              <a:xfrm flipV="1">
                <a:off x="4661351" y="2514930"/>
                <a:ext cx="0" cy="1280160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8" name="Straight Connector 47"/>
              <p:cNvCxnSpPr>
                <a:cxnSpLocks noChangeShapeType="1"/>
              </p:cNvCxnSpPr>
              <p:nvPr/>
            </p:nvCxnSpPr>
            <p:spPr bwMode="auto">
              <a:xfrm flipV="1">
                <a:off x="3504697" y="2468328"/>
                <a:ext cx="0" cy="1280160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6975" y="2235307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5516" y="3053956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8416" y="3226327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8088" y="3217645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2344" y="3217645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7137" y="3612134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2776" y="3640514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3506" y="3659980"/>
                <a:ext cx="160428" cy="159626"/>
              </a:xfrm>
              <a:prstGeom prst="rect">
                <a:avLst/>
              </a:prstGeom>
            </p:spPr>
          </p:pic>
          <p:pic>
            <p:nvPicPr>
              <p:cNvPr id="73" name="Picture 3" descr="Y:\Training\Cisco Templates\2010_Updated Templates\New Cisco Brand\Device Icons\DiagramIcons_PNG\Device_laptop_3145_RGB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60192" y="2800350"/>
                <a:ext cx="296666" cy="278606"/>
              </a:xfrm>
              <a:prstGeom prst="rect">
                <a:avLst/>
              </a:prstGeom>
              <a:noFill/>
            </p:spPr>
          </p:pic>
          <p:cxnSp>
            <p:nvCxnSpPr>
              <p:cNvPr id="7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7459729" y="3552825"/>
                <a:ext cx="112646" cy="288398"/>
              </a:xfrm>
              <a:prstGeom prst="line">
                <a:avLst/>
              </a:prstGeom>
              <a:noFill/>
              <a:ln w="25400" cmpd="sng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82" name="Picture 6" descr="SF 300-08 angle left MR.jpg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6611104" y="3392378"/>
                <a:ext cx="1049521" cy="26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45" descr="KN03018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22" t="9687" r="13190" b="18245"/>
              <a:stretch>
                <a:fillRect/>
              </a:stretch>
            </p:blipFill>
            <p:spPr bwMode="auto">
              <a:xfrm>
                <a:off x="3328546" y="3695569"/>
                <a:ext cx="356879" cy="356879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9" descr="2212711_big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84" r="726" b="2667"/>
              <a:stretch>
                <a:fillRect/>
              </a:stretch>
            </p:blipFill>
            <p:spPr bwMode="auto">
              <a:xfrm>
                <a:off x="4451220" y="3684482"/>
                <a:ext cx="400170" cy="379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21" descr="camer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02167" y="3728706"/>
                <a:ext cx="512341" cy="290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7100411" y="2768412"/>
                <a:ext cx="487794" cy="355790"/>
                <a:chOff x="1353967" y="1352550"/>
                <a:chExt cx="4437233" cy="3236453"/>
              </a:xfrm>
            </p:grpSpPr>
            <p:pic>
              <p:nvPicPr>
                <p:cNvPr id="100" name="Picture 6" descr="T:\00\Hardware_1185_256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353967" y="1744201"/>
                  <a:ext cx="2438398" cy="243839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1" name="Group 96"/>
                <p:cNvGrpSpPr/>
                <p:nvPr/>
              </p:nvGrpSpPr>
              <p:grpSpPr>
                <a:xfrm>
                  <a:off x="3352800" y="1352550"/>
                  <a:ext cx="2438400" cy="3236453"/>
                  <a:chOff x="3352800" y="1352550"/>
                  <a:chExt cx="2438400" cy="3236453"/>
                </a:xfrm>
              </p:grpSpPr>
              <p:pic>
                <p:nvPicPr>
                  <p:cNvPr id="102" name="Picture 5" descr="Y:\Training\Cisco Templates\2010_Updated Templates\New Cisco Brand\Kubrik Icons\256 Pixel Size\Keyboard_1259_256.png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698332" y="2913059"/>
                    <a:ext cx="1675946" cy="167594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3" name="Picture 4" descr="Y:\Training\Cisco Templates\2010_Updated Templates\New Cisco Brand\Kubrik Icons\256 Pixel Size\end_host_1177_256.png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3352800" y="1352550"/>
                    <a:ext cx="2438400" cy="243840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106" name="Picture 9" descr="2212711_bi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" r="726" b="2667"/>
            <a:stretch>
              <a:fillRect/>
            </a:stretch>
          </p:blipFill>
          <p:spPr bwMode="auto">
            <a:xfrm>
              <a:off x="6392542" y="3828552"/>
              <a:ext cx="400170" cy="37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1" descr="2212711_bi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" r="726" b="2667"/>
            <a:stretch>
              <a:fillRect/>
            </a:stretch>
          </p:blipFill>
          <p:spPr bwMode="auto">
            <a:xfrm>
              <a:off x="7374489" y="3828552"/>
              <a:ext cx="399114" cy="38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2" descr="2212711_big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" r="726" b="2667"/>
            <a:stretch>
              <a:fillRect/>
            </a:stretch>
          </p:blipFill>
          <p:spPr bwMode="auto">
            <a:xfrm>
              <a:off x="6883515" y="3828552"/>
              <a:ext cx="400170" cy="38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4" descr="SF 300-08 angle left MR.jpg"/>
            <p:cNvPicPr>
              <a:picLocks noChangeAspect="1" noChangeArrowheads="1"/>
            </p:cNvPicPr>
            <p:nvPr/>
          </p:nvPicPr>
          <p:blipFill>
            <a:blip r:embed="rId14"/>
            <a:stretch>
              <a:fillRect/>
            </a:stretch>
          </p:blipFill>
          <p:spPr bwMode="auto">
            <a:xfrm>
              <a:off x="6654555" y="2324400"/>
              <a:ext cx="1048466" cy="25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5" descr="SG300-52P_Left.jpg"/>
            <p:cNvPicPr>
              <a:picLocks noChangeAspect="1" noChangeArrowheads="1"/>
            </p:cNvPicPr>
            <p:nvPr/>
          </p:nvPicPr>
          <p:blipFill>
            <a:blip r:embed="rId15"/>
            <a:srcRect l="3303" t="35441" r="3470" b="40634"/>
            <a:stretch>
              <a:fillRect/>
            </a:stretch>
          </p:blipFill>
          <p:spPr bwMode="auto">
            <a:xfrm>
              <a:off x="3128963" y="2190749"/>
              <a:ext cx="1919288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1287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TNBABT_Open and Close Theme</Template>
  <TotalTime>3401</TotalTime>
  <Words>930</Words>
  <Application>Microsoft Office PowerPoint</Application>
  <PresentationFormat>画面に合わせる (16:9)</PresentationFormat>
  <Paragraphs>269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Ciscolight</vt:lpstr>
      <vt:lpstr>ＭＳ Ｐゴシック</vt:lpstr>
      <vt:lpstr>宋体</vt:lpstr>
      <vt:lpstr>メイリオ</vt:lpstr>
      <vt:lpstr>Arial</vt:lpstr>
      <vt:lpstr>Calibri</vt:lpstr>
      <vt:lpstr>CiscoSans</vt:lpstr>
      <vt:lpstr>CiscoSans ExtraLight</vt:lpstr>
      <vt:lpstr>CiscoSans Thin</vt:lpstr>
      <vt:lpstr>Wingdings</vt:lpstr>
      <vt:lpstr>Blue theme 2016 16x9</vt:lpstr>
      <vt:lpstr>Cisco Startシリーズ 製品概要＆エントリー モデル編</vt:lpstr>
      <vt:lpstr>Cisco Start シリーズ　製品ラインアップ</vt:lpstr>
      <vt:lpstr>SGシリーズ スイッチ</vt:lpstr>
      <vt:lpstr>スモール ビジネス スイッチ 製品ラインアップ</vt:lpstr>
      <vt:lpstr>SG110Dシリーズ スイッチ</vt:lpstr>
      <vt:lpstr>SG300シリーズ スイッチ</vt:lpstr>
      <vt:lpstr>SG300シリーズ スイッチ製品概要</vt:lpstr>
      <vt:lpstr>PowerPoint プレゼンテーション</vt:lpstr>
      <vt:lpstr>SG350 （PoE PD対応）： PoE から給電</vt:lpstr>
      <vt:lpstr>PowerPoint プレゼンテーション</vt:lpstr>
      <vt:lpstr>FindIT Network Management</vt:lpstr>
      <vt:lpstr>FindIT Network Management</vt:lpstr>
      <vt:lpstr>FindIT Network Management コンポーネント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Slides</dc:title>
  <dc:creator>Microsoft Office ユーザー</dc:creator>
  <cp:lastModifiedBy>Sachiko Wakuta -T (swakuta - Adecco at Cisco)</cp:lastModifiedBy>
  <cp:revision>46</cp:revision>
  <cp:lastPrinted>2017-03-17T07:09:40Z</cp:lastPrinted>
  <dcterms:created xsi:type="dcterms:W3CDTF">2016-06-16T05:23:34Z</dcterms:created>
  <dcterms:modified xsi:type="dcterms:W3CDTF">2017-03-22T07:11:41Z</dcterms:modified>
</cp:coreProperties>
</file>