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4.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5.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6.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7.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19" r:id="rId2"/>
    <p:sldMasterId id="2147484041" r:id="rId3"/>
    <p:sldMasterId id="2147484054" r:id="rId4"/>
    <p:sldMasterId id="2147484066" r:id="rId5"/>
    <p:sldMasterId id="2147484074" r:id="rId6"/>
    <p:sldMasterId id="2147484082" r:id="rId7"/>
    <p:sldMasterId id="2147484090" r:id="rId8"/>
    <p:sldMasterId id="2147484103" r:id="rId9"/>
    <p:sldMasterId id="2147484116" r:id="rId10"/>
    <p:sldMasterId id="2147484165" r:id="rId11"/>
    <p:sldMasterId id="2147484178" r:id="rId12"/>
    <p:sldMasterId id="2147484187" r:id="rId13"/>
    <p:sldMasterId id="2147484199" r:id="rId14"/>
    <p:sldMasterId id="2147484231" r:id="rId15"/>
    <p:sldMasterId id="2147484244" r:id="rId16"/>
    <p:sldMasterId id="2147484252" r:id="rId17"/>
    <p:sldMasterId id="2147484260" r:id="rId18"/>
  </p:sldMasterIdLst>
  <p:notesMasterIdLst>
    <p:notesMasterId r:id="rId91"/>
  </p:notesMasterIdLst>
  <p:handoutMasterIdLst>
    <p:handoutMasterId r:id="rId92"/>
  </p:handoutMasterIdLst>
  <p:sldIdLst>
    <p:sldId id="455" r:id="rId19"/>
    <p:sldId id="456" r:id="rId20"/>
    <p:sldId id="457" r:id="rId21"/>
    <p:sldId id="458" r:id="rId22"/>
    <p:sldId id="459" r:id="rId23"/>
    <p:sldId id="460" r:id="rId24"/>
    <p:sldId id="461" r:id="rId25"/>
    <p:sldId id="462" r:id="rId26"/>
    <p:sldId id="463" r:id="rId27"/>
    <p:sldId id="464" r:id="rId28"/>
    <p:sldId id="465" r:id="rId29"/>
    <p:sldId id="466" r:id="rId30"/>
    <p:sldId id="467" r:id="rId31"/>
    <p:sldId id="468" r:id="rId32"/>
    <p:sldId id="469" r:id="rId33"/>
    <p:sldId id="470" r:id="rId34"/>
    <p:sldId id="471" r:id="rId35"/>
    <p:sldId id="472" r:id="rId36"/>
    <p:sldId id="473" r:id="rId37"/>
    <p:sldId id="474" r:id="rId38"/>
    <p:sldId id="475" r:id="rId39"/>
    <p:sldId id="476" r:id="rId40"/>
    <p:sldId id="477" r:id="rId41"/>
    <p:sldId id="316" r:id="rId42"/>
    <p:sldId id="319" r:id="rId43"/>
    <p:sldId id="318" r:id="rId44"/>
    <p:sldId id="265" r:id="rId45"/>
    <p:sldId id="266" r:id="rId46"/>
    <p:sldId id="268" r:id="rId47"/>
    <p:sldId id="303" r:id="rId48"/>
    <p:sldId id="295" r:id="rId49"/>
    <p:sldId id="291" r:id="rId50"/>
    <p:sldId id="317" r:id="rId51"/>
    <p:sldId id="296" r:id="rId52"/>
    <p:sldId id="277" r:id="rId53"/>
    <p:sldId id="279" r:id="rId54"/>
    <p:sldId id="320" r:id="rId55"/>
    <p:sldId id="408" r:id="rId56"/>
    <p:sldId id="322" r:id="rId57"/>
    <p:sldId id="323" r:id="rId58"/>
    <p:sldId id="324" r:id="rId59"/>
    <p:sldId id="325" r:id="rId60"/>
    <p:sldId id="326" r:id="rId61"/>
    <p:sldId id="327" r:id="rId62"/>
    <p:sldId id="328" r:id="rId63"/>
    <p:sldId id="329" r:id="rId64"/>
    <p:sldId id="330" r:id="rId65"/>
    <p:sldId id="331" r:id="rId66"/>
    <p:sldId id="332" r:id="rId67"/>
    <p:sldId id="432" r:id="rId68"/>
    <p:sldId id="433" r:id="rId69"/>
    <p:sldId id="434" r:id="rId70"/>
    <p:sldId id="435" r:id="rId71"/>
    <p:sldId id="436" r:id="rId72"/>
    <p:sldId id="437" r:id="rId73"/>
    <p:sldId id="438" r:id="rId74"/>
    <p:sldId id="439" r:id="rId75"/>
    <p:sldId id="440" r:id="rId76"/>
    <p:sldId id="441" r:id="rId77"/>
    <p:sldId id="442" r:id="rId78"/>
    <p:sldId id="443" r:id="rId79"/>
    <p:sldId id="444" r:id="rId80"/>
    <p:sldId id="445" r:id="rId81"/>
    <p:sldId id="446" r:id="rId82"/>
    <p:sldId id="447" r:id="rId83"/>
    <p:sldId id="448" r:id="rId84"/>
    <p:sldId id="449" r:id="rId85"/>
    <p:sldId id="450" r:id="rId86"/>
    <p:sldId id="451" r:id="rId87"/>
    <p:sldId id="452" r:id="rId88"/>
    <p:sldId id="453" r:id="rId89"/>
    <p:sldId id="454" r:id="rId9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3175"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DBF2"/>
    <a:srgbClr val="049FD9"/>
    <a:srgbClr val="1FAED4"/>
    <a:srgbClr val="72C059"/>
    <a:srgbClr val="B2D171"/>
    <a:srgbClr val="B8E1D0"/>
    <a:srgbClr val="26194B"/>
    <a:srgbClr val="9891A0"/>
    <a:srgbClr val="113074"/>
    <a:srgbClr val="1675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854" autoAdjust="0"/>
    <p:restoredTop sz="96942" autoAdjust="0"/>
  </p:normalViewPr>
  <p:slideViewPr>
    <p:cSldViewPr snapToGrid="0" snapToObjects="1" showGuides="1">
      <p:cViewPr varScale="1">
        <p:scale>
          <a:sx n="172" d="100"/>
          <a:sy n="172" d="100"/>
        </p:scale>
        <p:origin x="480" y="184"/>
      </p:cViewPr>
      <p:guideLst>
        <p:guide pos="3175"/>
        <p:guide orient="horz" pos="162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showGuides="1">
      <p:cViewPr varScale="1">
        <p:scale>
          <a:sx n="87" d="100"/>
          <a:sy n="87" d="100"/>
        </p:scale>
        <p:origin x="2574" y="72"/>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90" Type="http://schemas.openxmlformats.org/officeDocument/2006/relationships/slide" Target="slides/slide72.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commentAuthors" Target="commentAuthors.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80" Type="http://schemas.openxmlformats.org/officeDocument/2006/relationships/slide" Target="slides/slide62.xml"/><Relationship Id="rId81" Type="http://schemas.openxmlformats.org/officeDocument/2006/relationships/slide" Target="slides/slide63.xml"/><Relationship Id="rId82" Type="http://schemas.openxmlformats.org/officeDocument/2006/relationships/slide" Target="slides/slide64.xml"/><Relationship Id="rId83" Type="http://schemas.openxmlformats.org/officeDocument/2006/relationships/slide" Target="slides/slide65.xml"/><Relationship Id="rId84" Type="http://schemas.openxmlformats.org/officeDocument/2006/relationships/slide" Target="slides/slide66.xml"/><Relationship Id="rId85" Type="http://schemas.openxmlformats.org/officeDocument/2006/relationships/slide" Target="slides/slide67.xml"/><Relationship Id="rId86" Type="http://schemas.openxmlformats.org/officeDocument/2006/relationships/slide" Target="slides/slide68.xml"/><Relationship Id="rId87" Type="http://schemas.openxmlformats.org/officeDocument/2006/relationships/slide" Target="slides/slide69.xml"/><Relationship Id="rId88" Type="http://schemas.openxmlformats.org/officeDocument/2006/relationships/slide" Target="slides/slide70.xml"/><Relationship Id="rId89" Type="http://schemas.openxmlformats.org/officeDocument/2006/relationships/slide" Target="slides/slide7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10/17/17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10/17/17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5245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i="0" kern="1200" dirty="0">
                <a:solidFill>
                  <a:schemeClr val="tx1"/>
                </a:solidFill>
                <a:effectLst/>
                <a:latin typeface="+mn-lt"/>
                <a:ea typeface="+mn-ea"/>
                <a:cs typeface="+mn-cs"/>
              </a:rPr>
              <a:t>いまは、</a:t>
            </a:r>
            <a:r>
              <a:rPr lang="en-US" altLang="ja-JP" sz="1200" b="0" i="0" kern="1200" dirty="0">
                <a:solidFill>
                  <a:schemeClr val="tx1"/>
                </a:solidFill>
                <a:effectLst/>
                <a:latin typeface="+mn-lt"/>
                <a:ea typeface="+mn-ea"/>
                <a:cs typeface="+mn-cs"/>
              </a:rPr>
              <a:t>Cisco Spark</a:t>
            </a:r>
            <a:r>
              <a:rPr lang="ja-JP" altLang="en-US" sz="1200" b="0" i="0" kern="1200" dirty="0">
                <a:solidFill>
                  <a:schemeClr val="tx1"/>
                </a:solidFill>
                <a:effectLst/>
                <a:latin typeface="+mn-lt"/>
                <a:ea typeface="+mn-ea"/>
                <a:cs typeface="+mn-cs"/>
              </a:rPr>
              <a:t>は完全なコラボレーション　プラットフォームになっています。</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新しい機能には、会議サービスの強化、ホワイトボード、簡略化されたナビゲーションモデルなどがあり、</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ユーザはさまざまなアクティビティ間でシームレスに移動できます。</a:t>
            </a:r>
            <a:r>
              <a:rPr lang="en-US" baseline="0" dirty="0"/>
              <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96415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b="0" i="0" kern="1200" dirty="0">
                <a:solidFill>
                  <a:schemeClr val="tx1"/>
                </a:solidFill>
                <a:effectLst/>
                <a:latin typeface="+mn-lt"/>
                <a:ea typeface="+mn-ea"/>
                <a:cs typeface="+mn-cs"/>
              </a:rPr>
              <a:t>Cisco Spark Board</a:t>
            </a:r>
            <a:r>
              <a:rPr lang="ja-JP" altLang="en-US" sz="1200" b="0" i="0" kern="1200" dirty="0">
                <a:solidFill>
                  <a:schemeClr val="tx1"/>
                </a:solidFill>
                <a:effectLst/>
                <a:latin typeface="+mn-lt"/>
                <a:ea typeface="+mn-ea"/>
                <a:cs typeface="+mn-cs"/>
              </a:rPr>
              <a:t>の紹介。</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チームワークのために設計された壁面タブレット</a:t>
            </a:r>
            <a:r>
              <a:rPr lang="en-US" altLang="ja-JP" sz="1200" b="0" i="0" kern="1200" dirty="0">
                <a:solidFill>
                  <a:schemeClr val="tx1"/>
                </a:solidFill>
                <a:effectLst/>
                <a:latin typeface="+mn-lt"/>
                <a:ea typeface="+mn-ea"/>
                <a:cs typeface="+mn-cs"/>
              </a:rPr>
              <a:t>Cisco Spark Board</a:t>
            </a:r>
            <a:r>
              <a:rPr lang="ja-JP" altLang="en-US" sz="1200" b="0" i="0" kern="1200" dirty="0">
                <a:solidFill>
                  <a:schemeClr val="tx1"/>
                </a:solidFill>
                <a:effectLst/>
                <a:latin typeface="+mn-lt"/>
                <a:ea typeface="+mn-ea"/>
                <a:cs typeface="+mn-cs"/>
              </a:rPr>
              <a:t>は、チームとの共有体験を実現するために構築されています。</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クラウドベースのソフトウェアは、コミュニケーションと作成の両方のツールをチーム環境で統合します。 </a:t>
            </a:r>
            <a:endParaRPr lang="en-US" altLang="ja-JP" sz="1200" b="0" i="0" kern="1200" dirty="0">
              <a:solidFill>
                <a:schemeClr val="tx1"/>
              </a:solidFill>
              <a:effectLst/>
              <a:latin typeface="+mn-lt"/>
              <a:ea typeface="+mn-ea"/>
              <a:cs typeface="+mn-cs"/>
            </a:endParaRPr>
          </a:p>
          <a:p>
            <a:r>
              <a:rPr lang="en-US" altLang="ja-JP" sz="1200" b="0" i="0" kern="1200" dirty="0">
                <a:solidFill>
                  <a:schemeClr val="tx1"/>
                </a:solidFill>
                <a:effectLst/>
                <a:latin typeface="+mn-lt"/>
                <a:ea typeface="+mn-ea"/>
                <a:cs typeface="+mn-cs"/>
              </a:rPr>
              <a:t>Cisco Spark</a:t>
            </a:r>
            <a:r>
              <a:rPr lang="ja-JP" altLang="en-US" sz="1200" b="0" i="0" kern="1200" dirty="0">
                <a:solidFill>
                  <a:schemeClr val="tx1"/>
                </a:solidFill>
                <a:effectLst/>
                <a:latin typeface="+mn-lt"/>
                <a:ea typeface="+mn-ea"/>
                <a:cs typeface="+mn-cs"/>
              </a:rPr>
              <a:t>で、オーディオ、ビデオ、チャットの履歴が、共有ファイルと任意のデバイスでアクセス可能な</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ホワイトボードの図面とともに自動的に保存されます。</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どこにいても、妥協のないコラボレーション体験をユーザが利用できるようになりました。</a:t>
            </a:r>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69491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b="0" i="0" kern="1200" dirty="0">
                <a:solidFill>
                  <a:schemeClr val="tx1"/>
                </a:solidFill>
                <a:effectLst/>
                <a:latin typeface="+mn-lt"/>
                <a:ea typeface="+mn-ea"/>
                <a:cs typeface="+mn-cs"/>
              </a:rPr>
              <a:t>Cisco Spark</a:t>
            </a:r>
            <a:r>
              <a:rPr lang="ja-JP" altLang="en-US" sz="1200" b="0" i="0" kern="1200" dirty="0">
                <a:solidFill>
                  <a:schemeClr val="tx1"/>
                </a:solidFill>
                <a:effectLst/>
                <a:latin typeface="+mn-lt"/>
                <a:ea typeface="+mn-ea"/>
                <a:cs typeface="+mn-cs"/>
              </a:rPr>
              <a:t>アプリケーションは、個人用のデバイス用のソリューションを提供します。</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それでは、会議室は？</a:t>
            </a:r>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74074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b="0" i="0" kern="1200" dirty="0">
                <a:solidFill>
                  <a:schemeClr val="tx1"/>
                </a:solidFill>
                <a:effectLst/>
                <a:latin typeface="+mn-lt"/>
                <a:ea typeface="+mn-ea"/>
                <a:cs typeface="+mn-cs"/>
              </a:rPr>
              <a:t>Cisco Spark Board</a:t>
            </a:r>
            <a:r>
              <a:rPr lang="ja-JP" altLang="en-US" sz="1200" b="0" i="0" kern="1200" dirty="0">
                <a:solidFill>
                  <a:schemeClr val="tx1"/>
                </a:solidFill>
                <a:effectLst/>
                <a:latin typeface="+mn-lt"/>
                <a:ea typeface="+mn-ea"/>
                <a:cs typeface="+mn-cs"/>
              </a:rPr>
              <a:t>はプレゼンテーションソースに接続するためのワイヤを必要としません。</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ワイヤレス共有は、超音波技術を使用する</a:t>
            </a:r>
            <a:r>
              <a:rPr lang="en-US" altLang="ja-JP" sz="1200" b="0" i="0" kern="1200" dirty="0">
                <a:solidFill>
                  <a:schemeClr val="tx1"/>
                </a:solidFill>
                <a:effectLst/>
                <a:latin typeface="+mn-lt"/>
                <a:ea typeface="+mn-ea"/>
                <a:cs typeface="+mn-cs"/>
              </a:rPr>
              <a:t>Cisco Spark Proximity</a:t>
            </a:r>
            <a:r>
              <a:rPr lang="ja-JP" altLang="en-US" sz="1200" b="0" i="0" kern="1200" dirty="0">
                <a:solidFill>
                  <a:schemeClr val="tx1"/>
                </a:solidFill>
                <a:effectLst/>
                <a:latin typeface="+mn-lt"/>
                <a:ea typeface="+mn-ea"/>
                <a:cs typeface="+mn-cs"/>
              </a:rPr>
              <a:t>によって有効になります。</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また、</a:t>
            </a:r>
            <a:r>
              <a:rPr lang="en-US" altLang="ja-JP" sz="1200" b="0" i="0" kern="1200" dirty="0">
                <a:solidFill>
                  <a:schemeClr val="tx1"/>
                </a:solidFill>
                <a:effectLst/>
                <a:latin typeface="+mn-lt"/>
                <a:ea typeface="+mn-ea"/>
                <a:cs typeface="+mn-cs"/>
              </a:rPr>
              <a:t>4K Ultra HD</a:t>
            </a:r>
            <a:r>
              <a:rPr lang="ja-JP" altLang="en-US" sz="1200" b="0" i="0" kern="1200" dirty="0">
                <a:solidFill>
                  <a:schemeClr val="tx1"/>
                </a:solidFill>
                <a:effectLst/>
                <a:latin typeface="+mn-lt"/>
                <a:ea typeface="+mn-ea"/>
                <a:cs typeface="+mn-cs"/>
              </a:rPr>
              <a:t>スクリーンは、印象的なプレゼンテーションデバイスと美しい視聴体験を実現します。</a:t>
            </a:r>
            <a:endParaRPr lang="en-US" altLang="ja-JP" sz="1200" b="0" i="0" kern="1200" dirty="0">
              <a:solidFill>
                <a:schemeClr val="tx1"/>
              </a:solidFill>
              <a:effectLst/>
              <a:latin typeface="+mn-lt"/>
              <a:ea typeface="+mn-ea"/>
              <a:cs typeface="+mn-cs"/>
            </a:endParaRPr>
          </a:p>
          <a:p>
            <a:endParaRPr lang="en-US" altLang="ja-JP" sz="1200" b="0" i="0" kern="1200" dirty="0">
              <a:solidFill>
                <a:schemeClr val="tx1"/>
              </a:solidFill>
              <a:effectLst/>
              <a:latin typeface="+mn-lt"/>
              <a:ea typeface="+mn-ea"/>
              <a:cs typeface="+mn-cs"/>
            </a:endParaRPr>
          </a:p>
          <a:p>
            <a:r>
              <a:rPr lang="en-US" altLang="ja-JP" sz="1200" b="0" i="0" kern="1200" dirty="0">
                <a:solidFill>
                  <a:schemeClr val="tx1"/>
                </a:solidFill>
                <a:effectLst/>
                <a:latin typeface="+mn-lt"/>
                <a:ea typeface="+mn-ea"/>
                <a:cs typeface="+mn-cs"/>
              </a:rPr>
              <a:t>55</a:t>
            </a:r>
            <a:r>
              <a:rPr lang="ja-JP" altLang="en-US" sz="1200" b="0" i="0" kern="1200" dirty="0">
                <a:solidFill>
                  <a:schemeClr val="tx1"/>
                </a:solidFill>
                <a:effectLst/>
                <a:latin typeface="+mn-lt"/>
                <a:ea typeface="+mn-ea"/>
                <a:cs typeface="+mn-cs"/>
              </a:rPr>
              <a:t>インチの</a:t>
            </a:r>
            <a:r>
              <a:rPr lang="en-US" altLang="ja-JP" sz="1200" b="0" i="0" kern="1200" dirty="0">
                <a:solidFill>
                  <a:schemeClr val="tx1"/>
                </a:solidFill>
                <a:effectLst/>
                <a:latin typeface="+mn-lt"/>
                <a:ea typeface="+mn-ea"/>
                <a:cs typeface="+mn-cs"/>
              </a:rPr>
              <a:t>4K UHD</a:t>
            </a:r>
            <a:r>
              <a:rPr lang="ja-JP" altLang="en-US" sz="1200" b="0" i="0" kern="1200" dirty="0">
                <a:solidFill>
                  <a:schemeClr val="tx1"/>
                </a:solidFill>
                <a:effectLst/>
                <a:latin typeface="+mn-lt"/>
                <a:ea typeface="+mn-ea"/>
                <a:cs typeface="+mn-cs"/>
              </a:rPr>
              <a:t>スクリーンで、</a:t>
            </a:r>
            <a:r>
              <a:rPr lang="en-US" altLang="ja-JP" sz="1200" b="0" i="0" kern="1200" dirty="0">
                <a:solidFill>
                  <a:schemeClr val="tx1"/>
                </a:solidFill>
                <a:effectLst/>
                <a:latin typeface="+mn-lt"/>
                <a:ea typeface="+mn-ea"/>
                <a:cs typeface="+mn-cs"/>
              </a:rPr>
              <a:t>Cisco Spark Board</a:t>
            </a:r>
            <a:r>
              <a:rPr lang="ja-JP" altLang="en-US" sz="1200" b="0" i="0" kern="1200" dirty="0">
                <a:solidFill>
                  <a:schemeClr val="tx1"/>
                </a:solidFill>
                <a:effectLst/>
                <a:latin typeface="+mn-lt"/>
                <a:ea typeface="+mn-ea"/>
                <a:cs typeface="+mn-cs"/>
              </a:rPr>
              <a:t>のプレゼンテーションとドキュメントを共有できます。</a:t>
            </a:r>
            <a:endParaRPr lang="en-US" altLang="ja-JP"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87137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i="0" kern="1200" dirty="0">
                <a:solidFill>
                  <a:schemeClr val="tx1"/>
                </a:solidFill>
                <a:effectLst/>
                <a:latin typeface="+mn-lt"/>
                <a:ea typeface="+mn-ea"/>
                <a:cs typeface="+mn-cs"/>
              </a:rPr>
              <a:t>デジタル　ホワイトボード</a:t>
            </a:r>
            <a:endParaRPr lang="en-US" altLang="ja-JP" sz="1200" b="0" i="0" kern="1200" dirty="0">
              <a:solidFill>
                <a:schemeClr val="tx1"/>
              </a:solidFill>
              <a:effectLst/>
              <a:latin typeface="+mn-lt"/>
              <a:ea typeface="+mn-ea"/>
              <a:cs typeface="+mn-cs"/>
            </a:endParaRPr>
          </a:p>
          <a:p>
            <a:r>
              <a:rPr lang="en-US" altLang="ja-JP" sz="1200" b="0" i="0" kern="1200" dirty="0">
                <a:solidFill>
                  <a:schemeClr val="tx1"/>
                </a:solidFill>
                <a:effectLst/>
                <a:latin typeface="+mn-lt"/>
                <a:ea typeface="+mn-ea"/>
                <a:cs typeface="+mn-cs"/>
              </a:rPr>
              <a:t>Cisco Spark Board</a:t>
            </a:r>
            <a:r>
              <a:rPr lang="ja-JP" altLang="en-US" sz="1200" b="0" i="0" kern="1200" dirty="0">
                <a:solidFill>
                  <a:schemeClr val="tx1"/>
                </a:solidFill>
                <a:effectLst/>
                <a:latin typeface="+mn-lt"/>
                <a:ea typeface="+mn-ea"/>
                <a:cs typeface="+mn-cs"/>
              </a:rPr>
              <a:t>は、非常に高品質の</a:t>
            </a:r>
            <a:r>
              <a:rPr lang="en-US" altLang="ja-JP" sz="1200" b="0" i="0" kern="1200" dirty="0">
                <a:solidFill>
                  <a:schemeClr val="tx1"/>
                </a:solidFill>
                <a:effectLst/>
                <a:latin typeface="+mn-lt"/>
                <a:ea typeface="+mn-ea"/>
                <a:cs typeface="+mn-cs"/>
              </a:rPr>
              <a:t>4K</a:t>
            </a:r>
            <a:r>
              <a:rPr lang="ja-JP" altLang="en-US" sz="1200" b="0" i="0" kern="1200" dirty="0">
                <a:solidFill>
                  <a:schemeClr val="tx1"/>
                </a:solidFill>
                <a:effectLst/>
                <a:latin typeface="+mn-lt"/>
                <a:ea typeface="+mn-ea"/>
                <a:cs typeface="+mn-cs"/>
              </a:rPr>
              <a:t>デジタル　ホワイトボードです。 </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通常のデジタル　ホワイトボードだと、個々のピクセルが表示されます。これではつかいものになりません。</a:t>
            </a:r>
            <a:endParaRPr lang="en-US" altLang="ja-JP" sz="1200" b="0" i="0" kern="1200" dirty="0">
              <a:solidFill>
                <a:schemeClr val="tx1"/>
              </a:solidFill>
              <a:effectLst/>
              <a:latin typeface="+mn-lt"/>
              <a:ea typeface="+mn-ea"/>
              <a:cs typeface="+mn-cs"/>
            </a:endParaRPr>
          </a:p>
          <a:p>
            <a:r>
              <a:rPr lang="en-US" altLang="ja-JP" sz="1200" b="0" i="0" kern="1200" dirty="0">
                <a:solidFill>
                  <a:schemeClr val="tx1"/>
                </a:solidFill>
                <a:effectLst/>
                <a:latin typeface="+mn-lt"/>
                <a:ea typeface="+mn-ea"/>
                <a:cs typeface="+mn-cs"/>
              </a:rPr>
              <a:t>Cisco Spark Board</a:t>
            </a:r>
            <a:r>
              <a:rPr lang="ja-JP" altLang="en-US" sz="1200" b="0" i="0" kern="1200" dirty="0">
                <a:solidFill>
                  <a:schemeClr val="tx1"/>
                </a:solidFill>
                <a:effectLst/>
                <a:latin typeface="+mn-lt"/>
                <a:ea typeface="+mn-ea"/>
                <a:cs typeface="+mn-cs"/>
              </a:rPr>
              <a:t>はマルチ　タッチです。システムに付属の特別な</a:t>
            </a:r>
            <a:r>
              <a:rPr lang="en-US" altLang="ja-JP" sz="1200" b="0" i="0" kern="1200" dirty="0">
                <a:solidFill>
                  <a:schemeClr val="tx1"/>
                </a:solidFill>
                <a:effectLst/>
                <a:latin typeface="+mn-lt"/>
                <a:ea typeface="+mn-ea"/>
                <a:cs typeface="+mn-cs"/>
              </a:rPr>
              <a:t>Cisco Spark Board</a:t>
            </a:r>
            <a:r>
              <a:rPr lang="ja-JP" altLang="en-US" sz="1200" b="0" i="0" kern="1200" dirty="0">
                <a:solidFill>
                  <a:schemeClr val="tx1"/>
                </a:solidFill>
                <a:effectLst/>
                <a:latin typeface="+mn-lt"/>
                <a:ea typeface="+mn-ea"/>
                <a:cs typeface="+mn-cs"/>
              </a:rPr>
              <a:t>ペンまたは指を使用します。</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室内の複数の人や、</a:t>
            </a:r>
            <a:r>
              <a:rPr lang="en-US" altLang="ja-JP" sz="1200" b="0" i="0" kern="1200" dirty="0">
                <a:solidFill>
                  <a:schemeClr val="tx1"/>
                </a:solidFill>
                <a:effectLst/>
                <a:latin typeface="+mn-lt"/>
                <a:ea typeface="+mn-ea"/>
                <a:cs typeface="+mn-cs"/>
              </a:rPr>
              <a:t>Cisco Spark</a:t>
            </a:r>
            <a:r>
              <a:rPr lang="ja-JP" altLang="en-US" sz="1200" b="0" i="0" kern="1200" dirty="0">
                <a:solidFill>
                  <a:schemeClr val="tx1"/>
                </a:solidFill>
                <a:effectLst/>
                <a:latin typeface="+mn-lt"/>
                <a:ea typeface="+mn-ea"/>
                <a:cs typeface="+mn-cs"/>
              </a:rPr>
              <a:t>対応のデバイス上から複数の人がホワイトボードに描くことができ、</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自動的に保存されます。</a:t>
            </a:r>
            <a:endParaRPr lang="en-US" altLang="ja-JP" sz="1200" b="0" i="0" kern="1200" dirty="0">
              <a:solidFill>
                <a:schemeClr val="tx1"/>
              </a:solidFill>
              <a:effectLst/>
              <a:latin typeface="+mn-lt"/>
              <a:ea typeface="+mn-ea"/>
              <a:cs typeface="+mn-cs"/>
            </a:endParaRPr>
          </a:p>
          <a:p>
            <a:r>
              <a:rPr lang="en-US" altLang="ja-JP" sz="1200" b="0" i="0" kern="1200" dirty="0">
                <a:solidFill>
                  <a:schemeClr val="tx1"/>
                </a:solidFill>
                <a:effectLst/>
                <a:latin typeface="+mn-lt"/>
                <a:ea typeface="+mn-ea"/>
                <a:cs typeface="+mn-cs"/>
              </a:rPr>
              <a:t>Cisco Spark Board</a:t>
            </a:r>
            <a:r>
              <a:rPr lang="ja-JP" altLang="en-US" sz="1200" b="0" i="0" kern="1200" dirty="0">
                <a:solidFill>
                  <a:schemeClr val="tx1"/>
                </a:solidFill>
                <a:effectLst/>
                <a:latin typeface="+mn-lt"/>
                <a:ea typeface="+mn-ea"/>
                <a:cs typeface="+mn-cs"/>
              </a:rPr>
              <a:t>で作成されたコンテンツは、仮想</a:t>
            </a:r>
            <a:r>
              <a:rPr lang="en-US" altLang="ja-JP" sz="1200" b="0" i="0" kern="1200" dirty="0">
                <a:solidFill>
                  <a:schemeClr val="tx1"/>
                </a:solidFill>
                <a:effectLst/>
                <a:latin typeface="+mn-lt"/>
                <a:ea typeface="+mn-ea"/>
                <a:cs typeface="+mn-cs"/>
              </a:rPr>
              <a:t>Spark</a:t>
            </a:r>
            <a:r>
              <a:rPr lang="ja-JP" altLang="en-US" sz="1200" b="0" i="0" kern="1200" dirty="0">
                <a:solidFill>
                  <a:schemeClr val="tx1"/>
                </a:solidFill>
                <a:effectLst/>
                <a:latin typeface="+mn-lt"/>
                <a:ea typeface="+mn-ea"/>
                <a:cs typeface="+mn-cs"/>
              </a:rPr>
              <a:t>空間と同期して永続的に使用できます。</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アナログのホワイトボードは消しておわり。</a:t>
            </a:r>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75534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i="0" kern="1200" dirty="0">
                <a:solidFill>
                  <a:schemeClr val="tx1"/>
                </a:solidFill>
                <a:effectLst/>
                <a:latin typeface="+mn-lt"/>
                <a:ea typeface="+mn-ea"/>
                <a:cs typeface="+mn-cs"/>
              </a:rPr>
              <a:t>会議</a:t>
            </a:r>
            <a:endParaRPr lang="en-US" altLang="ja-JP" sz="1200" b="0" i="0" kern="1200" dirty="0">
              <a:solidFill>
                <a:schemeClr val="tx1"/>
              </a:solidFill>
              <a:effectLst/>
              <a:latin typeface="+mn-lt"/>
              <a:ea typeface="+mn-ea"/>
              <a:cs typeface="+mn-cs"/>
            </a:endParaRPr>
          </a:p>
          <a:p>
            <a:r>
              <a:rPr lang="en-US" altLang="ja-JP" sz="1200" b="0" i="0" kern="1200" dirty="0">
                <a:solidFill>
                  <a:schemeClr val="tx1"/>
                </a:solidFill>
                <a:effectLst/>
                <a:latin typeface="+mn-lt"/>
                <a:ea typeface="+mn-ea"/>
                <a:cs typeface="+mn-cs"/>
              </a:rPr>
              <a:t>Cisco Spark Board</a:t>
            </a:r>
            <a:r>
              <a:rPr lang="ja-JP" altLang="en-US" sz="1200" b="0" i="0" kern="1200" dirty="0">
                <a:solidFill>
                  <a:schemeClr val="tx1"/>
                </a:solidFill>
                <a:effectLst/>
                <a:latin typeface="+mn-lt"/>
                <a:ea typeface="+mn-ea"/>
                <a:cs typeface="+mn-cs"/>
              </a:rPr>
              <a:t>は、音声・ビデオ会議デバイスでもあります。</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トップ　ベゼルには、非常に離散的で強力な</a:t>
            </a:r>
            <a:r>
              <a:rPr lang="en-US" altLang="ja-JP" sz="1200" b="0" i="0" kern="1200" dirty="0">
                <a:solidFill>
                  <a:schemeClr val="tx1"/>
                </a:solidFill>
                <a:effectLst/>
                <a:latin typeface="+mn-lt"/>
                <a:ea typeface="+mn-ea"/>
                <a:cs typeface="+mn-cs"/>
              </a:rPr>
              <a:t>4Kp60</a:t>
            </a:r>
            <a:r>
              <a:rPr lang="ja-JP" altLang="en-US" sz="1200" b="0" i="0" kern="1200" dirty="0">
                <a:solidFill>
                  <a:schemeClr val="tx1"/>
                </a:solidFill>
                <a:effectLst/>
                <a:latin typeface="+mn-lt"/>
                <a:ea typeface="+mn-ea"/>
                <a:cs typeface="+mn-cs"/>
              </a:rPr>
              <a:t>カメラがあり、ミーティング参加者を自動的にフレーミングするなどの</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「インテリジェント　ビュー」機能が使用できます。 </a:t>
            </a:r>
            <a:r>
              <a:rPr lang="en-US" altLang="ja-JP" sz="1200" b="0" i="0" kern="1200" dirty="0">
                <a:solidFill>
                  <a:schemeClr val="tx1"/>
                </a:solidFill>
                <a:effectLst/>
                <a:latin typeface="+mn-lt"/>
                <a:ea typeface="+mn-ea"/>
                <a:cs typeface="+mn-cs"/>
              </a:rPr>
              <a:t>Cisco Spark Board</a:t>
            </a:r>
            <a:r>
              <a:rPr lang="ja-JP" altLang="en-US" sz="1200" b="0" i="0" kern="1200" dirty="0">
                <a:solidFill>
                  <a:schemeClr val="tx1"/>
                </a:solidFill>
                <a:effectLst/>
                <a:latin typeface="+mn-lt"/>
                <a:ea typeface="+mn-ea"/>
                <a:cs typeface="+mn-cs"/>
              </a:rPr>
              <a:t>の</a:t>
            </a:r>
            <a:r>
              <a:rPr lang="en-US" altLang="ja-JP" sz="1200" b="0" i="0" kern="1200" dirty="0">
                <a:solidFill>
                  <a:schemeClr val="tx1"/>
                </a:solidFill>
                <a:effectLst/>
                <a:latin typeface="+mn-lt"/>
                <a:ea typeface="+mn-ea"/>
                <a:cs typeface="+mn-cs"/>
              </a:rPr>
              <a:t>12</a:t>
            </a:r>
            <a:r>
              <a:rPr lang="ja-JP" altLang="en-US" sz="1200" b="0" i="0" kern="1200" dirty="0">
                <a:solidFill>
                  <a:schemeClr val="tx1"/>
                </a:solidFill>
                <a:effectLst/>
                <a:latin typeface="+mn-lt"/>
                <a:ea typeface="+mn-ea"/>
                <a:cs typeface="+mn-cs"/>
              </a:rPr>
              <a:t>個のマイクロフォンアレイにより</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優れたオーディオピックアップが可能になるため、テーブルに追加のマイクは必要ありません。</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組み込みのビデオ　コーデックを使用すると、以前使用していたシスコの素晴らしいエクスペリエンスを体感できます。</a:t>
            </a:r>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88934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i="0" kern="1200" dirty="0">
                <a:solidFill>
                  <a:schemeClr val="tx1"/>
                </a:solidFill>
                <a:effectLst/>
                <a:latin typeface="+mn-lt"/>
                <a:ea typeface="+mn-ea"/>
                <a:cs typeface="+mn-cs"/>
              </a:rPr>
              <a:t>物理的な部屋で効果的にコラボレーションするためには、プレゼンテーションスクリーンのようなローカルリソースが必要です。</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ホワイトボードとメモを取る場所が必要です。また、遠隔参加者のためのオーディオ</a:t>
            </a:r>
            <a:r>
              <a:rPr lang="en-US" altLang="ja-JP" sz="1200" b="0" i="0" kern="1200" dirty="0">
                <a:solidFill>
                  <a:schemeClr val="tx1"/>
                </a:solidFill>
                <a:effectLst/>
                <a:latin typeface="+mn-lt"/>
                <a:ea typeface="+mn-ea"/>
                <a:cs typeface="+mn-cs"/>
              </a:rPr>
              <a:t>/</a:t>
            </a:r>
            <a:r>
              <a:rPr lang="ja-JP" altLang="en-US" sz="1200" b="0" i="0" kern="1200" dirty="0">
                <a:solidFill>
                  <a:schemeClr val="tx1"/>
                </a:solidFill>
                <a:effectLst/>
                <a:latin typeface="+mn-lt"/>
                <a:ea typeface="+mn-ea"/>
                <a:cs typeface="+mn-cs"/>
              </a:rPr>
              <a:t>ビデオ技術も必要です。</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そして、それを直感的に使う必要があります。コンテンツ中心のコラボレーションルームは、</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現在は一緒に機能しない技術ツールとアナログツールの複雑な組み合わせです。</a:t>
            </a:r>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94536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b="0" i="0" kern="1200" dirty="0">
                <a:solidFill>
                  <a:schemeClr val="tx1"/>
                </a:solidFill>
                <a:effectLst/>
                <a:latin typeface="+mn-lt"/>
                <a:ea typeface="+mn-ea"/>
                <a:cs typeface="+mn-cs"/>
              </a:rPr>
              <a:t>Cisco Spark Board</a:t>
            </a:r>
            <a:r>
              <a:rPr lang="ja-JP" altLang="en-US" sz="1200" b="0" i="0" kern="1200" dirty="0">
                <a:solidFill>
                  <a:schemeClr val="tx1"/>
                </a:solidFill>
                <a:effectLst/>
                <a:latin typeface="+mn-lt"/>
                <a:ea typeface="+mn-ea"/>
                <a:cs typeface="+mn-cs"/>
              </a:rPr>
              <a:t>は、会議室でローカルまたはリモートの会議を行うためのシンプルなデバイスです。</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音声会議やビデオ会議を利用して、プレゼンテーション、作成、および接続を行うことができます。</a:t>
            </a:r>
            <a:endParaRPr lang="en-US" altLang="ja-JP" sz="1200" b="0" i="0" kern="1200" dirty="0">
              <a:solidFill>
                <a:schemeClr val="tx1"/>
              </a:solidFill>
              <a:effectLst/>
              <a:latin typeface="+mn-lt"/>
              <a:ea typeface="+mn-ea"/>
              <a:cs typeface="+mn-cs"/>
            </a:endParaRPr>
          </a:p>
          <a:p>
            <a:r>
              <a:rPr lang="ja-JP" altLang="en-US" sz="1200" b="0" i="0" kern="1200" dirty="0">
                <a:solidFill>
                  <a:schemeClr val="tx1"/>
                </a:solidFill>
                <a:effectLst/>
                <a:latin typeface="+mn-lt"/>
                <a:ea typeface="+mn-ea"/>
                <a:cs typeface="+mn-cs"/>
              </a:rPr>
              <a:t>スペースやチームへのアクセスを可能にする</a:t>
            </a:r>
            <a:r>
              <a:rPr lang="en-US" altLang="ja-JP" sz="1200" b="0" i="0" kern="1200" dirty="0">
                <a:solidFill>
                  <a:schemeClr val="tx1"/>
                </a:solidFill>
                <a:effectLst/>
                <a:latin typeface="+mn-lt"/>
                <a:ea typeface="+mn-ea"/>
                <a:cs typeface="+mn-cs"/>
              </a:rPr>
              <a:t>Cisco Spark</a:t>
            </a:r>
            <a:r>
              <a:rPr lang="ja-JP" altLang="en-US" sz="1200" b="0" i="0" kern="1200" dirty="0">
                <a:solidFill>
                  <a:schemeClr val="tx1"/>
                </a:solidFill>
                <a:effectLst/>
                <a:latin typeface="+mn-lt"/>
                <a:ea typeface="+mn-ea"/>
                <a:cs typeface="+mn-cs"/>
              </a:rPr>
              <a:t>プラットフォームと統合されています。</a:t>
            </a:r>
            <a:endParaRPr lang="en-US" altLang="ja-JP" sz="1200" b="0" i="0" kern="1200" dirty="0">
              <a:solidFill>
                <a:schemeClr val="tx1"/>
              </a:solidFill>
              <a:effectLst/>
              <a:latin typeface="+mn-lt"/>
              <a:ea typeface="+mn-ea"/>
              <a:cs typeface="+mn-cs"/>
            </a:endParaRPr>
          </a:p>
          <a:p>
            <a:r>
              <a:rPr lang="en-US" altLang="ja-JP" sz="1200" b="0" i="0" kern="1200" dirty="0">
                <a:solidFill>
                  <a:schemeClr val="tx1"/>
                </a:solidFill>
                <a:effectLst/>
                <a:latin typeface="+mn-lt"/>
                <a:ea typeface="+mn-ea"/>
                <a:cs typeface="+mn-cs"/>
              </a:rPr>
              <a:t>Cisco Spark Board</a:t>
            </a:r>
            <a:r>
              <a:rPr lang="ja-JP" altLang="en-US" sz="1200" b="0" i="0" kern="1200" dirty="0">
                <a:solidFill>
                  <a:schemeClr val="tx1"/>
                </a:solidFill>
                <a:effectLst/>
                <a:latin typeface="+mn-lt"/>
                <a:ea typeface="+mn-ea"/>
                <a:cs typeface="+mn-cs"/>
              </a:rPr>
              <a:t>は、古い複雑な物理デバイスすべてを、単一のシステムに統合された使いやすい</a:t>
            </a:r>
            <a:r>
              <a:rPr lang="ja-JP" altLang="en-US" sz="1200" b="0" i="0" kern="1200" dirty="0">
                <a:solidFill>
                  <a:srgbClr val="FF0000"/>
                </a:solidFill>
                <a:effectLst/>
                <a:latin typeface="+mn-lt"/>
                <a:ea typeface="+mn-ea"/>
                <a:cs typeface="+mn-cs"/>
              </a:rPr>
              <a:t>アプリに置き換えます。</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475979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47908" eaLnBrk="0" fontAlgn="base" hangingPunct="0">
              <a:spcBef>
                <a:spcPct val="30000"/>
              </a:spcBef>
              <a:spcAft>
                <a:spcPct val="0"/>
              </a:spcAft>
              <a:defRPr/>
            </a:pPr>
            <a:endParaRPr lang="en-US" altLang="ja-JP"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1394521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6780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800" b="0" i="0" kern="1200" dirty="0">
                <a:solidFill>
                  <a:schemeClr val="tx1"/>
                </a:solidFill>
                <a:effectLst/>
                <a:latin typeface="+mn-lt"/>
                <a:ea typeface="+mn-ea"/>
                <a:cs typeface="+mn-cs"/>
              </a:rPr>
              <a:t>人々はチームワークで、創造的なアイデアを出すことが業務でもとめられています。　</a:t>
            </a:r>
            <a:endParaRPr lang="en-US" altLang="ja-JP" sz="800" b="0" i="0" kern="1200" dirty="0">
              <a:solidFill>
                <a:schemeClr val="tx1"/>
              </a:solidFill>
              <a:effectLst/>
              <a:latin typeface="+mn-lt"/>
              <a:ea typeface="+mn-ea"/>
              <a:cs typeface="+mn-cs"/>
            </a:endParaRPr>
          </a:p>
          <a:p>
            <a:r>
              <a:rPr lang="ja-JP" altLang="en-US" sz="800" b="0" i="0" kern="1200" dirty="0">
                <a:solidFill>
                  <a:schemeClr val="tx1"/>
                </a:solidFill>
                <a:effectLst/>
                <a:latin typeface="+mn-lt"/>
                <a:ea typeface="+mn-ea"/>
                <a:cs typeface="+mn-cs"/>
              </a:rPr>
              <a:t>俊敏・アジャイル　チームでは、クリエイティブな内容がホワイトボードに書かれたり、、壁に貼られたりすることがあります。</a:t>
            </a:r>
            <a:endParaRPr lang="en-US" altLang="ja-JP" sz="800" b="0" i="0" kern="1200" dirty="0">
              <a:solidFill>
                <a:schemeClr val="tx1"/>
              </a:solidFill>
              <a:effectLst/>
              <a:latin typeface="+mn-lt"/>
              <a:ea typeface="+mn-ea"/>
              <a:cs typeface="+mn-cs"/>
            </a:endParaRPr>
          </a:p>
          <a:p>
            <a:r>
              <a:rPr lang="ja-JP" altLang="en-US" sz="800" b="0" i="0" kern="1200" dirty="0">
                <a:solidFill>
                  <a:schemeClr val="tx1"/>
                </a:solidFill>
                <a:effectLst/>
                <a:latin typeface="+mn-lt"/>
                <a:ea typeface="+mn-ea"/>
                <a:cs typeface="+mn-cs"/>
              </a:rPr>
              <a:t>これは、より大きなチームがプロジェクトの更新、新たな発想のために共に集まるための場所で行われることです。</a:t>
            </a:r>
            <a:r>
              <a:rPr lang="en-US" altLang="ja-JP" sz="800" b="0" i="0" kern="1200" dirty="0">
                <a:solidFill>
                  <a:schemeClr val="tx1"/>
                </a:solidFill>
                <a:effectLst/>
                <a:latin typeface="+mn-lt"/>
                <a:ea typeface="+mn-ea"/>
                <a:cs typeface="+mn-cs"/>
              </a:rPr>
              <a:t/>
            </a:r>
            <a:br>
              <a:rPr lang="en-US" altLang="ja-JP" sz="800" b="0" i="0" kern="1200" dirty="0">
                <a:solidFill>
                  <a:schemeClr val="tx1"/>
                </a:solidFill>
                <a:effectLst/>
                <a:latin typeface="+mn-lt"/>
                <a:ea typeface="+mn-ea"/>
                <a:cs typeface="+mn-cs"/>
              </a:rPr>
            </a:br>
            <a:r>
              <a:rPr lang="ja-JP" altLang="en-US" sz="800" b="0" i="0" kern="1200" dirty="0">
                <a:solidFill>
                  <a:schemeClr val="tx1"/>
                </a:solidFill>
                <a:effectLst/>
                <a:latin typeface="+mn-lt"/>
                <a:ea typeface="+mn-ea"/>
                <a:cs typeface="+mn-cs"/>
              </a:rPr>
              <a:t>あなたのチームが集まりアイデアを繰り返し捻出し、議論すことができる場所が必要です。</a:t>
            </a:r>
            <a:r>
              <a:rPr lang="en-US" altLang="ja-JP" sz="800" b="0" i="0" kern="1200" dirty="0">
                <a:solidFill>
                  <a:schemeClr val="tx1"/>
                </a:solidFill>
                <a:effectLst/>
                <a:latin typeface="+mn-lt"/>
                <a:ea typeface="+mn-ea"/>
                <a:cs typeface="+mn-cs"/>
              </a:rPr>
              <a:t/>
            </a:r>
            <a:br>
              <a:rPr lang="en-US" altLang="ja-JP" sz="800" b="0" i="0" kern="1200" dirty="0">
                <a:solidFill>
                  <a:schemeClr val="tx1"/>
                </a:solidFill>
                <a:effectLst/>
                <a:latin typeface="+mn-lt"/>
                <a:ea typeface="+mn-ea"/>
                <a:cs typeface="+mn-cs"/>
              </a:rPr>
            </a:br>
            <a:r>
              <a:rPr lang="ja-JP" altLang="en-US" sz="800" b="0" i="0" kern="1200" dirty="0">
                <a:solidFill>
                  <a:schemeClr val="tx1"/>
                </a:solidFill>
                <a:effectLst/>
                <a:latin typeface="+mn-lt"/>
                <a:ea typeface="+mn-ea"/>
                <a:cs typeface="+mn-cs"/>
              </a:rPr>
              <a:t>会議室では、</a:t>
            </a:r>
            <a:r>
              <a:rPr lang="en-US" altLang="ja-JP" sz="800" b="0" i="0" kern="1200" dirty="0">
                <a:solidFill>
                  <a:schemeClr val="tx1"/>
                </a:solidFill>
                <a:effectLst/>
                <a:latin typeface="+mn-lt"/>
                <a:ea typeface="+mn-ea"/>
                <a:cs typeface="+mn-cs"/>
              </a:rPr>
              <a:t>1</a:t>
            </a:r>
            <a:r>
              <a:rPr lang="ja-JP" altLang="en-US" sz="800" b="0" i="0" kern="1200" dirty="0">
                <a:solidFill>
                  <a:schemeClr val="tx1"/>
                </a:solidFill>
                <a:effectLst/>
                <a:latin typeface="+mn-lt"/>
                <a:ea typeface="+mn-ea"/>
                <a:cs typeface="+mn-cs"/>
              </a:rPr>
              <a:t>つのワークロードまたはアクティビティから別のワークロードまたはアクティビティに</a:t>
            </a:r>
            <a:endParaRPr lang="en-US" altLang="ja-JP" sz="800" b="0" i="0" kern="1200" dirty="0">
              <a:solidFill>
                <a:schemeClr val="tx1"/>
              </a:solidFill>
              <a:effectLst/>
              <a:latin typeface="+mn-lt"/>
              <a:ea typeface="+mn-ea"/>
              <a:cs typeface="+mn-cs"/>
            </a:endParaRPr>
          </a:p>
          <a:p>
            <a:r>
              <a:rPr lang="ja-JP" altLang="en-US" sz="800" b="0" i="0" kern="1200" dirty="0">
                <a:solidFill>
                  <a:schemeClr val="tx1"/>
                </a:solidFill>
                <a:effectLst/>
                <a:latin typeface="+mn-lt"/>
                <a:ea typeface="+mn-ea"/>
                <a:cs typeface="+mn-cs"/>
              </a:rPr>
              <a:t>シームレスに移動できる場所でもあるといえることできます。</a:t>
            </a:r>
            <a:r>
              <a:rPr lang="en-US" altLang="ja-JP" sz="800" b="0" i="0" kern="1200" dirty="0">
                <a:solidFill>
                  <a:schemeClr val="tx1"/>
                </a:solidFill>
                <a:effectLst/>
                <a:latin typeface="+mn-lt"/>
                <a:ea typeface="+mn-ea"/>
                <a:cs typeface="+mn-cs"/>
              </a:rPr>
              <a:t/>
            </a:r>
            <a:br>
              <a:rPr lang="en-US" altLang="ja-JP" sz="800" b="0" i="0" kern="1200" dirty="0">
                <a:solidFill>
                  <a:schemeClr val="tx1"/>
                </a:solidFill>
                <a:effectLst/>
                <a:latin typeface="+mn-lt"/>
                <a:ea typeface="+mn-ea"/>
                <a:cs typeface="+mn-cs"/>
              </a:rPr>
            </a:br>
            <a:r>
              <a:rPr lang="ja-JP" altLang="en-US" sz="800" b="0" i="0" kern="1200" dirty="0">
                <a:solidFill>
                  <a:schemeClr val="tx1"/>
                </a:solidFill>
                <a:effectLst/>
                <a:latin typeface="+mn-lt"/>
                <a:ea typeface="+mn-ea"/>
                <a:cs typeface="+mn-cs"/>
              </a:rPr>
              <a:t>はじめは一つの議題、問題で集まりますが、そこから新たなアイデア、方法、問題が生まれ継続的なコミュニケーションが必要とされます。</a:t>
            </a:r>
            <a:endParaRPr lang="en-US" altLang="ja-JP" sz="800" b="0" i="0" kern="1200" dirty="0">
              <a:solidFill>
                <a:schemeClr val="tx1"/>
              </a:solidFill>
              <a:effectLst/>
              <a:latin typeface="+mn-lt"/>
              <a:ea typeface="+mn-ea"/>
              <a:cs typeface="+mn-cs"/>
            </a:endParaRPr>
          </a:p>
          <a:p>
            <a:endParaRPr lang="en-US" sz="6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054800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a:t>チャットと違い、チームの中で自由にスペース（トピック）を作れる。</a:t>
            </a:r>
            <a:endParaRPr kumimoji="1" lang="en-US" altLang="ja-JP" dirty="0"/>
          </a:p>
          <a:p>
            <a:r>
              <a:rPr kumimoji="1" lang="ja-JP" altLang="en-US" dirty="0"/>
              <a:t>書いたメッセージや、添付したファイルなどは消すことが可能。</a:t>
            </a:r>
            <a:endParaRPr kumimoji="1" lang="en-US" altLang="ja-JP" dirty="0"/>
          </a:p>
          <a:p>
            <a:r>
              <a:rPr kumimoji="1" lang="ja-JP" altLang="en-US" dirty="0"/>
              <a:t>既読機能もあるので、例えば上司や店長など、部下へのメッセージが読まれたかどうかの確認が可能。</a:t>
            </a:r>
          </a:p>
        </p:txBody>
      </p:sp>
      <p:sp>
        <p:nvSpPr>
          <p:cNvPr id="4" name="Slide Number Placeholder 3"/>
          <p:cNvSpPr>
            <a:spLocks noGrp="1"/>
          </p:cNvSpPr>
          <p:nvPr>
            <p:ph type="sldNum" sz="quarter" idx="10"/>
          </p:nvPr>
        </p:nvSpPr>
        <p:spPr/>
        <p:txBody>
          <a:bodyPr/>
          <a:lstStyle/>
          <a:p>
            <a:fld id="{E8AA24C1-D398-48BA-BF28-5BBCD288FE52}" type="slidenum">
              <a:rPr kumimoji="1" lang="ja-JP" altLang="en-US" smtClean="0">
                <a:solidFill>
                  <a:prstClr val="black"/>
                </a:solidFill>
                <a:ea typeface="游ゴシック" charset="-128"/>
              </a:rPr>
              <a:pPr/>
              <a:t>22</a:t>
            </a:fld>
            <a:endParaRPr kumimoji="1" lang="ja-JP" altLang="en-US">
              <a:solidFill>
                <a:prstClr val="black"/>
              </a:solidFill>
              <a:ea typeface="游ゴシック" charset="-128"/>
            </a:endParaRPr>
          </a:p>
        </p:txBody>
      </p:sp>
    </p:spTree>
    <p:extLst>
      <p:ext uri="{BB962C8B-B14F-4D97-AF65-F5344CB8AC3E}">
        <p14:creationId xmlns:p14="http://schemas.microsoft.com/office/powerpoint/2010/main" val="197594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a:t>チャットと違い、チームの中で自由にスペース（トピック）を作れる。</a:t>
            </a:r>
            <a:endParaRPr kumimoji="1" lang="en-US" altLang="ja-JP" dirty="0"/>
          </a:p>
          <a:p>
            <a:r>
              <a:rPr kumimoji="1" lang="ja-JP" altLang="en-US" dirty="0"/>
              <a:t>書いたメッセージや、添付したファイルなどは消すことが可能。</a:t>
            </a:r>
            <a:endParaRPr kumimoji="1" lang="en-US" altLang="ja-JP" dirty="0"/>
          </a:p>
          <a:p>
            <a:r>
              <a:rPr kumimoji="1" lang="ja-JP" altLang="en-US" dirty="0"/>
              <a:t>既読機能もあるので、例えば上司や店長など、部下へのメッセージが読まれたかどうかの確認が可能。</a:t>
            </a:r>
          </a:p>
        </p:txBody>
      </p:sp>
      <p:sp>
        <p:nvSpPr>
          <p:cNvPr id="4" name="Slide Number Placeholder 3"/>
          <p:cNvSpPr>
            <a:spLocks noGrp="1"/>
          </p:cNvSpPr>
          <p:nvPr>
            <p:ph type="sldNum" sz="quarter" idx="10"/>
          </p:nvPr>
        </p:nvSpPr>
        <p:spPr/>
        <p:txBody>
          <a:bodyPr/>
          <a:lstStyle/>
          <a:p>
            <a:fld id="{E8AA24C1-D398-48BA-BF28-5BBCD288FE52}" type="slidenum">
              <a:rPr kumimoji="1" lang="ja-JP" altLang="en-US" smtClean="0">
                <a:solidFill>
                  <a:prstClr val="black"/>
                </a:solidFill>
                <a:ea typeface="游ゴシック" charset="-128"/>
              </a:rPr>
              <a:pPr/>
              <a:t>23</a:t>
            </a:fld>
            <a:endParaRPr kumimoji="1" lang="ja-JP" altLang="en-US">
              <a:solidFill>
                <a:prstClr val="black"/>
              </a:solidFill>
              <a:ea typeface="游ゴシック" charset="-128"/>
            </a:endParaRPr>
          </a:p>
        </p:txBody>
      </p:sp>
    </p:spTree>
    <p:extLst>
      <p:ext uri="{BB962C8B-B14F-4D97-AF65-F5344CB8AC3E}">
        <p14:creationId xmlns:p14="http://schemas.microsoft.com/office/powerpoint/2010/main" val="1086991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pPr>
                <a:defRPr/>
              </a:pPr>
              <a:t>25</a:t>
            </a:fld>
            <a:endParaRPr lang="en-US"/>
          </a:p>
        </p:txBody>
      </p:sp>
    </p:spTree>
    <p:extLst>
      <p:ext uri="{BB962C8B-B14F-4D97-AF65-F5344CB8AC3E}">
        <p14:creationId xmlns:p14="http://schemas.microsoft.com/office/powerpoint/2010/main" val="2103040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pPr>
                <a:defRPr/>
              </a:pPr>
              <a:t>31</a:t>
            </a:fld>
            <a:endParaRPr lang="en-US"/>
          </a:p>
        </p:txBody>
      </p:sp>
    </p:spTree>
    <p:extLst>
      <p:ext uri="{BB962C8B-B14F-4D97-AF65-F5344CB8AC3E}">
        <p14:creationId xmlns:p14="http://schemas.microsoft.com/office/powerpoint/2010/main" val="1979882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eaLnBrk="1" fontAlgn="auto" latinLnBrk="0" hangingPunct="1"/>
            <a:endParaRPr lang="mr-IN" altLang="ja-JP" sz="1200" b="0" i="0" u="none" strike="noStrike" kern="1200" dirty="0">
              <a:solidFill>
                <a:schemeClr val="tx1"/>
              </a:solidFill>
              <a:effectLst/>
              <a:latin typeface="+mn-lt"/>
              <a:ea typeface="ＭＳ Ｐゴシック" charset="0"/>
              <a:cs typeface="ＭＳ Ｐゴシック" charset="0"/>
            </a:endParaRPr>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32</a:t>
            </a:fld>
            <a:endParaRPr lang="en-US"/>
          </a:p>
        </p:txBody>
      </p:sp>
    </p:spTree>
    <p:extLst>
      <p:ext uri="{BB962C8B-B14F-4D97-AF65-F5344CB8AC3E}">
        <p14:creationId xmlns:p14="http://schemas.microsoft.com/office/powerpoint/2010/main" val="698386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eaLnBrk="1" fontAlgn="ctr" latinLnBrk="0" hangingPunct="1"/>
            <a:r>
              <a:rPr kumimoji="1" lang="en-US" altLang="ja-JP" sz="1200" b="0" i="0" u="none" strike="noStrike" kern="1200" dirty="0" smtClean="0">
                <a:solidFill>
                  <a:schemeClr val="tx1"/>
                </a:solidFill>
                <a:effectLst/>
                <a:latin typeface="+mn-lt"/>
                <a:ea typeface="ＭＳ Ｐゴシック" charset="0"/>
                <a:cs typeface="ＭＳ Ｐゴシック" charset="0"/>
              </a:rPr>
              <a:t>BS-GS2024 </a:t>
            </a:r>
            <a:endParaRPr lang="en-US" altLang="ja-JP" sz="1200" b="0" i="0" u="none" strike="noStrike" kern="1200" dirty="0" smtClean="0">
              <a:solidFill>
                <a:schemeClr val="tx1"/>
              </a:solidFill>
              <a:effectLst/>
              <a:latin typeface="+mn-lt"/>
              <a:ea typeface="ＭＳ Ｐゴシック" charset="0"/>
              <a:cs typeface="ＭＳ Ｐゴシック" charset="0"/>
            </a:endParaRPr>
          </a:p>
          <a:p>
            <a:pPr rtl="0" eaLnBrk="1" fontAlgn="ctr" latinLnBrk="0" hangingPunct="1"/>
            <a:r>
              <a:rPr kumimoji="1" lang="en-US" altLang="ja-JP" sz="1200" b="0" i="0" u="none" strike="noStrike" kern="1200" dirty="0" smtClean="0">
                <a:solidFill>
                  <a:schemeClr val="tx1"/>
                </a:solidFill>
                <a:effectLst/>
                <a:latin typeface="+mn-lt"/>
                <a:ea typeface="ＭＳ Ｐゴシック" charset="0"/>
                <a:cs typeface="ＭＳ Ｐゴシック" charset="0"/>
              </a:rPr>
              <a:t>1820-24G</a:t>
            </a:r>
            <a:endParaRPr lang="en-US" altLang="ja-JP" sz="1200" b="0" i="0" u="none" strike="noStrike" kern="1200" dirty="0" smtClean="0">
              <a:solidFill>
                <a:schemeClr val="tx1"/>
              </a:solidFill>
              <a:effectLst/>
              <a:latin typeface="+mn-lt"/>
              <a:ea typeface="ＭＳ Ｐゴシック" charset="0"/>
              <a:cs typeface="ＭＳ Ｐゴシック" charset="0"/>
            </a:endParaRPr>
          </a:p>
          <a:p>
            <a:pPr rtl="0" eaLnBrk="1" fontAlgn="ctr" latinLnBrk="0" hangingPunct="1"/>
            <a:r>
              <a:rPr kumimoji="1" lang="en-US" altLang="ja-JP" sz="1200" b="0" i="0" u="none" strike="noStrike" kern="1200" dirty="0" smtClean="0">
                <a:solidFill>
                  <a:schemeClr val="tx1"/>
                </a:solidFill>
                <a:effectLst/>
                <a:latin typeface="+mn-lt"/>
                <a:ea typeface="ＭＳ Ｐゴシック" charset="0"/>
                <a:cs typeface="ＭＳ Ｐゴシック" charset="0"/>
              </a:rPr>
              <a:t>J9980A#ACF</a:t>
            </a:r>
            <a:endParaRPr lang="en-US" altLang="ja-JP" sz="1200" b="0" i="0" u="none" strike="noStrike" kern="1200" dirty="0">
              <a:solidFill>
                <a:schemeClr val="tx1"/>
              </a:solidFill>
              <a:effectLst/>
              <a:latin typeface="+mn-lt"/>
              <a:ea typeface="ＭＳ Ｐゴシック" charset="0"/>
              <a:cs typeface="ＭＳ Ｐゴシック" charset="0"/>
            </a:endParaRPr>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34</a:t>
            </a:fld>
            <a:endParaRPr lang="en-US"/>
          </a:p>
        </p:txBody>
      </p:sp>
    </p:spTree>
    <p:extLst>
      <p:ext uri="{BB962C8B-B14F-4D97-AF65-F5344CB8AC3E}">
        <p14:creationId xmlns:p14="http://schemas.microsoft.com/office/powerpoint/2010/main" val="1931839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mr-IN" altLang="ja-JP" sz="1200" b="0" i="0" kern="1200" dirty="0" smtClean="0">
                <a:solidFill>
                  <a:schemeClr val="tx1"/>
                </a:solidFill>
                <a:effectLst/>
                <a:latin typeface="+mn-lt"/>
                <a:ea typeface="ＭＳ Ｐゴシック" charset="0"/>
                <a:cs typeface="ＭＳ Ｐゴシック" charset="0"/>
              </a:rPr>
              <a:t>SF250-48-K9</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35</a:t>
            </a:fld>
            <a:endParaRPr lang="en-US"/>
          </a:p>
        </p:txBody>
      </p:sp>
    </p:spTree>
    <p:extLst>
      <p:ext uri="{BB962C8B-B14F-4D97-AF65-F5344CB8AC3E}">
        <p14:creationId xmlns:p14="http://schemas.microsoft.com/office/powerpoint/2010/main" val="1160282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r>
              <a:rPr kumimoji="1" lang="ja-JP" altLang="en-US" sz="900" dirty="0"/>
              <a:t>・</a:t>
            </a:r>
            <a:r>
              <a:rPr kumimoji="1" lang="en-US" altLang="ja-JP" sz="900" dirty="0"/>
              <a:t>Wave2</a:t>
            </a:r>
            <a:r>
              <a:rPr kumimoji="1" lang="ja-JP" altLang="en-US" sz="900" dirty="0"/>
              <a:t>ハイパフォーマンスながらコンパクト</a:t>
            </a:r>
            <a:r>
              <a:rPr kumimoji="1" lang="ja-JP" altLang="en-US" sz="900"/>
              <a:t>、</a:t>
            </a:r>
            <a:r>
              <a:rPr kumimoji="1" lang="ja-JP" altLang="en-US" sz="900" smtClean="0"/>
              <a:t>コントローラ内蔵</a:t>
            </a:r>
            <a:endParaRPr kumimoji="1" lang="en-US" altLang="ja-JP" sz="900" dirty="0"/>
          </a:p>
          <a:p>
            <a:r>
              <a:rPr kumimoji="1" lang="ja-JP" altLang="en-US" sz="900" dirty="0"/>
              <a:t>・</a:t>
            </a:r>
            <a:r>
              <a:rPr kumimoji="1" lang="en-US" altLang="ja-JP" sz="900" dirty="0"/>
              <a:t>4</a:t>
            </a:r>
            <a:r>
              <a:rPr kumimoji="1" lang="ja-JP" altLang="en-US" sz="900" dirty="0" err="1"/>
              <a:t>つの</a:t>
            </a:r>
            <a:r>
              <a:rPr kumimoji="1" lang="ja-JP" altLang="en-US" sz="900" dirty="0"/>
              <a:t>モデルを展開</a:t>
            </a:r>
            <a:endParaRPr kumimoji="1" lang="en-US" altLang="ja-JP" sz="900" dirty="0"/>
          </a:p>
          <a:p>
            <a:r>
              <a:rPr kumimoji="1" lang="ja-JP" altLang="en-US" sz="900" dirty="0"/>
              <a:t>１）スタンダードモデル</a:t>
            </a:r>
            <a:endParaRPr kumimoji="1" lang="en-US" altLang="ja-JP" sz="900" dirty="0"/>
          </a:p>
          <a:p>
            <a:r>
              <a:rPr kumimoji="1" lang="ja-JP" altLang="en-US" sz="900" dirty="0"/>
              <a:t>２）テレワーク向けモデル（有線対応）</a:t>
            </a:r>
            <a:endParaRPr kumimoji="1" lang="en-US" altLang="ja-JP" sz="900" dirty="0"/>
          </a:p>
          <a:p>
            <a:r>
              <a:rPr kumimoji="1" lang="ja-JP" altLang="en-US" sz="900" dirty="0"/>
              <a:t>３）壁掛けモデル（ホテル、旅館に最適）</a:t>
            </a:r>
            <a:endParaRPr kumimoji="1" lang="en-US" altLang="ja-JP" sz="900" dirty="0"/>
          </a:p>
          <a:p>
            <a:r>
              <a:rPr kumimoji="1" lang="ja-JP" altLang="en-US" sz="900" dirty="0"/>
              <a:t>４）高出力モデル</a:t>
            </a:r>
            <a:endParaRPr kumimoji="1" lang="en-US" altLang="ja-JP" sz="900" dirty="0"/>
          </a:p>
        </p:txBody>
      </p:sp>
    </p:spTree>
    <p:extLst>
      <p:ext uri="{BB962C8B-B14F-4D97-AF65-F5344CB8AC3E}">
        <p14:creationId xmlns:p14="http://schemas.microsoft.com/office/powerpoint/2010/main" val="510656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Font typeface="Wingdings" charset="2"/>
              <a:buChar char="ü"/>
            </a:pPr>
            <a:r>
              <a:rPr kumimoji="1" lang="ja-JP" altLang="en-US" dirty="0" smtClean="0"/>
              <a:t>シスコシェアの部分はそのまま</a:t>
            </a:r>
            <a:endParaRPr kumimoji="1" lang="en-US" altLang="ja-JP" dirty="0" smtClean="0"/>
          </a:p>
          <a:p>
            <a:pPr>
              <a:buFont typeface="Wingdings" charset="2"/>
              <a:buChar char="ü"/>
            </a:pPr>
            <a:r>
              <a:rPr lang="ja-JP" altLang="en-US" dirty="0" smtClean="0"/>
              <a:t>その他の部分を</a:t>
            </a:r>
            <a:r>
              <a:rPr lang="en-US" altLang="ja-JP" dirty="0" smtClean="0"/>
              <a:t>WAP</a:t>
            </a:r>
            <a:r>
              <a:rPr lang="ja-JP" altLang="en-US" dirty="0" smtClean="0"/>
              <a:t>に</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pPr>
                <a:defRPr/>
              </a:pPr>
              <a:t>42</a:t>
            </a:fld>
            <a:endParaRPr lang="en-US"/>
          </a:p>
        </p:txBody>
      </p:sp>
    </p:spTree>
    <p:extLst>
      <p:ext uri="{BB962C8B-B14F-4D97-AF65-F5344CB8AC3E}">
        <p14:creationId xmlns:p14="http://schemas.microsoft.com/office/powerpoint/2010/main" val="1199939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r>
              <a:rPr kumimoji="1" lang="ja-JP" altLang="en-US" sz="900" dirty="0"/>
              <a:t>・</a:t>
            </a:r>
            <a:r>
              <a:rPr kumimoji="1" lang="en-US" altLang="ja-JP" sz="900" dirty="0"/>
              <a:t>Wave2</a:t>
            </a:r>
            <a:r>
              <a:rPr kumimoji="1" lang="ja-JP" altLang="en-US" sz="900" dirty="0"/>
              <a:t>ハイパフォーマンスながらコンパクト</a:t>
            </a:r>
            <a:r>
              <a:rPr kumimoji="1" lang="ja-JP" altLang="en-US" sz="900"/>
              <a:t>、</a:t>
            </a:r>
            <a:r>
              <a:rPr kumimoji="1" lang="ja-JP" altLang="en-US" sz="900" smtClean="0"/>
              <a:t>コントローラ内蔵</a:t>
            </a:r>
            <a:endParaRPr kumimoji="1" lang="en-US" altLang="ja-JP" sz="900" dirty="0"/>
          </a:p>
          <a:p>
            <a:r>
              <a:rPr kumimoji="1" lang="ja-JP" altLang="en-US" sz="900" dirty="0"/>
              <a:t>・</a:t>
            </a:r>
            <a:r>
              <a:rPr kumimoji="1" lang="en-US" altLang="ja-JP" sz="900" dirty="0"/>
              <a:t>4</a:t>
            </a:r>
            <a:r>
              <a:rPr kumimoji="1" lang="ja-JP" altLang="en-US" sz="900" dirty="0" err="1"/>
              <a:t>つの</a:t>
            </a:r>
            <a:r>
              <a:rPr kumimoji="1" lang="ja-JP" altLang="en-US" sz="900" dirty="0"/>
              <a:t>モデルを展開</a:t>
            </a:r>
            <a:endParaRPr kumimoji="1" lang="en-US" altLang="ja-JP" sz="900" dirty="0"/>
          </a:p>
          <a:p>
            <a:r>
              <a:rPr kumimoji="1" lang="ja-JP" altLang="en-US" sz="900" dirty="0"/>
              <a:t>１）スタンダードモデル</a:t>
            </a:r>
            <a:endParaRPr kumimoji="1" lang="en-US" altLang="ja-JP" sz="900" dirty="0"/>
          </a:p>
          <a:p>
            <a:r>
              <a:rPr kumimoji="1" lang="ja-JP" altLang="en-US" sz="900" dirty="0"/>
              <a:t>２）テレワーク向けモデル（有線対応）</a:t>
            </a:r>
            <a:endParaRPr kumimoji="1" lang="en-US" altLang="ja-JP" sz="900" dirty="0"/>
          </a:p>
          <a:p>
            <a:r>
              <a:rPr kumimoji="1" lang="ja-JP" altLang="en-US" sz="900" dirty="0"/>
              <a:t>３）壁掛けモデル（ホテル、旅館に最適）</a:t>
            </a:r>
            <a:endParaRPr kumimoji="1" lang="en-US" altLang="ja-JP" sz="900" dirty="0"/>
          </a:p>
          <a:p>
            <a:r>
              <a:rPr kumimoji="1" lang="ja-JP" altLang="en-US" sz="900" dirty="0"/>
              <a:t>４）高出力モデル</a:t>
            </a:r>
            <a:endParaRPr kumimoji="1" lang="en-US" altLang="ja-JP" sz="900" dirty="0"/>
          </a:p>
        </p:txBody>
      </p:sp>
    </p:spTree>
    <p:extLst>
      <p:ext uri="{BB962C8B-B14F-4D97-AF65-F5344CB8AC3E}">
        <p14:creationId xmlns:p14="http://schemas.microsoft.com/office/powerpoint/2010/main" val="1365164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47908" eaLnBrk="0" fontAlgn="base" hangingPunct="0">
              <a:spcBef>
                <a:spcPct val="30000"/>
              </a:spcBef>
              <a:spcAft>
                <a:spcPct val="0"/>
              </a:spcAft>
              <a:defRPr/>
            </a:pPr>
            <a:endParaRPr lang="en-US" altLang="ja-JP"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277743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sz="1400"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685199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1465537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514643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282522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178B8799-42A2-4D43-AF76-D3220836283D}" type="slidenum">
              <a:rPr lang="en-US" smtClean="0">
                <a:solidFill>
                  <a:prstClr val="black"/>
                </a:solidFill>
                <a:latin typeface="Arial" charset="0"/>
                <a:ea typeface="ＭＳ Ｐゴシック" pitchFamily="34" charset="-128"/>
                <a:cs typeface=""/>
              </a:rPr>
              <a:pPr fontAlgn="base">
                <a:spcBef>
                  <a:spcPct val="0"/>
                </a:spcBef>
                <a:spcAft>
                  <a:spcPct val="0"/>
                </a:spcAft>
                <a:defRPr/>
              </a:pPr>
              <a:t>55</a:t>
            </a:fld>
            <a:endParaRPr lang="en-US">
              <a:solidFill>
                <a:prstClr val="black"/>
              </a:solidFill>
              <a:latin typeface="Arial" charset="0"/>
              <a:ea typeface="ＭＳ Ｐゴシック" pitchFamily="34" charset="-128"/>
              <a:cs typeface=""/>
            </a:endParaRPr>
          </a:p>
        </p:txBody>
      </p:sp>
    </p:spTree>
    <p:extLst>
      <p:ext uri="{BB962C8B-B14F-4D97-AF65-F5344CB8AC3E}">
        <p14:creationId xmlns:p14="http://schemas.microsoft.com/office/powerpoint/2010/main" val="1651214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17156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524626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endParaRPr lang="en-US" dirty="0" smtClean="0"/>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769375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endParaRPr lang="en-US" dirty="0" smtClean="0"/>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667506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endParaRPr lang="en-US" dirty="0" smtClean="0"/>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829043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1" lang="ja-JP" altLang="en-US" dirty="0"/>
              <a:t>メール、チャット、</a:t>
            </a:r>
            <a:r>
              <a:rPr kumimoji="1" lang="en-US" altLang="ja-JP" dirty="0"/>
              <a:t>SNS</a:t>
            </a:r>
            <a:r>
              <a:rPr kumimoji="1" lang="ja-JP" altLang="en-US" dirty="0"/>
              <a:t>、</a:t>
            </a:r>
            <a:r>
              <a:rPr kumimoji="1" lang="en-US" altLang="ja-JP" dirty="0"/>
              <a:t>Twitter </a:t>
            </a:r>
            <a:r>
              <a:rPr kumimoji="1" lang="ja-JP" altLang="en-US" dirty="0"/>
              <a:t>のいいとこどりをした書く（メッセージ）機能。</a:t>
            </a:r>
            <a:endParaRPr kumimoji="1" lang="en-US" altLang="ja-JP" dirty="0"/>
          </a:p>
          <a:p>
            <a:r>
              <a:rPr kumimoji="1" lang="ja-JP" altLang="en-US" dirty="0"/>
              <a:t>特に検索機能を充実させ、必要な情報をすぐ取り出せるように工夫している。</a:t>
            </a:r>
            <a:endParaRPr kumimoji="1" lang="en-US" altLang="ja-JP" dirty="0"/>
          </a:p>
          <a:p>
            <a:r>
              <a:rPr kumimoji="1" lang="ja-JP" altLang="en-US" dirty="0"/>
              <a:t>データは、送信前に暗号。送信時も暗号。</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1420698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endParaRPr lang="en-US" dirty="0" smtClean="0"/>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6097764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endParaRPr lang="en-US" dirty="0" smtClean="0"/>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468099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endParaRPr lang="en-US" dirty="0" smtClean="0"/>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5043546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marR="0" lvl="0" indent="0" algn="l" defTabSz="457200" rtl="0" eaLnBrk="0" fontAlgn="base" latinLnBrk="0" hangingPunct="0">
              <a:lnSpc>
                <a:spcPct val="120000"/>
              </a:lnSpc>
              <a:spcBef>
                <a:spcPct val="30000"/>
              </a:spcBef>
              <a:spcAft>
                <a:spcPct val="0"/>
              </a:spcAft>
              <a:buClrTx/>
              <a:buSzTx/>
              <a:buFontTx/>
              <a:buNone/>
              <a:tabLst/>
              <a:defRPr/>
            </a:pPr>
            <a:endParaRPr lang="en-US" altLang="ja-JP" dirty="0"/>
          </a:p>
        </p:txBody>
      </p:sp>
    </p:spTree>
    <p:extLst>
      <p:ext uri="{BB962C8B-B14F-4D97-AF65-F5344CB8AC3E}">
        <p14:creationId xmlns:p14="http://schemas.microsoft.com/office/powerpoint/2010/main" val="2081304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B8799-42A2-4D43-AF76-D3220836283D}"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215109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4120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a:t>チャットと違い、チームの中で自由にスペース（トピック）を作れる。</a:t>
            </a:r>
            <a:endParaRPr kumimoji="1" lang="en-US" altLang="ja-JP" dirty="0"/>
          </a:p>
          <a:p>
            <a:r>
              <a:rPr kumimoji="1" lang="ja-JP" altLang="en-US" dirty="0"/>
              <a:t>書いたメッセージや、添付したファイルなどは消すことが可能。</a:t>
            </a:r>
            <a:endParaRPr kumimoji="1" lang="en-US" altLang="ja-JP" dirty="0"/>
          </a:p>
          <a:p>
            <a:r>
              <a:rPr kumimoji="1" lang="ja-JP" altLang="en-US" dirty="0"/>
              <a:t>既読機能もあるので、例えば上司や店長など、部下へのメッセージが読まれたかどうかの確認が可能。</a:t>
            </a:r>
          </a:p>
        </p:txBody>
      </p:sp>
      <p:sp>
        <p:nvSpPr>
          <p:cNvPr id="4" name="Slide Number Placeholder 3"/>
          <p:cNvSpPr>
            <a:spLocks noGrp="1"/>
          </p:cNvSpPr>
          <p:nvPr>
            <p:ph type="sldNum" sz="quarter" idx="10"/>
          </p:nvPr>
        </p:nvSpPr>
        <p:spPr/>
        <p:txBody>
          <a:bodyPr/>
          <a:lstStyle/>
          <a:p>
            <a:fld id="{E8AA24C1-D398-48BA-BF28-5BBCD288FE52}" type="slidenum">
              <a:rPr kumimoji="1" lang="ja-JP" altLang="en-US" smtClean="0">
                <a:solidFill>
                  <a:prstClr val="black"/>
                </a:solidFill>
                <a:ea typeface="游ゴシック" charset="-128"/>
              </a:rPr>
              <a:pPr/>
              <a:t>6</a:t>
            </a:fld>
            <a:endParaRPr kumimoji="1" lang="ja-JP" altLang="en-US">
              <a:solidFill>
                <a:prstClr val="black"/>
              </a:solidFill>
              <a:ea typeface="游ゴシック" charset="-128"/>
            </a:endParaRPr>
          </a:p>
        </p:txBody>
      </p:sp>
    </p:spTree>
    <p:extLst>
      <p:ext uri="{BB962C8B-B14F-4D97-AF65-F5344CB8AC3E}">
        <p14:creationId xmlns:p14="http://schemas.microsoft.com/office/powerpoint/2010/main" val="1623581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146">
              <a:defRPr/>
            </a:pPr>
            <a:endParaRPr lang="en-GB" dirty="0">
              <a:latin typeface="+mn-lt"/>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146933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72044" y="4266368"/>
            <a:ext cx="5952694" cy="4041823"/>
          </a:xfrm>
        </p:spPr>
        <p:txBody>
          <a:bodyPr/>
          <a:lstStyle/>
          <a:p>
            <a:pPr marL="167970" indent="-167970">
              <a:lnSpc>
                <a:spcPct val="150000"/>
              </a:lnSpc>
              <a:defRPr/>
            </a:pPr>
            <a:r>
              <a:rPr lang="ja-JP" altLang="en-US" sz="1000" dirty="0"/>
              <a:t>いつもやりとりしているメンバーと、ビデオアイコンを押せばすぐに会議を開始。</a:t>
            </a:r>
            <a:endParaRPr lang="en-US" altLang="ja-JP" sz="1000" dirty="0"/>
          </a:p>
          <a:p>
            <a:pPr marL="167970" indent="-167970">
              <a:lnSpc>
                <a:spcPct val="150000"/>
              </a:lnSpc>
              <a:defRPr/>
            </a:pPr>
            <a:r>
              <a:rPr lang="ja-JP" altLang="en-US" sz="1000" dirty="0"/>
              <a:t>無料版は同時３人。</a:t>
            </a:r>
            <a:endParaRPr lang="en-US" altLang="ja-JP" sz="1000" dirty="0"/>
          </a:p>
          <a:p>
            <a:pPr marL="167970" indent="-167970">
              <a:lnSpc>
                <a:spcPct val="150000"/>
              </a:lnSpc>
              <a:defRPr/>
            </a:pPr>
            <a:r>
              <a:rPr lang="ja-JP" altLang="en-US" sz="1000" dirty="0"/>
              <a:t>有償版は同時２５人まで同時に聞く・話す、会議が可能。</a:t>
            </a:r>
            <a:endParaRPr lang="en-US" altLang="ja-JP" sz="1000" dirty="0"/>
          </a:p>
          <a:p>
            <a:pPr marL="167970" indent="-167970">
              <a:lnSpc>
                <a:spcPct val="150000"/>
              </a:lnSpc>
              <a:defRPr/>
            </a:pPr>
            <a:r>
              <a:rPr lang="ja-JP" altLang="en-US" sz="1000" dirty="0"/>
              <a:t>もちろん、画面共有や、相手をミュートにするなど必要最低限の機能つき。</a:t>
            </a:r>
            <a:endParaRPr lang="en-US" altLang="ja-JP" sz="1000" dirty="0"/>
          </a:p>
          <a:p>
            <a:pPr marL="167970" indent="-167970">
              <a:lnSpc>
                <a:spcPct val="150000"/>
              </a:lnSpc>
              <a:defRPr/>
            </a:pPr>
            <a:endParaRPr lang="en-US" sz="10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1791469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44607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i="0" kern="1200" dirty="0">
                <a:solidFill>
                  <a:schemeClr val="tx1"/>
                </a:solidFill>
                <a:effectLst/>
                <a:latin typeface="+mn-lt"/>
                <a:ea typeface="+mn-ea"/>
                <a:cs typeface="+mn-cs"/>
              </a:rPr>
              <a:t>チーム　スペースは、</a:t>
            </a:r>
            <a:r>
              <a:rPr lang="en-US" altLang="ja-JP" sz="1200" b="0" i="0" kern="1200" dirty="0">
                <a:solidFill>
                  <a:schemeClr val="tx1"/>
                </a:solidFill>
                <a:effectLst/>
                <a:latin typeface="+mn-lt"/>
                <a:ea typeface="+mn-ea"/>
                <a:cs typeface="+mn-cs"/>
              </a:rPr>
              <a:t>iOS</a:t>
            </a:r>
            <a:r>
              <a:rPr lang="ja-JP" altLang="en-US" sz="1200" b="0" i="0" kern="1200" dirty="0">
                <a:solidFill>
                  <a:schemeClr val="tx1"/>
                </a:solidFill>
                <a:effectLst/>
                <a:latin typeface="+mn-lt"/>
                <a:ea typeface="+mn-ea"/>
                <a:cs typeface="+mn-cs"/>
              </a:rPr>
              <a:t>、</a:t>
            </a:r>
            <a:r>
              <a:rPr lang="en-US" altLang="ja-JP" sz="1200" b="0" i="0" kern="1200" dirty="0">
                <a:solidFill>
                  <a:schemeClr val="tx1"/>
                </a:solidFill>
                <a:effectLst/>
                <a:latin typeface="+mn-lt"/>
                <a:ea typeface="+mn-ea"/>
                <a:cs typeface="+mn-cs"/>
              </a:rPr>
              <a:t>Android</a:t>
            </a:r>
            <a:r>
              <a:rPr lang="ja-JP" altLang="en-US" sz="1200" b="0" i="0" kern="1200" dirty="0">
                <a:solidFill>
                  <a:schemeClr val="tx1"/>
                </a:solidFill>
                <a:effectLst/>
                <a:latin typeface="+mn-lt"/>
                <a:ea typeface="+mn-ea"/>
                <a:cs typeface="+mn-cs"/>
              </a:rPr>
              <a:t>、</a:t>
            </a:r>
            <a:r>
              <a:rPr lang="en-US" altLang="ja-JP" sz="1200" b="0" i="0" kern="1200" dirty="0">
                <a:solidFill>
                  <a:schemeClr val="tx1"/>
                </a:solidFill>
                <a:effectLst/>
                <a:latin typeface="+mn-lt"/>
                <a:ea typeface="+mn-ea"/>
                <a:cs typeface="+mn-cs"/>
              </a:rPr>
              <a:t>MAC</a:t>
            </a:r>
            <a:r>
              <a:rPr lang="ja-JP" altLang="en-US" sz="1200" b="0" i="0" kern="1200" dirty="0">
                <a:solidFill>
                  <a:schemeClr val="tx1"/>
                </a:solidFill>
                <a:effectLst/>
                <a:latin typeface="+mn-lt"/>
                <a:ea typeface="+mn-ea"/>
                <a:cs typeface="+mn-cs"/>
              </a:rPr>
              <a:t>、</a:t>
            </a:r>
            <a:r>
              <a:rPr lang="en-US" altLang="ja-JP" sz="1200" b="0" i="0" kern="1200" dirty="0">
                <a:solidFill>
                  <a:schemeClr val="tx1"/>
                </a:solidFill>
                <a:effectLst/>
                <a:latin typeface="+mn-lt"/>
                <a:ea typeface="+mn-ea"/>
                <a:cs typeface="+mn-cs"/>
              </a:rPr>
              <a:t>Windows</a:t>
            </a:r>
            <a:r>
              <a:rPr lang="ja-JP" altLang="en-US" sz="1200" b="0" i="0" kern="1200" dirty="0">
                <a:solidFill>
                  <a:schemeClr val="tx1"/>
                </a:solidFill>
                <a:effectLst/>
                <a:latin typeface="+mn-lt"/>
                <a:ea typeface="+mn-ea"/>
                <a:cs typeface="+mn-cs"/>
              </a:rPr>
              <a:t>、</a:t>
            </a:r>
            <a:r>
              <a:rPr lang="en-US" altLang="ja-JP" sz="1200" b="0" i="0" kern="1200" dirty="0">
                <a:solidFill>
                  <a:schemeClr val="tx1"/>
                </a:solidFill>
                <a:effectLst/>
                <a:latin typeface="+mn-lt"/>
                <a:ea typeface="+mn-ea"/>
                <a:cs typeface="+mn-cs"/>
              </a:rPr>
              <a:t>Web</a:t>
            </a:r>
            <a:r>
              <a:rPr lang="ja-JP" altLang="en-US" sz="1200" b="0" i="0" kern="1200" dirty="0">
                <a:solidFill>
                  <a:schemeClr val="tx1"/>
                </a:solidFill>
                <a:effectLst/>
                <a:latin typeface="+mn-lt"/>
                <a:ea typeface="+mn-ea"/>
                <a:cs typeface="+mn-cs"/>
              </a:rPr>
              <a:t>アプリケーションからアクセス可能である必要があります。</a:t>
            </a:r>
            <a:endParaRPr lang="en-US" altLang="ja-JP"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93216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6.w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6.wmf"/></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6.wm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6.wmf"/><Relationship Id="rId1" Type="http://schemas.openxmlformats.org/officeDocument/2006/relationships/slideMaster" Target="../slideMasters/slideMaster10.xml"/><Relationship Id="rId2" Type="http://schemas.openxmlformats.org/officeDocument/2006/relationships/image" Target="../media/image20.png"/></Relationships>
</file>

<file path=ppt/slideLayouts/_rels/slideLayout134.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6.wmf"/><Relationship Id="rId1" Type="http://schemas.openxmlformats.org/officeDocument/2006/relationships/slideMaster" Target="../slideMasters/slideMaster10.xml"/><Relationship Id="rId2" Type="http://schemas.openxmlformats.org/officeDocument/2006/relationships/image" Target="../media/image20.png"/></Relationships>
</file>

<file path=ppt/slideLayouts/_rels/slideLayout135.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6.wmf"/><Relationship Id="rId1" Type="http://schemas.openxmlformats.org/officeDocument/2006/relationships/slideMaster" Target="../slideMasters/slideMaster10.xml"/><Relationship Id="rId2" Type="http://schemas.openxmlformats.org/officeDocument/2006/relationships/image" Target="../media/image20.png"/></Relationships>
</file>

<file path=ppt/slideLayouts/_rels/slideLayout13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6.wmf"/><Relationship Id="rId1" Type="http://schemas.openxmlformats.org/officeDocument/2006/relationships/slideMaster" Target="../slideMasters/slideMaster10.xml"/><Relationship Id="rId2" Type="http://schemas.openxmlformats.org/officeDocument/2006/relationships/image" Target="../media/image20.png"/></Relationships>
</file>

<file path=ppt/slideLayouts/_rels/slideLayout137.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6.wmf"/><Relationship Id="rId1" Type="http://schemas.openxmlformats.org/officeDocument/2006/relationships/slideMaster" Target="../slideMasters/slideMaster10.xml"/><Relationship Id="rId2" Type="http://schemas.openxmlformats.org/officeDocument/2006/relationships/image" Target="../media/image20.png"/></Relationships>
</file>

<file path=ppt/slideLayouts/_rels/slideLayout13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6.wmf"/><Relationship Id="rId1" Type="http://schemas.openxmlformats.org/officeDocument/2006/relationships/slideMaster" Target="../slideMasters/slideMaster10.xml"/><Relationship Id="rId2" Type="http://schemas.openxmlformats.org/officeDocument/2006/relationships/image" Target="../media/image15.jpe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1.png"/><Relationship Id="rId3" Type="http://schemas.openxmlformats.org/officeDocument/2006/relationships/image" Target="../media/image16.w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6.wmf"/><Relationship Id="rId1" Type="http://schemas.openxmlformats.org/officeDocument/2006/relationships/slideMaster" Target="../slideMasters/slideMaster10.xml"/><Relationship Id="rId2" Type="http://schemas.openxmlformats.org/officeDocument/2006/relationships/image" Target="../media/image22.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wmf"/></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1.emf"/></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3.wmf"/></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emf"/></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emf"/></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4.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Master" Target="../slideMasters/slideMaster14.xml"/><Relationship Id="rId2" Type="http://schemas.openxmlformats.org/officeDocument/2006/relationships/image" Target="../media/image25.jpe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3.wmf"/></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0.png"/><Relationship Id="rId3" Type="http://schemas.openxmlformats.org/officeDocument/2006/relationships/image" Target="../media/image23.wmf"/></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3.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7.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3.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7.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7.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emf"/><Relationship Id="rId3"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eg"/><Relationship Id="rId3"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emf"/><Relationship Id="rId3"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jpeg"/><Relationship Id="rId3"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6.wmf"/><Relationship Id="rId1" Type="http://schemas.openxmlformats.org/officeDocument/2006/relationships/slideMaster" Target="../slideMasters/slideMaster10.xml"/><Relationship Id="rId2" Type="http://schemas.openxmlformats.org/officeDocument/2006/relationships/image" Target="../media/image15.jpeg"/></Relationships>
</file>

<file path=ppt/slideLayouts/_rels/slideLayout94.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6.wmf"/><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8.jpeg"/><Relationship Id="rId3" Type="http://schemas.openxmlformats.org/officeDocument/2006/relationships/image" Target="../media/image16.w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9.w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6.wmf"/></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6.w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tx2"/>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tx2"/>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tx2"/>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tx2"/>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accent1"/>
                </a:solidFill>
                <a:latin typeface="+mj-lt"/>
                <a:cs typeface="CiscoSansTT ExtraLight"/>
              </a:defRPr>
            </a:lvl1pPr>
          </a:lstStyle>
          <a:p>
            <a:r>
              <a:rPr lang="en-GB" dirty="0" smtClean="0"/>
              <a:t>Presentation Title Goes Here</a:t>
            </a:r>
            <a:endParaRPr lang="en-US" dirty="0"/>
          </a:p>
        </p:txBody>
      </p:sp>
      <p:sp>
        <p:nvSpPr>
          <p:cNvPr id="6" name="Freeform 6"/>
          <p:cNvSpPr>
            <a:spLocks noChangeAspect="1" noEditPoints="1"/>
          </p:cNvSpPr>
          <p:nvPr userDrawn="1"/>
        </p:nvSpPr>
        <p:spPr bwMode="auto">
          <a:xfrm>
            <a:off x="469495" y="517783"/>
            <a:ext cx="782431" cy="415667"/>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3553" y="503204"/>
            <a:ext cx="1429035" cy="468852"/>
          </a:xfrm>
          <a:prstGeom prst="rect">
            <a:avLst/>
          </a:prstGeom>
        </p:spPr>
      </p:pic>
    </p:spTree>
    <p:extLst>
      <p:ext uri="{BB962C8B-B14F-4D97-AF65-F5344CB8AC3E}">
        <p14:creationId xmlns:p14="http://schemas.microsoft.com/office/powerpoint/2010/main" val="2122942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13"/>
            <a:ext cx="642705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Red - Segue">
    <p:bg>
      <p:bgPr>
        <a:gradFill>
          <a:gsLst>
            <a:gs pos="10000">
              <a:srgbClr val="D93E72"/>
            </a:gs>
            <a:gs pos="90000">
              <a:srgbClr val="E3732D"/>
            </a:gs>
          </a:gsLst>
          <a:lin ang="3300000" scaled="0"/>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25454" y="708389"/>
            <a:ext cx="8274410" cy="2569946"/>
          </a:xfrm>
          <a:prstGeom prst="rect">
            <a:avLst/>
          </a:prstGeom>
        </p:spPr>
        <p:txBody>
          <a:bodyPr anchor="b">
            <a:noAutofit/>
          </a:bodyPr>
          <a:lstStyle>
            <a:lvl1pPr marL="0" indent="0" algn="l">
              <a:lnSpc>
                <a:spcPct val="90000"/>
              </a:lnSpc>
              <a:buFont typeface="Arial" panose="020B0604020202020204" pitchFamily="34" charset="0"/>
              <a:buNone/>
              <a:defRPr sz="4600" b="0" i="0" spc="-100" baseline="0">
                <a:solidFill>
                  <a:schemeClr val="bg1"/>
                </a:solidFill>
                <a:latin typeface="+mj-lt"/>
                <a:cs typeface="CiscoSans Thin"/>
              </a:defRPr>
            </a:lvl1pPr>
          </a:lstStyle>
          <a:p>
            <a:r>
              <a:rPr lang="en-US" dirty="0"/>
              <a:t>Click to edit segue title</a:t>
            </a:r>
          </a:p>
        </p:txBody>
      </p:sp>
      <p:sp>
        <p:nvSpPr>
          <p:cNvPr id="12" name="Rectangle 11"/>
          <p:cNvSpPr/>
          <p:nvPr userDrawn="1"/>
        </p:nvSpPr>
        <p:spPr>
          <a:xfrm>
            <a:off x="0" y="0"/>
            <a:ext cx="9144000" cy="731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8"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a:solidFill>
                  <a:srgbClr val="FFFFFF">
                    <a:alpha val="60000"/>
                  </a:srgbClr>
                </a:solidFill>
                <a:latin typeface="Arial"/>
                <a:ea typeface=""/>
                <a:cs typeface="CiscoSans Thin"/>
              </a:rPr>
              <a:t>2017</a:t>
            </a:r>
            <a:r>
              <a:rPr lang="en-US" sz="600" dirty="0">
                <a:solidFill>
                  <a:srgbClr val="FFFFFF">
                    <a:alpha val="60000"/>
                  </a:srgbClr>
                </a:solidFill>
                <a:latin typeface="Arial"/>
                <a:ea typeface=""/>
                <a:cs typeface="CiscoSans Thin"/>
              </a:rPr>
              <a:t>  Cisco and/or its affiliates. All rights reserved.   Cisco Confidential</a:t>
            </a: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Tree>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Orange - Segue">
    <p:bg>
      <p:bgPr>
        <a:gradFill>
          <a:gsLst>
            <a:gs pos="10000">
              <a:srgbClr val="EB6B26"/>
            </a:gs>
            <a:gs pos="90000">
              <a:srgbClr val="FFB01C"/>
            </a:gs>
          </a:gsLst>
          <a:lin ang="3300000" scaled="0"/>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25454" y="708389"/>
            <a:ext cx="8274410" cy="2569946"/>
          </a:xfrm>
          <a:prstGeom prst="rect">
            <a:avLst/>
          </a:prstGeom>
        </p:spPr>
        <p:txBody>
          <a:bodyPr anchor="b">
            <a:noAutofit/>
          </a:bodyPr>
          <a:lstStyle>
            <a:lvl1pPr marL="0" indent="0" algn="l">
              <a:lnSpc>
                <a:spcPct val="90000"/>
              </a:lnSpc>
              <a:buFont typeface="Arial" panose="020B0604020202020204" pitchFamily="34" charset="0"/>
              <a:buNone/>
              <a:defRPr sz="4600" b="0" i="0" spc="-100" baseline="0">
                <a:solidFill>
                  <a:schemeClr val="bg1"/>
                </a:solidFill>
                <a:latin typeface="+mj-lt"/>
                <a:cs typeface="CiscoSans Thin"/>
              </a:defRPr>
            </a:lvl1pPr>
          </a:lstStyle>
          <a:p>
            <a:r>
              <a:rPr lang="en-US" dirty="0"/>
              <a:t>Click to edit segue title</a:t>
            </a:r>
          </a:p>
        </p:txBody>
      </p:sp>
      <p:sp>
        <p:nvSpPr>
          <p:cNvPr id="12" name="Rectangle 11"/>
          <p:cNvSpPr/>
          <p:nvPr userDrawn="1"/>
        </p:nvSpPr>
        <p:spPr>
          <a:xfrm>
            <a:off x="0" y="0"/>
            <a:ext cx="9144000" cy="731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8"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a:solidFill>
                  <a:srgbClr val="FFFFFF">
                    <a:alpha val="60000"/>
                  </a:srgbClr>
                </a:solidFill>
                <a:latin typeface="Arial"/>
                <a:ea typeface=""/>
                <a:cs typeface="CiscoSans Thin"/>
              </a:rPr>
              <a:t>2017</a:t>
            </a:r>
            <a:r>
              <a:rPr lang="en-US" sz="600" dirty="0">
                <a:solidFill>
                  <a:srgbClr val="FFFFFF">
                    <a:alpha val="60000"/>
                  </a:srgbClr>
                </a:solidFill>
                <a:latin typeface="Arial"/>
                <a:ea typeface=""/>
                <a:cs typeface="CiscoSans Thin"/>
              </a:rPr>
              <a:t>  Cisco and/or its affiliates. All rights reserved.   Cisco Confidential</a:t>
            </a: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Tree>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Green - Segue">
    <p:bg>
      <p:bgPr>
        <a:solidFill>
          <a:schemeClr val="bg2"/>
        </a:solidFill>
        <a:effectLst/>
      </p:bgPr>
    </p:bg>
    <p:spTree>
      <p:nvGrpSpPr>
        <p:cNvPr id="1" name=""/>
        <p:cNvGrpSpPr/>
        <p:nvPr/>
      </p:nvGrpSpPr>
      <p:grpSpPr>
        <a:xfrm>
          <a:off x="0" y="0"/>
          <a:ext cx="0" cy="0"/>
          <a:chOff x="0" y="0"/>
          <a:chExt cx="0" cy="0"/>
        </a:xfrm>
      </p:grpSpPr>
      <p:sp>
        <p:nvSpPr>
          <p:cNvPr id="9" name="Rectangle 8"/>
          <p:cNvSpPr/>
          <p:nvPr userDrawn="1"/>
        </p:nvSpPr>
        <p:spPr>
          <a:xfrm>
            <a:off x="434" y="0"/>
            <a:ext cx="9144000" cy="5143500"/>
          </a:xfrm>
          <a:prstGeom prst="rect">
            <a:avLst/>
          </a:prstGeom>
          <a:gradFill>
            <a:gsLst>
              <a:gs pos="25000">
                <a:srgbClr val="308F2A">
                  <a:alpha val="75000"/>
                </a:srgbClr>
              </a:gs>
              <a:gs pos="75000">
                <a:srgbClr val="0C8943">
                  <a:alpha val="75000"/>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itle 1"/>
          <p:cNvSpPr>
            <a:spLocks noGrp="1"/>
          </p:cNvSpPr>
          <p:nvPr>
            <p:ph type="ctrTitle" hasCustomPrompt="1"/>
          </p:nvPr>
        </p:nvSpPr>
        <p:spPr>
          <a:xfrm>
            <a:off x="425454" y="704088"/>
            <a:ext cx="8274410" cy="2569464"/>
          </a:xfrm>
          <a:prstGeom prst="rect">
            <a:avLst/>
          </a:prstGeom>
        </p:spPr>
        <p:txBody>
          <a:bodyPr anchor="b">
            <a:noAutofit/>
          </a:bodyPr>
          <a:lstStyle>
            <a:lvl1pPr marL="0" indent="0" algn="l">
              <a:lnSpc>
                <a:spcPct val="90000"/>
              </a:lnSpc>
              <a:buFont typeface="Arial" panose="020B0604020202020204" pitchFamily="34" charset="0"/>
              <a:buNone/>
              <a:defRPr sz="4600" b="0" i="0" spc="-100" baseline="0">
                <a:solidFill>
                  <a:schemeClr val="bg1"/>
                </a:solidFill>
                <a:latin typeface="+mj-lt"/>
                <a:cs typeface="CiscoSans Thin"/>
              </a:defRPr>
            </a:lvl1pPr>
          </a:lstStyle>
          <a:p>
            <a:r>
              <a:rPr lang="en-US" dirty="0"/>
              <a:t>Click to edit segue title</a:t>
            </a:r>
          </a:p>
        </p:txBody>
      </p:sp>
      <p:sp>
        <p:nvSpPr>
          <p:cNvPr id="10" name="Rectangle 9"/>
          <p:cNvSpPr/>
          <p:nvPr userDrawn="1"/>
        </p:nvSpPr>
        <p:spPr>
          <a:xfrm>
            <a:off x="0" y="0"/>
            <a:ext cx="9144000" cy="731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2"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a:solidFill>
                  <a:srgbClr val="FFFFFF">
                    <a:alpha val="60000"/>
                  </a:srgbClr>
                </a:solidFill>
                <a:latin typeface="Arial"/>
                <a:ea typeface=""/>
                <a:cs typeface="CiscoSans Thin"/>
              </a:rPr>
              <a:t>2017</a:t>
            </a:r>
            <a:r>
              <a:rPr lang="en-US" sz="600" dirty="0">
                <a:solidFill>
                  <a:srgbClr val="FFFFFF">
                    <a:alpha val="60000"/>
                  </a:srgbClr>
                </a:solidFill>
                <a:latin typeface="Arial"/>
                <a:ea typeface=""/>
                <a:cs typeface="CiscoSans Thin"/>
              </a:rPr>
              <a:t>  Cisco and/or its affiliates. All rights reserved.   Cisco Confidential</a:t>
            </a: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Tree>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ue Ramp - Segu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Title 1"/>
          <p:cNvSpPr>
            <a:spLocks noGrp="1"/>
          </p:cNvSpPr>
          <p:nvPr>
            <p:ph type="ctrTitle" hasCustomPrompt="1"/>
          </p:nvPr>
        </p:nvSpPr>
        <p:spPr>
          <a:xfrm>
            <a:off x="429767" y="704088"/>
            <a:ext cx="8293608" cy="2569464"/>
          </a:xfrm>
          <a:prstGeom prst="rect">
            <a:avLst/>
          </a:prstGeom>
        </p:spPr>
        <p:txBody>
          <a:bodyPr anchor="b">
            <a:noAutofit/>
          </a:bodyPr>
          <a:lstStyle>
            <a:lvl1pPr marL="0" indent="0" algn="l">
              <a:lnSpc>
                <a:spcPct val="90000"/>
              </a:lnSpc>
              <a:buFont typeface="Arial" panose="020B0604020202020204" pitchFamily="34" charset="0"/>
              <a:buNone/>
              <a:defRPr sz="4600" b="0" i="0" spc="-100" baseline="0">
                <a:solidFill>
                  <a:schemeClr val="tx1"/>
                </a:solidFill>
                <a:latin typeface="+mj-lt"/>
                <a:cs typeface="CiscoSans Thin"/>
              </a:defRPr>
            </a:lvl1pPr>
          </a:lstStyle>
          <a:p>
            <a:r>
              <a:rPr lang="en-US" dirty="0"/>
              <a:t>Click to edit segue title</a:t>
            </a: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urple Ramp - Segue">
    <p:spTree>
      <p:nvGrpSpPr>
        <p:cNvPr id="1" name=""/>
        <p:cNvGrpSpPr/>
        <p:nvPr/>
      </p:nvGrpSpPr>
      <p:grpSpPr>
        <a:xfrm>
          <a:off x="0" y="0"/>
          <a:ext cx="0" cy="0"/>
          <a:chOff x="0" y="0"/>
          <a:chExt cx="0" cy="0"/>
        </a:xfrm>
      </p:grpSpPr>
      <p:sp>
        <p:nvSpPr>
          <p:cNvPr id="4" name="Rectangle 3"/>
          <p:cNvSpPr/>
          <p:nvPr userDrawn="1"/>
        </p:nvSpPr>
        <p:spPr>
          <a:xfrm>
            <a:off x="0" y="0"/>
            <a:ext cx="9144000" cy="73152"/>
          </a:xfrm>
          <a:prstGeom prst="rect">
            <a:avLst/>
          </a:prstGeom>
          <a:gradFill>
            <a:gsLst>
              <a:gs pos="10000">
                <a:srgbClr val="975CE5"/>
              </a:gs>
              <a:gs pos="90000">
                <a:srgbClr val="CC56A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Title 1"/>
          <p:cNvSpPr>
            <a:spLocks noGrp="1"/>
          </p:cNvSpPr>
          <p:nvPr>
            <p:ph type="ctrTitle" hasCustomPrompt="1"/>
          </p:nvPr>
        </p:nvSpPr>
        <p:spPr>
          <a:xfrm>
            <a:off x="429767" y="704088"/>
            <a:ext cx="8293608" cy="2569464"/>
          </a:xfrm>
          <a:prstGeom prst="rect">
            <a:avLst/>
          </a:prstGeom>
        </p:spPr>
        <p:txBody>
          <a:bodyPr anchor="b">
            <a:noAutofit/>
          </a:bodyPr>
          <a:lstStyle>
            <a:lvl1pPr marL="0" indent="0" algn="l">
              <a:lnSpc>
                <a:spcPct val="90000"/>
              </a:lnSpc>
              <a:buFont typeface="Arial" panose="020B0604020202020204" pitchFamily="34" charset="0"/>
              <a:buNone/>
              <a:defRPr sz="4600" b="0" i="0" spc="-100" baseline="0">
                <a:solidFill>
                  <a:schemeClr val="tx1"/>
                </a:solidFill>
                <a:latin typeface="+mj-lt"/>
                <a:cs typeface="CiscoSans Thin"/>
              </a:defRPr>
            </a:lvl1pPr>
          </a:lstStyle>
          <a:p>
            <a:r>
              <a:rPr lang="en-US" dirty="0"/>
              <a:t>Click to edit segue title</a:t>
            </a: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ed Ramp - Segu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29768" y="704088"/>
            <a:ext cx="8293608" cy="2569464"/>
          </a:xfrm>
          <a:prstGeom prst="rect">
            <a:avLst/>
          </a:prstGeom>
        </p:spPr>
        <p:txBody>
          <a:bodyPr anchor="b">
            <a:noAutofit/>
          </a:bodyPr>
          <a:lstStyle>
            <a:lvl1pPr marL="0" indent="0" algn="l">
              <a:lnSpc>
                <a:spcPct val="90000"/>
              </a:lnSpc>
              <a:buFont typeface="Arial" panose="020B0604020202020204" pitchFamily="34" charset="0"/>
              <a:buNone/>
              <a:defRPr sz="4600" b="0" i="0" spc="-100" baseline="0">
                <a:solidFill>
                  <a:schemeClr val="tx1"/>
                </a:solidFill>
                <a:latin typeface="+mj-lt"/>
                <a:cs typeface="CiscoSans Thin"/>
              </a:defRPr>
            </a:lvl1pPr>
          </a:lstStyle>
          <a:p>
            <a:r>
              <a:rPr lang="en-US" dirty="0"/>
              <a:t>Click to edit segue title</a:t>
            </a:r>
          </a:p>
        </p:txBody>
      </p:sp>
      <p:sp>
        <p:nvSpPr>
          <p:cNvPr id="5" name="Rectangle 4"/>
          <p:cNvSpPr/>
          <p:nvPr userDrawn="1"/>
        </p:nvSpPr>
        <p:spPr>
          <a:xfrm>
            <a:off x="0" y="0"/>
            <a:ext cx="9144000" cy="73152"/>
          </a:xfrm>
          <a:prstGeom prst="rect">
            <a:avLst/>
          </a:prstGeom>
          <a:gradFill>
            <a:gsLst>
              <a:gs pos="10000">
                <a:srgbClr val="D93E72"/>
              </a:gs>
              <a:gs pos="90000">
                <a:srgbClr val="E3732D"/>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range Ramp - Segu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29768" y="704088"/>
            <a:ext cx="8275320" cy="2569464"/>
          </a:xfrm>
          <a:prstGeom prst="rect">
            <a:avLst/>
          </a:prstGeom>
        </p:spPr>
        <p:txBody>
          <a:bodyPr anchor="b">
            <a:noAutofit/>
          </a:bodyPr>
          <a:lstStyle>
            <a:lvl1pPr marL="0" indent="0" algn="l">
              <a:lnSpc>
                <a:spcPct val="90000"/>
              </a:lnSpc>
              <a:buFont typeface="Arial" panose="020B0604020202020204" pitchFamily="34" charset="0"/>
              <a:buNone/>
              <a:defRPr sz="4600" b="0" i="0" spc="-100" baseline="0">
                <a:solidFill>
                  <a:schemeClr val="tx1"/>
                </a:solidFill>
                <a:latin typeface="+mj-lt"/>
                <a:cs typeface="CiscoSans Thin"/>
              </a:defRPr>
            </a:lvl1pPr>
          </a:lstStyle>
          <a:p>
            <a:r>
              <a:rPr lang="en-US" dirty="0"/>
              <a:t>Click to edit segue title</a:t>
            </a:r>
          </a:p>
        </p:txBody>
      </p:sp>
      <p:sp>
        <p:nvSpPr>
          <p:cNvPr id="4" name="Rectangle 3"/>
          <p:cNvSpPr/>
          <p:nvPr userDrawn="1"/>
        </p:nvSpPr>
        <p:spPr>
          <a:xfrm>
            <a:off x="0" y="0"/>
            <a:ext cx="9144000" cy="73152"/>
          </a:xfrm>
          <a:prstGeom prst="rect">
            <a:avLst/>
          </a:prstGeom>
          <a:gradFill>
            <a:gsLst>
              <a:gs pos="10000">
                <a:srgbClr val="EB6B26"/>
              </a:gs>
              <a:gs pos="90000">
                <a:srgbClr val="FFB01C"/>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Green Ramp - Segu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29768" y="704088"/>
            <a:ext cx="8275320" cy="2569464"/>
          </a:xfrm>
          <a:prstGeom prst="rect">
            <a:avLst/>
          </a:prstGeom>
        </p:spPr>
        <p:txBody>
          <a:bodyPr anchor="b">
            <a:noAutofit/>
          </a:bodyPr>
          <a:lstStyle>
            <a:lvl1pPr marL="0" indent="0" algn="l">
              <a:lnSpc>
                <a:spcPct val="90000"/>
              </a:lnSpc>
              <a:buFont typeface="Arial" panose="020B0604020202020204" pitchFamily="34" charset="0"/>
              <a:buNone/>
              <a:defRPr sz="4600" b="0" i="0" spc="-100" baseline="0">
                <a:solidFill>
                  <a:schemeClr val="tx1"/>
                </a:solidFill>
                <a:latin typeface="+mj-lt"/>
                <a:cs typeface="CiscoSans Thin"/>
              </a:defRPr>
            </a:lvl1pPr>
          </a:lstStyle>
          <a:p>
            <a:r>
              <a:rPr lang="en-US" dirty="0"/>
              <a:t>Click to edit segue title</a:t>
            </a:r>
          </a:p>
        </p:txBody>
      </p:sp>
      <p:sp>
        <p:nvSpPr>
          <p:cNvPr id="5" name="Rectangle 4"/>
          <p:cNvSpPr/>
          <p:nvPr userDrawn="1"/>
        </p:nvSpPr>
        <p:spPr>
          <a:xfrm>
            <a:off x="0" y="0"/>
            <a:ext cx="9144000" cy="73152"/>
          </a:xfrm>
          <a:prstGeom prst="rect">
            <a:avLst/>
          </a:prstGeom>
          <a:gradFill>
            <a:gsLst>
              <a:gs pos="10000">
                <a:srgbClr val="65BF4A"/>
              </a:gs>
              <a:gs pos="90000">
                <a:srgbClr val="23B87A"/>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15:guide id="1" orient="horz" pos="1620">
          <p15:clr>
            <a:srgbClr val="FBAE40"/>
          </p15:clr>
        </p15:guide>
        <p15:guide id="3" pos="29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ue -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37767" y="1567543"/>
            <a:ext cx="8268468" cy="2780282"/>
          </a:xfrm>
          <a:prstGeom prst="rect">
            <a:avLst/>
          </a:prstGeom>
        </p:spPr>
        <p:txBody>
          <a:bodyPr lIns="91420" tIns="45710" rIns="91420" bIns="45710" anchor="t">
            <a:noAutofit/>
          </a:bodyPr>
          <a:lstStyle>
            <a:lvl1pPr marL="0" marR="0" indent="0" algn="l" defTabSz="457105" rtl="0" eaLnBrk="1" fontAlgn="auto" latinLnBrk="0" hangingPunct="1">
              <a:lnSpc>
                <a:spcPct val="100000"/>
              </a:lnSpc>
              <a:spcBef>
                <a:spcPts val="0"/>
              </a:spcBef>
              <a:spcAft>
                <a:spcPts val="0"/>
              </a:spcAft>
              <a:buClrTx/>
              <a:buSzTx/>
              <a:buFont typeface="Arial"/>
              <a:buNone/>
              <a:tabLst/>
              <a:defRPr sz="2400" b="0" i="0" baseline="0">
                <a:solidFill>
                  <a:schemeClr val="tx1"/>
                </a:solidFill>
                <a:latin typeface="+mn-lt"/>
                <a:cs typeface="CiscoSans ExtraLight"/>
              </a:defRPr>
            </a:lvl1pPr>
          </a:lstStyle>
          <a:p>
            <a:pPr lvl="0"/>
            <a:r>
              <a:rPr lang="en-US" dirty="0"/>
              <a:t>Click to edit text or icon to add content</a:t>
            </a:r>
          </a:p>
        </p:txBody>
      </p:sp>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urple -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37767" y="1567543"/>
            <a:ext cx="8268468" cy="2780282"/>
          </a:xfrm>
          <a:prstGeom prst="rect">
            <a:avLst/>
          </a:prstGeom>
        </p:spPr>
        <p:txBody>
          <a:bodyPr lIns="91420" tIns="45710" rIns="91420" bIns="45710" anchor="t">
            <a:noAutofit/>
          </a:bodyPr>
          <a:lstStyle>
            <a:lvl1pPr marL="0" marR="0" indent="0" algn="l" defTabSz="457105" rtl="0" eaLnBrk="1" fontAlgn="auto" latinLnBrk="0" hangingPunct="1">
              <a:lnSpc>
                <a:spcPct val="100000"/>
              </a:lnSpc>
              <a:spcBef>
                <a:spcPts val="0"/>
              </a:spcBef>
              <a:spcAft>
                <a:spcPts val="0"/>
              </a:spcAft>
              <a:buClrTx/>
              <a:buSzTx/>
              <a:buFont typeface="Arial"/>
              <a:buNone/>
              <a:tabLst/>
              <a:defRPr sz="2400" b="0" i="0" baseline="0">
                <a:solidFill>
                  <a:schemeClr val="tx1"/>
                </a:solidFill>
                <a:latin typeface="+mn-lt"/>
                <a:cs typeface="CiscoSans ExtraLight"/>
              </a:defRPr>
            </a:lvl1pPr>
          </a:lstStyle>
          <a:p>
            <a:pPr lvl="0"/>
            <a:r>
              <a:rPr lang="en-US" dirty="0"/>
              <a:t>Click to edit text or icon to add content</a:t>
            </a:r>
          </a:p>
        </p:txBody>
      </p:sp>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7" name="Rectangle 6"/>
          <p:cNvSpPr/>
          <p:nvPr userDrawn="1"/>
        </p:nvSpPr>
        <p:spPr>
          <a:xfrm>
            <a:off x="0" y="0"/>
            <a:ext cx="9144000" cy="73152"/>
          </a:xfrm>
          <a:prstGeom prst="rect">
            <a:avLst/>
          </a:prstGeom>
          <a:gradFill>
            <a:gsLst>
              <a:gs pos="10000">
                <a:srgbClr val="975CE5"/>
              </a:gs>
              <a:gs pos="90000">
                <a:srgbClr val="CC56A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d -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37767" y="1567543"/>
            <a:ext cx="8268468" cy="2780282"/>
          </a:xfrm>
          <a:prstGeom prst="rect">
            <a:avLst/>
          </a:prstGeom>
        </p:spPr>
        <p:txBody>
          <a:bodyPr lIns="91420" tIns="45710" rIns="91420" bIns="45710" anchor="t">
            <a:noAutofit/>
          </a:bodyPr>
          <a:lstStyle>
            <a:lvl1pPr marL="0" marR="0" indent="0" algn="l" defTabSz="457105" rtl="0" eaLnBrk="1" fontAlgn="auto" latinLnBrk="0" hangingPunct="1">
              <a:lnSpc>
                <a:spcPct val="100000"/>
              </a:lnSpc>
              <a:spcBef>
                <a:spcPts val="0"/>
              </a:spcBef>
              <a:spcAft>
                <a:spcPts val="0"/>
              </a:spcAft>
              <a:buClrTx/>
              <a:buSzTx/>
              <a:buFont typeface="Arial"/>
              <a:buNone/>
              <a:tabLst/>
              <a:defRPr sz="2400" b="0" i="0" baseline="0">
                <a:solidFill>
                  <a:schemeClr val="tx1"/>
                </a:solidFill>
                <a:latin typeface="+mn-lt"/>
                <a:cs typeface="CiscoSans ExtraLight"/>
              </a:defRPr>
            </a:lvl1pPr>
          </a:lstStyle>
          <a:p>
            <a:pPr lvl="0"/>
            <a:r>
              <a:rPr lang="en-US" dirty="0"/>
              <a:t>Click to edit text or icon to add content</a:t>
            </a:r>
          </a:p>
        </p:txBody>
      </p:sp>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5" name="Rectangle 4"/>
          <p:cNvSpPr/>
          <p:nvPr userDrawn="1"/>
        </p:nvSpPr>
        <p:spPr>
          <a:xfrm>
            <a:off x="0" y="0"/>
            <a:ext cx="9144000" cy="73152"/>
          </a:xfrm>
          <a:prstGeom prst="rect">
            <a:avLst/>
          </a:prstGeom>
          <a:gradFill>
            <a:gsLst>
              <a:gs pos="10000">
                <a:srgbClr val="D93E72"/>
              </a:gs>
              <a:gs pos="90000">
                <a:srgbClr val="E3732D"/>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range -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37767" y="1567543"/>
            <a:ext cx="8268468" cy="2780282"/>
          </a:xfrm>
          <a:prstGeom prst="rect">
            <a:avLst/>
          </a:prstGeom>
        </p:spPr>
        <p:txBody>
          <a:bodyPr lIns="91420" tIns="45710" rIns="91420" bIns="45710" anchor="t">
            <a:noAutofit/>
          </a:bodyPr>
          <a:lstStyle>
            <a:lvl1pPr marL="0" marR="0" indent="0" algn="l" defTabSz="457105" rtl="0" eaLnBrk="1" fontAlgn="auto" latinLnBrk="0" hangingPunct="1">
              <a:lnSpc>
                <a:spcPct val="100000"/>
              </a:lnSpc>
              <a:spcBef>
                <a:spcPts val="0"/>
              </a:spcBef>
              <a:spcAft>
                <a:spcPts val="0"/>
              </a:spcAft>
              <a:buClrTx/>
              <a:buSzTx/>
              <a:buFont typeface="Arial"/>
              <a:buNone/>
              <a:tabLst/>
              <a:defRPr sz="2400" b="0" i="0" baseline="0">
                <a:solidFill>
                  <a:schemeClr val="tx1"/>
                </a:solidFill>
                <a:latin typeface="+mn-lt"/>
                <a:cs typeface="CiscoSans ExtraLight"/>
              </a:defRPr>
            </a:lvl1pPr>
          </a:lstStyle>
          <a:p>
            <a:pPr lvl="0"/>
            <a:r>
              <a:rPr lang="en-US" dirty="0"/>
              <a:t>Click to edit text or icon to add content</a:t>
            </a:r>
          </a:p>
        </p:txBody>
      </p:sp>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7" name="Rectangle 6"/>
          <p:cNvSpPr/>
          <p:nvPr userDrawn="1"/>
        </p:nvSpPr>
        <p:spPr>
          <a:xfrm>
            <a:off x="0" y="0"/>
            <a:ext cx="9144000" cy="73152"/>
          </a:xfrm>
          <a:prstGeom prst="rect">
            <a:avLst/>
          </a:prstGeom>
          <a:gradFill>
            <a:gsLst>
              <a:gs pos="10000">
                <a:srgbClr val="EB6B26"/>
              </a:gs>
              <a:gs pos="90000">
                <a:srgbClr val="FFB01C"/>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Green -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37767" y="1567543"/>
            <a:ext cx="8268468" cy="2780282"/>
          </a:xfrm>
          <a:prstGeom prst="rect">
            <a:avLst/>
          </a:prstGeom>
        </p:spPr>
        <p:txBody>
          <a:bodyPr lIns="91420" tIns="45710" rIns="91420" bIns="45710" anchor="t">
            <a:noAutofit/>
          </a:bodyPr>
          <a:lstStyle>
            <a:lvl1pPr marL="0" marR="0" indent="0" algn="l" defTabSz="457105" rtl="0" eaLnBrk="1" fontAlgn="auto" latinLnBrk="0" hangingPunct="1">
              <a:lnSpc>
                <a:spcPct val="100000"/>
              </a:lnSpc>
              <a:spcBef>
                <a:spcPts val="0"/>
              </a:spcBef>
              <a:spcAft>
                <a:spcPts val="0"/>
              </a:spcAft>
              <a:buClrTx/>
              <a:buSzTx/>
              <a:buFont typeface="Arial"/>
              <a:buNone/>
              <a:tabLst/>
              <a:defRPr sz="2400" b="0" i="0" baseline="0">
                <a:solidFill>
                  <a:schemeClr val="tx1"/>
                </a:solidFill>
                <a:latin typeface="+mn-lt"/>
                <a:cs typeface="CiscoSans ExtraLight"/>
              </a:defRPr>
            </a:lvl1pPr>
          </a:lstStyle>
          <a:p>
            <a:pPr lvl="0"/>
            <a:r>
              <a:rPr lang="en-US" dirty="0"/>
              <a:t>Click to edit text or icon to add content</a:t>
            </a:r>
          </a:p>
        </p:txBody>
      </p:sp>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5" name="Rectangle 4"/>
          <p:cNvSpPr/>
          <p:nvPr userDrawn="1"/>
        </p:nvSpPr>
        <p:spPr>
          <a:xfrm>
            <a:off x="0" y="0"/>
            <a:ext cx="9144000" cy="73152"/>
          </a:xfrm>
          <a:prstGeom prst="rect">
            <a:avLst/>
          </a:prstGeom>
          <a:gradFill>
            <a:gsLst>
              <a:gs pos="10000">
                <a:srgbClr val="65BF4A"/>
              </a:gs>
              <a:gs pos="90000">
                <a:srgbClr val="23B87A"/>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n-lt"/>
                <a:cs typeface="CiscoSans ExtraLight"/>
              </a:defRPr>
            </a:lvl1pPr>
            <a:lvl2pPr marL="274320" indent="-274320">
              <a:lnSpc>
                <a:spcPct val="100000"/>
              </a:lnSpc>
              <a:spcBef>
                <a:spcPts val="900"/>
              </a:spcBef>
              <a:buClrTx/>
              <a:buSzPct val="100000"/>
              <a:buFont typeface="Wingdings" charset="2"/>
              <a:buChar char="§"/>
              <a:defRPr sz="1800" b="0" i="0">
                <a:solidFill>
                  <a:schemeClr val="tx1"/>
                </a:solidFill>
                <a:latin typeface="+mn-lt"/>
                <a:cs typeface="CiscoSans ExtraLight"/>
              </a:defRPr>
            </a:lvl2pPr>
            <a:lvl3pPr marL="548640" indent="-274320">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a:t>Click to edit text</a:t>
            </a:r>
          </a:p>
          <a:p>
            <a:pPr lvl="1"/>
            <a:r>
              <a:rPr lang="en-US" dirty="0"/>
              <a:t>Second level</a:t>
            </a:r>
          </a:p>
          <a:p>
            <a:pPr lvl="2"/>
            <a:r>
              <a:rPr lang="en-US" dirty="0"/>
              <a:t>Third level</a:t>
            </a: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urpl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n-lt"/>
                <a:cs typeface="CiscoSans ExtraLight"/>
              </a:defRPr>
            </a:lvl1pPr>
            <a:lvl2pPr marL="274320" indent="-274320">
              <a:lnSpc>
                <a:spcPct val="100000"/>
              </a:lnSpc>
              <a:spcBef>
                <a:spcPts val="900"/>
              </a:spcBef>
              <a:buClrTx/>
              <a:buSzPct val="100000"/>
              <a:buFont typeface="Wingdings" charset="2"/>
              <a:buChar char="§"/>
              <a:defRPr sz="1800" b="0" i="0">
                <a:solidFill>
                  <a:schemeClr val="tx1"/>
                </a:solidFill>
                <a:latin typeface="+mn-lt"/>
                <a:cs typeface="CiscoSans ExtraLight"/>
              </a:defRPr>
            </a:lvl2pPr>
            <a:lvl3pPr marL="548640" indent="-274320">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a:t>Click to edit text</a:t>
            </a:r>
          </a:p>
          <a:p>
            <a:pPr lvl="1"/>
            <a:r>
              <a:rPr lang="en-US" dirty="0"/>
              <a:t>Second level</a:t>
            </a:r>
          </a:p>
          <a:p>
            <a:pPr lvl="2"/>
            <a:r>
              <a:rPr lang="en-US" dirty="0"/>
              <a:t>Third level</a:t>
            </a:r>
          </a:p>
        </p:txBody>
      </p:sp>
      <p:sp>
        <p:nvSpPr>
          <p:cNvPr id="8" name="Rectangle 7"/>
          <p:cNvSpPr/>
          <p:nvPr userDrawn="1"/>
        </p:nvSpPr>
        <p:spPr>
          <a:xfrm>
            <a:off x="0" y="0"/>
            <a:ext cx="9144000" cy="73152"/>
          </a:xfrm>
          <a:prstGeom prst="rect">
            <a:avLst/>
          </a:prstGeom>
          <a:gradFill>
            <a:gsLst>
              <a:gs pos="10000">
                <a:srgbClr val="975CE5"/>
              </a:gs>
              <a:gs pos="90000">
                <a:srgbClr val="CC56A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ed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n-lt"/>
                <a:cs typeface="CiscoSans ExtraLight"/>
              </a:defRPr>
            </a:lvl1pPr>
            <a:lvl2pPr marL="274320" indent="-274320">
              <a:lnSpc>
                <a:spcPct val="100000"/>
              </a:lnSpc>
              <a:spcBef>
                <a:spcPts val="900"/>
              </a:spcBef>
              <a:buClrTx/>
              <a:buSzPct val="100000"/>
              <a:buFont typeface="Wingdings" charset="2"/>
              <a:buChar char="§"/>
              <a:defRPr sz="1800" b="0" i="0">
                <a:solidFill>
                  <a:schemeClr val="tx1"/>
                </a:solidFill>
                <a:latin typeface="+mn-lt"/>
                <a:cs typeface="CiscoSans ExtraLight"/>
              </a:defRPr>
            </a:lvl2pPr>
            <a:lvl3pPr marL="548640" indent="-274320">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a:t>Click to edit text</a:t>
            </a:r>
          </a:p>
          <a:p>
            <a:pPr lvl="1"/>
            <a:r>
              <a:rPr lang="en-US" dirty="0"/>
              <a:t>Second level</a:t>
            </a:r>
          </a:p>
          <a:p>
            <a:pPr lvl="2"/>
            <a:r>
              <a:rPr lang="en-US" dirty="0"/>
              <a:t>Third level</a:t>
            </a:r>
          </a:p>
        </p:txBody>
      </p:sp>
      <p:sp>
        <p:nvSpPr>
          <p:cNvPr id="9" name="Rectangle 8"/>
          <p:cNvSpPr/>
          <p:nvPr userDrawn="1"/>
        </p:nvSpPr>
        <p:spPr>
          <a:xfrm>
            <a:off x="0" y="0"/>
            <a:ext cx="9144000" cy="73152"/>
          </a:xfrm>
          <a:prstGeom prst="rect">
            <a:avLst/>
          </a:prstGeom>
          <a:gradFill>
            <a:gsLst>
              <a:gs pos="10000">
                <a:srgbClr val="D93E72"/>
              </a:gs>
              <a:gs pos="90000">
                <a:srgbClr val="E3732D"/>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Orang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n-lt"/>
                <a:cs typeface="CiscoSans ExtraLight"/>
              </a:defRPr>
            </a:lvl1pPr>
            <a:lvl2pPr marL="274320" indent="-274320">
              <a:lnSpc>
                <a:spcPct val="100000"/>
              </a:lnSpc>
              <a:spcBef>
                <a:spcPts val="900"/>
              </a:spcBef>
              <a:buClr>
                <a:schemeClr val="tx1"/>
              </a:buClr>
              <a:buSzPct val="100000"/>
              <a:buFont typeface="Wingdings" charset="2"/>
              <a:buChar char="§"/>
              <a:defRPr sz="1800" b="0" i="0">
                <a:solidFill>
                  <a:schemeClr val="tx1"/>
                </a:solidFill>
                <a:latin typeface="+mn-lt"/>
                <a:cs typeface="CiscoSans ExtraLight"/>
              </a:defRPr>
            </a:lvl2pPr>
            <a:lvl3pPr marL="548640" indent="-274320">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a:t>Click to edit text</a:t>
            </a:r>
          </a:p>
          <a:p>
            <a:pPr lvl="1"/>
            <a:r>
              <a:rPr lang="en-US" dirty="0"/>
              <a:t>Second level</a:t>
            </a:r>
          </a:p>
          <a:p>
            <a:pPr lvl="2"/>
            <a:r>
              <a:rPr lang="en-US" dirty="0"/>
              <a:t>Third level</a:t>
            </a:r>
          </a:p>
        </p:txBody>
      </p:sp>
      <p:sp>
        <p:nvSpPr>
          <p:cNvPr id="8" name="Rectangle 7"/>
          <p:cNvSpPr/>
          <p:nvPr userDrawn="1"/>
        </p:nvSpPr>
        <p:spPr>
          <a:xfrm>
            <a:off x="0" y="0"/>
            <a:ext cx="9144000" cy="73152"/>
          </a:xfrm>
          <a:prstGeom prst="rect">
            <a:avLst/>
          </a:prstGeom>
          <a:gradFill>
            <a:gsLst>
              <a:gs pos="10000">
                <a:srgbClr val="EB6B26"/>
              </a:gs>
              <a:gs pos="90000">
                <a:srgbClr val="FFB01C"/>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een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n-lt"/>
                <a:cs typeface="CiscoSans ExtraLight"/>
              </a:defRPr>
            </a:lvl1pPr>
            <a:lvl2pPr marL="274320" indent="-274320">
              <a:lnSpc>
                <a:spcPct val="100000"/>
              </a:lnSpc>
              <a:spcBef>
                <a:spcPts val="900"/>
              </a:spcBef>
              <a:buClrTx/>
              <a:buSzPct val="100000"/>
              <a:buFont typeface="Wingdings" charset="2"/>
              <a:buChar char="§"/>
              <a:defRPr sz="1800" b="0" i="0">
                <a:solidFill>
                  <a:schemeClr val="tx1"/>
                </a:solidFill>
                <a:latin typeface="+mn-lt"/>
                <a:cs typeface="CiscoSans ExtraLight"/>
              </a:defRPr>
            </a:lvl2pPr>
            <a:lvl3pPr marL="548640" indent="-274320">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a:t>Click to edit text</a:t>
            </a:r>
          </a:p>
          <a:p>
            <a:pPr lvl="1"/>
            <a:r>
              <a:rPr lang="en-US" dirty="0"/>
              <a:t>Second level</a:t>
            </a:r>
          </a:p>
          <a:p>
            <a:pPr lvl="2"/>
            <a:r>
              <a:rPr lang="en-US" dirty="0"/>
              <a:t>Third level</a:t>
            </a:r>
          </a:p>
        </p:txBody>
      </p:sp>
      <p:sp>
        <p:nvSpPr>
          <p:cNvPr id="9" name="Rectangle 8"/>
          <p:cNvSpPr/>
          <p:nvPr userDrawn="1"/>
        </p:nvSpPr>
        <p:spPr>
          <a:xfrm>
            <a:off x="0" y="0"/>
            <a:ext cx="9144000" cy="73152"/>
          </a:xfrm>
          <a:prstGeom prst="rect">
            <a:avLst/>
          </a:prstGeom>
          <a:gradFill>
            <a:gsLst>
              <a:gs pos="10000">
                <a:srgbClr val="65BF4A"/>
              </a:gs>
              <a:gs pos="90000">
                <a:srgbClr val="23B87A"/>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15:guide id="2" orient="horz" pos="996">
          <p15:clr>
            <a:srgbClr val="FBAE40"/>
          </p15:clr>
        </p15:guide>
        <p15:guide id="3" pos="336">
          <p15:clr>
            <a:srgbClr val="FBAE40"/>
          </p15:clr>
        </p15:guide>
        <p15:guide id="4" pos="5424">
          <p15:clr>
            <a:srgbClr val="FBAE40"/>
          </p15:clr>
        </p15:guide>
        <p15:guide id="5" orient="horz" pos="274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urpl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
        <p:nvSpPr>
          <p:cNvPr id="7" name="Rectangle 6"/>
          <p:cNvSpPr/>
          <p:nvPr userDrawn="1"/>
        </p:nvSpPr>
        <p:spPr>
          <a:xfrm>
            <a:off x="0" y="0"/>
            <a:ext cx="9144000" cy="73152"/>
          </a:xfrm>
          <a:prstGeom prst="rect">
            <a:avLst/>
          </a:prstGeom>
          <a:gradFill>
            <a:gsLst>
              <a:gs pos="10000">
                <a:srgbClr val="975CE5"/>
              </a:gs>
              <a:gs pos="90000">
                <a:srgbClr val="CC56A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15:guide id="1" orient="horz" pos="2748">
          <p15:clr>
            <a:srgbClr val="FBAE40"/>
          </p15:clr>
        </p15:guide>
        <p15:guide id="2" orient="horz" pos="996">
          <p15:clr>
            <a:srgbClr val="FBAE40"/>
          </p15:clr>
        </p15:guide>
        <p15:guide id="3" pos="336">
          <p15:clr>
            <a:srgbClr val="FBAE40"/>
          </p15:clr>
        </p15:guide>
        <p15:guide id="4" pos="54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hasCustomPrompt="1"/>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smtClean="0"/>
              <a:t>Click to edit Master text styles</a:t>
            </a:r>
          </a:p>
        </p:txBody>
      </p:sp>
      <p:sp>
        <p:nvSpPr>
          <p:cNvPr id="5" name="Title Placeholder 5"/>
          <p:cNvSpPr>
            <a:spLocks noGrp="1"/>
          </p:cNvSpPr>
          <p:nvPr>
            <p:ph type="title" hasCustomPrompt="1"/>
          </p:nvPr>
        </p:nvSpPr>
        <p:spPr bwMode="auto">
          <a:xfrm>
            <a:off x="437766" y="341313"/>
            <a:ext cx="642705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ed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
        <p:nvSpPr>
          <p:cNvPr id="5" name="Rectangle 4"/>
          <p:cNvSpPr/>
          <p:nvPr userDrawn="1"/>
        </p:nvSpPr>
        <p:spPr>
          <a:xfrm>
            <a:off x="0" y="0"/>
            <a:ext cx="9144000" cy="73152"/>
          </a:xfrm>
          <a:prstGeom prst="rect">
            <a:avLst/>
          </a:prstGeom>
          <a:gradFill>
            <a:gsLst>
              <a:gs pos="10000">
                <a:srgbClr val="D93E72"/>
              </a:gs>
              <a:gs pos="90000">
                <a:srgbClr val="E3732D"/>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15:guide id="1" orient="horz" pos="2748">
          <p15:clr>
            <a:srgbClr val="FBAE40"/>
          </p15:clr>
        </p15:guide>
        <p15:guide id="2" orient="horz" pos="996">
          <p15:clr>
            <a:srgbClr val="FBAE40"/>
          </p15:clr>
        </p15:guide>
        <p15:guide id="3" pos="336">
          <p15:clr>
            <a:srgbClr val="FBAE40"/>
          </p15:clr>
        </p15:guide>
        <p15:guide id="4" pos="542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rang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
        <p:nvSpPr>
          <p:cNvPr id="7" name="Rectangle 6"/>
          <p:cNvSpPr/>
          <p:nvPr userDrawn="1"/>
        </p:nvSpPr>
        <p:spPr>
          <a:xfrm>
            <a:off x="0" y="0"/>
            <a:ext cx="9144000" cy="73152"/>
          </a:xfrm>
          <a:prstGeom prst="rect">
            <a:avLst/>
          </a:prstGeom>
          <a:gradFill>
            <a:gsLst>
              <a:gs pos="10000">
                <a:srgbClr val="EB6B26"/>
              </a:gs>
              <a:gs pos="90000">
                <a:srgbClr val="FFB01C"/>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15:guide id="1" orient="horz" pos="2748">
          <p15:clr>
            <a:srgbClr val="FBAE40"/>
          </p15:clr>
        </p15:guide>
        <p15:guide id="2" orient="horz" pos="996">
          <p15:clr>
            <a:srgbClr val="FBAE40"/>
          </p15:clr>
        </p15:guide>
        <p15:guide id="3" pos="336">
          <p15:clr>
            <a:srgbClr val="FBAE40"/>
          </p15:clr>
        </p15:guide>
        <p15:guide id="4" pos="542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een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a:t>Click to edit subtitle</a:t>
            </a:r>
          </a:p>
        </p:txBody>
      </p:sp>
      <p:sp>
        <p:nvSpPr>
          <p:cNvPr id="5" name="Rectangle 4"/>
          <p:cNvSpPr/>
          <p:nvPr userDrawn="1"/>
        </p:nvSpPr>
        <p:spPr>
          <a:xfrm>
            <a:off x="0" y="0"/>
            <a:ext cx="9144000" cy="73152"/>
          </a:xfrm>
          <a:prstGeom prst="rect">
            <a:avLst/>
          </a:prstGeom>
          <a:gradFill>
            <a:gsLst>
              <a:gs pos="10000">
                <a:srgbClr val="65BF4A"/>
              </a:gs>
              <a:gs pos="90000">
                <a:srgbClr val="23B87A"/>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15:guide id="1" orient="horz" pos="2748">
          <p15:clr>
            <a:srgbClr val="FBAE40"/>
          </p15:clr>
        </p15:guide>
        <p15:guide id="2" orient="horz" pos="996">
          <p15:clr>
            <a:srgbClr val="FBAE40"/>
          </p15:clr>
        </p15:guide>
        <p15:guide id="3" pos="336">
          <p15:clr>
            <a:srgbClr val="FBAE40"/>
          </p15:clr>
        </p15:guide>
        <p15:guide id="4" pos="542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ue - Blank Slid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15:guide id="1" orient="horz" pos="2748">
          <p15:clr>
            <a:srgbClr val="FBAE40"/>
          </p15:clr>
        </p15:guide>
        <p15:guide id="2" orient="horz" pos="396">
          <p15:clr>
            <a:srgbClr val="FBAE40"/>
          </p15:clr>
        </p15:guide>
        <p15:guide id="3" pos="336">
          <p15:clr>
            <a:srgbClr val="FBAE40"/>
          </p15:clr>
        </p15:guide>
        <p15:guide id="4" pos="542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urple - Blank Slide">
    <p:spTree>
      <p:nvGrpSpPr>
        <p:cNvPr id="1" name=""/>
        <p:cNvGrpSpPr/>
        <p:nvPr/>
      </p:nvGrpSpPr>
      <p:grpSpPr>
        <a:xfrm>
          <a:off x="0" y="0"/>
          <a:ext cx="0" cy="0"/>
          <a:chOff x="0" y="0"/>
          <a:chExt cx="0" cy="0"/>
        </a:xfrm>
      </p:grpSpPr>
      <p:sp>
        <p:nvSpPr>
          <p:cNvPr id="3" name="Rectangle 2"/>
          <p:cNvSpPr/>
          <p:nvPr userDrawn="1"/>
        </p:nvSpPr>
        <p:spPr>
          <a:xfrm>
            <a:off x="0" y="0"/>
            <a:ext cx="9144000" cy="73152"/>
          </a:xfrm>
          <a:prstGeom prst="rect">
            <a:avLst/>
          </a:prstGeom>
          <a:gradFill>
            <a:gsLst>
              <a:gs pos="10000">
                <a:srgbClr val="975CE5"/>
              </a:gs>
              <a:gs pos="90000">
                <a:srgbClr val="CC56A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15:guide id="1" orient="horz" pos="2748">
          <p15:clr>
            <a:srgbClr val="FBAE40"/>
          </p15:clr>
        </p15:guide>
        <p15:guide id="2" orient="horz" pos="396">
          <p15:clr>
            <a:srgbClr val="FBAE40"/>
          </p15:clr>
        </p15:guide>
        <p15:guide id="3" pos="336">
          <p15:clr>
            <a:srgbClr val="FBAE40"/>
          </p15:clr>
        </p15:guide>
        <p15:guide id="4" pos="542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ed - Blank Slide">
    <p:spTree>
      <p:nvGrpSpPr>
        <p:cNvPr id="1" name=""/>
        <p:cNvGrpSpPr/>
        <p:nvPr/>
      </p:nvGrpSpPr>
      <p:grpSpPr>
        <a:xfrm>
          <a:off x="0" y="0"/>
          <a:ext cx="0" cy="0"/>
          <a:chOff x="0" y="0"/>
          <a:chExt cx="0" cy="0"/>
        </a:xfrm>
      </p:grpSpPr>
      <p:sp>
        <p:nvSpPr>
          <p:cNvPr id="4" name="Rectangle 3"/>
          <p:cNvSpPr/>
          <p:nvPr userDrawn="1"/>
        </p:nvSpPr>
        <p:spPr>
          <a:xfrm>
            <a:off x="0" y="0"/>
            <a:ext cx="9144000" cy="73152"/>
          </a:xfrm>
          <a:prstGeom prst="rect">
            <a:avLst/>
          </a:prstGeom>
          <a:gradFill>
            <a:gsLst>
              <a:gs pos="10000">
                <a:srgbClr val="D93E72"/>
              </a:gs>
              <a:gs pos="90000">
                <a:srgbClr val="E3732D"/>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15:guide id="1" orient="horz" pos="2748">
          <p15:clr>
            <a:srgbClr val="FBAE40"/>
          </p15:clr>
        </p15:guide>
        <p15:guide id="2" orient="horz" pos="396">
          <p15:clr>
            <a:srgbClr val="FBAE40"/>
          </p15:clr>
        </p15:guide>
        <p15:guide id="3" pos="336">
          <p15:clr>
            <a:srgbClr val="FBAE40"/>
          </p15:clr>
        </p15:guide>
        <p15:guide id="4" pos="542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range - Blank Slide">
    <p:spTree>
      <p:nvGrpSpPr>
        <p:cNvPr id="1" name=""/>
        <p:cNvGrpSpPr/>
        <p:nvPr/>
      </p:nvGrpSpPr>
      <p:grpSpPr>
        <a:xfrm>
          <a:off x="0" y="0"/>
          <a:ext cx="0" cy="0"/>
          <a:chOff x="0" y="0"/>
          <a:chExt cx="0" cy="0"/>
        </a:xfrm>
      </p:grpSpPr>
      <p:sp>
        <p:nvSpPr>
          <p:cNvPr id="3" name="Rectangle 2"/>
          <p:cNvSpPr/>
          <p:nvPr userDrawn="1"/>
        </p:nvSpPr>
        <p:spPr>
          <a:xfrm>
            <a:off x="0" y="0"/>
            <a:ext cx="9144000" cy="73152"/>
          </a:xfrm>
          <a:prstGeom prst="rect">
            <a:avLst/>
          </a:prstGeom>
          <a:gradFill>
            <a:gsLst>
              <a:gs pos="10000">
                <a:srgbClr val="EB6B26"/>
              </a:gs>
              <a:gs pos="90000">
                <a:srgbClr val="FFB01C"/>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15:guide id="1" orient="horz" pos="396">
          <p15:clr>
            <a:srgbClr val="FBAE40"/>
          </p15:clr>
        </p15:guide>
        <p15:guide id="2" orient="horz" pos="2748">
          <p15:clr>
            <a:srgbClr val="FBAE40"/>
          </p15:clr>
        </p15:guide>
        <p15:guide id="3" pos="336">
          <p15:clr>
            <a:srgbClr val="FBAE40"/>
          </p15:clr>
        </p15:guide>
        <p15:guide id="4" pos="542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Green - Blank Slide">
    <p:spTree>
      <p:nvGrpSpPr>
        <p:cNvPr id="1" name=""/>
        <p:cNvGrpSpPr/>
        <p:nvPr/>
      </p:nvGrpSpPr>
      <p:grpSpPr>
        <a:xfrm>
          <a:off x="0" y="0"/>
          <a:ext cx="0" cy="0"/>
          <a:chOff x="0" y="0"/>
          <a:chExt cx="0" cy="0"/>
        </a:xfrm>
      </p:grpSpPr>
      <p:sp>
        <p:nvSpPr>
          <p:cNvPr id="4" name="Rectangle 3"/>
          <p:cNvSpPr/>
          <p:nvPr userDrawn="1"/>
        </p:nvSpPr>
        <p:spPr>
          <a:xfrm>
            <a:off x="0" y="0"/>
            <a:ext cx="9144000" cy="73152"/>
          </a:xfrm>
          <a:prstGeom prst="rect">
            <a:avLst/>
          </a:prstGeom>
          <a:gradFill>
            <a:gsLst>
              <a:gs pos="10000">
                <a:srgbClr val="65BF4A"/>
              </a:gs>
              <a:gs pos="90000">
                <a:srgbClr val="23B87A"/>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extLst mod="1">
    <p:ext uri="{DCECCB84-F9BA-43D5-87BE-67443E8EF086}">
      <p15:sldGuideLst xmlns:p15="http://schemas.microsoft.com/office/powerpoint/2012/main">
        <p15:guide id="1" orient="horz" pos="396">
          <p15:clr>
            <a:srgbClr val="FBAE40"/>
          </p15:clr>
        </p15:guide>
        <p15:guide id="2" orient="horz" pos="2748">
          <p15:clr>
            <a:srgbClr val="FBAE40"/>
          </p15:clr>
        </p15:guide>
        <p15:guide id="3" pos="336">
          <p15:clr>
            <a:srgbClr val="FBAE40"/>
          </p15:clr>
        </p15:guide>
        <p15:guide id="4" pos="542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ue - 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38407" y="611558"/>
            <a:ext cx="8067186" cy="2231653"/>
          </a:xfrm>
          <a:prstGeom prst="rect">
            <a:avLst/>
          </a:prstGeom>
        </p:spPr>
        <p:txBody>
          <a:bodyPr vert="horz" lIns="0" tIns="0" rIns="0" bIns="0"/>
          <a:lstStyle>
            <a:lvl1pPr marL="0" indent="0" algn="ctr">
              <a:buNone/>
              <a:defRPr sz="2200" baseline="0">
                <a:solidFill>
                  <a:schemeClr val="tx1"/>
                </a:solidFill>
                <a:latin typeface="+mn-lt"/>
                <a:cs typeface="CiscoSans ExtraLight"/>
              </a:defRPr>
            </a:lvl1pPr>
          </a:lstStyle>
          <a:p>
            <a:pPr lvl="0"/>
            <a:r>
              <a:rPr lang="en-US" noProof="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18"/>
            <a:ext cx="8246429" cy="553998"/>
          </a:xfrm>
          <a:prstGeom prst="rect">
            <a:avLst/>
          </a:prstGeom>
        </p:spPr>
        <p:txBody>
          <a:bodyPr vert="horz" wrap="square">
            <a:spAutoFit/>
          </a:bodyPr>
          <a:lstStyle>
            <a:lvl1pPr marL="0" indent="0">
              <a:lnSpc>
                <a:spcPts val="3600"/>
              </a:lnSpc>
              <a:spcBef>
                <a:spcPts val="0"/>
              </a:spcBef>
              <a:buNone/>
              <a:defRPr sz="3200" baseline="0">
                <a:solidFill>
                  <a:schemeClr val="tx1"/>
                </a:solidFill>
              </a:defRPr>
            </a:lvl1pPr>
          </a:lstStyle>
          <a:p>
            <a:pPr lvl="0"/>
            <a:r>
              <a:rPr lang="en-US" dirty="0"/>
              <a:t>Click to edit text.</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urple - Half Page Photo With Text">
    <p:spTree>
      <p:nvGrpSpPr>
        <p:cNvPr id="1" name=""/>
        <p:cNvGrpSpPr/>
        <p:nvPr/>
      </p:nvGrpSpPr>
      <p:grpSpPr>
        <a:xfrm>
          <a:off x="0" y="0"/>
          <a:ext cx="0" cy="0"/>
          <a:chOff x="0" y="0"/>
          <a:chExt cx="0" cy="0"/>
        </a:xfrm>
      </p:grpSpPr>
      <p:sp>
        <p:nvSpPr>
          <p:cNvPr id="6" name="Rectangle 5"/>
          <p:cNvSpPr/>
          <p:nvPr userDrawn="1"/>
        </p:nvSpPr>
        <p:spPr>
          <a:xfrm>
            <a:off x="0" y="0"/>
            <a:ext cx="9144000" cy="73152"/>
          </a:xfrm>
          <a:prstGeom prst="rect">
            <a:avLst/>
          </a:prstGeom>
          <a:gradFill>
            <a:gsLst>
              <a:gs pos="10000">
                <a:srgbClr val="975CE5"/>
              </a:gs>
              <a:gs pos="90000">
                <a:srgbClr val="CC56A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Picture Placeholder 2"/>
          <p:cNvSpPr>
            <a:spLocks noGrp="1"/>
          </p:cNvSpPr>
          <p:nvPr>
            <p:ph type="pic" sz="quarter" idx="10"/>
          </p:nvPr>
        </p:nvSpPr>
        <p:spPr>
          <a:xfrm>
            <a:off x="538407" y="611558"/>
            <a:ext cx="8067186" cy="2231653"/>
          </a:xfrm>
          <a:prstGeom prst="rect">
            <a:avLst/>
          </a:prstGeom>
        </p:spPr>
        <p:txBody>
          <a:bodyPr vert="horz" lIns="0" tIns="0" rIns="0" bIns="0"/>
          <a:lstStyle>
            <a:lvl1pPr marL="0" indent="0" algn="ctr">
              <a:buNone/>
              <a:defRPr sz="2200" baseline="0">
                <a:solidFill>
                  <a:schemeClr val="tx1"/>
                </a:solidFill>
                <a:latin typeface="+mn-lt"/>
                <a:cs typeface="CiscoSans ExtraLight"/>
              </a:defRPr>
            </a:lvl1pPr>
          </a:lstStyle>
          <a:p>
            <a:pPr lvl="0"/>
            <a:r>
              <a:rPr lang="en-US" noProof="0"/>
              <a:t>Drag picture to placeholder or click icon to add</a:t>
            </a:r>
            <a:endParaRPr lang="en-US" noProof="0" dirty="0"/>
          </a:p>
        </p:txBody>
      </p:sp>
      <p:sp>
        <p:nvSpPr>
          <p:cNvPr id="8" name="Text Placeholder 3"/>
          <p:cNvSpPr>
            <a:spLocks noGrp="1"/>
          </p:cNvSpPr>
          <p:nvPr>
            <p:ph type="body" sz="quarter" idx="11" hasCustomPrompt="1"/>
          </p:nvPr>
        </p:nvSpPr>
        <p:spPr>
          <a:xfrm>
            <a:off x="448785" y="3054518"/>
            <a:ext cx="8246429" cy="553998"/>
          </a:xfrm>
          <a:prstGeom prst="rect">
            <a:avLst/>
          </a:prstGeom>
        </p:spPr>
        <p:txBody>
          <a:bodyPr vert="horz" wrap="square">
            <a:spAutoFit/>
          </a:bodyPr>
          <a:lstStyle>
            <a:lvl1pPr marL="0" indent="0">
              <a:lnSpc>
                <a:spcPts val="3600"/>
              </a:lnSpc>
              <a:spcBef>
                <a:spcPts val="0"/>
              </a:spcBef>
              <a:buNone/>
              <a:defRPr sz="3200" baseline="0">
                <a:solidFill>
                  <a:schemeClr val="tx1"/>
                </a:solidFill>
              </a:defRPr>
            </a:lvl1pPr>
          </a:lstStyle>
          <a:p>
            <a:pPr lvl="0"/>
            <a:r>
              <a:rPr lang="en-US" dirty="0"/>
              <a:t>Click to edit text.</a:t>
            </a:r>
          </a:p>
        </p:txBody>
      </p:sp>
    </p:spTree>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smtClean="0"/>
              <a:t>Click to edit Master text styles</a:t>
            </a:r>
          </a:p>
        </p:txBody>
      </p:sp>
      <p:sp>
        <p:nvSpPr>
          <p:cNvPr id="5" name="Title Placeholder 5"/>
          <p:cNvSpPr>
            <a:spLocks noGrp="1"/>
          </p:cNvSpPr>
          <p:nvPr>
            <p:ph type="title" hasCustomPrompt="1"/>
          </p:nvPr>
        </p:nvSpPr>
        <p:spPr bwMode="auto">
          <a:xfrm>
            <a:off x="437766" y="341313"/>
            <a:ext cx="642705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Red - Half Page Photo With Tex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538407" y="611558"/>
            <a:ext cx="8067186" cy="2231653"/>
          </a:xfrm>
          <a:prstGeom prst="rect">
            <a:avLst/>
          </a:prstGeom>
        </p:spPr>
        <p:txBody>
          <a:bodyPr vert="horz" lIns="0" tIns="0" rIns="0" bIns="0"/>
          <a:lstStyle>
            <a:lvl1pPr marL="0" indent="0" algn="ctr">
              <a:buNone/>
              <a:defRPr sz="2200" baseline="0">
                <a:solidFill>
                  <a:schemeClr val="tx1"/>
                </a:solidFill>
                <a:latin typeface="+mn-lt"/>
                <a:cs typeface="CiscoSans ExtraLight"/>
              </a:defRPr>
            </a:lvl1pPr>
          </a:lstStyle>
          <a:p>
            <a:pPr lvl="0"/>
            <a:r>
              <a:rPr lang="en-US" noProof="0"/>
              <a:t>Drag picture to placeholder or click icon to add</a:t>
            </a:r>
            <a:endParaRPr lang="en-US" noProof="0" dirty="0"/>
          </a:p>
        </p:txBody>
      </p:sp>
      <p:sp>
        <p:nvSpPr>
          <p:cNvPr id="8" name="Text Placeholder 3"/>
          <p:cNvSpPr>
            <a:spLocks noGrp="1"/>
          </p:cNvSpPr>
          <p:nvPr>
            <p:ph type="body" sz="quarter" idx="11" hasCustomPrompt="1"/>
          </p:nvPr>
        </p:nvSpPr>
        <p:spPr>
          <a:xfrm>
            <a:off x="448785" y="3054518"/>
            <a:ext cx="8246429" cy="553998"/>
          </a:xfrm>
          <a:prstGeom prst="rect">
            <a:avLst/>
          </a:prstGeom>
        </p:spPr>
        <p:txBody>
          <a:bodyPr vert="horz" wrap="square">
            <a:spAutoFit/>
          </a:bodyPr>
          <a:lstStyle>
            <a:lvl1pPr marL="0" indent="0">
              <a:lnSpc>
                <a:spcPts val="3600"/>
              </a:lnSpc>
              <a:spcBef>
                <a:spcPts val="0"/>
              </a:spcBef>
              <a:buNone/>
              <a:defRPr sz="3200" baseline="0">
                <a:solidFill>
                  <a:schemeClr val="tx1"/>
                </a:solidFill>
              </a:defRPr>
            </a:lvl1pPr>
          </a:lstStyle>
          <a:p>
            <a:pPr lvl="0"/>
            <a:r>
              <a:rPr lang="en-US" dirty="0"/>
              <a:t>Click to edit text.</a:t>
            </a:r>
          </a:p>
        </p:txBody>
      </p:sp>
      <p:sp>
        <p:nvSpPr>
          <p:cNvPr id="5" name="Rectangle 4"/>
          <p:cNvSpPr/>
          <p:nvPr userDrawn="1"/>
        </p:nvSpPr>
        <p:spPr>
          <a:xfrm>
            <a:off x="0" y="0"/>
            <a:ext cx="9144000" cy="73152"/>
          </a:xfrm>
          <a:prstGeom prst="rect">
            <a:avLst/>
          </a:prstGeom>
          <a:gradFill>
            <a:gsLst>
              <a:gs pos="10000">
                <a:srgbClr val="D93E72"/>
              </a:gs>
              <a:gs pos="90000">
                <a:srgbClr val="E3732D"/>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Orange - Half Page Photo With Tex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538407" y="611558"/>
            <a:ext cx="8067186" cy="2231653"/>
          </a:xfrm>
          <a:prstGeom prst="rect">
            <a:avLst/>
          </a:prstGeom>
        </p:spPr>
        <p:txBody>
          <a:bodyPr vert="horz" lIns="0" tIns="0" rIns="0" bIns="0"/>
          <a:lstStyle>
            <a:lvl1pPr marL="0" indent="0" algn="ctr">
              <a:buNone/>
              <a:defRPr sz="2200" baseline="0">
                <a:solidFill>
                  <a:schemeClr val="tx1"/>
                </a:solidFill>
                <a:latin typeface="+mn-lt"/>
                <a:cs typeface="CiscoSans ExtraLight"/>
              </a:defRPr>
            </a:lvl1pPr>
          </a:lstStyle>
          <a:p>
            <a:pPr lvl="0"/>
            <a:r>
              <a:rPr lang="en-US" noProof="0"/>
              <a:t>Drag picture to placeholder or click icon to add</a:t>
            </a:r>
            <a:endParaRPr lang="en-US" noProof="0" dirty="0"/>
          </a:p>
        </p:txBody>
      </p:sp>
      <p:sp>
        <p:nvSpPr>
          <p:cNvPr id="8" name="Text Placeholder 3"/>
          <p:cNvSpPr>
            <a:spLocks noGrp="1"/>
          </p:cNvSpPr>
          <p:nvPr>
            <p:ph type="body" sz="quarter" idx="11" hasCustomPrompt="1"/>
          </p:nvPr>
        </p:nvSpPr>
        <p:spPr>
          <a:xfrm>
            <a:off x="448785" y="3054518"/>
            <a:ext cx="8246429" cy="553998"/>
          </a:xfrm>
          <a:prstGeom prst="rect">
            <a:avLst/>
          </a:prstGeom>
        </p:spPr>
        <p:txBody>
          <a:bodyPr vert="horz" wrap="square">
            <a:spAutoFit/>
          </a:bodyPr>
          <a:lstStyle>
            <a:lvl1pPr marL="0" indent="0">
              <a:lnSpc>
                <a:spcPts val="3600"/>
              </a:lnSpc>
              <a:spcBef>
                <a:spcPts val="0"/>
              </a:spcBef>
              <a:buNone/>
              <a:defRPr sz="3200" baseline="0">
                <a:solidFill>
                  <a:schemeClr val="tx1"/>
                </a:solidFill>
              </a:defRPr>
            </a:lvl1pPr>
          </a:lstStyle>
          <a:p>
            <a:pPr lvl="0"/>
            <a:r>
              <a:rPr lang="en-US" dirty="0"/>
              <a:t>Click to edit text.</a:t>
            </a:r>
          </a:p>
        </p:txBody>
      </p:sp>
      <p:sp>
        <p:nvSpPr>
          <p:cNvPr id="6" name="Rectangle 5"/>
          <p:cNvSpPr/>
          <p:nvPr userDrawn="1"/>
        </p:nvSpPr>
        <p:spPr>
          <a:xfrm>
            <a:off x="0" y="0"/>
            <a:ext cx="9144000" cy="73152"/>
          </a:xfrm>
          <a:prstGeom prst="rect">
            <a:avLst/>
          </a:prstGeom>
          <a:gradFill>
            <a:gsLst>
              <a:gs pos="10000">
                <a:srgbClr val="EB6B26"/>
              </a:gs>
              <a:gs pos="90000">
                <a:srgbClr val="FFB01C"/>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Green - Half Page Photo With Tex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538407" y="611558"/>
            <a:ext cx="8067186" cy="2231653"/>
          </a:xfrm>
          <a:prstGeom prst="rect">
            <a:avLst/>
          </a:prstGeom>
        </p:spPr>
        <p:txBody>
          <a:bodyPr vert="horz" lIns="0" tIns="0" rIns="0" bIns="0"/>
          <a:lstStyle>
            <a:lvl1pPr marL="0" indent="0" algn="ctr">
              <a:buNone/>
              <a:defRPr sz="2200" baseline="0">
                <a:solidFill>
                  <a:schemeClr val="tx1"/>
                </a:solidFill>
                <a:latin typeface="+mn-lt"/>
                <a:cs typeface="CiscoSans ExtraLight"/>
              </a:defRPr>
            </a:lvl1pPr>
          </a:lstStyle>
          <a:p>
            <a:pPr lvl="0"/>
            <a:r>
              <a:rPr lang="en-US" noProof="0"/>
              <a:t>Drag picture to placeholder or click icon to add</a:t>
            </a:r>
            <a:endParaRPr lang="en-US" noProof="0" dirty="0"/>
          </a:p>
        </p:txBody>
      </p:sp>
      <p:sp>
        <p:nvSpPr>
          <p:cNvPr id="8" name="Text Placeholder 3"/>
          <p:cNvSpPr>
            <a:spLocks noGrp="1"/>
          </p:cNvSpPr>
          <p:nvPr>
            <p:ph type="body" sz="quarter" idx="11" hasCustomPrompt="1"/>
          </p:nvPr>
        </p:nvSpPr>
        <p:spPr>
          <a:xfrm>
            <a:off x="448785" y="3054518"/>
            <a:ext cx="8246429" cy="553998"/>
          </a:xfrm>
          <a:prstGeom prst="rect">
            <a:avLst/>
          </a:prstGeom>
        </p:spPr>
        <p:txBody>
          <a:bodyPr vert="horz" wrap="square">
            <a:spAutoFit/>
          </a:bodyPr>
          <a:lstStyle>
            <a:lvl1pPr marL="0" indent="0">
              <a:lnSpc>
                <a:spcPts val="3600"/>
              </a:lnSpc>
              <a:spcBef>
                <a:spcPts val="0"/>
              </a:spcBef>
              <a:buNone/>
              <a:defRPr sz="3200" baseline="0">
                <a:solidFill>
                  <a:schemeClr val="tx1"/>
                </a:solidFill>
              </a:defRPr>
            </a:lvl1pPr>
          </a:lstStyle>
          <a:p>
            <a:pPr lvl="0"/>
            <a:r>
              <a:rPr lang="en-US" dirty="0"/>
              <a:t>Click to edit text.</a:t>
            </a:r>
          </a:p>
        </p:txBody>
      </p:sp>
      <p:sp>
        <p:nvSpPr>
          <p:cNvPr id="5" name="Rectangle 4"/>
          <p:cNvSpPr/>
          <p:nvPr userDrawn="1"/>
        </p:nvSpPr>
        <p:spPr>
          <a:xfrm>
            <a:off x="0" y="0"/>
            <a:ext cx="9144000" cy="73152"/>
          </a:xfrm>
          <a:prstGeom prst="rect">
            <a:avLst/>
          </a:prstGeom>
          <a:gradFill>
            <a:gsLst>
              <a:gs pos="10000">
                <a:srgbClr val="65BF4A"/>
              </a:gs>
              <a:gs pos="90000">
                <a:srgbClr val="23B87A"/>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Blue - Big Idea">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13" name="Rectangle 12"/>
          <p:cNvSpPr/>
          <p:nvPr userDrawn="1"/>
        </p:nvSpPr>
        <p:spPr>
          <a:xfrm>
            <a:off x="984"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a:t>Click to edit big idea text.</a:t>
            </a:r>
          </a:p>
        </p:txBody>
      </p:sp>
      <p:sp>
        <p:nvSpPr>
          <p:cNvPr id="9"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5"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a:solidFill>
                  <a:srgbClr val="FFFFFF">
                    <a:alpha val="60000"/>
                  </a:srgbClr>
                </a:solidFill>
                <a:latin typeface="Arial"/>
                <a:ea typeface=""/>
                <a:cs typeface="CiscoSans Thin"/>
              </a:rPr>
              <a:t>2017</a:t>
            </a:r>
            <a:r>
              <a:rPr lang="en-US" sz="600" dirty="0">
                <a:solidFill>
                  <a:srgbClr val="FFFFFF">
                    <a:alpha val="60000"/>
                  </a:srgbClr>
                </a:solidFill>
                <a:latin typeface="Arial"/>
                <a:ea typeface=""/>
                <a:cs typeface="CiscoSans Thin"/>
              </a:rPr>
              <a:t>  Cisco and/or its affiliates. All rights reserved.   Cisco Confidential</a:t>
            </a:r>
          </a:p>
        </p:txBody>
      </p:sp>
      <p:pic>
        <p:nvPicPr>
          <p:cNvPr id="11" name="Picture 10"/>
          <p:cNvPicPr>
            <a:picLocks noChangeAspect="1"/>
          </p:cNvPicPr>
          <p:nvPr userDrawn="1"/>
        </p:nvPicPr>
        <p:blipFill rotWithShape="1">
          <a:blip r:embed="rId4"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Tree>
    <p:extLst/>
  </p:cSld>
  <p:clrMapOvr>
    <a:masterClrMapping/>
  </p:clrMapOvr>
  <p:transition spd="slow">
    <p:wip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Purple - Big Idea">
    <p:bg>
      <p:bgPr>
        <a:gradFill>
          <a:gsLst>
            <a:gs pos="25000">
              <a:srgbClr val="7E34AC">
                <a:alpha val="74902"/>
              </a:srgbClr>
            </a:gs>
            <a:gs pos="75000">
              <a:srgbClr val="99318D">
                <a:alpha val="74902"/>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7" name="Rectangle 6"/>
          <p:cNvSpPr/>
          <p:nvPr userDrawn="1"/>
        </p:nvSpPr>
        <p:spPr>
          <a:xfrm>
            <a:off x="984" y="0"/>
            <a:ext cx="9144000" cy="5143500"/>
          </a:xfrm>
          <a:prstGeom prst="rect">
            <a:avLst/>
          </a:prstGeom>
          <a:gradFill>
            <a:gsLst>
              <a:gs pos="25000">
                <a:srgbClr val="7E34AC">
                  <a:alpha val="74902"/>
                </a:srgbClr>
              </a:gs>
              <a:gs pos="75000">
                <a:srgbClr val="99318D">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a:t>Click to edit big idea text.</a:t>
            </a:r>
          </a:p>
        </p:txBody>
      </p:sp>
      <p:sp>
        <p:nvSpPr>
          <p:cNvPr id="9"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4"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a:solidFill>
                  <a:srgbClr val="FFFFFF">
                    <a:alpha val="60000"/>
                  </a:srgbClr>
                </a:solidFill>
                <a:latin typeface="Arial"/>
                <a:ea typeface=""/>
                <a:cs typeface="CiscoSans Thin"/>
              </a:rPr>
              <a:t>2017</a:t>
            </a:r>
            <a:r>
              <a:rPr lang="en-US" sz="600" dirty="0">
                <a:solidFill>
                  <a:srgbClr val="FFFFFF">
                    <a:alpha val="60000"/>
                  </a:srgbClr>
                </a:solidFill>
                <a:latin typeface="Arial"/>
                <a:ea typeface=""/>
                <a:cs typeface="CiscoSans Thin"/>
              </a:rPr>
              <a:t>  Cisco and/or its affiliates. All rights reserved.   Cisco Confidential</a:t>
            </a:r>
          </a:p>
        </p:txBody>
      </p:sp>
      <p:pic>
        <p:nvPicPr>
          <p:cNvPr id="11" name="Picture 10"/>
          <p:cNvPicPr>
            <a:picLocks noChangeAspect="1"/>
          </p:cNvPicPr>
          <p:nvPr userDrawn="1"/>
        </p:nvPicPr>
        <p:blipFill rotWithShape="1">
          <a:blip r:embed="rId4"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Tree>
    <p:extLst/>
  </p:cSld>
  <p:clrMapOvr>
    <a:masterClrMapping/>
  </p:clrMapOvr>
  <p:transition spd="slow">
    <p:wip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Red - Big Idea">
    <p:bg>
      <p:bgPr>
        <a:gradFill>
          <a:gsLst>
            <a:gs pos="25000">
              <a:srgbClr val="A31F34">
                <a:alpha val="74902"/>
              </a:srgbClr>
            </a:gs>
            <a:gs pos="75000">
              <a:srgbClr val="9D3F1F">
                <a:alpha val="74902"/>
              </a:srgbClr>
            </a:gs>
          </a:gsLst>
          <a:lin ang="33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13" name="Rectangle 12"/>
          <p:cNvSpPr/>
          <p:nvPr userDrawn="1"/>
        </p:nvSpPr>
        <p:spPr>
          <a:xfrm>
            <a:off x="434" y="0"/>
            <a:ext cx="9144000" cy="5143500"/>
          </a:xfrm>
          <a:prstGeom prst="rect">
            <a:avLst/>
          </a:prstGeom>
          <a:gradFill>
            <a:gsLst>
              <a:gs pos="25000">
                <a:srgbClr val="A31F34">
                  <a:alpha val="74902"/>
                </a:srgbClr>
              </a:gs>
              <a:gs pos="75000">
                <a:srgbClr val="9D3F1F">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a:t>Click to edit big idea text.</a:t>
            </a:r>
          </a:p>
        </p:txBody>
      </p:sp>
      <p:sp>
        <p:nvSpPr>
          <p:cNvPr id="9"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2"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a:solidFill>
                  <a:srgbClr val="FFFFFF">
                    <a:alpha val="60000"/>
                  </a:srgbClr>
                </a:solidFill>
                <a:latin typeface="Arial"/>
                <a:ea typeface=""/>
                <a:cs typeface="CiscoSans Thin"/>
              </a:rPr>
              <a:t>2017</a:t>
            </a:r>
            <a:r>
              <a:rPr lang="en-US" sz="600" dirty="0">
                <a:solidFill>
                  <a:srgbClr val="FFFFFF">
                    <a:alpha val="60000"/>
                  </a:srgbClr>
                </a:solidFill>
                <a:latin typeface="Arial"/>
                <a:ea typeface=""/>
                <a:cs typeface="CiscoSans Thin"/>
              </a:rPr>
              <a:t>  Cisco and/or its affiliates. All rights reserved.   Cisco Confidential</a:t>
            </a:r>
          </a:p>
        </p:txBody>
      </p:sp>
      <p:pic>
        <p:nvPicPr>
          <p:cNvPr id="11" name="Picture 10"/>
          <p:cNvPicPr>
            <a:picLocks noChangeAspect="1"/>
          </p:cNvPicPr>
          <p:nvPr userDrawn="1"/>
        </p:nvPicPr>
        <p:blipFill rotWithShape="1">
          <a:blip r:embed="rId4"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Tree>
    <p:extLst/>
  </p:cSld>
  <p:clrMapOvr>
    <a:masterClrMapping/>
  </p:clrMapOvr>
  <p:transition spd="slow">
    <p:wip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Orange - Big Idea">
    <p:bg>
      <p:bgPr>
        <a:gradFill>
          <a:gsLst>
            <a:gs pos="25000">
              <a:srgbClr val="B0530A">
                <a:alpha val="75000"/>
              </a:srgbClr>
            </a:gs>
            <a:gs pos="75000">
              <a:srgbClr val="BF8202">
                <a:alpha val="75000"/>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14" name="Rectangle 13"/>
          <p:cNvSpPr/>
          <p:nvPr userDrawn="1"/>
        </p:nvSpPr>
        <p:spPr>
          <a:xfrm>
            <a:off x="-434" y="0"/>
            <a:ext cx="9144000" cy="5143500"/>
          </a:xfrm>
          <a:prstGeom prst="rect">
            <a:avLst/>
          </a:prstGeom>
          <a:gradFill>
            <a:gsLst>
              <a:gs pos="25000">
                <a:srgbClr val="B0530A">
                  <a:alpha val="75000"/>
                </a:srgbClr>
              </a:gs>
              <a:gs pos="75000">
                <a:srgbClr val="BF8202">
                  <a:alpha val="75000"/>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a:t>Click to edit big idea text.</a:t>
            </a:r>
          </a:p>
        </p:txBody>
      </p:sp>
      <p:sp>
        <p:nvSpPr>
          <p:cNvPr id="16"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7"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a:solidFill>
                  <a:srgbClr val="FFFFFF">
                    <a:alpha val="60000"/>
                  </a:srgbClr>
                </a:solidFill>
                <a:latin typeface="Arial"/>
                <a:ea typeface=""/>
                <a:cs typeface="CiscoSans Thin"/>
              </a:rPr>
              <a:t>2017</a:t>
            </a:r>
            <a:r>
              <a:rPr lang="en-US" sz="600" dirty="0">
                <a:solidFill>
                  <a:srgbClr val="FFFFFF">
                    <a:alpha val="60000"/>
                  </a:srgbClr>
                </a:solidFill>
                <a:latin typeface="Arial"/>
                <a:ea typeface=""/>
                <a:cs typeface="CiscoSans Thin"/>
              </a:rPr>
              <a:t>  Cisco and/or its affiliates. All rights reserved.   Cisco Confidential</a:t>
            </a:r>
          </a:p>
        </p:txBody>
      </p:sp>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Tree>
    <p:extLst/>
  </p:cSld>
  <p:clrMapOvr>
    <a:masterClrMapping/>
  </p:clrMapOvr>
  <p:transition spd="slow">
    <p:wip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Green - Big Idea">
    <p:bg>
      <p:bgPr>
        <a:gradFill>
          <a:gsLst>
            <a:gs pos="25000">
              <a:srgbClr val="308F2A">
                <a:alpha val="75000"/>
              </a:srgbClr>
            </a:gs>
            <a:gs pos="75000">
              <a:srgbClr val="0C8943">
                <a:alpha val="75000"/>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8" name="Rectangle 7"/>
          <p:cNvSpPr/>
          <p:nvPr userDrawn="1"/>
        </p:nvSpPr>
        <p:spPr>
          <a:xfrm>
            <a:off x="434" y="0"/>
            <a:ext cx="9144000" cy="5143500"/>
          </a:xfrm>
          <a:prstGeom prst="rect">
            <a:avLst/>
          </a:prstGeom>
          <a:gradFill>
            <a:gsLst>
              <a:gs pos="25000">
                <a:srgbClr val="308F2A">
                  <a:alpha val="75000"/>
                </a:srgbClr>
              </a:gs>
              <a:gs pos="75000">
                <a:srgbClr val="0C8943">
                  <a:alpha val="75000"/>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a:t>Click to edit big idea text.</a:t>
            </a:r>
          </a:p>
        </p:txBody>
      </p:sp>
      <p:sp>
        <p:nvSpPr>
          <p:cNvPr id="9"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4"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a:solidFill>
                  <a:srgbClr val="FFFFFF">
                    <a:alpha val="60000"/>
                  </a:srgbClr>
                </a:solidFill>
                <a:latin typeface="Arial"/>
                <a:ea typeface=""/>
                <a:cs typeface="CiscoSans Thin"/>
              </a:rPr>
              <a:t>2017</a:t>
            </a:r>
            <a:r>
              <a:rPr lang="en-US" sz="600" dirty="0">
                <a:solidFill>
                  <a:srgbClr val="FFFFFF">
                    <a:alpha val="60000"/>
                  </a:srgbClr>
                </a:solidFill>
                <a:latin typeface="Arial"/>
                <a:ea typeface=""/>
                <a:cs typeface="CiscoSans Thin"/>
              </a:rPr>
              <a:t>  Cisco and/or its affiliates. All rights reserved.   Cisco Confidential</a:t>
            </a:r>
          </a:p>
        </p:txBody>
      </p:sp>
      <p:pic>
        <p:nvPicPr>
          <p:cNvPr id="11" name="Picture 10"/>
          <p:cNvPicPr>
            <a:picLocks noChangeAspect="1"/>
          </p:cNvPicPr>
          <p:nvPr userDrawn="1"/>
        </p:nvPicPr>
        <p:blipFill rotWithShape="1">
          <a:blip r:embed="rId4"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Tree>
    <p:extLst/>
  </p:cSld>
  <p:clrMapOvr>
    <a:masterClrMapping/>
  </p:clrMapOvr>
  <p:transition spd="slow">
    <p:wip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Blue - Big Idea - Opening Segue">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13" name="Rectangle 12"/>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a:t>Click to edit big idea text.</a:t>
            </a:r>
          </a:p>
        </p:txBody>
      </p:sp>
      <p:sp>
        <p:nvSpPr>
          <p:cNvPr id="9"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5"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a:t>
            </a:r>
            <a:r>
              <a:rPr lang="is-IS" sz="600" dirty="0">
                <a:solidFill>
                  <a:srgbClr val="FFFFFF">
                    <a:alpha val="60000"/>
                  </a:srgbClr>
                </a:solidFill>
                <a:latin typeface="Arial"/>
                <a:ea typeface=""/>
                <a:cs typeface="CiscoSans Thin"/>
              </a:rPr>
              <a:t>2017</a:t>
            </a:r>
            <a:r>
              <a:rPr lang="en-US" sz="600" dirty="0">
                <a:solidFill>
                  <a:srgbClr val="FFFFFF">
                    <a:alpha val="60000"/>
                  </a:srgbClr>
                </a:solidFill>
                <a:latin typeface="Arial"/>
                <a:ea typeface=""/>
                <a:cs typeface="CiscoSans Thin"/>
              </a:rPr>
              <a:t>  Cisco and/or its affiliates. All rights reserved.   Cisco Confidential</a:t>
            </a:r>
          </a:p>
        </p:txBody>
      </p:sp>
      <p:pic>
        <p:nvPicPr>
          <p:cNvPr id="12" name="Picture 11"/>
          <p:cNvPicPr>
            <a:picLocks noChangeAspect="1"/>
          </p:cNvPicPr>
          <p:nvPr userDrawn="1"/>
        </p:nvPicPr>
        <p:blipFill rotWithShape="1">
          <a:blip r:embed="rId4"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Tree>
    <p:extLst/>
  </p:cSld>
  <p:clrMapOvr>
    <a:masterClrMapping/>
  </p:clrMapOvr>
  <p:transition spd="slow">
    <p:wip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ue - Big Idea - Stats">
    <p:spTree>
      <p:nvGrpSpPr>
        <p:cNvPr id="1" name="Shape 221"/>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57"/>
            <a:ext cx="9144000" cy="5142585"/>
          </a:xfrm>
          <a:prstGeom prst="rect">
            <a:avLst/>
          </a:prstGeom>
        </p:spPr>
      </p:pic>
      <p:sp>
        <p:nvSpPr>
          <p:cNvPr id="12" name="Rectangle 11"/>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a:spLocks noChangeArrowheads="1"/>
          </p:cNvSpPr>
          <p:nvPr userDrawn="1"/>
        </p:nvSpPr>
        <p:spPr bwMode="ltGray">
          <a:xfrm>
            <a:off x="845551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0" name="Rectangle 4"/>
          <p:cNvSpPr>
            <a:spLocks noChangeArrowheads="1"/>
          </p:cNvSpPr>
          <p:nvPr userDrawn="1"/>
        </p:nvSpPr>
        <p:spPr bwMode="ltGray">
          <a:xfrm>
            <a:off x="580731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2017  Cisco and/or its affiliates. All rights reserved.   Cisco Confidential</a:t>
            </a:r>
          </a:p>
        </p:txBody>
      </p:sp>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
        <p:nvSpPr>
          <p:cNvPr id="13"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bg1"/>
                </a:solidFill>
              </a:defRPr>
            </a:lvl1pPr>
          </a:lstStyle>
          <a:p>
            <a:pPr lvl="0"/>
            <a:r>
              <a:rPr lang="en-US" dirty="0"/>
              <a:t>Click to edit title</a:t>
            </a:r>
            <a:endParaRPr lang="en-GB"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dirty="0" smtClean="0"/>
              <a:t>Click to edit Master text styles</a:t>
            </a:r>
          </a:p>
        </p:txBody>
      </p:sp>
      <p:sp>
        <p:nvSpPr>
          <p:cNvPr id="4" name="Title Placeholder 5"/>
          <p:cNvSpPr>
            <a:spLocks noGrp="1"/>
          </p:cNvSpPr>
          <p:nvPr>
            <p:ph type="title" hasCustomPrompt="1"/>
          </p:nvPr>
        </p:nvSpPr>
        <p:spPr bwMode="auto">
          <a:xfrm>
            <a:off x="437766" y="341313"/>
            <a:ext cx="642705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Blue - Blank Slide - CS Customer Logos">
    <p:spTree>
      <p:nvGrpSpPr>
        <p:cNvPr id="1" name=""/>
        <p:cNvGrpSpPr/>
        <p:nvPr/>
      </p:nvGrpSpPr>
      <p:grpSpPr>
        <a:xfrm>
          <a:off x="0" y="0"/>
          <a:ext cx="0" cy="0"/>
          <a:chOff x="0" y="0"/>
          <a:chExt cx="0" cy="0"/>
        </a:xfrm>
      </p:grpSpPr>
      <p:pic>
        <p:nvPicPr>
          <p:cNvPr id="3" name="Picture 2" descr="C:\Users\ynaas\Documents\YN design business\clients\Open DNS\art\jpg\photos\blue_city.jpg"/>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ltGray">
          <a:xfrm>
            <a:off x="12" y="-3172"/>
            <a:ext cx="9144001" cy="514667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7"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a:solidFill>
                  <a:srgbClr val="FFFFFF">
                    <a:alpha val="60000"/>
                  </a:srgbClr>
                </a:solidFill>
                <a:latin typeface="Arial"/>
                <a:ea typeface=""/>
                <a:cs typeface="CiscoSans Thin"/>
              </a:rPr>
              <a:t>2017</a:t>
            </a:r>
            <a:r>
              <a:rPr lang="en-US" sz="600" dirty="0">
                <a:solidFill>
                  <a:srgbClr val="FFFFFF">
                    <a:alpha val="60000"/>
                  </a:srgbClr>
                </a:solidFill>
                <a:latin typeface="Arial"/>
                <a:ea typeface=""/>
                <a:cs typeface="CiscoSans Thin"/>
              </a:rPr>
              <a:t>  Cisco and/or its affiliates. All rights reserved.   Cisco Confidential</a:t>
            </a:r>
          </a:p>
        </p:txBody>
      </p:sp>
      <p:pic>
        <p:nvPicPr>
          <p:cNvPr id="9" name="Picture 8"/>
          <p:cNvPicPr>
            <a:picLocks noChangeAspect="1"/>
          </p:cNvPicPr>
          <p:nvPr userDrawn="1"/>
        </p:nvPicPr>
        <p:blipFill rotWithShape="1">
          <a:blip r:embed="rId4" cstate="hqprint">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Tree>
    <p:extLst/>
  </p:cSld>
  <p:clrMapOvr>
    <a:masterClrMapping/>
  </p:clrMapOvr>
  <p:transition spd="med">
    <p:fade/>
  </p:transition>
  <p:extLst mod="1">
    <p:ext uri="{DCECCB84-F9BA-43D5-87BE-67443E8EF086}">
      <p15:sldGuideLst xmlns:p15="http://schemas.microsoft.com/office/powerpoint/2012/main">
        <p15:guide id="1" orient="horz" pos="2748">
          <p15:clr>
            <a:srgbClr val="FBAE40"/>
          </p15:clr>
        </p15:guide>
        <p15:guide id="2" orient="horz" pos="396">
          <p15:clr>
            <a:srgbClr val="FBAE40"/>
          </p15:clr>
        </p15:guide>
        <p15:guide id="3" pos="336">
          <p15:clr>
            <a:srgbClr val="FBAE40"/>
          </p15:clr>
        </p15:guide>
        <p15:guide id="4" pos="5424">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Cisco Umbrella Title Slide - 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21" name="Rectangle 20"/>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7" name="Text Placeholder 38"/>
          <p:cNvSpPr>
            <a:spLocks noGrp="1"/>
          </p:cNvSpPr>
          <p:nvPr>
            <p:ph type="body" sz="quarter" idx="11" hasCustomPrompt="1"/>
          </p:nvPr>
        </p:nvSpPr>
        <p:spPr>
          <a:xfrm>
            <a:off x="460788" y="4033195"/>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presenter information</a:t>
            </a:r>
          </a:p>
        </p:txBody>
      </p:sp>
      <p:sp>
        <p:nvSpPr>
          <p:cNvPr id="18" name="Text Placeholder 40"/>
          <p:cNvSpPr>
            <a:spLocks noGrp="1"/>
          </p:cNvSpPr>
          <p:nvPr>
            <p:ph type="body" sz="quarter" idx="12" hasCustomPrompt="1"/>
          </p:nvPr>
        </p:nvSpPr>
        <p:spPr>
          <a:xfrm>
            <a:off x="460787" y="4273192"/>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DATE</a:t>
            </a:r>
          </a:p>
        </p:txBody>
      </p:sp>
      <p:sp>
        <p:nvSpPr>
          <p:cNvPr id="19" name="Text Placeholder 2"/>
          <p:cNvSpPr>
            <a:spLocks noGrp="1"/>
          </p:cNvSpPr>
          <p:nvPr>
            <p:ph type="body" sz="quarter" idx="13" hasCustomPrompt="1"/>
          </p:nvPr>
        </p:nvSpPr>
        <p:spPr>
          <a:xfrm>
            <a:off x="463292"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presentation subtitle</a:t>
            </a:r>
          </a:p>
        </p:txBody>
      </p:sp>
      <p:sp>
        <p:nvSpPr>
          <p:cNvPr id="20" name="Title 1"/>
          <p:cNvSpPr>
            <a:spLocks noGrp="1"/>
          </p:cNvSpPr>
          <p:nvPr>
            <p:ph type="ctrTitle" hasCustomPrompt="1"/>
          </p:nvPr>
        </p:nvSpPr>
        <p:spPr>
          <a:xfrm>
            <a:off x="425765"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j-lt"/>
                <a:cs typeface="CiscoSans Thin"/>
              </a:defRPr>
            </a:lvl1pPr>
          </a:lstStyle>
          <a:p>
            <a:r>
              <a:rPr lang="en-US" dirty="0" smtClean="0"/>
              <a:t>Click to edit presentation title</a:t>
            </a:r>
            <a:endParaRPr lang="en-US" dirty="0"/>
          </a:p>
        </p:txBody>
      </p:sp>
      <p:pic>
        <p:nvPicPr>
          <p:cNvPr id="11" name="Picture 10"/>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44624" y="550458"/>
            <a:ext cx="3026664" cy="327667"/>
          </a:xfrm>
          <a:prstGeom prst="rect">
            <a:avLst/>
          </a:prstGeom>
        </p:spPr>
      </p:pic>
      <p:sp>
        <p:nvSpPr>
          <p:cNvPr id="13" name="Subtitle 2"/>
          <p:cNvSpPr>
            <a:spLocks noGrp="1"/>
          </p:cNvSpPr>
          <p:nvPr>
            <p:ph type="subTitle" idx="1" hasCustomPrompt="1"/>
          </p:nvPr>
        </p:nvSpPr>
        <p:spPr>
          <a:xfrm>
            <a:off x="460788" y="3793198"/>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lvl="0"/>
            <a:r>
              <a:rPr lang="en-US" dirty="0" smtClean="0"/>
              <a:t>Click to edit presenter information</a:t>
            </a:r>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rgbClr val="F5F5F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54924" y="2225705"/>
            <a:ext cx="5234152" cy="566649"/>
          </a:xfrm>
          <a:prstGeom prst="rect">
            <a:avLst/>
          </a:prstGeom>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Blue - Big Idea">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13" name="Rectangle 12"/>
          <p:cNvSpPr/>
          <p:nvPr userDrawn="1"/>
        </p:nvSpPr>
        <p:spPr>
          <a:xfrm>
            <a:off x="984"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8" name="Rectangle 7"/>
          <p:cNvSpPr>
            <a:spLocks noChangeArrowheads="1"/>
          </p:cNvSpPr>
          <p:nvPr userDrawn="1"/>
        </p:nvSpPr>
        <p:spPr bwMode="ltGray">
          <a:xfrm>
            <a:off x="851669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1" name="Rectangle 4"/>
          <p:cNvSpPr>
            <a:spLocks noChangeArrowheads="1"/>
          </p:cNvSpPr>
          <p:nvPr userDrawn="1"/>
        </p:nvSpPr>
        <p:spPr bwMode="ltGray">
          <a:xfrm>
            <a:off x="586849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4" name="Picture 13"/>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1911" y="4671590"/>
            <a:ext cx="1682496" cy="182147"/>
          </a:xfrm>
          <a:prstGeom prst="rect">
            <a:avLst/>
          </a:prstGeom>
        </p:spPr>
      </p:pic>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Tree>
    <p:extLst/>
  </p:cSld>
  <p:clrMapOvr>
    <a:masterClrMapping/>
  </p:clrMapOvr>
  <p:transition spd="slow">
    <p:wip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Purple - Big Idea">
    <p:bg>
      <p:bgPr>
        <a:gradFill>
          <a:gsLst>
            <a:gs pos="25000">
              <a:srgbClr val="7E34AC">
                <a:alpha val="74902"/>
              </a:srgbClr>
            </a:gs>
            <a:gs pos="75000">
              <a:srgbClr val="99318D">
                <a:alpha val="74902"/>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7" name="Rectangle 6"/>
          <p:cNvSpPr/>
          <p:nvPr userDrawn="1"/>
        </p:nvSpPr>
        <p:spPr>
          <a:xfrm>
            <a:off x="984" y="0"/>
            <a:ext cx="9144000" cy="5143500"/>
          </a:xfrm>
          <a:prstGeom prst="rect">
            <a:avLst/>
          </a:prstGeom>
          <a:gradFill>
            <a:gsLst>
              <a:gs pos="25000">
                <a:srgbClr val="7E34AC">
                  <a:alpha val="74902"/>
                </a:srgbClr>
              </a:gs>
              <a:gs pos="75000">
                <a:srgbClr val="99318D">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8" name="Rectangle 7"/>
          <p:cNvSpPr>
            <a:spLocks noChangeArrowheads="1"/>
          </p:cNvSpPr>
          <p:nvPr userDrawn="1"/>
        </p:nvSpPr>
        <p:spPr bwMode="ltGray">
          <a:xfrm>
            <a:off x="8517125"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1" name="Rectangle 4"/>
          <p:cNvSpPr>
            <a:spLocks noChangeArrowheads="1"/>
          </p:cNvSpPr>
          <p:nvPr userDrawn="1"/>
        </p:nvSpPr>
        <p:spPr bwMode="ltGray">
          <a:xfrm>
            <a:off x="5868926"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3" name="Picture 12"/>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2345" y="4671590"/>
            <a:ext cx="1682496" cy="182147"/>
          </a:xfrm>
          <a:prstGeom prst="rect">
            <a:avLst/>
          </a:prstGeom>
        </p:spPr>
      </p:pic>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Tree>
    <p:extLst/>
  </p:cSld>
  <p:clrMapOvr>
    <a:masterClrMapping/>
  </p:clrMapOvr>
  <p:transition spd="slow">
    <p:wip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Red - Big Idea">
    <p:bg>
      <p:bgPr>
        <a:gradFill>
          <a:gsLst>
            <a:gs pos="25000">
              <a:srgbClr val="A31F34">
                <a:alpha val="74902"/>
              </a:srgbClr>
            </a:gs>
            <a:gs pos="75000">
              <a:srgbClr val="9D3F1F">
                <a:alpha val="74902"/>
              </a:srgbClr>
            </a:gs>
          </a:gsLst>
          <a:lin ang="33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13" name="Rectangle 12"/>
          <p:cNvSpPr/>
          <p:nvPr userDrawn="1"/>
        </p:nvSpPr>
        <p:spPr>
          <a:xfrm>
            <a:off x="434" y="0"/>
            <a:ext cx="9144000" cy="5143500"/>
          </a:xfrm>
          <a:prstGeom prst="rect">
            <a:avLst/>
          </a:prstGeom>
          <a:gradFill>
            <a:gsLst>
              <a:gs pos="25000">
                <a:srgbClr val="A31F34">
                  <a:alpha val="74902"/>
                </a:srgbClr>
              </a:gs>
              <a:gs pos="75000">
                <a:srgbClr val="9D3F1F">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1"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4" name="Picture 13"/>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0927" y="4671590"/>
            <a:ext cx="1682496" cy="182147"/>
          </a:xfrm>
          <a:prstGeom prst="rect">
            <a:avLst/>
          </a:prstGeom>
        </p:spPr>
      </p:pic>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Tree>
    <p:extLst/>
  </p:cSld>
  <p:clrMapOvr>
    <a:masterClrMapping/>
  </p:clrMapOvr>
  <p:transition spd="slow">
    <p:wip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Green - Big Idea">
    <p:bg>
      <p:bgPr>
        <a:gradFill>
          <a:gsLst>
            <a:gs pos="25000">
              <a:srgbClr val="308F2A">
                <a:alpha val="75000"/>
              </a:srgbClr>
            </a:gs>
            <a:gs pos="75000">
              <a:srgbClr val="0C8943">
                <a:alpha val="75000"/>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8" name="Rectangle 7"/>
          <p:cNvSpPr/>
          <p:nvPr userDrawn="1"/>
        </p:nvSpPr>
        <p:spPr>
          <a:xfrm>
            <a:off x="434" y="0"/>
            <a:ext cx="9144000" cy="5143500"/>
          </a:xfrm>
          <a:prstGeom prst="rect">
            <a:avLst/>
          </a:prstGeom>
          <a:gradFill>
            <a:gsLst>
              <a:gs pos="25000">
                <a:srgbClr val="308F2A">
                  <a:alpha val="75000"/>
                </a:srgbClr>
              </a:gs>
              <a:gs pos="75000">
                <a:srgbClr val="0C8943">
                  <a:alpha val="75000"/>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1"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5" name="Picture 14"/>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0927" y="4671590"/>
            <a:ext cx="1682496" cy="182147"/>
          </a:xfrm>
          <a:prstGeom prst="rect">
            <a:avLst/>
          </a:prstGeom>
        </p:spPr>
      </p:pic>
      <p:sp>
        <p:nvSpPr>
          <p:cNvPr id="13"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Tree>
    <p:extLst/>
  </p:cSld>
  <p:clrMapOvr>
    <a:masterClrMapping/>
  </p:clrMapOvr>
  <p:transition spd="slow">
    <p:wip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n-lt"/>
                <a:cs typeface="CiscoSans ExtraLight"/>
              </a:defRPr>
            </a:lvl1pPr>
            <a:lvl2pPr marL="274320" indent="-274320">
              <a:lnSpc>
                <a:spcPct val="100000"/>
              </a:lnSpc>
              <a:spcBef>
                <a:spcPts val="900"/>
              </a:spcBef>
              <a:buClrTx/>
              <a:buSzPct val="100000"/>
              <a:buFont typeface="Wingdings" charset="2"/>
              <a:buChar char="§"/>
              <a:defRPr sz="1800" b="0" i="0">
                <a:solidFill>
                  <a:schemeClr val="tx1"/>
                </a:solidFill>
                <a:latin typeface="+mn-lt"/>
                <a:cs typeface="CiscoSans ExtraLight"/>
              </a:defRPr>
            </a:lvl2pPr>
            <a:lvl3pPr marL="548640" indent="-274320">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smtClean="0"/>
              <a:t>Click to edit text</a:t>
            </a:r>
          </a:p>
          <a:p>
            <a:pPr lvl="1"/>
            <a:r>
              <a:rPr lang="en-US" dirty="0" smtClean="0"/>
              <a:t>Second level</a:t>
            </a:r>
          </a:p>
          <a:p>
            <a:pPr lvl="2"/>
            <a:r>
              <a:rPr lang="en-US" dirty="0" smtClean="0"/>
              <a:t>Third level</a:t>
            </a: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ue - Blank Slid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2748">
          <p15:clr>
            <a:srgbClr val="FBAE40"/>
          </p15:clr>
        </p15:guide>
        <p15:guide id="2" orient="horz" pos="396">
          <p15:clr>
            <a:srgbClr val="FBAE40"/>
          </p15:clr>
        </p15:guide>
        <p15:guide id="3" pos="336">
          <p15:clr>
            <a:srgbClr val="FBAE40"/>
          </p15:clr>
        </p15:guide>
        <p15:guide id="4" pos="5424">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smtClean="0"/>
              <a:t>BRKSEC-1980</a:t>
            </a:r>
            <a:endParaRPr/>
          </a:p>
        </p:txBody>
      </p:sp>
      <p:sp>
        <p:nvSpPr>
          <p:cNvPr id="6" name="Title 1"/>
          <p:cNvSpPr>
            <a:spLocks noGrp="1"/>
          </p:cNvSpPr>
          <p:nvPr>
            <p:ph type="title" hasCustomPrompt="1"/>
          </p:nvPr>
        </p:nvSpPr>
        <p:spPr>
          <a:xfrm>
            <a:off x="356616" y="155576"/>
            <a:ext cx="8513064" cy="434974"/>
          </a:xfrm>
        </p:spPr>
        <p:txBody>
          <a:bodyPr/>
          <a:lstStyle>
            <a:lvl1pPr marL="6251" indent="-6251" algn="l" defTabSz="457200" rtl="0" eaLnBrk="0" fontAlgn="base" hangingPunct="0">
              <a:lnSpc>
                <a:spcPct val="90000"/>
              </a:lnSpc>
              <a:spcBef>
                <a:spcPct val="0"/>
              </a:spcBef>
              <a:spcAft>
                <a:spcPct val="0"/>
              </a:spcAft>
              <a:defRPr lang="en-US" sz="2800" b="0" kern="1200" baseline="0" dirty="0">
                <a:solidFill>
                  <a:schemeClr val="tx1"/>
                </a:solidFill>
                <a:latin typeface="+mj-lt"/>
                <a:ea typeface="+mj-ea"/>
                <a:cs typeface="+mj-cs"/>
                <a:sym typeface="Arial" pitchFamily="34" charset="0"/>
              </a:defRPr>
            </a:lvl1pPr>
          </a:lstStyle>
          <a:p>
            <a:r>
              <a:rPr lang="en-US" dirty="0"/>
              <a:t>Slide Title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f_Page_Blu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schemeClr val="tx2"/>
              </a:solidFill>
            </a:endParaRPr>
          </a:p>
        </p:txBody>
      </p:sp>
      <p:sp>
        <p:nvSpPr>
          <p:cNvPr id="4" name="Text Placeholder 3"/>
          <p:cNvSpPr>
            <a:spLocks noGrp="1"/>
          </p:cNvSpPr>
          <p:nvPr>
            <p:ph type="body" sz="quarter" idx="10" hasCustomPrompt="1"/>
          </p:nvPr>
        </p:nvSpPr>
        <p:spPr>
          <a:xfrm>
            <a:off x="462301" y="1665182"/>
            <a:ext cx="3662024" cy="3168210"/>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tx2"/>
                </a:solidFill>
                <a:latin typeface="+mn-lt"/>
                <a:ea typeface="+mn-ea"/>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tx2"/>
                </a:solidFill>
                <a:latin typeface="+mn-lt"/>
                <a:ea typeface="+mn-ea"/>
                <a:cs typeface="CiscoSansTT Thin" charset="0"/>
              </a:defRPr>
            </a:lvl2pPr>
            <a:lvl3pPr marL="403225" indent="-114300">
              <a:buClr>
                <a:schemeClr val="tx2"/>
              </a:buClr>
              <a:buSzPct val="60000"/>
              <a:buFont typeface="Arial"/>
              <a:buChar char="•"/>
              <a:defRPr sz="1600" b="0" i="0">
                <a:solidFill>
                  <a:schemeClr val="tx2"/>
                </a:solidFill>
                <a:latin typeface="+mn-lt"/>
                <a:ea typeface="+mn-ea"/>
                <a:cs typeface="CiscoSansTT Thin" charset="0"/>
              </a:defRPr>
            </a:lvl3pPr>
            <a:lvl4pPr marL="517525" indent="-114300">
              <a:buClr>
                <a:schemeClr val="tx2"/>
              </a:buClr>
              <a:buSzPct val="60000"/>
              <a:buFont typeface="Arial"/>
              <a:buChar char="•"/>
              <a:defRPr sz="1400" b="0" i="0">
                <a:solidFill>
                  <a:schemeClr val="tx2"/>
                </a:solidFill>
                <a:latin typeface="+mn-lt"/>
                <a:ea typeface="+mn-ea"/>
                <a:cs typeface="CiscoSansTT Thin" charset="0"/>
              </a:defRPr>
            </a:lvl4pPr>
            <a:lvl5pPr marL="631825" indent="-114300">
              <a:buClr>
                <a:schemeClr val="tx2"/>
              </a:buClr>
              <a:buSzPct val="60000"/>
              <a:buFont typeface="Arial"/>
              <a:buChar char="•"/>
              <a:defRPr sz="1200" b="0" i="0">
                <a:solidFill>
                  <a:schemeClr val="tx2"/>
                </a:solidFill>
                <a:latin typeface="+mn-lt"/>
                <a:ea typeface="+mn-ea"/>
                <a:cs typeface="CiscoSansTT Thin" charset="0"/>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hasCustomPrompt="1"/>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tx2"/>
                </a:solidFill>
              </a:defRPr>
            </a:lvl1pPr>
          </a:lstStyle>
          <a:p>
            <a:pPr lvl="0"/>
            <a:r>
              <a:rPr lang="en-GB" dirty="0" smtClean="0"/>
              <a:t>Click to edit Master title style</a:t>
            </a:r>
            <a:endParaRPr lang="en-GB" dirty="0"/>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tx2">
                    <a:alpha val="60000"/>
                  </a:schemeClr>
                </a:solidFill>
                <a:latin typeface="+mn-lt"/>
                <a:ea typeface="+mn-ea"/>
                <a:cs typeface="CiscoSans Thin"/>
              </a:rPr>
              <a:t>© </a:t>
            </a:r>
            <a:r>
              <a:rPr lang="en-US" sz="600" kern="1200" spc="20" baseline="0" dirty="0" smtClean="0">
                <a:solidFill>
                  <a:schemeClr val="tx2">
                    <a:alpha val="60000"/>
                  </a:schemeClr>
                </a:solidFill>
                <a:latin typeface="+mn-lt"/>
                <a:ea typeface="+mn-ea"/>
                <a:cs typeface="CiscoSans Thin"/>
              </a:rPr>
              <a:t>2017  </a:t>
            </a:r>
            <a:r>
              <a:rPr lang="en-US" sz="600" kern="1200" spc="20" baseline="0" dirty="0">
                <a:solidFill>
                  <a:schemeClr val="tx2">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and Subtitle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smtClean="0"/>
              <a:t>BRKSEC-1980</a:t>
            </a:r>
            <a:endParaRPr/>
          </a:p>
        </p:txBody>
      </p:sp>
      <p:sp>
        <p:nvSpPr>
          <p:cNvPr id="12" name="Title 1"/>
          <p:cNvSpPr>
            <a:spLocks noGrp="1"/>
          </p:cNvSpPr>
          <p:nvPr>
            <p:ph type="title" hasCustomPrompt="1"/>
          </p:nvPr>
        </p:nvSpPr>
        <p:spPr>
          <a:xfrm>
            <a:off x="356616" y="155576"/>
            <a:ext cx="8513064" cy="434974"/>
          </a:xfrm>
        </p:spPr>
        <p:txBody>
          <a:bodyPr/>
          <a:lstStyle>
            <a:lvl1pPr>
              <a:defRPr baseline="0">
                <a:solidFill>
                  <a:schemeClr val="tx1"/>
                </a:solidFill>
              </a:defRPr>
            </a:lvl1pPr>
          </a:lstStyle>
          <a:p>
            <a:r>
              <a:rPr lang="en-US" dirty="0"/>
              <a:t>Slide Title</a:t>
            </a:r>
          </a:p>
        </p:txBody>
      </p:sp>
      <p:sp>
        <p:nvSpPr>
          <p:cNvPr id="13" name="Text Placeholder 5"/>
          <p:cNvSpPr>
            <a:spLocks noGrp="1"/>
          </p:cNvSpPr>
          <p:nvPr>
            <p:ph type="body" sz="quarter" idx="12"/>
          </p:nvPr>
        </p:nvSpPr>
        <p:spPr>
          <a:xfrm>
            <a:off x="356616" y="590550"/>
            <a:ext cx="8513064" cy="381000"/>
          </a:xfrm>
        </p:spPr>
        <p:txBody>
          <a:bodyPr/>
          <a:lstStyle>
            <a:lvl1pPr marL="1785" indent="0">
              <a:buNone/>
              <a:defRPr>
                <a:solidFill>
                  <a:schemeClr val="tx1"/>
                </a:solidFill>
              </a:defRPr>
            </a:lvl1pPr>
          </a:lstStyle>
          <a:p>
            <a:pPr lvl="0"/>
            <a:r>
              <a:rPr lang="en-US" smtClean="0"/>
              <a:t>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61205" y="1439060"/>
            <a:ext cx="3950208" cy="2265389"/>
          </a:xfrm>
        </p:spPr>
        <p:txBody>
          <a:bodyPr lIns="61715" tIns="34288" rIns="61715" bIns="34288" rtlCol="0" anchor="ctr">
            <a:noAutofit/>
          </a:bodyPr>
          <a:lstStyle>
            <a:lvl1pPr marL="0" indent="0" algn="l" defTabSz="685748" rtl="0" eaLnBrk="1" latinLnBrk="0" hangingPunct="1">
              <a:lnSpc>
                <a:spcPct val="100000"/>
              </a:lnSpc>
              <a:spcBef>
                <a:spcPct val="0"/>
              </a:spcBef>
              <a:buClr>
                <a:schemeClr val="tx1"/>
              </a:buClr>
              <a:buFont typeface="Ciscolight" pitchFamily="2" charset="0"/>
              <a:buNone/>
              <a:defRPr lang="en-US" sz="4600" b="0" kern="1200" spc="0" baseline="0" dirty="0">
                <a:solidFill>
                  <a:schemeClr val="accent1"/>
                </a:solidFill>
                <a:latin typeface="+mj-lt"/>
                <a:ea typeface="+mj-ea"/>
                <a:cs typeface="+mj-cs"/>
              </a:defRPr>
            </a:lvl1pPr>
          </a:lstStyle>
          <a:p>
            <a:r>
              <a:rPr lang="en-US" dirty="0" smtClean="0"/>
              <a:t>Agenda title</a:t>
            </a:r>
            <a:endParaRPr lang="en-US" dirty="0"/>
          </a:p>
        </p:txBody>
      </p:sp>
      <p:sp>
        <p:nvSpPr>
          <p:cNvPr id="9" name="Text Placeholder 3"/>
          <p:cNvSpPr>
            <a:spLocks noGrp="1"/>
          </p:cNvSpPr>
          <p:nvPr>
            <p:ph type="body" sz="quarter" idx="11" hasCustomPrompt="1"/>
          </p:nvPr>
        </p:nvSpPr>
        <p:spPr>
          <a:xfrm>
            <a:off x="4742106" y="654518"/>
            <a:ext cx="3950208" cy="3840480"/>
          </a:xfrm>
          <a:prstGeom prst="rect">
            <a:avLst/>
          </a:prstGeom>
        </p:spPr>
        <p:txBody>
          <a:bodyPr lIns="91420" tIns="45710" rIns="91420" bIns="45710" anchor="ctr" anchorCtr="0">
            <a:noAutofit/>
          </a:bodyPr>
          <a:lstStyle>
            <a:lvl1pPr marL="0" indent="0">
              <a:lnSpc>
                <a:spcPct val="100000"/>
              </a:lnSpc>
              <a:spcBef>
                <a:spcPts val="0"/>
              </a:spcBef>
              <a:spcAft>
                <a:spcPts val="800"/>
              </a:spcAft>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US" dirty="0" smtClean="0"/>
              <a:t>Click to edit agenda text</a:t>
            </a:r>
          </a:p>
        </p:txBody>
      </p:sp>
      <p:sp>
        <p:nvSpPr>
          <p:cNvPr id="6" name="Rectangle 5"/>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7" name="Straight Connector 6"/>
          <p:cNvCxnSpPr/>
          <p:nvPr userDrawn="1"/>
        </p:nvCxnSpPr>
        <p:spPr>
          <a:xfrm flipH="1">
            <a:off x="4571734" y="1208531"/>
            <a:ext cx="267" cy="2788920"/>
          </a:xfrm>
          <a:prstGeom prst="line">
            <a:avLst/>
          </a:prstGeom>
          <a:ln w="1905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2" orient="horz" pos="996">
          <p15:clr>
            <a:srgbClr val="FBAE40"/>
          </p15:clr>
        </p15:guide>
        <p15:guide id="3" pos="336">
          <p15:clr>
            <a:srgbClr val="FBAE40"/>
          </p15:clr>
        </p15:guide>
        <p15:guide id="4" pos="5424">
          <p15:clr>
            <a:srgbClr val="FBAE40"/>
          </p15:clr>
        </p15:guide>
        <p15:guide id="5" orient="horz" pos="274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kumimoji="1" lang="en-US" dirty="0">
              <a:solidFill>
                <a:srgbClr val="FFFFFF"/>
              </a:solidFill>
            </a:endParaRP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n-lt"/>
                <a:cs typeface="CiscoSans ExtraLight"/>
              </a:defRPr>
            </a:lvl1pPr>
            <a:lvl2pPr marL="274320" indent="-274320">
              <a:lnSpc>
                <a:spcPct val="100000"/>
              </a:lnSpc>
              <a:spcBef>
                <a:spcPts val="900"/>
              </a:spcBef>
              <a:buClrTx/>
              <a:buSzPct val="100000"/>
              <a:buFont typeface="Wingdings" charset="2"/>
              <a:buChar char="§"/>
              <a:defRPr sz="1800" b="0" i="0">
                <a:solidFill>
                  <a:schemeClr val="tx1"/>
                </a:solidFill>
                <a:latin typeface="+mn-lt"/>
                <a:cs typeface="CiscoSans ExtraLight"/>
              </a:defRPr>
            </a:lvl2pPr>
            <a:lvl3pPr marL="548640" indent="-274320">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smtClean="0"/>
              <a:t>Click to edit text</a:t>
            </a:r>
          </a:p>
          <a:p>
            <a:pPr lvl="1"/>
            <a:r>
              <a:rPr lang="en-US" dirty="0" smtClean="0"/>
              <a:t>Second level</a:t>
            </a:r>
          </a:p>
          <a:p>
            <a:pPr lvl="2"/>
            <a:r>
              <a:rPr lang="en-US" dirty="0" smtClean="0"/>
              <a:t>Third level</a:t>
            </a: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_Page_Blu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3" name="Title Placeholder 5"/>
          <p:cNvSpPr>
            <a:spLocks noGrp="1"/>
          </p:cNvSpPr>
          <p:nvPr>
            <p:ph type="title" hasCustomPrompt="1"/>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6" name="Text Placeholder 5"/>
          <p:cNvSpPr>
            <a:spLocks noGrp="1"/>
          </p:cNvSpPr>
          <p:nvPr>
            <p:ph type="body" sz="quarter" idx="10" hasCustomPrompt="1"/>
          </p:nvPr>
        </p:nvSpPr>
        <p:spPr>
          <a:xfrm>
            <a:off x="5097463" y="1314450"/>
            <a:ext cx="3551237" cy="3276599"/>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2">
                    <a:alpha val="60000"/>
                  </a:schemeClr>
                </a:solidFill>
                <a:latin typeface="+mn-lt"/>
                <a:ea typeface="+mn-ea"/>
                <a:cs typeface="CiscoSans Thin"/>
              </a:rPr>
              <a:t>© </a:t>
            </a:r>
            <a:r>
              <a:rPr lang="en-US" sz="600" spc="20" baseline="0" dirty="0" smtClean="0">
                <a:solidFill>
                  <a:schemeClr val="tx2">
                    <a:alpha val="60000"/>
                  </a:schemeClr>
                </a:solidFill>
                <a:latin typeface="+mn-lt"/>
                <a:ea typeface="+mn-ea"/>
                <a:cs typeface="CiscoSans Thin"/>
              </a:rPr>
              <a:t>2017  </a:t>
            </a:r>
            <a:r>
              <a:rPr lang="en-US" sz="600" spc="20" baseline="0" dirty="0">
                <a:solidFill>
                  <a:schemeClr val="tx2">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guide id="5" orient="horz" pos="828"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alos Content Slide with Bullets">
    <p:spTree>
      <p:nvGrpSpPr>
        <p:cNvPr id="1" name=""/>
        <p:cNvGrpSpPr/>
        <p:nvPr/>
      </p:nvGrpSpPr>
      <p:grpSpPr>
        <a:xfrm>
          <a:off x="0" y="0"/>
          <a:ext cx="0" cy="0"/>
          <a:chOff x="0" y="0"/>
          <a:chExt cx="0" cy="0"/>
        </a:xfrm>
      </p:grpSpPr>
      <p:pic>
        <p:nvPicPr>
          <p:cNvPr id="3" name="Picture 3" descr="title_dividerline.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4400" y="673100"/>
            <a:ext cx="7315200" cy="3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74080"/>
            <a:ext cx="8229600" cy="857250"/>
          </a:xfrm>
        </p:spPr>
        <p:txBody>
          <a:bodyPr/>
          <a:lstStyle/>
          <a:p>
            <a:r>
              <a:rPr lang="en-US" smtClean="0"/>
              <a:t>Click to edit Master title style</a:t>
            </a:r>
            <a:endParaRPr lang="en-US" dirty="0"/>
          </a:p>
        </p:txBody>
      </p:sp>
      <p:sp>
        <p:nvSpPr>
          <p:cNvPr id="5" name="Content Placeholder 4"/>
          <p:cNvSpPr>
            <a:spLocks noGrp="1"/>
          </p:cNvSpPr>
          <p:nvPr>
            <p:ph sz="quarter" idx="10"/>
          </p:nvPr>
        </p:nvSpPr>
        <p:spPr>
          <a:xfrm>
            <a:off x="457200" y="704850"/>
            <a:ext cx="8229600" cy="3816350"/>
          </a:xfrm>
          <a:prstGeom prst="rect">
            <a:avLst/>
          </a:prstGeom>
        </p:spPr>
        <p:txBody>
          <a:bodyPr/>
          <a:lstStyle>
            <a:lvl1pPr>
              <a:defRPr b="0" i="0">
                <a:latin typeface="Exo 2 Light" charset="0"/>
                <a:ea typeface="Exo 2 Light" charset="0"/>
                <a:cs typeface="Exo 2 Light"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Cisco Umbrella Title Slide - 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21" name="Rectangle 20"/>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7" name="Text Placeholder 38"/>
          <p:cNvSpPr>
            <a:spLocks noGrp="1"/>
          </p:cNvSpPr>
          <p:nvPr>
            <p:ph type="body" sz="quarter" idx="11" hasCustomPrompt="1"/>
          </p:nvPr>
        </p:nvSpPr>
        <p:spPr>
          <a:xfrm>
            <a:off x="460788" y="4033195"/>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presenter information</a:t>
            </a:r>
          </a:p>
        </p:txBody>
      </p:sp>
      <p:sp>
        <p:nvSpPr>
          <p:cNvPr id="18" name="Text Placeholder 40"/>
          <p:cNvSpPr>
            <a:spLocks noGrp="1"/>
          </p:cNvSpPr>
          <p:nvPr>
            <p:ph type="body" sz="quarter" idx="12" hasCustomPrompt="1"/>
          </p:nvPr>
        </p:nvSpPr>
        <p:spPr>
          <a:xfrm>
            <a:off x="460787" y="4273192"/>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DATE</a:t>
            </a:r>
          </a:p>
        </p:txBody>
      </p:sp>
      <p:sp>
        <p:nvSpPr>
          <p:cNvPr id="19" name="Text Placeholder 2"/>
          <p:cNvSpPr>
            <a:spLocks noGrp="1"/>
          </p:cNvSpPr>
          <p:nvPr>
            <p:ph type="body" sz="quarter" idx="13" hasCustomPrompt="1"/>
          </p:nvPr>
        </p:nvSpPr>
        <p:spPr>
          <a:xfrm>
            <a:off x="463292"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presentation subtitle</a:t>
            </a:r>
          </a:p>
        </p:txBody>
      </p:sp>
      <p:sp>
        <p:nvSpPr>
          <p:cNvPr id="20" name="Title 1"/>
          <p:cNvSpPr>
            <a:spLocks noGrp="1"/>
          </p:cNvSpPr>
          <p:nvPr>
            <p:ph type="ctrTitle" hasCustomPrompt="1"/>
          </p:nvPr>
        </p:nvSpPr>
        <p:spPr>
          <a:xfrm>
            <a:off x="425765"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j-lt"/>
                <a:cs typeface="CiscoSans Thin"/>
              </a:defRPr>
            </a:lvl1pPr>
          </a:lstStyle>
          <a:p>
            <a:r>
              <a:rPr lang="en-US" dirty="0" smtClean="0"/>
              <a:t>Click to edit presentation title</a:t>
            </a:r>
            <a:endParaRPr lang="en-US" dirty="0"/>
          </a:p>
        </p:txBody>
      </p:sp>
      <p:pic>
        <p:nvPicPr>
          <p:cNvPr id="11" name="Picture 10"/>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44624" y="550458"/>
            <a:ext cx="3026664" cy="327667"/>
          </a:xfrm>
          <a:prstGeom prst="rect">
            <a:avLst/>
          </a:prstGeom>
        </p:spPr>
      </p:pic>
      <p:sp>
        <p:nvSpPr>
          <p:cNvPr id="13" name="Subtitle 2"/>
          <p:cNvSpPr>
            <a:spLocks noGrp="1"/>
          </p:cNvSpPr>
          <p:nvPr>
            <p:ph type="subTitle" idx="1" hasCustomPrompt="1"/>
          </p:nvPr>
        </p:nvSpPr>
        <p:spPr>
          <a:xfrm>
            <a:off x="460788" y="3793198"/>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lvl="0"/>
            <a:r>
              <a:rPr lang="en-US" dirty="0" smtClean="0"/>
              <a:t>Click to edit presenter information</a:t>
            </a:r>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rgbClr val="F5F5F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54924" y="2225705"/>
            <a:ext cx="5234152" cy="566649"/>
          </a:xfrm>
          <a:prstGeom prst="rect">
            <a:avLst/>
          </a:prstGeom>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Blue - Big Idea">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13" name="Rectangle 12"/>
          <p:cNvSpPr/>
          <p:nvPr userDrawn="1"/>
        </p:nvSpPr>
        <p:spPr>
          <a:xfrm>
            <a:off x="984"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8" name="Rectangle 7"/>
          <p:cNvSpPr>
            <a:spLocks noChangeArrowheads="1"/>
          </p:cNvSpPr>
          <p:nvPr userDrawn="1"/>
        </p:nvSpPr>
        <p:spPr bwMode="ltGray">
          <a:xfrm>
            <a:off x="851669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1" name="Rectangle 4"/>
          <p:cNvSpPr>
            <a:spLocks noChangeArrowheads="1"/>
          </p:cNvSpPr>
          <p:nvPr userDrawn="1"/>
        </p:nvSpPr>
        <p:spPr bwMode="ltGray">
          <a:xfrm>
            <a:off x="586849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4" name="Picture 13"/>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1911" y="4671590"/>
            <a:ext cx="1682496" cy="182147"/>
          </a:xfrm>
          <a:prstGeom prst="rect">
            <a:avLst/>
          </a:prstGeom>
        </p:spPr>
      </p:pic>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Tree>
    <p:extLst/>
  </p:cSld>
  <p:clrMapOvr>
    <a:masterClrMapping/>
  </p:clrMapOvr>
  <p:transition spd="slow">
    <p:wip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Purple - Big Idea">
    <p:bg>
      <p:bgPr>
        <a:gradFill>
          <a:gsLst>
            <a:gs pos="25000">
              <a:srgbClr val="7E34AC">
                <a:alpha val="74902"/>
              </a:srgbClr>
            </a:gs>
            <a:gs pos="75000">
              <a:srgbClr val="99318D">
                <a:alpha val="74902"/>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7" name="Rectangle 6"/>
          <p:cNvSpPr/>
          <p:nvPr userDrawn="1"/>
        </p:nvSpPr>
        <p:spPr>
          <a:xfrm>
            <a:off x="984" y="0"/>
            <a:ext cx="9144000" cy="5143500"/>
          </a:xfrm>
          <a:prstGeom prst="rect">
            <a:avLst/>
          </a:prstGeom>
          <a:gradFill>
            <a:gsLst>
              <a:gs pos="25000">
                <a:srgbClr val="7E34AC">
                  <a:alpha val="74902"/>
                </a:srgbClr>
              </a:gs>
              <a:gs pos="75000">
                <a:srgbClr val="99318D">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8" name="Rectangle 7"/>
          <p:cNvSpPr>
            <a:spLocks noChangeArrowheads="1"/>
          </p:cNvSpPr>
          <p:nvPr userDrawn="1"/>
        </p:nvSpPr>
        <p:spPr bwMode="ltGray">
          <a:xfrm>
            <a:off x="8517125"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1" name="Rectangle 4"/>
          <p:cNvSpPr>
            <a:spLocks noChangeArrowheads="1"/>
          </p:cNvSpPr>
          <p:nvPr userDrawn="1"/>
        </p:nvSpPr>
        <p:spPr bwMode="ltGray">
          <a:xfrm>
            <a:off x="5868926"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3" name="Picture 12"/>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2345" y="4671590"/>
            <a:ext cx="1682496" cy="182147"/>
          </a:xfrm>
          <a:prstGeom prst="rect">
            <a:avLst/>
          </a:prstGeom>
        </p:spPr>
      </p:pic>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Tree>
    <p:extLst/>
  </p:cSld>
  <p:clrMapOvr>
    <a:masterClrMapping/>
  </p:clrMapOvr>
  <p:transition spd="slow">
    <p:wip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Red - Big Idea">
    <p:bg>
      <p:bgPr>
        <a:gradFill>
          <a:gsLst>
            <a:gs pos="25000">
              <a:srgbClr val="A31F34">
                <a:alpha val="74902"/>
              </a:srgbClr>
            </a:gs>
            <a:gs pos="75000">
              <a:srgbClr val="9D3F1F">
                <a:alpha val="74902"/>
              </a:srgbClr>
            </a:gs>
          </a:gsLst>
          <a:lin ang="33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13" name="Rectangle 12"/>
          <p:cNvSpPr/>
          <p:nvPr userDrawn="1"/>
        </p:nvSpPr>
        <p:spPr>
          <a:xfrm>
            <a:off x="434" y="0"/>
            <a:ext cx="9144000" cy="5143500"/>
          </a:xfrm>
          <a:prstGeom prst="rect">
            <a:avLst/>
          </a:prstGeom>
          <a:gradFill>
            <a:gsLst>
              <a:gs pos="25000">
                <a:srgbClr val="A31F34">
                  <a:alpha val="74902"/>
                </a:srgbClr>
              </a:gs>
              <a:gs pos="75000">
                <a:srgbClr val="9D3F1F">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1"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4" name="Picture 13"/>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0927" y="4671590"/>
            <a:ext cx="1682496" cy="182147"/>
          </a:xfrm>
          <a:prstGeom prst="rect">
            <a:avLst/>
          </a:prstGeom>
        </p:spPr>
      </p:pic>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Tree>
    <p:extLst/>
  </p:cSld>
  <p:clrMapOvr>
    <a:masterClrMapping/>
  </p:clrMapOvr>
  <p:transition spd="slow">
    <p:wip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Green - Big Idea">
    <p:bg>
      <p:bgPr>
        <a:gradFill>
          <a:gsLst>
            <a:gs pos="25000">
              <a:srgbClr val="308F2A">
                <a:alpha val="75000"/>
              </a:srgbClr>
            </a:gs>
            <a:gs pos="75000">
              <a:srgbClr val="0C8943">
                <a:alpha val="75000"/>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8" name="Rectangle 7"/>
          <p:cNvSpPr/>
          <p:nvPr userDrawn="1"/>
        </p:nvSpPr>
        <p:spPr>
          <a:xfrm>
            <a:off x="434" y="0"/>
            <a:ext cx="9144000" cy="5143500"/>
          </a:xfrm>
          <a:prstGeom prst="rect">
            <a:avLst/>
          </a:prstGeom>
          <a:gradFill>
            <a:gsLst>
              <a:gs pos="25000">
                <a:srgbClr val="308F2A">
                  <a:alpha val="75000"/>
                </a:srgbClr>
              </a:gs>
              <a:gs pos="75000">
                <a:srgbClr val="0C8943">
                  <a:alpha val="75000"/>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1"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5" name="Picture 14"/>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0927" y="4671590"/>
            <a:ext cx="1682496" cy="182147"/>
          </a:xfrm>
          <a:prstGeom prst="rect">
            <a:avLst/>
          </a:prstGeom>
        </p:spPr>
      </p:pic>
      <p:sp>
        <p:nvSpPr>
          <p:cNvPr id="13"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Tree>
    <p:extLst/>
  </p:cSld>
  <p:clrMapOvr>
    <a:masterClrMapping/>
  </p:clrMapOvr>
  <p:transition spd="slow">
    <p:wip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n-lt"/>
                <a:cs typeface="CiscoSans ExtraLight"/>
              </a:defRPr>
            </a:lvl1pPr>
            <a:lvl2pPr marL="274320" indent="-274320">
              <a:lnSpc>
                <a:spcPct val="100000"/>
              </a:lnSpc>
              <a:spcBef>
                <a:spcPts val="900"/>
              </a:spcBef>
              <a:buClrTx/>
              <a:buSzPct val="100000"/>
              <a:buFont typeface="Wingdings" charset="2"/>
              <a:buChar char="§"/>
              <a:defRPr sz="1800" b="0" i="0">
                <a:solidFill>
                  <a:schemeClr val="tx1"/>
                </a:solidFill>
                <a:latin typeface="+mn-lt"/>
                <a:cs typeface="CiscoSans ExtraLight"/>
              </a:defRPr>
            </a:lvl2pPr>
            <a:lvl3pPr marL="548640" indent="-274320">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smtClean="0"/>
              <a:t>Click to edit text</a:t>
            </a:r>
          </a:p>
          <a:p>
            <a:pPr lvl="1"/>
            <a:r>
              <a:rPr lang="en-US" dirty="0" smtClean="0"/>
              <a:t>Second level</a:t>
            </a:r>
          </a:p>
          <a:p>
            <a:pPr lvl="2"/>
            <a:r>
              <a:rPr lang="en-US" dirty="0" smtClean="0"/>
              <a:t>Third level</a:t>
            </a: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ue - Blank Slid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2748">
          <p15:clr>
            <a:srgbClr val="FBAE40"/>
          </p15:clr>
        </p15:guide>
        <p15:guide id="2" orient="horz" pos="396">
          <p15:clr>
            <a:srgbClr val="FBAE40"/>
          </p15:clr>
        </p15:guide>
        <p15:guide id="3" pos="336">
          <p15:clr>
            <a:srgbClr val="FBAE40"/>
          </p15:clr>
        </p15:guide>
        <p15:guide id="4" pos="5424">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smtClean="0"/>
              <a:t>BRKSEC-1980</a:t>
            </a:r>
            <a:endParaRPr/>
          </a:p>
        </p:txBody>
      </p:sp>
      <p:sp>
        <p:nvSpPr>
          <p:cNvPr id="6" name="Title 1"/>
          <p:cNvSpPr>
            <a:spLocks noGrp="1"/>
          </p:cNvSpPr>
          <p:nvPr>
            <p:ph type="title" hasCustomPrompt="1"/>
          </p:nvPr>
        </p:nvSpPr>
        <p:spPr>
          <a:xfrm>
            <a:off x="356616" y="155576"/>
            <a:ext cx="8513064" cy="434974"/>
          </a:xfrm>
        </p:spPr>
        <p:txBody>
          <a:bodyPr/>
          <a:lstStyle>
            <a:lvl1pPr marL="6251" indent="-6251" algn="l" defTabSz="457200" rtl="0" eaLnBrk="0" fontAlgn="base" hangingPunct="0">
              <a:lnSpc>
                <a:spcPct val="90000"/>
              </a:lnSpc>
              <a:spcBef>
                <a:spcPct val="0"/>
              </a:spcBef>
              <a:spcAft>
                <a:spcPct val="0"/>
              </a:spcAft>
              <a:defRPr lang="en-US" sz="2800" b="0" kern="1200" baseline="0" dirty="0">
                <a:solidFill>
                  <a:schemeClr val="tx1"/>
                </a:solidFill>
                <a:latin typeface="+mj-lt"/>
                <a:ea typeface="+mj-ea"/>
                <a:cs typeface="+mj-cs"/>
                <a:sym typeface="Arial" pitchFamily="34" charset="0"/>
              </a:defRPr>
            </a:lvl1pPr>
          </a:lstStyle>
          <a:p>
            <a:r>
              <a:rPr lang="en-US" dirty="0"/>
              <a:t>Slide Title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alf_Page_Blu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3" name="Title Placeholder 5"/>
          <p:cNvSpPr>
            <a:spLocks noGrp="1"/>
          </p:cNvSpPr>
          <p:nvPr>
            <p:ph type="title" hasCustomPrompt="1"/>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6" name="Text Placeholder 5"/>
          <p:cNvSpPr>
            <a:spLocks noGrp="1"/>
          </p:cNvSpPr>
          <p:nvPr>
            <p:ph type="body" sz="quarter" idx="10" hasCustomPrompt="1"/>
          </p:nvPr>
        </p:nvSpPr>
        <p:spPr>
          <a:xfrm>
            <a:off x="5097463" y="1317625"/>
            <a:ext cx="3551237" cy="3273425"/>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437766" y="1659842"/>
            <a:ext cx="3808797" cy="2773363"/>
          </a:xfrm>
          <a:prstGeom prst="rect">
            <a:avLst/>
          </a:prstGeom>
        </p:spPr>
        <p:txBody>
          <a:bodyPr/>
          <a:lstStyle>
            <a:lvl1pPr marL="114300" indent="-114300">
              <a:buClr>
                <a:schemeClr val="tx2"/>
              </a:buClr>
              <a:buSzPct val="60000"/>
              <a:defRPr lang="en-US" sz="2000" kern="1200" dirty="0" smtClean="0">
                <a:solidFill>
                  <a:schemeClr val="tx2"/>
                </a:solidFill>
                <a:latin typeface="+mn-lt"/>
                <a:ea typeface="ＭＳ Ｐゴシック" charset="0"/>
                <a:cs typeface="ＭＳ Ｐゴシック" panose="020B0600070205080204" pitchFamily="50" charset="-128"/>
              </a:defRPr>
            </a:lvl1pPr>
            <a:lvl2pPr marL="228600" indent="-114300">
              <a:buClr>
                <a:schemeClr val="tx2"/>
              </a:buClr>
              <a:buSzPct val="60000"/>
              <a:defRPr sz="2000">
                <a:solidFill>
                  <a:schemeClr val="tx2"/>
                </a:solidFill>
              </a:defRPr>
            </a:lvl2pPr>
            <a:lvl3pPr marL="342900" indent="-114300">
              <a:buClr>
                <a:schemeClr val="tx2"/>
              </a:buClr>
              <a:buSzPct val="60000"/>
              <a:defRPr sz="1800">
                <a:solidFill>
                  <a:schemeClr val="tx2"/>
                </a:solidFill>
              </a:defRPr>
            </a:lvl3pPr>
            <a:lvl4pPr marL="457200" indent="-123825">
              <a:buClr>
                <a:schemeClr val="tx2"/>
              </a:buClr>
              <a:buSzPct val="60000"/>
              <a:defRPr sz="1600">
                <a:solidFill>
                  <a:schemeClr val="tx2"/>
                </a:solidFill>
              </a:defRPr>
            </a:lvl4pPr>
            <a:lvl5pPr marL="574675" indent="-117475">
              <a:buClr>
                <a:schemeClr val="tx2"/>
              </a:buClr>
              <a:buSzPct val="60000"/>
              <a:defRPr sz="16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2">
                    <a:alpha val="60000"/>
                  </a:schemeClr>
                </a:solidFill>
                <a:latin typeface="+mn-lt"/>
                <a:ea typeface="+mn-ea"/>
                <a:cs typeface="CiscoSans Thin"/>
              </a:rPr>
              <a:t>© </a:t>
            </a:r>
            <a:r>
              <a:rPr lang="en-US" sz="600" spc="20" baseline="0" dirty="0" smtClean="0">
                <a:solidFill>
                  <a:schemeClr val="tx2">
                    <a:alpha val="60000"/>
                  </a:schemeClr>
                </a:solidFill>
                <a:latin typeface="+mn-lt"/>
                <a:ea typeface="+mn-ea"/>
                <a:cs typeface="CiscoSans Thin"/>
              </a:rPr>
              <a:t>2017  </a:t>
            </a:r>
            <a:r>
              <a:rPr lang="en-US" sz="600" spc="20" baseline="0" dirty="0">
                <a:solidFill>
                  <a:schemeClr val="tx2">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4" pos="2675">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61205" y="1439060"/>
            <a:ext cx="3950208" cy="2265389"/>
          </a:xfrm>
        </p:spPr>
        <p:txBody>
          <a:bodyPr lIns="61715" tIns="34288" rIns="61715" bIns="34288" rtlCol="0" anchor="ctr">
            <a:noAutofit/>
          </a:bodyPr>
          <a:lstStyle>
            <a:lvl1pPr marL="0" indent="0" algn="l" defTabSz="685748" rtl="0" eaLnBrk="1" latinLnBrk="0" hangingPunct="1">
              <a:lnSpc>
                <a:spcPct val="100000"/>
              </a:lnSpc>
              <a:spcBef>
                <a:spcPct val="0"/>
              </a:spcBef>
              <a:buClr>
                <a:schemeClr val="tx1"/>
              </a:buClr>
              <a:buFont typeface="Ciscolight" pitchFamily="2" charset="0"/>
              <a:buNone/>
              <a:defRPr lang="en-US" sz="4600" b="0" kern="1200" spc="0" baseline="0" dirty="0">
                <a:solidFill>
                  <a:schemeClr val="accent1"/>
                </a:solidFill>
                <a:latin typeface="+mj-lt"/>
                <a:ea typeface="+mj-ea"/>
                <a:cs typeface="+mj-cs"/>
              </a:defRPr>
            </a:lvl1pPr>
          </a:lstStyle>
          <a:p>
            <a:r>
              <a:rPr lang="en-US" dirty="0" smtClean="0"/>
              <a:t>Agenda title</a:t>
            </a:r>
            <a:endParaRPr lang="en-US" dirty="0"/>
          </a:p>
        </p:txBody>
      </p:sp>
      <p:sp>
        <p:nvSpPr>
          <p:cNvPr id="9" name="Text Placeholder 3"/>
          <p:cNvSpPr>
            <a:spLocks noGrp="1"/>
          </p:cNvSpPr>
          <p:nvPr>
            <p:ph type="body" sz="quarter" idx="11" hasCustomPrompt="1"/>
          </p:nvPr>
        </p:nvSpPr>
        <p:spPr>
          <a:xfrm>
            <a:off x="4742106" y="654518"/>
            <a:ext cx="3950208" cy="3840480"/>
          </a:xfrm>
          <a:prstGeom prst="rect">
            <a:avLst/>
          </a:prstGeom>
        </p:spPr>
        <p:txBody>
          <a:bodyPr lIns="91420" tIns="45710" rIns="91420" bIns="45710" anchor="ctr" anchorCtr="0">
            <a:noAutofit/>
          </a:bodyPr>
          <a:lstStyle>
            <a:lvl1pPr marL="0" indent="0">
              <a:lnSpc>
                <a:spcPct val="100000"/>
              </a:lnSpc>
              <a:spcBef>
                <a:spcPts val="0"/>
              </a:spcBef>
              <a:spcAft>
                <a:spcPts val="800"/>
              </a:spcAft>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US" dirty="0" smtClean="0"/>
              <a:t>Click to edit agenda text</a:t>
            </a:r>
          </a:p>
        </p:txBody>
      </p:sp>
      <p:sp>
        <p:nvSpPr>
          <p:cNvPr id="6" name="Rectangle 5"/>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7" name="Straight Connector 6"/>
          <p:cNvCxnSpPr/>
          <p:nvPr userDrawn="1"/>
        </p:nvCxnSpPr>
        <p:spPr>
          <a:xfrm flipH="1">
            <a:off x="4571734" y="1208531"/>
            <a:ext cx="267" cy="2788920"/>
          </a:xfrm>
          <a:prstGeom prst="line">
            <a:avLst/>
          </a:prstGeom>
          <a:ln w="1905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2" orient="horz" pos="996">
          <p15:clr>
            <a:srgbClr val="FBAE40"/>
          </p15:clr>
        </p15:guide>
        <p15:guide id="3" pos="336">
          <p15:clr>
            <a:srgbClr val="FBAE40"/>
          </p15:clr>
        </p15:guide>
        <p15:guide id="4" pos="5424">
          <p15:clr>
            <a:srgbClr val="FBAE40"/>
          </p15:clr>
        </p15:guide>
        <p15:guide id="5" orient="horz" pos="2748">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cSld>
  <p:clrMapOvr>
    <a:masterClrMapping/>
  </p:clrMapOvr>
  <p:transition spd="med">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cSld>
  <p:clrMapOvr>
    <a:masterClrMapping/>
  </p:clrMapOvr>
  <p:transition spd="med">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cSld>
  <p:clrMapOvr>
    <a:masterClrMapping/>
  </p:clrMapOvr>
  <p:transition spd="med">
    <p:fade/>
  </p:transition>
  <p:timing>
    <p:tnLst>
      <p:par>
        <p:cTn id="1" dur="indefinite" restart="never" nodeType="tmRoot"/>
      </p:par>
    </p:tnLst>
  </p:timing>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_Page_Blu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p>
        </p:txBody>
      </p:sp>
      <p:sp>
        <p:nvSpPr>
          <p:cNvPr id="3" name="Title Placeholder 5"/>
          <p:cNvSpPr>
            <a:spLocks noGrp="1"/>
          </p:cNvSpPr>
          <p:nvPr>
            <p:ph type="title" hasCustomPrompt="1"/>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7" name="Picture Placeholder 6"/>
          <p:cNvSpPr>
            <a:spLocks noGrp="1"/>
          </p:cNvSpPr>
          <p:nvPr>
            <p:ph type="pic" sz="quarter" idx="10"/>
          </p:nvPr>
        </p:nvSpPr>
        <p:spPr>
          <a:xfrm>
            <a:off x="5089525" y="1317625"/>
            <a:ext cx="3559175" cy="2579034"/>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hasCustomPrompt="1"/>
          </p:nvPr>
        </p:nvSpPr>
        <p:spPr>
          <a:xfrm>
            <a:off x="5089525" y="4062350"/>
            <a:ext cx="3559175" cy="525145"/>
          </a:xfrm>
          <a:prstGeom prst="rect">
            <a:avLst/>
          </a:prstGeom>
        </p:spPr>
        <p:txBody>
          <a:bodyPr lIns="0" tIns="0" rIns="0" bIns="0"/>
          <a:lstStyle>
            <a:lvl1pPr marL="0" indent="0">
              <a:buNone/>
              <a:defRPr sz="1400"/>
            </a:lvl1pPr>
          </a:lstStyle>
          <a:p>
            <a:pPr lvl="0"/>
            <a:r>
              <a:rPr lang="en-US" dirty="0" smtClean="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kern="1200" spc="20" baseline="0" dirty="0">
                <a:solidFill>
                  <a:schemeClr val="tx2">
                    <a:alpha val="60000"/>
                  </a:schemeClr>
                </a:solidFill>
                <a:latin typeface="+mn-lt"/>
                <a:ea typeface="+mn-ea"/>
                <a:cs typeface="CiscoSans Thin"/>
              </a:rPr>
              <a:t>© </a:t>
            </a:r>
            <a:r>
              <a:rPr lang="en-US" sz="600" kern="1200" spc="20" baseline="0" dirty="0" smtClean="0">
                <a:solidFill>
                  <a:schemeClr val="tx2">
                    <a:alpha val="60000"/>
                  </a:schemeClr>
                </a:solidFill>
                <a:latin typeface="+mn-lt"/>
                <a:ea typeface="+mn-ea"/>
                <a:cs typeface="CiscoSans Thin"/>
              </a:rPr>
              <a:t>2017  </a:t>
            </a:r>
            <a:r>
              <a:rPr lang="en-US" sz="600" kern="1200" spc="20" baseline="0" dirty="0">
                <a:solidFill>
                  <a:schemeClr val="tx2">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3339482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cSld>
  <p:clrMapOvr>
    <a:masterClrMapping/>
  </p:clrMapOvr>
  <p:transition spd="med">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cSld>
  <p:clrMapOvr>
    <a:masterClrMapping/>
  </p:clrMapOvr>
  <p:transition spd="slow">
    <p:wip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a:t>表を追加</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cSld>
  <p:clrMapOvr>
    <a:masterClrMapping/>
  </p:clrMapOvr>
  <p:transition spd="med">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グラフを追加</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a:t>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cSld>
  <p:clrMapOvr>
    <a:masterClrMapping/>
  </p:clrMapOvr>
  <p:transition spd="slow">
    <p:wip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メイリオ"/>
              <a:cs typeface=""/>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メイリオ"/>
              <a:cs typeface=""/>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メイリオ"/>
              <a:cs typeface=""/>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lf_Page_Blu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schemeClr val="tx2"/>
              </a:solidFill>
            </a:endParaRPr>
          </a:p>
        </p:txBody>
      </p:sp>
      <p:sp>
        <p:nvSpPr>
          <p:cNvPr id="3" name="Title Placeholder 5"/>
          <p:cNvSpPr>
            <a:spLocks noGrp="1"/>
          </p:cNvSpPr>
          <p:nvPr>
            <p:ph type="title" hasCustomPrompt="1"/>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7" name="Picture Placeholder 6"/>
          <p:cNvSpPr>
            <a:spLocks noGrp="1"/>
          </p:cNvSpPr>
          <p:nvPr>
            <p:ph type="pic" sz="quarter" idx="10"/>
          </p:nvPr>
        </p:nvSpPr>
        <p:spPr>
          <a:xfrm>
            <a:off x="5089525" y="1317625"/>
            <a:ext cx="3559175" cy="3273424"/>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2">
                    <a:alpha val="60000"/>
                  </a:schemeClr>
                </a:solidFill>
                <a:latin typeface="+mn-lt"/>
                <a:ea typeface="+mn-ea"/>
                <a:cs typeface="CiscoSans Thin"/>
              </a:rPr>
              <a:t>© </a:t>
            </a:r>
            <a:r>
              <a:rPr lang="en-US" sz="600" spc="20" baseline="0" dirty="0" smtClean="0">
                <a:solidFill>
                  <a:schemeClr val="tx2">
                    <a:alpha val="60000"/>
                  </a:schemeClr>
                </a:solidFill>
                <a:latin typeface="+mn-lt"/>
                <a:ea typeface="+mn-ea"/>
                <a:cs typeface="CiscoSans Thin"/>
              </a:rPr>
              <a:t>2017  </a:t>
            </a:r>
            <a:r>
              <a:rPr lang="en-US" sz="600" spc="20" baseline="0" dirty="0">
                <a:solidFill>
                  <a:schemeClr val="tx2">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164276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cSld>
  <p:clrMapOvr>
    <a:masterClrMapping/>
  </p:clrMapOvr>
  <p:transition spd="slow">
    <p:wip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a:t>図を追加</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cSld>
  <p:clrMapOvr>
    <a:masterClrMapping/>
  </p:clrMapOvr>
  <p:transition spd="slow">
    <p:wip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Tree>
    <p:extLst/>
  </p:cSld>
  <p:clrMapOvr>
    <a:masterClrMapping/>
  </p:clrMapOvr>
  <p:transition spd="slow">
    <p:wip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a:t>図を追加</a:t>
            </a:r>
            <a:endParaRPr lang="en-US" noProof="0" dirty="0"/>
          </a:p>
        </p:txBody>
      </p:sp>
    </p:spTree>
    <p:extLst/>
  </p:cSld>
  <p:clrMapOvr>
    <a:masterClrMapping/>
  </p:clrMapOvr>
  <p:transition spd="slow">
    <p:wip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CiscoSansTT ExtraLigh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CiscoSansTT ExtraLigh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a:t>メディアを追加</a:t>
            </a:r>
            <a:endParaRPr lang="en-US" noProof="0" dirty="0"/>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ea typeface="+mj-ea"/>
                <a:cs typeface="CiscoSansTT Thin" charset="0"/>
              </a:defRPr>
            </a:lvl1pPr>
          </a:lstStyle>
          <a:p>
            <a:r>
              <a:rPr lang="en-GB" dirty="0" smtClean="0"/>
              <a:t>Section Title Goes Here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3313" y="503204"/>
            <a:ext cx="1429035" cy="468852"/>
          </a:xfrm>
          <a:prstGeom prst="rect">
            <a:avLst/>
          </a:prstGeom>
        </p:spPr>
      </p:pic>
    </p:spTree>
    <p:extLst>
      <p:ext uri="{BB962C8B-B14F-4D97-AF65-F5344CB8AC3E}">
        <p14:creationId xmlns:p14="http://schemas.microsoft.com/office/powerpoint/2010/main" val="391677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Half_Page_Blue_Blank">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p>
        </p:txBody>
      </p:sp>
      <p:sp>
        <p:nvSpPr>
          <p:cNvPr id="3" name="Title Placeholder 5"/>
          <p:cNvSpPr>
            <a:spLocks noGrp="1"/>
          </p:cNvSpPr>
          <p:nvPr>
            <p:ph type="title" hasCustomPrompt="1"/>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kern="1200" spc="20" baseline="0" dirty="0">
                <a:solidFill>
                  <a:schemeClr val="tx2">
                    <a:alpha val="60000"/>
                  </a:schemeClr>
                </a:solidFill>
                <a:latin typeface="+mn-lt"/>
                <a:ea typeface="+mn-ea"/>
                <a:cs typeface="CiscoSans Thin"/>
              </a:rPr>
              <a:t>© </a:t>
            </a:r>
            <a:r>
              <a:rPr lang="en-US" sz="600" kern="1200" spc="20" baseline="0" dirty="0" smtClean="0">
                <a:solidFill>
                  <a:schemeClr val="tx2">
                    <a:alpha val="60000"/>
                  </a:schemeClr>
                </a:solidFill>
                <a:latin typeface="+mn-lt"/>
                <a:ea typeface="+mn-ea"/>
                <a:cs typeface="CiscoSans Thin"/>
              </a:rPr>
              <a:t>2017  </a:t>
            </a:r>
            <a:r>
              <a:rPr lang="en-US" sz="600" kern="1200" spc="20" baseline="0" dirty="0">
                <a:solidFill>
                  <a:schemeClr val="tx2">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a:t>メディアを追加</a:t>
            </a:r>
            <a:endParaRPr lang="en-US" noProof="0" dirty="0"/>
          </a:p>
        </p:txBody>
      </p:sp>
    </p:spTree>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401156" y="2651136"/>
            <a:ext cx="4326749" cy="513813"/>
          </a:xfrm>
          <a:prstGeom prst="rect">
            <a:avLst/>
          </a:prstGeom>
        </p:spPr>
      </p:pic>
      <p:pic>
        <p:nvPicPr>
          <p:cNvPr id="6"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871350" y="1632059"/>
            <a:ext cx="5413248" cy="1181868"/>
          </a:xfrm>
          <a:prstGeom prst="rect">
            <a:avLst/>
          </a:prstGeom>
        </p:spPr>
      </p:pic>
    </p:spTree>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Cisco Umbrella Title Slide - 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21" name="Rectangle 20"/>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7" name="Text Placeholder 38"/>
          <p:cNvSpPr>
            <a:spLocks noGrp="1"/>
          </p:cNvSpPr>
          <p:nvPr>
            <p:ph type="body" sz="quarter" idx="11" hasCustomPrompt="1"/>
          </p:nvPr>
        </p:nvSpPr>
        <p:spPr>
          <a:xfrm>
            <a:off x="460788" y="4033195"/>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presenter information</a:t>
            </a:r>
          </a:p>
        </p:txBody>
      </p:sp>
      <p:sp>
        <p:nvSpPr>
          <p:cNvPr id="18" name="Text Placeholder 40"/>
          <p:cNvSpPr>
            <a:spLocks noGrp="1"/>
          </p:cNvSpPr>
          <p:nvPr>
            <p:ph type="body" sz="quarter" idx="12" hasCustomPrompt="1"/>
          </p:nvPr>
        </p:nvSpPr>
        <p:spPr>
          <a:xfrm>
            <a:off x="460787" y="4273192"/>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DATE</a:t>
            </a:r>
          </a:p>
        </p:txBody>
      </p:sp>
      <p:sp>
        <p:nvSpPr>
          <p:cNvPr id="19" name="Text Placeholder 2"/>
          <p:cNvSpPr>
            <a:spLocks noGrp="1"/>
          </p:cNvSpPr>
          <p:nvPr>
            <p:ph type="body" sz="quarter" idx="13" hasCustomPrompt="1"/>
          </p:nvPr>
        </p:nvSpPr>
        <p:spPr>
          <a:xfrm>
            <a:off x="463292"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presentation subtitle</a:t>
            </a:r>
          </a:p>
        </p:txBody>
      </p:sp>
      <p:sp>
        <p:nvSpPr>
          <p:cNvPr id="20" name="Title 1"/>
          <p:cNvSpPr>
            <a:spLocks noGrp="1"/>
          </p:cNvSpPr>
          <p:nvPr>
            <p:ph type="ctrTitle" hasCustomPrompt="1"/>
          </p:nvPr>
        </p:nvSpPr>
        <p:spPr>
          <a:xfrm>
            <a:off x="425765"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j-lt"/>
                <a:cs typeface="CiscoSans Thin"/>
              </a:defRPr>
            </a:lvl1pPr>
          </a:lstStyle>
          <a:p>
            <a:r>
              <a:rPr lang="en-US" dirty="0" smtClean="0"/>
              <a:t>Click to edit presentation title</a:t>
            </a:r>
            <a:endParaRPr lang="en-US" dirty="0"/>
          </a:p>
        </p:txBody>
      </p:sp>
      <p:pic>
        <p:nvPicPr>
          <p:cNvPr id="11" name="Picture 10"/>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44624" y="550458"/>
            <a:ext cx="3026664" cy="327667"/>
          </a:xfrm>
          <a:prstGeom prst="rect">
            <a:avLst/>
          </a:prstGeom>
        </p:spPr>
      </p:pic>
      <p:sp>
        <p:nvSpPr>
          <p:cNvPr id="13" name="Subtitle 2"/>
          <p:cNvSpPr>
            <a:spLocks noGrp="1"/>
          </p:cNvSpPr>
          <p:nvPr>
            <p:ph type="subTitle" idx="1" hasCustomPrompt="1"/>
          </p:nvPr>
        </p:nvSpPr>
        <p:spPr>
          <a:xfrm>
            <a:off x="460788" y="3793198"/>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lvl="0"/>
            <a:r>
              <a:rPr lang="en-US" dirty="0" smtClean="0"/>
              <a:t>Click to edit presenter information</a:t>
            </a:r>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rgbClr val="F5F5F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54924" y="2225705"/>
            <a:ext cx="5234152" cy="566649"/>
          </a:xfrm>
          <a:prstGeom prst="rect">
            <a:avLst/>
          </a:prstGeom>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Blue - Big Idea">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13" name="Rectangle 12"/>
          <p:cNvSpPr/>
          <p:nvPr userDrawn="1"/>
        </p:nvSpPr>
        <p:spPr>
          <a:xfrm>
            <a:off x="984"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8" name="Rectangle 7"/>
          <p:cNvSpPr>
            <a:spLocks noChangeArrowheads="1"/>
          </p:cNvSpPr>
          <p:nvPr userDrawn="1"/>
        </p:nvSpPr>
        <p:spPr bwMode="ltGray">
          <a:xfrm>
            <a:off x="8516691"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1" name="Rectangle 4"/>
          <p:cNvSpPr>
            <a:spLocks noChangeArrowheads="1"/>
          </p:cNvSpPr>
          <p:nvPr userDrawn="1"/>
        </p:nvSpPr>
        <p:spPr bwMode="ltGray">
          <a:xfrm>
            <a:off x="5868492"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4" name="Picture 13"/>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1911" y="4671590"/>
            <a:ext cx="1682496" cy="182147"/>
          </a:xfrm>
          <a:prstGeom prst="rect">
            <a:avLst/>
          </a:prstGeom>
        </p:spPr>
      </p:pic>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Tree>
    <p:extLst/>
  </p:cSld>
  <p:clrMapOvr>
    <a:masterClrMapping/>
  </p:clrMapOvr>
  <p:transition spd="slow">
    <p:wip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Purple - Big Idea">
    <p:bg>
      <p:bgPr>
        <a:gradFill>
          <a:gsLst>
            <a:gs pos="25000">
              <a:srgbClr val="7E34AC">
                <a:alpha val="74902"/>
              </a:srgbClr>
            </a:gs>
            <a:gs pos="75000">
              <a:srgbClr val="99318D">
                <a:alpha val="74902"/>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7" name="Rectangle 6"/>
          <p:cNvSpPr/>
          <p:nvPr userDrawn="1"/>
        </p:nvSpPr>
        <p:spPr>
          <a:xfrm>
            <a:off x="984" y="0"/>
            <a:ext cx="9144000" cy="5143500"/>
          </a:xfrm>
          <a:prstGeom prst="rect">
            <a:avLst/>
          </a:prstGeom>
          <a:gradFill>
            <a:gsLst>
              <a:gs pos="25000">
                <a:srgbClr val="7E34AC">
                  <a:alpha val="74902"/>
                </a:srgbClr>
              </a:gs>
              <a:gs pos="75000">
                <a:srgbClr val="99318D">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8" name="Rectangle 7"/>
          <p:cNvSpPr>
            <a:spLocks noChangeArrowheads="1"/>
          </p:cNvSpPr>
          <p:nvPr userDrawn="1"/>
        </p:nvSpPr>
        <p:spPr bwMode="ltGray">
          <a:xfrm>
            <a:off x="8517125"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1" name="Rectangle 4"/>
          <p:cNvSpPr>
            <a:spLocks noChangeArrowheads="1"/>
          </p:cNvSpPr>
          <p:nvPr userDrawn="1"/>
        </p:nvSpPr>
        <p:spPr bwMode="ltGray">
          <a:xfrm>
            <a:off x="5868926"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3" name="Picture 12"/>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2345" y="4671590"/>
            <a:ext cx="1682496" cy="182147"/>
          </a:xfrm>
          <a:prstGeom prst="rect">
            <a:avLst/>
          </a:prstGeom>
        </p:spPr>
      </p:pic>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Tree>
    <p:extLst/>
  </p:cSld>
  <p:clrMapOvr>
    <a:masterClrMapping/>
  </p:clrMapOvr>
  <p:transition spd="slow">
    <p:wip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Red - Big Idea">
    <p:bg>
      <p:bgPr>
        <a:gradFill>
          <a:gsLst>
            <a:gs pos="25000">
              <a:srgbClr val="A31F34">
                <a:alpha val="74902"/>
              </a:srgbClr>
            </a:gs>
            <a:gs pos="75000">
              <a:srgbClr val="9D3F1F">
                <a:alpha val="74902"/>
              </a:srgbClr>
            </a:gs>
          </a:gsLst>
          <a:lin ang="33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13" name="Rectangle 12"/>
          <p:cNvSpPr/>
          <p:nvPr userDrawn="1"/>
        </p:nvSpPr>
        <p:spPr>
          <a:xfrm>
            <a:off x="434" y="0"/>
            <a:ext cx="9144000" cy="5143500"/>
          </a:xfrm>
          <a:prstGeom prst="rect">
            <a:avLst/>
          </a:prstGeom>
          <a:gradFill>
            <a:gsLst>
              <a:gs pos="25000">
                <a:srgbClr val="A31F34">
                  <a:alpha val="74902"/>
                </a:srgbClr>
              </a:gs>
              <a:gs pos="75000">
                <a:srgbClr val="9D3F1F">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1"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4" name="Picture 13"/>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0927" y="4671590"/>
            <a:ext cx="1682496" cy="182147"/>
          </a:xfrm>
          <a:prstGeom prst="rect">
            <a:avLst/>
          </a:prstGeom>
        </p:spPr>
      </p:pic>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Tree>
    <p:extLst/>
  </p:cSld>
  <p:clrMapOvr>
    <a:masterClrMapping/>
  </p:clrMapOvr>
  <p:transition spd="slow">
    <p:wip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Green - Big Idea">
    <p:bg>
      <p:bgPr>
        <a:gradFill>
          <a:gsLst>
            <a:gs pos="25000">
              <a:srgbClr val="308F2A">
                <a:alpha val="75000"/>
              </a:srgbClr>
            </a:gs>
            <a:gs pos="75000">
              <a:srgbClr val="0C8943">
                <a:alpha val="75000"/>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8" name="Rectangle 7"/>
          <p:cNvSpPr/>
          <p:nvPr userDrawn="1"/>
        </p:nvSpPr>
        <p:spPr>
          <a:xfrm>
            <a:off x="434" y="0"/>
            <a:ext cx="9144000" cy="5143500"/>
          </a:xfrm>
          <a:prstGeom prst="rect">
            <a:avLst/>
          </a:prstGeom>
          <a:gradFill>
            <a:gsLst>
              <a:gs pos="25000">
                <a:srgbClr val="308F2A">
                  <a:alpha val="75000"/>
                </a:srgbClr>
              </a:gs>
              <a:gs pos="75000">
                <a:srgbClr val="0C8943">
                  <a:alpha val="75000"/>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11"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en-US" sz="600" dirty="0" smtClean="0">
                <a:solidFill>
                  <a:srgbClr val="FFFFFF">
                    <a:alpha val="60000"/>
                  </a:srgbClr>
                </a:solidFill>
                <a:latin typeface="Arial"/>
                <a:ea typeface=""/>
                <a:cs typeface="CiscoSans Thin"/>
              </a:rPr>
              <a:t>2017  </a:t>
            </a:r>
            <a:r>
              <a:rPr lang="en-US" sz="600" dirty="0">
                <a:solidFill>
                  <a:srgbClr val="FFFFFF">
                    <a:alpha val="60000"/>
                  </a:srgbClr>
                </a:solidFill>
                <a:latin typeface="Arial"/>
                <a:ea typeface=""/>
                <a:cs typeface="CiscoSans Thin"/>
              </a:rPr>
              <a:t>Cisco and/or its affiliates. All rights reserved.   Cisco Confidential</a:t>
            </a:r>
          </a:p>
        </p:txBody>
      </p:sp>
      <p:pic>
        <p:nvPicPr>
          <p:cNvPr id="15" name="Picture 14"/>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530927" y="4671590"/>
            <a:ext cx="1682496" cy="182147"/>
          </a:xfrm>
          <a:prstGeom prst="rect">
            <a:avLst/>
          </a:prstGeom>
        </p:spPr>
      </p:pic>
      <p:sp>
        <p:nvSpPr>
          <p:cNvPr id="13"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Tree>
    <p:extLst/>
  </p:cSld>
  <p:clrMapOvr>
    <a:masterClrMapping/>
  </p:clrMapOvr>
  <p:transition spd="slow">
    <p:wipe/>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 Placeholder 3"/>
          <p:cNvSpPr>
            <a:spLocks noGrp="1"/>
          </p:cNvSpPr>
          <p:nvPr>
            <p:ph type="body" sz="quarter" idx="10" hasCustomPrompt="1"/>
          </p:nvPr>
        </p:nvSpPr>
        <p:spPr>
          <a:xfrm>
            <a:off x="437767" y="1567542"/>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n-lt"/>
                <a:cs typeface="CiscoSans ExtraLight"/>
              </a:defRPr>
            </a:lvl1pPr>
            <a:lvl2pPr marL="274320" indent="-274320">
              <a:lnSpc>
                <a:spcPct val="100000"/>
              </a:lnSpc>
              <a:spcBef>
                <a:spcPts val="900"/>
              </a:spcBef>
              <a:buClrTx/>
              <a:buSzPct val="100000"/>
              <a:buFont typeface="Wingdings" charset="2"/>
              <a:buChar char="§"/>
              <a:defRPr sz="1800" b="0" i="0">
                <a:solidFill>
                  <a:schemeClr val="tx1"/>
                </a:solidFill>
                <a:latin typeface="+mn-lt"/>
                <a:cs typeface="CiscoSans ExtraLight"/>
              </a:defRPr>
            </a:lvl2pPr>
            <a:lvl3pPr marL="548640" indent="-274320">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1035" indent="-171415">
              <a:buClr>
                <a:schemeClr val="tx2"/>
              </a:buClr>
              <a:buSzPct val="80000"/>
              <a:buFont typeface="Arial"/>
              <a:buChar char="•"/>
              <a:defRPr sz="1800" b="0" i="0">
                <a:solidFill>
                  <a:schemeClr val="tx2"/>
                </a:solidFill>
                <a:latin typeface="+mn-lt"/>
                <a:cs typeface="CiscoSans ExtraLight"/>
              </a:defRPr>
            </a:lvl4pPr>
            <a:lvl5pPr marL="1082450" indent="-168240">
              <a:buClr>
                <a:schemeClr val="tx2"/>
              </a:buClr>
              <a:buSzPct val="80000"/>
              <a:buFont typeface="Arial"/>
              <a:buChar char="•"/>
              <a:defRPr sz="1800" b="0" i="0">
                <a:solidFill>
                  <a:schemeClr val="tx2"/>
                </a:solidFill>
                <a:latin typeface="+mn-lt"/>
                <a:cs typeface="CiscoSans ExtraLight"/>
              </a:defRPr>
            </a:lvl5pPr>
          </a:lstStyle>
          <a:p>
            <a:pPr lvl="0"/>
            <a:r>
              <a:rPr lang="en-US" dirty="0" smtClean="0"/>
              <a:t>Click to edit text</a:t>
            </a:r>
          </a:p>
          <a:p>
            <a:pPr lvl="1"/>
            <a:r>
              <a:rPr lang="en-US" dirty="0" smtClean="0"/>
              <a:t>Second level</a:t>
            </a:r>
          </a:p>
          <a:p>
            <a:pPr lvl="2"/>
            <a:r>
              <a:rPr lang="en-US" dirty="0" smtClean="0"/>
              <a:t>Third level</a:t>
            </a: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alf_Page_Blue_Picture_Full">
    <p:spTree>
      <p:nvGrpSpPr>
        <p:cNvPr id="1" name=""/>
        <p:cNvGrpSpPr/>
        <p:nvPr/>
      </p:nvGrpSpPr>
      <p:grpSpPr>
        <a:xfrm>
          <a:off x="0" y="0"/>
          <a:ext cx="0" cy="0"/>
          <a:chOff x="0" y="0"/>
          <a:chExt cx="0" cy="0"/>
        </a:xfrm>
      </p:grpSpPr>
      <p:sp>
        <p:nvSpPr>
          <p:cNvPr id="2" name="Rectangle 1"/>
          <p:cNvSpPr/>
          <p:nvPr userDrawn="1"/>
        </p:nvSpPr>
        <p:spPr>
          <a:xfrm>
            <a:off x="6980830" y="450377"/>
            <a:ext cx="1862919" cy="6354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p>
        </p:txBody>
      </p:sp>
      <p:sp>
        <p:nvSpPr>
          <p:cNvPr id="3" name="Title Placeholder 5"/>
          <p:cNvSpPr>
            <a:spLocks noGrp="1"/>
          </p:cNvSpPr>
          <p:nvPr>
            <p:ph type="title" hasCustomPrompt="1"/>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kern="1200" spc="20" baseline="0" dirty="0">
                <a:solidFill>
                  <a:schemeClr val="tx2">
                    <a:alpha val="60000"/>
                  </a:schemeClr>
                </a:solidFill>
                <a:latin typeface="+mn-lt"/>
                <a:ea typeface="+mn-ea"/>
                <a:cs typeface="CiscoSans Thin"/>
              </a:rPr>
              <a:t>© </a:t>
            </a:r>
            <a:r>
              <a:rPr lang="en-US" sz="600" kern="1200" spc="20" baseline="0" dirty="0" smtClean="0">
                <a:solidFill>
                  <a:schemeClr val="tx2">
                    <a:alpha val="60000"/>
                  </a:schemeClr>
                </a:solidFill>
                <a:latin typeface="+mn-lt"/>
                <a:ea typeface="+mn-ea"/>
                <a:cs typeface="CiscoSans Thin"/>
              </a:rPr>
              <a:t>2017  </a:t>
            </a:r>
            <a:r>
              <a:rPr lang="en-US" sz="600" kern="1200" spc="20" baseline="0" dirty="0">
                <a:solidFill>
                  <a:schemeClr val="tx2">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lue - Blank Slid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2748">
          <p15:clr>
            <a:srgbClr val="FBAE40"/>
          </p15:clr>
        </p15:guide>
        <p15:guide id="2" orient="horz" pos="396">
          <p15:clr>
            <a:srgbClr val="FBAE40"/>
          </p15:clr>
        </p15:guide>
        <p15:guide id="3" pos="336">
          <p15:clr>
            <a:srgbClr val="FBAE40"/>
          </p15:clr>
        </p15:guide>
        <p15:guide id="4" pos="5424">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smtClean="0"/>
              <a:t>BRKSEC-1980</a:t>
            </a:r>
            <a:endParaRPr/>
          </a:p>
        </p:txBody>
      </p:sp>
      <p:sp>
        <p:nvSpPr>
          <p:cNvPr id="6" name="Title 1"/>
          <p:cNvSpPr>
            <a:spLocks noGrp="1"/>
          </p:cNvSpPr>
          <p:nvPr>
            <p:ph type="title" hasCustomPrompt="1"/>
          </p:nvPr>
        </p:nvSpPr>
        <p:spPr>
          <a:xfrm>
            <a:off x="356616" y="155576"/>
            <a:ext cx="8513064" cy="434974"/>
          </a:xfrm>
        </p:spPr>
        <p:txBody>
          <a:bodyPr/>
          <a:lstStyle>
            <a:lvl1pPr marL="6251" indent="-6251" algn="l" defTabSz="457200" rtl="0" eaLnBrk="0" fontAlgn="base" hangingPunct="0">
              <a:lnSpc>
                <a:spcPct val="90000"/>
              </a:lnSpc>
              <a:spcBef>
                <a:spcPct val="0"/>
              </a:spcBef>
              <a:spcAft>
                <a:spcPct val="0"/>
              </a:spcAft>
              <a:defRPr lang="en-US" sz="2800" b="0" kern="1200" baseline="0" dirty="0">
                <a:solidFill>
                  <a:schemeClr val="tx1"/>
                </a:solidFill>
                <a:latin typeface="+mj-lt"/>
                <a:ea typeface="+mj-ea"/>
                <a:cs typeface="+mj-cs"/>
                <a:sym typeface="Arial" pitchFamily="34" charset="0"/>
              </a:defRPr>
            </a:lvl1pPr>
          </a:lstStyle>
          <a:p>
            <a:r>
              <a:rPr lang="en-US" dirty="0"/>
              <a:t>Slide Title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itle and Subtitle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smtClean="0"/>
              <a:t>BRKSEC-1980</a:t>
            </a:r>
            <a:endParaRPr/>
          </a:p>
        </p:txBody>
      </p:sp>
      <p:sp>
        <p:nvSpPr>
          <p:cNvPr id="12" name="Title 1"/>
          <p:cNvSpPr>
            <a:spLocks noGrp="1"/>
          </p:cNvSpPr>
          <p:nvPr>
            <p:ph type="title" hasCustomPrompt="1"/>
          </p:nvPr>
        </p:nvSpPr>
        <p:spPr>
          <a:xfrm>
            <a:off x="356616" y="155576"/>
            <a:ext cx="8513064" cy="434974"/>
          </a:xfrm>
        </p:spPr>
        <p:txBody>
          <a:bodyPr/>
          <a:lstStyle>
            <a:lvl1pPr>
              <a:defRPr baseline="0">
                <a:solidFill>
                  <a:schemeClr val="tx1"/>
                </a:solidFill>
              </a:defRPr>
            </a:lvl1pPr>
          </a:lstStyle>
          <a:p>
            <a:r>
              <a:rPr lang="en-US" dirty="0"/>
              <a:t>Slide Title</a:t>
            </a:r>
          </a:p>
        </p:txBody>
      </p:sp>
      <p:sp>
        <p:nvSpPr>
          <p:cNvPr id="13" name="Text Placeholder 5"/>
          <p:cNvSpPr>
            <a:spLocks noGrp="1"/>
          </p:cNvSpPr>
          <p:nvPr>
            <p:ph type="body" sz="quarter" idx="12"/>
          </p:nvPr>
        </p:nvSpPr>
        <p:spPr>
          <a:xfrm>
            <a:off x="356616" y="590550"/>
            <a:ext cx="8513064" cy="381000"/>
          </a:xfrm>
        </p:spPr>
        <p:txBody>
          <a:bodyPr/>
          <a:lstStyle>
            <a:lvl1pPr marL="1785" indent="0">
              <a:buNone/>
              <a:defRPr>
                <a:solidFill>
                  <a:schemeClr val="tx1"/>
                </a:solidFill>
              </a:defRPr>
            </a:lvl1pPr>
          </a:lstStyle>
          <a:p>
            <a:pPr lvl="0"/>
            <a:r>
              <a:rPr lang="en-US" smtClean="0"/>
              <a:t>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61205" y="1439060"/>
            <a:ext cx="3950208" cy="2265389"/>
          </a:xfrm>
        </p:spPr>
        <p:txBody>
          <a:bodyPr lIns="61715" tIns="34288" rIns="61715" bIns="34288" rtlCol="0" anchor="ctr">
            <a:noAutofit/>
          </a:bodyPr>
          <a:lstStyle>
            <a:lvl1pPr marL="0" indent="0" algn="l" defTabSz="685748" rtl="0" eaLnBrk="1" latinLnBrk="0" hangingPunct="1">
              <a:lnSpc>
                <a:spcPct val="100000"/>
              </a:lnSpc>
              <a:spcBef>
                <a:spcPct val="0"/>
              </a:spcBef>
              <a:buClr>
                <a:schemeClr val="tx1"/>
              </a:buClr>
              <a:buFont typeface="Ciscolight" pitchFamily="2" charset="0"/>
              <a:buNone/>
              <a:defRPr lang="en-US" sz="4600" b="0" kern="1200" spc="0" baseline="0" dirty="0">
                <a:solidFill>
                  <a:schemeClr val="accent1"/>
                </a:solidFill>
                <a:latin typeface="+mj-lt"/>
                <a:ea typeface="+mj-ea"/>
                <a:cs typeface="+mj-cs"/>
              </a:defRPr>
            </a:lvl1pPr>
          </a:lstStyle>
          <a:p>
            <a:r>
              <a:rPr lang="en-US" dirty="0" smtClean="0"/>
              <a:t>Agenda title</a:t>
            </a:r>
            <a:endParaRPr lang="en-US" dirty="0"/>
          </a:p>
        </p:txBody>
      </p:sp>
      <p:sp>
        <p:nvSpPr>
          <p:cNvPr id="9" name="Text Placeholder 3"/>
          <p:cNvSpPr>
            <a:spLocks noGrp="1"/>
          </p:cNvSpPr>
          <p:nvPr>
            <p:ph type="body" sz="quarter" idx="11" hasCustomPrompt="1"/>
          </p:nvPr>
        </p:nvSpPr>
        <p:spPr>
          <a:xfrm>
            <a:off x="4742106" y="654518"/>
            <a:ext cx="3950208" cy="3840480"/>
          </a:xfrm>
          <a:prstGeom prst="rect">
            <a:avLst/>
          </a:prstGeom>
        </p:spPr>
        <p:txBody>
          <a:bodyPr lIns="91420" tIns="45710" rIns="91420" bIns="45710" anchor="ctr" anchorCtr="0">
            <a:noAutofit/>
          </a:bodyPr>
          <a:lstStyle>
            <a:lvl1pPr marL="0" indent="0">
              <a:lnSpc>
                <a:spcPct val="100000"/>
              </a:lnSpc>
              <a:spcBef>
                <a:spcPts val="0"/>
              </a:spcBef>
              <a:spcAft>
                <a:spcPts val="800"/>
              </a:spcAft>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US" dirty="0" smtClean="0"/>
              <a:t>Click to edit agenda text</a:t>
            </a:r>
          </a:p>
        </p:txBody>
      </p:sp>
      <p:sp>
        <p:nvSpPr>
          <p:cNvPr id="6" name="Rectangle 5"/>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7" name="Straight Connector 6"/>
          <p:cNvCxnSpPr/>
          <p:nvPr userDrawn="1"/>
        </p:nvCxnSpPr>
        <p:spPr>
          <a:xfrm flipH="1">
            <a:off x="4571734" y="1208531"/>
            <a:ext cx="267" cy="2788920"/>
          </a:xfrm>
          <a:prstGeom prst="line">
            <a:avLst/>
          </a:prstGeom>
          <a:ln w="1905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2" orient="horz" pos="996">
          <p15:clr>
            <a:srgbClr val="FBAE40"/>
          </p15:clr>
        </p15:guide>
        <p15:guide id="3" pos="336">
          <p15:clr>
            <a:srgbClr val="FBAE40"/>
          </p15:clr>
        </p15:guide>
        <p15:guide id="4" pos="5424">
          <p15:clr>
            <a:srgbClr val="FBAE40"/>
          </p15:clr>
        </p15:guide>
        <p15:guide id="5" orient="horz" pos="2748">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slow">
    <p:wip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cSld name="4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lf_Page_Blu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p>
        </p:txBody>
      </p:sp>
      <p:sp>
        <p:nvSpPr>
          <p:cNvPr id="3" name="Title Placeholder 5"/>
          <p:cNvSpPr>
            <a:spLocks noGrp="1"/>
          </p:cNvSpPr>
          <p:nvPr>
            <p:ph type="title" hasCustomPrompt="1"/>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6" name="Chart Placeholder 5"/>
          <p:cNvSpPr>
            <a:spLocks noGrp="1"/>
          </p:cNvSpPr>
          <p:nvPr>
            <p:ph type="chart" sz="quarter" idx="10"/>
          </p:nvPr>
        </p:nvSpPr>
        <p:spPr>
          <a:xfrm>
            <a:off x="5089525" y="1317624"/>
            <a:ext cx="3559175" cy="3273425"/>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kern="1200" spc="20" baseline="0" dirty="0">
                <a:solidFill>
                  <a:schemeClr val="tx2">
                    <a:alpha val="60000"/>
                  </a:schemeClr>
                </a:solidFill>
                <a:latin typeface="+mn-lt"/>
                <a:ea typeface="+mn-ea"/>
                <a:cs typeface="CiscoSans Thin"/>
              </a:rPr>
              <a:t>© </a:t>
            </a:r>
            <a:r>
              <a:rPr lang="en-US" sz="600" kern="1200" spc="20" baseline="0" dirty="0" smtClean="0">
                <a:solidFill>
                  <a:schemeClr val="tx2">
                    <a:alpha val="60000"/>
                  </a:schemeClr>
                </a:solidFill>
                <a:latin typeface="+mn-lt"/>
                <a:ea typeface="+mn-ea"/>
                <a:cs typeface="CiscoSans Thin"/>
              </a:rPr>
              <a:t>2017  </a:t>
            </a:r>
            <a:r>
              <a:rPr lang="en-US" sz="600" kern="1200" spc="20" baseline="0" dirty="0">
                <a:solidFill>
                  <a:schemeClr val="tx2">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41312" y="263852"/>
            <a:ext cx="8345488" cy="416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spc="150" baseline="0">
                <a:solidFill>
                  <a:schemeClr val="accent1"/>
                </a:solidFill>
                <a:effectLst/>
                <a:latin typeface="Arial" panose="020B0604020202020204" pitchFamily="34" charset="0"/>
                <a:ea typeface="ＭＳ Ｐゴシック" panose="020B0600070205080204" pitchFamily="50" charset="-128"/>
                <a:cs typeface="Arial" panose="020B0604020202020204" pitchFamily="34" charset="0"/>
              </a:defRPr>
            </a:lvl1pPr>
          </a:lstStyle>
          <a:p>
            <a:pPr lvl="0"/>
            <a:r>
              <a:rPr lang="ja-JP" altLang="en-US" dirty="0" smtClean="0"/>
              <a:t>マスター タイトルの書式設定</a:t>
            </a:r>
            <a:endParaRPr lang="en-GB" dirty="0"/>
          </a:p>
        </p:txBody>
      </p:sp>
      <p:sp>
        <p:nvSpPr>
          <p:cNvPr id="2" name="フリーフォーム 1"/>
          <p:cNvSpPr/>
          <p:nvPr userDrawn="1"/>
        </p:nvSpPr>
        <p:spPr>
          <a:xfrm>
            <a:off x="328863" y="224589"/>
            <a:ext cx="8357937" cy="433137"/>
          </a:xfrm>
          <a:custGeom>
            <a:avLst/>
            <a:gdLst>
              <a:gd name="connsiteX0" fmla="*/ 152400 w 8357937"/>
              <a:gd name="connsiteY0" fmla="*/ 433137 h 433137"/>
              <a:gd name="connsiteX1" fmla="*/ 0 w 8357937"/>
              <a:gd name="connsiteY1" fmla="*/ 433137 h 433137"/>
              <a:gd name="connsiteX2" fmla="*/ 0 w 8357937"/>
              <a:gd name="connsiteY2" fmla="*/ 0 h 433137"/>
              <a:gd name="connsiteX3" fmla="*/ 8357937 w 8357937"/>
              <a:gd name="connsiteY3" fmla="*/ 0 h 433137"/>
            </a:gdLst>
            <a:ahLst/>
            <a:cxnLst>
              <a:cxn ang="0">
                <a:pos x="connsiteX0" y="connsiteY0"/>
              </a:cxn>
              <a:cxn ang="0">
                <a:pos x="connsiteX1" y="connsiteY1"/>
              </a:cxn>
              <a:cxn ang="0">
                <a:pos x="connsiteX2" y="connsiteY2"/>
              </a:cxn>
              <a:cxn ang="0">
                <a:pos x="connsiteX3" y="connsiteY3"/>
              </a:cxn>
            </a:cxnLst>
            <a:rect l="l" t="t" r="r" b="b"/>
            <a:pathLst>
              <a:path w="8357937" h="433137">
                <a:moveTo>
                  <a:pt x="152400" y="433137"/>
                </a:moveTo>
                <a:lnTo>
                  <a:pt x="0" y="433137"/>
                </a:lnTo>
                <a:lnTo>
                  <a:pt x="0" y="0"/>
                </a:lnTo>
                <a:lnTo>
                  <a:pt x="8357937" y="0"/>
                </a:lnTo>
              </a:path>
            </a:pathLst>
          </a:custGeom>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itle and Subtitle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smtClean="0"/>
              <a:t>BRKSEC-1980</a:t>
            </a:r>
            <a:endParaRPr/>
          </a:p>
        </p:txBody>
      </p:sp>
      <p:sp>
        <p:nvSpPr>
          <p:cNvPr id="12" name="Title 1"/>
          <p:cNvSpPr>
            <a:spLocks noGrp="1"/>
          </p:cNvSpPr>
          <p:nvPr>
            <p:ph type="title" hasCustomPrompt="1"/>
          </p:nvPr>
        </p:nvSpPr>
        <p:spPr>
          <a:xfrm>
            <a:off x="356616" y="155576"/>
            <a:ext cx="8513064" cy="434974"/>
          </a:xfrm>
        </p:spPr>
        <p:txBody>
          <a:bodyPr/>
          <a:lstStyle>
            <a:lvl1pPr>
              <a:defRPr baseline="0">
                <a:solidFill>
                  <a:schemeClr val="tx1"/>
                </a:solidFill>
              </a:defRPr>
            </a:lvl1pPr>
          </a:lstStyle>
          <a:p>
            <a:r>
              <a:rPr lang="en-US" dirty="0"/>
              <a:t>Slide Title</a:t>
            </a:r>
          </a:p>
        </p:txBody>
      </p:sp>
      <p:sp>
        <p:nvSpPr>
          <p:cNvPr id="13" name="Text Placeholder 5"/>
          <p:cNvSpPr>
            <a:spLocks noGrp="1"/>
          </p:cNvSpPr>
          <p:nvPr>
            <p:ph type="body" sz="quarter" idx="12"/>
          </p:nvPr>
        </p:nvSpPr>
        <p:spPr>
          <a:xfrm>
            <a:off x="356616" y="590550"/>
            <a:ext cx="8513064" cy="381000"/>
          </a:xfrm>
        </p:spPr>
        <p:txBody>
          <a:bodyPr/>
          <a:lstStyle>
            <a:lvl1pPr marL="1785" indent="0">
              <a:buNone/>
              <a:defRPr>
                <a:solidFill>
                  <a:schemeClr val="tx1"/>
                </a:solidFill>
              </a:defRPr>
            </a:lvl1pPr>
          </a:lstStyle>
          <a:p>
            <a:pPr lvl="0"/>
            <a:r>
              <a:rPr lang="en-US" smtClean="0"/>
              <a:t>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slow">
    <p:wip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cSld name="4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41312" y="263852"/>
            <a:ext cx="8345488" cy="416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spc="150" baseline="0">
                <a:solidFill>
                  <a:schemeClr val="accent1"/>
                </a:solidFill>
                <a:effectLst/>
                <a:latin typeface="Arial" panose="020B0604020202020204" pitchFamily="34" charset="0"/>
                <a:ea typeface="ＭＳ Ｐゴシック" panose="020B0600070205080204" pitchFamily="50" charset="-128"/>
                <a:cs typeface="Arial" panose="020B0604020202020204" pitchFamily="34" charset="0"/>
              </a:defRPr>
            </a:lvl1pPr>
          </a:lstStyle>
          <a:p>
            <a:pPr lvl="0"/>
            <a:r>
              <a:rPr lang="ja-JP" altLang="en-US" dirty="0" smtClean="0"/>
              <a:t>マスター タイトルの書式設定</a:t>
            </a:r>
            <a:endParaRPr lang="en-GB" dirty="0"/>
          </a:p>
        </p:txBody>
      </p:sp>
      <p:sp>
        <p:nvSpPr>
          <p:cNvPr id="2" name="フリーフォーム 1"/>
          <p:cNvSpPr/>
          <p:nvPr userDrawn="1"/>
        </p:nvSpPr>
        <p:spPr>
          <a:xfrm>
            <a:off x="328863" y="224589"/>
            <a:ext cx="8357937" cy="433137"/>
          </a:xfrm>
          <a:custGeom>
            <a:avLst/>
            <a:gdLst>
              <a:gd name="connsiteX0" fmla="*/ 152400 w 8357937"/>
              <a:gd name="connsiteY0" fmla="*/ 433137 h 433137"/>
              <a:gd name="connsiteX1" fmla="*/ 0 w 8357937"/>
              <a:gd name="connsiteY1" fmla="*/ 433137 h 433137"/>
              <a:gd name="connsiteX2" fmla="*/ 0 w 8357937"/>
              <a:gd name="connsiteY2" fmla="*/ 0 h 433137"/>
              <a:gd name="connsiteX3" fmla="*/ 8357937 w 8357937"/>
              <a:gd name="connsiteY3" fmla="*/ 0 h 433137"/>
            </a:gdLst>
            <a:ahLst/>
            <a:cxnLst>
              <a:cxn ang="0">
                <a:pos x="connsiteX0" y="connsiteY0"/>
              </a:cxn>
              <a:cxn ang="0">
                <a:pos x="connsiteX1" y="connsiteY1"/>
              </a:cxn>
              <a:cxn ang="0">
                <a:pos x="connsiteX2" y="connsiteY2"/>
              </a:cxn>
              <a:cxn ang="0">
                <a:pos x="connsiteX3" y="connsiteY3"/>
              </a:cxn>
            </a:cxnLst>
            <a:rect l="l" t="t" r="r" b="b"/>
            <a:pathLst>
              <a:path w="8357937" h="433137">
                <a:moveTo>
                  <a:pt x="152400" y="433137"/>
                </a:moveTo>
                <a:lnTo>
                  <a:pt x="0" y="433137"/>
                </a:lnTo>
                <a:lnTo>
                  <a:pt x="0" y="0"/>
                </a:lnTo>
                <a:lnTo>
                  <a:pt x="8357937" y="0"/>
                </a:lnTo>
              </a:path>
            </a:pathLst>
          </a:custGeom>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itle and Subtitle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smtClean="0"/>
              <a:t>BRKSEC-1980</a:t>
            </a:r>
            <a:endParaRPr/>
          </a:p>
        </p:txBody>
      </p:sp>
      <p:sp>
        <p:nvSpPr>
          <p:cNvPr id="12" name="Title 1"/>
          <p:cNvSpPr>
            <a:spLocks noGrp="1"/>
          </p:cNvSpPr>
          <p:nvPr>
            <p:ph type="title" hasCustomPrompt="1"/>
          </p:nvPr>
        </p:nvSpPr>
        <p:spPr>
          <a:xfrm>
            <a:off x="356616" y="155576"/>
            <a:ext cx="8513064" cy="434974"/>
          </a:xfrm>
        </p:spPr>
        <p:txBody>
          <a:bodyPr/>
          <a:lstStyle>
            <a:lvl1pPr>
              <a:defRPr baseline="0">
                <a:solidFill>
                  <a:schemeClr val="tx1"/>
                </a:solidFill>
              </a:defRPr>
            </a:lvl1pPr>
          </a:lstStyle>
          <a:p>
            <a:r>
              <a:rPr lang="en-US" dirty="0"/>
              <a:t>Slide Title</a:t>
            </a:r>
          </a:p>
        </p:txBody>
      </p:sp>
      <p:sp>
        <p:nvSpPr>
          <p:cNvPr id="13" name="Text Placeholder 5"/>
          <p:cNvSpPr>
            <a:spLocks noGrp="1"/>
          </p:cNvSpPr>
          <p:nvPr>
            <p:ph type="body" sz="quarter" idx="12"/>
          </p:nvPr>
        </p:nvSpPr>
        <p:spPr>
          <a:xfrm>
            <a:off x="356616" y="590550"/>
            <a:ext cx="8513064" cy="381000"/>
          </a:xfrm>
        </p:spPr>
        <p:txBody>
          <a:bodyPr/>
          <a:lstStyle>
            <a:lvl1pPr marL="1785" indent="0">
              <a:buNone/>
              <a:defRPr>
                <a:solidFill>
                  <a:schemeClr val="tx1"/>
                </a:solidFill>
              </a:defRPr>
            </a:lvl1pPr>
          </a:lstStyle>
          <a:p>
            <a:pPr lvl="0"/>
            <a:r>
              <a:rPr lang="en-US" smtClean="0"/>
              <a:t>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_Page_Blu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p>
        </p:txBody>
      </p:sp>
      <p:sp>
        <p:nvSpPr>
          <p:cNvPr id="3" name="Title Placeholder 5"/>
          <p:cNvSpPr>
            <a:spLocks noGrp="1"/>
          </p:cNvSpPr>
          <p:nvPr>
            <p:ph type="title" hasCustomPrompt="1"/>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7" name="Table Placeholder 6"/>
          <p:cNvSpPr>
            <a:spLocks noGrp="1"/>
          </p:cNvSpPr>
          <p:nvPr>
            <p:ph type="tbl" sz="quarter" idx="10"/>
          </p:nvPr>
        </p:nvSpPr>
        <p:spPr>
          <a:xfrm>
            <a:off x="5089525" y="1317624"/>
            <a:ext cx="3559175" cy="3273425"/>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kern="1200" spc="20" baseline="0" dirty="0">
                <a:solidFill>
                  <a:schemeClr val="tx2">
                    <a:alpha val="60000"/>
                  </a:schemeClr>
                </a:solidFill>
                <a:latin typeface="+mn-lt"/>
                <a:ea typeface="+mn-ea"/>
                <a:cs typeface="CiscoSans Thin"/>
              </a:rPr>
              <a:t>© </a:t>
            </a:r>
            <a:r>
              <a:rPr lang="en-US" sz="600" kern="1200" spc="20" baseline="0" dirty="0" smtClean="0">
                <a:solidFill>
                  <a:schemeClr val="tx2">
                    <a:alpha val="60000"/>
                  </a:schemeClr>
                </a:solidFill>
                <a:latin typeface="+mn-lt"/>
                <a:ea typeface="+mn-ea"/>
                <a:cs typeface="CiscoSans Thin"/>
              </a:rPr>
              <a:t>2017  </a:t>
            </a:r>
            <a:r>
              <a:rPr lang="en-US" sz="600" kern="1200" spc="20" baseline="0" dirty="0">
                <a:solidFill>
                  <a:schemeClr val="tx2">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slow">
    <p:wip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cSld name="4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41312" y="263852"/>
            <a:ext cx="8345488" cy="416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spc="150" baseline="0">
                <a:solidFill>
                  <a:schemeClr val="accent1"/>
                </a:solidFill>
                <a:effectLst/>
                <a:latin typeface="Arial" panose="020B0604020202020204" pitchFamily="34" charset="0"/>
                <a:ea typeface="ＭＳ Ｐゴシック" panose="020B0600070205080204" pitchFamily="50" charset="-128"/>
                <a:cs typeface="Arial" panose="020B0604020202020204" pitchFamily="34" charset="0"/>
              </a:defRPr>
            </a:lvl1pPr>
          </a:lstStyle>
          <a:p>
            <a:pPr lvl="0"/>
            <a:r>
              <a:rPr lang="ja-JP" altLang="en-US" dirty="0" smtClean="0"/>
              <a:t>マスター タイトルの書式設定</a:t>
            </a:r>
            <a:endParaRPr lang="en-GB" dirty="0"/>
          </a:p>
        </p:txBody>
      </p:sp>
      <p:sp>
        <p:nvSpPr>
          <p:cNvPr id="2" name="フリーフォーム 1"/>
          <p:cNvSpPr/>
          <p:nvPr userDrawn="1"/>
        </p:nvSpPr>
        <p:spPr>
          <a:xfrm>
            <a:off x="328863" y="224589"/>
            <a:ext cx="8357937" cy="433137"/>
          </a:xfrm>
          <a:custGeom>
            <a:avLst/>
            <a:gdLst>
              <a:gd name="connsiteX0" fmla="*/ 152400 w 8357937"/>
              <a:gd name="connsiteY0" fmla="*/ 433137 h 433137"/>
              <a:gd name="connsiteX1" fmla="*/ 0 w 8357937"/>
              <a:gd name="connsiteY1" fmla="*/ 433137 h 433137"/>
              <a:gd name="connsiteX2" fmla="*/ 0 w 8357937"/>
              <a:gd name="connsiteY2" fmla="*/ 0 h 433137"/>
              <a:gd name="connsiteX3" fmla="*/ 8357937 w 8357937"/>
              <a:gd name="connsiteY3" fmla="*/ 0 h 433137"/>
            </a:gdLst>
            <a:ahLst/>
            <a:cxnLst>
              <a:cxn ang="0">
                <a:pos x="connsiteX0" y="connsiteY0"/>
              </a:cxn>
              <a:cxn ang="0">
                <a:pos x="connsiteX1" y="connsiteY1"/>
              </a:cxn>
              <a:cxn ang="0">
                <a:pos x="connsiteX2" y="connsiteY2"/>
              </a:cxn>
              <a:cxn ang="0">
                <a:pos x="connsiteX3" y="connsiteY3"/>
              </a:cxn>
            </a:cxnLst>
            <a:rect l="l" t="t" r="r" b="b"/>
            <a:pathLst>
              <a:path w="8357937" h="433137">
                <a:moveTo>
                  <a:pt x="152400" y="433137"/>
                </a:moveTo>
                <a:lnTo>
                  <a:pt x="0" y="433137"/>
                </a:lnTo>
                <a:lnTo>
                  <a:pt x="0" y="0"/>
                </a:lnTo>
                <a:lnTo>
                  <a:pt x="8357937" y="0"/>
                </a:lnTo>
              </a:path>
            </a:pathLst>
          </a:custGeom>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tle and Subtitle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smtClean="0"/>
              <a:t>BRKSEC-1980</a:t>
            </a:r>
            <a:endParaRPr/>
          </a:p>
        </p:txBody>
      </p:sp>
      <p:sp>
        <p:nvSpPr>
          <p:cNvPr id="12" name="Title 1"/>
          <p:cNvSpPr>
            <a:spLocks noGrp="1"/>
          </p:cNvSpPr>
          <p:nvPr>
            <p:ph type="title" hasCustomPrompt="1"/>
          </p:nvPr>
        </p:nvSpPr>
        <p:spPr>
          <a:xfrm>
            <a:off x="356616" y="155576"/>
            <a:ext cx="8513064" cy="434974"/>
          </a:xfrm>
        </p:spPr>
        <p:txBody>
          <a:bodyPr/>
          <a:lstStyle>
            <a:lvl1pPr>
              <a:defRPr baseline="0">
                <a:solidFill>
                  <a:schemeClr val="tx1"/>
                </a:solidFill>
              </a:defRPr>
            </a:lvl1pPr>
          </a:lstStyle>
          <a:p>
            <a:r>
              <a:rPr lang="en-US" dirty="0"/>
              <a:t>Slide Title</a:t>
            </a:r>
          </a:p>
        </p:txBody>
      </p:sp>
      <p:sp>
        <p:nvSpPr>
          <p:cNvPr id="13" name="Text Placeholder 5"/>
          <p:cNvSpPr>
            <a:spLocks noGrp="1"/>
          </p:cNvSpPr>
          <p:nvPr>
            <p:ph type="body" sz="quarter" idx="12"/>
          </p:nvPr>
        </p:nvSpPr>
        <p:spPr>
          <a:xfrm>
            <a:off x="356616" y="590550"/>
            <a:ext cx="8513064" cy="381000"/>
          </a:xfrm>
        </p:spPr>
        <p:txBody>
          <a:bodyPr/>
          <a:lstStyle>
            <a:lvl1pPr marL="1785" indent="0">
              <a:buNone/>
              <a:defRPr>
                <a:solidFill>
                  <a:schemeClr val="tx1"/>
                </a:solidFill>
              </a:defRPr>
            </a:lvl1pPr>
          </a:lstStyle>
          <a:p>
            <a:pPr lvl="0"/>
            <a:r>
              <a:rPr lang="en-US" smtClean="0"/>
              <a:t>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58759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8"/>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54992601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8" tIns="45709" rIns="91418" bIns="45709">
            <a:noAutofit/>
          </a:bodyPr>
          <a:lstStyle>
            <a:lvl1pPr marL="280914" indent="-223781">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p>
            <a:pPr lvl="0"/>
            <a:r>
              <a:rPr lang="en-US" dirty="0"/>
              <a:t>Click to edit Master title style</a:t>
            </a:r>
            <a:endParaRPr lang="en-GB" dirty="0"/>
          </a:p>
        </p:txBody>
      </p:sp>
    </p:spTree>
    <p:extLst>
      <p:ext uri="{BB962C8B-B14F-4D97-AF65-F5344CB8AC3E}">
        <p14:creationId xmlns:p14="http://schemas.microsoft.com/office/powerpoint/2010/main" val="1557106863"/>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102139"/>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9630" y="1004344"/>
            <a:ext cx="3762531" cy="3511657"/>
          </a:xfrm>
          <a:prstGeom prst="rect">
            <a:avLst/>
          </a:prstGeom>
        </p:spPr>
        <p:txBody>
          <a:bodyPr lIns="91418" tIns="45709" rIns="91418" bIns="45709">
            <a:noAutofit/>
          </a:bodyPr>
          <a:lstStyle>
            <a:lvl1pPr marL="280914" indent="-223781">
              <a:lnSpc>
                <a:spcPct val="95000"/>
              </a:lnSpc>
              <a:spcBef>
                <a:spcPts val="1110"/>
              </a:spcBef>
              <a:spcAft>
                <a:spcPts val="600"/>
              </a:spcAft>
              <a:buClr>
                <a:schemeClr val="tx1"/>
              </a:buClr>
              <a:buSzPct val="80000"/>
              <a:buFont typeface="Arial"/>
              <a:buChar char="•"/>
              <a:defRPr sz="1600" b="0" i="0">
                <a:solidFill>
                  <a:srgbClr val="676767"/>
                </a:solidFill>
                <a:latin typeface="+mn-lt"/>
                <a:cs typeface="Arial" charset="0"/>
              </a:defRPr>
            </a:lvl1pPr>
            <a:lvl2pPr marL="507869" indent="-215843">
              <a:lnSpc>
                <a:spcPct val="95000"/>
              </a:lnSpc>
              <a:spcBef>
                <a:spcPts val="450"/>
              </a:spcBef>
              <a:spcAft>
                <a:spcPts val="600"/>
              </a:spcAft>
              <a:buClr>
                <a:schemeClr val="tx1"/>
              </a:buClr>
              <a:buSzPct val="80000"/>
              <a:buFont typeface="Arial"/>
              <a:buChar char="•"/>
              <a:defRPr sz="1400" b="0" i="0">
                <a:solidFill>
                  <a:srgbClr val="676767"/>
                </a:solidFill>
                <a:latin typeface="+mn-lt"/>
                <a:cs typeface="Arial" charset="0"/>
              </a:defRPr>
            </a:lvl2pPr>
            <a:lvl3pPr marL="747521" indent="-171407">
              <a:buClr>
                <a:schemeClr val="tx1"/>
              </a:buClr>
              <a:buSzPct val="80000"/>
              <a:buFont typeface="Arial"/>
              <a:buChar char="•"/>
              <a:defRPr sz="1600" b="0" i="0">
                <a:solidFill>
                  <a:srgbClr val="676767"/>
                </a:solidFill>
                <a:latin typeface="+mn-lt"/>
                <a:cs typeface="Arial" charset="0"/>
              </a:defRPr>
            </a:lvl3pPr>
            <a:lvl4pPr marL="910989" indent="-171407">
              <a:buClr>
                <a:schemeClr val="tx1"/>
              </a:buClr>
              <a:buSzPct val="80000"/>
              <a:buFont typeface="Arial"/>
              <a:buChar char="•"/>
              <a:defRPr sz="1400" b="0" i="0">
                <a:solidFill>
                  <a:srgbClr val="676767"/>
                </a:solidFill>
                <a:latin typeface="+mn-lt"/>
                <a:cs typeface="Arial" charset="0"/>
              </a:defRPr>
            </a:lvl4pPr>
            <a:lvl5pPr marL="1082396" indent="-168232">
              <a:buClr>
                <a:schemeClr val="tx1"/>
              </a:buClr>
              <a:buSzPct val="80000"/>
              <a:buFont typeface="Arial"/>
              <a:buChar char="•"/>
              <a:defRPr sz="1200" b="0" i="0">
                <a:solidFill>
                  <a:srgbClr val="676767"/>
                </a:solidFill>
                <a:latin typeface="+mn-lt"/>
                <a:cs typeface="Arial" charset="0"/>
              </a:defRPr>
            </a:lvl5pPr>
          </a:lstStyle>
          <a:p>
            <a:pPr lvl="0"/>
            <a:r>
              <a:rPr lang="en-GB" dirty="0"/>
              <a:t>First level</a:t>
            </a:r>
          </a:p>
          <a:p>
            <a:pPr lvl="1"/>
            <a:r>
              <a:rPr lang="en-GB" dirty="0"/>
              <a:t>Second level</a:t>
            </a:r>
          </a:p>
        </p:txBody>
      </p:sp>
      <p:sp>
        <p:nvSpPr>
          <p:cNvPr id="6" name="Title Placeholder 5"/>
          <p:cNvSpPr>
            <a:spLocks noGrp="1"/>
          </p:cNvSpPr>
          <p:nvPr>
            <p:ph type="title"/>
          </p:nvPr>
        </p:nvSpPr>
        <p:spPr bwMode="auto">
          <a:xfrm>
            <a:off x="137968" y="161436"/>
            <a:ext cx="849636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t" anchorCtr="0" compatLnSpc="1">
            <a:prstTxWarp prst="textNoShape">
              <a:avLst/>
            </a:prstTxWarp>
          </a:bodyPr>
          <a:lstStyle>
            <a:lvl1pPr>
              <a:defRPr b="0" i="0">
                <a:cs typeface="Arial"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115840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A5FA501-BF1F-483F-B6CA-7BE6B3D2F183}" type="datetimeFigureOut">
              <a:rPr lang="en-US" smtClean="0">
                <a:solidFill>
                  <a:prstClr val="black">
                    <a:tint val="75000"/>
                  </a:prstClr>
                </a:solidFill>
              </a:rPr>
              <a:pPr/>
              <a:t>10/17/17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91C9C-D812-43C9-8532-229A03A4D7C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endParaRPr>
          </a:p>
        </p:txBody>
      </p:sp>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smtClean="0"/>
              <a:t>Click to edit Master text styles</a:t>
            </a:r>
          </a:p>
        </p:txBody>
      </p:sp>
      <p:sp>
        <p:nvSpPr>
          <p:cNvPr id="4" name="Title 1"/>
          <p:cNvSpPr>
            <a:spLocks noGrp="1"/>
          </p:cNvSpPr>
          <p:nvPr>
            <p:ph type="ctrTitle" hasCustomPrompt="1"/>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accent1"/>
                </a:solidFill>
                <a:latin typeface="+mj-lt"/>
                <a:cs typeface="ＭＳ ゴシック" panose="020B0609070205080204" pitchFamily="49" charset="-128"/>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3313" y="503204"/>
            <a:ext cx="1429035" cy="468852"/>
          </a:xfrm>
          <a:prstGeom prst="rect">
            <a:avLst/>
          </a:prstGeom>
        </p:spPr>
      </p:pic>
    </p:spTree>
    <p:extLst>
      <p:ext uri="{BB962C8B-B14F-4D97-AF65-F5344CB8AC3E}">
        <p14:creationId xmlns:p14="http://schemas.microsoft.com/office/powerpoint/2010/main" val="1619484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5FA501-BF1F-483F-B6CA-7BE6B3D2F183}" type="datetimeFigureOut">
              <a:rPr lang="en-US" smtClean="0">
                <a:solidFill>
                  <a:prstClr val="black">
                    <a:tint val="75000"/>
                  </a:prstClr>
                </a:solidFill>
              </a:rPr>
              <a:pPr/>
              <a:t>10/17/17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91C9C-D812-43C9-8532-229A03A4D7C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5FA501-BF1F-483F-B6CA-7BE6B3D2F183}" type="datetimeFigureOut">
              <a:rPr lang="en-US" smtClean="0">
                <a:solidFill>
                  <a:prstClr val="black">
                    <a:tint val="75000"/>
                  </a:prstClr>
                </a:solidFill>
              </a:rPr>
              <a:pPr/>
              <a:t>10/17/17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91C9C-D812-43C9-8532-229A03A4D7C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5FA501-BF1F-483F-B6CA-7BE6B3D2F183}" type="datetimeFigureOut">
              <a:rPr lang="en-US" smtClean="0">
                <a:solidFill>
                  <a:prstClr val="black">
                    <a:tint val="75000"/>
                  </a:prstClr>
                </a:solidFill>
              </a:rPr>
              <a:pPr/>
              <a:t>10/17/17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91C9C-D812-43C9-8532-229A03A4D7C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5FA501-BF1F-483F-B6CA-7BE6B3D2F183}" type="datetimeFigureOut">
              <a:rPr lang="en-US" smtClean="0">
                <a:solidFill>
                  <a:prstClr val="black">
                    <a:tint val="75000"/>
                  </a:prstClr>
                </a:solidFill>
              </a:rPr>
              <a:pPr/>
              <a:t>10/17/17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291C9C-D812-43C9-8532-229A03A4D7C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5FA501-BF1F-483F-B6CA-7BE6B3D2F183}" type="datetimeFigureOut">
              <a:rPr lang="en-US" smtClean="0">
                <a:solidFill>
                  <a:prstClr val="black">
                    <a:tint val="75000"/>
                  </a:prstClr>
                </a:solidFill>
              </a:rPr>
              <a:pPr/>
              <a:t>10/17/17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291C9C-D812-43C9-8532-229A03A4D7C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FA501-BF1F-483F-B6CA-7BE6B3D2F183}" type="datetimeFigureOut">
              <a:rPr lang="en-US" smtClean="0">
                <a:solidFill>
                  <a:prstClr val="black">
                    <a:tint val="75000"/>
                  </a:prstClr>
                </a:solidFill>
              </a:rPr>
              <a:pPr/>
              <a:t>10/17/17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291C9C-D812-43C9-8532-229A03A4D7C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FA501-BF1F-483F-B6CA-7BE6B3D2F183}" type="datetimeFigureOut">
              <a:rPr lang="en-US" smtClean="0">
                <a:solidFill>
                  <a:prstClr val="black">
                    <a:tint val="75000"/>
                  </a:prstClr>
                </a:solidFill>
              </a:rPr>
              <a:pPr/>
              <a:t>10/17/17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291C9C-D812-43C9-8532-229A03A4D7C3}" type="slidenum">
              <a:rPr lang="en-US" smtClean="0">
                <a:solidFill>
                  <a:prstClr val="black">
                    <a:tint val="75000"/>
                  </a:prstClr>
                </a:solidFill>
              </a:rPr>
              <a:pPr/>
              <a:t>‹#›</a:t>
            </a:fld>
            <a:endParaRPr lang="en-US">
              <a:solidFill>
                <a:prstClr val="black">
                  <a:tint val="75000"/>
                </a:prstClr>
              </a:solidFill>
            </a:endParaRPr>
          </a:p>
        </p:txBody>
      </p:sp>
      <p:pic>
        <p:nvPicPr>
          <p:cNvPr id="5" name="Picture 4"/>
          <p:cNvPicPr>
            <a:picLocks noChangeAspect="1"/>
          </p:cNvPicPr>
          <p:nvPr userDrawn="1"/>
        </p:nvPicPr>
        <p:blipFill>
          <a:blip r:embed="rId2"/>
          <a:stretch>
            <a:fillRect/>
          </a:stretch>
        </p:blipFill>
        <p:spPr>
          <a:xfrm>
            <a:off x="858065" y="985057"/>
            <a:ext cx="7427871" cy="3105681"/>
          </a:xfrm>
          <a:prstGeom prst="rect">
            <a:avLst/>
          </a:prstGeom>
        </p:spPr>
      </p:pic>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A5FA501-BF1F-483F-B6CA-7BE6B3D2F183}" type="datetimeFigureOut">
              <a:rPr lang="en-US" smtClean="0">
                <a:solidFill>
                  <a:prstClr val="black">
                    <a:tint val="75000"/>
                  </a:prstClr>
                </a:solidFill>
              </a:rPr>
              <a:pPr/>
              <a:t>10/17/17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91C9C-D812-43C9-8532-229A03A4D7C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A5FA501-BF1F-483F-B6CA-7BE6B3D2F183}" type="datetimeFigureOut">
              <a:rPr lang="en-US" smtClean="0">
                <a:solidFill>
                  <a:prstClr val="black">
                    <a:tint val="75000"/>
                  </a:prstClr>
                </a:solidFill>
              </a:rPr>
              <a:pPr/>
              <a:t>10/17/17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91C9C-D812-43C9-8532-229A03A4D7C3}"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Blank Slide">
    <p:bg>
      <p:bgRef idx="1001">
        <a:schemeClr val="bg1"/>
      </p:bgRef>
    </p:bg>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tx2"/>
                </a:solidFill>
              </a:defRPr>
            </a:lvl1pPr>
          </a:lstStyle>
          <a:p>
            <a:pPr lvl="0"/>
            <a:r>
              <a:rPr lang="en-US" dirty="0" smtClean="0"/>
              <a:t>Click to edit Master text styles</a:t>
            </a:r>
          </a:p>
        </p:txBody>
      </p:sp>
    </p:spTree>
    <p:extLst>
      <p:ext uri="{BB962C8B-B14F-4D97-AF65-F5344CB8AC3E}">
        <p14:creationId xmlns:p14="http://schemas.microsoft.com/office/powerpoint/2010/main" val="2630564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userDrawn="1"/>
        </p:nvPicPr>
        <p:blipFill>
          <a:blip r:embed="rId2" cstate="screen">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69" y="4908007"/>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4"/>
          <p:cNvSpPr>
            <a:spLocks noChangeArrowheads="1"/>
          </p:cNvSpPr>
          <p:nvPr userDrawn="1"/>
        </p:nvSpPr>
        <p:spPr bwMode="ltGray">
          <a:xfrm>
            <a:off x="5254752" y="4906753"/>
            <a:ext cx="327077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smtClean="0">
                <a:solidFill>
                  <a:srgbClr val="FFFFFF">
                    <a:alpha val="60000"/>
                  </a:srgbClr>
                </a:solidFill>
                <a:latin typeface="Arial"/>
                <a:ea typeface=""/>
                <a:cs typeface="CiscoSans Thin"/>
              </a:rPr>
              <a:t>© 2016  Cisco and/or its affiliates. All rights reserved.   Cisco Public</a:t>
            </a:r>
            <a:endParaRPr lang="en-US" sz="600" dirty="0">
              <a:solidFill>
                <a:srgbClr val="FFFFFF">
                  <a:alpha val="60000"/>
                </a:srgbClr>
              </a:solidFill>
              <a:latin typeface="Arial"/>
              <a:ea typeface=""/>
              <a:cs typeface="CiscoSans Thin"/>
            </a:endParaRPr>
          </a:p>
        </p:txBody>
      </p:sp>
    </p:spTree>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1"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2">
                    <a:alpha val="60000"/>
                  </a:schemeClr>
                </a:solidFill>
                <a:latin typeface="+mn-lt"/>
                <a:ea typeface="+mn-ea"/>
                <a:cs typeface="CiscoSans Thin"/>
              </a:rPr>
              <a:t>© </a:t>
            </a:r>
            <a:r>
              <a:rPr lang="en-US" sz="600" spc="20" baseline="0" dirty="0" smtClean="0">
                <a:solidFill>
                  <a:schemeClr val="tx2">
                    <a:alpha val="60000"/>
                  </a:schemeClr>
                </a:solidFill>
                <a:latin typeface="+mn-lt"/>
                <a:ea typeface="+mn-ea"/>
                <a:cs typeface="CiscoSans Thin"/>
              </a:rPr>
              <a:t>2017  </a:t>
            </a:r>
            <a:r>
              <a:rPr lang="en-US" sz="600" spc="20" baseline="0" dirty="0">
                <a:solidFill>
                  <a:schemeClr val="tx2">
                    <a:alpha val="60000"/>
                  </a:schemeClr>
                </a:solidFill>
                <a:latin typeface="+mn-lt"/>
                <a:ea typeface="+mn-ea"/>
                <a:cs typeface="CiscoSans Thin"/>
              </a:rPr>
              <a:t>Cisco and/or its affiliates. All rights reserved.   Cisco Confidential</a:t>
            </a:r>
          </a:p>
        </p:txBody>
      </p:sp>
      <p:sp>
        <p:nvSpPr>
          <p:cNvPr id="3" name="Picture Placeholder 2"/>
          <p:cNvSpPr>
            <a:spLocks noGrp="1"/>
          </p:cNvSpPr>
          <p:nvPr>
            <p:ph type="pic" sz="quarter" idx="10"/>
          </p:nvPr>
        </p:nvSpPr>
        <p:spPr>
          <a:xfrm>
            <a:off x="308013" y="301037"/>
            <a:ext cx="8563172" cy="2542175"/>
          </a:xfrm>
          <a:prstGeom prst="rect">
            <a:avLst/>
          </a:prstGeom>
          <a:solidFill>
            <a:schemeClr val="bg1"/>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smtClean="0"/>
              <a:t>Click to edit Master text styles</a:t>
            </a:r>
          </a:p>
        </p:txBody>
      </p:sp>
    </p:spTree>
    <p:extLst>
      <p:ext uri="{BB962C8B-B14F-4D97-AF65-F5344CB8AC3E}">
        <p14:creationId xmlns:p14="http://schemas.microsoft.com/office/powerpoint/2010/main" val="131557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576545" y="1646238"/>
            <a:ext cx="1990911"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cSld>
  <p:clrMapOvr>
    <a:masterClrMapping/>
  </p:clrMapOvr>
  <p:transition spd="slow">
    <p:wip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 y="-2571"/>
            <a:ext cx="9150431" cy="5148642"/>
          </a:xfrm>
          <a:prstGeom prst="rect">
            <a:avLst/>
          </a:prstGeom>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31660" y="1643634"/>
            <a:ext cx="2080678" cy="1856232"/>
          </a:xfrm>
          <a:prstGeom prst="rect">
            <a:avLst/>
          </a:prstGeom>
        </p:spPr>
      </p:pic>
    </p:spTree>
    <p:extLst/>
  </p:cSld>
  <p:clrMapOvr>
    <a:masterClrMapping/>
  </p:clrMapOvr>
  <p:transition spd="slow">
    <p:wip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alos Content Slide with Bullets">
    <p:spTree>
      <p:nvGrpSpPr>
        <p:cNvPr id="1" name=""/>
        <p:cNvGrpSpPr/>
        <p:nvPr/>
      </p:nvGrpSpPr>
      <p:grpSpPr>
        <a:xfrm>
          <a:off x="0" y="0"/>
          <a:ext cx="0" cy="0"/>
          <a:chOff x="0" y="0"/>
          <a:chExt cx="0" cy="0"/>
        </a:xfrm>
      </p:grpSpPr>
      <p:pic>
        <p:nvPicPr>
          <p:cNvPr id="3" name="Picture 3" descr="title_dividerline.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4400" y="673100"/>
            <a:ext cx="7315200" cy="3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74080"/>
            <a:ext cx="8229600" cy="857250"/>
          </a:xfrm>
        </p:spPr>
        <p:txBody>
          <a:bodyPr/>
          <a:lstStyle/>
          <a:p>
            <a:r>
              <a:rPr lang="en-US" smtClean="0"/>
              <a:t>Click to edit Master title style</a:t>
            </a:r>
            <a:endParaRPr lang="en-US" dirty="0"/>
          </a:p>
        </p:txBody>
      </p:sp>
      <p:sp>
        <p:nvSpPr>
          <p:cNvPr id="5" name="Content Placeholder 4"/>
          <p:cNvSpPr>
            <a:spLocks noGrp="1"/>
          </p:cNvSpPr>
          <p:nvPr>
            <p:ph sz="quarter" idx="10"/>
          </p:nvPr>
        </p:nvSpPr>
        <p:spPr>
          <a:xfrm>
            <a:off x="457200" y="704850"/>
            <a:ext cx="8229600" cy="3816350"/>
          </a:xfrm>
          <a:prstGeom prst="rect">
            <a:avLst/>
          </a:prstGeom>
        </p:spPr>
        <p:txBody>
          <a:bodyPr/>
          <a:lstStyle>
            <a:lvl1pPr>
              <a:defRPr b="0" i="0">
                <a:latin typeface="Exo 2 Light" charset="0"/>
                <a:ea typeface="Exo 2 Light" charset="0"/>
                <a:cs typeface="Exo 2 Light"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230052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cSld>
  <p:clrMapOvr>
    <a:masterClrMapping/>
  </p:clrMapOvr>
  <p:transition spd="slow">
    <p:wip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4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Subtitle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smtClean="0"/>
              <a:t>BRKSEC-1980</a:t>
            </a:r>
            <a:endParaRPr/>
          </a:p>
        </p:txBody>
      </p:sp>
      <p:sp>
        <p:nvSpPr>
          <p:cNvPr id="12" name="Title 1"/>
          <p:cNvSpPr>
            <a:spLocks noGrp="1"/>
          </p:cNvSpPr>
          <p:nvPr>
            <p:ph type="title" hasCustomPrompt="1"/>
          </p:nvPr>
        </p:nvSpPr>
        <p:spPr>
          <a:xfrm>
            <a:off x="356616" y="155576"/>
            <a:ext cx="8513064" cy="434974"/>
          </a:xfrm>
        </p:spPr>
        <p:txBody>
          <a:bodyPr/>
          <a:lstStyle>
            <a:lvl1pPr>
              <a:defRPr baseline="0">
                <a:solidFill>
                  <a:schemeClr val="tx1"/>
                </a:solidFill>
              </a:defRPr>
            </a:lvl1pPr>
          </a:lstStyle>
          <a:p>
            <a:r>
              <a:rPr lang="en-US" dirty="0"/>
              <a:t>Slide Title</a:t>
            </a:r>
          </a:p>
        </p:txBody>
      </p:sp>
      <p:sp>
        <p:nvSpPr>
          <p:cNvPr id="13" name="Text Placeholder 5"/>
          <p:cNvSpPr>
            <a:spLocks noGrp="1"/>
          </p:cNvSpPr>
          <p:nvPr>
            <p:ph type="body" sz="quarter" idx="12"/>
          </p:nvPr>
        </p:nvSpPr>
        <p:spPr>
          <a:xfrm>
            <a:off x="356616" y="590550"/>
            <a:ext cx="8513064" cy="381000"/>
          </a:xfrm>
        </p:spPr>
        <p:txBody>
          <a:bodyPr/>
          <a:lstStyle>
            <a:lvl1pPr marL="1785" indent="0">
              <a:buNone/>
              <a:defRPr>
                <a:solidFill>
                  <a:schemeClr val="tx1"/>
                </a:solidFill>
              </a:defRPr>
            </a:lvl1pPr>
          </a:lstStyle>
          <a:p>
            <a:pPr lvl="0"/>
            <a:r>
              <a:rPr lang="en-US" smtClean="0"/>
              <a:t>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cSld>
  <p:clrMapOvr>
    <a:masterClrMapping/>
  </p:clrMapOvr>
  <p:transition spd="slow">
    <p:wip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4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Subtitle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smtClean="0"/>
              <a:t>BRKSEC-1980</a:t>
            </a:r>
            <a:endParaRPr/>
          </a:p>
        </p:txBody>
      </p:sp>
      <p:sp>
        <p:nvSpPr>
          <p:cNvPr id="12" name="Title 1"/>
          <p:cNvSpPr>
            <a:spLocks noGrp="1"/>
          </p:cNvSpPr>
          <p:nvPr>
            <p:ph type="title" hasCustomPrompt="1"/>
          </p:nvPr>
        </p:nvSpPr>
        <p:spPr>
          <a:xfrm>
            <a:off x="356616" y="155576"/>
            <a:ext cx="8513064" cy="434974"/>
          </a:xfrm>
        </p:spPr>
        <p:txBody>
          <a:bodyPr/>
          <a:lstStyle>
            <a:lvl1pPr>
              <a:defRPr baseline="0">
                <a:solidFill>
                  <a:schemeClr val="tx1"/>
                </a:solidFill>
              </a:defRPr>
            </a:lvl1pPr>
          </a:lstStyle>
          <a:p>
            <a:r>
              <a:rPr lang="en-US" dirty="0"/>
              <a:t>Slide Title</a:t>
            </a:r>
          </a:p>
        </p:txBody>
      </p:sp>
      <p:sp>
        <p:nvSpPr>
          <p:cNvPr id="13" name="Text Placeholder 5"/>
          <p:cNvSpPr>
            <a:spLocks noGrp="1"/>
          </p:cNvSpPr>
          <p:nvPr>
            <p:ph type="body" sz="quarter" idx="12"/>
          </p:nvPr>
        </p:nvSpPr>
        <p:spPr>
          <a:xfrm>
            <a:off x="356616" y="590550"/>
            <a:ext cx="8513064" cy="381000"/>
          </a:xfrm>
        </p:spPr>
        <p:txBody>
          <a:bodyPr/>
          <a:lstStyle>
            <a:lvl1pPr marL="1785" indent="0">
              <a:buNone/>
              <a:defRPr>
                <a:solidFill>
                  <a:schemeClr val="tx1"/>
                </a:solidFill>
              </a:defRPr>
            </a:lvl1pPr>
          </a:lstStyle>
          <a:p>
            <a:pPr lvl="0"/>
            <a:r>
              <a:rPr lang="en-US" smtClean="0"/>
              <a:t>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2">
                    <a:alpha val="60000"/>
                  </a:schemeClr>
                </a:solidFill>
                <a:latin typeface="+mn-lt"/>
                <a:ea typeface="+mn-ea"/>
                <a:cs typeface="CiscoSans Thin"/>
              </a:rPr>
              <a:t>© </a:t>
            </a:r>
            <a:r>
              <a:rPr lang="en-US" sz="600" spc="20" baseline="0" dirty="0" smtClean="0">
                <a:solidFill>
                  <a:schemeClr val="tx2">
                    <a:alpha val="60000"/>
                  </a:schemeClr>
                </a:solidFill>
                <a:latin typeface="+mn-lt"/>
                <a:ea typeface="+mn-ea"/>
                <a:cs typeface="CiscoSans Thin"/>
              </a:rPr>
              <a:t>2017  </a:t>
            </a:r>
            <a:r>
              <a:rPr lang="en-US" sz="600" spc="20" baseline="0" dirty="0">
                <a:solidFill>
                  <a:schemeClr val="tx2">
                    <a:alpha val="60000"/>
                  </a:schemeClr>
                </a:solidFill>
                <a:latin typeface="+mn-lt"/>
                <a:ea typeface="+mn-ea"/>
                <a:cs typeface="CiscoSans Thin"/>
              </a:rPr>
              <a:t>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714079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cSld>
  <p:clrMapOvr>
    <a:masterClrMapping/>
  </p:clrMapOvr>
  <p:transition spd="slow">
    <p:wip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cSld name="4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Subtitle 4 Heavy Graphics">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smtClean="0"/>
              <a:t>BRKSEC-1980</a:t>
            </a:r>
            <a:endParaRPr/>
          </a:p>
        </p:txBody>
      </p:sp>
      <p:sp>
        <p:nvSpPr>
          <p:cNvPr id="12" name="Title 1"/>
          <p:cNvSpPr>
            <a:spLocks noGrp="1"/>
          </p:cNvSpPr>
          <p:nvPr>
            <p:ph type="title" hasCustomPrompt="1"/>
          </p:nvPr>
        </p:nvSpPr>
        <p:spPr>
          <a:xfrm>
            <a:off x="356616" y="155576"/>
            <a:ext cx="8513064" cy="434974"/>
          </a:xfrm>
        </p:spPr>
        <p:txBody>
          <a:bodyPr/>
          <a:lstStyle>
            <a:lvl1pPr>
              <a:defRPr baseline="0">
                <a:solidFill>
                  <a:schemeClr val="tx1"/>
                </a:solidFill>
              </a:defRPr>
            </a:lvl1pPr>
          </a:lstStyle>
          <a:p>
            <a:r>
              <a:rPr lang="en-US" dirty="0"/>
              <a:t>Slide Title</a:t>
            </a:r>
          </a:p>
        </p:txBody>
      </p:sp>
      <p:sp>
        <p:nvSpPr>
          <p:cNvPr id="13" name="Text Placeholder 5"/>
          <p:cNvSpPr>
            <a:spLocks noGrp="1"/>
          </p:cNvSpPr>
          <p:nvPr>
            <p:ph type="body" sz="quarter" idx="12"/>
          </p:nvPr>
        </p:nvSpPr>
        <p:spPr>
          <a:xfrm>
            <a:off x="356616" y="590550"/>
            <a:ext cx="8513064" cy="381000"/>
          </a:xfrm>
        </p:spPr>
        <p:txBody>
          <a:bodyPr/>
          <a:lstStyle>
            <a:lvl1pPr marL="1785" indent="0">
              <a:buNone/>
              <a:defRPr>
                <a:solidFill>
                  <a:schemeClr val="tx1"/>
                </a:solidFill>
              </a:defRPr>
            </a:lvl1pPr>
          </a:lstStyle>
          <a:p>
            <a:pPr lvl="0"/>
            <a:r>
              <a:rPr lang="en-US" smtClean="0"/>
              <a:t>Edit Master text styles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Half_Page_Blue_Blank">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srgbClr val="005073"/>
              </a:solidFill>
            </a:endParaRPr>
          </a:p>
        </p:txBody>
      </p:sp>
      <p:sp>
        <p:nvSpPr>
          <p:cNvPr id="3" name="Title Placeholder 5"/>
          <p:cNvSpPr>
            <a:spLocks noGrp="1"/>
          </p:cNvSpPr>
          <p:nvPr>
            <p:ph type="title" hasCustomPrompt="1"/>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5073">
                    <a:alpha val="60000"/>
                  </a:srgbClr>
                </a:solidFill>
                <a:latin typeface="Arial" panose="020B0604020202020204"/>
                <a:ea typeface=""/>
                <a:cs typeface="CiscoSans Thin"/>
              </a:rPr>
              <a:t>© </a:t>
            </a:r>
            <a:r>
              <a:rPr lang="en-US" sz="600" spc="20" dirty="0" smtClean="0">
                <a:solidFill>
                  <a:srgbClr val="005073">
                    <a:alpha val="60000"/>
                  </a:srgbClr>
                </a:solidFill>
                <a:latin typeface="Arial" panose="020B0604020202020204"/>
                <a:ea typeface=""/>
                <a:cs typeface="CiscoSans Thin"/>
              </a:rPr>
              <a:t>2017  </a:t>
            </a:r>
            <a:r>
              <a:rPr lang="en-US" sz="600" spc="20" dirty="0">
                <a:solidFill>
                  <a:srgbClr val="005073">
                    <a:alpha val="60000"/>
                  </a:srgbClr>
                </a:solidFill>
                <a:latin typeface="Arial" panose="020B0604020202020204"/>
                <a:ea typeface=""/>
                <a:cs typeface="CiscoSans Thin"/>
              </a:rPr>
              <a:t>Cisco and/or its affiliates. All rights reserved.   Cisco Confidential</a:t>
            </a: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mn-ea"/>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mn-ea"/>
                <a:cs typeface="CiscoSansTT Thin" charset="0"/>
              </a:defRPr>
            </a:lvl2pPr>
            <a:lvl3pPr marL="685800" indent="-109538">
              <a:buClr>
                <a:schemeClr val="tx1"/>
              </a:buClr>
              <a:buSzPct val="80000"/>
              <a:buFont typeface="Arial"/>
              <a:buChar char="•"/>
              <a:defRPr sz="1600" b="0" i="0">
                <a:solidFill>
                  <a:schemeClr val="tx1"/>
                </a:solidFill>
                <a:latin typeface="+mn-lt"/>
                <a:ea typeface="+mn-ea"/>
                <a:cs typeface="CiscoSansTT Thin" charset="0"/>
              </a:defRPr>
            </a:lvl3pPr>
            <a:lvl4pPr marL="911035" indent="-171415">
              <a:buClr>
                <a:schemeClr val="tx1"/>
              </a:buClr>
              <a:buSzPct val="80000"/>
              <a:buFont typeface="Arial"/>
              <a:buChar char="•"/>
              <a:defRPr sz="1400" b="0" i="0">
                <a:solidFill>
                  <a:schemeClr val="tx1"/>
                </a:solidFill>
                <a:latin typeface="+mn-lt"/>
                <a:ea typeface="+mn-ea"/>
                <a:cs typeface="CiscoSansTT Thin" charset="0"/>
              </a:defRPr>
            </a:lvl4pPr>
            <a:lvl5pPr marL="1082450" indent="-168240">
              <a:buClr>
                <a:schemeClr val="tx1"/>
              </a:buClr>
              <a:buSzPct val="80000"/>
              <a:buFont typeface="Arial"/>
              <a:buChar char="•"/>
              <a:defRPr sz="1200" b="0" i="0">
                <a:solidFill>
                  <a:schemeClr val="tx1"/>
                </a:solidFill>
                <a:latin typeface="+mn-lt"/>
                <a:ea typeface="+mn-ea"/>
                <a:cs typeface="CiscoSansTT Thin" charset="0"/>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hasCustomPrompt="1"/>
          </p:nvPr>
        </p:nvSpPr>
        <p:spPr bwMode="auto">
          <a:xfrm>
            <a:off x="437766" y="341313"/>
            <a:ext cx="642705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userDrawn="1"/>
        </p:nvPicPr>
        <p:blipFill>
          <a:blip r:embed="rId2" cstate="screen">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cSld>
  <p:clrMapOvr>
    <a:masterClrMapping/>
  </p:clrMapOvr>
  <p:transition spd="slow">
    <p:wip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69" y="4908007"/>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4"/>
          <p:cNvSpPr>
            <a:spLocks noChangeArrowheads="1"/>
          </p:cNvSpPr>
          <p:nvPr userDrawn="1"/>
        </p:nvSpPr>
        <p:spPr bwMode="ltGray">
          <a:xfrm>
            <a:off x="5254752" y="4906753"/>
            <a:ext cx="327077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smtClean="0">
                <a:solidFill>
                  <a:srgbClr val="FFFFFF">
                    <a:alpha val="60000"/>
                  </a:srgbClr>
                </a:solidFill>
                <a:latin typeface="Arial"/>
                <a:ea typeface=""/>
                <a:cs typeface="CiscoSans Thin"/>
              </a:rPr>
              <a:t>© 2016  Cisco and/or its affiliates. All rights reserved.   Cisco Public</a:t>
            </a:r>
            <a:endParaRPr lang="en-US" sz="600" dirty="0">
              <a:solidFill>
                <a:srgbClr val="FFFFFF">
                  <a:alpha val="60000"/>
                </a:srgbClr>
              </a:solidFill>
              <a:latin typeface="Arial"/>
              <a:ea typeface=""/>
              <a:cs typeface="CiscoSans Thin"/>
            </a:endParaRPr>
          </a:p>
        </p:txBody>
      </p:sp>
    </p:spTree>
    <p:extLst/>
  </p:cSld>
  <p:clrMapOvr>
    <a:masterClrMapping/>
  </p:clrMapOvr>
  <p:transition spd="med">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1"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72"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quarter" idx="11" hasCustomPrompt="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5"/>
          <p:cNvSpPr>
            <a:spLocks noGrp="1"/>
          </p:cNvSpPr>
          <p:nvPr>
            <p:ph type="title" hasCustomPrompt="1"/>
          </p:nvPr>
        </p:nvSpPr>
        <p:spPr bwMode="auto">
          <a:xfrm>
            <a:off x="437766" y="341313"/>
            <a:ext cx="642705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576545" y="1646238"/>
            <a:ext cx="199091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p:transition spd="slow">
    <p:wip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 y="-2571"/>
            <a:ext cx="9150431" cy="5148642"/>
          </a:xfrm>
          <a:prstGeom prst="rect">
            <a:avLst/>
          </a:prstGeom>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31660" y="1643634"/>
            <a:ext cx="2080678" cy="1856232"/>
          </a:xfrm>
          <a:prstGeom prst="rect">
            <a:avLst/>
          </a:prstGeom>
        </p:spPr>
      </p:pic>
    </p:spTree>
    <p:extLst/>
  </p:cSld>
  <p:clrMapOvr>
    <a:masterClrMapping/>
  </p:clrMapOvr>
  <p:transition spd="slow">
    <p:wip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isco Umbrella Title Slide - 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21" name="Rectangle 20"/>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Text Placeholder 38"/>
          <p:cNvSpPr>
            <a:spLocks noGrp="1"/>
          </p:cNvSpPr>
          <p:nvPr>
            <p:ph type="body" sz="quarter" idx="11" hasCustomPrompt="1"/>
          </p:nvPr>
        </p:nvSpPr>
        <p:spPr>
          <a:xfrm>
            <a:off x="460788" y="4033195"/>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Click to edit presenter information</a:t>
            </a:r>
          </a:p>
        </p:txBody>
      </p:sp>
      <p:sp>
        <p:nvSpPr>
          <p:cNvPr id="18" name="Text Placeholder 40"/>
          <p:cNvSpPr>
            <a:spLocks noGrp="1"/>
          </p:cNvSpPr>
          <p:nvPr>
            <p:ph type="body" sz="quarter" idx="12" hasCustomPrompt="1"/>
          </p:nvPr>
        </p:nvSpPr>
        <p:spPr>
          <a:xfrm>
            <a:off x="460787" y="4273192"/>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CLICK TO EDIT DATE</a:t>
            </a:r>
          </a:p>
        </p:txBody>
      </p:sp>
      <p:sp>
        <p:nvSpPr>
          <p:cNvPr id="19" name="Text Placeholder 2"/>
          <p:cNvSpPr>
            <a:spLocks noGrp="1"/>
          </p:cNvSpPr>
          <p:nvPr>
            <p:ph type="body" sz="quarter" idx="13" hasCustomPrompt="1"/>
          </p:nvPr>
        </p:nvSpPr>
        <p:spPr>
          <a:xfrm>
            <a:off x="463292"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presentation subtitle</a:t>
            </a:r>
          </a:p>
        </p:txBody>
      </p:sp>
      <p:sp>
        <p:nvSpPr>
          <p:cNvPr id="14" name="Subtitle 2"/>
          <p:cNvSpPr>
            <a:spLocks noGrp="1"/>
          </p:cNvSpPr>
          <p:nvPr>
            <p:ph type="subTitle" idx="1" hasCustomPrompt="1"/>
          </p:nvPr>
        </p:nvSpPr>
        <p:spPr>
          <a:xfrm>
            <a:off x="460788" y="3793198"/>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lvl="0"/>
            <a:r>
              <a:rPr lang="en-US" dirty="0"/>
              <a:t>Click to edit presenter information</a:t>
            </a:r>
          </a:p>
        </p:txBody>
      </p:sp>
      <p:sp>
        <p:nvSpPr>
          <p:cNvPr id="15" name="Title 1"/>
          <p:cNvSpPr>
            <a:spLocks noGrp="1"/>
          </p:cNvSpPr>
          <p:nvPr>
            <p:ph type="ctrTitle" hasCustomPrompt="1"/>
          </p:nvPr>
        </p:nvSpPr>
        <p:spPr>
          <a:xfrm>
            <a:off x="425765"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j-lt"/>
                <a:cs typeface="CiscoSans Thin"/>
              </a:defRPr>
            </a:lvl1pPr>
          </a:lstStyle>
          <a:p>
            <a:r>
              <a:rPr lang="en-US" dirty="0"/>
              <a:t>Click to edit presentation title</a:t>
            </a:r>
          </a:p>
        </p:txBody>
      </p:sp>
      <p:pic>
        <p:nvPicPr>
          <p:cNvPr id="11" name="Picture 10"/>
          <p:cNvPicPr>
            <a:picLocks noChangeAspect="1"/>
          </p:cNvPicPr>
          <p:nvPr userDrawn="1"/>
        </p:nvPicPr>
        <p:blipFill rotWithShape="1">
          <a:blip r:embed="rId4" cstate="email">
            <a:extLst>
              <a:ext uri="{28A0092B-C50C-407E-A947-70E740481C1C}">
                <a14:useLocalDpi xmlns:a14="http://schemas.microsoft.com/office/drawing/2010/main"/>
              </a:ext>
            </a:extLst>
          </a:blip>
          <a:srcRect r="67989"/>
          <a:stretch/>
        </p:blipFill>
        <p:spPr>
          <a:xfrm rot="10800000" flipH="1" flipV="1">
            <a:off x="544624" y="549908"/>
            <a:ext cx="640709" cy="391402"/>
          </a:xfrm>
          <a:prstGeom prst="rect">
            <a:avLst/>
          </a:prstGeom>
        </p:spPr>
      </p:pic>
    </p:spTree>
    <p:extLst/>
  </p:cSld>
  <p:clrMapOvr>
    <a:masterClrMapping/>
  </p:clrMapOvr>
  <p:transition spd="slow">
    <p:wipe/>
  </p:transition>
  <p:extLst mod="1">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isco Umbrella Title Slide - 2">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141291" cy="5143500"/>
          </a:xfrm>
          <a:prstGeom prst="rect">
            <a:avLst/>
          </a:prstGeom>
        </p:spPr>
      </p:pic>
      <p:sp>
        <p:nvSpPr>
          <p:cNvPr id="21" name="Rectangle 20"/>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Text Placeholder 38"/>
          <p:cNvSpPr>
            <a:spLocks noGrp="1"/>
          </p:cNvSpPr>
          <p:nvPr>
            <p:ph type="body" sz="quarter" idx="11" hasCustomPrompt="1"/>
          </p:nvPr>
        </p:nvSpPr>
        <p:spPr>
          <a:xfrm>
            <a:off x="460788" y="4033195"/>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Click to edit presenter information</a:t>
            </a:r>
          </a:p>
        </p:txBody>
      </p:sp>
      <p:sp>
        <p:nvSpPr>
          <p:cNvPr id="18" name="Text Placeholder 40"/>
          <p:cNvSpPr>
            <a:spLocks noGrp="1"/>
          </p:cNvSpPr>
          <p:nvPr>
            <p:ph type="body" sz="quarter" idx="12" hasCustomPrompt="1"/>
          </p:nvPr>
        </p:nvSpPr>
        <p:spPr>
          <a:xfrm>
            <a:off x="460787" y="4273192"/>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CLICK TO EDIT DATE</a:t>
            </a:r>
          </a:p>
        </p:txBody>
      </p:sp>
      <p:sp>
        <p:nvSpPr>
          <p:cNvPr id="19" name="Text Placeholder 2"/>
          <p:cNvSpPr>
            <a:spLocks noGrp="1"/>
          </p:cNvSpPr>
          <p:nvPr>
            <p:ph type="body" sz="quarter" idx="13" hasCustomPrompt="1"/>
          </p:nvPr>
        </p:nvSpPr>
        <p:spPr>
          <a:xfrm>
            <a:off x="463292"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presentation subtitle</a:t>
            </a:r>
          </a:p>
        </p:txBody>
      </p:sp>
      <p:sp>
        <p:nvSpPr>
          <p:cNvPr id="14" name="Subtitle 2"/>
          <p:cNvSpPr>
            <a:spLocks noGrp="1"/>
          </p:cNvSpPr>
          <p:nvPr>
            <p:ph type="subTitle" idx="1" hasCustomPrompt="1"/>
          </p:nvPr>
        </p:nvSpPr>
        <p:spPr>
          <a:xfrm>
            <a:off x="460788" y="3793198"/>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lvl="0"/>
            <a:r>
              <a:rPr lang="en-US" dirty="0"/>
              <a:t>Click to edit presenter information</a:t>
            </a:r>
          </a:p>
        </p:txBody>
      </p:sp>
      <p:sp>
        <p:nvSpPr>
          <p:cNvPr id="15" name="Title 1"/>
          <p:cNvSpPr>
            <a:spLocks noGrp="1"/>
          </p:cNvSpPr>
          <p:nvPr>
            <p:ph type="ctrTitle" hasCustomPrompt="1"/>
          </p:nvPr>
        </p:nvSpPr>
        <p:spPr>
          <a:xfrm>
            <a:off x="425765"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j-lt"/>
                <a:cs typeface="CiscoSans Thin"/>
              </a:defRPr>
            </a:lvl1pPr>
          </a:lstStyle>
          <a:p>
            <a:r>
              <a:rPr lang="en-US" dirty="0"/>
              <a:t>Click to edit presentation title</a:t>
            </a:r>
          </a:p>
        </p:txBody>
      </p:sp>
      <p:pic>
        <p:nvPicPr>
          <p:cNvPr id="10" name="Picture 9"/>
          <p:cNvPicPr>
            <a:picLocks noChangeAspect="1"/>
          </p:cNvPicPr>
          <p:nvPr userDrawn="1"/>
        </p:nvPicPr>
        <p:blipFill rotWithShape="1">
          <a:blip r:embed="rId4" cstate="email">
            <a:extLst>
              <a:ext uri="{28A0092B-C50C-407E-A947-70E740481C1C}">
                <a14:useLocalDpi xmlns:a14="http://schemas.microsoft.com/office/drawing/2010/main"/>
              </a:ext>
            </a:extLst>
          </a:blip>
          <a:srcRect r="67989"/>
          <a:stretch/>
        </p:blipFill>
        <p:spPr>
          <a:xfrm rot="10800000" flipH="1" flipV="1">
            <a:off x="544624" y="549908"/>
            <a:ext cx="640709" cy="391402"/>
          </a:xfrm>
          <a:prstGeom prst="rect">
            <a:avLst/>
          </a:prstGeom>
        </p:spPr>
      </p:pic>
    </p:spTree>
    <p:extLst/>
  </p:cSld>
  <p:clrMapOvr>
    <a:masterClrMapping/>
  </p:clrMapOvr>
  <p:transition spd="slow">
    <p:wipe/>
  </p:transition>
  <p:extLst mod="1">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isco Umbrella Title Slide - 3">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984" y="-1"/>
            <a:ext cx="9142032" cy="5143501"/>
          </a:xfrm>
          <a:prstGeom prst="rect">
            <a:avLst/>
          </a:prstGeom>
          <a:noFill/>
        </p:spPr>
      </p:pic>
      <p:sp>
        <p:nvSpPr>
          <p:cNvPr id="21" name="Rectangle 20"/>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Text Placeholder 38"/>
          <p:cNvSpPr>
            <a:spLocks noGrp="1"/>
          </p:cNvSpPr>
          <p:nvPr>
            <p:ph type="body" sz="quarter" idx="11" hasCustomPrompt="1"/>
          </p:nvPr>
        </p:nvSpPr>
        <p:spPr>
          <a:xfrm>
            <a:off x="460788" y="4033195"/>
            <a:ext cx="8230366"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Click to edit presenter information</a:t>
            </a:r>
          </a:p>
        </p:txBody>
      </p:sp>
      <p:sp>
        <p:nvSpPr>
          <p:cNvPr id="18" name="Text Placeholder 40"/>
          <p:cNvSpPr>
            <a:spLocks noGrp="1"/>
          </p:cNvSpPr>
          <p:nvPr>
            <p:ph type="body" sz="quarter" idx="12" hasCustomPrompt="1"/>
          </p:nvPr>
        </p:nvSpPr>
        <p:spPr>
          <a:xfrm>
            <a:off x="460787" y="4273192"/>
            <a:ext cx="8230367" cy="288131"/>
          </a:xfrm>
          <a:prstGeom prst="rect">
            <a:avLst/>
          </a:prstGeom>
        </p:spPr>
        <p:txBody>
          <a:bodyPr lIns="91420" tIns="45710" rIns="91420" bIns="45710"/>
          <a:lstStyle>
            <a:lvl1pPr marL="0" indent="0" algn="l">
              <a:buFontTx/>
              <a:buNone/>
              <a:defRPr lang="en-US" sz="1000" b="1" i="0" kern="1200" baseline="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a:t>CLICK TO EDIT DATE</a:t>
            </a:r>
          </a:p>
        </p:txBody>
      </p:sp>
      <p:sp>
        <p:nvSpPr>
          <p:cNvPr id="19" name="Text Placeholder 2"/>
          <p:cNvSpPr>
            <a:spLocks noGrp="1"/>
          </p:cNvSpPr>
          <p:nvPr>
            <p:ph type="body" sz="quarter" idx="13" hasCustomPrompt="1"/>
          </p:nvPr>
        </p:nvSpPr>
        <p:spPr>
          <a:xfrm>
            <a:off x="463292" y="3211463"/>
            <a:ext cx="8236571" cy="299001"/>
          </a:xfrm>
          <a:prstGeom prst="rect">
            <a:avLst/>
          </a:prstGeom>
        </p:spPr>
        <p:txBody>
          <a:bodyPr lIns="91420" tIns="45710" rIns="91420" bIns="45710"/>
          <a:lstStyle>
            <a:lvl1pPr marL="0" indent="0">
              <a:buFont typeface="Arial" panose="020B0604020202020204" pitchFamily="34" charset="0"/>
              <a:buNone/>
              <a:defRPr sz="18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presentation subtitle</a:t>
            </a:r>
          </a:p>
        </p:txBody>
      </p:sp>
      <p:sp>
        <p:nvSpPr>
          <p:cNvPr id="20" name="Title 1"/>
          <p:cNvSpPr>
            <a:spLocks noGrp="1"/>
          </p:cNvSpPr>
          <p:nvPr>
            <p:ph type="ctrTitle" hasCustomPrompt="1"/>
          </p:nvPr>
        </p:nvSpPr>
        <p:spPr>
          <a:xfrm>
            <a:off x="425765" y="2639977"/>
            <a:ext cx="8274098" cy="644730"/>
          </a:xfrm>
          <a:prstGeom prst="rect">
            <a:avLst/>
          </a:prstGeom>
        </p:spPr>
        <p:txBody>
          <a:bodyPr anchor="b"/>
          <a:lstStyle>
            <a:lvl1pPr marL="0" indent="0" algn="l">
              <a:lnSpc>
                <a:spcPct val="90000"/>
              </a:lnSpc>
              <a:buFont typeface="Arial" panose="020B0604020202020204" pitchFamily="34" charset="0"/>
              <a:buNone/>
              <a:defRPr sz="4600" b="0" i="0" spc="-100" baseline="0">
                <a:solidFill>
                  <a:srgbClr val="FFFFFE"/>
                </a:solidFill>
                <a:latin typeface="+mj-lt"/>
                <a:cs typeface="CiscoSans Thin"/>
              </a:defRPr>
            </a:lvl1pPr>
          </a:lstStyle>
          <a:p>
            <a:r>
              <a:rPr lang="en-US" dirty="0"/>
              <a:t>Click to edit presentation title</a:t>
            </a:r>
          </a:p>
        </p:txBody>
      </p:sp>
      <p:sp>
        <p:nvSpPr>
          <p:cNvPr id="13" name="Subtitle 2"/>
          <p:cNvSpPr>
            <a:spLocks noGrp="1"/>
          </p:cNvSpPr>
          <p:nvPr>
            <p:ph type="subTitle" idx="1" hasCustomPrompt="1"/>
          </p:nvPr>
        </p:nvSpPr>
        <p:spPr>
          <a:xfrm>
            <a:off x="460788" y="3793198"/>
            <a:ext cx="8239075"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lvl="0"/>
            <a:r>
              <a:rPr lang="en-US" dirty="0"/>
              <a:t>Click to edit presenter information</a:t>
            </a:r>
          </a:p>
        </p:txBody>
      </p:sp>
      <p:pic>
        <p:nvPicPr>
          <p:cNvPr id="10" name="Picture 9"/>
          <p:cNvPicPr>
            <a:picLocks noChangeAspect="1"/>
          </p:cNvPicPr>
          <p:nvPr userDrawn="1"/>
        </p:nvPicPr>
        <p:blipFill rotWithShape="1">
          <a:blip r:embed="rId3" cstate="email">
            <a:extLst>
              <a:ext uri="{28A0092B-C50C-407E-A947-70E740481C1C}">
                <a14:useLocalDpi xmlns:a14="http://schemas.microsoft.com/office/drawing/2010/main"/>
              </a:ext>
            </a:extLst>
          </a:blip>
          <a:srcRect r="67989"/>
          <a:stretch/>
        </p:blipFill>
        <p:spPr>
          <a:xfrm rot="10800000" flipH="1" flipV="1">
            <a:off x="544624" y="549908"/>
            <a:ext cx="640709" cy="391402"/>
          </a:xfrm>
          <a:prstGeom prst="rect">
            <a:avLst/>
          </a:prstGeom>
        </p:spPr>
      </p:pic>
    </p:spTree>
    <p:extLst/>
  </p:cSld>
  <p:clrMapOvr>
    <a:masterClrMapping/>
  </p:clrMapOvr>
  <p:transition spd="slow">
    <p:wipe/>
  </p:transition>
  <p:extLst mod="1">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F5F5F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flipV="1">
            <a:off x="3749040" y="2124090"/>
            <a:ext cx="1626870" cy="857621"/>
          </a:xfrm>
          <a:prstGeom prst="rect">
            <a:avLst/>
          </a:prstGeom>
        </p:spPr>
      </p:pic>
    </p:spTree>
    <p:extLst/>
  </p:cSld>
  <p:clrMapOvr>
    <a:masterClrMapping/>
  </p:clrMapOvr>
  <p:transition spd="slow">
    <p:wipe/>
  </p:transition>
  <p:extLst mod="1">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61205" y="1439060"/>
            <a:ext cx="3950208" cy="2265389"/>
          </a:xfrm>
        </p:spPr>
        <p:txBody>
          <a:bodyPr lIns="61715" tIns="34288" rIns="61715" bIns="34288" rtlCol="0" anchor="ctr">
            <a:noAutofit/>
          </a:bodyPr>
          <a:lstStyle>
            <a:lvl1pPr marL="0" indent="0" algn="l" defTabSz="685748" rtl="0" eaLnBrk="1" latinLnBrk="0" hangingPunct="1">
              <a:lnSpc>
                <a:spcPct val="100000"/>
              </a:lnSpc>
              <a:spcBef>
                <a:spcPct val="0"/>
              </a:spcBef>
              <a:buClr>
                <a:schemeClr val="tx1"/>
              </a:buClr>
              <a:buFont typeface="Ciscolight" pitchFamily="2" charset="0"/>
              <a:buNone/>
              <a:defRPr lang="en-US" sz="4600" b="0" kern="1200" spc="0" baseline="0" dirty="0">
                <a:solidFill>
                  <a:schemeClr val="accent1"/>
                </a:solidFill>
                <a:latin typeface="+mj-lt"/>
                <a:ea typeface="+mj-ea"/>
                <a:cs typeface="+mj-cs"/>
              </a:defRPr>
            </a:lvl1pPr>
          </a:lstStyle>
          <a:p>
            <a:r>
              <a:rPr lang="en-US" dirty="0"/>
              <a:t>Agenda title</a:t>
            </a:r>
          </a:p>
        </p:txBody>
      </p:sp>
      <p:sp>
        <p:nvSpPr>
          <p:cNvPr id="9" name="Text Placeholder 3"/>
          <p:cNvSpPr>
            <a:spLocks noGrp="1"/>
          </p:cNvSpPr>
          <p:nvPr>
            <p:ph type="body" sz="quarter" idx="11" hasCustomPrompt="1"/>
          </p:nvPr>
        </p:nvSpPr>
        <p:spPr>
          <a:xfrm>
            <a:off x="4742106" y="654518"/>
            <a:ext cx="3950208" cy="3840480"/>
          </a:xfrm>
          <a:prstGeom prst="rect">
            <a:avLst/>
          </a:prstGeom>
        </p:spPr>
        <p:txBody>
          <a:bodyPr lIns="91420" tIns="45710" rIns="91420" bIns="45710" anchor="ctr" anchorCtr="0">
            <a:noAutofit/>
          </a:bodyPr>
          <a:lstStyle>
            <a:lvl1pPr marL="0" indent="0">
              <a:lnSpc>
                <a:spcPct val="100000"/>
              </a:lnSpc>
              <a:spcBef>
                <a:spcPts val="0"/>
              </a:spcBef>
              <a:spcAft>
                <a:spcPts val="800"/>
              </a:spcAft>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US" dirty="0"/>
              <a:t>Click to edit agenda text</a:t>
            </a:r>
          </a:p>
        </p:txBody>
      </p:sp>
      <p:sp>
        <p:nvSpPr>
          <p:cNvPr id="6" name="Rectangle 5"/>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7" name="Straight Connector 6"/>
          <p:cNvCxnSpPr/>
          <p:nvPr userDrawn="1"/>
        </p:nvCxnSpPr>
        <p:spPr>
          <a:xfrm flipH="1">
            <a:off x="4571734" y="1208531"/>
            <a:ext cx="267" cy="2788920"/>
          </a:xfrm>
          <a:prstGeom prst="line">
            <a:avLst/>
          </a:prstGeom>
          <a:ln w="1905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Blue - Segue">
    <p:bg>
      <p:bgPr>
        <a:gradFill>
          <a:gsLst>
            <a:gs pos="10000">
              <a:srgbClr val="04A0C3"/>
            </a:gs>
            <a:gs pos="90000">
              <a:srgbClr val="576DEB"/>
            </a:gs>
          </a:gsLst>
          <a:lin ang="3300000" scaled="0"/>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25454" y="708389"/>
            <a:ext cx="8274410" cy="2569946"/>
          </a:xfrm>
          <a:prstGeom prst="rect">
            <a:avLst/>
          </a:prstGeom>
        </p:spPr>
        <p:txBody>
          <a:bodyPr anchor="b">
            <a:noAutofit/>
          </a:bodyPr>
          <a:lstStyle>
            <a:lvl1pPr marL="0" indent="0" algn="l">
              <a:lnSpc>
                <a:spcPct val="90000"/>
              </a:lnSpc>
              <a:buFont typeface="Arial" panose="020B0604020202020204" pitchFamily="34" charset="0"/>
              <a:buNone/>
              <a:defRPr sz="4600" b="0" i="0" spc="-100" baseline="0">
                <a:solidFill>
                  <a:schemeClr val="bg1"/>
                </a:solidFill>
                <a:latin typeface="+mj-lt"/>
                <a:cs typeface="CiscoSans Thin"/>
              </a:defRPr>
            </a:lvl1pPr>
          </a:lstStyle>
          <a:p>
            <a:r>
              <a:rPr lang="en-US" dirty="0"/>
              <a:t>Click to edit segue title</a:t>
            </a:r>
          </a:p>
        </p:txBody>
      </p:sp>
      <p:sp>
        <p:nvSpPr>
          <p:cNvPr id="9" name="Rectangle 8"/>
          <p:cNvSpPr/>
          <p:nvPr userDrawn="1"/>
        </p:nvSpPr>
        <p:spPr>
          <a:xfrm>
            <a:off x="0" y="0"/>
            <a:ext cx="9144000" cy="731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8"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a:solidFill>
                  <a:srgbClr val="FFFFFF">
                    <a:alpha val="60000"/>
                  </a:srgbClr>
                </a:solidFill>
                <a:latin typeface="Arial"/>
                <a:ea typeface=""/>
                <a:cs typeface="CiscoSans Thin"/>
              </a:rPr>
              <a:t>2017</a:t>
            </a:r>
            <a:r>
              <a:rPr lang="en-US" sz="600" dirty="0">
                <a:solidFill>
                  <a:srgbClr val="FFFFFF">
                    <a:alpha val="60000"/>
                  </a:srgbClr>
                </a:solidFill>
                <a:latin typeface="Arial"/>
                <a:ea typeface=""/>
                <a:cs typeface="CiscoSans Thin"/>
              </a:rPr>
              <a:t>  Cisco and/or its affiliates. All rights reserved.   Cisco Confidential</a:t>
            </a:r>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Tree>
    <p:extLst/>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Purple - Segue">
    <p:bg>
      <p:bgPr>
        <a:gradFill>
          <a:gsLst>
            <a:gs pos="10000">
              <a:srgbClr val="975CE5"/>
            </a:gs>
            <a:gs pos="90000">
              <a:srgbClr val="CC56AB"/>
            </a:gs>
          </a:gsLst>
          <a:lin ang="3300000" scaled="0"/>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25454" y="708389"/>
            <a:ext cx="8274410" cy="2569946"/>
          </a:xfrm>
          <a:prstGeom prst="rect">
            <a:avLst/>
          </a:prstGeom>
        </p:spPr>
        <p:txBody>
          <a:bodyPr anchor="b">
            <a:noAutofit/>
          </a:bodyPr>
          <a:lstStyle>
            <a:lvl1pPr marL="0" indent="0" algn="l">
              <a:lnSpc>
                <a:spcPct val="90000"/>
              </a:lnSpc>
              <a:buFont typeface="Arial" panose="020B0604020202020204" pitchFamily="34" charset="0"/>
              <a:buNone/>
              <a:defRPr sz="4600" b="0" i="0" spc="-100" baseline="0">
                <a:solidFill>
                  <a:schemeClr val="bg1"/>
                </a:solidFill>
                <a:latin typeface="+mj-lt"/>
                <a:cs typeface="CiscoSans Thin"/>
              </a:defRPr>
            </a:lvl1pPr>
          </a:lstStyle>
          <a:p>
            <a:r>
              <a:rPr lang="en-US" dirty="0"/>
              <a:t>Click to edit segue title</a:t>
            </a:r>
          </a:p>
        </p:txBody>
      </p:sp>
      <p:sp>
        <p:nvSpPr>
          <p:cNvPr id="10" name="Rectangle 9"/>
          <p:cNvSpPr/>
          <p:nvPr userDrawn="1"/>
        </p:nvSpPr>
        <p:spPr>
          <a:xfrm>
            <a:off x="0" y="0"/>
            <a:ext cx="9144000" cy="731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8"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a:t>
            </a:r>
            <a:r>
              <a:rPr lang="is-IS" sz="600" dirty="0">
                <a:solidFill>
                  <a:srgbClr val="FFFFFF">
                    <a:alpha val="60000"/>
                  </a:srgbClr>
                </a:solidFill>
                <a:latin typeface="Arial"/>
                <a:ea typeface=""/>
                <a:cs typeface="CiscoSans Thin"/>
              </a:rPr>
              <a:t>2017</a:t>
            </a:r>
            <a:r>
              <a:rPr lang="en-US" sz="600" dirty="0">
                <a:solidFill>
                  <a:srgbClr val="FFFFFF">
                    <a:alpha val="60000"/>
                  </a:srgbClr>
                </a:solidFill>
                <a:latin typeface="Arial"/>
                <a:ea typeface=""/>
                <a:cs typeface="CiscoSans Thin"/>
              </a:rPr>
              <a:t>  Cisco and/or its affiliates. All rights reserved.   Cisco Confidential</a:t>
            </a: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Tree>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theme" Target="../theme/theme1.xml"/><Relationship Id="rId3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46" Type="http://schemas.openxmlformats.org/officeDocument/2006/relationships/slideLayout" Target="../slideLayouts/slideLayout138.xml"/><Relationship Id="rId47" Type="http://schemas.openxmlformats.org/officeDocument/2006/relationships/slideLayout" Target="../slideLayouts/slideLayout139.xml"/><Relationship Id="rId48" Type="http://schemas.openxmlformats.org/officeDocument/2006/relationships/slideLayout" Target="../slideLayouts/slideLayout140.xml"/><Relationship Id="rId49" Type="http://schemas.openxmlformats.org/officeDocument/2006/relationships/theme" Target="../theme/theme10.xml"/><Relationship Id="rId20" Type="http://schemas.openxmlformats.org/officeDocument/2006/relationships/slideLayout" Target="../slideLayouts/slideLayout112.xml"/><Relationship Id="rId21" Type="http://schemas.openxmlformats.org/officeDocument/2006/relationships/slideLayout" Target="../slideLayouts/slideLayout113.xml"/><Relationship Id="rId22" Type="http://schemas.openxmlformats.org/officeDocument/2006/relationships/slideLayout" Target="../slideLayouts/slideLayout114.xml"/><Relationship Id="rId23" Type="http://schemas.openxmlformats.org/officeDocument/2006/relationships/slideLayout" Target="../slideLayouts/slideLayout115.xml"/><Relationship Id="rId24" Type="http://schemas.openxmlformats.org/officeDocument/2006/relationships/slideLayout" Target="../slideLayouts/slideLayout116.xml"/><Relationship Id="rId25" Type="http://schemas.openxmlformats.org/officeDocument/2006/relationships/slideLayout" Target="../slideLayouts/slideLayout117.xml"/><Relationship Id="rId26" Type="http://schemas.openxmlformats.org/officeDocument/2006/relationships/slideLayout" Target="../slideLayouts/slideLayout118.xml"/><Relationship Id="rId27" Type="http://schemas.openxmlformats.org/officeDocument/2006/relationships/slideLayout" Target="../slideLayouts/slideLayout119.xml"/><Relationship Id="rId28" Type="http://schemas.openxmlformats.org/officeDocument/2006/relationships/slideLayout" Target="../slideLayouts/slideLayout120.xml"/><Relationship Id="rId29" Type="http://schemas.openxmlformats.org/officeDocument/2006/relationships/slideLayout" Target="../slideLayouts/slideLayout121.xml"/><Relationship Id="rId50" Type="http://schemas.openxmlformats.org/officeDocument/2006/relationships/image" Target="../media/image14.wmf"/><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30" Type="http://schemas.openxmlformats.org/officeDocument/2006/relationships/slideLayout" Target="../slideLayouts/slideLayout122.xml"/><Relationship Id="rId31" Type="http://schemas.openxmlformats.org/officeDocument/2006/relationships/slideLayout" Target="../slideLayouts/slideLayout123.xml"/><Relationship Id="rId32" Type="http://schemas.openxmlformats.org/officeDocument/2006/relationships/slideLayout" Target="../slideLayouts/slideLayout124.xml"/><Relationship Id="rId9" Type="http://schemas.openxmlformats.org/officeDocument/2006/relationships/slideLayout" Target="../slideLayouts/slideLayout101.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33" Type="http://schemas.openxmlformats.org/officeDocument/2006/relationships/slideLayout" Target="../slideLayouts/slideLayout125.xml"/><Relationship Id="rId34" Type="http://schemas.openxmlformats.org/officeDocument/2006/relationships/slideLayout" Target="../slideLayouts/slideLayout126.xml"/><Relationship Id="rId35" Type="http://schemas.openxmlformats.org/officeDocument/2006/relationships/slideLayout" Target="../slideLayouts/slideLayout127.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slideLayout" Target="../slideLayouts/slideLayout105.xml"/><Relationship Id="rId14" Type="http://schemas.openxmlformats.org/officeDocument/2006/relationships/slideLayout" Target="../slideLayouts/slideLayout106.xml"/><Relationship Id="rId15" Type="http://schemas.openxmlformats.org/officeDocument/2006/relationships/slideLayout" Target="../slideLayouts/slideLayout107.xml"/><Relationship Id="rId16" Type="http://schemas.openxmlformats.org/officeDocument/2006/relationships/slideLayout" Target="../slideLayouts/slideLayout108.xml"/><Relationship Id="rId17" Type="http://schemas.openxmlformats.org/officeDocument/2006/relationships/slideLayout" Target="../slideLayouts/slideLayout109.xml"/><Relationship Id="rId18" Type="http://schemas.openxmlformats.org/officeDocument/2006/relationships/slideLayout" Target="../slideLayouts/slideLayout110.xml"/><Relationship Id="rId19" Type="http://schemas.openxmlformats.org/officeDocument/2006/relationships/slideLayout" Target="../slideLayouts/slideLayout111.xml"/><Relationship Id="rId37" Type="http://schemas.openxmlformats.org/officeDocument/2006/relationships/slideLayout" Target="../slideLayouts/slideLayout129.xml"/><Relationship Id="rId38" Type="http://schemas.openxmlformats.org/officeDocument/2006/relationships/slideLayout" Target="../slideLayouts/slideLayout130.xml"/><Relationship Id="rId39" Type="http://schemas.openxmlformats.org/officeDocument/2006/relationships/slideLayout" Target="../slideLayouts/slideLayout131.xml"/><Relationship Id="rId40" Type="http://schemas.openxmlformats.org/officeDocument/2006/relationships/slideLayout" Target="../slideLayouts/slideLayout132.xml"/><Relationship Id="rId41" Type="http://schemas.openxmlformats.org/officeDocument/2006/relationships/slideLayout" Target="../slideLayouts/slideLayout133.xml"/><Relationship Id="rId42" Type="http://schemas.openxmlformats.org/officeDocument/2006/relationships/slideLayout" Target="../slideLayouts/slideLayout134.xml"/><Relationship Id="rId43" Type="http://schemas.openxmlformats.org/officeDocument/2006/relationships/slideLayout" Target="../slideLayouts/slideLayout135.xml"/><Relationship Id="rId44" Type="http://schemas.openxmlformats.org/officeDocument/2006/relationships/slideLayout" Target="../slideLayouts/slideLayout136.xml"/><Relationship Id="rId45"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slideLayout" Target="../slideLayouts/slideLayout152.xml"/><Relationship Id="rId13" Type="http://schemas.openxmlformats.org/officeDocument/2006/relationships/theme" Target="../theme/theme11.xml"/><Relationship Id="rId14" Type="http://schemas.openxmlformats.org/officeDocument/2006/relationships/image" Target="../media/image23.wmf"/><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theme" Target="../theme/theme12.xml"/><Relationship Id="rId10" Type="http://schemas.openxmlformats.org/officeDocument/2006/relationships/image" Target="../media/image10.png"/><Relationship Id="rId1" Type="http://schemas.openxmlformats.org/officeDocument/2006/relationships/slideLayout" Target="../slideLayouts/slideLayout153.xml"/><Relationship Id="rId2"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13.xml"/><Relationship Id="rId13" Type="http://schemas.openxmlformats.org/officeDocument/2006/relationships/image" Target="../media/image23.wmf"/><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20" Type="http://schemas.openxmlformats.org/officeDocument/2006/relationships/slideLayout" Target="../slideLayouts/slideLayout191.xml"/><Relationship Id="rId21" Type="http://schemas.openxmlformats.org/officeDocument/2006/relationships/slideLayout" Target="../slideLayouts/slideLayout192.xml"/><Relationship Id="rId22" Type="http://schemas.openxmlformats.org/officeDocument/2006/relationships/slideLayout" Target="../slideLayouts/slideLayout193.xml"/><Relationship Id="rId23" Type="http://schemas.openxmlformats.org/officeDocument/2006/relationships/slideLayout" Target="../slideLayouts/slideLayout194.xml"/><Relationship Id="rId24" Type="http://schemas.openxmlformats.org/officeDocument/2006/relationships/slideLayout" Target="../slideLayouts/slideLayout195.xml"/><Relationship Id="rId25" Type="http://schemas.openxmlformats.org/officeDocument/2006/relationships/slideLayout" Target="../slideLayouts/slideLayout196.xml"/><Relationship Id="rId26" Type="http://schemas.openxmlformats.org/officeDocument/2006/relationships/slideLayout" Target="../slideLayouts/slideLayout197.xml"/><Relationship Id="rId27" Type="http://schemas.openxmlformats.org/officeDocument/2006/relationships/slideLayout" Target="../slideLayouts/slideLayout198.xml"/><Relationship Id="rId28" Type="http://schemas.openxmlformats.org/officeDocument/2006/relationships/slideLayout" Target="../slideLayouts/slideLayout199.xml"/><Relationship Id="rId29" Type="http://schemas.openxmlformats.org/officeDocument/2006/relationships/slideLayout" Target="../slideLayouts/slideLayout200.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30" Type="http://schemas.openxmlformats.org/officeDocument/2006/relationships/slideLayout" Target="../slideLayouts/slideLayout201.xml"/><Relationship Id="rId31" Type="http://schemas.openxmlformats.org/officeDocument/2006/relationships/slideLayout" Target="../slideLayouts/slideLayout202.xml"/><Relationship Id="rId32" Type="http://schemas.openxmlformats.org/officeDocument/2006/relationships/theme" Target="../theme/theme14.xml"/><Relationship Id="rId9" Type="http://schemas.openxmlformats.org/officeDocument/2006/relationships/slideLayout" Target="../slideLayouts/slideLayout180.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33" Type="http://schemas.openxmlformats.org/officeDocument/2006/relationships/image" Target="../media/image10.png"/><Relationship Id="rId10" Type="http://schemas.openxmlformats.org/officeDocument/2006/relationships/slideLayout" Target="../slideLayouts/slideLayout181.xml"/><Relationship Id="rId11" Type="http://schemas.openxmlformats.org/officeDocument/2006/relationships/slideLayout" Target="../slideLayouts/slideLayout182.xml"/><Relationship Id="rId12" Type="http://schemas.openxmlformats.org/officeDocument/2006/relationships/slideLayout" Target="../slideLayouts/slideLayout183.xml"/><Relationship Id="rId13" Type="http://schemas.openxmlformats.org/officeDocument/2006/relationships/slideLayout" Target="../slideLayouts/slideLayout184.xml"/><Relationship Id="rId14" Type="http://schemas.openxmlformats.org/officeDocument/2006/relationships/slideLayout" Target="../slideLayouts/slideLayout185.xml"/><Relationship Id="rId15" Type="http://schemas.openxmlformats.org/officeDocument/2006/relationships/slideLayout" Target="../slideLayouts/slideLayout186.xml"/><Relationship Id="rId16" Type="http://schemas.openxmlformats.org/officeDocument/2006/relationships/slideLayout" Target="../slideLayouts/slideLayout187.xml"/><Relationship Id="rId17" Type="http://schemas.openxmlformats.org/officeDocument/2006/relationships/slideLayout" Target="../slideLayouts/slideLayout188.xml"/><Relationship Id="rId18" Type="http://schemas.openxmlformats.org/officeDocument/2006/relationships/slideLayout" Target="../slideLayouts/slideLayout189.xml"/><Relationship Id="rId19" Type="http://schemas.openxmlformats.org/officeDocument/2006/relationships/slideLayout" Target="../slideLayouts/slideLayout19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213.xml"/><Relationship Id="rId12" Type="http://schemas.openxmlformats.org/officeDocument/2006/relationships/slideLayout" Target="../slideLayouts/slideLayout214.xml"/><Relationship Id="rId13" Type="http://schemas.openxmlformats.org/officeDocument/2006/relationships/theme" Target="../theme/theme15.xml"/><Relationship Id="rId14" Type="http://schemas.openxmlformats.org/officeDocument/2006/relationships/image" Target="../media/image23.wmf"/><Relationship Id="rId1" Type="http://schemas.openxmlformats.org/officeDocument/2006/relationships/slideLayout" Target="../slideLayouts/slideLayout203.xml"/><Relationship Id="rId2" Type="http://schemas.openxmlformats.org/officeDocument/2006/relationships/slideLayout" Target="../slideLayouts/slideLayout204.xml"/><Relationship Id="rId3" Type="http://schemas.openxmlformats.org/officeDocument/2006/relationships/slideLayout" Target="../slideLayouts/slideLayout205.xml"/><Relationship Id="rId4" Type="http://schemas.openxmlformats.org/officeDocument/2006/relationships/slideLayout" Target="../slideLayouts/slideLayout206.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9" Type="http://schemas.openxmlformats.org/officeDocument/2006/relationships/slideLayout" Target="../slideLayouts/slideLayout211.xml"/><Relationship Id="rId10" Type="http://schemas.openxmlformats.org/officeDocument/2006/relationships/slideLayout" Target="../slideLayouts/slideLayout212.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theme" Target="../theme/theme16.xml"/><Relationship Id="rId9" Type="http://schemas.openxmlformats.org/officeDocument/2006/relationships/image" Target="../media/image12.png"/><Relationship Id="rId1" Type="http://schemas.openxmlformats.org/officeDocument/2006/relationships/slideLayout" Target="../slideLayouts/slideLayout215.xml"/><Relationship Id="rId2" Type="http://schemas.openxmlformats.org/officeDocument/2006/relationships/slideLayout" Target="../slideLayouts/slideLayout2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theme" Target="../theme/theme17.xml"/><Relationship Id="rId9" Type="http://schemas.openxmlformats.org/officeDocument/2006/relationships/image" Target="../media/image12.png"/><Relationship Id="rId1" Type="http://schemas.openxmlformats.org/officeDocument/2006/relationships/slideLayout" Target="../slideLayouts/slideLayout222.xml"/><Relationship Id="rId2" Type="http://schemas.openxmlformats.org/officeDocument/2006/relationships/slideLayout" Target="../slideLayouts/slideLayout223.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231.xml"/><Relationship Id="rId4" Type="http://schemas.openxmlformats.org/officeDocument/2006/relationships/slideLayout" Target="../slideLayouts/slideLayout232.xml"/><Relationship Id="rId5" Type="http://schemas.openxmlformats.org/officeDocument/2006/relationships/slideLayout" Target="../slideLayouts/slideLayout233.xml"/><Relationship Id="rId6" Type="http://schemas.openxmlformats.org/officeDocument/2006/relationships/slideLayout" Target="../slideLayouts/slideLayout234.xml"/><Relationship Id="rId7" Type="http://schemas.openxmlformats.org/officeDocument/2006/relationships/slideLayout" Target="../slideLayouts/slideLayout235.xml"/><Relationship Id="rId8" Type="http://schemas.openxmlformats.org/officeDocument/2006/relationships/theme" Target="../theme/theme18.xml"/><Relationship Id="rId9" Type="http://schemas.openxmlformats.org/officeDocument/2006/relationships/image" Target="../media/image12.png"/><Relationship Id="rId1" Type="http://schemas.openxmlformats.org/officeDocument/2006/relationships/slideLayout" Target="../slideLayouts/slideLayout229.xml"/><Relationship Id="rId2" Type="http://schemas.openxmlformats.org/officeDocument/2006/relationships/slideLayout" Target="../slideLayouts/slideLayout23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2.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theme" Target="../theme/theme3.xml"/><Relationship Id="rId14"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theme" Target="../theme/theme4.xml"/><Relationship Id="rId8" Type="http://schemas.openxmlformats.org/officeDocument/2006/relationships/image" Target="../media/image10.png"/><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theme" Target="../theme/theme5.xml"/><Relationship Id="rId8" Type="http://schemas.openxmlformats.org/officeDocument/2006/relationships/image" Target="../media/image12.png"/><Relationship Id="rId1" Type="http://schemas.openxmlformats.org/officeDocument/2006/relationships/slideLayout" Target="../slideLayouts/slideLayout58.xml"/><Relationship Id="rId2"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theme" Target="../theme/theme6.xml"/><Relationship Id="rId8" Type="http://schemas.openxmlformats.org/officeDocument/2006/relationships/image" Target="../media/image12.png"/><Relationship Id="rId1" Type="http://schemas.openxmlformats.org/officeDocument/2006/relationships/slideLayout" Target="../slideLayouts/slideLayout64.xml"/><Relationship Id="rId2"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theme" Target="../theme/theme7.xml"/><Relationship Id="rId8" Type="http://schemas.openxmlformats.org/officeDocument/2006/relationships/image" Target="../media/image12.png"/><Relationship Id="rId1" Type="http://schemas.openxmlformats.org/officeDocument/2006/relationships/slideLayout" Target="../slideLayouts/slideLayout70.xml"/><Relationship Id="rId2"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theme" Target="../theme/theme8.xml"/><Relationship Id="rId1" Type="http://schemas.openxmlformats.org/officeDocument/2006/relationships/slideLayout" Target="../slideLayouts/slideLayout76.xml"/><Relationship Id="rId2"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theme" Target="../theme/theme9.xml"/><Relationship Id="rId14" Type="http://schemas.openxmlformats.org/officeDocument/2006/relationships/image" Target="../media/image4.png"/><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636090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1">
                    <a:lumMod val="75000"/>
                  </a:schemeClr>
                </a:solidFill>
                <a:latin typeface="+mn-lt"/>
                <a:ea typeface="+mn-ea"/>
                <a:cs typeface="CiscoSans Thin"/>
              </a:rPr>
              <a:t>© </a:t>
            </a:r>
            <a:r>
              <a:rPr lang="en-US" sz="600" spc="20" baseline="0" dirty="0" smtClean="0">
                <a:solidFill>
                  <a:schemeClr val="bg1">
                    <a:lumMod val="75000"/>
                  </a:schemeClr>
                </a:solidFill>
                <a:latin typeface="+mn-lt"/>
                <a:ea typeface="+mn-ea"/>
                <a:cs typeface="CiscoSans Thin"/>
              </a:rPr>
              <a:t>2017  </a:t>
            </a:r>
            <a:r>
              <a:rPr lang="en-US" sz="600" spc="20" baseline="0" dirty="0">
                <a:solidFill>
                  <a:schemeClr val="bg1">
                    <a:lumMod val="75000"/>
                  </a:schemeClr>
                </a:solidFill>
                <a:latin typeface="+mn-lt"/>
                <a:ea typeface="+mn-ea"/>
                <a:cs typeface="CiscoSans Thin"/>
              </a:rPr>
              <a:t>Cisco and/or its affiliates. All rights reserved.   Cisco Confidential</a:t>
            </a:r>
          </a:p>
        </p:txBody>
      </p:sp>
      <p:pic>
        <p:nvPicPr>
          <p:cNvPr id="8" name="Picture 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7233313" y="503204"/>
            <a:ext cx="1429035" cy="468852"/>
          </a:xfrm>
          <a:prstGeom prst="rect">
            <a:avLst/>
          </a:prstGeom>
        </p:spPr>
      </p:pic>
    </p:spTree>
  </p:cSld>
  <p:clrMap bg1="lt1" tx1="dk1" bg2="lt2" tx2="dk2" accent1="accent1" accent2="accent2" accent3="accent3" accent4="accent4" accent5="accent5" accent6="accent6" hlink="hlink" folHlink="folHlink"/>
  <p:sldLayoutIdLst>
    <p:sldLayoutId id="2147483874" r:id="rId1"/>
    <p:sldLayoutId id="2147484013" r:id="rId2"/>
    <p:sldLayoutId id="2147484014" r:id="rId3"/>
    <p:sldLayoutId id="2147483978" r:id="rId4"/>
    <p:sldLayoutId id="2147483979" r:id="rId5"/>
    <p:sldLayoutId id="2147483980" r:id="rId6"/>
    <p:sldLayoutId id="2147483981" r:id="rId7"/>
    <p:sldLayoutId id="2147483879" r:id="rId8"/>
    <p:sldLayoutId id="2147483976" r:id="rId9"/>
    <p:sldLayoutId id="2147483885" r:id="rId10"/>
    <p:sldLayoutId id="2147484011" r:id="rId11"/>
    <p:sldLayoutId id="2147483985" r:id="rId12"/>
    <p:sldLayoutId id="2147483986" r:id="rId13"/>
    <p:sldLayoutId id="2147484012" r:id="rId14"/>
    <p:sldLayoutId id="2147483969" r:id="rId15"/>
    <p:sldLayoutId id="2147483968" r:id="rId16"/>
    <p:sldLayoutId id="2147483973" r:id="rId17"/>
    <p:sldLayoutId id="2147483967" r:id="rId18"/>
    <p:sldLayoutId id="2147483970" r:id="rId19"/>
    <p:sldLayoutId id="2147483987" r:id="rId20"/>
    <p:sldLayoutId id="2147483983" r:id="rId21"/>
    <p:sldLayoutId id="2147483971" r:id="rId22"/>
    <p:sldLayoutId id="2147483972" r:id="rId23"/>
    <p:sldLayoutId id="2147483897" r:id="rId24"/>
    <p:sldLayoutId id="2147484268" r:id="rId25"/>
    <p:sldLayoutId id="2147484269" r:id="rId26"/>
    <p:sldLayoutId id="2147484270" r:id="rId27"/>
    <p:sldLayoutId id="2147484271" r:id="rId2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mj-ea"/>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684"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guide id="8" orient="horz" pos="577" userDrawn="1">
          <p15:clr>
            <a:srgbClr val="F26B43"/>
          </p15:clr>
        </p15:guide>
        <p15:guide id="9" orient="horz" pos="83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50" cstate="email">
            <a:extLst>
              <a:ext uri="{28A0092B-C50C-407E-A947-70E740481C1C}">
                <a14:useLocalDpi xmlns:a14="http://schemas.microsoft.com/office/drawing/2010/main"/>
              </a:ext>
            </a:extLst>
          </a:blip>
          <a:srcRect r="68266"/>
          <a:stretch/>
        </p:blipFill>
        <p:spPr>
          <a:xfrm rot="10800000" flipH="1" flipV="1">
            <a:off x="533400" y="4671590"/>
            <a:ext cx="351263" cy="216458"/>
          </a:xfrm>
          <a:prstGeom prst="rect">
            <a:avLst/>
          </a:prstGeom>
        </p:spPr>
      </p:pic>
      <p:sp>
        <p:nvSpPr>
          <p:cNvPr id="1026" name="Title Placeholder 5"/>
          <p:cNvSpPr>
            <a:spLocks noGrp="1"/>
          </p:cNvSpPr>
          <p:nvPr>
            <p:ph type="title"/>
          </p:nvPr>
        </p:nvSpPr>
        <p:spPr bwMode="auto">
          <a:xfrm>
            <a:off x="437766" y="489098"/>
            <a:ext cx="8290598" cy="379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en-GB" altLang="en-US" dirty="0"/>
              <a:t>Click to edit title</a:t>
            </a:r>
          </a:p>
        </p:txBody>
      </p:sp>
      <p:sp>
        <p:nvSpPr>
          <p:cNvPr id="12" name="Rectangle 7"/>
          <p:cNvSpPr>
            <a:spLocks noChangeArrowheads="1"/>
          </p:cNvSpPr>
          <p:nvPr/>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is-IS" sz="600" dirty="0">
                <a:solidFill>
                  <a:srgbClr val="000000">
                    <a:alpha val="25000"/>
                  </a:srgbClr>
                </a:solidFill>
                <a:latin typeface="Arial"/>
                <a:ea typeface=""/>
                <a:cs typeface="CiscoSans Thin"/>
              </a:rPr>
              <a:t>2017</a:t>
            </a:r>
            <a:r>
              <a:rPr lang="en-US" sz="600" dirty="0">
                <a:solidFill>
                  <a:srgbClr val="000000">
                    <a:alpha val="25000"/>
                  </a:srgbClr>
                </a:solidFill>
                <a:latin typeface="Arial"/>
                <a:ea typeface=""/>
                <a:cs typeface="CiscoSans Thin"/>
              </a:rPr>
              <a:t>  Cisco and/or its affiliates. All rights reserved.   Cisco Confidential</a:t>
            </a:r>
          </a:p>
        </p:txBody>
      </p:sp>
    </p:spTree>
    <p:extLst>
      <p:ext uri="{BB962C8B-B14F-4D97-AF65-F5344CB8AC3E}">
        <p14:creationId xmlns:p14="http://schemas.microsoft.com/office/powerpoint/2010/main" val="636054806"/>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 id="2147484134" r:id="rId18"/>
    <p:sldLayoutId id="2147484135" r:id="rId19"/>
    <p:sldLayoutId id="2147484136" r:id="rId20"/>
    <p:sldLayoutId id="2147484137" r:id="rId21"/>
    <p:sldLayoutId id="2147484138" r:id="rId22"/>
    <p:sldLayoutId id="2147484139" r:id="rId23"/>
    <p:sldLayoutId id="2147484140" r:id="rId24"/>
    <p:sldLayoutId id="2147484141" r:id="rId25"/>
    <p:sldLayoutId id="2147484142" r:id="rId26"/>
    <p:sldLayoutId id="2147484143" r:id="rId27"/>
    <p:sldLayoutId id="2147484144" r:id="rId28"/>
    <p:sldLayoutId id="2147484145" r:id="rId29"/>
    <p:sldLayoutId id="2147484146" r:id="rId30"/>
    <p:sldLayoutId id="2147484147" r:id="rId31"/>
    <p:sldLayoutId id="2147484148" r:id="rId32"/>
    <p:sldLayoutId id="2147484149" r:id="rId33"/>
    <p:sldLayoutId id="2147484150" r:id="rId34"/>
    <p:sldLayoutId id="2147484151" r:id="rId35"/>
    <p:sldLayoutId id="2147484152" r:id="rId36"/>
    <p:sldLayoutId id="2147484153" r:id="rId37"/>
    <p:sldLayoutId id="2147484154" r:id="rId38"/>
    <p:sldLayoutId id="2147484155" r:id="rId39"/>
    <p:sldLayoutId id="2147484156" r:id="rId40"/>
    <p:sldLayoutId id="2147484157" r:id="rId41"/>
    <p:sldLayoutId id="2147484158" r:id="rId42"/>
    <p:sldLayoutId id="2147484159" r:id="rId43"/>
    <p:sldLayoutId id="2147484160" r:id="rId44"/>
    <p:sldLayoutId id="2147484161" r:id="rId45"/>
    <p:sldLayoutId id="2147484162" r:id="rId46"/>
    <p:sldLayoutId id="2147484163" r:id="rId47"/>
    <p:sldLayoutId id="2147484164" r:id="rId48"/>
  </p:sldLayoutIdLst>
  <p:transition spd="slow">
    <p:wipe/>
  </p:transition>
  <p:txStyles>
    <p:titleStyle>
      <a:lvl1pPr algn="l" defTabSz="684213" rtl="0" eaLnBrk="1" fontAlgn="base" hangingPunct="1">
        <a:lnSpc>
          <a:spcPct val="80000"/>
        </a:lnSpc>
        <a:spcBef>
          <a:spcPct val="0"/>
        </a:spcBef>
        <a:spcAft>
          <a:spcPct val="0"/>
        </a:spcAft>
        <a:defRPr lang="en-US" sz="2400" kern="1200" baseline="0" dirty="0">
          <a:solidFill>
            <a:schemeClr val="tx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489098"/>
            <a:ext cx="8290598" cy="379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en-GB" altLang="en-US" dirty="0" smtClean="0"/>
              <a:t>Click to edit title</a:t>
            </a:r>
          </a:p>
        </p:txBody>
      </p:sp>
      <p:sp>
        <p:nvSpPr>
          <p:cNvPr id="12" name="Rectangle 7"/>
          <p:cNvSpPr>
            <a:spLocks noChangeArrowheads="1"/>
          </p:cNvSpPr>
          <p:nvPr/>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2017  </a:t>
            </a:r>
            <a:r>
              <a:rPr lang="en-US" sz="600" dirty="0">
                <a:solidFill>
                  <a:srgbClr val="000000">
                    <a:alpha val="25000"/>
                  </a:srgbClr>
                </a:solidFill>
                <a:latin typeface="Arial"/>
                <a:ea typeface=""/>
                <a:cs typeface="CiscoSans Thin"/>
              </a:rPr>
              <a:t>Cisco and/or its affiliates. All rights reserved.   Cisco Confidential</a:t>
            </a:r>
          </a:p>
        </p:txBody>
      </p:sp>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3400" y="4671590"/>
            <a:ext cx="1682496" cy="182147"/>
          </a:xfrm>
          <a:prstGeom prst="rect">
            <a:avLst/>
          </a:prstGeom>
        </p:spPr>
      </p:pic>
    </p:spTree>
    <p:extLst>
      <p:ext uri="{BB962C8B-B14F-4D97-AF65-F5344CB8AC3E}">
        <p14:creationId xmlns:p14="http://schemas.microsoft.com/office/powerpoint/2010/main" val="1793907413"/>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400" kern="1200" baseline="0" dirty="0">
          <a:solidFill>
            <a:schemeClr val="tx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CiscoSansTT Light"/>
                <a:ea typeface="メイリオ"/>
                <a:cs typeface="CiscoSans Thin"/>
              </a:rPr>
              <a:pPr algn="r" defTabSz="610744" fontAlgn="auto">
                <a:spcBef>
                  <a:spcPts val="0"/>
                </a:spcBef>
                <a:spcAft>
                  <a:spcPts val="0"/>
                </a:spcAft>
                <a:defRPr/>
              </a:pPr>
              <a:t>‹#›</a:t>
            </a:fld>
            <a:endParaRPr lang="en-US" sz="600" dirty="0">
              <a:solidFill>
                <a:srgbClr val="000000">
                  <a:alpha val="25000"/>
                </a:srgbClr>
              </a:solidFill>
              <a:latin typeface="CiscoSansTT Light"/>
              <a:ea typeface="メイリオ"/>
              <a:cs typeface="CiscoSans Thin"/>
            </a:endParaRPr>
          </a:p>
        </p:txBody>
      </p:sp>
      <p:sp>
        <p:nvSpPr>
          <p:cNvPr id="13" name="Rectangle 4"/>
          <p:cNvSpPr>
            <a:spLocks noChangeArrowheads="1"/>
          </p:cNvSpPr>
          <p:nvPr/>
        </p:nvSpPr>
        <p:spPr bwMode="ltGray">
          <a:xfrm>
            <a:off x="5957248" y="4736431"/>
            <a:ext cx="256827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CiscoSansTT Light"/>
                <a:ea typeface="メイリオ"/>
                <a:cs typeface="CiscoSans Thin"/>
              </a:rPr>
              <a:t>© </a:t>
            </a:r>
            <a:r>
              <a:rPr lang="en-US" sz="600" dirty="0" smtClean="0">
                <a:solidFill>
                  <a:srgbClr val="000000">
                    <a:alpha val="25000"/>
                  </a:srgbClr>
                </a:solidFill>
                <a:latin typeface="CiscoSansTT Light"/>
                <a:ea typeface="メイリオ"/>
                <a:cs typeface="CiscoSans Thin"/>
              </a:rPr>
              <a:t>2017  </a:t>
            </a:r>
            <a:r>
              <a:rPr lang="en-US" sz="600" dirty="0">
                <a:solidFill>
                  <a:srgbClr val="000000">
                    <a:alpha val="25000"/>
                  </a:srgbClr>
                </a:solidFill>
                <a:latin typeface="CiscoSansTT Light"/>
                <a:ea typeface="メイリオ"/>
                <a:cs typeface="CiscoSans Thin"/>
              </a:rPr>
              <a:t>Cisco and/or its affiliates. All rights reserved.   Cisco Public</a:t>
            </a:r>
          </a:p>
        </p:txBody>
      </p:sp>
      <p:pic>
        <p:nvPicPr>
          <p:cNvPr id="7" name="Picture 2" descr="C:\Users\spius\Pictures\cisco logo blue gradient.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052913"/>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489098"/>
            <a:ext cx="8290598" cy="379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en-GB" altLang="en-US" dirty="0" smtClean="0"/>
              <a:t>Click to edit title</a:t>
            </a:r>
          </a:p>
        </p:txBody>
      </p:sp>
      <p:sp>
        <p:nvSpPr>
          <p:cNvPr id="12" name="Rectangle 7"/>
          <p:cNvSpPr>
            <a:spLocks noChangeArrowheads="1"/>
          </p:cNvSpPr>
          <p:nvPr/>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2017  </a:t>
            </a:r>
            <a:r>
              <a:rPr lang="en-US" sz="600" dirty="0">
                <a:solidFill>
                  <a:srgbClr val="000000">
                    <a:alpha val="25000"/>
                  </a:srgbClr>
                </a:solidFill>
                <a:latin typeface="Arial"/>
                <a:ea typeface=""/>
                <a:cs typeface="CiscoSans Thin"/>
              </a:rPr>
              <a:t>Cisco and/or its affiliates. All rights reserved.   Cisco Confidential</a:t>
            </a:r>
          </a:p>
        </p:txBody>
      </p:sp>
      <p:pic>
        <p:nvPicPr>
          <p:cNvPr id="9" name="Picture 8"/>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33400" y="4671590"/>
            <a:ext cx="1682496" cy="182147"/>
          </a:xfrm>
          <a:prstGeom prst="rect">
            <a:avLst/>
          </a:prstGeom>
        </p:spPr>
      </p:pic>
    </p:spTree>
    <p:extLst>
      <p:ext uri="{BB962C8B-B14F-4D97-AF65-F5344CB8AC3E}">
        <p14:creationId xmlns:p14="http://schemas.microsoft.com/office/powerpoint/2010/main" val="614759785"/>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400" kern="1200" baseline="0" dirty="0">
          <a:solidFill>
            <a:schemeClr val="tx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CiscoSansTT Light"/>
                <a:ea typeface="メイリオ"/>
                <a:cs typeface="CiscoSans Thin"/>
              </a:rPr>
              <a:pPr algn="r" defTabSz="610744" fontAlgn="auto">
                <a:spcBef>
                  <a:spcPts val="0"/>
                </a:spcBef>
                <a:spcAft>
                  <a:spcPts val="0"/>
                </a:spcAft>
                <a:defRPr/>
              </a:pPr>
              <a:t>‹#›</a:t>
            </a:fld>
            <a:endParaRPr lang="en-US" sz="600" dirty="0">
              <a:solidFill>
                <a:srgbClr val="000000">
                  <a:alpha val="25000"/>
                </a:srgbClr>
              </a:solidFill>
              <a:latin typeface="CiscoSansTT Light"/>
              <a:ea typeface="メイリオ"/>
              <a:cs typeface="CiscoSans Thin"/>
            </a:endParaRPr>
          </a:p>
        </p:txBody>
      </p:sp>
      <p:sp>
        <p:nvSpPr>
          <p:cNvPr id="13" name="Rectangle 4"/>
          <p:cNvSpPr>
            <a:spLocks noChangeArrowheads="1"/>
          </p:cNvSpPr>
          <p:nvPr/>
        </p:nvSpPr>
        <p:spPr bwMode="ltGray">
          <a:xfrm>
            <a:off x="5957248" y="4736431"/>
            <a:ext cx="256827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CiscoSansTT Light"/>
                <a:ea typeface="メイリオ"/>
                <a:cs typeface="CiscoSans Thin"/>
              </a:rPr>
              <a:t>© </a:t>
            </a:r>
            <a:r>
              <a:rPr lang="en-US" sz="600" dirty="0" smtClean="0">
                <a:solidFill>
                  <a:srgbClr val="000000">
                    <a:alpha val="25000"/>
                  </a:srgbClr>
                </a:solidFill>
                <a:latin typeface="CiscoSansTT Light"/>
                <a:ea typeface="メイリオ"/>
                <a:cs typeface="CiscoSans Thin"/>
              </a:rPr>
              <a:t>2017  </a:t>
            </a:r>
            <a:r>
              <a:rPr lang="en-US" sz="600" dirty="0">
                <a:solidFill>
                  <a:srgbClr val="000000">
                    <a:alpha val="25000"/>
                  </a:srgbClr>
                </a:solidFill>
                <a:latin typeface="CiscoSansTT Light"/>
                <a:ea typeface="メイリオ"/>
                <a:cs typeface="CiscoSans Thin"/>
              </a:rPr>
              <a:t>Cisco and/or its affiliates. All rights reserved.   Cisco Public</a:t>
            </a:r>
          </a:p>
        </p:txBody>
      </p:sp>
      <p:pic>
        <p:nvPicPr>
          <p:cNvPr id="7" name="Picture 2" descr="C:\Users\spius\Pictures\cisco logo blue gradient.png"/>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519350"/>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 id="2147484214" r:id="rId15"/>
    <p:sldLayoutId id="2147484215" r:id="rId16"/>
    <p:sldLayoutId id="2147484216" r:id="rId17"/>
    <p:sldLayoutId id="2147484217" r:id="rId18"/>
    <p:sldLayoutId id="2147484218" r:id="rId19"/>
    <p:sldLayoutId id="2147484219" r:id="rId20"/>
    <p:sldLayoutId id="2147484220" r:id="rId21"/>
    <p:sldLayoutId id="2147484221" r:id="rId22"/>
    <p:sldLayoutId id="2147484222" r:id="rId23"/>
    <p:sldLayoutId id="2147484223" r:id="rId24"/>
    <p:sldLayoutId id="2147484224" r:id="rId25"/>
    <p:sldLayoutId id="2147484225" r:id="rId26"/>
    <p:sldLayoutId id="2147484226" r:id="rId27"/>
    <p:sldLayoutId id="2147484227" r:id="rId28"/>
    <p:sldLayoutId id="2147484228" r:id="rId29"/>
    <p:sldLayoutId id="2147484229" r:id="rId30"/>
    <p:sldLayoutId id="2147484230" r:id="rId31"/>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489098"/>
            <a:ext cx="8290598" cy="379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en-GB" altLang="en-US" dirty="0" smtClean="0"/>
              <a:t>Click to edit title</a:t>
            </a:r>
          </a:p>
        </p:txBody>
      </p:sp>
      <p:sp>
        <p:nvSpPr>
          <p:cNvPr id="12" name="Rectangle 7"/>
          <p:cNvSpPr>
            <a:spLocks noChangeArrowheads="1"/>
          </p:cNvSpPr>
          <p:nvPr/>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2017  </a:t>
            </a:r>
            <a:r>
              <a:rPr lang="en-US" sz="600" dirty="0">
                <a:solidFill>
                  <a:srgbClr val="000000">
                    <a:alpha val="25000"/>
                  </a:srgbClr>
                </a:solidFill>
                <a:latin typeface="Arial"/>
                <a:ea typeface=""/>
                <a:cs typeface="CiscoSans Thin"/>
              </a:rPr>
              <a:t>Cisco and/or its affiliates. All rights reserved.   Cisco Confidential</a:t>
            </a:r>
          </a:p>
        </p:txBody>
      </p:sp>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3400" y="4671590"/>
            <a:ext cx="1682496" cy="182147"/>
          </a:xfrm>
          <a:prstGeom prst="rect">
            <a:avLst/>
          </a:prstGeom>
        </p:spPr>
      </p:pic>
    </p:spTree>
    <p:extLst>
      <p:ext uri="{BB962C8B-B14F-4D97-AF65-F5344CB8AC3E}">
        <p14:creationId xmlns:p14="http://schemas.microsoft.com/office/powerpoint/2010/main" val="644363120"/>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400" kern="1200" baseline="0" dirty="0">
          <a:solidFill>
            <a:schemeClr val="tx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2017  </a:t>
            </a:r>
            <a:r>
              <a:rPr lang="en-US" sz="600" dirty="0">
                <a:solidFill>
                  <a:srgbClr val="000000">
                    <a:alpha val="25000"/>
                  </a:srgbClr>
                </a:solidFill>
                <a:latin typeface="Arial"/>
                <a:ea typeface=""/>
                <a:cs typeface="CiscoSans Thin"/>
              </a:rPr>
              <a:t>Cisco and/or its affiliates. All rights reserved.   Cisco </a:t>
            </a:r>
            <a:r>
              <a:rPr lang="en-US" altLang="ja-JP" sz="600" dirty="0" smtClean="0">
                <a:solidFill>
                  <a:srgbClr val="000000">
                    <a:alpha val="25000"/>
                  </a:srgbClr>
                </a:solidFill>
                <a:latin typeface="Arial"/>
                <a:ea typeface="ＭＳ Ｐゴシック" charset="-128"/>
                <a:cs typeface="CiscoSans Thin"/>
              </a:rPr>
              <a:t>Public</a:t>
            </a:r>
            <a:endParaRPr lang="en-US" sz="600" dirty="0">
              <a:solidFill>
                <a:srgbClr val="000000">
                  <a:alpha val="25000"/>
                </a:srgbClr>
              </a:solidFill>
              <a:latin typeface="Arial"/>
              <a:ea typeface=""/>
              <a:cs typeface="CiscoSans Thin"/>
            </a:endParaRPr>
          </a:p>
        </p:txBody>
      </p:sp>
      <p:pic>
        <p:nvPicPr>
          <p:cNvPr id="1029"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8863066"/>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2017  </a:t>
            </a:r>
            <a:r>
              <a:rPr lang="en-US" sz="600" dirty="0">
                <a:solidFill>
                  <a:srgbClr val="000000">
                    <a:alpha val="25000"/>
                  </a:srgbClr>
                </a:solidFill>
                <a:latin typeface="Arial"/>
                <a:ea typeface=""/>
                <a:cs typeface="CiscoSans Thin"/>
              </a:rPr>
              <a:t>Cisco and/or its affiliates. All rights reserved.   Cisco </a:t>
            </a:r>
            <a:r>
              <a:rPr lang="en-US" altLang="ja-JP" sz="600" dirty="0" smtClean="0">
                <a:solidFill>
                  <a:srgbClr val="000000">
                    <a:alpha val="25000"/>
                  </a:srgbClr>
                </a:solidFill>
                <a:latin typeface="Arial"/>
                <a:ea typeface="ＭＳ Ｐゴシック" charset="-128"/>
                <a:cs typeface="CiscoSans Thin"/>
              </a:rPr>
              <a:t>Public</a:t>
            </a:r>
            <a:endParaRPr lang="en-US" sz="600" dirty="0">
              <a:solidFill>
                <a:srgbClr val="000000">
                  <a:alpha val="25000"/>
                </a:srgbClr>
              </a:solidFill>
              <a:latin typeface="Arial"/>
              <a:ea typeface=""/>
              <a:cs typeface="CiscoSans Thin"/>
            </a:endParaRPr>
          </a:p>
        </p:txBody>
      </p:sp>
      <p:pic>
        <p:nvPicPr>
          <p:cNvPr id="1029"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7168712"/>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2017  </a:t>
            </a:r>
            <a:r>
              <a:rPr lang="en-US" sz="600" dirty="0">
                <a:solidFill>
                  <a:srgbClr val="000000">
                    <a:alpha val="25000"/>
                  </a:srgbClr>
                </a:solidFill>
                <a:latin typeface="Arial"/>
                <a:ea typeface=""/>
                <a:cs typeface="CiscoSans Thin"/>
              </a:rPr>
              <a:t>Cisco and/or its affiliates. All rights reserved.   Cisco </a:t>
            </a:r>
            <a:r>
              <a:rPr lang="en-US" altLang="ja-JP" sz="600" dirty="0" smtClean="0">
                <a:solidFill>
                  <a:srgbClr val="000000">
                    <a:alpha val="25000"/>
                  </a:srgbClr>
                </a:solidFill>
                <a:latin typeface="Arial"/>
                <a:ea typeface="ＭＳ Ｐゴシック" charset="-128"/>
                <a:cs typeface="CiscoSans Thin"/>
              </a:rPr>
              <a:t>Public</a:t>
            </a:r>
            <a:endParaRPr lang="en-US" sz="600" dirty="0">
              <a:solidFill>
                <a:srgbClr val="000000">
                  <a:alpha val="25000"/>
                </a:srgbClr>
              </a:solidFill>
              <a:latin typeface="Arial"/>
              <a:ea typeface=""/>
              <a:cs typeface="CiscoSans Thin"/>
            </a:endParaRPr>
          </a:p>
        </p:txBody>
      </p:sp>
      <p:pic>
        <p:nvPicPr>
          <p:cNvPr id="1029"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8599263"/>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0A5FA501-BF1F-483F-B6CA-7BE6B3D2F183}" type="datetimeFigureOut">
              <a:rPr lang="en-US" smtClean="0">
                <a:solidFill>
                  <a:prstClr val="black">
                    <a:tint val="75000"/>
                  </a:prstClr>
                </a:solidFill>
                <a:latin typeface="Arial"/>
                <a:ea typeface=""/>
                <a:cs typeface=""/>
              </a:rPr>
              <a:pPr defTabSz="685800" fontAlgn="auto">
                <a:spcBef>
                  <a:spcPts val="0"/>
                </a:spcBef>
                <a:spcAft>
                  <a:spcPts val="0"/>
                </a:spcAft>
              </a:pPr>
              <a:t>10/17/17</a:t>
            </a:fld>
            <a:endParaRPr lang="en-US">
              <a:solidFill>
                <a:prstClr val="black">
                  <a:tint val="75000"/>
                </a:prstClr>
              </a:solidFill>
              <a:latin typeface="Arial"/>
              <a:ea typeface=""/>
              <a:cs typeface=""/>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Arial"/>
              <a:ea typeface=""/>
              <a:cs typeface=""/>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4D291C9C-D812-43C9-8532-229A03A4D7C3}" type="slidenum">
              <a:rPr lang="en-US" smtClean="0">
                <a:solidFill>
                  <a:prstClr val="black">
                    <a:tint val="75000"/>
                  </a:prstClr>
                </a:solidFill>
                <a:latin typeface="Arial"/>
                <a:ea typeface=""/>
                <a:cs typeface=""/>
              </a:rPr>
              <a:pPr defTabSz="685800" fontAlgn="auto">
                <a:spcBef>
                  <a:spcPts val="0"/>
                </a:spcBef>
                <a:spcAft>
                  <a:spcPts val="0"/>
                </a:spcAft>
              </a:pPr>
              <a:t>‹#›</a:t>
            </a:fld>
            <a:endParaRPr lang="en-US">
              <a:solidFill>
                <a:prstClr val="black">
                  <a:tint val="75000"/>
                </a:prstClr>
              </a:solidFill>
              <a:latin typeface="Arial"/>
              <a:ea typeface=""/>
              <a:cs typeface=""/>
            </a:endParaRPr>
          </a:p>
        </p:txBody>
      </p:sp>
    </p:spTree>
    <p:extLst>
      <p:ext uri="{BB962C8B-B14F-4D97-AF65-F5344CB8AC3E}">
        <p14:creationId xmlns:p14="http://schemas.microsoft.com/office/powerpoint/2010/main" val="1651918437"/>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smtClean="0">
                <a:solidFill>
                  <a:srgbClr val="000000">
                    <a:alpha val="25000"/>
                  </a:srgbClr>
                </a:solidFill>
                <a:latin typeface="Arial"/>
                <a:ea typeface=""/>
                <a:cs typeface="CiscoSans Thin"/>
              </a:rPr>
              <a:t>© 2016  Cisco and/or its affiliates. All rights reserved.   Cisco Public</a:t>
            </a:r>
            <a:endParaRPr lang="en-US" sz="600" dirty="0">
              <a:solidFill>
                <a:srgbClr val="000000">
                  <a:alpha val="25000"/>
                </a:srgbClr>
              </a:solidFill>
              <a:latin typeface="Arial"/>
              <a:ea typeface=""/>
              <a:cs typeface="CiscoSans Thin"/>
            </a:endParaRPr>
          </a:p>
        </p:txBody>
      </p:sp>
      <p:pic>
        <p:nvPicPr>
          <p:cNvPr id="7" name="Picture 2" descr="C:\Users\spius\Pictures\cisco logo blue gradien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14728117"/>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CiscoSansTT Light"/>
                <a:ea typeface="メイリオ"/>
                <a:cs typeface="CiscoSans Thin"/>
              </a:rPr>
              <a:pPr algn="r" defTabSz="610744" fontAlgn="auto">
                <a:spcBef>
                  <a:spcPts val="0"/>
                </a:spcBef>
                <a:spcAft>
                  <a:spcPts val="0"/>
                </a:spcAft>
                <a:defRPr/>
              </a:pPr>
              <a:t>‹#›</a:t>
            </a:fld>
            <a:endParaRPr lang="en-US" sz="600" dirty="0">
              <a:solidFill>
                <a:srgbClr val="000000">
                  <a:alpha val="25000"/>
                </a:srgbClr>
              </a:solidFill>
              <a:latin typeface="CiscoSansTT Light"/>
              <a:ea typeface="メイリオ"/>
              <a:cs typeface="CiscoSans Thin"/>
            </a:endParaRPr>
          </a:p>
        </p:txBody>
      </p:sp>
      <p:sp>
        <p:nvSpPr>
          <p:cNvPr id="13" name="Rectangle 4"/>
          <p:cNvSpPr>
            <a:spLocks noChangeArrowheads="1"/>
          </p:cNvSpPr>
          <p:nvPr/>
        </p:nvSpPr>
        <p:spPr bwMode="ltGray">
          <a:xfrm>
            <a:off x="5957248" y="4736431"/>
            <a:ext cx="2568278"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CiscoSansTT Light"/>
                <a:ea typeface="メイリオ"/>
                <a:cs typeface="CiscoSans Thin"/>
              </a:rPr>
              <a:t>© </a:t>
            </a:r>
            <a:r>
              <a:rPr lang="en-US" sz="600" dirty="0" smtClean="0">
                <a:solidFill>
                  <a:srgbClr val="000000">
                    <a:alpha val="25000"/>
                  </a:srgbClr>
                </a:solidFill>
                <a:latin typeface="CiscoSansTT Light"/>
                <a:ea typeface="メイリオ"/>
                <a:cs typeface="CiscoSans Thin"/>
              </a:rPr>
              <a:t>2017  </a:t>
            </a:r>
            <a:r>
              <a:rPr lang="en-US" sz="600" dirty="0">
                <a:solidFill>
                  <a:srgbClr val="000000">
                    <a:alpha val="25000"/>
                  </a:srgbClr>
                </a:solidFill>
                <a:latin typeface="CiscoSansTT Light"/>
                <a:ea typeface="メイリオ"/>
                <a:cs typeface="CiscoSans Thin"/>
              </a:rPr>
              <a:t>Cisco and/or its affiliates. All rights reserved.   Cisco Public</a:t>
            </a:r>
          </a:p>
        </p:txBody>
      </p:sp>
      <p:pic>
        <p:nvPicPr>
          <p:cNvPr id="7" name="Picture 2" descr="C:\Users\spius\Pictures\cisco logo blue gradient.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063661"/>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5" r:id="rId6"/>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2017  </a:t>
            </a:r>
            <a:r>
              <a:rPr lang="en-US" sz="600" dirty="0">
                <a:solidFill>
                  <a:srgbClr val="000000">
                    <a:alpha val="25000"/>
                  </a:srgbClr>
                </a:solidFill>
                <a:latin typeface="Arial"/>
                <a:ea typeface=""/>
                <a:cs typeface="CiscoSans Thin"/>
              </a:rPr>
              <a:t>Cisco and/or its affiliates. All rights reserved.   Cisco </a:t>
            </a:r>
            <a:r>
              <a:rPr lang="en-US" altLang="ja-JP" sz="600" dirty="0" smtClean="0">
                <a:solidFill>
                  <a:srgbClr val="000000">
                    <a:alpha val="25000"/>
                  </a:srgbClr>
                </a:solidFill>
                <a:latin typeface="Arial"/>
                <a:ea typeface="ＭＳ Ｐゴシック" charset="-128"/>
                <a:cs typeface="CiscoSans Thin"/>
              </a:rPr>
              <a:t>Public</a:t>
            </a:r>
            <a:endParaRPr lang="en-US" sz="600" dirty="0">
              <a:solidFill>
                <a:srgbClr val="000000">
                  <a:alpha val="25000"/>
                </a:srgbClr>
              </a:solidFill>
              <a:latin typeface="Arial"/>
              <a:ea typeface=""/>
              <a:cs typeface="CiscoSans Thin"/>
            </a:endParaRPr>
          </a:p>
        </p:txBody>
      </p:sp>
      <p:pic>
        <p:nvPicPr>
          <p:cNvPr id="1029"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579016"/>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3" r:id="rId6"/>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2017  </a:t>
            </a:r>
            <a:r>
              <a:rPr lang="en-US" sz="600" dirty="0">
                <a:solidFill>
                  <a:srgbClr val="000000">
                    <a:alpha val="25000"/>
                  </a:srgbClr>
                </a:solidFill>
                <a:latin typeface="Arial"/>
                <a:ea typeface=""/>
                <a:cs typeface="CiscoSans Thin"/>
              </a:rPr>
              <a:t>Cisco and/or its affiliates. All rights reserved.   Cisco </a:t>
            </a:r>
            <a:r>
              <a:rPr lang="en-US" altLang="ja-JP" sz="600" dirty="0" smtClean="0">
                <a:solidFill>
                  <a:srgbClr val="000000">
                    <a:alpha val="25000"/>
                  </a:srgbClr>
                </a:solidFill>
                <a:latin typeface="Arial"/>
                <a:ea typeface="ＭＳ Ｐゴシック" charset="-128"/>
                <a:cs typeface="CiscoSans Thin"/>
              </a:rPr>
              <a:t>Public</a:t>
            </a:r>
            <a:endParaRPr lang="en-US" sz="600" dirty="0">
              <a:solidFill>
                <a:srgbClr val="000000">
                  <a:alpha val="25000"/>
                </a:srgbClr>
              </a:solidFill>
              <a:latin typeface="Arial"/>
              <a:ea typeface=""/>
              <a:cs typeface="CiscoSans Thin"/>
            </a:endParaRPr>
          </a:p>
        </p:txBody>
      </p:sp>
      <p:pic>
        <p:nvPicPr>
          <p:cNvPr id="1029"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17264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1" r:id="rId6"/>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a:t>
            </a:r>
            <a:r>
              <a:rPr lang="en-US" sz="600" dirty="0" smtClean="0">
                <a:solidFill>
                  <a:srgbClr val="000000">
                    <a:alpha val="25000"/>
                  </a:srgbClr>
                </a:solidFill>
                <a:latin typeface="Arial"/>
                <a:ea typeface=""/>
                <a:cs typeface="CiscoSans Thin"/>
              </a:rPr>
              <a:t>2017  </a:t>
            </a:r>
            <a:r>
              <a:rPr lang="en-US" sz="600" dirty="0">
                <a:solidFill>
                  <a:srgbClr val="000000">
                    <a:alpha val="25000"/>
                  </a:srgbClr>
                </a:solidFill>
                <a:latin typeface="Arial"/>
                <a:ea typeface=""/>
                <a:cs typeface="CiscoSans Thin"/>
              </a:rPr>
              <a:t>Cisco and/or its affiliates. All rights reserved.   Cisco </a:t>
            </a:r>
            <a:r>
              <a:rPr lang="en-US" altLang="ja-JP" sz="600" dirty="0" smtClean="0">
                <a:solidFill>
                  <a:srgbClr val="000000">
                    <a:alpha val="25000"/>
                  </a:srgbClr>
                </a:solidFill>
                <a:latin typeface="Arial"/>
                <a:ea typeface="ＭＳ Ｐゴシック" charset="-128"/>
                <a:cs typeface="CiscoSans Thin"/>
              </a:rPr>
              <a:t>Public</a:t>
            </a:r>
            <a:endParaRPr lang="en-US" sz="600" dirty="0">
              <a:solidFill>
                <a:srgbClr val="000000">
                  <a:alpha val="25000"/>
                </a:srgbClr>
              </a:solidFill>
              <a:latin typeface="Arial"/>
              <a:ea typeface=""/>
              <a:cs typeface="CiscoSans Thin"/>
            </a:endParaRPr>
          </a:p>
        </p:txBody>
      </p:sp>
      <p:pic>
        <p:nvPicPr>
          <p:cNvPr id="1029"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059691"/>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9" r:id="rId6"/>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Arial" panose="020B0604020202020204"/>
                <a:ea typeface=""/>
                <a:cs typeface="CiscoSans Thin"/>
              </a:rPr>
              <a:t>© 2017  Cisco and/or its affiliates. All rights reserved.   Cisco Confidential</a:t>
            </a:r>
          </a:p>
        </p:txBody>
      </p:sp>
    </p:spTree>
    <p:extLst>
      <p:ext uri="{BB962C8B-B14F-4D97-AF65-F5344CB8AC3E}">
        <p14:creationId xmlns:p14="http://schemas.microsoft.com/office/powerpoint/2010/main" val="1262838823"/>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254752" y="4919454"/>
            <a:ext cx="327077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smtClean="0">
                <a:solidFill>
                  <a:srgbClr val="000000">
                    <a:alpha val="25000"/>
                  </a:srgbClr>
                </a:solidFill>
                <a:latin typeface="Arial"/>
                <a:ea typeface=""/>
                <a:cs typeface="CiscoSans Thin"/>
              </a:rPr>
              <a:t>© 2016  Cisco and/or its affiliates. All rights reserved.   Cisco Public</a:t>
            </a:r>
            <a:endParaRPr lang="en-US" sz="600" dirty="0">
              <a:solidFill>
                <a:srgbClr val="000000">
                  <a:alpha val="25000"/>
                </a:srgbClr>
              </a:solidFill>
              <a:latin typeface="Arial"/>
              <a:ea typeface=""/>
              <a:cs typeface="CiscoSans Thin"/>
            </a:endParaRPr>
          </a:p>
        </p:txBody>
      </p:sp>
      <p:pic>
        <p:nvPicPr>
          <p:cNvPr id="7" name="Picture 2" descr="C:\Users\spius\Pictures\cisco logo blue gradien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54430405"/>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mailto:hshibuya@cisco.com" TargetMode="External"/><Relationship Id="rId5" Type="http://schemas.openxmlformats.org/officeDocument/2006/relationships/image" Target="../media/image30.png"/><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png"/><Relationship Id="rId5" Type="http://schemas.microsoft.com/office/2007/relationships/hdphoto" Target="../media/hdphoto9.wdp"/><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microsoft.com/office/2007/relationships/hdphoto" Target="../media/hdphoto10.wdp"/><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png"/><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7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36.png"/><Relationship Id="rId1" Type="http://schemas.openxmlformats.org/officeDocument/2006/relationships/slideLayout" Target="../slideLayouts/slideLayout2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9" Type="http://schemas.openxmlformats.org/officeDocument/2006/relationships/image" Target="../media/image82.png"/><Relationship Id="rId20" Type="http://schemas.microsoft.com/office/2007/relationships/hdphoto" Target="../media/hdphoto13.wdp"/><Relationship Id="rId21" Type="http://schemas.openxmlformats.org/officeDocument/2006/relationships/image" Target="../media/image92.png"/><Relationship Id="rId10" Type="http://schemas.openxmlformats.org/officeDocument/2006/relationships/image" Target="../media/image83.png"/><Relationship Id="rId11" Type="http://schemas.microsoft.com/office/2007/relationships/hdphoto" Target="../media/hdphoto12.wdp"/><Relationship Id="rId12" Type="http://schemas.openxmlformats.org/officeDocument/2006/relationships/image" Target="../media/image84.png"/><Relationship Id="rId13" Type="http://schemas.openxmlformats.org/officeDocument/2006/relationships/image" Target="../media/image85.png"/><Relationship Id="rId14" Type="http://schemas.openxmlformats.org/officeDocument/2006/relationships/image" Target="../media/image86.png"/><Relationship Id="rId15" Type="http://schemas.openxmlformats.org/officeDocument/2006/relationships/image" Target="../media/image87.png"/><Relationship Id="rId16" Type="http://schemas.openxmlformats.org/officeDocument/2006/relationships/image" Target="../media/image88.png"/><Relationship Id="rId17" Type="http://schemas.openxmlformats.org/officeDocument/2006/relationships/image" Target="../media/image89.png"/><Relationship Id="rId18" Type="http://schemas.openxmlformats.org/officeDocument/2006/relationships/image" Target="../media/image90.png"/><Relationship Id="rId19" Type="http://schemas.openxmlformats.org/officeDocument/2006/relationships/image" Target="../media/image91.png"/><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77.png"/><Relationship Id="rId4" Type="http://schemas.openxmlformats.org/officeDocument/2006/relationships/image" Target="../media/image78.png"/><Relationship Id="rId5" Type="http://schemas.microsoft.com/office/2007/relationships/hdphoto" Target="../media/hdphoto11.wdp"/><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1" Type="http://schemas.openxmlformats.org/officeDocument/2006/relationships/image" Target="../media/image38.png"/><Relationship Id="rId12" Type="http://schemas.microsoft.com/office/2007/relationships/hdphoto" Target="../media/hdphoto6.wdp"/><Relationship Id="rId13" Type="http://schemas.openxmlformats.org/officeDocument/2006/relationships/image" Target="../media/image39.png"/><Relationship Id="rId14" Type="http://schemas.microsoft.com/office/2007/relationships/hdphoto" Target="../media/hdphoto7.wdp"/><Relationship Id="rId15" Type="http://schemas.openxmlformats.org/officeDocument/2006/relationships/image" Target="../media/image40.png"/><Relationship Id="rId16" Type="http://schemas.microsoft.com/office/2007/relationships/hdphoto" Target="../media/hdphoto8.wdp"/><Relationship Id="rId17" Type="http://schemas.openxmlformats.org/officeDocument/2006/relationships/image" Target="../media/image41.png"/><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microsoft.com/office/2007/relationships/hdphoto" Target="../media/hdphoto5.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9" Type="http://schemas.openxmlformats.org/officeDocument/2006/relationships/image" Target="../media/image99.png"/><Relationship Id="rId20" Type="http://schemas.openxmlformats.org/officeDocument/2006/relationships/image" Target="../media/image106.tiff"/><Relationship Id="rId21" Type="http://schemas.openxmlformats.org/officeDocument/2006/relationships/image" Target="../media/image107.tiff"/><Relationship Id="rId22" Type="http://schemas.openxmlformats.org/officeDocument/2006/relationships/image" Target="../media/image108.tiff"/><Relationship Id="rId23" Type="http://schemas.openxmlformats.org/officeDocument/2006/relationships/image" Target="../media/image109.tiff"/><Relationship Id="rId24" Type="http://schemas.openxmlformats.org/officeDocument/2006/relationships/image" Target="../media/image110.tiff"/><Relationship Id="rId25" Type="http://schemas.openxmlformats.org/officeDocument/2006/relationships/image" Target="../media/image111.tiff"/><Relationship Id="rId26" Type="http://schemas.openxmlformats.org/officeDocument/2006/relationships/image" Target="../media/image112.tiff"/><Relationship Id="rId27" Type="http://schemas.openxmlformats.org/officeDocument/2006/relationships/image" Target="../media/image113.tiff"/><Relationship Id="rId10" Type="http://schemas.openxmlformats.org/officeDocument/2006/relationships/image" Target="../media/image100.png"/><Relationship Id="rId11" Type="http://schemas.openxmlformats.org/officeDocument/2006/relationships/image" Target="../media/image101.png"/><Relationship Id="rId12" Type="http://schemas.openxmlformats.org/officeDocument/2006/relationships/image" Target="../media/image102.png"/><Relationship Id="rId13" Type="http://schemas.microsoft.com/office/2007/relationships/hdphoto" Target="../media/hdphoto14.wdp"/><Relationship Id="rId14" Type="http://schemas.openxmlformats.org/officeDocument/2006/relationships/image" Target="../media/image103.png"/><Relationship Id="rId15" Type="http://schemas.microsoft.com/office/2007/relationships/hdphoto" Target="../media/hdphoto15.wdp"/><Relationship Id="rId16" Type="http://schemas.openxmlformats.org/officeDocument/2006/relationships/image" Target="../media/image104.png"/><Relationship Id="rId17" Type="http://schemas.microsoft.com/office/2007/relationships/hdphoto" Target="../media/hdphoto16.wdp"/><Relationship Id="rId18" Type="http://schemas.openxmlformats.org/officeDocument/2006/relationships/image" Target="../media/image105.png"/><Relationship Id="rId19" Type="http://schemas.microsoft.com/office/2007/relationships/hdphoto" Target="../media/hdphoto17.wdp"/><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93.jpe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jpeg"/><Relationship Id="rId8"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8.jpeg"/><Relationship Id="rId5" Type="http://schemas.openxmlformats.org/officeDocument/2006/relationships/image" Target="../media/image99.png"/><Relationship Id="rId6" Type="http://schemas.openxmlformats.org/officeDocument/2006/relationships/image" Target="../media/image104.png"/><Relationship Id="rId7" Type="http://schemas.microsoft.com/office/2007/relationships/hdphoto" Target="../media/hdphoto16.wdp"/><Relationship Id="rId8" Type="http://schemas.openxmlformats.org/officeDocument/2006/relationships/image" Target="../media/image106.tiff"/><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110.tiff"/><Relationship Id="rId4" Type="http://schemas.openxmlformats.org/officeDocument/2006/relationships/image" Target="../media/image100.png"/><Relationship Id="rId5" Type="http://schemas.openxmlformats.org/officeDocument/2006/relationships/image" Target="../media/image102.png"/><Relationship Id="rId6" Type="http://schemas.microsoft.com/office/2007/relationships/hdphoto" Target="../media/hdphoto14.wdp"/><Relationship Id="rId7" Type="http://schemas.openxmlformats.org/officeDocument/2006/relationships/image" Target="../media/image107.tiff"/><Relationship Id="rId1" Type="http://schemas.openxmlformats.org/officeDocument/2006/relationships/slideLayout" Target="../slideLayouts/slideLayout10.xml"/><Relationship Id="rId2"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3.jpeg"/><Relationship Id="rId5" Type="http://schemas.openxmlformats.org/officeDocument/2006/relationships/image" Target="../media/image112.tiff"/><Relationship Id="rId6" Type="http://schemas.openxmlformats.org/officeDocument/2006/relationships/image" Target="../media/image111.tiff"/><Relationship Id="rId7" Type="http://schemas.openxmlformats.org/officeDocument/2006/relationships/image" Target="../media/image103.png"/><Relationship Id="rId8" Type="http://schemas.microsoft.com/office/2007/relationships/hdphoto" Target="../media/hdphoto15.wdp"/><Relationship Id="rId9" Type="http://schemas.openxmlformats.org/officeDocument/2006/relationships/image" Target="../media/image108.tiff"/><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109.tiff"/><Relationship Id="rId4" Type="http://schemas.openxmlformats.org/officeDocument/2006/relationships/image" Target="../media/image105.png"/><Relationship Id="rId5" Type="http://schemas.microsoft.com/office/2007/relationships/hdphoto" Target="../media/hdphoto17.wdp"/><Relationship Id="rId6" Type="http://schemas.openxmlformats.org/officeDocument/2006/relationships/image" Target="../media/image113.tiff"/><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png"/><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14.tiff"/><Relationship Id="rId4" Type="http://schemas.openxmlformats.org/officeDocument/2006/relationships/image" Target="../media/image115.tiff"/><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90.png"/><Relationship Id="rId5" Type="http://schemas.openxmlformats.org/officeDocument/2006/relationships/image" Target="../media/image118.png"/><Relationship Id="rId6" Type="http://schemas.openxmlformats.org/officeDocument/2006/relationships/image" Target="../media/image119.png"/><Relationship Id="rId7" Type="http://schemas.microsoft.com/office/2007/relationships/hdphoto" Target="../media/hdphoto18.wdp"/><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jpeg"/><Relationship Id="rId1" Type="http://schemas.openxmlformats.org/officeDocument/2006/relationships/slideLayout" Target="../slideLayouts/slideLayout10.xml"/><Relationship Id="rId2"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23.png"/><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4" Type="http://schemas.microsoft.com/office/2007/relationships/hdphoto" Target="../media/hdphoto18.wdp"/><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27.png"/><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118.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 Id="rId9" Type="http://schemas.openxmlformats.org/officeDocument/2006/relationships/image" Target="../media/image132.png"/><Relationship Id="rId1" Type="http://schemas.openxmlformats.org/officeDocument/2006/relationships/slideLayout" Target="../slideLayouts/slideLayout10.xml"/><Relationship Id="rId2" Type="http://schemas.openxmlformats.org/officeDocument/2006/relationships/image" Target="../media/image1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3.png"/><Relationship Id="rId3" Type="http://schemas.openxmlformats.org/officeDocument/2006/relationships/image" Target="../media/image134.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3.png"/><Relationship Id="rId1" Type="http://schemas.openxmlformats.org/officeDocument/2006/relationships/slideLayout" Target="../slideLayouts/slideLayout10.xml"/><Relationship Id="rId2" Type="http://schemas.openxmlformats.org/officeDocument/2006/relationships/image" Target="../media/image1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4.png"/><Relationship Id="rId3" Type="http://schemas.openxmlformats.org/officeDocument/2006/relationships/image" Target="../media/image3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image" Target="../media/image138.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36.png"/><Relationship Id="rId1" Type="http://schemas.openxmlformats.org/officeDocument/2006/relationships/slideLayout" Target="../slideLayouts/slideLayout26.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38.xml"/><Relationship Id="rId3" Type="http://schemas.openxmlformats.org/officeDocument/2006/relationships/image" Target="../media/image13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39.xml"/><Relationship Id="rId3" Type="http://schemas.openxmlformats.org/officeDocument/2006/relationships/image" Target="../media/image140.png"/></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1" Type="http://schemas.openxmlformats.org/officeDocument/2006/relationships/slideLayout" Target="../slideLayouts/slideLayout171.xml"/><Relationship Id="rId2" Type="http://schemas.openxmlformats.org/officeDocument/2006/relationships/notesSlide" Target="../notesSlides/notesSlide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41.xml"/><Relationship Id="rId3" Type="http://schemas.openxmlformats.org/officeDocument/2006/relationships/image" Target="../media/image14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42.xml"/><Relationship Id="rId3" Type="http://schemas.openxmlformats.org/officeDocument/2006/relationships/image" Target="../media/image144.png"/></Relationships>
</file>

<file path=ppt/slides/_rels/slide65.xml.rels><?xml version="1.0" encoding="UTF-8" standalone="yes"?>
<Relationships xmlns="http://schemas.openxmlformats.org/package/2006/relationships"><Relationship Id="rId3" Type="http://schemas.openxmlformats.org/officeDocument/2006/relationships/image" Target="../media/image145.png"/><Relationship Id="rId4" Type="http://schemas.microsoft.com/office/2007/relationships/hdphoto" Target="../media/hdphoto19.wdp"/><Relationship Id="rId5" Type="http://schemas.microsoft.com/office/2007/relationships/hdphoto" Target="../media/hdphoto20.wdp"/><Relationship Id="rId6" Type="http://schemas.openxmlformats.org/officeDocument/2006/relationships/image" Target="../media/image146.png"/><Relationship Id="rId7" Type="http://schemas.microsoft.com/office/2007/relationships/hdphoto" Target="../media/hdphoto21.wdp"/><Relationship Id="rId8" Type="http://schemas.openxmlformats.org/officeDocument/2006/relationships/image" Target="../media/image91.png"/><Relationship Id="rId9" Type="http://schemas.microsoft.com/office/2007/relationships/hdphoto" Target="../media/hdphoto22.wdp"/><Relationship Id="rId1" Type="http://schemas.openxmlformats.org/officeDocument/2006/relationships/slideLayout" Target="../slideLayouts/slideLayout157.xml"/><Relationship Id="rId2" Type="http://schemas.openxmlformats.org/officeDocument/2006/relationships/notesSlide" Target="../notesSlides/notesSlide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image" Target="../media/image147.png"/><Relationship Id="rId3" Type="http://schemas.openxmlformats.org/officeDocument/2006/relationships/image" Target="../media/image1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9.xml"/><Relationship Id="rId2" Type="http://schemas.openxmlformats.org/officeDocument/2006/relationships/notesSlide" Target="../notesSlides/notesSlide4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36.png"/><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4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36.png"/><Relationship Id="rId1" Type="http://schemas.openxmlformats.org/officeDocument/2006/relationships/slideLayout" Target="../slideLayouts/slideLayout2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41281" y="202032"/>
            <a:ext cx="2028391" cy="505794"/>
          </a:xfrm>
          <a:prstGeom prst="rect">
            <a:avLst/>
          </a:prstGeom>
        </p:spPr>
      </p:pic>
      <p:sp>
        <p:nvSpPr>
          <p:cNvPr id="9" name="Title 1"/>
          <p:cNvSpPr txBox="1">
            <a:spLocks/>
          </p:cNvSpPr>
          <p:nvPr/>
        </p:nvSpPr>
        <p:spPr>
          <a:xfrm>
            <a:off x="409109" y="1763427"/>
            <a:ext cx="5372305" cy="881780"/>
          </a:xfrm>
          <a:prstGeom prst="rect">
            <a:avLst/>
          </a:prstGeom>
        </p:spPr>
        <p:txBody>
          <a:bodyPr vert="horz" wrap="none" lIns="68580" tIns="34290" rIns="68580" bIns="3429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19049" fontAlgn="auto" hangingPunct="0">
              <a:lnSpc>
                <a:spcPct val="80000"/>
              </a:lnSpc>
              <a:spcBef>
                <a:spcPts val="0"/>
              </a:spcBef>
              <a:spcAft>
                <a:spcPts val="0"/>
              </a:spcAft>
            </a:pPr>
            <a:r>
              <a:rPr lang="en-US" sz="3300" dirty="0">
                <a:solidFill>
                  <a:srgbClr val="00C3F6"/>
                </a:solidFill>
                <a:sym typeface="Helvetica"/>
              </a:rPr>
              <a:t>Cisco Spark </a:t>
            </a:r>
            <a:r>
              <a:rPr lang="en-US" altLang="ja-JP" sz="3300" dirty="0">
                <a:solidFill>
                  <a:srgbClr val="00C3F6"/>
                </a:solidFill>
                <a:sym typeface="Helvetica"/>
              </a:rPr>
              <a:t>+ Spark </a:t>
            </a:r>
            <a:r>
              <a:rPr lang="en-US" sz="3300" dirty="0">
                <a:solidFill>
                  <a:srgbClr val="00C3F6"/>
                </a:solidFill>
                <a:sym typeface="Helvetica"/>
              </a:rPr>
              <a:t>Board </a:t>
            </a:r>
            <a:br>
              <a:rPr lang="en-US" sz="3300" dirty="0">
                <a:solidFill>
                  <a:srgbClr val="00C3F6"/>
                </a:solidFill>
                <a:sym typeface="Helvetica"/>
              </a:rPr>
            </a:br>
            <a:r>
              <a:rPr lang="ja-JP" altLang="en-US" sz="3300" dirty="0">
                <a:solidFill>
                  <a:srgbClr val="00C3F6"/>
                </a:solidFill>
                <a:sym typeface="Helvetica"/>
              </a:rPr>
              <a:t>製品概要のご紹介</a:t>
            </a:r>
            <a:endParaRPr lang="en-US" sz="3300" dirty="0">
              <a:solidFill>
                <a:srgbClr val="00C3F6"/>
              </a:solidFill>
              <a:sym typeface="Helvetica"/>
            </a:endParaRPr>
          </a:p>
        </p:txBody>
      </p:sp>
      <p:sp>
        <p:nvSpPr>
          <p:cNvPr id="11" name="Text Placeholder 5"/>
          <p:cNvSpPr txBox="1">
            <a:spLocks/>
          </p:cNvSpPr>
          <p:nvPr/>
        </p:nvSpPr>
        <p:spPr>
          <a:xfrm>
            <a:off x="455373" y="3000839"/>
            <a:ext cx="4360489" cy="802271"/>
          </a:xfrm>
          <a:prstGeom prst="rect">
            <a:avLst/>
          </a:prstGeom>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ja-JP" altLang="en-US" sz="2100" dirty="0">
                <a:solidFill>
                  <a:srgbClr val="5C5E60"/>
                </a:solidFill>
              </a:rPr>
              <a:t>チーム</a:t>
            </a:r>
            <a:r>
              <a:rPr lang="en-US" altLang="ja-JP" sz="2100" dirty="0">
                <a:solidFill>
                  <a:srgbClr val="5C5E60"/>
                </a:solidFill>
              </a:rPr>
              <a:t> </a:t>
            </a:r>
            <a:r>
              <a:rPr lang="ja-JP" altLang="en-US" sz="2100" dirty="0">
                <a:solidFill>
                  <a:srgbClr val="5C5E60"/>
                </a:solidFill>
              </a:rPr>
              <a:t>コラボレーションを可能にする</a:t>
            </a:r>
            <a:endParaRPr lang="en-US" altLang="ja-JP" sz="2100" dirty="0">
              <a:solidFill>
                <a:srgbClr val="5C5E60"/>
              </a:solidFill>
            </a:endParaRPr>
          </a:p>
          <a:p>
            <a:pPr marL="0" indent="0" fontAlgn="auto">
              <a:spcAft>
                <a:spcPts val="0"/>
              </a:spcAft>
              <a:buNone/>
            </a:pPr>
            <a:r>
              <a:rPr lang="ja-JP" altLang="en-US" sz="2100" dirty="0">
                <a:solidFill>
                  <a:srgbClr val="5C5E60"/>
                </a:solidFill>
              </a:rPr>
              <a:t>次世代ツール</a:t>
            </a:r>
            <a:endParaRPr lang="en-US" altLang="ja-JP" sz="2100" dirty="0">
              <a:solidFill>
                <a:srgbClr val="5C5E60"/>
              </a:solidFill>
            </a:endParaRPr>
          </a:p>
        </p:txBody>
      </p:sp>
      <p:sp>
        <p:nvSpPr>
          <p:cNvPr id="13" name="Subtitle 2"/>
          <p:cNvSpPr txBox="1">
            <a:spLocks/>
          </p:cNvSpPr>
          <p:nvPr/>
        </p:nvSpPr>
        <p:spPr>
          <a:xfrm>
            <a:off x="453547" y="3946938"/>
            <a:ext cx="4027385" cy="1004121"/>
          </a:xfrm>
          <a:prstGeom prst="rect">
            <a:avLst/>
          </a:prstGeom>
        </p:spPr>
        <p:txBody>
          <a:bodyPr vert="horz" wrap="none" lIns="68580" tIns="34290" rIns="68580" bIns="3429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ja-JP" altLang="en-US" sz="1350" dirty="0">
                <a:solidFill>
                  <a:srgbClr val="5C5E60"/>
                </a:solidFill>
              </a:rPr>
              <a:t>シスコシステムズ合同会社</a:t>
            </a:r>
            <a:r>
              <a:rPr lang="en-US" altLang="ja-JP" sz="1350" dirty="0">
                <a:solidFill>
                  <a:srgbClr val="5C5E60"/>
                </a:solidFill>
              </a:rPr>
              <a:t/>
            </a:r>
            <a:br>
              <a:rPr lang="en-US" altLang="ja-JP" sz="1350" dirty="0">
                <a:solidFill>
                  <a:srgbClr val="5C5E60"/>
                </a:solidFill>
              </a:rPr>
            </a:br>
            <a:r>
              <a:rPr lang="ja-JP" altLang="en-US" sz="1350" dirty="0">
                <a:solidFill>
                  <a:srgbClr val="5C5E60"/>
                </a:solidFill>
              </a:rPr>
              <a:t>コラボレーションアーキテクチャ事業</a:t>
            </a:r>
            <a:r>
              <a:rPr lang="en-US" altLang="ja-JP" sz="1350" dirty="0">
                <a:solidFill>
                  <a:srgbClr val="5C5E60"/>
                </a:solidFill>
              </a:rPr>
              <a:t/>
            </a:r>
            <a:br>
              <a:rPr lang="en-US" altLang="ja-JP" sz="1350" dirty="0">
                <a:solidFill>
                  <a:srgbClr val="5C5E60"/>
                </a:solidFill>
              </a:rPr>
            </a:br>
            <a:r>
              <a:rPr lang="ja-JP" altLang="en-US" sz="1350" dirty="0">
                <a:solidFill>
                  <a:srgbClr val="5C5E60"/>
                </a:solidFill>
              </a:rPr>
              <a:t>澁谷 洋猛（</a:t>
            </a:r>
            <a:r>
              <a:rPr lang="en-US" altLang="ja-JP" sz="1350" dirty="0">
                <a:solidFill>
                  <a:srgbClr val="5C5E60"/>
                </a:solidFill>
              </a:rPr>
              <a:t>Hirotake Shibuya) </a:t>
            </a:r>
            <a:r>
              <a:rPr lang="en-US" altLang="ja-JP" sz="1350" dirty="0">
                <a:solidFill>
                  <a:srgbClr val="5C5E60"/>
                </a:solidFill>
                <a:hlinkClick r:id="rId4"/>
              </a:rPr>
              <a:t>hshibuya@cisco.com</a:t>
            </a:r>
            <a:r>
              <a:rPr lang="en-US" altLang="ja-JP" sz="1350" dirty="0">
                <a:solidFill>
                  <a:srgbClr val="5C5E60"/>
                </a:solidFill>
              </a:rPr>
              <a:t/>
            </a:r>
            <a:br>
              <a:rPr lang="en-US" altLang="ja-JP" sz="1350" dirty="0">
                <a:solidFill>
                  <a:srgbClr val="5C5E60"/>
                </a:solidFill>
              </a:rPr>
            </a:br>
            <a:r>
              <a:rPr lang="en-US" altLang="ja-JP" sz="1350" dirty="0">
                <a:solidFill>
                  <a:srgbClr val="5C5E60"/>
                </a:solidFill>
              </a:rPr>
              <a:t/>
            </a:r>
            <a:br>
              <a:rPr lang="en-US" altLang="ja-JP" sz="1350" dirty="0">
                <a:solidFill>
                  <a:srgbClr val="5C5E60"/>
                </a:solidFill>
              </a:rPr>
            </a:br>
            <a:r>
              <a:rPr lang="en-US" altLang="ja-JP" sz="1350" dirty="0">
                <a:solidFill>
                  <a:srgbClr val="5C5E60"/>
                </a:solidFill>
              </a:rPr>
              <a:t>2017</a:t>
            </a:r>
            <a:r>
              <a:rPr lang="ja-JP" altLang="en-US" sz="1350" dirty="0">
                <a:solidFill>
                  <a:srgbClr val="5C5E60"/>
                </a:solidFill>
              </a:rPr>
              <a:t>年</a:t>
            </a:r>
            <a:r>
              <a:rPr lang="en-US" altLang="ja-JP" sz="1350" dirty="0">
                <a:solidFill>
                  <a:srgbClr val="5C5E60"/>
                </a:solidFill>
              </a:rPr>
              <a:t>10</a:t>
            </a:r>
            <a:r>
              <a:rPr lang="ja-JP" altLang="en-US" sz="1350" dirty="0">
                <a:solidFill>
                  <a:srgbClr val="5C5E60"/>
                </a:solidFill>
              </a:rPr>
              <a:t>月</a:t>
            </a:r>
            <a:endParaRPr lang="en-US" sz="1350" dirty="0">
              <a:solidFill>
                <a:srgbClr val="5C5E60"/>
              </a:solidFill>
            </a:endParaRPr>
          </a:p>
        </p:txBody>
      </p:sp>
      <p:cxnSp>
        <p:nvCxnSpPr>
          <p:cNvPr id="14" name="Straight Connector 13"/>
          <p:cNvCxnSpPr/>
          <p:nvPr/>
        </p:nvCxnSpPr>
        <p:spPr>
          <a:xfrm>
            <a:off x="510703" y="3592795"/>
            <a:ext cx="5223753" cy="0"/>
          </a:xfrm>
          <a:prstGeom prst="line">
            <a:avLst/>
          </a:prstGeom>
          <a:ln w="3175">
            <a:solidFill>
              <a:srgbClr val="E6E7E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10703" y="1460005"/>
            <a:ext cx="5223753" cy="0"/>
          </a:xfrm>
          <a:prstGeom prst="line">
            <a:avLst/>
          </a:prstGeom>
          <a:ln w="3175">
            <a:solidFill>
              <a:srgbClr val="5C5E6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a:stretch>
            <a:fillRect/>
          </a:stretch>
        </p:blipFill>
        <p:spPr>
          <a:xfrm>
            <a:off x="2075908" y="836186"/>
            <a:ext cx="10044314" cy="4313846"/>
          </a:xfrm>
          <a:prstGeom prst="rect">
            <a:avLst/>
          </a:prstGeom>
        </p:spPr>
      </p:pic>
    </p:spTree>
    <p:extLst>
      <p:ext uri="{BB962C8B-B14F-4D97-AF65-F5344CB8AC3E}">
        <p14:creationId xmlns:p14="http://schemas.microsoft.com/office/powerpoint/2010/main" val="44747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39492" y="1371998"/>
            <a:ext cx="7042523" cy="3591686"/>
          </a:xfrm>
          <a:prstGeom prst="rect">
            <a:avLst/>
          </a:prstGeom>
        </p:spPr>
      </p:pic>
      <p:sp>
        <p:nvSpPr>
          <p:cNvPr id="2" name="Rectangle 1"/>
          <p:cNvSpPr/>
          <p:nvPr/>
        </p:nvSpPr>
        <p:spPr>
          <a:xfrm>
            <a:off x="1654629" y="4082143"/>
            <a:ext cx="3581400" cy="408917"/>
          </a:xfrm>
          <a:prstGeom prst="rect">
            <a:avLst/>
          </a:prstGeom>
          <a:gradFill flip="none" rotWithShape="1">
            <a:gsLst>
              <a:gs pos="0">
                <a:schemeClr val="tx1">
                  <a:alpha val="42000"/>
                </a:schemeClr>
              </a:gs>
              <a:gs pos="68000">
                <a:schemeClr val="tx1">
                  <a:alpha val="0"/>
                </a:schemeClr>
              </a:gs>
            </a:gsLst>
            <a:lin ang="5400000" scaled="1"/>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a:solidFill>
                <a:prstClr val="white"/>
              </a:solidFill>
            </a:endParaRPr>
          </a:p>
        </p:txBody>
      </p:sp>
      <p:cxnSp>
        <p:nvCxnSpPr>
          <p:cNvPr id="17" name="Straight Connector 16"/>
          <p:cNvCxnSpPr/>
          <p:nvPr/>
        </p:nvCxnSpPr>
        <p:spPr>
          <a:xfrm>
            <a:off x="484979" y="1122579"/>
            <a:ext cx="3854375" cy="238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flipH="1">
            <a:off x="299479" y="1100189"/>
            <a:ext cx="275749" cy="46203"/>
            <a:chOff x="5956300" y="3710877"/>
            <a:chExt cx="367665" cy="61604"/>
          </a:xfrm>
        </p:grpSpPr>
        <p:sp>
          <p:nvSpPr>
            <p:cNvPr id="22" name="Oval 21"/>
            <p:cNvSpPr/>
            <p:nvPr/>
          </p:nvSpPr>
          <p:spPr>
            <a:xfrm>
              <a:off x="5956300" y="3710877"/>
              <a:ext cx="367665" cy="61604"/>
            </a:xfrm>
            <a:prstGeom prst="ellipse">
              <a:avLst/>
            </a:prstGeom>
            <a:gradFill flip="none" rotWithShape="1">
              <a:gsLst>
                <a:gs pos="0">
                  <a:schemeClr val="bg1">
                    <a:alpha val="5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23" name="Oval 22"/>
            <p:cNvSpPr/>
            <p:nvPr/>
          </p:nvSpPr>
          <p:spPr>
            <a:xfrm>
              <a:off x="5969000" y="3710877"/>
              <a:ext cx="117475" cy="61604"/>
            </a:xfrm>
            <a:prstGeom prst="ellipse">
              <a:avLst/>
            </a:prstGeom>
            <a:gradFill flip="none" rotWithShape="1">
              <a:gsLst>
                <a:gs pos="0">
                  <a:schemeClr val="bg1">
                    <a:alpha val="9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sp>
        <p:nvSpPr>
          <p:cNvPr id="25" name="Shape 699"/>
          <p:cNvSpPr/>
          <p:nvPr/>
        </p:nvSpPr>
        <p:spPr>
          <a:xfrm>
            <a:off x="456404" y="489856"/>
            <a:ext cx="4602380" cy="544728"/>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b" anchorCtr="0">
            <a:spAutoFit/>
          </a:bodyPr>
          <a:lstStyle/>
          <a:p>
            <a:pPr defTabSz="371429" fontAlgn="auto">
              <a:lnSpc>
                <a:spcPct val="90000"/>
              </a:lnSpc>
              <a:spcBef>
                <a:spcPts val="0"/>
              </a:spcBef>
              <a:spcAft>
                <a:spcPts val="0"/>
              </a:spcAft>
              <a:defRPr sz="8000">
                <a:solidFill>
                  <a:srgbClr val="FFFFFF"/>
                </a:solidFill>
              </a:defRPr>
            </a:pPr>
            <a:r>
              <a:rPr lang="ja-JP" altLang="en-US" sz="3600">
                <a:solidFill>
                  <a:srgbClr val="FFFFFF"/>
                </a:solidFill>
                <a:latin typeface="ＭＳ Ｐゴシック" charset="-128"/>
                <a:ea typeface="ＭＳ Ｐゴシック" charset="-128"/>
                <a:cs typeface="Arial MT Std Light" charset="0"/>
              </a:rPr>
              <a:t>あらゆるデバイスで</a:t>
            </a:r>
            <a:endParaRPr lang="en-US" sz="3600" dirty="0">
              <a:solidFill>
                <a:srgbClr val="FFFFFF"/>
              </a:solidFill>
              <a:latin typeface=""/>
              <a:ea typeface=""/>
              <a:cs typeface="Arial MT Std Light" charset="0"/>
            </a:endParaRPr>
          </a:p>
        </p:txBody>
      </p:sp>
    </p:spTree>
    <p:extLst>
      <p:ext uri="{BB962C8B-B14F-4D97-AF65-F5344CB8AC3E}">
        <p14:creationId xmlns:p14="http://schemas.microsoft.com/office/powerpoint/2010/main" val="122557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250" fill="hold"/>
                                        <p:tgtEl>
                                          <p:spTgt spid="21"/>
                                        </p:tgtEl>
                                        <p:attrNameLst>
                                          <p:attrName>ppt_w</p:attrName>
                                        </p:attrNameLst>
                                      </p:cBhvr>
                                      <p:tavLst>
                                        <p:tav tm="0">
                                          <p:val>
                                            <p:fltVal val="0"/>
                                          </p:val>
                                        </p:tav>
                                        <p:tav tm="100000">
                                          <p:val>
                                            <p:strVal val="#ppt_w"/>
                                          </p:val>
                                        </p:tav>
                                      </p:tavLst>
                                    </p:anim>
                                    <p:anim calcmode="lin" valueType="num">
                                      <p:cBhvr>
                                        <p:cTn id="11" dur="250" fill="hold"/>
                                        <p:tgtEl>
                                          <p:spTgt spid="21"/>
                                        </p:tgtEl>
                                        <p:attrNameLst>
                                          <p:attrName>ppt_h</p:attrName>
                                        </p:attrNameLst>
                                      </p:cBhvr>
                                      <p:tavLst>
                                        <p:tav tm="0">
                                          <p:val>
                                            <p:fltVal val="0"/>
                                          </p:val>
                                        </p:tav>
                                        <p:tav tm="100000">
                                          <p:val>
                                            <p:strVal val="#ppt_h"/>
                                          </p:val>
                                        </p:tav>
                                      </p:tavLst>
                                    </p:anim>
                                    <p:animEffect transition="in" filter="fade">
                                      <p:cBhvr>
                                        <p:cTn id="12" dur="250"/>
                                        <p:tgtEl>
                                          <p:spTgt spid="21"/>
                                        </p:tgtEl>
                                      </p:cBhvr>
                                    </p:animEffect>
                                  </p:childTnLst>
                                </p:cTn>
                              </p:par>
                              <p:par>
                                <p:cTn id="13" presetID="10" presetClass="exit" presetSubtype="0" fill="hold" nodeType="withEffect">
                                  <p:stCondLst>
                                    <p:cond delay="60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35" presetClass="path" presetSubtype="0" fill="hold" nodeType="withEffect">
                                  <p:stCondLst>
                                    <p:cond delay="100"/>
                                  </p:stCondLst>
                                  <p:childTnLst>
                                    <p:animMotion origin="layout" path="M 3.54167E-6 2.96296E-6 L 0.10221 2.96296E-6 " pathEditMode="relative" rAng="0" ptsTypes="AA">
                                      <p:cBhvr>
                                        <p:cTn id="17" dur="1000" fill="hold"/>
                                        <p:tgtEl>
                                          <p:spTgt spid="21"/>
                                        </p:tgtEl>
                                        <p:attrNameLst>
                                          <p:attrName>ppt_x</p:attrName>
                                          <p:attrName>ppt_y</p:attrName>
                                        </p:attrNameLst>
                                      </p:cBhvr>
                                      <p:rCtr x="5104" y="0"/>
                                    </p:animMotion>
                                  </p:childTnLst>
                                </p:cTn>
                              </p:par>
                              <p:par>
                                <p:cTn id="18" presetID="22" presetClass="entr" presetSubtype="8"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699"/>
          <p:cNvSpPr/>
          <p:nvPr/>
        </p:nvSpPr>
        <p:spPr>
          <a:xfrm>
            <a:off x="456404" y="1192934"/>
            <a:ext cx="1622428" cy="544728"/>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t" anchorCtr="0">
            <a:spAutoFit/>
          </a:bodyPr>
          <a:lstStyle/>
          <a:p>
            <a:pPr defTabSz="371429" fontAlgn="auto">
              <a:lnSpc>
                <a:spcPct val="90000"/>
              </a:lnSpc>
              <a:spcBef>
                <a:spcPts val="0"/>
              </a:spcBef>
              <a:spcAft>
                <a:spcPts val="0"/>
              </a:spcAft>
              <a:defRPr sz="8000">
                <a:solidFill>
                  <a:srgbClr val="FFFFFF"/>
                </a:solidFill>
              </a:defRPr>
            </a:pPr>
            <a:endParaRPr lang="is-IS" sz="3600" dirty="0">
              <a:solidFill>
                <a:srgbClr val="FFFFFF"/>
              </a:solidFill>
              <a:latin typeface="Arial"/>
              <a:ea typeface="Arial MT Std Light" charset="0"/>
              <a:cs typeface="Arial MT Std Light" charset="0"/>
            </a:endParaRPr>
          </a:p>
        </p:txBody>
      </p:sp>
      <p:sp>
        <p:nvSpPr>
          <p:cNvPr id="14" name="Shape 699"/>
          <p:cNvSpPr/>
          <p:nvPr/>
        </p:nvSpPr>
        <p:spPr>
          <a:xfrm>
            <a:off x="456404" y="1726286"/>
            <a:ext cx="2629418" cy="1523458"/>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ctr">
            <a:spAutoFit/>
          </a:bodyPr>
          <a:lstStyle/>
          <a:p>
            <a:pPr defTabSz="371429" fontAlgn="auto">
              <a:spcBef>
                <a:spcPts val="0"/>
              </a:spcBef>
              <a:spcAft>
                <a:spcPts val="0"/>
              </a:spcAft>
              <a:defRPr sz="8000">
                <a:solidFill>
                  <a:srgbClr val="FFFFFF"/>
                </a:solidFill>
              </a:defRPr>
            </a:pPr>
            <a:r>
              <a:rPr lang="ja-JP" altLang="en-US" sz="2400" dirty="0">
                <a:solidFill>
                  <a:srgbClr val="FFFFFF"/>
                </a:solidFill>
                <a:latin typeface="ＭＳ Ｐゴシック" charset="-128"/>
                <a:ea typeface="ＭＳ Ｐゴシック" charset="-128"/>
                <a:cs typeface="Arial" charset="0"/>
              </a:rPr>
              <a:t>あらゆるデバイスから常に新しい</a:t>
            </a:r>
            <a:r>
              <a:rPr lang="en-US" altLang="ja-JP" sz="2400" dirty="0">
                <a:solidFill>
                  <a:srgbClr val="FFFFFF"/>
                </a:solidFill>
                <a:latin typeface="ＭＳ Ｐゴシック" charset="-128"/>
                <a:ea typeface="ＭＳ Ｐゴシック" charset="-128"/>
                <a:cs typeface="Arial" charset="0"/>
              </a:rPr>
              <a:t>Cisco Spark</a:t>
            </a:r>
            <a:r>
              <a:rPr lang="ja-JP" altLang="en-US" sz="2400" dirty="0">
                <a:solidFill>
                  <a:srgbClr val="FFFFFF"/>
                </a:solidFill>
                <a:latin typeface="ＭＳ Ｐゴシック" charset="-128"/>
                <a:ea typeface="ＭＳ Ｐゴシック" charset="-128"/>
                <a:cs typeface="Arial" charset="0"/>
              </a:rPr>
              <a:t>の</a:t>
            </a:r>
            <a:r>
              <a:rPr lang="en-US" altLang="ja-JP" sz="2400" dirty="0">
                <a:solidFill>
                  <a:srgbClr val="FFFFFF"/>
                </a:solidFill>
                <a:latin typeface="ＭＳ Ｐゴシック" charset="-128"/>
                <a:ea typeface="ＭＳ Ｐゴシック" charset="-128"/>
                <a:cs typeface="Arial" charset="0"/>
              </a:rPr>
              <a:t/>
            </a:r>
            <a:br>
              <a:rPr lang="en-US" altLang="ja-JP" sz="2400" dirty="0">
                <a:solidFill>
                  <a:srgbClr val="FFFFFF"/>
                </a:solidFill>
                <a:latin typeface="ＭＳ Ｐゴシック" charset="-128"/>
                <a:ea typeface="ＭＳ Ｐゴシック" charset="-128"/>
                <a:cs typeface="Arial" charset="0"/>
              </a:rPr>
            </a:br>
            <a:r>
              <a:rPr lang="ja-JP" altLang="en-US" sz="2400" dirty="0">
                <a:solidFill>
                  <a:srgbClr val="FFFFFF"/>
                </a:solidFill>
                <a:latin typeface="ＭＳ Ｐゴシック" charset="-128"/>
                <a:ea typeface="ＭＳ Ｐゴシック" charset="-128"/>
                <a:cs typeface="Arial" charset="0"/>
              </a:rPr>
              <a:t>ユーザ体験を</a:t>
            </a:r>
            <a:endParaRPr lang="is-IS" sz="2400" dirty="0">
              <a:solidFill>
                <a:srgbClr val="FFFFFF"/>
              </a:solidFill>
              <a:latin typeface=""/>
              <a:ea typeface=""/>
              <a:cs typeface="Arial" charset="0"/>
            </a:endParaRPr>
          </a:p>
        </p:txBody>
      </p:sp>
      <p:cxnSp>
        <p:nvCxnSpPr>
          <p:cNvPr id="16" name="Straight Connector 15"/>
          <p:cNvCxnSpPr/>
          <p:nvPr/>
        </p:nvCxnSpPr>
        <p:spPr>
          <a:xfrm>
            <a:off x="484979" y="1730999"/>
            <a:ext cx="8871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56404" y="795299"/>
            <a:ext cx="2464784" cy="817714"/>
            <a:chOff x="608538" y="1536648"/>
            <a:chExt cx="3286379" cy="1090286"/>
          </a:xfrm>
        </p:grpSpPr>
        <p:sp>
          <p:nvSpPr>
            <p:cNvPr id="18" name="Shape 699"/>
            <p:cNvSpPr/>
            <p:nvPr/>
          </p:nvSpPr>
          <p:spPr>
            <a:xfrm>
              <a:off x="608538" y="2066828"/>
              <a:ext cx="3286379" cy="560106"/>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t" anchorCtr="0">
              <a:spAutoFit/>
            </a:bodyPr>
            <a:lstStyle/>
            <a:p>
              <a:pPr defTabSz="371429" fontAlgn="auto">
                <a:lnSpc>
                  <a:spcPct val="90000"/>
                </a:lnSpc>
                <a:spcBef>
                  <a:spcPts val="0"/>
                </a:spcBef>
                <a:spcAft>
                  <a:spcPts val="0"/>
                </a:spcAft>
                <a:defRPr sz="8000">
                  <a:solidFill>
                    <a:srgbClr val="FFFFFF"/>
                  </a:solidFill>
                </a:defRPr>
              </a:pPr>
              <a:r>
                <a:rPr lang="ja-JP" altLang="en-US" sz="2700" dirty="0">
                  <a:solidFill>
                    <a:srgbClr val="FFFFFF"/>
                  </a:solidFill>
                  <a:latin typeface="Arial"/>
                  <a:ea typeface="Arial MT Std Light" charset="0"/>
                  <a:cs typeface="Arial MT Std Light" charset="0"/>
                </a:rPr>
                <a:t> </a:t>
              </a:r>
              <a:r>
                <a:rPr lang="en-US" altLang="ja-JP" sz="2700" dirty="0">
                  <a:solidFill>
                    <a:srgbClr val="FFFFFF"/>
                  </a:solidFill>
                  <a:latin typeface="Arial"/>
                  <a:ea typeface="Arial MT Std Light" charset="0"/>
                  <a:cs typeface="Arial MT Std Light" charset="0"/>
                </a:rPr>
                <a:t>Cisco Spark</a:t>
              </a:r>
              <a:endParaRPr lang="is-IS" sz="2700" dirty="0">
                <a:solidFill>
                  <a:srgbClr val="FFFFFF"/>
                </a:solidFill>
                <a:latin typeface="Arial"/>
                <a:ea typeface="Arial MT Std Light" charset="0"/>
                <a:cs typeface="Arial MT Std Light" charset="0"/>
              </a:endParaRPr>
            </a:p>
          </p:txBody>
        </p:sp>
        <p:sp>
          <p:nvSpPr>
            <p:cNvPr id="19" name="Shape 699"/>
            <p:cNvSpPr/>
            <p:nvPr/>
          </p:nvSpPr>
          <p:spPr>
            <a:xfrm>
              <a:off x="608538" y="1536648"/>
              <a:ext cx="2869518" cy="560106"/>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t" anchorCtr="0">
              <a:spAutoFit/>
            </a:bodyPr>
            <a:lstStyle/>
            <a:p>
              <a:pPr defTabSz="371429" fontAlgn="auto">
                <a:lnSpc>
                  <a:spcPct val="90000"/>
                </a:lnSpc>
                <a:spcBef>
                  <a:spcPts val="0"/>
                </a:spcBef>
                <a:spcAft>
                  <a:spcPts val="0"/>
                </a:spcAft>
                <a:defRPr sz="8000">
                  <a:solidFill>
                    <a:srgbClr val="FFFFFF"/>
                  </a:solidFill>
                </a:defRPr>
              </a:pPr>
              <a:r>
                <a:rPr lang="ja-JP" altLang="en-US" sz="2700" dirty="0">
                  <a:solidFill>
                    <a:srgbClr val="FFFFFF"/>
                  </a:solidFill>
                  <a:latin typeface="ＭＳ Ｐゴシック" charset="-128"/>
                  <a:ea typeface="ＭＳ Ｐゴシック" charset="-128"/>
                  <a:cs typeface="Arial MT Std Light" charset="0"/>
                </a:rPr>
                <a:t>最新、最強</a:t>
              </a:r>
              <a:endParaRPr lang="en-US" altLang="ja-JP" sz="2700" dirty="0">
                <a:solidFill>
                  <a:srgbClr val="FFFFFF"/>
                </a:solidFill>
                <a:latin typeface="ＭＳ Ｐゴシック" charset="-128"/>
                <a:ea typeface="ＭＳ Ｐゴシック" charset="-128"/>
                <a:cs typeface="Arial MT Std Light" charset="0"/>
              </a:endParaRPr>
            </a:p>
          </p:txBody>
        </p:sp>
      </p:grpSp>
      <p:grpSp>
        <p:nvGrpSpPr>
          <p:cNvPr id="20" name="Group 19"/>
          <p:cNvGrpSpPr/>
          <p:nvPr/>
        </p:nvGrpSpPr>
        <p:grpSpPr>
          <a:xfrm flipH="1">
            <a:off x="299479" y="1708609"/>
            <a:ext cx="275749" cy="46203"/>
            <a:chOff x="5956300" y="3710877"/>
            <a:chExt cx="367665" cy="61604"/>
          </a:xfrm>
        </p:grpSpPr>
        <p:sp>
          <p:nvSpPr>
            <p:cNvPr id="21" name="Oval 20"/>
            <p:cNvSpPr/>
            <p:nvPr/>
          </p:nvSpPr>
          <p:spPr>
            <a:xfrm>
              <a:off x="5956300" y="3710877"/>
              <a:ext cx="367665" cy="61604"/>
            </a:xfrm>
            <a:prstGeom prst="ellipse">
              <a:avLst/>
            </a:prstGeom>
            <a:gradFill flip="none" rotWithShape="1">
              <a:gsLst>
                <a:gs pos="0">
                  <a:schemeClr val="bg1">
                    <a:alpha val="5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22" name="Oval 21"/>
            <p:cNvSpPr/>
            <p:nvPr/>
          </p:nvSpPr>
          <p:spPr>
            <a:xfrm>
              <a:off x="5969000" y="3710877"/>
              <a:ext cx="117475" cy="61604"/>
            </a:xfrm>
            <a:prstGeom prst="ellipse">
              <a:avLst/>
            </a:prstGeom>
            <a:gradFill flip="none" rotWithShape="1">
              <a:gsLst>
                <a:gs pos="0">
                  <a:schemeClr val="bg1">
                    <a:alpha val="9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grpSp>
        <p:nvGrpSpPr>
          <p:cNvPr id="23" name="Group 22"/>
          <p:cNvGrpSpPr/>
          <p:nvPr/>
        </p:nvGrpSpPr>
        <p:grpSpPr>
          <a:xfrm>
            <a:off x="2741064" y="1119178"/>
            <a:ext cx="5932153" cy="3556469"/>
            <a:chOff x="3654752" y="1492236"/>
            <a:chExt cx="7909537" cy="4741959"/>
          </a:xfrm>
        </p:grpSpPr>
        <p:grpSp>
          <p:nvGrpSpPr>
            <p:cNvPr id="24" name="Group 23"/>
            <p:cNvGrpSpPr/>
            <p:nvPr/>
          </p:nvGrpSpPr>
          <p:grpSpPr>
            <a:xfrm>
              <a:off x="3654752" y="1492236"/>
              <a:ext cx="7909537" cy="4741959"/>
              <a:chOff x="3621703" y="1183334"/>
              <a:chExt cx="8425904" cy="5051534"/>
            </a:xfrm>
          </p:grpSpPr>
          <p:pic>
            <p:nvPicPr>
              <p:cNvPr id="27" name="Picture 26"/>
              <p:cNvPicPr>
                <a:picLocks noChangeAspect="1"/>
              </p:cNvPicPr>
              <p:nvPr/>
            </p:nvPicPr>
            <p:blipFill rotWithShape="1">
              <a:blip r:embed="rId3"/>
              <a:srcRect l="2761" r="2663"/>
              <a:stretch/>
            </p:blipFill>
            <p:spPr>
              <a:xfrm>
                <a:off x="4425551" y="1581102"/>
                <a:ext cx="6841323" cy="4071721"/>
              </a:xfrm>
              <a:prstGeom prst="rect">
                <a:avLst/>
              </a:prstGeom>
            </p:spPr>
          </p:pic>
          <p:pic>
            <p:nvPicPr>
              <p:cNvPr id="28" name="Picture 27"/>
              <p:cNvPicPr>
                <a:picLocks noChangeAspect="1"/>
              </p:cNvPicPr>
              <p:nvPr/>
            </p:nvPicPr>
            <p:blipFill>
              <a:blip r:embed="rId4"/>
              <a:stretch>
                <a:fillRect/>
              </a:stretch>
            </p:blipFill>
            <p:spPr>
              <a:xfrm>
                <a:off x="3621703" y="1183334"/>
                <a:ext cx="8425904" cy="5051534"/>
              </a:xfrm>
              <a:prstGeom prst="rect">
                <a:avLst/>
              </a:prstGeom>
            </p:spPr>
          </p:pic>
        </p:grpSp>
        <p:pic>
          <p:nvPicPr>
            <p:cNvPr id="25" name="Picture 24"/>
            <p:cNvPicPr>
              <a:picLocks noChangeAspect="1"/>
            </p:cNvPicPr>
            <p:nvPr/>
          </p:nvPicPr>
          <p:blipFill>
            <a:blip r:embed="rId5"/>
            <a:stretch>
              <a:fillRect/>
            </a:stretch>
          </p:blipFill>
          <p:spPr>
            <a:xfrm>
              <a:off x="4682551" y="2121816"/>
              <a:ext cx="5853942" cy="3658714"/>
            </a:xfrm>
            <a:prstGeom prst="rect">
              <a:avLst/>
            </a:prstGeom>
          </p:spPr>
        </p:pic>
        <p:pic>
          <p:nvPicPr>
            <p:cNvPr id="26" name="Picture 25"/>
            <p:cNvPicPr>
              <a:picLocks noChangeAspect="1"/>
            </p:cNvPicPr>
            <p:nvPr/>
          </p:nvPicPr>
          <p:blipFill rotWithShape="1">
            <a:blip r:embed="rId6"/>
            <a:srcRect l="7634" t="34969" r="6966" b="24515"/>
            <a:stretch/>
          </p:blipFill>
          <p:spPr>
            <a:xfrm>
              <a:off x="9339263" y="2547939"/>
              <a:ext cx="1108076" cy="935036"/>
            </a:xfrm>
            <a:prstGeom prst="rect">
              <a:avLst/>
            </a:prstGeom>
          </p:spPr>
        </p:pic>
      </p:grpSp>
    </p:spTree>
    <p:extLst>
      <p:ext uri="{BB962C8B-B14F-4D97-AF65-F5344CB8AC3E}">
        <p14:creationId xmlns:p14="http://schemas.microsoft.com/office/powerpoint/2010/main" val="80446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6" presetClass="emph" presetSubtype="0" fill="hold" nodeType="withEffect">
                                  <p:stCondLst>
                                    <p:cond delay="0"/>
                                  </p:stCondLst>
                                  <p:childTnLst>
                                    <p:animScale>
                                      <p:cBhvr>
                                        <p:cTn id="9" dur="10" fill="hold"/>
                                        <p:tgtEl>
                                          <p:spTgt spid="23"/>
                                        </p:tgtEl>
                                      </p:cBhvr>
                                      <p:by x="50000" y="50000"/>
                                    </p:animScale>
                                  </p:childTnLst>
                                </p:cTn>
                              </p:par>
                              <p:par>
                                <p:cTn id="10" presetID="6" presetClass="emph" presetSubtype="0" decel="100000" fill="hold" nodeType="withEffect">
                                  <p:stCondLst>
                                    <p:cond delay="0"/>
                                  </p:stCondLst>
                                  <p:childTnLst>
                                    <p:animScale>
                                      <p:cBhvr>
                                        <p:cTn id="11" dur="1000" fill="hold"/>
                                        <p:tgtEl>
                                          <p:spTgt spid="23"/>
                                        </p:tgtEl>
                                      </p:cBhvr>
                                      <p:by x="200000" y="200000"/>
                                    </p:animScale>
                                  </p:childTnLst>
                                </p:cTn>
                              </p:par>
                              <p:par>
                                <p:cTn id="12" presetID="10" presetClass="entr" presetSubtype="0" fill="hold" nodeType="with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750"/>
                                        <p:tgtEl>
                                          <p:spTgt spid="17"/>
                                        </p:tgtEl>
                                      </p:cBhvr>
                                    </p:animEffect>
                                  </p:childTnLst>
                                </p:cTn>
                              </p:par>
                              <p:par>
                                <p:cTn id="15" presetID="10" presetClass="entr" presetSubtype="0" fill="hold" grpId="0" nodeType="withEffect">
                                  <p:stCondLst>
                                    <p:cond delay="12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53"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250" fill="hold"/>
                                        <p:tgtEl>
                                          <p:spTgt spid="20"/>
                                        </p:tgtEl>
                                        <p:attrNameLst>
                                          <p:attrName>ppt_w</p:attrName>
                                        </p:attrNameLst>
                                      </p:cBhvr>
                                      <p:tavLst>
                                        <p:tav tm="0">
                                          <p:val>
                                            <p:fltVal val="0"/>
                                          </p:val>
                                        </p:tav>
                                        <p:tav tm="100000">
                                          <p:val>
                                            <p:strVal val="#ppt_w"/>
                                          </p:val>
                                        </p:tav>
                                      </p:tavLst>
                                    </p:anim>
                                    <p:anim calcmode="lin" valueType="num">
                                      <p:cBhvr>
                                        <p:cTn id="21" dur="250" fill="hold"/>
                                        <p:tgtEl>
                                          <p:spTgt spid="20"/>
                                        </p:tgtEl>
                                        <p:attrNameLst>
                                          <p:attrName>ppt_h</p:attrName>
                                        </p:attrNameLst>
                                      </p:cBhvr>
                                      <p:tavLst>
                                        <p:tav tm="0">
                                          <p:val>
                                            <p:fltVal val="0"/>
                                          </p:val>
                                        </p:tav>
                                        <p:tav tm="100000">
                                          <p:val>
                                            <p:strVal val="#ppt_h"/>
                                          </p:val>
                                        </p:tav>
                                      </p:tavLst>
                                    </p:anim>
                                    <p:animEffect transition="in" filter="fade">
                                      <p:cBhvr>
                                        <p:cTn id="22" dur="250"/>
                                        <p:tgtEl>
                                          <p:spTgt spid="20"/>
                                        </p:tgtEl>
                                      </p:cBhvr>
                                    </p:animEffect>
                                  </p:childTnLst>
                                </p:cTn>
                              </p:par>
                              <p:par>
                                <p:cTn id="23" presetID="10" presetClass="exit" presetSubtype="0" fill="hold" nodeType="withEffect">
                                  <p:stCondLst>
                                    <p:cond delay="60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35" presetClass="path" presetSubtype="0" fill="hold" nodeType="withEffect">
                                  <p:stCondLst>
                                    <p:cond delay="100"/>
                                  </p:stCondLst>
                                  <p:childTnLst>
                                    <p:animMotion origin="layout" path="M 3.54167E-6 -4.07407E-6 L 0.10221 -4.07407E-6 " pathEditMode="relative" rAng="0" ptsTypes="AA">
                                      <p:cBhvr>
                                        <p:cTn id="27" dur="1000" fill="hold"/>
                                        <p:tgtEl>
                                          <p:spTgt spid="20"/>
                                        </p:tgtEl>
                                        <p:attrNameLst>
                                          <p:attrName>ppt_x</p:attrName>
                                          <p:attrName>ppt_y</p:attrName>
                                        </p:attrNameLst>
                                      </p:cBhvr>
                                      <p:rCtr x="5104" y="0"/>
                                    </p:animMotion>
                                  </p:childTnLst>
                                </p:cTn>
                              </p:par>
                              <p:par>
                                <p:cTn id="28" presetID="22" presetClass="entr" presetSubtype="8"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2" y="643"/>
            <a:ext cx="9142856" cy="5142857"/>
          </a:xfrm>
          <a:prstGeom prst="rect">
            <a:avLst/>
          </a:prstGeom>
        </p:spPr>
      </p:pic>
      <p:sp>
        <p:nvSpPr>
          <p:cNvPr id="5" name="Shape 699"/>
          <p:cNvSpPr/>
          <p:nvPr/>
        </p:nvSpPr>
        <p:spPr>
          <a:xfrm>
            <a:off x="5169052" y="1112971"/>
            <a:ext cx="3259143" cy="1043326"/>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b">
            <a:spAutoFit/>
          </a:bodyPr>
          <a:lstStyle/>
          <a:p>
            <a:pPr algn="ctr" defTabSz="371429" fontAlgn="auto">
              <a:lnSpc>
                <a:spcPct val="80000"/>
              </a:lnSpc>
              <a:spcBef>
                <a:spcPts val="0"/>
              </a:spcBef>
              <a:spcAft>
                <a:spcPts val="0"/>
              </a:spcAft>
              <a:defRPr sz="8000">
                <a:solidFill>
                  <a:srgbClr val="FFFFFF"/>
                </a:solidFill>
              </a:defRPr>
            </a:pPr>
            <a:r>
              <a:rPr lang="en-US" sz="4050" dirty="0">
                <a:solidFill>
                  <a:srgbClr val="02BACC"/>
                </a:solidFill>
                <a:latin typeface="Arial"/>
                <a:ea typeface=""/>
                <a:cs typeface=""/>
              </a:rPr>
              <a:t>Cisco</a:t>
            </a:r>
            <a:br>
              <a:rPr lang="en-US" sz="4050" dirty="0">
                <a:solidFill>
                  <a:srgbClr val="02BACC"/>
                </a:solidFill>
                <a:latin typeface="Arial"/>
                <a:ea typeface=""/>
                <a:cs typeface=""/>
              </a:rPr>
            </a:br>
            <a:r>
              <a:rPr lang="en-US" sz="4050" dirty="0">
                <a:solidFill>
                  <a:srgbClr val="02BACC"/>
                </a:solidFill>
                <a:latin typeface="Arial"/>
                <a:ea typeface=""/>
                <a:cs typeface=""/>
              </a:rPr>
              <a:t>Spark Board</a:t>
            </a:r>
          </a:p>
        </p:txBody>
      </p:sp>
      <p:cxnSp>
        <p:nvCxnSpPr>
          <p:cNvPr id="6" name="Straight Connector 5"/>
          <p:cNvCxnSpPr/>
          <p:nvPr/>
        </p:nvCxnSpPr>
        <p:spPr>
          <a:xfrm>
            <a:off x="5169052" y="2388136"/>
            <a:ext cx="3261360" cy="0"/>
          </a:xfrm>
          <a:prstGeom prst="line">
            <a:avLst/>
          </a:prstGeom>
          <a:ln w="12700">
            <a:solidFill>
              <a:srgbClr val="02BACC"/>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691229" y="2365034"/>
            <a:ext cx="275749" cy="46203"/>
            <a:chOff x="5952807" y="3710877"/>
            <a:chExt cx="367665" cy="61604"/>
          </a:xfrm>
        </p:grpSpPr>
        <p:sp>
          <p:nvSpPr>
            <p:cNvPr id="9" name="Oval 8"/>
            <p:cNvSpPr/>
            <p:nvPr/>
          </p:nvSpPr>
          <p:spPr>
            <a:xfrm>
              <a:off x="5952807" y="3710877"/>
              <a:ext cx="367665" cy="61604"/>
            </a:xfrm>
            <a:prstGeom prst="ellipse">
              <a:avLst/>
            </a:prstGeom>
            <a:gradFill flip="none" rotWithShape="1">
              <a:gsLst>
                <a:gs pos="0">
                  <a:srgbClr val="02BACC">
                    <a:alpha val="62000"/>
                  </a:srgbClr>
                </a:gs>
                <a:gs pos="100000">
                  <a:srgbClr val="02BAC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8" name="Oval 7"/>
            <p:cNvSpPr/>
            <p:nvPr/>
          </p:nvSpPr>
          <p:spPr>
            <a:xfrm>
              <a:off x="5969000" y="3710877"/>
              <a:ext cx="117475" cy="61604"/>
            </a:xfrm>
            <a:prstGeom prst="ellipse">
              <a:avLst/>
            </a:prstGeom>
            <a:gradFill flip="none" rotWithShape="1">
              <a:gsLst>
                <a:gs pos="0">
                  <a:srgbClr val="02BACC"/>
                </a:gs>
                <a:gs pos="100000">
                  <a:srgbClr val="02BAC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grpSp>
        <p:nvGrpSpPr>
          <p:cNvPr id="10" name="Group 9"/>
          <p:cNvGrpSpPr/>
          <p:nvPr/>
        </p:nvGrpSpPr>
        <p:grpSpPr>
          <a:xfrm flipH="1">
            <a:off x="6691229" y="2365034"/>
            <a:ext cx="275749" cy="46203"/>
            <a:chOff x="5952807" y="3710877"/>
            <a:chExt cx="367665" cy="61604"/>
          </a:xfrm>
        </p:grpSpPr>
        <p:sp>
          <p:nvSpPr>
            <p:cNvPr id="12" name="Oval 11"/>
            <p:cNvSpPr/>
            <p:nvPr/>
          </p:nvSpPr>
          <p:spPr>
            <a:xfrm>
              <a:off x="5952807" y="3710877"/>
              <a:ext cx="367665" cy="61604"/>
            </a:xfrm>
            <a:prstGeom prst="ellipse">
              <a:avLst/>
            </a:prstGeom>
            <a:gradFill flip="none" rotWithShape="1">
              <a:gsLst>
                <a:gs pos="0">
                  <a:srgbClr val="02BACC">
                    <a:alpha val="62000"/>
                  </a:srgbClr>
                </a:gs>
                <a:gs pos="100000">
                  <a:srgbClr val="02BAC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1" name="Oval 10"/>
            <p:cNvSpPr/>
            <p:nvPr/>
          </p:nvSpPr>
          <p:spPr>
            <a:xfrm>
              <a:off x="5969000" y="3710877"/>
              <a:ext cx="117475" cy="61604"/>
            </a:xfrm>
            <a:prstGeom prst="ellipse">
              <a:avLst/>
            </a:prstGeom>
            <a:gradFill flip="none" rotWithShape="1">
              <a:gsLst>
                <a:gs pos="0">
                  <a:srgbClr val="02BACC"/>
                </a:gs>
                <a:gs pos="100000">
                  <a:srgbClr val="02BAC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cxnSp>
        <p:nvCxnSpPr>
          <p:cNvPr id="13" name="Straight Connector 12"/>
          <p:cNvCxnSpPr/>
          <p:nvPr/>
        </p:nvCxnSpPr>
        <p:spPr>
          <a:xfrm>
            <a:off x="5169052" y="2388136"/>
            <a:ext cx="3261360" cy="0"/>
          </a:xfrm>
          <a:prstGeom prst="line">
            <a:avLst/>
          </a:prstGeom>
          <a:ln w="12700">
            <a:solidFill>
              <a:srgbClr val="02BA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89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250" fill="hold"/>
                                        <p:tgtEl>
                                          <p:spTgt spid="7"/>
                                        </p:tgtEl>
                                        <p:attrNameLst>
                                          <p:attrName>ppt_w</p:attrName>
                                        </p:attrNameLst>
                                      </p:cBhvr>
                                      <p:tavLst>
                                        <p:tav tm="0">
                                          <p:val>
                                            <p:fltVal val="0"/>
                                          </p:val>
                                        </p:tav>
                                        <p:tav tm="100000">
                                          <p:val>
                                            <p:strVal val="#ppt_w"/>
                                          </p:val>
                                        </p:tav>
                                      </p:tavLst>
                                    </p:anim>
                                    <p:anim calcmode="lin" valueType="num">
                                      <p:cBhvr>
                                        <p:cTn id="11" dur="250" fill="hold"/>
                                        <p:tgtEl>
                                          <p:spTgt spid="7"/>
                                        </p:tgtEl>
                                        <p:attrNameLst>
                                          <p:attrName>ppt_h</p:attrName>
                                        </p:attrNameLst>
                                      </p:cBhvr>
                                      <p:tavLst>
                                        <p:tav tm="0">
                                          <p:val>
                                            <p:fltVal val="0"/>
                                          </p:val>
                                        </p:tav>
                                        <p:tav tm="100000">
                                          <p:val>
                                            <p:strVal val="#ppt_h"/>
                                          </p:val>
                                        </p:tav>
                                      </p:tavLst>
                                    </p:anim>
                                    <p:animEffect transition="in" filter="fade">
                                      <p:cBhvr>
                                        <p:cTn id="12" dur="250"/>
                                        <p:tgtEl>
                                          <p:spTgt spid="7"/>
                                        </p:tgtEl>
                                      </p:cBhvr>
                                    </p:animEffect>
                                  </p:childTnLst>
                                </p:cTn>
                              </p:par>
                              <p:par>
                                <p:cTn id="13" presetID="10" presetClass="exit" presetSubtype="0" fill="hold" nodeType="withEffect">
                                  <p:stCondLst>
                                    <p:cond delay="6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35" presetClass="path" presetSubtype="0" fill="hold" nodeType="withEffect">
                                  <p:stCondLst>
                                    <p:cond delay="100"/>
                                  </p:stCondLst>
                                  <p:childTnLst>
                                    <p:animMotion origin="layout" path="M 5E-6 -3.7037E-7 L -0.17956 -3.7037E-7 " pathEditMode="relative" rAng="0" ptsTypes="AA">
                                      <p:cBhvr>
                                        <p:cTn id="17" dur="1000" fill="hold"/>
                                        <p:tgtEl>
                                          <p:spTgt spid="7"/>
                                        </p:tgtEl>
                                        <p:attrNameLst>
                                          <p:attrName>ppt_x</p:attrName>
                                          <p:attrName>ppt_y</p:attrName>
                                        </p:attrNameLst>
                                      </p:cBhvr>
                                      <p:rCtr x="-8984" y="0"/>
                                    </p:animMotion>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250" fill="hold"/>
                                        <p:tgtEl>
                                          <p:spTgt spid="10"/>
                                        </p:tgtEl>
                                        <p:attrNameLst>
                                          <p:attrName>ppt_w</p:attrName>
                                        </p:attrNameLst>
                                      </p:cBhvr>
                                      <p:tavLst>
                                        <p:tav tm="0">
                                          <p:val>
                                            <p:fltVal val="0"/>
                                          </p:val>
                                        </p:tav>
                                        <p:tav tm="100000">
                                          <p:val>
                                            <p:strVal val="#ppt_w"/>
                                          </p:val>
                                        </p:tav>
                                      </p:tavLst>
                                    </p:anim>
                                    <p:anim calcmode="lin" valueType="num">
                                      <p:cBhvr>
                                        <p:cTn id="21" dur="250" fill="hold"/>
                                        <p:tgtEl>
                                          <p:spTgt spid="10"/>
                                        </p:tgtEl>
                                        <p:attrNameLst>
                                          <p:attrName>ppt_h</p:attrName>
                                        </p:attrNameLst>
                                      </p:cBhvr>
                                      <p:tavLst>
                                        <p:tav tm="0">
                                          <p:val>
                                            <p:fltVal val="0"/>
                                          </p:val>
                                        </p:tav>
                                        <p:tav tm="100000">
                                          <p:val>
                                            <p:strVal val="#ppt_h"/>
                                          </p:val>
                                        </p:tav>
                                      </p:tavLst>
                                    </p:anim>
                                    <p:animEffect transition="in" filter="fade">
                                      <p:cBhvr>
                                        <p:cTn id="22" dur="250"/>
                                        <p:tgtEl>
                                          <p:spTgt spid="10"/>
                                        </p:tgtEl>
                                      </p:cBhvr>
                                    </p:animEffect>
                                  </p:childTnLst>
                                </p:cTn>
                              </p:par>
                              <p:par>
                                <p:cTn id="23" presetID="10" presetClass="exit" presetSubtype="0" fill="hold" nodeType="withEffect">
                                  <p:stCondLst>
                                    <p:cond delay="60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35" presetClass="path" presetSubtype="0" fill="hold" nodeType="withEffect">
                                  <p:stCondLst>
                                    <p:cond delay="100"/>
                                  </p:stCondLst>
                                  <p:childTnLst>
                                    <p:animMotion origin="layout" path="M 5E-6 -3.7037E-7 L 0.17527 -3.7037E-7 " pathEditMode="relative" rAng="0" ptsTypes="AA">
                                      <p:cBhvr>
                                        <p:cTn id="27" dur="1000" fill="hold"/>
                                        <p:tgtEl>
                                          <p:spTgt spid="10"/>
                                        </p:tgtEl>
                                        <p:attrNameLst>
                                          <p:attrName>ppt_x</p:attrName>
                                          <p:attrName>ppt_y</p:attrName>
                                        </p:attrNameLst>
                                      </p:cBhvr>
                                      <p:rCtr x="8763" y="0"/>
                                    </p:animMotion>
                                  </p:childTnLst>
                                </p:cTn>
                              </p:par>
                              <p:par>
                                <p:cTn id="28" presetID="16" presetClass="entr" presetSubtype="37" fill="hold" nodeType="withEffect">
                                  <p:stCondLst>
                                    <p:cond delay="100"/>
                                  </p:stCondLst>
                                  <p:childTnLst>
                                    <p:set>
                                      <p:cBhvr>
                                        <p:cTn id="29" dur="1" fill="hold">
                                          <p:stCondLst>
                                            <p:cond delay="0"/>
                                          </p:stCondLst>
                                        </p:cTn>
                                        <p:tgtEl>
                                          <p:spTgt spid="13"/>
                                        </p:tgtEl>
                                        <p:attrNameLst>
                                          <p:attrName>style.visibility</p:attrName>
                                        </p:attrNameLst>
                                      </p:cBhvr>
                                      <p:to>
                                        <p:strVal val="visible"/>
                                      </p:to>
                                    </p:set>
                                    <p:animEffect transition="in" filter="barn(outVertical)">
                                      <p:cBhvr>
                                        <p:cTn id="30" dur="1000"/>
                                        <p:tgtEl>
                                          <p:spTgt spid="13"/>
                                        </p:tgtEl>
                                      </p:cBhvr>
                                    </p:animEffect>
                                  </p:childTnLst>
                                </p:cTn>
                              </p:par>
                              <p:par>
                                <p:cTn id="31" presetID="10" presetClass="exit" presetSubtype="0" fill="hold"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ntr" presetSubtype="0" fill="hold" grpId="0" nodeType="withEffect">
                                  <p:stCondLst>
                                    <p:cond delay="5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750"/>
                                        <p:tgtEl>
                                          <p:spTgt spid="5"/>
                                        </p:tgtEl>
                                      </p:cBhvr>
                                    </p:animEffect>
                                  </p:childTnLst>
                                </p:cTn>
                              </p:par>
                              <p:par>
                                <p:cTn id="37" presetID="42" presetClass="path" presetSubtype="0" decel="100000" fill="hold" grpId="1" nodeType="withEffect">
                                  <p:stCondLst>
                                    <p:cond delay="0"/>
                                  </p:stCondLst>
                                  <p:childTnLst>
                                    <p:animMotion origin="layout" path="M 4.16667E-7 -4.07407E-6 L 4.16667E-7 -0.20439 " pathEditMode="relative" rAng="0" ptsTypes="AA">
                                      <p:cBhvr>
                                        <p:cTn id="38" dur="1250" spd="-100000" fill="hold"/>
                                        <p:tgtEl>
                                          <p:spTgt spid="5"/>
                                        </p:tgtEl>
                                        <p:attrNameLst>
                                          <p:attrName>ppt_x</p:attrName>
                                          <p:attrName>ppt_y</p:attrName>
                                        </p:attrNameLst>
                                      </p:cBhvr>
                                      <p:rCtr x="0" y="-10231"/>
                                    </p:animMotion>
                                  </p:childTnLst>
                                </p:cTn>
                              </p:par>
                              <p:par>
                                <p:cTn id="39" presetID="6" presetClass="emph" presetSubtype="0" fill="hold" grpId="2" nodeType="withEffect">
                                  <p:stCondLst>
                                    <p:cond delay="0"/>
                                  </p:stCondLst>
                                  <p:childTnLst>
                                    <p:animScale>
                                      <p:cBhvr>
                                        <p:cTn id="40" dur="10" fill="hold"/>
                                        <p:tgtEl>
                                          <p:spTgt spid="5"/>
                                        </p:tgtEl>
                                      </p:cBhvr>
                                      <p:by x="1000" y="1000"/>
                                    </p:animScale>
                                  </p:childTnLst>
                                </p:cTn>
                              </p:par>
                              <p:par>
                                <p:cTn id="41" presetID="6" presetClass="emph" presetSubtype="0" decel="100000" fill="hold" grpId="3" nodeType="withEffect">
                                  <p:stCondLst>
                                    <p:cond delay="0"/>
                                  </p:stCondLst>
                                  <p:childTnLst>
                                    <p:animScale>
                                      <p:cBhvr>
                                        <p:cTn id="42" dur="1250" fill="hold"/>
                                        <p:tgtEl>
                                          <p:spTgt spid="5"/>
                                        </p:tgtEl>
                                      </p:cBhvr>
                                      <p:by x="9999000" y="9999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942429" y="2669843"/>
            <a:ext cx="32613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464606" y="2646742"/>
            <a:ext cx="275749" cy="46203"/>
            <a:chOff x="5952807" y="3710877"/>
            <a:chExt cx="367665" cy="61604"/>
          </a:xfrm>
        </p:grpSpPr>
        <p:sp>
          <p:nvSpPr>
            <p:cNvPr id="7" name="Oval 6"/>
            <p:cNvSpPr/>
            <p:nvPr/>
          </p:nvSpPr>
          <p:spPr>
            <a:xfrm>
              <a:off x="5969000" y="3710877"/>
              <a:ext cx="117475" cy="61604"/>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8" name="Oval 7"/>
            <p:cNvSpPr/>
            <p:nvPr/>
          </p:nvSpPr>
          <p:spPr>
            <a:xfrm>
              <a:off x="5952807" y="3710877"/>
              <a:ext cx="367665" cy="61604"/>
            </a:xfrm>
            <a:prstGeom prst="ellipse">
              <a:avLst/>
            </a:prstGeom>
            <a:gradFill flip="none" rotWithShape="1">
              <a:gsLst>
                <a:gs pos="0">
                  <a:schemeClr val="bg1">
                    <a:alpha val="62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grpSp>
        <p:nvGrpSpPr>
          <p:cNvPr id="9" name="Group 8"/>
          <p:cNvGrpSpPr/>
          <p:nvPr/>
        </p:nvGrpSpPr>
        <p:grpSpPr>
          <a:xfrm flipH="1">
            <a:off x="4464606" y="2646742"/>
            <a:ext cx="275749" cy="46203"/>
            <a:chOff x="5952807" y="3710877"/>
            <a:chExt cx="367665" cy="61604"/>
          </a:xfrm>
        </p:grpSpPr>
        <p:sp>
          <p:nvSpPr>
            <p:cNvPr id="10" name="Oval 9"/>
            <p:cNvSpPr/>
            <p:nvPr/>
          </p:nvSpPr>
          <p:spPr>
            <a:xfrm>
              <a:off x="5969000" y="3710877"/>
              <a:ext cx="117475" cy="61604"/>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1" name="Oval 10"/>
            <p:cNvSpPr/>
            <p:nvPr/>
          </p:nvSpPr>
          <p:spPr>
            <a:xfrm>
              <a:off x="5952807" y="3710877"/>
              <a:ext cx="367665" cy="61604"/>
            </a:xfrm>
            <a:prstGeom prst="ellipse">
              <a:avLst/>
            </a:prstGeom>
            <a:gradFill flip="none" rotWithShape="1">
              <a:gsLst>
                <a:gs pos="0">
                  <a:schemeClr val="bg1">
                    <a:alpha val="62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sp>
        <p:nvSpPr>
          <p:cNvPr id="12" name="Shape 699"/>
          <p:cNvSpPr/>
          <p:nvPr/>
        </p:nvSpPr>
        <p:spPr>
          <a:xfrm>
            <a:off x="1193003" y="2045033"/>
            <a:ext cx="6757994" cy="489328"/>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ctr">
            <a:spAutoFit/>
          </a:bodyPr>
          <a:lstStyle/>
          <a:p>
            <a:pPr algn="ctr" defTabSz="371429" fontAlgn="auto">
              <a:lnSpc>
                <a:spcPct val="80000"/>
              </a:lnSpc>
              <a:spcBef>
                <a:spcPts val="0"/>
              </a:spcBef>
              <a:spcAft>
                <a:spcPts val="0"/>
              </a:spcAft>
              <a:defRPr sz="8000">
                <a:solidFill>
                  <a:srgbClr val="FFFFFF"/>
                </a:solidFill>
              </a:defRPr>
            </a:pPr>
            <a:r>
              <a:rPr lang="ja-JP" altLang="en-US" sz="3600" dirty="0">
                <a:solidFill>
                  <a:srgbClr val="FFFFFF"/>
                </a:solidFill>
                <a:latin typeface="ＭＳ Ｐゴシック" charset="-128"/>
                <a:ea typeface="ＭＳ Ｐゴシック" charset="-128"/>
                <a:cs typeface="Arial MT Std Light" charset="0"/>
              </a:rPr>
              <a:t>ミーティング</a:t>
            </a:r>
            <a:r>
              <a:rPr lang="en-US" altLang="ja-JP" sz="3600" dirty="0">
                <a:solidFill>
                  <a:srgbClr val="FFFFFF"/>
                </a:solidFill>
                <a:latin typeface="ＭＳ Ｐゴシック" charset="-128"/>
                <a:ea typeface="ＭＳ Ｐゴシック" charset="-128"/>
                <a:cs typeface="Arial MT Std Light" charset="0"/>
              </a:rPr>
              <a:t> </a:t>
            </a:r>
            <a:r>
              <a:rPr lang="ja-JP" altLang="en-US" sz="3600" dirty="0">
                <a:solidFill>
                  <a:srgbClr val="FFFFFF"/>
                </a:solidFill>
                <a:latin typeface="ＭＳ Ｐゴシック" charset="-128"/>
                <a:ea typeface="ＭＳ Ｐゴシック" charset="-128"/>
                <a:cs typeface="Arial MT Std Light" charset="0"/>
              </a:rPr>
              <a:t>ルーム</a:t>
            </a:r>
            <a:r>
              <a:rPr lang="en-US" altLang="ja-JP" sz="3600" dirty="0">
                <a:solidFill>
                  <a:srgbClr val="FFFFFF"/>
                </a:solidFill>
                <a:latin typeface="ＭＳ Ｐゴシック" charset="-128"/>
                <a:ea typeface="ＭＳ Ｐゴシック" charset="-128"/>
                <a:cs typeface="Arial MT Std Light" charset="0"/>
              </a:rPr>
              <a:t> x </a:t>
            </a:r>
            <a:r>
              <a:rPr lang="en-US" sz="3600" dirty="0">
                <a:solidFill>
                  <a:srgbClr val="FFFFFF"/>
                </a:solidFill>
                <a:latin typeface=""/>
                <a:ea typeface=""/>
                <a:cs typeface="Arial MT Std Light" charset="0"/>
              </a:rPr>
              <a:t>Cisco </a:t>
            </a:r>
            <a:r>
              <a:rPr lang="en-US" altLang="ja-JP" sz="3600" dirty="0">
                <a:solidFill>
                  <a:srgbClr val="FFFFFF"/>
                </a:solidFill>
                <a:latin typeface="ＭＳ Ｐゴシック" charset="-128"/>
                <a:ea typeface="ＭＳ Ｐゴシック" charset="-128"/>
                <a:cs typeface="Arial MT Std Light" charset="0"/>
              </a:rPr>
              <a:t>Spark </a:t>
            </a:r>
            <a:endParaRPr lang="is-IS" sz="3600" dirty="0">
              <a:solidFill>
                <a:srgbClr val="FFFFFF"/>
              </a:solidFill>
              <a:latin typeface=""/>
              <a:ea typeface=""/>
              <a:cs typeface="Arial MT Std Light" charset="0"/>
            </a:endParaRPr>
          </a:p>
        </p:txBody>
      </p:sp>
      <p:cxnSp>
        <p:nvCxnSpPr>
          <p:cNvPr id="13" name="Straight Connector 12"/>
          <p:cNvCxnSpPr/>
          <p:nvPr/>
        </p:nvCxnSpPr>
        <p:spPr>
          <a:xfrm>
            <a:off x="2942429" y="2669843"/>
            <a:ext cx="32613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66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250" fill="hold"/>
                                        <p:tgtEl>
                                          <p:spTgt spid="6"/>
                                        </p:tgtEl>
                                        <p:attrNameLst>
                                          <p:attrName>ppt_w</p:attrName>
                                        </p:attrNameLst>
                                      </p:cBhvr>
                                      <p:tavLst>
                                        <p:tav tm="0">
                                          <p:val>
                                            <p:fltVal val="0"/>
                                          </p:val>
                                        </p:tav>
                                        <p:tav tm="100000">
                                          <p:val>
                                            <p:strVal val="#ppt_w"/>
                                          </p:val>
                                        </p:tav>
                                      </p:tavLst>
                                    </p:anim>
                                    <p:anim calcmode="lin" valueType="num">
                                      <p:cBhvr>
                                        <p:cTn id="11" dur="250" fill="hold"/>
                                        <p:tgtEl>
                                          <p:spTgt spid="6"/>
                                        </p:tgtEl>
                                        <p:attrNameLst>
                                          <p:attrName>ppt_h</p:attrName>
                                        </p:attrNameLst>
                                      </p:cBhvr>
                                      <p:tavLst>
                                        <p:tav tm="0">
                                          <p:val>
                                            <p:fltVal val="0"/>
                                          </p:val>
                                        </p:tav>
                                        <p:tav tm="100000">
                                          <p:val>
                                            <p:strVal val="#ppt_h"/>
                                          </p:val>
                                        </p:tav>
                                      </p:tavLst>
                                    </p:anim>
                                    <p:animEffect transition="in" filter="fade">
                                      <p:cBhvr>
                                        <p:cTn id="12" dur="250"/>
                                        <p:tgtEl>
                                          <p:spTgt spid="6"/>
                                        </p:tgtEl>
                                      </p:cBhvr>
                                    </p:animEffect>
                                  </p:childTnLst>
                                </p:cTn>
                              </p:par>
                              <p:par>
                                <p:cTn id="13" presetID="10" presetClass="exit" presetSubtype="0" fill="hold" nodeType="withEffect">
                                  <p:stCondLst>
                                    <p:cond delay="60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35" presetClass="path" presetSubtype="0" fill="hold" nodeType="withEffect">
                                  <p:stCondLst>
                                    <p:cond delay="100"/>
                                  </p:stCondLst>
                                  <p:childTnLst>
                                    <p:animMotion origin="layout" path="M 4.79167E-6 -1.48148E-6 L -0.17956 -1.48148E-6 " pathEditMode="relative" rAng="0" ptsTypes="AA">
                                      <p:cBhvr>
                                        <p:cTn id="17" dur="1000" fill="hold"/>
                                        <p:tgtEl>
                                          <p:spTgt spid="6"/>
                                        </p:tgtEl>
                                        <p:attrNameLst>
                                          <p:attrName>ppt_x</p:attrName>
                                          <p:attrName>ppt_y</p:attrName>
                                        </p:attrNameLst>
                                      </p:cBhvr>
                                      <p:rCtr x="-8984" y="0"/>
                                    </p:animMotion>
                                  </p:childTnLst>
                                </p:cTn>
                              </p:par>
                              <p:par>
                                <p:cTn id="18" presetID="5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250" fill="hold"/>
                                        <p:tgtEl>
                                          <p:spTgt spid="9"/>
                                        </p:tgtEl>
                                        <p:attrNameLst>
                                          <p:attrName>ppt_w</p:attrName>
                                        </p:attrNameLst>
                                      </p:cBhvr>
                                      <p:tavLst>
                                        <p:tav tm="0">
                                          <p:val>
                                            <p:fltVal val="0"/>
                                          </p:val>
                                        </p:tav>
                                        <p:tav tm="100000">
                                          <p:val>
                                            <p:strVal val="#ppt_w"/>
                                          </p:val>
                                        </p:tav>
                                      </p:tavLst>
                                    </p:anim>
                                    <p:anim calcmode="lin" valueType="num">
                                      <p:cBhvr>
                                        <p:cTn id="21" dur="250" fill="hold"/>
                                        <p:tgtEl>
                                          <p:spTgt spid="9"/>
                                        </p:tgtEl>
                                        <p:attrNameLst>
                                          <p:attrName>ppt_h</p:attrName>
                                        </p:attrNameLst>
                                      </p:cBhvr>
                                      <p:tavLst>
                                        <p:tav tm="0">
                                          <p:val>
                                            <p:fltVal val="0"/>
                                          </p:val>
                                        </p:tav>
                                        <p:tav tm="100000">
                                          <p:val>
                                            <p:strVal val="#ppt_h"/>
                                          </p:val>
                                        </p:tav>
                                      </p:tavLst>
                                    </p:anim>
                                    <p:animEffect transition="in" filter="fade">
                                      <p:cBhvr>
                                        <p:cTn id="22" dur="250"/>
                                        <p:tgtEl>
                                          <p:spTgt spid="9"/>
                                        </p:tgtEl>
                                      </p:cBhvr>
                                    </p:animEffect>
                                  </p:childTnLst>
                                </p:cTn>
                              </p:par>
                              <p:par>
                                <p:cTn id="23" presetID="10" presetClass="exit" presetSubtype="0" fill="hold" nodeType="withEffect">
                                  <p:stCondLst>
                                    <p:cond delay="60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35" presetClass="path" presetSubtype="0" fill="hold" nodeType="withEffect">
                                  <p:stCondLst>
                                    <p:cond delay="100"/>
                                  </p:stCondLst>
                                  <p:childTnLst>
                                    <p:animMotion origin="layout" path="M 4.79167E-6 -1.48148E-6 L 0.17526 -1.48148E-6 " pathEditMode="relative" rAng="0" ptsTypes="AA">
                                      <p:cBhvr>
                                        <p:cTn id="27" dur="1000" fill="hold"/>
                                        <p:tgtEl>
                                          <p:spTgt spid="9"/>
                                        </p:tgtEl>
                                        <p:attrNameLst>
                                          <p:attrName>ppt_x</p:attrName>
                                          <p:attrName>ppt_y</p:attrName>
                                        </p:attrNameLst>
                                      </p:cBhvr>
                                      <p:rCtr x="8763" y="0"/>
                                    </p:animMotion>
                                  </p:childTnLst>
                                </p:cTn>
                              </p:par>
                              <p:par>
                                <p:cTn id="28" presetID="10" presetClass="entr" presetSubtype="0" fill="hold" grpId="0" nodeType="with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750"/>
                                        <p:tgtEl>
                                          <p:spTgt spid="12"/>
                                        </p:tgtEl>
                                      </p:cBhvr>
                                    </p:animEffect>
                                  </p:childTnLst>
                                </p:cTn>
                              </p:par>
                              <p:par>
                                <p:cTn id="31" presetID="42" presetClass="path" presetSubtype="0" decel="100000" fill="hold" grpId="1" nodeType="withEffect">
                                  <p:stCondLst>
                                    <p:cond delay="0"/>
                                  </p:stCondLst>
                                  <p:childTnLst>
                                    <p:animMotion origin="layout" path="M 0 1.11111E-6 L 0 -0.2044 " pathEditMode="relative" rAng="0" ptsTypes="AA">
                                      <p:cBhvr>
                                        <p:cTn id="32" dur="1250" spd="-100000" fill="hold"/>
                                        <p:tgtEl>
                                          <p:spTgt spid="12"/>
                                        </p:tgtEl>
                                        <p:attrNameLst>
                                          <p:attrName>ppt_x</p:attrName>
                                          <p:attrName>ppt_y</p:attrName>
                                        </p:attrNameLst>
                                      </p:cBhvr>
                                      <p:rCtr x="0" y="-10231"/>
                                    </p:animMotion>
                                  </p:childTnLst>
                                </p:cTn>
                              </p:par>
                              <p:par>
                                <p:cTn id="33" presetID="6" presetClass="emph" presetSubtype="0" fill="hold" grpId="2" nodeType="withEffect">
                                  <p:stCondLst>
                                    <p:cond delay="0"/>
                                  </p:stCondLst>
                                  <p:childTnLst>
                                    <p:animScale>
                                      <p:cBhvr>
                                        <p:cTn id="34" dur="10" fill="hold"/>
                                        <p:tgtEl>
                                          <p:spTgt spid="12"/>
                                        </p:tgtEl>
                                      </p:cBhvr>
                                      <p:by x="1000" y="1000"/>
                                    </p:animScale>
                                  </p:childTnLst>
                                </p:cTn>
                              </p:par>
                              <p:par>
                                <p:cTn id="35" presetID="6" presetClass="emph" presetSubtype="0" decel="100000" fill="hold" grpId="3" nodeType="withEffect">
                                  <p:stCondLst>
                                    <p:cond delay="0"/>
                                  </p:stCondLst>
                                  <p:childTnLst>
                                    <p:animScale>
                                      <p:cBhvr>
                                        <p:cTn id="36" dur="1250" fill="hold"/>
                                        <p:tgtEl>
                                          <p:spTgt spid="12"/>
                                        </p:tgtEl>
                                      </p:cBhvr>
                                      <p:by x="9999000" y="9999000"/>
                                    </p:animScale>
                                  </p:childTnLst>
                                </p:cTn>
                              </p:par>
                              <p:par>
                                <p:cTn id="37" presetID="16" presetClass="entr" presetSubtype="37" fill="hold" nodeType="withEffect">
                                  <p:stCondLst>
                                    <p:cond delay="100"/>
                                  </p:stCondLst>
                                  <p:childTnLst>
                                    <p:set>
                                      <p:cBhvr>
                                        <p:cTn id="38" dur="1" fill="hold">
                                          <p:stCondLst>
                                            <p:cond delay="0"/>
                                          </p:stCondLst>
                                        </p:cTn>
                                        <p:tgtEl>
                                          <p:spTgt spid="13"/>
                                        </p:tgtEl>
                                        <p:attrNameLst>
                                          <p:attrName>style.visibility</p:attrName>
                                        </p:attrNameLst>
                                      </p:cBhvr>
                                      <p:to>
                                        <p:strVal val="visible"/>
                                      </p:to>
                                    </p:set>
                                    <p:animEffect transition="in" filter="barn(outVertical)">
                                      <p:cBhvr>
                                        <p:cTn id="39" dur="1000"/>
                                        <p:tgtEl>
                                          <p:spTgt spid="13"/>
                                        </p:tgtEl>
                                      </p:cBhvr>
                                    </p:animEffect>
                                  </p:childTnLst>
                                </p:cTn>
                              </p:par>
                              <p:par>
                                <p:cTn id="40" presetID="10" presetClass="exit" presetSubtype="0" fill="hold" nodeType="with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2" grpId="3"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1" name="Picture 30"/>
          <p:cNvPicPr>
            <a:picLocks noChangeAspect="1"/>
          </p:cNvPicPr>
          <p:nvPr/>
        </p:nvPicPr>
        <p:blipFill rotWithShape="1">
          <a:blip r:embed="rId4">
            <a:alphaModFix/>
            <a:extLst>
              <a:ext uri="{28A0092B-C50C-407E-A947-70E740481C1C}">
                <a14:useLocalDpi xmlns:a14="http://schemas.microsoft.com/office/drawing/2010/main" val="0"/>
              </a:ext>
            </a:extLst>
          </a:blip>
          <a:srcRect l="30119" r="30119"/>
          <a:stretch/>
        </p:blipFill>
        <p:spPr>
          <a:xfrm>
            <a:off x="2754084" y="0"/>
            <a:ext cx="3635831" cy="5143500"/>
          </a:xfrm>
          <a:prstGeom prst="rect">
            <a:avLst/>
          </a:prstGeom>
        </p:spPr>
      </p:pic>
      <p:sp>
        <p:nvSpPr>
          <p:cNvPr id="8" name="Rectangle 7"/>
          <p:cNvSpPr/>
          <p:nvPr/>
        </p:nvSpPr>
        <p:spPr>
          <a:xfrm>
            <a:off x="2691739" y="1319214"/>
            <a:ext cx="3780950" cy="978729"/>
          </a:xfrm>
          <a:prstGeom prst="rect">
            <a:avLst/>
          </a:prstGeom>
        </p:spPr>
        <p:txBody>
          <a:bodyPr wrap="square">
            <a:spAutoFit/>
          </a:bodyPr>
          <a:lstStyle/>
          <a:p>
            <a:pPr algn="ctr" defTabSz="309512" fontAlgn="auto">
              <a:lnSpc>
                <a:spcPct val="80000"/>
              </a:lnSpc>
              <a:spcBef>
                <a:spcPts val="0"/>
              </a:spcBef>
              <a:spcAft>
                <a:spcPts val="0"/>
              </a:spcAft>
              <a:defRPr sz="8000">
                <a:solidFill>
                  <a:srgbClr val="FFFFFF"/>
                </a:solidFill>
              </a:defRPr>
            </a:pPr>
            <a:r>
              <a:rPr lang="ja-JP" altLang="en-US" sz="3600">
                <a:solidFill>
                  <a:srgbClr val="5C5E60"/>
                </a:solidFill>
                <a:latin typeface="ＭＳ Ｐゴシック" charset="-128"/>
                <a:ea typeface="ＭＳ Ｐゴシック" charset="-128"/>
                <a:cs typeface="Arial MT Std Light" charset="0"/>
              </a:rPr>
              <a:t>ワイヤレス　　　　　　プレゼンテーション</a:t>
            </a:r>
            <a:endParaRPr lang="is-IS" sz="3600" dirty="0">
              <a:solidFill>
                <a:srgbClr val="5C5E60"/>
              </a:solidFill>
              <a:latin typeface=""/>
              <a:ea typeface=""/>
              <a:cs typeface="Arial MT Std Light" charset="0"/>
            </a:endParaRPr>
          </a:p>
        </p:txBody>
      </p:sp>
      <p:grpSp>
        <p:nvGrpSpPr>
          <p:cNvPr id="21" name="Group 20"/>
          <p:cNvGrpSpPr/>
          <p:nvPr/>
        </p:nvGrpSpPr>
        <p:grpSpPr>
          <a:xfrm>
            <a:off x="4350732" y="603922"/>
            <a:ext cx="389622" cy="417059"/>
            <a:chOff x="858964" y="2963535"/>
            <a:chExt cx="749504" cy="802284"/>
          </a:xfrm>
        </p:grpSpPr>
        <p:sp>
          <p:nvSpPr>
            <p:cNvPr id="9" name="Oval 8"/>
            <p:cNvSpPr/>
            <p:nvPr/>
          </p:nvSpPr>
          <p:spPr>
            <a:xfrm>
              <a:off x="858964" y="2963535"/>
              <a:ext cx="749504" cy="749502"/>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a:solidFill>
                  <a:prstClr val="white"/>
                </a:solidFill>
              </a:endParaRPr>
            </a:p>
          </p:txBody>
        </p:sp>
        <p:sp>
          <p:nvSpPr>
            <p:cNvPr id="10" name="TextBox 9"/>
            <p:cNvSpPr txBox="1"/>
            <p:nvPr/>
          </p:nvSpPr>
          <p:spPr>
            <a:xfrm>
              <a:off x="930474" y="3055346"/>
              <a:ext cx="601928" cy="710473"/>
            </a:xfrm>
            <a:prstGeom prst="rect">
              <a:avLst/>
            </a:prstGeom>
            <a:noFill/>
          </p:spPr>
          <p:txBody>
            <a:bodyPr wrap="none" rtlCol="0">
              <a:spAutoFit/>
            </a:bodyPr>
            <a:lstStyle/>
            <a:p>
              <a:pPr algn="ctr" defTabSz="685800" fontAlgn="auto">
                <a:spcBef>
                  <a:spcPts val="0"/>
                </a:spcBef>
                <a:spcAft>
                  <a:spcPts val="0"/>
                </a:spcAft>
              </a:pPr>
              <a:r>
                <a:rPr lang="en-US" b="1" dirty="0">
                  <a:solidFill>
                    <a:prstClr val="white"/>
                  </a:solidFill>
                  <a:latin typeface="Arial"/>
                  <a:ea typeface=""/>
                  <a:cs typeface=""/>
                </a:rPr>
                <a:t>1</a:t>
              </a:r>
            </a:p>
          </p:txBody>
        </p:sp>
      </p:grpSp>
      <p:sp>
        <p:nvSpPr>
          <p:cNvPr id="32" name="TextBox 31"/>
          <p:cNvSpPr txBox="1"/>
          <p:nvPr/>
        </p:nvSpPr>
        <p:spPr>
          <a:xfrm>
            <a:off x="2989001" y="2899151"/>
            <a:ext cx="3165999" cy="1477328"/>
          </a:xfrm>
          <a:prstGeom prst="rect">
            <a:avLst/>
          </a:prstGeom>
          <a:noFill/>
        </p:spPr>
        <p:txBody>
          <a:bodyPr wrap="square" rtlCol="0">
            <a:spAutoFit/>
          </a:bodyPr>
          <a:lstStyle/>
          <a:p>
            <a:pPr algn="ctr" defTabSz="685800" fontAlgn="auto">
              <a:spcBef>
                <a:spcPts val="0"/>
              </a:spcBef>
              <a:spcAft>
                <a:spcPts val="0"/>
              </a:spcAft>
            </a:pPr>
            <a:r>
              <a:rPr lang="en-US" altLang="ja-JP" dirty="0">
                <a:solidFill>
                  <a:prstClr val="black"/>
                </a:solidFill>
                <a:latin typeface="Arial"/>
                <a:ea typeface="ＭＳ Ｐゴシック" charset="-128"/>
                <a:cs typeface=""/>
              </a:rPr>
              <a:t>55</a:t>
            </a:r>
            <a:r>
              <a:rPr lang="ja-JP" altLang="en-US" dirty="0">
                <a:solidFill>
                  <a:prstClr val="black"/>
                </a:solidFill>
                <a:latin typeface="Arial"/>
                <a:ea typeface="ＭＳ Ｐゴシック" charset="-128"/>
                <a:cs typeface=""/>
              </a:rPr>
              <a:t>インチ</a:t>
            </a:r>
            <a:r>
              <a:rPr lang="en-US" altLang="ja-JP" dirty="0">
                <a:solidFill>
                  <a:prstClr val="black"/>
                </a:solidFill>
                <a:latin typeface="Arial"/>
                <a:ea typeface="ＭＳ Ｐゴシック" charset="-128"/>
                <a:cs typeface=""/>
              </a:rPr>
              <a:t/>
            </a:r>
            <a:br>
              <a:rPr lang="en-US" altLang="ja-JP" dirty="0">
                <a:solidFill>
                  <a:prstClr val="black"/>
                </a:solidFill>
                <a:latin typeface="Arial"/>
                <a:ea typeface="ＭＳ Ｐゴシック" charset="-128"/>
                <a:cs typeface=""/>
              </a:rPr>
            </a:br>
            <a:r>
              <a:rPr lang="en-US" altLang="ja-JP" dirty="0">
                <a:solidFill>
                  <a:prstClr val="black"/>
                </a:solidFill>
                <a:latin typeface="Arial"/>
                <a:ea typeface="ＭＳ Ｐゴシック" charset="-128"/>
                <a:cs typeface=""/>
              </a:rPr>
              <a:t>4K UHD</a:t>
            </a:r>
            <a:r>
              <a:rPr lang="ja-JP" altLang="en-US" dirty="0">
                <a:solidFill>
                  <a:prstClr val="black"/>
                </a:solidFill>
                <a:latin typeface="Arial"/>
                <a:ea typeface="ＭＳ Ｐゴシック" charset="-128"/>
                <a:cs typeface=""/>
              </a:rPr>
              <a:t>スクリーン</a:t>
            </a:r>
            <a:r>
              <a:rPr lang="en-US" altLang="ja-JP" dirty="0">
                <a:solidFill>
                  <a:prstClr val="black"/>
                </a:solidFill>
                <a:latin typeface="Arial"/>
                <a:ea typeface="ＭＳ Ｐゴシック" charset="-128"/>
                <a:cs typeface=""/>
              </a:rPr>
              <a:t/>
            </a:r>
            <a:br>
              <a:rPr lang="en-US" altLang="ja-JP" dirty="0">
                <a:solidFill>
                  <a:prstClr val="black"/>
                </a:solidFill>
                <a:latin typeface="Arial"/>
                <a:ea typeface="ＭＳ Ｐゴシック" charset="-128"/>
                <a:cs typeface=""/>
              </a:rPr>
            </a:br>
            <a:r>
              <a:rPr lang="en-US" altLang="ja-JP" dirty="0">
                <a:solidFill>
                  <a:prstClr val="black"/>
                </a:solidFill>
                <a:latin typeface="Arial"/>
                <a:ea typeface="ＭＳ Ｐゴシック" charset="-128"/>
                <a:cs typeface=""/>
              </a:rPr>
              <a:t/>
            </a:r>
            <a:br>
              <a:rPr lang="en-US" altLang="ja-JP" dirty="0">
                <a:solidFill>
                  <a:prstClr val="black"/>
                </a:solidFill>
                <a:latin typeface="Arial"/>
                <a:ea typeface="ＭＳ Ｐゴシック" charset="-128"/>
                <a:cs typeface=""/>
              </a:rPr>
            </a:br>
            <a:r>
              <a:rPr lang="ja-JP" altLang="en-US" dirty="0">
                <a:solidFill>
                  <a:prstClr val="black"/>
                </a:solidFill>
                <a:latin typeface="Arial"/>
                <a:ea typeface="ＭＳ Ｐゴシック" charset="-128"/>
                <a:cs typeface=""/>
              </a:rPr>
              <a:t>プレゼンテーション、</a:t>
            </a:r>
            <a:r>
              <a:rPr lang="en-US" altLang="ja-JP" dirty="0">
                <a:solidFill>
                  <a:prstClr val="black"/>
                </a:solidFill>
                <a:latin typeface="Arial"/>
                <a:ea typeface="ＭＳ Ｐゴシック" charset="-128"/>
                <a:cs typeface=""/>
              </a:rPr>
              <a:t/>
            </a:r>
            <a:br>
              <a:rPr lang="en-US" altLang="ja-JP" dirty="0">
                <a:solidFill>
                  <a:prstClr val="black"/>
                </a:solidFill>
                <a:latin typeface="Arial"/>
                <a:ea typeface="ＭＳ Ｐゴシック" charset="-128"/>
                <a:cs typeface=""/>
              </a:rPr>
            </a:br>
            <a:r>
              <a:rPr lang="ja-JP" altLang="en-US" dirty="0">
                <a:solidFill>
                  <a:prstClr val="black"/>
                </a:solidFill>
                <a:latin typeface="Arial"/>
                <a:ea typeface="ＭＳ Ｐゴシック" charset="-128"/>
                <a:cs typeface=""/>
              </a:rPr>
              <a:t>ドキュメントを共有</a:t>
            </a:r>
            <a:endParaRPr lang="en-US" dirty="0">
              <a:solidFill>
                <a:srgbClr val="5C5E60"/>
              </a:solidFill>
              <a:latin typeface="Arial"/>
              <a:ea typeface=""/>
              <a:cs typeface=""/>
            </a:endParaRPr>
          </a:p>
        </p:txBody>
      </p:sp>
      <p:cxnSp>
        <p:nvCxnSpPr>
          <p:cNvPr id="34" name="Straight Connector 33"/>
          <p:cNvCxnSpPr/>
          <p:nvPr/>
        </p:nvCxnSpPr>
        <p:spPr>
          <a:xfrm>
            <a:off x="3320144" y="2654753"/>
            <a:ext cx="2503714" cy="0"/>
          </a:xfrm>
          <a:prstGeom prst="line">
            <a:avLst/>
          </a:prstGeom>
          <a:ln w="12700">
            <a:solidFill>
              <a:srgbClr val="5C5E60"/>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4464606" y="2627641"/>
            <a:ext cx="275749" cy="46203"/>
            <a:chOff x="5952807" y="3710877"/>
            <a:chExt cx="367665" cy="61604"/>
          </a:xfrm>
        </p:grpSpPr>
        <p:sp>
          <p:nvSpPr>
            <p:cNvPr id="41" name="Oval 40"/>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40" name="Oval 39"/>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grpSp>
        <p:nvGrpSpPr>
          <p:cNvPr id="42" name="Group 41"/>
          <p:cNvGrpSpPr/>
          <p:nvPr/>
        </p:nvGrpSpPr>
        <p:grpSpPr>
          <a:xfrm flipH="1">
            <a:off x="4464606" y="2627641"/>
            <a:ext cx="275749" cy="46203"/>
            <a:chOff x="5952807" y="3710877"/>
            <a:chExt cx="367665" cy="61604"/>
          </a:xfrm>
        </p:grpSpPr>
        <p:sp>
          <p:nvSpPr>
            <p:cNvPr id="44" name="Oval 43"/>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43" name="Oval 42"/>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cxnSp>
        <p:nvCxnSpPr>
          <p:cNvPr id="7" name="Straight Connector 6"/>
          <p:cNvCxnSpPr/>
          <p:nvPr/>
        </p:nvCxnSpPr>
        <p:spPr>
          <a:xfrm flipV="1">
            <a:off x="2743198"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379029"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09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nodeType="withEffect">
                                  <p:stCondLst>
                                    <p:cond delay="50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1000"/>
                                        <p:tgtEl>
                                          <p:spTgt spid="31"/>
                                        </p:tgtEl>
                                      </p:cBhvr>
                                    </p:animEffect>
                                  </p:childTnLst>
                                </p:cTn>
                              </p:par>
                              <p:par>
                                <p:cTn id="11" presetID="22" presetClass="entr" presetSubtype="1"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1000"/>
                                        <p:tgtEl>
                                          <p:spTgt spid="20"/>
                                        </p:tgtEl>
                                      </p:cBhvr>
                                    </p:animEffect>
                                  </p:childTnLst>
                                </p:cTn>
                              </p:par>
                              <p:par>
                                <p:cTn id="14" presetID="10" presetClass="entr" presetSubtype="0" fill="hold" nodeType="withEffect">
                                  <p:stCondLst>
                                    <p:cond delay="75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750"/>
                                        <p:tgtEl>
                                          <p:spTgt spid="21"/>
                                        </p:tgtEl>
                                      </p:cBhvr>
                                    </p:animEffect>
                                  </p:childTnLst>
                                </p:cTn>
                              </p:par>
                              <p:par>
                                <p:cTn id="17" presetID="10" presetClass="entr" presetSubtype="0" fill="hold" grpId="0" nodeType="withEffect">
                                  <p:stCondLst>
                                    <p:cond delay="175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childTnLst>
                                </p:cTn>
                              </p:par>
                              <p:par>
                                <p:cTn id="20" presetID="42" presetClass="path" presetSubtype="0" decel="100000" fill="hold" grpId="1" nodeType="withEffect">
                                  <p:stCondLst>
                                    <p:cond delay="1250"/>
                                  </p:stCondLst>
                                  <p:childTnLst>
                                    <p:animMotion origin="layout" path="M 4.16667E-6 1.48148E-6 L 4.16667E-6 -0.2044 " pathEditMode="relative" rAng="0" ptsTypes="AA">
                                      <p:cBhvr>
                                        <p:cTn id="21" dur="1250" spd="-100000" fill="hold"/>
                                        <p:tgtEl>
                                          <p:spTgt spid="8"/>
                                        </p:tgtEl>
                                        <p:attrNameLst>
                                          <p:attrName>ppt_x</p:attrName>
                                          <p:attrName>ppt_y</p:attrName>
                                        </p:attrNameLst>
                                      </p:cBhvr>
                                      <p:rCtr x="0" y="-10231"/>
                                    </p:animMotion>
                                  </p:childTnLst>
                                </p:cTn>
                              </p:par>
                              <p:par>
                                <p:cTn id="22" presetID="6" presetClass="emph" presetSubtype="0" fill="hold" grpId="2" nodeType="withEffect">
                                  <p:stCondLst>
                                    <p:cond delay="0"/>
                                  </p:stCondLst>
                                  <p:childTnLst>
                                    <p:animScale>
                                      <p:cBhvr>
                                        <p:cTn id="23" dur="10" fill="hold"/>
                                        <p:tgtEl>
                                          <p:spTgt spid="8"/>
                                        </p:tgtEl>
                                      </p:cBhvr>
                                      <p:by x="1000" y="1000"/>
                                    </p:animScale>
                                  </p:childTnLst>
                                </p:cTn>
                              </p:par>
                              <p:par>
                                <p:cTn id="24" presetID="6" presetClass="emph" presetSubtype="0" decel="100000" fill="hold" grpId="3" nodeType="withEffect">
                                  <p:stCondLst>
                                    <p:cond delay="1250"/>
                                  </p:stCondLst>
                                  <p:childTnLst>
                                    <p:animScale>
                                      <p:cBhvr>
                                        <p:cTn id="25" dur="1250" fill="hold"/>
                                        <p:tgtEl>
                                          <p:spTgt spid="8"/>
                                        </p:tgtEl>
                                      </p:cBhvr>
                                      <p:by x="9999000" y="9999000"/>
                                    </p:animScale>
                                  </p:childTnLst>
                                </p:cTn>
                              </p:par>
                              <p:par>
                                <p:cTn id="26" presetID="16" presetClass="entr" presetSubtype="37" fill="hold" nodeType="withEffect">
                                  <p:stCondLst>
                                    <p:cond delay="160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1000"/>
                                        <p:tgtEl>
                                          <p:spTgt spid="34"/>
                                        </p:tgtEl>
                                      </p:cBhvr>
                                    </p:animEffect>
                                  </p:childTnLst>
                                </p:cTn>
                              </p:par>
                              <p:par>
                                <p:cTn id="29" presetID="53" presetClass="entr" presetSubtype="16" fill="hold" nodeType="withEffect">
                                  <p:stCondLst>
                                    <p:cond delay="1500"/>
                                  </p:stCondLst>
                                  <p:childTnLst>
                                    <p:set>
                                      <p:cBhvr>
                                        <p:cTn id="30" dur="1" fill="hold">
                                          <p:stCondLst>
                                            <p:cond delay="0"/>
                                          </p:stCondLst>
                                        </p:cTn>
                                        <p:tgtEl>
                                          <p:spTgt spid="39"/>
                                        </p:tgtEl>
                                        <p:attrNameLst>
                                          <p:attrName>style.visibility</p:attrName>
                                        </p:attrNameLst>
                                      </p:cBhvr>
                                      <p:to>
                                        <p:strVal val="visible"/>
                                      </p:to>
                                    </p:set>
                                    <p:anim calcmode="lin" valueType="num">
                                      <p:cBhvr>
                                        <p:cTn id="31" dur="250" fill="hold"/>
                                        <p:tgtEl>
                                          <p:spTgt spid="39"/>
                                        </p:tgtEl>
                                        <p:attrNameLst>
                                          <p:attrName>ppt_w</p:attrName>
                                        </p:attrNameLst>
                                      </p:cBhvr>
                                      <p:tavLst>
                                        <p:tav tm="0">
                                          <p:val>
                                            <p:fltVal val="0"/>
                                          </p:val>
                                        </p:tav>
                                        <p:tav tm="100000">
                                          <p:val>
                                            <p:strVal val="#ppt_w"/>
                                          </p:val>
                                        </p:tav>
                                      </p:tavLst>
                                    </p:anim>
                                    <p:anim calcmode="lin" valueType="num">
                                      <p:cBhvr>
                                        <p:cTn id="32" dur="250" fill="hold"/>
                                        <p:tgtEl>
                                          <p:spTgt spid="39"/>
                                        </p:tgtEl>
                                        <p:attrNameLst>
                                          <p:attrName>ppt_h</p:attrName>
                                        </p:attrNameLst>
                                      </p:cBhvr>
                                      <p:tavLst>
                                        <p:tav tm="0">
                                          <p:val>
                                            <p:fltVal val="0"/>
                                          </p:val>
                                        </p:tav>
                                        <p:tav tm="100000">
                                          <p:val>
                                            <p:strVal val="#ppt_h"/>
                                          </p:val>
                                        </p:tav>
                                      </p:tavLst>
                                    </p:anim>
                                    <p:animEffect transition="in" filter="fade">
                                      <p:cBhvr>
                                        <p:cTn id="33" dur="250"/>
                                        <p:tgtEl>
                                          <p:spTgt spid="39"/>
                                        </p:tgtEl>
                                      </p:cBhvr>
                                    </p:animEffect>
                                  </p:childTnLst>
                                </p:cTn>
                              </p:par>
                              <p:par>
                                <p:cTn id="34" presetID="10" presetClass="exit" presetSubtype="0" fill="hold" nodeType="withEffect">
                                  <p:stCondLst>
                                    <p:cond delay="2100"/>
                                  </p:stCondLst>
                                  <p:childTnLst>
                                    <p:animEffect transition="out" filter="fade">
                                      <p:cBhvr>
                                        <p:cTn id="35" dur="500"/>
                                        <p:tgtEl>
                                          <p:spTgt spid="39"/>
                                        </p:tgtEl>
                                      </p:cBhvr>
                                    </p:animEffect>
                                    <p:set>
                                      <p:cBhvr>
                                        <p:cTn id="36" dur="1" fill="hold">
                                          <p:stCondLst>
                                            <p:cond delay="499"/>
                                          </p:stCondLst>
                                        </p:cTn>
                                        <p:tgtEl>
                                          <p:spTgt spid="39"/>
                                        </p:tgtEl>
                                        <p:attrNameLst>
                                          <p:attrName>style.visibility</p:attrName>
                                        </p:attrNameLst>
                                      </p:cBhvr>
                                      <p:to>
                                        <p:strVal val="hidden"/>
                                      </p:to>
                                    </p:set>
                                  </p:childTnLst>
                                </p:cTn>
                              </p:par>
                              <p:par>
                                <p:cTn id="37" presetID="35" presetClass="path" presetSubtype="0" fill="hold" nodeType="withEffect">
                                  <p:stCondLst>
                                    <p:cond delay="1600"/>
                                  </p:stCondLst>
                                  <p:childTnLst>
                                    <p:animMotion origin="layout" path="M 4.79167E-6 2.22222E-6 L -0.15013 2.22222E-6 " pathEditMode="relative" rAng="0" ptsTypes="AA">
                                      <p:cBhvr>
                                        <p:cTn id="38" dur="1000" fill="hold"/>
                                        <p:tgtEl>
                                          <p:spTgt spid="39"/>
                                        </p:tgtEl>
                                        <p:attrNameLst>
                                          <p:attrName>ppt_x</p:attrName>
                                          <p:attrName>ppt_y</p:attrName>
                                        </p:attrNameLst>
                                      </p:cBhvr>
                                      <p:rCtr x="-7513" y="0"/>
                                    </p:animMotion>
                                  </p:childTnLst>
                                </p:cTn>
                              </p:par>
                              <p:par>
                                <p:cTn id="39" presetID="53" presetClass="entr" presetSubtype="16" fill="hold" nodeType="withEffect">
                                  <p:stCondLst>
                                    <p:cond delay="1500"/>
                                  </p:stCondLst>
                                  <p:childTnLst>
                                    <p:set>
                                      <p:cBhvr>
                                        <p:cTn id="40" dur="1" fill="hold">
                                          <p:stCondLst>
                                            <p:cond delay="0"/>
                                          </p:stCondLst>
                                        </p:cTn>
                                        <p:tgtEl>
                                          <p:spTgt spid="42"/>
                                        </p:tgtEl>
                                        <p:attrNameLst>
                                          <p:attrName>style.visibility</p:attrName>
                                        </p:attrNameLst>
                                      </p:cBhvr>
                                      <p:to>
                                        <p:strVal val="visible"/>
                                      </p:to>
                                    </p:set>
                                    <p:anim calcmode="lin" valueType="num">
                                      <p:cBhvr>
                                        <p:cTn id="41" dur="250" fill="hold"/>
                                        <p:tgtEl>
                                          <p:spTgt spid="42"/>
                                        </p:tgtEl>
                                        <p:attrNameLst>
                                          <p:attrName>ppt_w</p:attrName>
                                        </p:attrNameLst>
                                      </p:cBhvr>
                                      <p:tavLst>
                                        <p:tav tm="0">
                                          <p:val>
                                            <p:fltVal val="0"/>
                                          </p:val>
                                        </p:tav>
                                        <p:tav tm="100000">
                                          <p:val>
                                            <p:strVal val="#ppt_w"/>
                                          </p:val>
                                        </p:tav>
                                      </p:tavLst>
                                    </p:anim>
                                    <p:anim calcmode="lin" valueType="num">
                                      <p:cBhvr>
                                        <p:cTn id="42" dur="250" fill="hold"/>
                                        <p:tgtEl>
                                          <p:spTgt spid="42"/>
                                        </p:tgtEl>
                                        <p:attrNameLst>
                                          <p:attrName>ppt_h</p:attrName>
                                        </p:attrNameLst>
                                      </p:cBhvr>
                                      <p:tavLst>
                                        <p:tav tm="0">
                                          <p:val>
                                            <p:fltVal val="0"/>
                                          </p:val>
                                        </p:tav>
                                        <p:tav tm="100000">
                                          <p:val>
                                            <p:strVal val="#ppt_h"/>
                                          </p:val>
                                        </p:tav>
                                      </p:tavLst>
                                    </p:anim>
                                    <p:animEffect transition="in" filter="fade">
                                      <p:cBhvr>
                                        <p:cTn id="43" dur="250"/>
                                        <p:tgtEl>
                                          <p:spTgt spid="42"/>
                                        </p:tgtEl>
                                      </p:cBhvr>
                                    </p:animEffect>
                                  </p:childTnLst>
                                </p:cTn>
                              </p:par>
                              <p:par>
                                <p:cTn id="44" presetID="10" presetClass="exit" presetSubtype="0" fill="hold" nodeType="withEffect">
                                  <p:stCondLst>
                                    <p:cond delay="2100"/>
                                  </p:stCondLst>
                                  <p:childTnLst>
                                    <p:animEffect transition="out" filter="fade">
                                      <p:cBhvr>
                                        <p:cTn id="45" dur="500"/>
                                        <p:tgtEl>
                                          <p:spTgt spid="42"/>
                                        </p:tgtEl>
                                      </p:cBhvr>
                                    </p:animEffect>
                                    <p:set>
                                      <p:cBhvr>
                                        <p:cTn id="46" dur="1" fill="hold">
                                          <p:stCondLst>
                                            <p:cond delay="499"/>
                                          </p:stCondLst>
                                        </p:cTn>
                                        <p:tgtEl>
                                          <p:spTgt spid="42"/>
                                        </p:tgtEl>
                                        <p:attrNameLst>
                                          <p:attrName>style.visibility</p:attrName>
                                        </p:attrNameLst>
                                      </p:cBhvr>
                                      <p:to>
                                        <p:strVal val="hidden"/>
                                      </p:to>
                                    </p:set>
                                  </p:childTnLst>
                                </p:cTn>
                              </p:par>
                              <p:par>
                                <p:cTn id="47" presetID="35" presetClass="path" presetSubtype="0" fill="hold" nodeType="withEffect">
                                  <p:stCondLst>
                                    <p:cond delay="1600"/>
                                  </p:stCondLst>
                                  <p:childTnLst>
                                    <p:animMotion origin="layout" path="M 4.79167E-6 2.22222E-6 L 0.14362 2.22222E-6 " pathEditMode="relative" rAng="0" ptsTypes="AA">
                                      <p:cBhvr>
                                        <p:cTn id="48" dur="1000" fill="hold"/>
                                        <p:tgtEl>
                                          <p:spTgt spid="42"/>
                                        </p:tgtEl>
                                        <p:attrNameLst>
                                          <p:attrName>ppt_x</p:attrName>
                                          <p:attrName>ppt_y</p:attrName>
                                        </p:attrNameLst>
                                      </p:cBhvr>
                                      <p:rCtr x="7174" y="0"/>
                                    </p:animMotion>
                                  </p:childTnLst>
                                </p:cTn>
                              </p:par>
                              <p:par>
                                <p:cTn id="49" presetID="10" presetClass="entr" presetSubtype="0" fill="hold" grpId="0" nodeType="withEffect">
                                  <p:stCondLst>
                                    <p:cond delay="275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6" y="-223"/>
            <a:ext cx="9144791" cy="5143945"/>
          </a:xfrm>
          <a:prstGeom prst="rect">
            <a:avLst/>
          </a:prstGeom>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Lst>
          </a:blip>
          <a:srcRect l="30000" r="30119"/>
          <a:stretch/>
        </p:blipFill>
        <p:spPr>
          <a:xfrm>
            <a:off x="2743199" y="0"/>
            <a:ext cx="3646716" cy="5143500"/>
          </a:xfrm>
          <a:prstGeom prst="rect">
            <a:avLst/>
          </a:prstGeom>
        </p:spPr>
      </p:pic>
      <p:sp>
        <p:nvSpPr>
          <p:cNvPr id="8" name="Rectangle 7"/>
          <p:cNvSpPr/>
          <p:nvPr/>
        </p:nvSpPr>
        <p:spPr>
          <a:xfrm>
            <a:off x="2743199" y="1209571"/>
            <a:ext cx="3411801" cy="978729"/>
          </a:xfrm>
          <a:prstGeom prst="rect">
            <a:avLst/>
          </a:prstGeom>
        </p:spPr>
        <p:txBody>
          <a:bodyPr wrap="square">
            <a:spAutoFit/>
          </a:bodyPr>
          <a:lstStyle/>
          <a:p>
            <a:pPr algn="ctr" defTabSz="309512" fontAlgn="auto">
              <a:lnSpc>
                <a:spcPct val="80000"/>
              </a:lnSpc>
              <a:spcBef>
                <a:spcPts val="0"/>
              </a:spcBef>
              <a:spcAft>
                <a:spcPts val="0"/>
              </a:spcAft>
              <a:defRPr sz="8000">
                <a:solidFill>
                  <a:srgbClr val="FFFFFF"/>
                </a:solidFill>
              </a:defRPr>
            </a:pPr>
            <a:r>
              <a:rPr lang="ja-JP" altLang="en-US" sz="3600" dirty="0">
                <a:solidFill>
                  <a:srgbClr val="5C5E60"/>
                </a:solidFill>
                <a:latin typeface="ＭＳ Ｐゴシック" charset="-128"/>
                <a:ea typeface="ＭＳ Ｐゴシック" charset="-128"/>
                <a:cs typeface="Arial MT Std Light" charset="0"/>
              </a:rPr>
              <a:t>デジタル　　　　ホワイトボード</a:t>
            </a:r>
            <a:endParaRPr lang="is-IS" sz="3600" dirty="0">
              <a:solidFill>
                <a:srgbClr val="5C5E60"/>
              </a:solidFill>
              <a:latin typeface=""/>
              <a:ea typeface=""/>
              <a:cs typeface="Arial MT Std Light" charset="0"/>
            </a:endParaRPr>
          </a:p>
        </p:txBody>
      </p:sp>
      <p:grpSp>
        <p:nvGrpSpPr>
          <p:cNvPr id="21" name="Group 20"/>
          <p:cNvGrpSpPr/>
          <p:nvPr/>
        </p:nvGrpSpPr>
        <p:grpSpPr>
          <a:xfrm>
            <a:off x="4350732" y="603503"/>
            <a:ext cx="389622" cy="417059"/>
            <a:chOff x="858964" y="2963535"/>
            <a:chExt cx="749504" cy="802284"/>
          </a:xfrm>
        </p:grpSpPr>
        <p:sp>
          <p:nvSpPr>
            <p:cNvPr id="9" name="Oval 8"/>
            <p:cNvSpPr/>
            <p:nvPr/>
          </p:nvSpPr>
          <p:spPr>
            <a:xfrm>
              <a:off x="858964" y="2963535"/>
              <a:ext cx="749504" cy="749502"/>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a:solidFill>
                  <a:prstClr val="white"/>
                </a:solidFill>
              </a:endParaRPr>
            </a:p>
          </p:txBody>
        </p:sp>
        <p:sp>
          <p:nvSpPr>
            <p:cNvPr id="10" name="TextBox 9"/>
            <p:cNvSpPr txBox="1"/>
            <p:nvPr/>
          </p:nvSpPr>
          <p:spPr>
            <a:xfrm>
              <a:off x="930474" y="3055346"/>
              <a:ext cx="601928" cy="710473"/>
            </a:xfrm>
            <a:prstGeom prst="rect">
              <a:avLst/>
            </a:prstGeom>
            <a:noFill/>
          </p:spPr>
          <p:txBody>
            <a:bodyPr wrap="none" rtlCol="0">
              <a:spAutoFit/>
            </a:bodyPr>
            <a:lstStyle/>
            <a:p>
              <a:pPr algn="ctr" defTabSz="685800" fontAlgn="auto">
                <a:spcBef>
                  <a:spcPts val="0"/>
                </a:spcBef>
                <a:spcAft>
                  <a:spcPts val="0"/>
                </a:spcAft>
              </a:pPr>
              <a:r>
                <a:rPr lang="en-US" b="1" dirty="0">
                  <a:solidFill>
                    <a:prstClr val="white"/>
                  </a:solidFill>
                  <a:latin typeface="Arial"/>
                  <a:ea typeface=""/>
                  <a:cs typeface=""/>
                </a:rPr>
                <a:t>2</a:t>
              </a:r>
            </a:p>
          </p:txBody>
        </p:sp>
      </p:grpSp>
      <p:sp>
        <p:nvSpPr>
          <p:cNvPr id="32" name="TextBox 31"/>
          <p:cNvSpPr txBox="1"/>
          <p:nvPr/>
        </p:nvSpPr>
        <p:spPr>
          <a:xfrm>
            <a:off x="3042557" y="2899151"/>
            <a:ext cx="2781301" cy="1477328"/>
          </a:xfrm>
          <a:prstGeom prst="rect">
            <a:avLst/>
          </a:prstGeom>
          <a:noFill/>
        </p:spPr>
        <p:txBody>
          <a:bodyPr wrap="square" rtlCol="0">
            <a:spAutoFit/>
          </a:bodyPr>
          <a:lstStyle/>
          <a:p>
            <a:pPr algn="ctr" defTabSz="685800" fontAlgn="auto">
              <a:spcBef>
                <a:spcPts val="0"/>
              </a:spcBef>
              <a:spcAft>
                <a:spcPts val="0"/>
              </a:spcAft>
            </a:pPr>
            <a:r>
              <a:rPr lang="ja-JP" altLang="en-US" dirty="0">
                <a:solidFill>
                  <a:prstClr val="black"/>
                </a:solidFill>
                <a:latin typeface="Arial"/>
                <a:ea typeface="ＭＳ Ｐゴシック" charset="-128"/>
                <a:cs typeface=""/>
              </a:rPr>
              <a:t>ホワイトボードに</a:t>
            </a:r>
            <a:r>
              <a:rPr lang="en-US" altLang="ja-JP" dirty="0">
                <a:solidFill>
                  <a:prstClr val="black"/>
                </a:solidFill>
                <a:latin typeface="Arial"/>
                <a:ea typeface="ＭＳ Ｐゴシック" charset="-128"/>
                <a:cs typeface=""/>
              </a:rPr>
              <a:t/>
            </a:r>
            <a:br>
              <a:rPr lang="en-US" altLang="ja-JP" dirty="0">
                <a:solidFill>
                  <a:prstClr val="black"/>
                </a:solidFill>
                <a:latin typeface="Arial"/>
                <a:ea typeface="ＭＳ Ｐゴシック" charset="-128"/>
                <a:cs typeface=""/>
              </a:rPr>
            </a:br>
            <a:r>
              <a:rPr lang="ja-JP" altLang="en-US" dirty="0">
                <a:solidFill>
                  <a:prstClr val="black"/>
                </a:solidFill>
                <a:latin typeface="Arial"/>
                <a:ea typeface="ＭＳ Ｐゴシック" charset="-128"/>
                <a:cs typeface=""/>
              </a:rPr>
              <a:t>多地点から書き込み</a:t>
            </a:r>
            <a:r>
              <a:rPr lang="en-US" altLang="ja-JP" dirty="0">
                <a:solidFill>
                  <a:prstClr val="black"/>
                </a:solidFill>
                <a:latin typeface="Arial"/>
                <a:ea typeface="ＭＳ Ｐゴシック" charset="-128"/>
                <a:cs typeface=""/>
              </a:rPr>
              <a:t/>
            </a:r>
            <a:br>
              <a:rPr lang="en-US" altLang="ja-JP" dirty="0">
                <a:solidFill>
                  <a:prstClr val="black"/>
                </a:solidFill>
                <a:latin typeface="Arial"/>
                <a:ea typeface="ＭＳ Ｐゴシック" charset="-128"/>
                <a:cs typeface=""/>
              </a:rPr>
            </a:br>
            <a:endParaRPr lang="en-US" altLang="ja-JP" dirty="0">
              <a:solidFill>
                <a:prstClr val="black"/>
              </a:solidFill>
              <a:latin typeface="Arial"/>
              <a:ea typeface="ＭＳ Ｐゴシック" charset="-128"/>
              <a:cs typeface=""/>
            </a:endParaRPr>
          </a:p>
          <a:p>
            <a:pPr algn="ctr" defTabSz="685800" fontAlgn="auto">
              <a:spcBef>
                <a:spcPts val="0"/>
              </a:spcBef>
              <a:spcAft>
                <a:spcPts val="0"/>
              </a:spcAft>
            </a:pPr>
            <a:r>
              <a:rPr lang="ja-JP" altLang="en-US" dirty="0">
                <a:solidFill>
                  <a:prstClr val="black"/>
                </a:solidFill>
                <a:latin typeface="Arial"/>
                <a:ea typeface="ＭＳ Ｐゴシック" charset="-128"/>
                <a:cs typeface=""/>
              </a:rPr>
              <a:t>自動的に</a:t>
            </a:r>
            <a:r>
              <a:rPr lang="en-US" altLang="ja-JP" dirty="0">
                <a:solidFill>
                  <a:prstClr val="black"/>
                </a:solidFill>
                <a:latin typeface="Arial"/>
                <a:ea typeface="ＭＳ Ｐゴシック" charset="-128"/>
                <a:cs typeface=""/>
              </a:rPr>
              <a:t>Cisco Spark</a:t>
            </a:r>
            <a:br>
              <a:rPr lang="en-US" altLang="ja-JP" dirty="0">
                <a:solidFill>
                  <a:prstClr val="black"/>
                </a:solidFill>
                <a:latin typeface="Arial"/>
                <a:ea typeface="ＭＳ Ｐゴシック" charset="-128"/>
                <a:cs typeface=""/>
              </a:rPr>
            </a:br>
            <a:r>
              <a:rPr lang="ja-JP" altLang="en-US" dirty="0">
                <a:solidFill>
                  <a:prstClr val="black"/>
                </a:solidFill>
                <a:latin typeface="Arial"/>
                <a:ea typeface="ＭＳ Ｐゴシック" charset="-128"/>
                <a:cs typeface=""/>
              </a:rPr>
              <a:t>スペースに保存</a:t>
            </a:r>
            <a:endParaRPr lang="en-US" dirty="0">
              <a:solidFill>
                <a:srgbClr val="5C5E60"/>
              </a:solidFill>
              <a:latin typeface="Arial"/>
              <a:ea typeface="Arial MT Std Light" charset="0"/>
              <a:cs typeface="Arial MT Std Light" charset="0"/>
            </a:endParaRPr>
          </a:p>
        </p:txBody>
      </p:sp>
      <p:cxnSp>
        <p:nvCxnSpPr>
          <p:cNvPr id="34" name="Straight Connector 33"/>
          <p:cNvCxnSpPr/>
          <p:nvPr/>
        </p:nvCxnSpPr>
        <p:spPr>
          <a:xfrm>
            <a:off x="3320144" y="2654753"/>
            <a:ext cx="2503714" cy="0"/>
          </a:xfrm>
          <a:prstGeom prst="line">
            <a:avLst/>
          </a:prstGeom>
          <a:ln w="12700">
            <a:solidFill>
              <a:srgbClr val="5C5E60"/>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4464606" y="2627641"/>
            <a:ext cx="275749" cy="46203"/>
            <a:chOff x="5952807" y="3710877"/>
            <a:chExt cx="367665" cy="61604"/>
          </a:xfrm>
        </p:grpSpPr>
        <p:sp>
          <p:nvSpPr>
            <p:cNvPr id="41" name="Oval 40"/>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40" name="Oval 39"/>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grpSp>
        <p:nvGrpSpPr>
          <p:cNvPr id="42" name="Group 41"/>
          <p:cNvGrpSpPr/>
          <p:nvPr/>
        </p:nvGrpSpPr>
        <p:grpSpPr>
          <a:xfrm flipH="1">
            <a:off x="4464606" y="2627641"/>
            <a:ext cx="275749" cy="46203"/>
            <a:chOff x="5952807" y="3710877"/>
            <a:chExt cx="367665" cy="61604"/>
          </a:xfrm>
        </p:grpSpPr>
        <p:sp>
          <p:nvSpPr>
            <p:cNvPr id="44" name="Oval 43"/>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43" name="Oval 42"/>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cxnSp>
        <p:nvCxnSpPr>
          <p:cNvPr id="7" name="Straight Connector 6"/>
          <p:cNvCxnSpPr/>
          <p:nvPr/>
        </p:nvCxnSpPr>
        <p:spPr>
          <a:xfrm flipV="1">
            <a:off x="2743198"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379029"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33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1000"/>
                                        <p:tgtEl>
                                          <p:spTgt spid="20"/>
                                        </p:tgtEl>
                                      </p:cBhvr>
                                    </p:animEffect>
                                  </p:childTnLst>
                                </p:cTn>
                              </p:par>
                              <p:par>
                                <p:cTn id="11" presetID="10" presetClass="entr" presetSubtype="0" fill="hold" nodeType="withEffect">
                                  <p:stCondLst>
                                    <p:cond delay="75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childTnLst>
                                </p:cTn>
                              </p:par>
                              <p:par>
                                <p:cTn id="14" presetID="10" presetClass="entr" presetSubtype="0" fill="hold" grpId="0" nodeType="withEffect">
                                  <p:stCondLst>
                                    <p:cond delay="1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childTnLst>
                                </p:cTn>
                              </p:par>
                              <p:par>
                                <p:cTn id="17" presetID="42" presetClass="path" presetSubtype="0" decel="100000" fill="hold" grpId="1" nodeType="withEffect">
                                  <p:stCondLst>
                                    <p:cond delay="1250"/>
                                  </p:stCondLst>
                                  <p:childTnLst>
                                    <p:animMotion origin="layout" path="M 4.16667E-6 7.40741E-7 L 4.16667E-6 -0.2044 " pathEditMode="relative" rAng="0" ptsTypes="AA">
                                      <p:cBhvr>
                                        <p:cTn id="18" dur="1250" spd="-100000" fill="hold"/>
                                        <p:tgtEl>
                                          <p:spTgt spid="8"/>
                                        </p:tgtEl>
                                        <p:attrNameLst>
                                          <p:attrName>ppt_x</p:attrName>
                                          <p:attrName>ppt_y</p:attrName>
                                        </p:attrNameLst>
                                      </p:cBhvr>
                                      <p:rCtr x="0" y="-10231"/>
                                    </p:animMotion>
                                  </p:childTnLst>
                                </p:cTn>
                              </p:par>
                              <p:par>
                                <p:cTn id="19" presetID="6" presetClass="emph" presetSubtype="0" fill="hold" grpId="2" nodeType="withEffect">
                                  <p:stCondLst>
                                    <p:cond delay="0"/>
                                  </p:stCondLst>
                                  <p:childTnLst>
                                    <p:animScale>
                                      <p:cBhvr>
                                        <p:cTn id="20" dur="10" fill="hold"/>
                                        <p:tgtEl>
                                          <p:spTgt spid="8"/>
                                        </p:tgtEl>
                                      </p:cBhvr>
                                      <p:by x="1000" y="1000"/>
                                    </p:animScale>
                                  </p:childTnLst>
                                </p:cTn>
                              </p:par>
                              <p:par>
                                <p:cTn id="21" presetID="6" presetClass="emph" presetSubtype="0" decel="100000" fill="hold" grpId="3" nodeType="withEffect">
                                  <p:stCondLst>
                                    <p:cond delay="1250"/>
                                  </p:stCondLst>
                                  <p:childTnLst>
                                    <p:animScale>
                                      <p:cBhvr>
                                        <p:cTn id="22" dur="1250" fill="hold"/>
                                        <p:tgtEl>
                                          <p:spTgt spid="8"/>
                                        </p:tgtEl>
                                      </p:cBhvr>
                                      <p:by x="9999000" y="9999000"/>
                                    </p:animScale>
                                  </p:childTnLst>
                                </p:cTn>
                              </p:par>
                              <p:par>
                                <p:cTn id="23" presetID="16" presetClass="entr" presetSubtype="37" fill="hold" nodeType="withEffect">
                                  <p:stCondLst>
                                    <p:cond delay="1600"/>
                                  </p:stCondLst>
                                  <p:childTnLst>
                                    <p:set>
                                      <p:cBhvr>
                                        <p:cTn id="24" dur="1" fill="hold">
                                          <p:stCondLst>
                                            <p:cond delay="0"/>
                                          </p:stCondLst>
                                        </p:cTn>
                                        <p:tgtEl>
                                          <p:spTgt spid="34"/>
                                        </p:tgtEl>
                                        <p:attrNameLst>
                                          <p:attrName>style.visibility</p:attrName>
                                        </p:attrNameLst>
                                      </p:cBhvr>
                                      <p:to>
                                        <p:strVal val="visible"/>
                                      </p:to>
                                    </p:set>
                                    <p:animEffect transition="in" filter="barn(outVertical)">
                                      <p:cBhvr>
                                        <p:cTn id="25" dur="1000"/>
                                        <p:tgtEl>
                                          <p:spTgt spid="34"/>
                                        </p:tgtEl>
                                      </p:cBhvr>
                                    </p:animEffect>
                                  </p:childTnLst>
                                </p:cTn>
                              </p:par>
                              <p:par>
                                <p:cTn id="26" presetID="53" presetClass="entr" presetSubtype="16" fill="hold" nodeType="withEffect">
                                  <p:stCondLst>
                                    <p:cond delay="1500"/>
                                  </p:stCondLst>
                                  <p:childTnLst>
                                    <p:set>
                                      <p:cBhvr>
                                        <p:cTn id="27" dur="1" fill="hold">
                                          <p:stCondLst>
                                            <p:cond delay="0"/>
                                          </p:stCondLst>
                                        </p:cTn>
                                        <p:tgtEl>
                                          <p:spTgt spid="39"/>
                                        </p:tgtEl>
                                        <p:attrNameLst>
                                          <p:attrName>style.visibility</p:attrName>
                                        </p:attrNameLst>
                                      </p:cBhvr>
                                      <p:to>
                                        <p:strVal val="visible"/>
                                      </p:to>
                                    </p:set>
                                    <p:anim calcmode="lin" valueType="num">
                                      <p:cBhvr>
                                        <p:cTn id="28" dur="250" fill="hold"/>
                                        <p:tgtEl>
                                          <p:spTgt spid="39"/>
                                        </p:tgtEl>
                                        <p:attrNameLst>
                                          <p:attrName>ppt_w</p:attrName>
                                        </p:attrNameLst>
                                      </p:cBhvr>
                                      <p:tavLst>
                                        <p:tav tm="0">
                                          <p:val>
                                            <p:fltVal val="0"/>
                                          </p:val>
                                        </p:tav>
                                        <p:tav tm="100000">
                                          <p:val>
                                            <p:strVal val="#ppt_w"/>
                                          </p:val>
                                        </p:tav>
                                      </p:tavLst>
                                    </p:anim>
                                    <p:anim calcmode="lin" valueType="num">
                                      <p:cBhvr>
                                        <p:cTn id="29" dur="250" fill="hold"/>
                                        <p:tgtEl>
                                          <p:spTgt spid="39"/>
                                        </p:tgtEl>
                                        <p:attrNameLst>
                                          <p:attrName>ppt_h</p:attrName>
                                        </p:attrNameLst>
                                      </p:cBhvr>
                                      <p:tavLst>
                                        <p:tav tm="0">
                                          <p:val>
                                            <p:fltVal val="0"/>
                                          </p:val>
                                        </p:tav>
                                        <p:tav tm="100000">
                                          <p:val>
                                            <p:strVal val="#ppt_h"/>
                                          </p:val>
                                        </p:tav>
                                      </p:tavLst>
                                    </p:anim>
                                    <p:animEffect transition="in" filter="fade">
                                      <p:cBhvr>
                                        <p:cTn id="30" dur="250"/>
                                        <p:tgtEl>
                                          <p:spTgt spid="39"/>
                                        </p:tgtEl>
                                      </p:cBhvr>
                                    </p:animEffect>
                                  </p:childTnLst>
                                </p:cTn>
                              </p:par>
                              <p:par>
                                <p:cTn id="31" presetID="10" presetClass="exit" presetSubtype="0" fill="hold" nodeType="withEffect">
                                  <p:stCondLst>
                                    <p:cond delay="2100"/>
                                  </p:stCondLst>
                                  <p:childTnLst>
                                    <p:animEffect transition="out" filter="fade">
                                      <p:cBhvr>
                                        <p:cTn id="32" dur="500"/>
                                        <p:tgtEl>
                                          <p:spTgt spid="39"/>
                                        </p:tgtEl>
                                      </p:cBhvr>
                                    </p:animEffect>
                                    <p:set>
                                      <p:cBhvr>
                                        <p:cTn id="33" dur="1" fill="hold">
                                          <p:stCondLst>
                                            <p:cond delay="499"/>
                                          </p:stCondLst>
                                        </p:cTn>
                                        <p:tgtEl>
                                          <p:spTgt spid="39"/>
                                        </p:tgtEl>
                                        <p:attrNameLst>
                                          <p:attrName>style.visibility</p:attrName>
                                        </p:attrNameLst>
                                      </p:cBhvr>
                                      <p:to>
                                        <p:strVal val="hidden"/>
                                      </p:to>
                                    </p:set>
                                  </p:childTnLst>
                                </p:cTn>
                              </p:par>
                              <p:par>
                                <p:cTn id="34" presetID="35" presetClass="path" presetSubtype="0" fill="hold" nodeType="withEffect">
                                  <p:stCondLst>
                                    <p:cond delay="1600"/>
                                  </p:stCondLst>
                                  <p:childTnLst>
                                    <p:animMotion origin="layout" path="M 4.79167E-6 2.22222E-6 L -0.15013 2.22222E-6 " pathEditMode="relative" rAng="0" ptsTypes="AA">
                                      <p:cBhvr>
                                        <p:cTn id="35" dur="1000" fill="hold"/>
                                        <p:tgtEl>
                                          <p:spTgt spid="39"/>
                                        </p:tgtEl>
                                        <p:attrNameLst>
                                          <p:attrName>ppt_x</p:attrName>
                                          <p:attrName>ppt_y</p:attrName>
                                        </p:attrNameLst>
                                      </p:cBhvr>
                                      <p:rCtr x="-7513" y="0"/>
                                    </p:animMotion>
                                  </p:childTnLst>
                                </p:cTn>
                              </p:par>
                              <p:par>
                                <p:cTn id="36" presetID="53" presetClass="entr" presetSubtype="16" fill="hold" nodeType="withEffect">
                                  <p:stCondLst>
                                    <p:cond delay="1500"/>
                                  </p:stCondLst>
                                  <p:childTnLst>
                                    <p:set>
                                      <p:cBhvr>
                                        <p:cTn id="37" dur="1" fill="hold">
                                          <p:stCondLst>
                                            <p:cond delay="0"/>
                                          </p:stCondLst>
                                        </p:cTn>
                                        <p:tgtEl>
                                          <p:spTgt spid="42"/>
                                        </p:tgtEl>
                                        <p:attrNameLst>
                                          <p:attrName>style.visibility</p:attrName>
                                        </p:attrNameLst>
                                      </p:cBhvr>
                                      <p:to>
                                        <p:strVal val="visible"/>
                                      </p:to>
                                    </p:set>
                                    <p:anim calcmode="lin" valueType="num">
                                      <p:cBhvr>
                                        <p:cTn id="38" dur="250" fill="hold"/>
                                        <p:tgtEl>
                                          <p:spTgt spid="42"/>
                                        </p:tgtEl>
                                        <p:attrNameLst>
                                          <p:attrName>ppt_w</p:attrName>
                                        </p:attrNameLst>
                                      </p:cBhvr>
                                      <p:tavLst>
                                        <p:tav tm="0">
                                          <p:val>
                                            <p:fltVal val="0"/>
                                          </p:val>
                                        </p:tav>
                                        <p:tav tm="100000">
                                          <p:val>
                                            <p:strVal val="#ppt_w"/>
                                          </p:val>
                                        </p:tav>
                                      </p:tavLst>
                                    </p:anim>
                                    <p:anim calcmode="lin" valueType="num">
                                      <p:cBhvr>
                                        <p:cTn id="39" dur="250" fill="hold"/>
                                        <p:tgtEl>
                                          <p:spTgt spid="42"/>
                                        </p:tgtEl>
                                        <p:attrNameLst>
                                          <p:attrName>ppt_h</p:attrName>
                                        </p:attrNameLst>
                                      </p:cBhvr>
                                      <p:tavLst>
                                        <p:tav tm="0">
                                          <p:val>
                                            <p:fltVal val="0"/>
                                          </p:val>
                                        </p:tav>
                                        <p:tav tm="100000">
                                          <p:val>
                                            <p:strVal val="#ppt_h"/>
                                          </p:val>
                                        </p:tav>
                                      </p:tavLst>
                                    </p:anim>
                                    <p:animEffect transition="in" filter="fade">
                                      <p:cBhvr>
                                        <p:cTn id="40" dur="250"/>
                                        <p:tgtEl>
                                          <p:spTgt spid="42"/>
                                        </p:tgtEl>
                                      </p:cBhvr>
                                    </p:animEffect>
                                  </p:childTnLst>
                                </p:cTn>
                              </p:par>
                              <p:par>
                                <p:cTn id="41" presetID="10" presetClass="exit" presetSubtype="0" fill="hold" nodeType="withEffect">
                                  <p:stCondLst>
                                    <p:cond delay="210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5" presetClass="path" presetSubtype="0" fill="hold" nodeType="withEffect">
                                  <p:stCondLst>
                                    <p:cond delay="1600"/>
                                  </p:stCondLst>
                                  <p:childTnLst>
                                    <p:animMotion origin="layout" path="M 4.79167E-6 2.22222E-6 L 0.14362 2.22222E-6 " pathEditMode="relative" rAng="0" ptsTypes="AA">
                                      <p:cBhvr>
                                        <p:cTn id="45" dur="1000" fill="hold"/>
                                        <p:tgtEl>
                                          <p:spTgt spid="42"/>
                                        </p:tgtEl>
                                        <p:attrNameLst>
                                          <p:attrName>ppt_x</p:attrName>
                                          <p:attrName>ppt_y</p:attrName>
                                        </p:attrNameLst>
                                      </p:cBhvr>
                                      <p:rCtr x="7174" y="0"/>
                                    </p:animMotion>
                                  </p:childTnLst>
                                </p:cTn>
                              </p:par>
                              <p:par>
                                <p:cTn id="46" presetID="10" presetClass="entr" presetSubtype="0" fill="hold" grpId="0" nodeType="withEffect">
                                  <p:stCondLst>
                                    <p:cond delay="275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22" presetClass="entr" presetSubtype="1" fill="hold" nodeType="withEffect">
                                  <p:stCondLst>
                                    <p:cond delay="500"/>
                                  </p:stCondLst>
                                  <p:childTnLst>
                                    <p:set>
                                      <p:cBhvr>
                                        <p:cTn id="50" dur="1" fill="hold">
                                          <p:stCondLst>
                                            <p:cond delay="0"/>
                                          </p:stCondLst>
                                        </p:cTn>
                                        <p:tgtEl>
                                          <p:spTgt spid="2"/>
                                        </p:tgtEl>
                                        <p:attrNameLst>
                                          <p:attrName>style.visibility</p:attrName>
                                        </p:attrNameLst>
                                      </p:cBhvr>
                                      <p:to>
                                        <p:strVal val="visible"/>
                                      </p:to>
                                    </p:set>
                                    <p:animEffect transition="in" filter="wipe(up)">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3999" cy="5143500"/>
          </a:xfrm>
          <a:prstGeom prst="rect">
            <a:avLst/>
          </a:prstGeom>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Lst>
          </a:blip>
          <a:srcRect l="30000" r="30238"/>
          <a:stretch/>
        </p:blipFill>
        <p:spPr>
          <a:xfrm>
            <a:off x="2743198" y="0"/>
            <a:ext cx="3635831" cy="5143500"/>
          </a:xfrm>
          <a:prstGeom prst="rect">
            <a:avLst/>
          </a:prstGeom>
        </p:spPr>
      </p:pic>
      <p:cxnSp>
        <p:nvCxnSpPr>
          <p:cNvPr id="7" name="Straight Connector 6"/>
          <p:cNvCxnSpPr/>
          <p:nvPr/>
        </p:nvCxnSpPr>
        <p:spPr>
          <a:xfrm flipV="1">
            <a:off x="2743198"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056270" y="1517761"/>
            <a:ext cx="3098730" cy="535531"/>
          </a:xfrm>
          <a:prstGeom prst="rect">
            <a:avLst/>
          </a:prstGeom>
        </p:spPr>
        <p:txBody>
          <a:bodyPr wrap="square">
            <a:spAutoFit/>
          </a:bodyPr>
          <a:lstStyle/>
          <a:p>
            <a:pPr algn="ctr" defTabSz="309512" fontAlgn="auto">
              <a:lnSpc>
                <a:spcPct val="80000"/>
              </a:lnSpc>
              <a:spcBef>
                <a:spcPts val="0"/>
              </a:spcBef>
              <a:spcAft>
                <a:spcPts val="0"/>
              </a:spcAft>
              <a:defRPr sz="8000">
                <a:solidFill>
                  <a:srgbClr val="FFFFFF"/>
                </a:solidFill>
              </a:defRPr>
            </a:pPr>
            <a:r>
              <a:rPr lang="ja-JP" altLang="en-US" sz="3600">
                <a:solidFill>
                  <a:srgbClr val="5C5E60"/>
                </a:solidFill>
                <a:latin typeface="ＭＳ Ｐゴシック" charset="-128"/>
                <a:ea typeface="ＭＳ Ｐゴシック" charset="-128"/>
                <a:cs typeface="Arial MT Std Light" charset="0"/>
              </a:rPr>
              <a:t>カンファレンス</a:t>
            </a:r>
            <a:endParaRPr lang="is-IS" sz="3600" dirty="0">
              <a:solidFill>
                <a:srgbClr val="5C5E60"/>
              </a:solidFill>
              <a:latin typeface=""/>
              <a:ea typeface=""/>
              <a:cs typeface="Arial MT Std Light" charset="0"/>
            </a:endParaRPr>
          </a:p>
        </p:txBody>
      </p:sp>
      <p:grpSp>
        <p:nvGrpSpPr>
          <p:cNvPr id="21" name="Group 20"/>
          <p:cNvGrpSpPr/>
          <p:nvPr/>
        </p:nvGrpSpPr>
        <p:grpSpPr>
          <a:xfrm>
            <a:off x="4350732" y="603503"/>
            <a:ext cx="389622" cy="417059"/>
            <a:chOff x="858964" y="2963535"/>
            <a:chExt cx="749504" cy="802284"/>
          </a:xfrm>
        </p:grpSpPr>
        <p:sp>
          <p:nvSpPr>
            <p:cNvPr id="9" name="Oval 8"/>
            <p:cNvSpPr/>
            <p:nvPr/>
          </p:nvSpPr>
          <p:spPr>
            <a:xfrm>
              <a:off x="858964" y="2963535"/>
              <a:ext cx="749504" cy="749502"/>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a:solidFill>
                  <a:prstClr val="white"/>
                </a:solidFill>
              </a:endParaRPr>
            </a:p>
          </p:txBody>
        </p:sp>
        <p:sp>
          <p:nvSpPr>
            <p:cNvPr id="10" name="TextBox 9"/>
            <p:cNvSpPr txBox="1"/>
            <p:nvPr/>
          </p:nvSpPr>
          <p:spPr>
            <a:xfrm>
              <a:off x="930474" y="3055346"/>
              <a:ext cx="601928" cy="710473"/>
            </a:xfrm>
            <a:prstGeom prst="rect">
              <a:avLst/>
            </a:prstGeom>
            <a:noFill/>
          </p:spPr>
          <p:txBody>
            <a:bodyPr wrap="none" rtlCol="0">
              <a:spAutoFit/>
            </a:bodyPr>
            <a:lstStyle/>
            <a:p>
              <a:pPr algn="ctr" defTabSz="685800" fontAlgn="auto">
                <a:spcBef>
                  <a:spcPts val="0"/>
                </a:spcBef>
                <a:spcAft>
                  <a:spcPts val="0"/>
                </a:spcAft>
              </a:pPr>
              <a:r>
                <a:rPr lang="en-US" b="1" dirty="0">
                  <a:solidFill>
                    <a:prstClr val="white"/>
                  </a:solidFill>
                  <a:latin typeface="Arial"/>
                  <a:ea typeface=""/>
                  <a:cs typeface=""/>
                </a:rPr>
                <a:t>3</a:t>
              </a:r>
            </a:p>
          </p:txBody>
        </p:sp>
      </p:grpSp>
      <p:cxnSp>
        <p:nvCxnSpPr>
          <p:cNvPr id="20" name="Straight Connector 19"/>
          <p:cNvCxnSpPr/>
          <p:nvPr/>
        </p:nvCxnSpPr>
        <p:spPr>
          <a:xfrm flipV="1">
            <a:off x="6379029"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876843" y="2899151"/>
            <a:ext cx="3390314" cy="1754326"/>
          </a:xfrm>
          <a:prstGeom prst="rect">
            <a:avLst/>
          </a:prstGeom>
          <a:noFill/>
        </p:spPr>
        <p:txBody>
          <a:bodyPr wrap="square" rtlCol="0">
            <a:spAutoFit/>
          </a:bodyPr>
          <a:lstStyle/>
          <a:p>
            <a:pPr algn="ctr" defTabSz="685800" fontAlgn="auto">
              <a:spcBef>
                <a:spcPts val="0"/>
              </a:spcBef>
              <a:spcAft>
                <a:spcPts val="0"/>
              </a:spcAft>
            </a:pPr>
            <a:r>
              <a:rPr lang="ja-JP" altLang="en-US" dirty="0">
                <a:solidFill>
                  <a:prstClr val="black"/>
                </a:solidFill>
                <a:latin typeface="Arial"/>
                <a:ea typeface="ＭＳ Ｐゴシック" charset="-128"/>
                <a:cs typeface=""/>
              </a:rPr>
              <a:t>高品質のビデオコール</a:t>
            </a:r>
            <a:endParaRPr lang="en-US" altLang="ja-JP" dirty="0">
              <a:solidFill>
                <a:prstClr val="black"/>
              </a:solidFill>
              <a:latin typeface="Arial"/>
              <a:ea typeface="ＭＳ Ｐゴシック" charset="-128"/>
              <a:cs typeface=""/>
            </a:endParaRPr>
          </a:p>
          <a:p>
            <a:pPr algn="ctr" defTabSz="685800" fontAlgn="auto">
              <a:spcBef>
                <a:spcPts val="0"/>
              </a:spcBef>
              <a:spcAft>
                <a:spcPts val="0"/>
              </a:spcAft>
            </a:pPr>
            <a:r>
              <a:rPr lang="ja-JP" altLang="en-US" dirty="0">
                <a:solidFill>
                  <a:prstClr val="black"/>
                </a:solidFill>
                <a:latin typeface="Arial"/>
                <a:ea typeface="ＭＳ Ｐゴシック" charset="-128"/>
                <a:cs typeface=""/>
              </a:rPr>
              <a:t>またはオーディオコール</a:t>
            </a:r>
            <a:r>
              <a:rPr lang="en-US" altLang="ja-JP" dirty="0">
                <a:solidFill>
                  <a:prstClr val="black"/>
                </a:solidFill>
                <a:latin typeface="Arial"/>
                <a:ea typeface="ＭＳ Ｐゴシック" charset="-128"/>
                <a:cs typeface=""/>
              </a:rPr>
              <a:t/>
            </a:r>
            <a:br>
              <a:rPr lang="en-US" altLang="ja-JP" dirty="0">
                <a:solidFill>
                  <a:prstClr val="black"/>
                </a:solidFill>
                <a:latin typeface="Arial"/>
                <a:ea typeface="ＭＳ Ｐゴシック" charset="-128"/>
                <a:cs typeface=""/>
              </a:rPr>
            </a:br>
            <a:r>
              <a:rPr lang="ja-JP" altLang="en-US" dirty="0">
                <a:solidFill>
                  <a:prstClr val="black"/>
                </a:solidFill>
                <a:latin typeface="Arial"/>
                <a:ea typeface="ＭＳ Ｐゴシック" charset="-128"/>
                <a:cs typeface=""/>
              </a:rPr>
              <a:t>を実現</a:t>
            </a:r>
            <a:endParaRPr lang="en-US" altLang="ja-JP" dirty="0">
              <a:solidFill>
                <a:prstClr val="black"/>
              </a:solidFill>
              <a:latin typeface="Arial"/>
              <a:ea typeface="ＭＳ Ｐゴシック" charset="-128"/>
              <a:cs typeface=""/>
            </a:endParaRPr>
          </a:p>
          <a:p>
            <a:pPr algn="ctr" defTabSz="685800" fontAlgn="auto">
              <a:spcBef>
                <a:spcPts val="0"/>
              </a:spcBef>
              <a:spcAft>
                <a:spcPts val="0"/>
              </a:spcAft>
            </a:pPr>
            <a:endParaRPr lang="en-US" dirty="0">
              <a:solidFill>
                <a:srgbClr val="5C5E60"/>
              </a:solidFill>
              <a:latin typeface="Arial"/>
              <a:ea typeface="Arial MT Std Light" charset="0"/>
              <a:cs typeface="Arial MT Std Light" charset="0"/>
            </a:endParaRPr>
          </a:p>
          <a:p>
            <a:pPr algn="ctr" defTabSz="685800" fontAlgn="auto">
              <a:spcBef>
                <a:spcPts val="0"/>
              </a:spcBef>
              <a:spcAft>
                <a:spcPts val="0"/>
              </a:spcAft>
            </a:pPr>
            <a:r>
              <a:rPr lang="ja-JP" altLang="en-US" dirty="0">
                <a:solidFill>
                  <a:srgbClr val="5C5E60"/>
                </a:solidFill>
                <a:latin typeface="Arial"/>
                <a:ea typeface="Arial MT Std Light" charset="0"/>
                <a:cs typeface="Arial MT Std Light" charset="0"/>
              </a:rPr>
              <a:t>必要なものはインターネット</a:t>
            </a:r>
            <a:r>
              <a:rPr lang="en-US" altLang="ja-JP" dirty="0">
                <a:solidFill>
                  <a:srgbClr val="5C5E60"/>
                </a:solidFill>
                <a:latin typeface="Arial"/>
                <a:ea typeface="Arial MT Std Light" charset="0"/>
                <a:cs typeface="Arial MT Std Light" charset="0"/>
              </a:rPr>
              <a:t/>
            </a:r>
            <a:br>
              <a:rPr lang="en-US" altLang="ja-JP" dirty="0">
                <a:solidFill>
                  <a:srgbClr val="5C5E60"/>
                </a:solidFill>
                <a:latin typeface="Arial"/>
                <a:ea typeface="Arial MT Std Light" charset="0"/>
                <a:cs typeface="Arial MT Std Light" charset="0"/>
              </a:rPr>
            </a:br>
            <a:r>
              <a:rPr lang="ja-JP" altLang="en-US" dirty="0">
                <a:solidFill>
                  <a:srgbClr val="5C5E60"/>
                </a:solidFill>
                <a:latin typeface="Arial"/>
                <a:ea typeface="Arial MT Std Light" charset="0"/>
                <a:cs typeface="Arial MT Std Light" charset="0"/>
              </a:rPr>
              <a:t>環境のみ</a:t>
            </a:r>
            <a:endParaRPr lang="en-US" dirty="0">
              <a:solidFill>
                <a:srgbClr val="5C5E60"/>
              </a:solidFill>
              <a:latin typeface="Arial"/>
              <a:ea typeface="Arial MT Std Light" charset="0"/>
              <a:cs typeface="Arial MT Std Light" charset="0"/>
            </a:endParaRPr>
          </a:p>
        </p:txBody>
      </p:sp>
      <p:cxnSp>
        <p:nvCxnSpPr>
          <p:cNvPr id="34" name="Straight Connector 33"/>
          <p:cNvCxnSpPr/>
          <p:nvPr/>
        </p:nvCxnSpPr>
        <p:spPr>
          <a:xfrm>
            <a:off x="3320144" y="2654753"/>
            <a:ext cx="2503714" cy="0"/>
          </a:xfrm>
          <a:prstGeom prst="line">
            <a:avLst/>
          </a:prstGeom>
          <a:ln w="12700">
            <a:solidFill>
              <a:srgbClr val="5C5E60"/>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4464606" y="2627641"/>
            <a:ext cx="275749" cy="46203"/>
            <a:chOff x="5952807" y="3710877"/>
            <a:chExt cx="367665" cy="61604"/>
          </a:xfrm>
        </p:grpSpPr>
        <p:sp>
          <p:nvSpPr>
            <p:cNvPr id="41" name="Oval 40"/>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40" name="Oval 39"/>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grpSp>
        <p:nvGrpSpPr>
          <p:cNvPr id="42" name="Group 41"/>
          <p:cNvGrpSpPr/>
          <p:nvPr/>
        </p:nvGrpSpPr>
        <p:grpSpPr>
          <a:xfrm flipH="1">
            <a:off x="4464606" y="2627641"/>
            <a:ext cx="275749" cy="46203"/>
            <a:chOff x="5952807" y="3710877"/>
            <a:chExt cx="367665" cy="61604"/>
          </a:xfrm>
        </p:grpSpPr>
        <p:sp>
          <p:nvSpPr>
            <p:cNvPr id="44" name="Oval 43"/>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43" name="Oval 42"/>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91475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1000"/>
                                        <p:tgtEl>
                                          <p:spTgt spid="20"/>
                                        </p:tgtEl>
                                      </p:cBhvr>
                                    </p:animEffect>
                                  </p:childTnLst>
                                </p:cTn>
                              </p:par>
                              <p:par>
                                <p:cTn id="11" presetID="10" presetClass="entr" presetSubtype="0" fill="hold" nodeType="withEffect">
                                  <p:stCondLst>
                                    <p:cond delay="75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childTnLst>
                                </p:cTn>
                              </p:par>
                              <p:par>
                                <p:cTn id="14" presetID="10" presetClass="entr" presetSubtype="0" fill="hold" grpId="0" nodeType="withEffect">
                                  <p:stCondLst>
                                    <p:cond delay="1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childTnLst>
                                </p:cTn>
                              </p:par>
                              <p:par>
                                <p:cTn id="17" presetID="42" presetClass="path" presetSubtype="0" decel="100000" fill="hold" grpId="1" nodeType="withEffect">
                                  <p:stCondLst>
                                    <p:cond delay="1250"/>
                                  </p:stCondLst>
                                  <p:childTnLst>
                                    <p:animMotion origin="layout" path="M 4.16667E-6 7.40741E-7 L 4.16667E-6 -0.2044 " pathEditMode="relative" rAng="0" ptsTypes="AA">
                                      <p:cBhvr>
                                        <p:cTn id="18" dur="1250" spd="-100000" fill="hold"/>
                                        <p:tgtEl>
                                          <p:spTgt spid="8"/>
                                        </p:tgtEl>
                                        <p:attrNameLst>
                                          <p:attrName>ppt_x</p:attrName>
                                          <p:attrName>ppt_y</p:attrName>
                                        </p:attrNameLst>
                                      </p:cBhvr>
                                      <p:rCtr x="0" y="-10231"/>
                                    </p:animMotion>
                                  </p:childTnLst>
                                </p:cTn>
                              </p:par>
                              <p:par>
                                <p:cTn id="19" presetID="6" presetClass="emph" presetSubtype="0" fill="hold" grpId="2" nodeType="withEffect">
                                  <p:stCondLst>
                                    <p:cond delay="0"/>
                                  </p:stCondLst>
                                  <p:childTnLst>
                                    <p:animScale>
                                      <p:cBhvr>
                                        <p:cTn id="20" dur="10" fill="hold"/>
                                        <p:tgtEl>
                                          <p:spTgt spid="8"/>
                                        </p:tgtEl>
                                      </p:cBhvr>
                                      <p:by x="1000" y="1000"/>
                                    </p:animScale>
                                  </p:childTnLst>
                                </p:cTn>
                              </p:par>
                              <p:par>
                                <p:cTn id="21" presetID="6" presetClass="emph" presetSubtype="0" decel="100000" fill="hold" grpId="3" nodeType="withEffect">
                                  <p:stCondLst>
                                    <p:cond delay="1250"/>
                                  </p:stCondLst>
                                  <p:childTnLst>
                                    <p:animScale>
                                      <p:cBhvr>
                                        <p:cTn id="22" dur="1250" fill="hold"/>
                                        <p:tgtEl>
                                          <p:spTgt spid="8"/>
                                        </p:tgtEl>
                                      </p:cBhvr>
                                      <p:by x="9999000" y="9999000"/>
                                    </p:animScale>
                                  </p:childTnLst>
                                </p:cTn>
                              </p:par>
                              <p:par>
                                <p:cTn id="23" presetID="16" presetClass="entr" presetSubtype="37" fill="hold" nodeType="withEffect">
                                  <p:stCondLst>
                                    <p:cond delay="1600"/>
                                  </p:stCondLst>
                                  <p:childTnLst>
                                    <p:set>
                                      <p:cBhvr>
                                        <p:cTn id="24" dur="1" fill="hold">
                                          <p:stCondLst>
                                            <p:cond delay="0"/>
                                          </p:stCondLst>
                                        </p:cTn>
                                        <p:tgtEl>
                                          <p:spTgt spid="34"/>
                                        </p:tgtEl>
                                        <p:attrNameLst>
                                          <p:attrName>style.visibility</p:attrName>
                                        </p:attrNameLst>
                                      </p:cBhvr>
                                      <p:to>
                                        <p:strVal val="visible"/>
                                      </p:to>
                                    </p:set>
                                    <p:animEffect transition="in" filter="barn(outVertical)">
                                      <p:cBhvr>
                                        <p:cTn id="25" dur="1000"/>
                                        <p:tgtEl>
                                          <p:spTgt spid="34"/>
                                        </p:tgtEl>
                                      </p:cBhvr>
                                    </p:animEffect>
                                  </p:childTnLst>
                                </p:cTn>
                              </p:par>
                              <p:par>
                                <p:cTn id="26" presetID="53" presetClass="entr" presetSubtype="16" fill="hold" nodeType="withEffect">
                                  <p:stCondLst>
                                    <p:cond delay="1500"/>
                                  </p:stCondLst>
                                  <p:childTnLst>
                                    <p:set>
                                      <p:cBhvr>
                                        <p:cTn id="27" dur="1" fill="hold">
                                          <p:stCondLst>
                                            <p:cond delay="0"/>
                                          </p:stCondLst>
                                        </p:cTn>
                                        <p:tgtEl>
                                          <p:spTgt spid="39"/>
                                        </p:tgtEl>
                                        <p:attrNameLst>
                                          <p:attrName>style.visibility</p:attrName>
                                        </p:attrNameLst>
                                      </p:cBhvr>
                                      <p:to>
                                        <p:strVal val="visible"/>
                                      </p:to>
                                    </p:set>
                                    <p:anim calcmode="lin" valueType="num">
                                      <p:cBhvr>
                                        <p:cTn id="28" dur="250" fill="hold"/>
                                        <p:tgtEl>
                                          <p:spTgt spid="39"/>
                                        </p:tgtEl>
                                        <p:attrNameLst>
                                          <p:attrName>ppt_w</p:attrName>
                                        </p:attrNameLst>
                                      </p:cBhvr>
                                      <p:tavLst>
                                        <p:tav tm="0">
                                          <p:val>
                                            <p:fltVal val="0"/>
                                          </p:val>
                                        </p:tav>
                                        <p:tav tm="100000">
                                          <p:val>
                                            <p:strVal val="#ppt_w"/>
                                          </p:val>
                                        </p:tav>
                                      </p:tavLst>
                                    </p:anim>
                                    <p:anim calcmode="lin" valueType="num">
                                      <p:cBhvr>
                                        <p:cTn id="29" dur="250" fill="hold"/>
                                        <p:tgtEl>
                                          <p:spTgt spid="39"/>
                                        </p:tgtEl>
                                        <p:attrNameLst>
                                          <p:attrName>ppt_h</p:attrName>
                                        </p:attrNameLst>
                                      </p:cBhvr>
                                      <p:tavLst>
                                        <p:tav tm="0">
                                          <p:val>
                                            <p:fltVal val="0"/>
                                          </p:val>
                                        </p:tav>
                                        <p:tav tm="100000">
                                          <p:val>
                                            <p:strVal val="#ppt_h"/>
                                          </p:val>
                                        </p:tav>
                                      </p:tavLst>
                                    </p:anim>
                                    <p:animEffect transition="in" filter="fade">
                                      <p:cBhvr>
                                        <p:cTn id="30" dur="250"/>
                                        <p:tgtEl>
                                          <p:spTgt spid="39"/>
                                        </p:tgtEl>
                                      </p:cBhvr>
                                    </p:animEffect>
                                  </p:childTnLst>
                                </p:cTn>
                              </p:par>
                              <p:par>
                                <p:cTn id="31" presetID="10" presetClass="exit" presetSubtype="0" fill="hold" nodeType="withEffect">
                                  <p:stCondLst>
                                    <p:cond delay="2100"/>
                                  </p:stCondLst>
                                  <p:childTnLst>
                                    <p:animEffect transition="out" filter="fade">
                                      <p:cBhvr>
                                        <p:cTn id="32" dur="500"/>
                                        <p:tgtEl>
                                          <p:spTgt spid="39"/>
                                        </p:tgtEl>
                                      </p:cBhvr>
                                    </p:animEffect>
                                    <p:set>
                                      <p:cBhvr>
                                        <p:cTn id="33" dur="1" fill="hold">
                                          <p:stCondLst>
                                            <p:cond delay="499"/>
                                          </p:stCondLst>
                                        </p:cTn>
                                        <p:tgtEl>
                                          <p:spTgt spid="39"/>
                                        </p:tgtEl>
                                        <p:attrNameLst>
                                          <p:attrName>style.visibility</p:attrName>
                                        </p:attrNameLst>
                                      </p:cBhvr>
                                      <p:to>
                                        <p:strVal val="hidden"/>
                                      </p:to>
                                    </p:set>
                                  </p:childTnLst>
                                </p:cTn>
                              </p:par>
                              <p:par>
                                <p:cTn id="34" presetID="35" presetClass="path" presetSubtype="0" fill="hold" nodeType="withEffect">
                                  <p:stCondLst>
                                    <p:cond delay="1600"/>
                                  </p:stCondLst>
                                  <p:childTnLst>
                                    <p:animMotion origin="layout" path="M 4.79167E-6 2.22222E-6 L -0.15013 2.22222E-6 " pathEditMode="relative" rAng="0" ptsTypes="AA">
                                      <p:cBhvr>
                                        <p:cTn id="35" dur="1000" fill="hold"/>
                                        <p:tgtEl>
                                          <p:spTgt spid="39"/>
                                        </p:tgtEl>
                                        <p:attrNameLst>
                                          <p:attrName>ppt_x</p:attrName>
                                          <p:attrName>ppt_y</p:attrName>
                                        </p:attrNameLst>
                                      </p:cBhvr>
                                      <p:rCtr x="-7513" y="0"/>
                                    </p:animMotion>
                                  </p:childTnLst>
                                </p:cTn>
                              </p:par>
                              <p:par>
                                <p:cTn id="36" presetID="53" presetClass="entr" presetSubtype="16" fill="hold" nodeType="withEffect">
                                  <p:stCondLst>
                                    <p:cond delay="1500"/>
                                  </p:stCondLst>
                                  <p:childTnLst>
                                    <p:set>
                                      <p:cBhvr>
                                        <p:cTn id="37" dur="1" fill="hold">
                                          <p:stCondLst>
                                            <p:cond delay="0"/>
                                          </p:stCondLst>
                                        </p:cTn>
                                        <p:tgtEl>
                                          <p:spTgt spid="42"/>
                                        </p:tgtEl>
                                        <p:attrNameLst>
                                          <p:attrName>style.visibility</p:attrName>
                                        </p:attrNameLst>
                                      </p:cBhvr>
                                      <p:to>
                                        <p:strVal val="visible"/>
                                      </p:to>
                                    </p:set>
                                    <p:anim calcmode="lin" valueType="num">
                                      <p:cBhvr>
                                        <p:cTn id="38" dur="250" fill="hold"/>
                                        <p:tgtEl>
                                          <p:spTgt spid="42"/>
                                        </p:tgtEl>
                                        <p:attrNameLst>
                                          <p:attrName>ppt_w</p:attrName>
                                        </p:attrNameLst>
                                      </p:cBhvr>
                                      <p:tavLst>
                                        <p:tav tm="0">
                                          <p:val>
                                            <p:fltVal val="0"/>
                                          </p:val>
                                        </p:tav>
                                        <p:tav tm="100000">
                                          <p:val>
                                            <p:strVal val="#ppt_w"/>
                                          </p:val>
                                        </p:tav>
                                      </p:tavLst>
                                    </p:anim>
                                    <p:anim calcmode="lin" valueType="num">
                                      <p:cBhvr>
                                        <p:cTn id="39" dur="250" fill="hold"/>
                                        <p:tgtEl>
                                          <p:spTgt spid="42"/>
                                        </p:tgtEl>
                                        <p:attrNameLst>
                                          <p:attrName>ppt_h</p:attrName>
                                        </p:attrNameLst>
                                      </p:cBhvr>
                                      <p:tavLst>
                                        <p:tav tm="0">
                                          <p:val>
                                            <p:fltVal val="0"/>
                                          </p:val>
                                        </p:tav>
                                        <p:tav tm="100000">
                                          <p:val>
                                            <p:strVal val="#ppt_h"/>
                                          </p:val>
                                        </p:tav>
                                      </p:tavLst>
                                    </p:anim>
                                    <p:animEffect transition="in" filter="fade">
                                      <p:cBhvr>
                                        <p:cTn id="40" dur="250"/>
                                        <p:tgtEl>
                                          <p:spTgt spid="42"/>
                                        </p:tgtEl>
                                      </p:cBhvr>
                                    </p:animEffect>
                                  </p:childTnLst>
                                </p:cTn>
                              </p:par>
                              <p:par>
                                <p:cTn id="41" presetID="10" presetClass="exit" presetSubtype="0" fill="hold" nodeType="withEffect">
                                  <p:stCondLst>
                                    <p:cond delay="210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5" presetClass="path" presetSubtype="0" fill="hold" nodeType="withEffect">
                                  <p:stCondLst>
                                    <p:cond delay="1600"/>
                                  </p:stCondLst>
                                  <p:childTnLst>
                                    <p:animMotion origin="layout" path="M 4.79167E-6 2.22222E-6 L 0.14362 2.22222E-6 " pathEditMode="relative" rAng="0" ptsTypes="AA">
                                      <p:cBhvr>
                                        <p:cTn id="45" dur="1000" fill="hold"/>
                                        <p:tgtEl>
                                          <p:spTgt spid="42"/>
                                        </p:tgtEl>
                                        <p:attrNameLst>
                                          <p:attrName>ppt_x</p:attrName>
                                          <p:attrName>ppt_y</p:attrName>
                                        </p:attrNameLst>
                                      </p:cBhvr>
                                      <p:rCtr x="7174" y="0"/>
                                    </p:animMotion>
                                  </p:childTnLst>
                                </p:cTn>
                              </p:par>
                              <p:par>
                                <p:cTn id="46" presetID="10" presetClass="entr" presetSubtype="0" fill="hold" grpId="0" nodeType="withEffect">
                                  <p:stCondLst>
                                    <p:cond delay="275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22" presetClass="entr" presetSubtype="1" fill="hold" nodeType="withEffect">
                                  <p:stCondLst>
                                    <p:cond delay="500"/>
                                  </p:stCondLst>
                                  <p:childTnLst>
                                    <p:set>
                                      <p:cBhvr>
                                        <p:cTn id="50" dur="1" fill="hold">
                                          <p:stCondLst>
                                            <p:cond delay="0"/>
                                          </p:stCondLst>
                                        </p:cTn>
                                        <p:tgtEl>
                                          <p:spTgt spid="2"/>
                                        </p:tgtEl>
                                        <p:attrNameLst>
                                          <p:attrName>style.visibility</p:attrName>
                                        </p:attrNameLst>
                                      </p:cBhvr>
                                      <p:to>
                                        <p:strVal val="visible"/>
                                      </p:to>
                                    </p:set>
                                    <p:animEffect transition="in" filter="wipe(up)">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0.pn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4" name="image40.png"/>
          <p:cNvPicPr>
            <a:picLocks noChangeAspect="1"/>
          </p:cNvPicPr>
          <p:nvPr/>
        </p:nvPicPr>
        <p:blipFill>
          <a:blip r:embed="rId4"/>
          <a:stretch>
            <a:fillRect/>
          </a:stretch>
        </p:blipFill>
        <p:spPr>
          <a:xfrm>
            <a:off x="0" y="0"/>
            <a:ext cx="9144000" cy="5143500"/>
          </a:xfrm>
          <a:prstGeom prst="rect">
            <a:avLst/>
          </a:prstGeom>
        </p:spPr>
      </p:pic>
      <p:cxnSp>
        <p:nvCxnSpPr>
          <p:cNvPr id="5" name="Straight Connector 4"/>
          <p:cNvCxnSpPr/>
          <p:nvPr/>
        </p:nvCxnSpPr>
        <p:spPr>
          <a:xfrm>
            <a:off x="2942429" y="2669843"/>
            <a:ext cx="3261360" cy="0"/>
          </a:xfrm>
          <a:prstGeom prst="line">
            <a:avLst/>
          </a:prstGeom>
          <a:ln w="12700">
            <a:solidFill>
              <a:srgbClr val="444444"/>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464606" y="2646742"/>
            <a:ext cx="275749" cy="46203"/>
            <a:chOff x="5952807" y="3710877"/>
            <a:chExt cx="367665" cy="61604"/>
          </a:xfrm>
        </p:grpSpPr>
        <p:sp>
          <p:nvSpPr>
            <p:cNvPr id="7" name="Oval 6"/>
            <p:cNvSpPr/>
            <p:nvPr/>
          </p:nvSpPr>
          <p:spPr>
            <a:xfrm>
              <a:off x="5952807" y="3710877"/>
              <a:ext cx="367665" cy="61604"/>
            </a:xfrm>
            <a:prstGeom prst="ellipse">
              <a:avLst/>
            </a:prstGeom>
            <a:gradFill flip="none" rotWithShape="1">
              <a:gsLst>
                <a:gs pos="0">
                  <a:srgbClr val="444444">
                    <a:alpha val="40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8" name="Oval 7"/>
            <p:cNvSpPr/>
            <p:nvPr/>
          </p:nvSpPr>
          <p:spPr>
            <a:xfrm>
              <a:off x="5969000" y="3710877"/>
              <a:ext cx="117475" cy="61604"/>
            </a:xfrm>
            <a:prstGeom prst="ellipse">
              <a:avLst/>
            </a:prstGeom>
            <a:gradFill flip="none" rotWithShape="1">
              <a:gsLst>
                <a:gs pos="0">
                  <a:srgbClr val="444444">
                    <a:alpha val="60000"/>
                  </a:srgbClr>
                </a:gs>
                <a:gs pos="100000">
                  <a:srgbClr val="444444">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grpSp>
        <p:nvGrpSpPr>
          <p:cNvPr id="9" name="Group 8"/>
          <p:cNvGrpSpPr/>
          <p:nvPr/>
        </p:nvGrpSpPr>
        <p:grpSpPr>
          <a:xfrm flipH="1">
            <a:off x="4464606" y="2646742"/>
            <a:ext cx="275749" cy="46203"/>
            <a:chOff x="5952807" y="3710877"/>
            <a:chExt cx="367665" cy="61604"/>
          </a:xfrm>
        </p:grpSpPr>
        <p:sp>
          <p:nvSpPr>
            <p:cNvPr id="10" name="Oval 9"/>
            <p:cNvSpPr/>
            <p:nvPr/>
          </p:nvSpPr>
          <p:spPr>
            <a:xfrm>
              <a:off x="5952807" y="3710877"/>
              <a:ext cx="367665" cy="61604"/>
            </a:xfrm>
            <a:prstGeom prst="ellipse">
              <a:avLst/>
            </a:prstGeom>
            <a:gradFill flip="none" rotWithShape="1">
              <a:gsLst>
                <a:gs pos="0">
                  <a:srgbClr val="444444">
                    <a:alpha val="40000"/>
                  </a:srgbClr>
                </a:gs>
                <a:gs pos="100000">
                  <a:srgbClr val="444444">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1" name="Oval 10"/>
            <p:cNvSpPr/>
            <p:nvPr/>
          </p:nvSpPr>
          <p:spPr>
            <a:xfrm>
              <a:off x="5969000" y="3710877"/>
              <a:ext cx="117475" cy="61604"/>
            </a:xfrm>
            <a:prstGeom prst="ellipse">
              <a:avLst/>
            </a:prstGeom>
            <a:gradFill flip="none" rotWithShape="1">
              <a:gsLst>
                <a:gs pos="0">
                  <a:srgbClr val="444444">
                    <a:alpha val="60000"/>
                  </a:srgbClr>
                </a:gs>
                <a:gs pos="100000">
                  <a:srgbClr val="444444">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sp>
        <p:nvSpPr>
          <p:cNvPr id="12" name="Shape 699"/>
          <p:cNvSpPr/>
          <p:nvPr/>
        </p:nvSpPr>
        <p:spPr>
          <a:xfrm>
            <a:off x="1193003" y="2062436"/>
            <a:ext cx="6757994" cy="452395"/>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ctr">
            <a:spAutoFit/>
          </a:bodyPr>
          <a:lstStyle/>
          <a:p>
            <a:pPr algn="ctr" defTabSz="371429" fontAlgn="auto">
              <a:lnSpc>
                <a:spcPct val="80000"/>
              </a:lnSpc>
              <a:spcBef>
                <a:spcPts val="0"/>
              </a:spcBef>
              <a:spcAft>
                <a:spcPts val="0"/>
              </a:spcAft>
              <a:defRPr sz="8000">
                <a:solidFill>
                  <a:srgbClr val="FFFFFF"/>
                </a:solidFill>
              </a:defRPr>
            </a:pPr>
            <a:r>
              <a:rPr lang="ja-JP" altLang="en-US" sz="3300" dirty="0">
                <a:solidFill>
                  <a:srgbClr val="444444"/>
                </a:solidFill>
                <a:latin typeface="ＭＳ Ｐゴシック" charset="-128"/>
                <a:ea typeface="ＭＳ Ｐゴシック" charset="-128"/>
                <a:cs typeface="Arial MT Std Light" charset="0"/>
              </a:rPr>
              <a:t>現在のコラボレーション　スペース</a:t>
            </a:r>
            <a:endParaRPr lang="is-IS" sz="3300" dirty="0">
              <a:solidFill>
                <a:srgbClr val="444444"/>
              </a:solidFill>
              <a:latin typeface=""/>
              <a:ea typeface=""/>
              <a:cs typeface="Arial MT Std Light" charset="0"/>
            </a:endParaRPr>
          </a:p>
        </p:txBody>
      </p:sp>
    </p:spTree>
    <p:extLst>
      <p:ext uri="{BB962C8B-B14F-4D97-AF65-F5344CB8AC3E}">
        <p14:creationId xmlns:p14="http://schemas.microsoft.com/office/powerpoint/2010/main" val="8887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000"/>
                                        <p:tgtEl>
                                          <p:spTgt spid="5"/>
                                        </p:tgtEl>
                                      </p:cBhvr>
                                    </p:animEffect>
                                  </p:childTnLst>
                                </p:cTn>
                              </p:par>
                              <p:par>
                                <p:cTn id="8" presetID="53" presetClass="entr" presetSubtype="16" fill="hold" nodeType="withEffect">
                                  <p:stCondLst>
                                    <p:cond delay="300"/>
                                  </p:stCondLst>
                                  <p:childTnLst>
                                    <p:set>
                                      <p:cBhvr>
                                        <p:cTn id="9" dur="1" fill="hold">
                                          <p:stCondLst>
                                            <p:cond delay="0"/>
                                          </p:stCondLst>
                                        </p:cTn>
                                        <p:tgtEl>
                                          <p:spTgt spid="6"/>
                                        </p:tgtEl>
                                        <p:attrNameLst>
                                          <p:attrName>style.visibility</p:attrName>
                                        </p:attrNameLst>
                                      </p:cBhvr>
                                      <p:to>
                                        <p:strVal val="visible"/>
                                      </p:to>
                                    </p:set>
                                    <p:anim calcmode="lin" valueType="num">
                                      <p:cBhvr>
                                        <p:cTn id="10" dur="250" fill="hold"/>
                                        <p:tgtEl>
                                          <p:spTgt spid="6"/>
                                        </p:tgtEl>
                                        <p:attrNameLst>
                                          <p:attrName>ppt_w</p:attrName>
                                        </p:attrNameLst>
                                      </p:cBhvr>
                                      <p:tavLst>
                                        <p:tav tm="0">
                                          <p:val>
                                            <p:fltVal val="0"/>
                                          </p:val>
                                        </p:tav>
                                        <p:tav tm="100000">
                                          <p:val>
                                            <p:strVal val="#ppt_w"/>
                                          </p:val>
                                        </p:tav>
                                      </p:tavLst>
                                    </p:anim>
                                    <p:anim calcmode="lin" valueType="num">
                                      <p:cBhvr>
                                        <p:cTn id="11" dur="250" fill="hold"/>
                                        <p:tgtEl>
                                          <p:spTgt spid="6"/>
                                        </p:tgtEl>
                                        <p:attrNameLst>
                                          <p:attrName>ppt_h</p:attrName>
                                        </p:attrNameLst>
                                      </p:cBhvr>
                                      <p:tavLst>
                                        <p:tav tm="0">
                                          <p:val>
                                            <p:fltVal val="0"/>
                                          </p:val>
                                        </p:tav>
                                        <p:tav tm="100000">
                                          <p:val>
                                            <p:strVal val="#ppt_h"/>
                                          </p:val>
                                        </p:tav>
                                      </p:tavLst>
                                    </p:anim>
                                    <p:animEffect transition="in" filter="fade">
                                      <p:cBhvr>
                                        <p:cTn id="12" dur="250"/>
                                        <p:tgtEl>
                                          <p:spTgt spid="6"/>
                                        </p:tgtEl>
                                      </p:cBhvr>
                                    </p:animEffect>
                                  </p:childTnLst>
                                </p:cTn>
                              </p:par>
                              <p:par>
                                <p:cTn id="13" presetID="53" presetClass="entr" presetSubtype="16" fill="hold" nodeType="withEffect">
                                  <p:stCondLst>
                                    <p:cond delay="300"/>
                                  </p:stCondLst>
                                  <p:childTnLst>
                                    <p:set>
                                      <p:cBhvr>
                                        <p:cTn id="14" dur="1" fill="hold">
                                          <p:stCondLst>
                                            <p:cond delay="0"/>
                                          </p:stCondLst>
                                        </p:cTn>
                                        <p:tgtEl>
                                          <p:spTgt spid="9"/>
                                        </p:tgtEl>
                                        <p:attrNameLst>
                                          <p:attrName>style.visibility</p:attrName>
                                        </p:attrNameLst>
                                      </p:cBhvr>
                                      <p:to>
                                        <p:strVal val="visible"/>
                                      </p:to>
                                    </p:set>
                                    <p:anim calcmode="lin" valueType="num">
                                      <p:cBhvr>
                                        <p:cTn id="15" dur="250" fill="hold"/>
                                        <p:tgtEl>
                                          <p:spTgt spid="9"/>
                                        </p:tgtEl>
                                        <p:attrNameLst>
                                          <p:attrName>ppt_w</p:attrName>
                                        </p:attrNameLst>
                                      </p:cBhvr>
                                      <p:tavLst>
                                        <p:tav tm="0">
                                          <p:val>
                                            <p:fltVal val="0"/>
                                          </p:val>
                                        </p:tav>
                                        <p:tav tm="100000">
                                          <p:val>
                                            <p:strVal val="#ppt_w"/>
                                          </p:val>
                                        </p:tav>
                                      </p:tavLst>
                                    </p:anim>
                                    <p:anim calcmode="lin" valueType="num">
                                      <p:cBhvr>
                                        <p:cTn id="16" dur="250" fill="hold"/>
                                        <p:tgtEl>
                                          <p:spTgt spid="9"/>
                                        </p:tgtEl>
                                        <p:attrNameLst>
                                          <p:attrName>ppt_h</p:attrName>
                                        </p:attrNameLst>
                                      </p:cBhvr>
                                      <p:tavLst>
                                        <p:tav tm="0">
                                          <p:val>
                                            <p:fltVal val="0"/>
                                          </p:val>
                                        </p:tav>
                                        <p:tav tm="100000">
                                          <p:val>
                                            <p:strVal val="#ppt_h"/>
                                          </p:val>
                                        </p:tav>
                                      </p:tavLst>
                                    </p:anim>
                                    <p:animEffect transition="in" filter="fade">
                                      <p:cBhvr>
                                        <p:cTn id="17" dur="250"/>
                                        <p:tgtEl>
                                          <p:spTgt spid="9"/>
                                        </p:tgtEl>
                                      </p:cBhvr>
                                    </p:animEffect>
                                  </p:childTnLst>
                                </p:cTn>
                              </p:par>
                              <p:par>
                                <p:cTn id="18" presetID="35" presetClass="path" presetSubtype="0" fill="hold" nodeType="withEffect">
                                  <p:stCondLst>
                                    <p:cond delay="400"/>
                                  </p:stCondLst>
                                  <p:childTnLst>
                                    <p:animMotion origin="layout" path="M 4.79167E-6 -1.48148E-6 L -0.17956 -1.48148E-6 " pathEditMode="relative" rAng="0" ptsTypes="AA">
                                      <p:cBhvr>
                                        <p:cTn id="19" dur="1000" fill="hold"/>
                                        <p:tgtEl>
                                          <p:spTgt spid="6"/>
                                        </p:tgtEl>
                                        <p:attrNameLst>
                                          <p:attrName>ppt_x</p:attrName>
                                          <p:attrName>ppt_y</p:attrName>
                                        </p:attrNameLst>
                                      </p:cBhvr>
                                      <p:rCtr x="-8984" y="0"/>
                                    </p:animMotion>
                                  </p:childTnLst>
                                </p:cTn>
                              </p:par>
                              <p:par>
                                <p:cTn id="20" presetID="35" presetClass="path" presetSubtype="0" fill="hold" nodeType="withEffect">
                                  <p:stCondLst>
                                    <p:cond delay="400"/>
                                  </p:stCondLst>
                                  <p:childTnLst>
                                    <p:animMotion origin="layout" path="M 4.79167E-6 -1.48148E-6 L 0.17526 -1.48148E-6 " pathEditMode="relative" rAng="0" ptsTypes="AA">
                                      <p:cBhvr>
                                        <p:cTn id="21" dur="1000" fill="hold"/>
                                        <p:tgtEl>
                                          <p:spTgt spid="9"/>
                                        </p:tgtEl>
                                        <p:attrNameLst>
                                          <p:attrName>ppt_x</p:attrName>
                                          <p:attrName>ppt_y</p:attrName>
                                        </p:attrNameLst>
                                      </p:cBhvr>
                                      <p:rCtr x="8763" y="0"/>
                                    </p:animMotion>
                                  </p:childTnLst>
                                </p:cTn>
                              </p:par>
                              <p:par>
                                <p:cTn id="22" presetID="10" presetClass="exit" presetSubtype="0" fill="hold" nodeType="withEffect">
                                  <p:stCondLst>
                                    <p:cond delay="90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9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ntr" presetSubtype="0" fill="hold" grpId="0" nodeType="withEffect">
                                  <p:stCondLst>
                                    <p:cond delay="8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750"/>
                                        <p:tgtEl>
                                          <p:spTgt spid="12"/>
                                        </p:tgtEl>
                                      </p:cBhvr>
                                    </p:animEffect>
                                  </p:childTnLst>
                                </p:cTn>
                              </p:par>
                              <p:par>
                                <p:cTn id="31" presetID="42" presetClass="path" presetSubtype="0" decel="100000" fill="hold" grpId="1" nodeType="withEffect">
                                  <p:stCondLst>
                                    <p:cond delay="300"/>
                                  </p:stCondLst>
                                  <p:childTnLst>
                                    <p:animMotion origin="layout" path="M 0 2.59259E-6 L 0 -0.2044 " pathEditMode="relative" rAng="0" ptsTypes="AA">
                                      <p:cBhvr>
                                        <p:cTn id="32" dur="1250" spd="-100000" fill="hold"/>
                                        <p:tgtEl>
                                          <p:spTgt spid="12"/>
                                        </p:tgtEl>
                                        <p:attrNameLst>
                                          <p:attrName>ppt_x</p:attrName>
                                          <p:attrName>ppt_y</p:attrName>
                                        </p:attrNameLst>
                                      </p:cBhvr>
                                      <p:rCtr x="0" y="-10231"/>
                                    </p:animMotion>
                                  </p:childTnLst>
                                </p:cTn>
                              </p:par>
                              <p:par>
                                <p:cTn id="33" presetID="6" presetClass="emph" presetSubtype="0" fill="hold" grpId="2" nodeType="withEffect">
                                  <p:stCondLst>
                                    <p:cond delay="0"/>
                                  </p:stCondLst>
                                  <p:childTnLst>
                                    <p:animScale>
                                      <p:cBhvr>
                                        <p:cTn id="34" dur="10" fill="hold"/>
                                        <p:tgtEl>
                                          <p:spTgt spid="12"/>
                                        </p:tgtEl>
                                      </p:cBhvr>
                                      <p:by x="1000" y="1000"/>
                                    </p:animScale>
                                  </p:childTnLst>
                                </p:cTn>
                              </p:par>
                              <p:par>
                                <p:cTn id="35" presetID="6" presetClass="emph" presetSubtype="0" decel="100000" fill="hold" grpId="3" nodeType="withEffect">
                                  <p:stCondLst>
                                    <p:cond delay="300"/>
                                  </p:stCondLst>
                                  <p:childTnLst>
                                    <p:animScale>
                                      <p:cBhvr>
                                        <p:cTn id="36" dur="1250" fill="hold"/>
                                        <p:tgtEl>
                                          <p:spTgt spid="12"/>
                                        </p:tgtEl>
                                      </p:cBhvr>
                                      <p:by x="9999000" y="9999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750"/>
                                        <p:tgtEl>
                                          <p:spTgt spid="4"/>
                                        </p:tgtEl>
                                      </p:cBhvr>
                                    </p:animEffect>
                                  </p:childTnLst>
                                </p:cTn>
                              </p:par>
                              <p:par>
                                <p:cTn id="42" presetID="10" presetClass="exit" presetSubtype="0" fill="hold" grpId="4"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2" grpId="3" animBg="1"/>
      <p:bldP spid="12" grpId="4"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650" b="650"/>
          <a:stretch/>
        </p:blipFill>
        <p:spPr>
          <a:xfrm>
            <a:off x="-396" y="-223"/>
            <a:ext cx="9144791" cy="5143946"/>
          </a:xfrm>
          <a:prstGeom prst="rect">
            <a:avLst/>
          </a:prstGeom>
        </p:spPr>
      </p:pic>
    </p:spTree>
    <p:extLst>
      <p:ext uri="{BB962C8B-B14F-4D97-AF65-F5344CB8AC3E}">
        <p14:creationId xmlns:p14="http://schemas.microsoft.com/office/powerpoint/2010/main" val="189138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p:cNvPicPr>
            <a:picLocks noChangeAspect="1"/>
          </p:cNvPicPr>
          <p:nvPr/>
        </p:nvPicPr>
        <p:blipFill>
          <a:blip r:embed="rId3"/>
          <a:stretch>
            <a:fillRect/>
          </a:stretch>
        </p:blipFill>
        <p:spPr>
          <a:xfrm>
            <a:off x="0" y="0"/>
            <a:ext cx="9144000" cy="5143500"/>
          </a:xfrm>
          <a:prstGeom prst="rect">
            <a:avLst/>
          </a:prstGeom>
        </p:spPr>
      </p:pic>
      <p:sp>
        <p:nvSpPr>
          <p:cNvPr id="3" name="Rectangle 8"/>
          <p:cNvSpPr/>
          <p:nvPr/>
        </p:nvSpPr>
        <p:spPr>
          <a:xfrm>
            <a:off x="516536" y="1001787"/>
            <a:ext cx="4910921" cy="1006429"/>
          </a:xfrm>
          <a:prstGeom prst="rect">
            <a:avLst/>
          </a:prstGeom>
        </p:spPr>
        <p:txBody>
          <a:bodyPr wrap="square">
            <a:spAutoFit/>
          </a:bodyPr>
          <a:lstStyle/>
          <a:p>
            <a:pPr defTabSz="371420" fontAlgn="auto">
              <a:lnSpc>
                <a:spcPct val="90000"/>
              </a:lnSpc>
              <a:spcBef>
                <a:spcPts val="0"/>
              </a:spcBef>
              <a:spcAft>
                <a:spcPts val="0"/>
              </a:spcAft>
              <a:defRPr sz="8000">
                <a:solidFill>
                  <a:srgbClr val="FFFFFF"/>
                </a:solidFill>
              </a:defRPr>
            </a:pPr>
            <a:r>
              <a:rPr lang="ja-JP" altLang="en-US" sz="3300" dirty="0">
                <a:solidFill>
                  <a:srgbClr val="5C5E60"/>
                </a:solidFill>
                <a:latin typeface="ＭＳ Ｐゴシック" charset="-128"/>
                <a:ea typeface="ＭＳ Ｐゴシック" charset="-128"/>
                <a:cs typeface="Meiryo" charset="-128"/>
              </a:rPr>
              <a:t>タッチ型</a:t>
            </a:r>
            <a:endParaRPr lang="en-US" altLang="ja-JP" sz="3300" dirty="0">
              <a:solidFill>
                <a:srgbClr val="5C5E60"/>
              </a:solidFill>
              <a:latin typeface="ＭＳ Ｐゴシック" charset="-128"/>
              <a:ea typeface="ＭＳ Ｐゴシック" charset="-128"/>
              <a:cs typeface="Meiryo" charset="-128"/>
            </a:endParaRPr>
          </a:p>
          <a:p>
            <a:pPr defTabSz="371420" fontAlgn="auto">
              <a:lnSpc>
                <a:spcPct val="90000"/>
              </a:lnSpc>
              <a:spcBef>
                <a:spcPts val="0"/>
              </a:spcBef>
              <a:spcAft>
                <a:spcPts val="0"/>
              </a:spcAft>
              <a:defRPr sz="8000">
                <a:solidFill>
                  <a:srgbClr val="FFFFFF"/>
                </a:solidFill>
              </a:defRPr>
            </a:pPr>
            <a:r>
              <a:rPr lang="ja-JP" altLang="en-US" sz="3300" dirty="0">
                <a:solidFill>
                  <a:srgbClr val="5C5E60"/>
                </a:solidFill>
                <a:latin typeface="ＭＳ Ｐゴシック" charset="-128"/>
                <a:ea typeface="ＭＳ Ｐゴシック" charset="-128"/>
                <a:cs typeface="Meiryo" charset="-128"/>
              </a:rPr>
              <a:t>オールインワン</a:t>
            </a:r>
            <a:r>
              <a:rPr lang="en-US" altLang="ja-JP" sz="3300" dirty="0">
                <a:solidFill>
                  <a:srgbClr val="5C5E60"/>
                </a:solidFill>
                <a:latin typeface="ＭＳ Ｐゴシック" charset="-128"/>
                <a:ea typeface="ＭＳ Ｐゴシック" charset="-128"/>
                <a:cs typeface="Meiryo" charset="-128"/>
              </a:rPr>
              <a:t> </a:t>
            </a:r>
            <a:r>
              <a:rPr lang="ja-JP" altLang="en-US" sz="3300" dirty="0">
                <a:solidFill>
                  <a:srgbClr val="5C5E60"/>
                </a:solidFill>
                <a:latin typeface="ＭＳ Ｐゴシック" charset="-128"/>
                <a:ea typeface="ＭＳ Ｐゴシック" charset="-128"/>
                <a:cs typeface="Meiryo" charset="-128"/>
              </a:rPr>
              <a:t>デバイス</a:t>
            </a:r>
            <a:endParaRPr lang="en-US" sz="3300" dirty="0">
              <a:solidFill>
                <a:srgbClr val="5C5E60"/>
              </a:solidFill>
              <a:latin typeface=""/>
              <a:ea typeface=""/>
              <a:cs typeface="Meiryo" charset="-128"/>
            </a:endParaRPr>
          </a:p>
        </p:txBody>
      </p:sp>
      <p:sp>
        <p:nvSpPr>
          <p:cNvPr id="4" name="Rectangle 9"/>
          <p:cNvSpPr/>
          <p:nvPr/>
        </p:nvSpPr>
        <p:spPr>
          <a:xfrm>
            <a:off x="600064" y="2328709"/>
            <a:ext cx="3368230" cy="400110"/>
          </a:xfrm>
          <a:prstGeom prst="rect">
            <a:avLst/>
          </a:prstGeom>
        </p:spPr>
        <p:txBody>
          <a:bodyPr wrap="none">
            <a:spAutoFit/>
          </a:bodyPr>
          <a:lstStyle/>
          <a:p>
            <a:pPr marL="285743" indent="-285743" defTabSz="685800" fontAlgn="auto">
              <a:spcBef>
                <a:spcPts val="0"/>
              </a:spcBef>
              <a:spcAft>
                <a:spcPts val="0"/>
              </a:spcAft>
              <a:buClr>
                <a:srgbClr val="00B0F0"/>
              </a:buClr>
              <a:buFont typeface="Wingdings" panose="05000000000000000000" pitchFamily="2" charset="2"/>
              <a:buChar char="ü"/>
            </a:pPr>
            <a:r>
              <a:rPr lang="ja-JP" altLang="en-US" sz="2000" dirty="0">
                <a:solidFill>
                  <a:srgbClr val="5C5E60"/>
                </a:solidFill>
                <a:latin typeface="ＭＳ Ｐゴシック" charset="-128"/>
                <a:ea typeface="ＭＳ Ｐゴシック" charset="-128"/>
                <a:cs typeface="Meiryo" charset="-128"/>
              </a:rPr>
              <a:t>モバイルが鍵。自動で起動</a:t>
            </a:r>
            <a:endParaRPr lang="en-US" sz="2000" dirty="0">
              <a:solidFill>
                <a:srgbClr val="5C5E60"/>
              </a:solidFill>
              <a:latin typeface=""/>
              <a:ea typeface=""/>
              <a:cs typeface="Meiryo" charset="-128"/>
            </a:endParaRPr>
          </a:p>
        </p:txBody>
      </p:sp>
      <p:sp>
        <p:nvSpPr>
          <p:cNvPr id="5" name="Rectangle 10"/>
          <p:cNvSpPr/>
          <p:nvPr/>
        </p:nvSpPr>
        <p:spPr>
          <a:xfrm>
            <a:off x="600064" y="2772997"/>
            <a:ext cx="2093843" cy="400110"/>
          </a:xfrm>
          <a:prstGeom prst="rect">
            <a:avLst/>
          </a:prstGeom>
        </p:spPr>
        <p:txBody>
          <a:bodyPr wrap="none">
            <a:spAutoFit/>
          </a:bodyPr>
          <a:lstStyle/>
          <a:p>
            <a:pPr marL="285743" indent="-285743" defTabSz="685800" fontAlgn="auto">
              <a:spcBef>
                <a:spcPts val="0"/>
              </a:spcBef>
              <a:spcAft>
                <a:spcPts val="0"/>
              </a:spcAft>
              <a:buClr>
                <a:srgbClr val="00B0F0"/>
              </a:buClr>
              <a:buFont typeface="Wingdings" panose="05000000000000000000" pitchFamily="2" charset="2"/>
              <a:buChar char="ü"/>
            </a:pPr>
            <a:r>
              <a:rPr lang="en-US" altLang="ja-JP" sz="2000" dirty="0">
                <a:solidFill>
                  <a:srgbClr val="5C5E60"/>
                </a:solidFill>
                <a:latin typeface="ＭＳ Ｐゴシック" charset="-128"/>
                <a:ea typeface="ＭＳ Ｐゴシック" charset="-128"/>
                <a:cs typeface="Meiryo" charset="-128"/>
              </a:rPr>
              <a:t>3</a:t>
            </a:r>
            <a:r>
              <a:rPr lang="ja-JP" altLang="en-US" sz="2000" dirty="0">
                <a:solidFill>
                  <a:srgbClr val="5C5E60"/>
                </a:solidFill>
                <a:latin typeface="ＭＳ Ｐゴシック" charset="-128"/>
                <a:ea typeface="ＭＳ Ｐゴシック" charset="-128"/>
                <a:cs typeface="Meiryo" charset="-128"/>
              </a:rPr>
              <a:t>分セットアップ</a:t>
            </a:r>
            <a:endParaRPr lang="en-US" sz="2000" dirty="0">
              <a:solidFill>
                <a:srgbClr val="5C5E60"/>
              </a:solidFill>
              <a:latin typeface=""/>
              <a:ea typeface=""/>
              <a:cs typeface="Meiryo" charset="-128"/>
            </a:endParaRPr>
          </a:p>
        </p:txBody>
      </p:sp>
      <p:sp>
        <p:nvSpPr>
          <p:cNvPr id="10" name="Rectangle 17"/>
          <p:cNvSpPr/>
          <p:nvPr/>
        </p:nvSpPr>
        <p:spPr>
          <a:xfrm>
            <a:off x="600063" y="3201773"/>
            <a:ext cx="3459601" cy="400110"/>
          </a:xfrm>
          <a:prstGeom prst="rect">
            <a:avLst/>
          </a:prstGeom>
        </p:spPr>
        <p:txBody>
          <a:bodyPr wrap="none">
            <a:spAutoFit/>
          </a:bodyPr>
          <a:lstStyle/>
          <a:p>
            <a:pPr marL="285743" indent="-285743" defTabSz="685800" fontAlgn="auto">
              <a:spcBef>
                <a:spcPts val="0"/>
              </a:spcBef>
              <a:spcAft>
                <a:spcPts val="0"/>
              </a:spcAft>
              <a:buClr>
                <a:srgbClr val="00B0F0"/>
              </a:buClr>
              <a:buFont typeface="Wingdings" panose="05000000000000000000" pitchFamily="2" charset="2"/>
              <a:buChar char="ü"/>
            </a:pPr>
            <a:r>
              <a:rPr lang="ja-JP" altLang="en-US" sz="2000" dirty="0">
                <a:solidFill>
                  <a:srgbClr val="5C5E60"/>
                </a:solidFill>
                <a:latin typeface="ＭＳ Ｐゴシック" charset="-128"/>
                <a:ea typeface="ＭＳ Ｐゴシック" charset="-128"/>
                <a:cs typeface="Meiryo" charset="-128"/>
              </a:rPr>
              <a:t>社内、社外問わず利用可能</a:t>
            </a:r>
            <a:endParaRPr lang="en-US" sz="2000" dirty="0">
              <a:solidFill>
                <a:srgbClr val="5C5E60"/>
              </a:solidFill>
              <a:latin typeface=""/>
              <a:ea typeface=""/>
              <a:cs typeface="Meiryo" charset="-128"/>
            </a:endParaRPr>
          </a:p>
        </p:txBody>
      </p:sp>
      <p:sp>
        <p:nvSpPr>
          <p:cNvPr id="11" name="Rectangle 18"/>
          <p:cNvSpPr/>
          <p:nvPr/>
        </p:nvSpPr>
        <p:spPr>
          <a:xfrm>
            <a:off x="600064" y="3646061"/>
            <a:ext cx="4227439" cy="400110"/>
          </a:xfrm>
          <a:prstGeom prst="rect">
            <a:avLst/>
          </a:prstGeom>
        </p:spPr>
        <p:txBody>
          <a:bodyPr wrap="none">
            <a:spAutoFit/>
          </a:bodyPr>
          <a:lstStyle/>
          <a:p>
            <a:pPr marL="285743" indent="-285743" defTabSz="685800" fontAlgn="auto">
              <a:spcBef>
                <a:spcPts val="0"/>
              </a:spcBef>
              <a:spcAft>
                <a:spcPts val="0"/>
              </a:spcAft>
              <a:buClr>
                <a:srgbClr val="00B0F0"/>
              </a:buClr>
              <a:buFont typeface="Wingdings" panose="05000000000000000000" pitchFamily="2" charset="2"/>
              <a:buChar char="ü"/>
            </a:pPr>
            <a:r>
              <a:rPr lang="ja-JP" altLang="en-US" sz="2000" dirty="0">
                <a:solidFill>
                  <a:srgbClr val="5C5E60"/>
                </a:solidFill>
                <a:latin typeface="ＭＳ Ｐゴシック" charset="-128"/>
                <a:ea typeface="ＭＳ Ｐゴシック" charset="-128"/>
                <a:cs typeface="Meiryo" charset="-128"/>
              </a:rPr>
              <a:t>必要なのはインターネット接続のみ</a:t>
            </a:r>
            <a:endParaRPr lang="en-US" sz="2000" dirty="0">
              <a:solidFill>
                <a:srgbClr val="5C5E60"/>
              </a:solidFill>
              <a:latin typeface=""/>
              <a:ea typeface=""/>
              <a:cs typeface="Meiryo" charset="-128"/>
            </a:endParaRPr>
          </a:p>
        </p:txBody>
      </p:sp>
      <p:pic>
        <p:nvPicPr>
          <p:cNvPr id="12" name="Picture 21"/>
          <p:cNvPicPr>
            <a:picLocks noChangeAspect="1"/>
          </p:cNvPicPr>
          <p:nvPr/>
        </p:nvPicPr>
        <p:blipFill rotWithShape="1">
          <a:blip r:embed="rId4"/>
          <a:srcRect r="34085"/>
          <a:stretch/>
        </p:blipFill>
        <p:spPr>
          <a:xfrm>
            <a:off x="4968552" y="556629"/>
            <a:ext cx="4175448" cy="4011930"/>
          </a:xfrm>
          <a:prstGeom prst="rect">
            <a:avLst/>
          </a:prstGeom>
          <a:ln w="12700">
            <a:miter lim="400000"/>
          </a:ln>
          <a:effectLst>
            <a:outerShdw blurRad="355600" rotWithShape="0">
              <a:srgbClr val="000000">
                <a:alpha val="32000"/>
              </a:srgbClr>
            </a:outerShdw>
          </a:effectLst>
        </p:spPr>
      </p:pic>
      <p:pic>
        <p:nvPicPr>
          <p:cNvPr id="13" name="Picture 2" descr="C:\Users\spius\Pictures\cisco logo blue gradient.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p:cNvSpPr>
            <a:spLocks noChangeArrowheads="1"/>
          </p:cNvSpPr>
          <p:nvPr/>
        </p:nvSpPr>
        <p:spPr bwMode="ltGray">
          <a:xfrm>
            <a:off x="4641987" y="4918549"/>
            <a:ext cx="3876716" cy="154516"/>
          </a:xfrm>
          <a:prstGeom prst="rect">
            <a:avLst/>
          </a:prstGeom>
          <a:noFill/>
          <a:ln w="9525">
            <a:noFill/>
            <a:miter lim="800000"/>
            <a:headEnd/>
            <a:tailEnd/>
          </a:ln>
          <a:effectLst/>
        </p:spPr>
        <p:txBody>
          <a:bodyPr wrap="square" lIns="61585" tIns="30791" rIns="61585" bIns="30791" anchor="b">
            <a:spAutoFit/>
          </a:bodyPr>
          <a:lstStyle/>
          <a:p>
            <a:pPr algn="r" defTabSz="610714" fontAlgn="auto">
              <a:spcBef>
                <a:spcPts val="0"/>
              </a:spcBef>
              <a:spcAft>
                <a:spcPts val="0"/>
              </a:spcAft>
              <a:defRPr/>
            </a:pPr>
            <a:r>
              <a:rPr lang="en-US" sz="600" dirty="0">
                <a:solidFill>
                  <a:prstClr val="black">
                    <a:alpha val="25000"/>
                  </a:prstClr>
                </a:solidFill>
                <a:latin typeface="Arial"/>
                <a:ea typeface=""/>
                <a:cs typeface="CiscoSans Thin"/>
              </a:rPr>
              <a:t>© 201</a:t>
            </a:r>
            <a:r>
              <a:rPr lang="en-US" altLang="ja-JP" sz="600" dirty="0">
                <a:solidFill>
                  <a:prstClr val="black">
                    <a:alpha val="25000"/>
                  </a:prstClr>
                </a:solidFill>
                <a:latin typeface="Arial"/>
                <a:ea typeface="ＭＳ Ｐゴシック" charset="-128"/>
                <a:cs typeface="CiscoSans Thin"/>
              </a:rPr>
              <a:t>7</a:t>
            </a:r>
            <a:r>
              <a:rPr lang="en-US" sz="600" dirty="0">
                <a:solidFill>
                  <a:prstClr val="black">
                    <a:alpha val="25000"/>
                  </a:prstClr>
                </a:solidFill>
                <a:latin typeface="Arial"/>
                <a:ea typeface=""/>
                <a:cs typeface="CiscoSans Thin"/>
              </a:rPr>
              <a:t>  Cisco and/or its affiliates. All rights reserved.   Cisco </a:t>
            </a:r>
            <a:r>
              <a:rPr lang="en-US" altLang="ja-JP" sz="600" dirty="0">
                <a:solidFill>
                  <a:prstClr val="black">
                    <a:alpha val="25000"/>
                  </a:prstClr>
                </a:solidFill>
                <a:latin typeface="Arial"/>
                <a:ea typeface="ＭＳ Ｐゴシック" charset="-128"/>
                <a:cs typeface="CiscoSans Thin"/>
              </a:rPr>
              <a:t>Public</a:t>
            </a:r>
            <a:endParaRPr lang="en-US" sz="600" dirty="0">
              <a:solidFill>
                <a:prstClr val="black">
                  <a:alpha val="25000"/>
                </a:prstClr>
              </a:solidFill>
              <a:latin typeface="Arial"/>
              <a:ea typeface=""/>
              <a:cs typeface="CiscoSans Thin"/>
            </a:endParaRPr>
          </a:p>
        </p:txBody>
      </p:sp>
    </p:spTree>
    <p:extLst>
      <p:ext uri="{BB962C8B-B14F-4D97-AF65-F5344CB8AC3E}">
        <p14:creationId xmlns:p14="http://schemas.microsoft.com/office/powerpoint/2010/main" val="12012785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42" presetClass="path" presetSubtype="0" decel="100000" fill="hold" grpId="1" nodeType="withEffect">
                                  <p:stCondLst>
                                    <p:cond delay="0"/>
                                  </p:stCondLst>
                                  <p:childTnLst>
                                    <p:animMotion origin="layout" path="M 5.55112E-17 2.22222E-6 L -0.18216 2.22222E-6 " pathEditMode="relative" rAng="0" ptsTypes="AA">
                                      <p:cBhvr>
                                        <p:cTn id="9" dur="1250" spd="-100000" fill="hold"/>
                                        <p:tgtEl>
                                          <p:spTgt spid="3"/>
                                        </p:tgtEl>
                                        <p:attrNameLst>
                                          <p:attrName>ppt_x</p:attrName>
                                          <p:attrName>ppt_y</p:attrName>
                                        </p:attrNameLst>
                                      </p:cBhvr>
                                      <p:rCtr x="-9115" y="0"/>
                                    </p:animMotion>
                                  </p:childTnLst>
                                </p:cTn>
                              </p:par>
                              <p:par>
                                <p:cTn id="10" presetID="6" presetClass="emph" presetSubtype="0" fill="hold" grpId="2" nodeType="withEffect">
                                  <p:stCondLst>
                                    <p:cond delay="0"/>
                                  </p:stCondLst>
                                  <p:childTnLst>
                                    <p:animScale>
                                      <p:cBhvr>
                                        <p:cTn id="11" dur="10" fill="hold"/>
                                        <p:tgtEl>
                                          <p:spTgt spid="3"/>
                                        </p:tgtEl>
                                      </p:cBhvr>
                                      <p:by x="1000" y="1000"/>
                                    </p:animScale>
                                  </p:childTnLst>
                                </p:cTn>
                              </p:par>
                              <p:par>
                                <p:cTn id="12" presetID="6" presetClass="emph" presetSubtype="0" decel="100000" fill="hold" grpId="3" nodeType="withEffect">
                                  <p:stCondLst>
                                    <p:cond delay="0"/>
                                  </p:stCondLst>
                                  <p:childTnLst>
                                    <p:animScale>
                                      <p:cBhvr>
                                        <p:cTn id="13" dur="1250" fill="hold"/>
                                        <p:tgtEl>
                                          <p:spTgt spid="3"/>
                                        </p:tgtEl>
                                      </p:cBhvr>
                                      <p:by x="9999000" y="9999000"/>
                                    </p:animScale>
                                  </p:childTnLst>
                                </p:cTn>
                              </p:par>
                            </p:childTnLst>
                          </p:cTn>
                        </p:par>
                        <p:par>
                          <p:cTn id="14" fill="hold">
                            <p:stCondLst>
                              <p:cond delay="1250"/>
                            </p:stCondLst>
                            <p:childTnLst>
                              <p:par>
                                <p:cTn id="15" presetID="2" presetClass="entr" presetSubtype="8" decel="100000" fill="hold" grpId="0" nodeType="afterEffect">
                                  <p:stCondLst>
                                    <p:cond delay="25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decel="100000" fill="hold" grpId="0" nodeType="afterEffect">
                                  <p:stCondLst>
                                    <p:cond delay="25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2750"/>
                            </p:stCondLst>
                            <p:childTnLst>
                              <p:par>
                                <p:cTn id="25" presetID="2" presetClass="entr" presetSubtype="8" decel="100000" fill="hold" grpId="0" nodeType="afterEffect">
                                  <p:stCondLst>
                                    <p:cond delay="2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2" presetClass="entr" presetSubtype="8" decel="100000" fill="hold" grpId="0" nodeType="afterEffect">
                                  <p:stCondLst>
                                    <p:cond delay="25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4" grpId="0"/>
      <p:bldP spid="5"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699"/>
          <p:cNvSpPr/>
          <p:nvPr/>
        </p:nvSpPr>
        <p:spPr>
          <a:xfrm>
            <a:off x="1141806" y="665694"/>
            <a:ext cx="6757994" cy="1874323"/>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ctr">
            <a:spAutoFit/>
          </a:bodyPr>
          <a:lstStyle/>
          <a:p>
            <a:pPr algn="ctr" defTabSz="371429" fontAlgn="auto">
              <a:lnSpc>
                <a:spcPct val="80000"/>
              </a:lnSpc>
              <a:spcBef>
                <a:spcPts val="0"/>
              </a:spcBef>
              <a:spcAft>
                <a:spcPts val="0"/>
              </a:spcAft>
              <a:defRPr sz="8000">
                <a:solidFill>
                  <a:srgbClr val="FFFFFF"/>
                </a:solidFill>
              </a:defRPr>
            </a:pPr>
            <a:r>
              <a:rPr lang="en-US" altLang="ja-JP" sz="4050" dirty="0">
                <a:solidFill>
                  <a:srgbClr val="FFFFFF"/>
                </a:solidFill>
                <a:latin typeface="ＭＳ Ｐゴシック" charset="-128"/>
                <a:ea typeface="ＭＳ Ｐゴシック" charset="-128"/>
                <a:cs typeface="Arial MT Std Light" charset="0"/>
              </a:rPr>
              <a:t>Cisco Spark</a:t>
            </a:r>
          </a:p>
          <a:p>
            <a:pPr algn="ctr" defTabSz="371429" fontAlgn="auto">
              <a:lnSpc>
                <a:spcPct val="80000"/>
              </a:lnSpc>
              <a:spcBef>
                <a:spcPts val="0"/>
              </a:spcBef>
              <a:spcAft>
                <a:spcPts val="0"/>
              </a:spcAft>
              <a:defRPr sz="8000">
                <a:solidFill>
                  <a:srgbClr val="FFFFFF"/>
                </a:solidFill>
              </a:defRPr>
            </a:pPr>
            <a:endParaRPr lang="en-US" altLang="ja-JP" sz="3600" dirty="0">
              <a:solidFill>
                <a:srgbClr val="FFFFFF"/>
              </a:solidFill>
              <a:latin typeface="ＭＳ Ｐゴシック" charset="-128"/>
              <a:ea typeface="ＭＳ Ｐゴシック" charset="-128"/>
              <a:cs typeface="Arial MT Std Light" charset="0"/>
            </a:endParaRPr>
          </a:p>
          <a:p>
            <a:pPr algn="ctr" defTabSz="371429" fontAlgn="auto">
              <a:lnSpc>
                <a:spcPct val="80000"/>
              </a:lnSpc>
              <a:spcBef>
                <a:spcPts val="0"/>
              </a:spcBef>
              <a:spcAft>
                <a:spcPts val="0"/>
              </a:spcAft>
              <a:defRPr sz="8000">
                <a:solidFill>
                  <a:srgbClr val="FFFFFF"/>
                </a:solidFill>
              </a:defRPr>
            </a:pPr>
            <a:r>
              <a:rPr lang="ja-JP" altLang="en-US" sz="3600" dirty="0">
                <a:solidFill>
                  <a:srgbClr val="FFFFFF"/>
                </a:solidFill>
                <a:latin typeface="ＭＳ Ｐゴシック" charset="-128"/>
                <a:ea typeface="ＭＳ Ｐゴシック" charset="-128"/>
                <a:cs typeface="Arial MT Std Light" charset="0"/>
              </a:rPr>
              <a:t>ソリューションを形成する</a:t>
            </a:r>
            <a:endParaRPr lang="en-US" altLang="ja-JP" sz="3600" dirty="0">
              <a:solidFill>
                <a:srgbClr val="FFFFFF"/>
              </a:solidFill>
              <a:latin typeface="ＭＳ Ｐゴシック" charset="-128"/>
              <a:ea typeface="ＭＳ Ｐゴシック" charset="-128"/>
              <a:cs typeface="Arial MT Std Light" charset="0"/>
            </a:endParaRPr>
          </a:p>
          <a:p>
            <a:pPr algn="ctr" defTabSz="371429" fontAlgn="auto">
              <a:lnSpc>
                <a:spcPct val="80000"/>
              </a:lnSpc>
              <a:spcBef>
                <a:spcPts val="0"/>
              </a:spcBef>
              <a:spcAft>
                <a:spcPts val="0"/>
              </a:spcAft>
              <a:defRPr sz="8000">
                <a:solidFill>
                  <a:srgbClr val="FFFFFF"/>
                </a:solidFill>
              </a:defRPr>
            </a:pPr>
            <a:r>
              <a:rPr lang="ja-JP" altLang="en-US" sz="3600" dirty="0">
                <a:solidFill>
                  <a:srgbClr val="FFFFFF"/>
                </a:solidFill>
                <a:latin typeface="ＭＳ Ｐゴシック" charset="-128"/>
                <a:ea typeface="ＭＳ Ｐゴシック" charset="-128"/>
                <a:cs typeface="Arial MT Std Light" charset="0"/>
              </a:rPr>
              <a:t>２つのキー</a:t>
            </a:r>
            <a:r>
              <a:rPr lang="en-US" altLang="ja-JP" sz="3600" dirty="0">
                <a:solidFill>
                  <a:srgbClr val="FFFFFF"/>
                </a:solidFill>
                <a:latin typeface="ＭＳ Ｐゴシック" charset="-128"/>
                <a:ea typeface="ＭＳ Ｐゴシック" charset="-128"/>
                <a:cs typeface="Arial MT Std Light" charset="0"/>
              </a:rPr>
              <a:t> </a:t>
            </a:r>
            <a:r>
              <a:rPr lang="ja-JP" altLang="en-US" sz="3600" dirty="0">
                <a:solidFill>
                  <a:srgbClr val="FFFFFF"/>
                </a:solidFill>
                <a:latin typeface="ＭＳ Ｐゴシック" charset="-128"/>
                <a:ea typeface="ＭＳ Ｐゴシック" charset="-128"/>
                <a:cs typeface="Arial MT Std Light" charset="0"/>
              </a:rPr>
              <a:t>ポイント</a:t>
            </a:r>
            <a:endParaRPr lang="is-IS" sz="3600" dirty="0">
              <a:solidFill>
                <a:srgbClr val="FFFFFF"/>
              </a:solidFill>
              <a:latin typeface=""/>
              <a:ea typeface=""/>
              <a:cs typeface="Arial MT Std Light" charset="0"/>
            </a:endParaRPr>
          </a:p>
        </p:txBody>
      </p:sp>
      <p:cxnSp>
        <p:nvCxnSpPr>
          <p:cNvPr id="29" name="Straight Connector 28"/>
          <p:cNvCxnSpPr/>
          <p:nvPr/>
        </p:nvCxnSpPr>
        <p:spPr>
          <a:xfrm>
            <a:off x="2942429" y="2528331"/>
            <a:ext cx="32613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4464606" y="2505230"/>
            <a:ext cx="275749" cy="46203"/>
            <a:chOff x="5952807" y="3710877"/>
            <a:chExt cx="367665" cy="61604"/>
          </a:xfrm>
        </p:grpSpPr>
        <p:sp>
          <p:nvSpPr>
            <p:cNvPr id="31" name="Oval 30"/>
            <p:cNvSpPr/>
            <p:nvPr/>
          </p:nvSpPr>
          <p:spPr>
            <a:xfrm>
              <a:off x="5969000" y="3710877"/>
              <a:ext cx="117475" cy="61604"/>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32" name="Oval 31"/>
            <p:cNvSpPr/>
            <p:nvPr/>
          </p:nvSpPr>
          <p:spPr>
            <a:xfrm>
              <a:off x="5952807" y="3710877"/>
              <a:ext cx="367665" cy="61604"/>
            </a:xfrm>
            <a:prstGeom prst="ellipse">
              <a:avLst/>
            </a:prstGeom>
            <a:gradFill flip="none" rotWithShape="1">
              <a:gsLst>
                <a:gs pos="0">
                  <a:schemeClr val="bg1">
                    <a:alpha val="62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grpSp>
        <p:nvGrpSpPr>
          <p:cNvPr id="33" name="Group 32"/>
          <p:cNvGrpSpPr/>
          <p:nvPr/>
        </p:nvGrpSpPr>
        <p:grpSpPr>
          <a:xfrm flipH="1">
            <a:off x="4464606" y="2505230"/>
            <a:ext cx="275749" cy="46203"/>
            <a:chOff x="5952807" y="3710877"/>
            <a:chExt cx="367665" cy="61604"/>
          </a:xfrm>
        </p:grpSpPr>
        <p:sp>
          <p:nvSpPr>
            <p:cNvPr id="34" name="Oval 33"/>
            <p:cNvSpPr/>
            <p:nvPr/>
          </p:nvSpPr>
          <p:spPr>
            <a:xfrm>
              <a:off x="5969000" y="3710877"/>
              <a:ext cx="117475" cy="61604"/>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35" name="Oval 34"/>
            <p:cNvSpPr/>
            <p:nvPr/>
          </p:nvSpPr>
          <p:spPr>
            <a:xfrm>
              <a:off x="5952807" y="3710877"/>
              <a:ext cx="367665" cy="61604"/>
            </a:xfrm>
            <a:prstGeom prst="ellipse">
              <a:avLst/>
            </a:prstGeom>
            <a:gradFill flip="none" rotWithShape="1">
              <a:gsLst>
                <a:gs pos="0">
                  <a:schemeClr val="bg1">
                    <a:alpha val="62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cxnSp>
        <p:nvCxnSpPr>
          <p:cNvPr id="36" name="Straight Connector 35"/>
          <p:cNvCxnSpPr/>
          <p:nvPr/>
        </p:nvCxnSpPr>
        <p:spPr>
          <a:xfrm>
            <a:off x="2942429" y="2528331"/>
            <a:ext cx="32613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3219554" y="2961764"/>
            <a:ext cx="1082769" cy="1083525"/>
            <a:chOff x="7458363" y="6291399"/>
            <a:chExt cx="1040296" cy="1041024"/>
          </a:xfrm>
        </p:grpSpPr>
        <p:grpSp>
          <p:nvGrpSpPr>
            <p:cNvPr id="39" name="Group 38"/>
            <p:cNvGrpSpPr/>
            <p:nvPr/>
          </p:nvGrpSpPr>
          <p:grpSpPr>
            <a:xfrm>
              <a:off x="7689620" y="6522656"/>
              <a:ext cx="577781" cy="578508"/>
              <a:chOff x="-3657600" y="8466138"/>
              <a:chExt cx="2522537" cy="2525712"/>
            </a:xfrm>
          </p:grpSpPr>
          <p:sp>
            <p:nvSpPr>
              <p:cNvPr id="41" name="Freeform 40"/>
              <p:cNvSpPr>
                <a:spLocks noEditPoints="1"/>
              </p:cNvSpPr>
              <p:nvPr/>
            </p:nvSpPr>
            <p:spPr bwMode="auto">
              <a:xfrm>
                <a:off x="-1808163" y="10317163"/>
                <a:ext cx="673100" cy="674687"/>
              </a:xfrm>
              <a:custGeom>
                <a:avLst/>
                <a:gdLst>
                  <a:gd name="T0" fmla="*/ 120 w 240"/>
                  <a:gd name="T1" fmla="*/ 240 h 240"/>
                  <a:gd name="T2" fmla="*/ 0 w 240"/>
                  <a:gd name="T3" fmla="*/ 120 h 240"/>
                  <a:gd name="T4" fmla="*/ 120 w 240"/>
                  <a:gd name="T5" fmla="*/ 0 h 240"/>
                  <a:gd name="T6" fmla="*/ 240 w 240"/>
                  <a:gd name="T7" fmla="*/ 120 h 240"/>
                  <a:gd name="T8" fmla="*/ 120 w 240"/>
                  <a:gd name="T9" fmla="*/ 240 h 240"/>
                  <a:gd name="T10" fmla="*/ 120 w 240"/>
                  <a:gd name="T11" fmla="*/ 20 h 240"/>
                  <a:gd name="T12" fmla="*/ 20 w 240"/>
                  <a:gd name="T13" fmla="*/ 120 h 240"/>
                  <a:gd name="T14" fmla="*/ 120 w 240"/>
                  <a:gd name="T15" fmla="*/ 220 h 240"/>
                  <a:gd name="T16" fmla="*/ 220 w 240"/>
                  <a:gd name="T17" fmla="*/ 120 h 240"/>
                  <a:gd name="T18" fmla="*/ 120 w 240"/>
                  <a:gd name="T19"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40">
                    <a:moveTo>
                      <a:pt x="120" y="240"/>
                    </a:moveTo>
                    <a:cubicBezTo>
                      <a:pt x="54" y="240"/>
                      <a:pt x="0" y="186"/>
                      <a:pt x="0" y="120"/>
                    </a:cubicBezTo>
                    <a:cubicBezTo>
                      <a:pt x="0" y="54"/>
                      <a:pt x="54" y="0"/>
                      <a:pt x="120" y="0"/>
                    </a:cubicBezTo>
                    <a:cubicBezTo>
                      <a:pt x="186" y="0"/>
                      <a:pt x="240" y="54"/>
                      <a:pt x="240" y="120"/>
                    </a:cubicBezTo>
                    <a:cubicBezTo>
                      <a:pt x="240" y="186"/>
                      <a:pt x="186" y="240"/>
                      <a:pt x="120" y="240"/>
                    </a:cubicBezTo>
                    <a:close/>
                    <a:moveTo>
                      <a:pt x="120" y="20"/>
                    </a:moveTo>
                    <a:cubicBezTo>
                      <a:pt x="65" y="20"/>
                      <a:pt x="20" y="65"/>
                      <a:pt x="20" y="120"/>
                    </a:cubicBezTo>
                    <a:cubicBezTo>
                      <a:pt x="20" y="175"/>
                      <a:pt x="65" y="220"/>
                      <a:pt x="120" y="220"/>
                    </a:cubicBezTo>
                    <a:cubicBezTo>
                      <a:pt x="175" y="220"/>
                      <a:pt x="220" y="175"/>
                      <a:pt x="220" y="120"/>
                    </a:cubicBezTo>
                    <a:cubicBezTo>
                      <a:pt x="220" y="65"/>
                      <a:pt x="175" y="20"/>
                      <a:pt x="120" y="20"/>
                    </a:cubicBezTo>
                    <a:close/>
                  </a:path>
                </a:pathLst>
              </a:custGeom>
              <a:solidFill>
                <a:srgbClr val="FFFFFF"/>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sp>
            <p:nvSpPr>
              <p:cNvPr id="42" name="Freeform 41"/>
              <p:cNvSpPr>
                <a:spLocks noEditPoints="1"/>
              </p:cNvSpPr>
              <p:nvPr/>
            </p:nvSpPr>
            <p:spPr bwMode="auto">
              <a:xfrm>
                <a:off x="-3657600" y="8466138"/>
                <a:ext cx="2214562" cy="1414462"/>
              </a:xfrm>
              <a:custGeom>
                <a:avLst/>
                <a:gdLst>
                  <a:gd name="T0" fmla="*/ 736 w 790"/>
                  <a:gd name="T1" fmla="*/ 110 h 504"/>
                  <a:gd name="T2" fmla="*/ 240 w 790"/>
                  <a:gd name="T3" fmla="*/ 110 h 504"/>
                  <a:gd name="T4" fmla="*/ 120 w 790"/>
                  <a:gd name="T5" fmla="*/ 0 h 504"/>
                  <a:gd name="T6" fmla="*/ 0 w 790"/>
                  <a:gd name="T7" fmla="*/ 120 h 504"/>
                  <a:gd name="T8" fmla="*/ 120 w 790"/>
                  <a:gd name="T9" fmla="*/ 240 h 504"/>
                  <a:gd name="T10" fmla="*/ 240 w 790"/>
                  <a:gd name="T11" fmla="*/ 130 h 504"/>
                  <a:gd name="T12" fmla="*/ 736 w 790"/>
                  <a:gd name="T13" fmla="*/ 130 h 504"/>
                  <a:gd name="T14" fmla="*/ 770 w 790"/>
                  <a:gd name="T15" fmla="*/ 164 h 504"/>
                  <a:gd name="T16" fmla="*/ 770 w 790"/>
                  <a:gd name="T17" fmla="*/ 406 h 504"/>
                  <a:gd name="T18" fmla="*/ 736 w 790"/>
                  <a:gd name="T19" fmla="*/ 440 h 504"/>
                  <a:gd name="T20" fmla="*/ 630 w 790"/>
                  <a:gd name="T21" fmla="*/ 440 h 504"/>
                  <a:gd name="T22" fmla="*/ 657 w 790"/>
                  <a:gd name="T23" fmla="*/ 413 h 504"/>
                  <a:gd name="T24" fmla="*/ 657 w 790"/>
                  <a:gd name="T25" fmla="*/ 399 h 504"/>
                  <a:gd name="T26" fmla="*/ 643 w 790"/>
                  <a:gd name="T27" fmla="*/ 399 h 504"/>
                  <a:gd name="T28" fmla="*/ 599 w 790"/>
                  <a:gd name="T29" fmla="*/ 443 h 504"/>
                  <a:gd name="T30" fmla="*/ 599 w 790"/>
                  <a:gd name="T31" fmla="*/ 457 h 504"/>
                  <a:gd name="T32" fmla="*/ 643 w 790"/>
                  <a:gd name="T33" fmla="*/ 501 h 504"/>
                  <a:gd name="T34" fmla="*/ 650 w 790"/>
                  <a:gd name="T35" fmla="*/ 504 h 504"/>
                  <a:gd name="T36" fmla="*/ 657 w 790"/>
                  <a:gd name="T37" fmla="*/ 501 h 504"/>
                  <a:gd name="T38" fmla="*/ 657 w 790"/>
                  <a:gd name="T39" fmla="*/ 487 h 504"/>
                  <a:gd name="T40" fmla="*/ 630 w 790"/>
                  <a:gd name="T41" fmla="*/ 460 h 504"/>
                  <a:gd name="T42" fmla="*/ 736 w 790"/>
                  <a:gd name="T43" fmla="*/ 460 h 504"/>
                  <a:gd name="T44" fmla="*/ 790 w 790"/>
                  <a:gd name="T45" fmla="*/ 406 h 504"/>
                  <a:gd name="T46" fmla="*/ 790 w 790"/>
                  <a:gd name="T47" fmla="*/ 164 h 504"/>
                  <a:gd name="T48" fmla="*/ 736 w 790"/>
                  <a:gd name="T49" fmla="*/ 110 h 504"/>
                  <a:gd name="T50" fmla="*/ 120 w 790"/>
                  <a:gd name="T51" fmla="*/ 220 h 504"/>
                  <a:gd name="T52" fmla="*/ 20 w 790"/>
                  <a:gd name="T53" fmla="*/ 120 h 504"/>
                  <a:gd name="T54" fmla="*/ 120 w 790"/>
                  <a:gd name="T55" fmla="*/ 20 h 504"/>
                  <a:gd name="T56" fmla="*/ 220 w 790"/>
                  <a:gd name="T57" fmla="*/ 120 h 504"/>
                  <a:gd name="T58" fmla="*/ 120 w 790"/>
                  <a:gd name="T59" fmla="*/ 22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0" h="504">
                    <a:moveTo>
                      <a:pt x="736" y="110"/>
                    </a:moveTo>
                    <a:cubicBezTo>
                      <a:pt x="240" y="110"/>
                      <a:pt x="240" y="110"/>
                      <a:pt x="240" y="110"/>
                    </a:cubicBezTo>
                    <a:cubicBezTo>
                      <a:pt x="234" y="48"/>
                      <a:pt x="183" y="0"/>
                      <a:pt x="120" y="0"/>
                    </a:cubicBezTo>
                    <a:cubicBezTo>
                      <a:pt x="54" y="0"/>
                      <a:pt x="0" y="54"/>
                      <a:pt x="0" y="120"/>
                    </a:cubicBezTo>
                    <a:cubicBezTo>
                      <a:pt x="0" y="186"/>
                      <a:pt x="54" y="240"/>
                      <a:pt x="120" y="240"/>
                    </a:cubicBezTo>
                    <a:cubicBezTo>
                      <a:pt x="183" y="240"/>
                      <a:pt x="234" y="192"/>
                      <a:pt x="240" y="130"/>
                    </a:cubicBezTo>
                    <a:cubicBezTo>
                      <a:pt x="736" y="130"/>
                      <a:pt x="736" y="130"/>
                      <a:pt x="736" y="130"/>
                    </a:cubicBezTo>
                    <a:cubicBezTo>
                      <a:pt x="755" y="130"/>
                      <a:pt x="770" y="145"/>
                      <a:pt x="770" y="164"/>
                    </a:cubicBezTo>
                    <a:cubicBezTo>
                      <a:pt x="770" y="406"/>
                      <a:pt x="770" y="406"/>
                      <a:pt x="770" y="406"/>
                    </a:cubicBezTo>
                    <a:cubicBezTo>
                      <a:pt x="770" y="425"/>
                      <a:pt x="755" y="440"/>
                      <a:pt x="736" y="440"/>
                    </a:cubicBezTo>
                    <a:cubicBezTo>
                      <a:pt x="630" y="440"/>
                      <a:pt x="630" y="440"/>
                      <a:pt x="630" y="440"/>
                    </a:cubicBezTo>
                    <a:cubicBezTo>
                      <a:pt x="657" y="413"/>
                      <a:pt x="657" y="413"/>
                      <a:pt x="657" y="413"/>
                    </a:cubicBezTo>
                    <a:cubicBezTo>
                      <a:pt x="661" y="409"/>
                      <a:pt x="661" y="403"/>
                      <a:pt x="657" y="399"/>
                    </a:cubicBezTo>
                    <a:cubicBezTo>
                      <a:pt x="653" y="395"/>
                      <a:pt x="647" y="395"/>
                      <a:pt x="643" y="399"/>
                    </a:cubicBezTo>
                    <a:cubicBezTo>
                      <a:pt x="599" y="443"/>
                      <a:pt x="599" y="443"/>
                      <a:pt x="599" y="443"/>
                    </a:cubicBezTo>
                    <a:cubicBezTo>
                      <a:pt x="595" y="447"/>
                      <a:pt x="595" y="453"/>
                      <a:pt x="599" y="457"/>
                    </a:cubicBezTo>
                    <a:cubicBezTo>
                      <a:pt x="643" y="501"/>
                      <a:pt x="643" y="501"/>
                      <a:pt x="643" y="501"/>
                    </a:cubicBezTo>
                    <a:cubicBezTo>
                      <a:pt x="645" y="503"/>
                      <a:pt x="647" y="504"/>
                      <a:pt x="650" y="504"/>
                    </a:cubicBezTo>
                    <a:cubicBezTo>
                      <a:pt x="653" y="504"/>
                      <a:pt x="655" y="503"/>
                      <a:pt x="657" y="501"/>
                    </a:cubicBezTo>
                    <a:cubicBezTo>
                      <a:pt x="661" y="497"/>
                      <a:pt x="661" y="491"/>
                      <a:pt x="657" y="487"/>
                    </a:cubicBezTo>
                    <a:cubicBezTo>
                      <a:pt x="630" y="460"/>
                      <a:pt x="630" y="460"/>
                      <a:pt x="630" y="460"/>
                    </a:cubicBezTo>
                    <a:cubicBezTo>
                      <a:pt x="736" y="460"/>
                      <a:pt x="736" y="460"/>
                      <a:pt x="736" y="460"/>
                    </a:cubicBezTo>
                    <a:cubicBezTo>
                      <a:pt x="766" y="460"/>
                      <a:pt x="790" y="436"/>
                      <a:pt x="790" y="406"/>
                    </a:cubicBezTo>
                    <a:cubicBezTo>
                      <a:pt x="790" y="164"/>
                      <a:pt x="790" y="164"/>
                      <a:pt x="790" y="164"/>
                    </a:cubicBezTo>
                    <a:cubicBezTo>
                      <a:pt x="790" y="134"/>
                      <a:pt x="766" y="110"/>
                      <a:pt x="736" y="110"/>
                    </a:cubicBezTo>
                    <a:close/>
                    <a:moveTo>
                      <a:pt x="120" y="220"/>
                    </a:moveTo>
                    <a:cubicBezTo>
                      <a:pt x="65" y="220"/>
                      <a:pt x="20" y="175"/>
                      <a:pt x="20" y="120"/>
                    </a:cubicBezTo>
                    <a:cubicBezTo>
                      <a:pt x="20" y="65"/>
                      <a:pt x="65" y="20"/>
                      <a:pt x="120" y="20"/>
                    </a:cubicBezTo>
                    <a:cubicBezTo>
                      <a:pt x="175" y="20"/>
                      <a:pt x="220" y="65"/>
                      <a:pt x="220" y="120"/>
                    </a:cubicBezTo>
                    <a:cubicBezTo>
                      <a:pt x="220" y="175"/>
                      <a:pt x="175" y="220"/>
                      <a:pt x="120" y="220"/>
                    </a:cubicBezTo>
                    <a:close/>
                  </a:path>
                </a:pathLst>
              </a:custGeom>
              <a:solidFill>
                <a:srgbClr val="FFFFFF"/>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sp>
            <p:nvSpPr>
              <p:cNvPr id="43" name="Freeform 42"/>
              <p:cNvSpPr>
                <a:spLocks noEditPoints="1"/>
              </p:cNvSpPr>
              <p:nvPr/>
            </p:nvSpPr>
            <p:spPr bwMode="auto">
              <a:xfrm>
                <a:off x="-3349625" y="9391650"/>
                <a:ext cx="1465262" cy="1414462"/>
              </a:xfrm>
              <a:custGeom>
                <a:avLst/>
                <a:gdLst>
                  <a:gd name="T0" fmla="*/ 519 w 523"/>
                  <a:gd name="T1" fmla="*/ 443 h 504"/>
                  <a:gd name="T2" fmla="*/ 475 w 523"/>
                  <a:gd name="T3" fmla="*/ 399 h 504"/>
                  <a:gd name="T4" fmla="*/ 461 w 523"/>
                  <a:gd name="T5" fmla="*/ 399 h 504"/>
                  <a:gd name="T6" fmla="*/ 461 w 523"/>
                  <a:gd name="T7" fmla="*/ 413 h 504"/>
                  <a:gd name="T8" fmla="*/ 488 w 523"/>
                  <a:gd name="T9" fmla="*/ 440 h 504"/>
                  <a:gd name="T10" fmla="*/ 54 w 523"/>
                  <a:gd name="T11" fmla="*/ 440 h 504"/>
                  <a:gd name="T12" fmla="*/ 20 w 523"/>
                  <a:gd name="T13" fmla="*/ 406 h 504"/>
                  <a:gd name="T14" fmla="*/ 20 w 523"/>
                  <a:gd name="T15" fmla="*/ 164 h 504"/>
                  <a:gd name="T16" fmla="*/ 54 w 523"/>
                  <a:gd name="T17" fmla="*/ 130 h 504"/>
                  <a:gd name="T18" fmla="*/ 220 w 523"/>
                  <a:gd name="T19" fmla="*/ 130 h 504"/>
                  <a:gd name="T20" fmla="*/ 340 w 523"/>
                  <a:gd name="T21" fmla="*/ 240 h 504"/>
                  <a:gd name="T22" fmla="*/ 460 w 523"/>
                  <a:gd name="T23" fmla="*/ 120 h 504"/>
                  <a:gd name="T24" fmla="*/ 340 w 523"/>
                  <a:gd name="T25" fmla="*/ 0 h 504"/>
                  <a:gd name="T26" fmla="*/ 220 w 523"/>
                  <a:gd name="T27" fmla="*/ 110 h 504"/>
                  <a:gd name="T28" fmla="*/ 54 w 523"/>
                  <a:gd name="T29" fmla="*/ 110 h 504"/>
                  <a:gd name="T30" fmla="*/ 0 w 523"/>
                  <a:gd name="T31" fmla="*/ 164 h 504"/>
                  <a:gd name="T32" fmla="*/ 0 w 523"/>
                  <a:gd name="T33" fmla="*/ 406 h 504"/>
                  <a:gd name="T34" fmla="*/ 54 w 523"/>
                  <a:gd name="T35" fmla="*/ 460 h 504"/>
                  <a:gd name="T36" fmla="*/ 488 w 523"/>
                  <a:gd name="T37" fmla="*/ 460 h 504"/>
                  <a:gd name="T38" fmla="*/ 461 w 523"/>
                  <a:gd name="T39" fmla="*/ 487 h 504"/>
                  <a:gd name="T40" fmla="*/ 461 w 523"/>
                  <a:gd name="T41" fmla="*/ 501 h 504"/>
                  <a:gd name="T42" fmla="*/ 468 w 523"/>
                  <a:gd name="T43" fmla="*/ 504 h 504"/>
                  <a:gd name="T44" fmla="*/ 475 w 523"/>
                  <a:gd name="T45" fmla="*/ 501 h 504"/>
                  <a:gd name="T46" fmla="*/ 519 w 523"/>
                  <a:gd name="T47" fmla="*/ 457 h 504"/>
                  <a:gd name="T48" fmla="*/ 519 w 523"/>
                  <a:gd name="T49" fmla="*/ 443 h 504"/>
                  <a:gd name="T50" fmla="*/ 340 w 523"/>
                  <a:gd name="T51" fmla="*/ 20 h 504"/>
                  <a:gd name="T52" fmla="*/ 440 w 523"/>
                  <a:gd name="T53" fmla="*/ 120 h 504"/>
                  <a:gd name="T54" fmla="*/ 340 w 523"/>
                  <a:gd name="T55" fmla="*/ 220 h 504"/>
                  <a:gd name="T56" fmla="*/ 240 w 523"/>
                  <a:gd name="T57" fmla="*/ 120 h 504"/>
                  <a:gd name="T58" fmla="*/ 340 w 523"/>
                  <a:gd name="T59" fmla="*/ 2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3" h="504">
                    <a:moveTo>
                      <a:pt x="519" y="443"/>
                    </a:moveTo>
                    <a:cubicBezTo>
                      <a:pt x="475" y="399"/>
                      <a:pt x="475" y="399"/>
                      <a:pt x="475" y="399"/>
                    </a:cubicBezTo>
                    <a:cubicBezTo>
                      <a:pt x="471" y="395"/>
                      <a:pt x="465" y="395"/>
                      <a:pt x="461" y="399"/>
                    </a:cubicBezTo>
                    <a:cubicBezTo>
                      <a:pt x="457" y="403"/>
                      <a:pt x="457" y="409"/>
                      <a:pt x="461" y="413"/>
                    </a:cubicBezTo>
                    <a:cubicBezTo>
                      <a:pt x="488" y="440"/>
                      <a:pt x="488" y="440"/>
                      <a:pt x="488" y="440"/>
                    </a:cubicBezTo>
                    <a:cubicBezTo>
                      <a:pt x="54" y="440"/>
                      <a:pt x="54" y="440"/>
                      <a:pt x="54" y="440"/>
                    </a:cubicBezTo>
                    <a:cubicBezTo>
                      <a:pt x="35" y="440"/>
                      <a:pt x="20" y="425"/>
                      <a:pt x="20" y="406"/>
                    </a:cubicBezTo>
                    <a:cubicBezTo>
                      <a:pt x="20" y="164"/>
                      <a:pt x="20" y="164"/>
                      <a:pt x="20" y="164"/>
                    </a:cubicBezTo>
                    <a:cubicBezTo>
                      <a:pt x="20" y="145"/>
                      <a:pt x="35" y="130"/>
                      <a:pt x="54" y="130"/>
                    </a:cubicBezTo>
                    <a:cubicBezTo>
                      <a:pt x="220" y="130"/>
                      <a:pt x="220" y="130"/>
                      <a:pt x="220" y="130"/>
                    </a:cubicBezTo>
                    <a:cubicBezTo>
                      <a:pt x="226" y="192"/>
                      <a:pt x="277" y="240"/>
                      <a:pt x="340" y="240"/>
                    </a:cubicBezTo>
                    <a:cubicBezTo>
                      <a:pt x="406" y="240"/>
                      <a:pt x="460" y="186"/>
                      <a:pt x="460" y="120"/>
                    </a:cubicBezTo>
                    <a:cubicBezTo>
                      <a:pt x="460" y="54"/>
                      <a:pt x="406" y="0"/>
                      <a:pt x="340" y="0"/>
                    </a:cubicBezTo>
                    <a:cubicBezTo>
                      <a:pt x="277" y="0"/>
                      <a:pt x="226" y="48"/>
                      <a:pt x="220" y="110"/>
                    </a:cubicBezTo>
                    <a:cubicBezTo>
                      <a:pt x="54" y="110"/>
                      <a:pt x="54" y="110"/>
                      <a:pt x="54" y="110"/>
                    </a:cubicBezTo>
                    <a:cubicBezTo>
                      <a:pt x="24" y="110"/>
                      <a:pt x="0" y="134"/>
                      <a:pt x="0" y="164"/>
                    </a:cubicBezTo>
                    <a:cubicBezTo>
                      <a:pt x="0" y="406"/>
                      <a:pt x="0" y="406"/>
                      <a:pt x="0" y="406"/>
                    </a:cubicBezTo>
                    <a:cubicBezTo>
                      <a:pt x="0" y="436"/>
                      <a:pt x="24" y="460"/>
                      <a:pt x="54" y="460"/>
                    </a:cubicBezTo>
                    <a:cubicBezTo>
                      <a:pt x="488" y="460"/>
                      <a:pt x="488" y="460"/>
                      <a:pt x="488" y="460"/>
                    </a:cubicBezTo>
                    <a:cubicBezTo>
                      <a:pt x="461" y="487"/>
                      <a:pt x="461" y="487"/>
                      <a:pt x="461" y="487"/>
                    </a:cubicBezTo>
                    <a:cubicBezTo>
                      <a:pt x="457" y="491"/>
                      <a:pt x="457" y="497"/>
                      <a:pt x="461" y="501"/>
                    </a:cubicBezTo>
                    <a:cubicBezTo>
                      <a:pt x="463" y="503"/>
                      <a:pt x="465" y="504"/>
                      <a:pt x="468" y="504"/>
                    </a:cubicBezTo>
                    <a:cubicBezTo>
                      <a:pt x="471" y="504"/>
                      <a:pt x="473" y="503"/>
                      <a:pt x="475" y="501"/>
                    </a:cubicBezTo>
                    <a:cubicBezTo>
                      <a:pt x="519" y="457"/>
                      <a:pt x="519" y="457"/>
                      <a:pt x="519" y="457"/>
                    </a:cubicBezTo>
                    <a:cubicBezTo>
                      <a:pt x="523" y="453"/>
                      <a:pt x="523" y="447"/>
                      <a:pt x="519" y="443"/>
                    </a:cubicBezTo>
                    <a:close/>
                    <a:moveTo>
                      <a:pt x="340" y="20"/>
                    </a:moveTo>
                    <a:cubicBezTo>
                      <a:pt x="395" y="20"/>
                      <a:pt x="440" y="65"/>
                      <a:pt x="440" y="120"/>
                    </a:cubicBezTo>
                    <a:cubicBezTo>
                      <a:pt x="440" y="175"/>
                      <a:pt x="395" y="220"/>
                      <a:pt x="340" y="220"/>
                    </a:cubicBezTo>
                    <a:cubicBezTo>
                      <a:pt x="285" y="220"/>
                      <a:pt x="240" y="175"/>
                      <a:pt x="240" y="120"/>
                    </a:cubicBezTo>
                    <a:cubicBezTo>
                      <a:pt x="240" y="65"/>
                      <a:pt x="285" y="20"/>
                      <a:pt x="340" y="20"/>
                    </a:cubicBezTo>
                    <a:close/>
                  </a:path>
                </a:pathLst>
              </a:custGeom>
              <a:solidFill>
                <a:srgbClr val="FFFFFF"/>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grpSp>
        <p:sp>
          <p:nvSpPr>
            <p:cNvPr id="40" name="Freeform 39"/>
            <p:cNvSpPr>
              <a:spLocks noEditPoints="1"/>
            </p:cNvSpPr>
            <p:nvPr/>
          </p:nvSpPr>
          <p:spPr bwMode="auto">
            <a:xfrm>
              <a:off x="7458363" y="6291399"/>
              <a:ext cx="1040296" cy="1041024"/>
            </a:xfrm>
            <a:custGeom>
              <a:avLst/>
              <a:gdLst>
                <a:gd name="T0" fmla="*/ 810 w 1620"/>
                <a:gd name="T1" fmla="*/ 1620 h 1620"/>
                <a:gd name="T2" fmla="*/ 0 w 1620"/>
                <a:gd name="T3" fmla="*/ 810 h 1620"/>
                <a:gd name="T4" fmla="*/ 810 w 1620"/>
                <a:gd name="T5" fmla="*/ 0 h 1620"/>
                <a:gd name="T6" fmla="*/ 1620 w 1620"/>
                <a:gd name="T7" fmla="*/ 810 h 1620"/>
                <a:gd name="T8" fmla="*/ 810 w 1620"/>
                <a:gd name="T9" fmla="*/ 1620 h 1620"/>
                <a:gd name="T10" fmla="*/ 810 w 1620"/>
                <a:gd name="T11" fmla="*/ 20 h 1620"/>
                <a:gd name="T12" fmla="*/ 20 w 1620"/>
                <a:gd name="T13" fmla="*/ 810 h 1620"/>
                <a:gd name="T14" fmla="*/ 810 w 1620"/>
                <a:gd name="T15" fmla="*/ 1600 h 1620"/>
                <a:gd name="T16" fmla="*/ 1600 w 1620"/>
                <a:gd name="T17" fmla="*/ 810 h 1620"/>
                <a:gd name="T18" fmla="*/ 810 w 1620"/>
                <a:gd name="T19" fmla="*/ 20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0" h="1620">
                  <a:moveTo>
                    <a:pt x="810" y="1620"/>
                  </a:moveTo>
                  <a:cubicBezTo>
                    <a:pt x="363" y="1620"/>
                    <a:pt x="0" y="1257"/>
                    <a:pt x="0" y="810"/>
                  </a:cubicBezTo>
                  <a:cubicBezTo>
                    <a:pt x="0" y="363"/>
                    <a:pt x="363" y="0"/>
                    <a:pt x="810" y="0"/>
                  </a:cubicBezTo>
                  <a:cubicBezTo>
                    <a:pt x="1257" y="0"/>
                    <a:pt x="1620" y="363"/>
                    <a:pt x="1620" y="810"/>
                  </a:cubicBezTo>
                  <a:cubicBezTo>
                    <a:pt x="1620" y="1257"/>
                    <a:pt x="1257" y="1620"/>
                    <a:pt x="810" y="1620"/>
                  </a:cubicBezTo>
                  <a:close/>
                  <a:moveTo>
                    <a:pt x="810" y="20"/>
                  </a:moveTo>
                  <a:cubicBezTo>
                    <a:pt x="374" y="20"/>
                    <a:pt x="20" y="374"/>
                    <a:pt x="20" y="810"/>
                  </a:cubicBezTo>
                  <a:cubicBezTo>
                    <a:pt x="20" y="1246"/>
                    <a:pt x="374" y="1600"/>
                    <a:pt x="810" y="1600"/>
                  </a:cubicBezTo>
                  <a:cubicBezTo>
                    <a:pt x="1246" y="1600"/>
                    <a:pt x="1600" y="1246"/>
                    <a:pt x="1600" y="810"/>
                  </a:cubicBezTo>
                  <a:cubicBezTo>
                    <a:pt x="1600" y="374"/>
                    <a:pt x="1246" y="20"/>
                    <a:pt x="810" y="20"/>
                  </a:cubicBezTo>
                  <a:close/>
                </a:path>
              </a:pathLst>
            </a:custGeom>
            <a:solidFill>
              <a:srgbClr val="FFFFFF"/>
            </a:solidFill>
            <a:ln w="9525">
              <a:solidFill>
                <a:schemeClr val="bg1"/>
              </a:solidFill>
              <a:round/>
              <a:headEnd/>
              <a:tailEnd/>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grpSp>
      <p:grpSp>
        <p:nvGrpSpPr>
          <p:cNvPr id="44" name="Group 43"/>
          <p:cNvGrpSpPr/>
          <p:nvPr/>
        </p:nvGrpSpPr>
        <p:grpSpPr>
          <a:xfrm>
            <a:off x="4598456" y="2961764"/>
            <a:ext cx="1082769" cy="1083525"/>
            <a:chOff x="3693345" y="6291399"/>
            <a:chExt cx="1040297" cy="1041024"/>
          </a:xfrm>
        </p:grpSpPr>
        <p:grpSp>
          <p:nvGrpSpPr>
            <p:cNvPr id="45" name="Group 44"/>
            <p:cNvGrpSpPr/>
            <p:nvPr/>
          </p:nvGrpSpPr>
          <p:grpSpPr>
            <a:xfrm>
              <a:off x="3927144" y="6484114"/>
              <a:ext cx="562509" cy="655594"/>
              <a:chOff x="-3649663" y="3541713"/>
              <a:chExt cx="2455862" cy="2862262"/>
            </a:xfrm>
          </p:grpSpPr>
          <p:sp>
            <p:nvSpPr>
              <p:cNvPr id="61" name="Freeform 30"/>
              <p:cNvSpPr>
                <a:spLocks noEditPoints="1"/>
              </p:cNvSpPr>
              <p:nvPr/>
            </p:nvSpPr>
            <p:spPr bwMode="auto">
              <a:xfrm>
                <a:off x="-3367088" y="4481513"/>
                <a:ext cx="655637" cy="873125"/>
              </a:xfrm>
              <a:custGeom>
                <a:avLst/>
                <a:gdLst>
                  <a:gd name="T0" fmla="*/ 117 w 234"/>
                  <a:gd name="T1" fmla="*/ 311 h 311"/>
                  <a:gd name="T2" fmla="*/ 112 w 234"/>
                  <a:gd name="T3" fmla="*/ 308 h 311"/>
                  <a:gd name="T4" fmla="*/ 0 w 234"/>
                  <a:gd name="T5" fmla="*/ 117 h 311"/>
                  <a:gd name="T6" fmla="*/ 117 w 234"/>
                  <a:gd name="T7" fmla="*/ 0 h 311"/>
                  <a:gd name="T8" fmla="*/ 234 w 234"/>
                  <a:gd name="T9" fmla="*/ 117 h 311"/>
                  <a:gd name="T10" fmla="*/ 122 w 234"/>
                  <a:gd name="T11" fmla="*/ 309 h 311"/>
                  <a:gd name="T12" fmla="*/ 117 w 234"/>
                  <a:gd name="T13" fmla="*/ 311 h 311"/>
                  <a:gd name="T14" fmla="*/ 117 w 234"/>
                  <a:gd name="T15" fmla="*/ 20 h 311"/>
                  <a:gd name="T16" fmla="*/ 20 w 234"/>
                  <a:gd name="T17" fmla="*/ 117 h 311"/>
                  <a:gd name="T18" fmla="*/ 118 w 234"/>
                  <a:gd name="T19" fmla="*/ 288 h 311"/>
                  <a:gd name="T20" fmla="*/ 214 w 234"/>
                  <a:gd name="T21" fmla="*/ 117 h 311"/>
                  <a:gd name="T22" fmla="*/ 117 w 234"/>
                  <a:gd name="T23" fmla="*/ 2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4" h="311">
                    <a:moveTo>
                      <a:pt x="117" y="311"/>
                    </a:moveTo>
                    <a:cubicBezTo>
                      <a:pt x="112" y="308"/>
                      <a:pt x="112" y="308"/>
                      <a:pt x="112" y="308"/>
                    </a:cubicBezTo>
                    <a:cubicBezTo>
                      <a:pt x="108" y="306"/>
                      <a:pt x="0" y="244"/>
                      <a:pt x="0" y="117"/>
                    </a:cubicBezTo>
                    <a:cubicBezTo>
                      <a:pt x="0" y="52"/>
                      <a:pt x="53" y="0"/>
                      <a:pt x="117" y="0"/>
                    </a:cubicBezTo>
                    <a:cubicBezTo>
                      <a:pt x="182" y="0"/>
                      <a:pt x="234" y="52"/>
                      <a:pt x="234" y="117"/>
                    </a:cubicBezTo>
                    <a:cubicBezTo>
                      <a:pt x="234" y="253"/>
                      <a:pt x="123" y="308"/>
                      <a:pt x="122" y="309"/>
                    </a:cubicBezTo>
                    <a:lnTo>
                      <a:pt x="117" y="311"/>
                    </a:lnTo>
                    <a:close/>
                    <a:moveTo>
                      <a:pt x="117" y="20"/>
                    </a:moveTo>
                    <a:cubicBezTo>
                      <a:pt x="64" y="20"/>
                      <a:pt x="20" y="63"/>
                      <a:pt x="20" y="117"/>
                    </a:cubicBezTo>
                    <a:cubicBezTo>
                      <a:pt x="20" y="218"/>
                      <a:pt x="98" y="275"/>
                      <a:pt x="118" y="288"/>
                    </a:cubicBezTo>
                    <a:cubicBezTo>
                      <a:pt x="138" y="277"/>
                      <a:pt x="214" y="227"/>
                      <a:pt x="214" y="117"/>
                    </a:cubicBezTo>
                    <a:cubicBezTo>
                      <a:pt x="214" y="63"/>
                      <a:pt x="171" y="20"/>
                      <a:pt x="117" y="20"/>
                    </a:cubicBezTo>
                    <a:close/>
                  </a:path>
                </a:pathLst>
              </a:custGeom>
              <a:solidFill>
                <a:srgbClr val="FFFFFF"/>
              </a:solidFill>
              <a:ln w="6350">
                <a:solidFill>
                  <a:schemeClr val="bg1"/>
                </a:solidFill>
                <a:round/>
                <a:headEnd/>
                <a:tailEnd/>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sp>
            <p:nvSpPr>
              <p:cNvPr id="62" name="Freeform 31"/>
              <p:cNvSpPr>
                <a:spLocks/>
              </p:cNvSpPr>
              <p:nvPr/>
            </p:nvSpPr>
            <p:spPr bwMode="auto">
              <a:xfrm>
                <a:off x="-2949575" y="3541713"/>
                <a:ext cx="654050" cy="731837"/>
              </a:xfrm>
              <a:custGeom>
                <a:avLst/>
                <a:gdLst>
                  <a:gd name="T0" fmla="*/ 162 w 233"/>
                  <a:gd name="T1" fmla="*/ 236 h 261"/>
                  <a:gd name="T2" fmla="*/ 130 w 233"/>
                  <a:gd name="T3" fmla="*/ 241 h 261"/>
                  <a:gd name="T4" fmla="*/ 74 w 233"/>
                  <a:gd name="T5" fmla="*/ 226 h 261"/>
                  <a:gd name="T6" fmla="*/ 71 w 233"/>
                  <a:gd name="T7" fmla="*/ 224 h 261"/>
                  <a:gd name="T8" fmla="*/ 24 w 233"/>
                  <a:gd name="T9" fmla="*/ 237 h 261"/>
                  <a:gd name="T10" fmla="*/ 37 w 233"/>
                  <a:gd name="T11" fmla="*/ 190 h 261"/>
                  <a:gd name="T12" fmla="*/ 35 w 233"/>
                  <a:gd name="T13" fmla="*/ 187 h 261"/>
                  <a:gd name="T14" fmla="*/ 20 w 233"/>
                  <a:gd name="T15" fmla="*/ 131 h 261"/>
                  <a:gd name="T16" fmla="*/ 130 w 233"/>
                  <a:gd name="T17" fmla="*/ 20 h 261"/>
                  <a:gd name="T18" fmla="*/ 215 w 233"/>
                  <a:gd name="T19" fmla="*/ 60 h 261"/>
                  <a:gd name="T20" fmla="*/ 233 w 233"/>
                  <a:gd name="T21" fmla="*/ 50 h 261"/>
                  <a:gd name="T22" fmla="*/ 130 w 233"/>
                  <a:gd name="T23" fmla="*/ 0 h 261"/>
                  <a:gd name="T24" fmla="*/ 0 w 233"/>
                  <a:gd name="T25" fmla="*/ 131 h 261"/>
                  <a:gd name="T26" fmla="*/ 16 w 233"/>
                  <a:gd name="T27" fmla="*/ 193 h 261"/>
                  <a:gd name="T28" fmla="*/ 4 w 233"/>
                  <a:gd name="T29" fmla="*/ 235 h 261"/>
                  <a:gd name="T30" fmla="*/ 9 w 233"/>
                  <a:gd name="T31" fmla="*/ 252 h 261"/>
                  <a:gd name="T32" fmla="*/ 26 w 233"/>
                  <a:gd name="T33" fmla="*/ 257 h 261"/>
                  <a:gd name="T34" fmla="*/ 68 w 233"/>
                  <a:gd name="T35" fmla="*/ 245 h 261"/>
                  <a:gd name="T36" fmla="*/ 130 w 233"/>
                  <a:gd name="T37" fmla="*/ 261 h 261"/>
                  <a:gd name="T38" fmla="*/ 172 w 233"/>
                  <a:gd name="T39" fmla="*/ 254 h 261"/>
                  <a:gd name="T40" fmla="*/ 162 w 233"/>
                  <a:gd name="T41" fmla="*/ 2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 h="261">
                    <a:moveTo>
                      <a:pt x="162" y="236"/>
                    </a:moveTo>
                    <a:cubicBezTo>
                      <a:pt x="152" y="239"/>
                      <a:pt x="142" y="241"/>
                      <a:pt x="130" y="241"/>
                    </a:cubicBezTo>
                    <a:cubicBezTo>
                      <a:pt x="111" y="241"/>
                      <a:pt x="91" y="236"/>
                      <a:pt x="74" y="226"/>
                    </a:cubicBezTo>
                    <a:cubicBezTo>
                      <a:pt x="71" y="224"/>
                      <a:pt x="71" y="224"/>
                      <a:pt x="71" y="224"/>
                    </a:cubicBezTo>
                    <a:cubicBezTo>
                      <a:pt x="24" y="237"/>
                      <a:pt x="24" y="237"/>
                      <a:pt x="24" y="237"/>
                    </a:cubicBezTo>
                    <a:cubicBezTo>
                      <a:pt x="37" y="190"/>
                      <a:pt x="37" y="190"/>
                      <a:pt x="37" y="190"/>
                    </a:cubicBezTo>
                    <a:cubicBezTo>
                      <a:pt x="35" y="187"/>
                      <a:pt x="35" y="187"/>
                      <a:pt x="35" y="187"/>
                    </a:cubicBezTo>
                    <a:cubicBezTo>
                      <a:pt x="25" y="170"/>
                      <a:pt x="20" y="150"/>
                      <a:pt x="20" y="131"/>
                    </a:cubicBezTo>
                    <a:cubicBezTo>
                      <a:pt x="20" y="70"/>
                      <a:pt x="69" y="20"/>
                      <a:pt x="130" y="20"/>
                    </a:cubicBezTo>
                    <a:cubicBezTo>
                      <a:pt x="164" y="20"/>
                      <a:pt x="195" y="35"/>
                      <a:pt x="215" y="60"/>
                    </a:cubicBezTo>
                    <a:cubicBezTo>
                      <a:pt x="221" y="56"/>
                      <a:pt x="227" y="53"/>
                      <a:pt x="233" y="50"/>
                    </a:cubicBezTo>
                    <a:cubicBezTo>
                      <a:pt x="209" y="19"/>
                      <a:pt x="172" y="0"/>
                      <a:pt x="130" y="0"/>
                    </a:cubicBezTo>
                    <a:cubicBezTo>
                      <a:pt x="58" y="0"/>
                      <a:pt x="0" y="59"/>
                      <a:pt x="0" y="131"/>
                    </a:cubicBezTo>
                    <a:cubicBezTo>
                      <a:pt x="0" y="152"/>
                      <a:pt x="5" y="174"/>
                      <a:pt x="16" y="193"/>
                    </a:cubicBezTo>
                    <a:cubicBezTo>
                      <a:pt x="4" y="235"/>
                      <a:pt x="4" y="235"/>
                      <a:pt x="4" y="235"/>
                    </a:cubicBezTo>
                    <a:cubicBezTo>
                      <a:pt x="2" y="241"/>
                      <a:pt x="4" y="248"/>
                      <a:pt x="9" y="252"/>
                    </a:cubicBezTo>
                    <a:cubicBezTo>
                      <a:pt x="13" y="257"/>
                      <a:pt x="20" y="259"/>
                      <a:pt x="26" y="257"/>
                    </a:cubicBezTo>
                    <a:cubicBezTo>
                      <a:pt x="68" y="245"/>
                      <a:pt x="68" y="245"/>
                      <a:pt x="68" y="245"/>
                    </a:cubicBezTo>
                    <a:cubicBezTo>
                      <a:pt x="87" y="256"/>
                      <a:pt x="109" y="261"/>
                      <a:pt x="130" y="261"/>
                    </a:cubicBezTo>
                    <a:cubicBezTo>
                      <a:pt x="145" y="261"/>
                      <a:pt x="159" y="259"/>
                      <a:pt x="172" y="254"/>
                    </a:cubicBezTo>
                    <a:cubicBezTo>
                      <a:pt x="168" y="249"/>
                      <a:pt x="165" y="243"/>
                      <a:pt x="162" y="236"/>
                    </a:cubicBezTo>
                    <a:close/>
                  </a:path>
                </a:pathLst>
              </a:custGeom>
              <a:solidFill>
                <a:srgbClr val="FFFFFF"/>
              </a:solidFill>
              <a:ln w="6350">
                <a:solidFill>
                  <a:schemeClr val="bg1"/>
                </a:solidFill>
                <a:round/>
                <a:headEnd/>
                <a:tailEnd/>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sp>
            <p:nvSpPr>
              <p:cNvPr id="63" name="Freeform 32"/>
              <p:cNvSpPr>
                <a:spLocks noEditPoints="1"/>
              </p:cNvSpPr>
              <p:nvPr/>
            </p:nvSpPr>
            <p:spPr bwMode="auto">
              <a:xfrm>
                <a:off x="-2486025" y="3679825"/>
                <a:ext cx="730250" cy="731837"/>
              </a:xfrm>
              <a:custGeom>
                <a:avLst/>
                <a:gdLst>
                  <a:gd name="T0" fmla="*/ 130 w 261"/>
                  <a:gd name="T1" fmla="*/ 261 h 261"/>
                  <a:gd name="T2" fmla="*/ 0 w 261"/>
                  <a:gd name="T3" fmla="*/ 131 h 261"/>
                  <a:gd name="T4" fmla="*/ 130 w 261"/>
                  <a:gd name="T5" fmla="*/ 0 h 261"/>
                  <a:gd name="T6" fmla="*/ 261 w 261"/>
                  <a:gd name="T7" fmla="*/ 131 h 261"/>
                  <a:gd name="T8" fmla="*/ 245 w 261"/>
                  <a:gd name="T9" fmla="*/ 193 h 261"/>
                  <a:gd name="T10" fmla="*/ 257 w 261"/>
                  <a:gd name="T11" fmla="*/ 235 h 261"/>
                  <a:gd name="T12" fmla="*/ 252 w 261"/>
                  <a:gd name="T13" fmla="*/ 253 h 261"/>
                  <a:gd name="T14" fmla="*/ 235 w 261"/>
                  <a:gd name="T15" fmla="*/ 257 h 261"/>
                  <a:gd name="T16" fmla="*/ 193 w 261"/>
                  <a:gd name="T17" fmla="*/ 245 h 261"/>
                  <a:gd name="T18" fmla="*/ 130 w 261"/>
                  <a:gd name="T19" fmla="*/ 261 h 261"/>
                  <a:gd name="T20" fmla="*/ 130 w 261"/>
                  <a:gd name="T21" fmla="*/ 20 h 261"/>
                  <a:gd name="T22" fmla="*/ 20 w 261"/>
                  <a:gd name="T23" fmla="*/ 131 h 261"/>
                  <a:gd name="T24" fmla="*/ 130 w 261"/>
                  <a:gd name="T25" fmla="*/ 241 h 261"/>
                  <a:gd name="T26" fmla="*/ 187 w 261"/>
                  <a:gd name="T27" fmla="*/ 226 h 261"/>
                  <a:gd name="T28" fmla="*/ 190 w 261"/>
                  <a:gd name="T29" fmla="*/ 224 h 261"/>
                  <a:gd name="T30" fmla="*/ 237 w 261"/>
                  <a:gd name="T31" fmla="*/ 237 h 261"/>
                  <a:gd name="T32" fmla="*/ 224 w 261"/>
                  <a:gd name="T33" fmla="*/ 191 h 261"/>
                  <a:gd name="T34" fmla="*/ 226 w 261"/>
                  <a:gd name="T35" fmla="*/ 187 h 261"/>
                  <a:gd name="T36" fmla="*/ 241 w 261"/>
                  <a:gd name="T37" fmla="*/ 131 h 261"/>
                  <a:gd name="T38" fmla="*/ 130 w 261"/>
                  <a:gd name="T39" fmla="*/ 2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1" h="261">
                    <a:moveTo>
                      <a:pt x="130" y="261"/>
                    </a:moveTo>
                    <a:cubicBezTo>
                      <a:pt x="58" y="261"/>
                      <a:pt x="0" y="203"/>
                      <a:pt x="0" y="131"/>
                    </a:cubicBezTo>
                    <a:cubicBezTo>
                      <a:pt x="0" y="59"/>
                      <a:pt x="58" y="0"/>
                      <a:pt x="130" y="0"/>
                    </a:cubicBezTo>
                    <a:cubicBezTo>
                      <a:pt x="202" y="0"/>
                      <a:pt x="261" y="59"/>
                      <a:pt x="261" y="131"/>
                    </a:cubicBezTo>
                    <a:cubicBezTo>
                      <a:pt x="261" y="153"/>
                      <a:pt x="255" y="174"/>
                      <a:pt x="245" y="193"/>
                    </a:cubicBezTo>
                    <a:cubicBezTo>
                      <a:pt x="257" y="235"/>
                      <a:pt x="257" y="235"/>
                      <a:pt x="257" y="235"/>
                    </a:cubicBezTo>
                    <a:cubicBezTo>
                      <a:pt x="259" y="241"/>
                      <a:pt x="257" y="248"/>
                      <a:pt x="252" y="253"/>
                    </a:cubicBezTo>
                    <a:cubicBezTo>
                      <a:pt x="248" y="257"/>
                      <a:pt x="241" y="259"/>
                      <a:pt x="235" y="257"/>
                    </a:cubicBezTo>
                    <a:cubicBezTo>
                      <a:pt x="193" y="245"/>
                      <a:pt x="193" y="245"/>
                      <a:pt x="193" y="245"/>
                    </a:cubicBezTo>
                    <a:cubicBezTo>
                      <a:pt x="174" y="256"/>
                      <a:pt x="152" y="261"/>
                      <a:pt x="130" y="261"/>
                    </a:cubicBezTo>
                    <a:close/>
                    <a:moveTo>
                      <a:pt x="130" y="20"/>
                    </a:moveTo>
                    <a:cubicBezTo>
                      <a:pt x="69" y="20"/>
                      <a:pt x="20" y="70"/>
                      <a:pt x="20" y="131"/>
                    </a:cubicBezTo>
                    <a:cubicBezTo>
                      <a:pt x="20" y="192"/>
                      <a:pt x="69" y="241"/>
                      <a:pt x="130" y="241"/>
                    </a:cubicBezTo>
                    <a:cubicBezTo>
                      <a:pt x="150" y="241"/>
                      <a:pt x="170" y="236"/>
                      <a:pt x="187" y="226"/>
                    </a:cubicBezTo>
                    <a:cubicBezTo>
                      <a:pt x="190" y="224"/>
                      <a:pt x="190" y="224"/>
                      <a:pt x="190" y="224"/>
                    </a:cubicBezTo>
                    <a:cubicBezTo>
                      <a:pt x="237" y="237"/>
                      <a:pt x="237" y="237"/>
                      <a:pt x="237" y="237"/>
                    </a:cubicBezTo>
                    <a:cubicBezTo>
                      <a:pt x="224" y="191"/>
                      <a:pt x="224" y="191"/>
                      <a:pt x="224" y="191"/>
                    </a:cubicBezTo>
                    <a:cubicBezTo>
                      <a:pt x="226" y="187"/>
                      <a:pt x="226" y="187"/>
                      <a:pt x="226" y="187"/>
                    </a:cubicBezTo>
                    <a:cubicBezTo>
                      <a:pt x="236" y="170"/>
                      <a:pt x="241" y="151"/>
                      <a:pt x="241" y="131"/>
                    </a:cubicBezTo>
                    <a:cubicBezTo>
                      <a:pt x="241" y="70"/>
                      <a:pt x="191" y="20"/>
                      <a:pt x="130" y="20"/>
                    </a:cubicBezTo>
                    <a:close/>
                  </a:path>
                </a:pathLst>
              </a:custGeom>
              <a:solidFill>
                <a:srgbClr val="FFFFFF"/>
              </a:solidFill>
              <a:ln w="6350">
                <a:solidFill>
                  <a:schemeClr val="bg1"/>
                </a:solidFill>
                <a:round/>
                <a:headEnd/>
                <a:tailEnd/>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sp>
            <p:nvSpPr>
              <p:cNvPr id="64" name="Freeform 33"/>
              <p:cNvSpPr>
                <a:spLocks/>
              </p:cNvSpPr>
              <p:nvPr/>
            </p:nvSpPr>
            <p:spPr bwMode="auto">
              <a:xfrm>
                <a:off x="-3649663" y="5399088"/>
                <a:ext cx="1230312" cy="981075"/>
              </a:xfrm>
              <a:custGeom>
                <a:avLst/>
                <a:gdLst>
                  <a:gd name="T0" fmla="*/ 354 w 439"/>
                  <a:gd name="T1" fmla="*/ 329 h 350"/>
                  <a:gd name="T2" fmla="*/ 25 w 439"/>
                  <a:gd name="T3" fmla="*/ 99 h 350"/>
                  <a:gd name="T4" fmla="*/ 218 w 439"/>
                  <a:gd name="T5" fmla="*/ 20 h 350"/>
                  <a:gd name="T6" fmla="*/ 426 w 439"/>
                  <a:gd name="T7" fmla="*/ 116 h 350"/>
                  <a:gd name="T8" fmla="*/ 439 w 439"/>
                  <a:gd name="T9" fmla="*/ 101 h 350"/>
                  <a:gd name="T10" fmla="*/ 218 w 439"/>
                  <a:gd name="T11" fmla="*/ 0 h 350"/>
                  <a:gd name="T12" fmla="*/ 5 w 439"/>
                  <a:gd name="T13" fmla="*/ 91 h 350"/>
                  <a:gd name="T14" fmla="*/ 0 w 439"/>
                  <a:gd name="T15" fmla="*/ 96 h 350"/>
                  <a:gd name="T16" fmla="*/ 4 w 439"/>
                  <a:gd name="T17" fmla="*/ 103 h 350"/>
                  <a:gd name="T18" fmla="*/ 355 w 439"/>
                  <a:gd name="T19" fmla="*/ 350 h 350"/>
                  <a:gd name="T20" fmla="*/ 354 w 439"/>
                  <a:gd name="T21" fmla="*/ 329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9" h="350">
                    <a:moveTo>
                      <a:pt x="354" y="329"/>
                    </a:moveTo>
                    <a:cubicBezTo>
                      <a:pt x="218" y="303"/>
                      <a:pt x="97" y="220"/>
                      <a:pt x="25" y="99"/>
                    </a:cubicBezTo>
                    <a:cubicBezTo>
                      <a:pt x="74" y="49"/>
                      <a:pt x="144" y="20"/>
                      <a:pt x="218" y="20"/>
                    </a:cubicBezTo>
                    <a:cubicBezTo>
                      <a:pt x="303" y="20"/>
                      <a:pt x="378" y="57"/>
                      <a:pt x="426" y="116"/>
                    </a:cubicBezTo>
                    <a:cubicBezTo>
                      <a:pt x="430" y="111"/>
                      <a:pt x="434" y="106"/>
                      <a:pt x="439" y="101"/>
                    </a:cubicBezTo>
                    <a:cubicBezTo>
                      <a:pt x="388" y="39"/>
                      <a:pt x="309" y="0"/>
                      <a:pt x="218" y="0"/>
                    </a:cubicBezTo>
                    <a:cubicBezTo>
                      <a:pt x="136" y="0"/>
                      <a:pt x="58" y="33"/>
                      <a:pt x="5" y="91"/>
                    </a:cubicBezTo>
                    <a:cubicBezTo>
                      <a:pt x="0" y="96"/>
                      <a:pt x="0" y="96"/>
                      <a:pt x="0" y="96"/>
                    </a:cubicBezTo>
                    <a:cubicBezTo>
                      <a:pt x="4" y="103"/>
                      <a:pt x="4" y="103"/>
                      <a:pt x="4" y="103"/>
                    </a:cubicBezTo>
                    <a:cubicBezTo>
                      <a:pt x="80" y="234"/>
                      <a:pt x="209" y="323"/>
                      <a:pt x="355" y="350"/>
                    </a:cubicBezTo>
                    <a:cubicBezTo>
                      <a:pt x="355" y="343"/>
                      <a:pt x="354" y="336"/>
                      <a:pt x="354" y="329"/>
                    </a:cubicBezTo>
                    <a:close/>
                  </a:path>
                </a:pathLst>
              </a:custGeom>
              <a:solidFill>
                <a:srgbClr val="FFFFFF"/>
              </a:solidFill>
              <a:ln w="6350">
                <a:solidFill>
                  <a:schemeClr val="bg1"/>
                </a:solidFill>
                <a:round/>
                <a:headEnd/>
                <a:tailEnd/>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sp>
            <p:nvSpPr>
              <p:cNvPr id="65" name="Freeform 34"/>
              <p:cNvSpPr>
                <a:spLocks noEditPoints="1"/>
              </p:cNvSpPr>
              <p:nvPr/>
            </p:nvSpPr>
            <p:spPr bwMode="auto">
              <a:xfrm>
                <a:off x="-2551113" y="5511800"/>
                <a:ext cx="1357312" cy="892175"/>
              </a:xfrm>
              <a:custGeom>
                <a:avLst/>
                <a:gdLst>
                  <a:gd name="T0" fmla="*/ 54 w 484"/>
                  <a:gd name="T1" fmla="*/ 318 h 318"/>
                  <a:gd name="T2" fmla="*/ 10 w 484"/>
                  <a:gd name="T3" fmla="*/ 316 h 318"/>
                  <a:gd name="T4" fmla="*/ 2 w 484"/>
                  <a:gd name="T5" fmla="*/ 315 h 318"/>
                  <a:gd name="T6" fmla="*/ 1 w 484"/>
                  <a:gd name="T7" fmla="*/ 307 h 318"/>
                  <a:gd name="T8" fmla="*/ 0 w 484"/>
                  <a:gd name="T9" fmla="*/ 276 h 318"/>
                  <a:gd name="T10" fmla="*/ 282 w 484"/>
                  <a:gd name="T11" fmla="*/ 0 h 318"/>
                  <a:gd name="T12" fmla="*/ 478 w 484"/>
                  <a:gd name="T13" fmla="*/ 76 h 318"/>
                  <a:gd name="T14" fmla="*/ 484 w 484"/>
                  <a:gd name="T15" fmla="*/ 82 h 318"/>
                  <a:gd name="T16" fmla="*/ 480 w 484"/>
                  <a:gd name="T17" fmla="*/ 89 h 318"/>
                  <a:gd name="T18" fmla="*/ 54 w 484"/>
                  <a:gd name="T19" fmla="*/ 318 h 318"/>
                  <a:gd name="T20" fmla="*/ 20 w 484"/>
                  <a:gd name="T21" fmla="*/ 297 h 318"/>
                  <a:gd name="T22" fmla="*/ 54 w 484"/>
                  <a:gd name="T23" fmla="*/ 298 h 318"/>
                  <a:gd name="T24" fmla="*/ 458 w 484"/>
                  <a:gd name="T25" fmla="*/ 85 h 318"/>
                  <a:gd name="T26" fmla="*/ 282 w 484"/>
                  <a:gd name="T27" fmla="*/ 20 h 318"/>
                  <a:gd name="T28" fmla="*/ 20 w 484"/>
                  <a:gd name="T29" fmla="*/ 276 h 318"/>
                  <a:gd name="T30" fmla="*/ 20 w 484"/>
                  <a:gd name="T31" fmla="*/ 29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4" h="318">
                    <a:moveTo>
                      <a:pt x="54" y="318"/>
                    </a:moveTo>
                    <a:cubicBezTo>
                      <a:pt x="40" y="318"/>
                      <a:pt x="25" y="317"/>
                      <a:pt x="10" y="316"/>
                    </a:cubicBezTo>
                    <a:cubicBezTo>
                      <a:pt x="2" y="315"/>
                      <a:pt x="2" y="315"/>
                      <a:pt x="2" y="315"/>
                    </a:cubicBezTo>
                    <a:cubicBezTo>
                      <a:pt x="1" y="307"/>
                      <a:pt x="1" y="307"/>
                      <a:pt x="1" y="307"/>
                    </a:cubicBezTo>
                    <a:cubicBezTo>
                      <a:pt x="0" y="297"/>
                      <a:pt x="0" y="286"/>
                      <a:pt x="0" y="276"/>
                    </a:cubicBezTo>
                    <a:cubicBezTo>
                      <a:pt x="0" y="121"/>
                      <a:pt x="124" y="0"/>
                      <a:pt x="282" y="0"/>
                    </a:cubicBezTo>
                    <a:cubicBezTo>
                      <a:pt x="356" y="0"/>
                      <a:pt x="425" y="27"/>
                      <a:pt x="478" y="76"/>
                    </a:cubicBezTo>
                    <a:cubicBezTo>
                      <a:pt x="484" y="82"/>
                      <a:pt x="484" y="82"/>
                      <a:pt x="484" y="82"/>
                    </a:cubicBezTo>
                    <a:cubicBezTo>
                      <a:pt x="480" y="89"/>
                      <a:pt x="480" y="89"/>
                      <a:pt x="480" y="89"/>
                    </a:cubicBezTo>
                    <a:cubicBezTo>
                      <a:pt x="385" y="232"/>
                      <a:pt x="226" y="318"/>
                      <a:pt x="54" y="318"/>
                    </a:cubicBezTo>
                    <a:close/>
                    <a:moveTo>
                      <a:pt x="20" y="297"/>
                    </a:moveTo>
                    <a:cubicBezTo>
                      <a:pt x="32" y="298"/>
                      <a:pt x="43" y="298"/>
                      <a:pt x="54" y="298"/>
                    </a:cubicBezTo>
                    <a:cubicBezTo>
                      <a:pt x="216" y="298"/>
                      <a:pt x="366" y="219"/>
                      <a:pt x="458" y="85"/>
                    </a:cubicBezTo>
                    <a:cubicBezTo>
                      <a:pt x="410" y="43"/>
                      <a:pt x="348" y="20"/>
                      <a:pt x="282" y="20"/>
                    </a:cubicBezTo>
                    <a:cubicBezTo>
                      <a:pt x="135" y="20"/>
                      <a:pt x="20" y="132"/>
                      <a:pt x="20" y="276"/>
                    </a:cubicBezTo>
                    <a:cubicBezTo>
                      <a:pt x="20" y="283"/>
                      <a:pt x="20" y="290"/>
                      <a:pt x="20" y="297"/>
                    </a:cubicBezTo>
                    <a:close/>
                  </a:path>
                </a:pathLst>
              </a:custGeom>
              <a:solidFill>
                <a:srgbClr val="FFFFFF"/>
              </a:solidFill>
              <a:ln w="6350">
                <a:solidFill>
                  <a:schemeClr val="bg1"/>
                </a:solidFill>
                <a:round/>
                <a:headEnd/>
                <a:tailEnd/>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sp>
            <p:nvSpPr>
              <p:cNvPr id="66" name="Freeform 35"/>
              <p:cNvSpPr>
                <a:spLocks noEditPoints="1"/>
              </p:cNvSpPr>
              <p:nvPr/>
            </p:nvSpPr>
            <p:spPr bwMode="auto">
              <a:xfrm>
                <a:off x="-2089150" y="4579938"/>
                <a:ext cx="657225" cy="871537"/>
              </a:xfrm>
              <a:custGeom>
                <a:avLst/>
                <a:gdLst>
                  <a:gd name="T0" fmla="*/ 116 w 234"/>
                  <a:gd name="T1" fmla="*/ 311 h 311"/>
                  <a:gd name="T2" fmla="*/ 112 w 234"/>
                  <a:gd name="T3" fmla="*/ 309 h 311"/>
                  <a:gd name="T4" fmla="*/ 0 w 234"/>
                  <a:gd name="T5" fmla="*/ 117 h 311"/>
                  <a:gd name="T6" fmla="*/ 117 w 234"/>
                  <a:gd name="T7" fmla="*/ 0 h 311"/>
                  <a:gd name="T8" fmla="*/ 234 w 234"/>
                  <a:gd name="T9" fmla="*/ 117 h 311"/>
                  <a:gd name="T10" fmla="*/ 121 w 234"/>
                  <a:gd name="T11" fmla="*/ 309 h 311"/>
                  <a:gd name="T12" fmla="*/ 116 w 234"/>
                  <a:gd name="T13" fmla="*/ 311 h 311"/>
                  <a:gd name="T14" fmla="*/ 117 w 234"/>
                  <a:gd name="T15" fmla="*/ 20 h 311"/>
                  <a:gd name="T16" fmla="*/ 20 w 234"/>
                  <a:gd name="T17" fmla="*/ 117 h 311"/>
                  <a:gd name="T18" fmla="*/ 117 w 234"/>
                  <a:gd name="T19" fmla="*/ 288 h 311"/>
                  <a:gd name="T20" fmla="*/ 214 w 234"/>
                  <a:gd name="T21" fmla="*/ 117 h 311"/>
                  <a:gd name="T22" fmla="*/ 117 w 234"/>
                  <a:gd name="T23" fmla="*/ 2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4" h="311">
                    <a:moveTo>
                      <a:pt x="116" y="311"/>
                    </a:moveTo>
                    <a:cubicBezTo>
                      <a:pt x="112" y="309"/>
                      <a:pt x="112" y="309"/>
                      <a:pt x="112" y="309"/>
                    </a:cubicBezTo>
                    <a:cubicBezTo>
                      <a:pt x="107" y="306"/>
                      <a:pt x="0" y="244"/>
                      <a:pt x="0" y="117"/>
                    </a:cubicBezTo>
                    <a:cubicBezTo>
                      <a:pt x="0" y="53"/>
                      <a:pt x="52" y="0"/>
                      <a:pt x="117" y="0"/>
                    </a:cubicBezTo>
                    <a:cubicBezTo>
                      <a:pt x="181" y="0"/>
                      <a:pt x="234" y="53"/>
                      <a:pt x="234" y="117"/>
                    </a:cubicBezTo>
                    <a:cubicBezTo>
                      <a:pt x="234" y="254"/>
                      <a:pt x="122" y="308"/>
                      <a:pt x="121" y="309"/>
                    </a:cubicBezTo>
                    <a:lnTo>
                      <a:pt x="116" y="311"/>
                    </a:lnTo>
                    <a:close/>
                    <a:moveTo>
                      <a:pt x="117" y="20"/>
                    </a:moveTo>
                    <a:cubicBezTo>
                      <a:pt x="63" y="20"/>
                      <a:pt x="20" y="64"/>
                      <a:pt x="20" y="117"/>
                    </a:cubicBezTo>
                    <a:cubicBezTo>
                      <a:pt x="20" y="219"/>
                      <a:pt x="97" y="276"/>
                      <a:pt x="117" y="288"/>
                    </a:cubicBezTo>
                    <a:cubicBezTo>
                      <a:pt x="137" y="277"/>
                      <a:pt x="214" y="227"/>
                      <a:pt x="214" y="117"/>
                    </a:cubicBezTo>
                    <a:cubicBezTo>
                      <a:pt x="214" y="64"/>
                      <a:pt x="170" y="20"/>
                      <a:pt x="117" y="20"/>
                    </a:cubicBezTo>
                    <a:close/>
                  </a:path>
                </a:pathLst>
              </a:custGeom>
              <a:solidFill>
                <a:srgbClr val="FFFFFF"/>
              </a:solidFill>
              <a:ln w="6350">
                <a:solidFill>
                  <a:schemeClr val="bg1"/>
                </a:solidFill>
                <a:round/>
                <a:headEnd/>
                <a:tailEnd/>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grpSp>
        <p:sp>
          <p:nvSpPr>
            <p:cNvPr id="46" name="Freeform 29"/>
            <p:cNvSpPr>
              <a:spLocks noEditPoints="1"/>
            </p:cNvSpPr>
            <p:nvPr/>
          </p:nvSpPr>
          <p:spPr bwMode="auto">
            <a:xfrm>
              <a:off x="3693345" y="6291399"/>
              <a:ext cx="1040297" cy="1041024"/>
            </a:xfrm>
            <a:custGeom>
              <a:avLst/>
              <a:gdLst>
                <a:gd name="T0" fmla="*/ 810 w 1620"/>
                <a:gd name="T1" fmla="*/ 1620 h 1620"/>
                <a:gd name="T2" fmla="*/ 0 w 1620"/>
                <a:gd name="T3" fmla="*/ 810 h 1620"/>
                <a:gd name="T4" fmla="*/ 810 w 1620"/>
                <a:gd name="T5" fmla="*/ 0 h 1620"/>
                <a:gd name="T6" fmla="*/ 1620 w 1620"/>
                <a:gd name="T7" fmla="*/ 810 h 1620"/>
                <a:gd name="T8" fmla="*/ 810 w 1620"/>
                <a:gd name="T9" fmla="*/ 1620 h 1620"/>
                <a:gd name="T10" fmla="*/ 810 w 1620"/>
                <a:gd name="T11" fmla="*/ 20 h 1620"/>
                <a:gd name="T12" fmla="*/ 20 w 1620"/>
                <a:gd name="T13" fmla="*/ 810 h 1620"/>
                <a:gd name="T14" fmla="*/ 810 w 1620"/>
                <a:gd name="T15" fmla="*/ 1600 h 1620"/>
                <a:gd name="T16" fmla="*/ 1600 w 1620"/>
                <a:gd name="T17" fmla="*/ 810 h 1620"/>
                <a:gd name="T18" fmla="*/ 810 w 1620"/>
                <a:gd name="T19" fmla="*/ 20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0" h="1620">
                  <a:moveTo>
                    <a:pt x="810" y="1620"/>
                  </a:moveTo>
                  <a:cubicBezTo>
                    <a:pt x="363" y="1620"/>
                    <a:pt x="0" y="1257"/>
                    <a:pt x="0" y="810"/>
                  </a:cubicBezTo>
                  <a:cubicBezTo>
                    <a:pt x="0" y="363"/>
                    <a:pt x="363" y="0"/>
                    <a:pt x="810" y="0"/>
                  </a:cubicBezTo>
                  <a:cubicBezTo>
                    <a:pt x="1257" y="0"/>
                    <a:pt x="1620" y="363"/>
                    <a:pt x="1620" y="810"/>
                  </a:cubicBezTo>
                  <a:cubicBezTo>
                    <a:pt x="1620" y="1257"/>
                    <a:pt x="1257" y="1620"/>
                    <a:pt x="810" y="1620"/>
                  </a:cubicBezTo>
                  <a:close/>
                  <a:moveTo>
                    <a:pt x="810" y="20"/>
                  </a:moveTo>
                  <a:cubicBezTo>
                    <a:pt x="374" y="20"/>
                    <a:pt x="20" y="374"/>
                    <a:pt x="20" y="810"/>
                  </a:cubicBezTo>
                  <a:cubicBezTo>
                    <a:pt x="20" y="1246"/>
                    <a:pt x="374" y="1600"/>
                    <a:pt x="810" y="1600"/>
                  </a:cubicBezTo>
                  <a:cubicBezTo>
                    <a:pt x="1246" y="1600"/>
                    <a:pt x="1600" y="1246"/>
                    <a:pt x="1600" y="810"/>
                  </a:cubicBezTo>
                  <a:cubicBezTo>
                    <a:pt x="1600" y="374"/>
                    <a:pt x="1246" y="20"/>
                    <a:pt x="810" y="20"/>
                  </a:cubicBezTo>
                  <a:close/>
                </a:path>
              </a:pathLst>
            </a:custGeom>
            <a:solidFill>
              <a:srgbClr val="FFFFFF"/>
            </a:solidFill>
            <a:ln w="6350">
              <a:solidFill>
                <a:schemeClr val="bg1"/>
              </a:solidFill>
              <a:round/>
              <a:headEnd/>
              <a:tailEnd/>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grpSp>
      <p:sp>
        <p:nvSpPr>
          <p:cNvPr id="47" name="TextBox 46"/>
          <p:cNvSpPr txBox="1"/>
          <p:nvPr/>
        </p:nvSpPr>
        <p:spPr>
          <a:xfrm>
            <a:off x="1193004" y="4193791"/>
            <a:ext cx="6757992" cy="369332"/>
          </a:xfrm>
          <a:prstGeom prst="rect">
            <a:avLst/>
          </a:prstGeom>
          <a:noFill/>
        </p:spPr>
        <p:txBody>
          <a:bodyPr wrap="square" rtlCol="0">
            <a:spAutoFit/>
          </a:bodyPr>
          <a:lstStyle/>
          <a:p>
            <a:pPr algn="ctr" defTabSz="685800" fontAlgn="auto">
              <a:spcBef>
                <a:spcPts val="0"/>
              </a:spcBef>
              <a:spcAft>
                <a:spcPts val="0"/>
              </a:spcAft>
            </a:pPr>
            <a:r>
              <a:rPr lang="ja-JP" altLang="en-US" dirty="0">
                <a:solidFill>
                  <a:prstClr val="white"/>
                </a:solidFill>
                <a:latin typeface="ＭＳ Ｐゴシック" charset="-128"/>
                <a:ea typeface="ＭＳ Ｐゴシック" charset="-128"/>
                <a:cs typeface="Arial MT Std Light" charset="0"/>
              </a:rPr>
              <a:t>ワークフロー </a:t>
            </a:r>
            <a:r>
              <a:rPr lang="en-US" altLang="ja-JP" dirty="0">
                <a:solidFill>
                  <a:prstClr val="white"/>
                </a:solidFill>
                <a:latin typeface="ＭＳ Ｐゴシック" charset="-128"/>
                <a:ea typeface="ＭＳ Ｐゴシック" charset="-128"/>
                <a:cs typeface="Arial MT Std Light" charset="0"/>
              </a:rPr>
              <a:t>&amp;</a:t>
            </a:r>
            <a:r>
              <a:rPr lang="ja-JP" altLang="en-US" dirty="0">
                <a:solidFill>
                  <a:prstClr val="white"/>
                </a:solidFill>
                <a:latin typeface="ＭＳ Ｐゴシック" charset="-128"/>
                <a:ea typeface="ＭＳ Ｐゴシック" charset="-128"/>
                <a:cs typeface="Arial MT Std Light" charset="0"/>
              </a:rPr>
              <a:t> 会議室</a:t>
            </a:r>
            <a:endParaRPr lang="en-US" dirty="0">
              <a:solidFill>
                <a:prstClr val="black"/>
              </a:solidFill>
              <a:latin typeface=""/>
              <a:ea typeface=""/>
              <a:cs typeface=""/>
            </a:endParaRPr>
          </a:p>
        </p:txBody>
      </p:sp>
    </p:spTree>
    <p:extLst>
      <p:ext uri="{BB962C8B-B14F-4D97-AF65-F5344CB8AC3E}">
        <p14:creationId xmlns:p14="http://schemas.microsoft.com/office/powerpoint/2010/main" val="40625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10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10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250" fill="hold"/>
                                        <p:tgtEl>
                                          <p:spTgt spid="30"/>
                                        </p:tgtEl>
                                        <p:attrNameLst>
                                          <p:attrName>ppt_w</p:attrName>
                                        </p:attrNameLst>
                                      </p:cBhvr>
                                      <p:tavLst>
                                        <p:tav tm="0">
                                          <p:val>
                                            <p:fltVal val="0"/>
                                          </p:val>
                                        </p:tav>
                                        <p:tav tm="100000">
                                          <p:val>
                                            <p:strVal val="#ppt_w"/>
                                          </p:val>
                                        </p:tav>
                                      </p:tavLst>
                                    </p:anim>
                                    <p:anim calcmode="lin" valueType="num">
                                      <p:cBhvr>
                                        <p:cTn id="11" dur="250" fill="hold"/>
                                        <p:tgtEl>
                                          <p:spTgt spid="30"/>
                                        </p:tgtEl>
                                        <p:attrNameLst>
                                          <p:attrName>ppt_h</p:attrName>
                                        </p:attrNameLst>
                                      </p:cBhvr>
                                      <p:tavLst>
                                        <p:tav tm="0">
                                          <p:val>
                                            <p:fltVal val="0"/>
                                          </p:val>
                                        </p:tav>
                                        <p:tav tm="100000">
                                          <p:val>
                                            <p:strVal val="#ppt_h"/>
                                          </p:val>
                                        </p:tav>
                                      </p:tavLst>
                                    </p:anim>
                                    <p:animEffect transition="in" filter="fade">
                                      <p:cBhvr>
                                        <p:cTn id="12" dur="250"/>
                                        <p:tgtEl>
                                          <p:spTgt spid="30"/>
                                        </p:tgtEl>
                                      </p:cBhvr>
                                    </p:animEffect>
                                  </p:childTnLst>
                                </p:cTn>
                              </p:par>
                              <p:par>
                                <p:cTn id="13" presetID="10" presetClass="exit" presetSubtype="0" fill="hold" nodeType="withEffect">
                                  <p:stCondLst>
                                    <p:cond delay="60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par>
                                <p:cTn id="16" presetID="35" presetClass="path" presetSubtype="0" fill="hold" nodeType="withEffect">
                                  <p:stCondLst>
                                    <p:cond delay="100"/>
                                  </p:stCondLst>
                                  <p:childTnLst>
                                    <p:animMotion origin="layout" path="M 4.79167E-6 4.81481E-6 L -0.17956 4.81481E-6 " pathEditMode="relative" rAng="0" ptsTypes="AA">
                                      <p:cBhvr>
                                        <p:cTn id="17" dur="1000" fill="hold"/>
                                        <p:tgtEl>
                                          <p:spTgt spid="30"/>
                                        </p:tgtEl>
                                        <p:attrNameLst>
                                          <p:attrName>ppt_x</p:attrName>
                                          <p:attrName>ppt_y</p:attrName>
                                        </p:attrNameLst>
                                      </p:cBhvr>
                                      <p:rCtr x="-8984" y="0"/>
                                    </p:animMotion>
                                  </p:childTnLst>
                                </p:cTn>
                              </p:par>
                              <p:par>
                                <p:cTn id="18" presetID="53" presetClass="entr" presetSubtype="16"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250" fill="hold"/>
                                        <p:tgtEl>
                                          <p:spTgt spid="33"/>
                                        </p:tgtEl>
                                        <p:attrNameLst>
                                          <p:attrName>ppt_w</p:attrName>
                                        </p:attrNameLst>
                                      </p:cBhvr>
                                      <p:tavLst>
                                        <p:tav tm="0">
                                          <p:val>
                                            <p:fltVal val="0"/>
                                          </p:val>
                                        </p:tav>
                                        <p:tav tm="100000">
                                          <p:val>
                                            <p:strVal val="#ppt_w"/>
                                          </p:val>
                                        </p:tav>
                                      </p:tavLst>
                                    </p:anim>
                                    <p:anim calcmode="lin" valueType="num">
                                      <p:cBhvr>
                                        <p:cTn id="21" dur="250" fill="hold"/>
                                        <p:tgtEl>
                                          <p:spTgt spid="33"/>
                                        </p:tgtEl>
                                        <p:attrNameLst>
                                          <p:attrName>ppt_h</p:attrName>
                                        </p:attrNameLst>
                                      </p:cBhvr>
                                      <p:tavLst>
                                        <p:tav tm="0">
                                          <p:val>
                                            <p:fltVal val="0"/>
                                          </p:val>
                                        </p:tav>
                                        <p:tav tm="100000">
                                          <p:val>
                                            <p:strVal val="#ppt_h"/>
                                          </p:val>
                                        </p:tav>
                                      </p:tavLst>
                                    </p:anim>
                                    <p:animEffect transition="in" filter="fade">
                                      <p:cBhvr>
                                        <p:cTn id="22" dur="250"/>
                                        <p:tgtEl>
                                          <p:spTgt spid="33"/>
                                        </p:tgtEl>
                                      </p:cBhvr>
                                    </p:animEffect>
                                  </p:childTnLst>
                                </p:cTn>
                              </p:par>
                              <p:par>
                                <p:cTn id="23" presetID="10" presetClass="exit" presetSubtype="0" fill="hold" nodeType="withEffect">
                                  <p:stCondLst>
                                    <p:cond delay="60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par>
                                <p:cTn id="26" presetID="35" presetClass="path" presetSubtype="0" fill="hold" nodeType="withEffect">
                                  <p:stCondLst>
                                    <p:cond delay="100"/>
                                  </p:stCondLst>
                                  <p:childTnLst>
                                    <p:animMotion origin="layout" path="M 4.79167E-6 4.81481E-6 L 0.17526 4.81481E-6 " pathEditMode="relative" rAng="0" ptsTypes="AA">
                                      <p:cBhvr>
                                        <p:cTn id="27" dur="1000" fill="hold"/>
                                        <p:tgtEl>
                                          <p:spTgt spid="33"/>
                                        </p:tgtEl>
                                        <p:attrNameLst>
                                          <p:attrName>ppt_x</p:attrName>
                                          <p:attrName>ppt_y</p:attrName>
                                        </p:attrNameLst>
                                      </p:cBhvr>
                                      <p:rCtr x="8763" y="0"/>
                                    </p:animMotion>
                                  </p:childTnLst>
                                </p:cTn>
                              </p:par>
                              <p:par>
                                <p:cTn id="28" presetID="16" presetClass="entr" presetSubtype="37" fill="hold" nodeType="withEffect">
                                  <p:stCondLst>
                                    <p:cond delay="100"/>
                                  </p:stCondLst>
                                  <p:childTnLst>
                                    <p:set>
                                      <p:cBhvr>
                                        <p:cTn id="29" dur="1" fill="hold">
                                          <p:stCondLst>
                                            <p:cond delay="0"/>
                                          </p:stCondLst>
                                        </p:cTn>
                                        <p:tgtEl>
                                          <p:spTgt spid="36"/>
                                        </p:tgtEl>
                                        <p:attrNameLst>
                                          <p:attrName>style.visibility</p:attrName>
                                        </p:attrNameLst>
                                      </p:cBhvr>
                                      <p:to>
                                        <p:strVal val="visible"/>
                                      </p:to>
                                    </p:set>
                                    <p:animEffect transition="in" filter="barn(outVertical)">
                                      <p:cBhvr>
                                        <p:cTn id="30" dur="1000"/>
                                        <p:tgtEl>
                                          <p:spTgt spid="36"/>
                                        </p:tgtEl>
                                      </p:cBhvr>
                                    </p:animEffect>
                                  </p:childTnLst>
                                </p:cTn>
                              </p:par>
                              <p:par>
                                <p:cTn id="31" presetID="10" presetClass="exit" presetSubtype="0" fill="hold" nodeType="withEffect">
                                  <p:stCondLst>
                                    <p:cond delay="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par>
                                <p:cTn id="34" presetID="10" presetClass="entr" presetSubtype="0" fill="hold" grpId="0" nodeType="withEffect">
                                  <p:stCondLst>
                                    <p:cond delay="50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750"/>
                                        <p:tgtEl>
                                          <p:spTgt spid="28"/>
                                        </p:tgtEl>
                                      </p:cBhvr>
                                    </p:animEffect>
                                  </p:childTnLst>
                                </p:cTn>
                              </p:par>
                              <p:par>
                                <p:cTn id="37" presetID="42" presetClass="path" presetSubtype="0" decel="100000" fill="hold" grpId="1" nodeType="withEffect">
                                  <p:stCondLst>
                                    <p:cond delay="0"/>
                                  </p:stCondLst>
                                  <p:childTnLst>
                                    <p:animMotion origin="layout" path="M 0 -1.11111E-6 L 0 -0.2044 " pathEditMode="relative" rAng="0" ptsTypes="AA">
                                      <p:cBhvr>
                                        <p:cTn id="38" dur="1250" spd="-100000" fill="hold"/>
                                        <p:tgtEl>
                                          <p:spTgt spid="28"/>
                                        </p:tgtEl>
                                        <p:attrNameLst>
                                          <p:attrName>ppt_x</p:attrName>
                                          <p:attrName>ppt_y</p:attrName>
                                        </p:attrNameLst>
                                      </p:cBhvr>
                                      <p:rCtr x="0" y="-10231"/>
                                    </p:animMotion>
                                  </p:childTnLst>
                                </p:cTn>
                              </p:par>
                              <p:par>
                                <p:cTn id="39" presetID="6" presetClass="emph" presetSubtype="0" fill="hold" grpId="2" nodeType="withEffect">
                                  <p:stCondLst>
                                    <p:cond delay="0"/>
                                  </p:stCondLst>
                                  <p:childTnLst>
                                    <p:animScale>
                                      <p:cBhvr>
                                        <p:cTn id="40" dur="10" fill="hold"/>
                                        <p:tgtEl>
                                          <p:spTgt spid="28"/>
                                        </p:tgtEl>
                                      </p:cBhvr>
                                      <p:by x="1000" y="1000"/>
                                    </p:animScale>
                                  </p:childTnLst>
                                </p:cTn>
                              </p:par>
                              <p:par>
                                <p:cTn id="41" presetID="6" presetClass="emph" presetSubtype="0" decel="100000" fill="hold" grpId="3" nodeType="withEffect">
                                  <p:stCondLst>
                                    <p:cond delay="0"/>
                                  </p:stCondLst>
                                  <p:childTnLst>
                                    <p:animScale>
                                      <p:cBhvr>
                                        <p:cTn id="42" dur="1250" fill="hold"/>
                                        <p:tgtEl>
                                          <p:spTgt spid="28"/>
                                        </p:tgtEl>
                                      </p:cBhvr>
                                      <p:by x="9999000" y="9999000"/>
                                    </p:animScale>
                                  </p:childTnLst>
                                </p:cTn>
                              </p:par>
                              <p:par>
                                <p:cTn id="43" presetID="42" presetClass="entr" presetSubtype="0" fill="hold" nodeType="withEffect">
                                  <p:stCondLst>
                                    <p:cond delay="50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1000"/>
                                        <p:tgtEl>
                                          <p:spTgt spid="37"/>
                                        </p:tgtEl>
                                      </p:cBhvr>
                                    </p:animEffect>
                                    <p:anim calcmode="lin" valueType="num">
                                      <p:cBhvr>
                                        <p:cTn id="46" dur="1000" fill="hold"/>
                                        <p:tgtEl>
                                          <p:spTgt spid="37"/>
                                        </p:tgtEl>
                                        <p:attrNameLst>
                                          <p:attrName>ppt_x</p:attrName>
                                        </p:attrNameLst>
                                      </p:cBhvr>
                                      <p:tavLst>
                                        <p:tav tm="0">
                                          <p:val>
                                            <p:strVal val="#ppt_x"/>
                                          </p:val>
                                        </p:tav>
                                        <p:tav tm="100000">
                                          <p:val>
                                            <p:strVal val="#ppt_x"/>
                                          </p:val>
                                        </p:tav>
                                      </p:tavLst>
                                    </p:anim>
                                    <p:anim calcmode="lin" valueType="num">
                                      <p:cBhvr>
                                        <p:cTn id="47" dur="1000" fill="hold"/>
                                        <p:tgtEl>
                                          <p:spTgt spid="37"/>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1000"/>
                                        <p:tgtEl>
                                          <p:spTgt spid="44"/>
                                        </p:tgtEl>
                                      </p:cBhvr>
                                    </p:animEffect>
                                    <p:anim calcmode="lin" valueType="num">
                                      <p:cBhvr>
                                        <p:cTn id="51" dur="1000" fill="hold"/>
                                        <p:tgtEl>
                                          <p:spTgt spid="44"/>
                                        </p:tgtEl>
                                        <p:attrNameLst>
                                          <p:attrName>ppt_x</p:attrName>
                                        </p:attrNameLst>
                                      </p:cBhvr>
                                      <p:tavLst>
                                        <p:tav tm="0">
                                          <p:val>
                                            <p:strVal val="#ppt_x"/>
                                          </p:val>
                                        </p:tav>
                                        <p:tav tm="100000">
                                          <p:val>
                                            <p:strVal val="#ppt_x"/>
                                          </p:val>
                                        </p:tav>
                                      </p:tavLst>
                                    </p:anim>
                                    <p:anim calcmode="lin" valueType="num">
                                      <p:cBhvr>
                                        <p:cTn id="52" dur="1000" fill="hold"/>
                                        <p:tgtEl>
                                          <p:spTgt spid="44"/>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63" presetClass="path" presetSubtype="0" decel="100000" fill="hold" nodeType="afterEffect">
                                  <p:stCondLst>
                                    <p:cond delay="0"/>
                                  </p:stCondLst>
                                  <p:childTnLst>
                                    <p:animMotion origin="layout" path="M 2.08333E-6 1.11022E-16 L -0.04284 -0.08843 " pathEditMode="relative" rAng="0" ptsTypes="AA">
                                      <p:cBhvr>
                                        <p:cTn id="55" dur="1250" fill="hold"/>
                                        <p:tgtEl>
                                          <p:spTgt spid="37"/>
                                        </p:tgtEl>
                                        <p:attrNameLst>
                                          <p:attrName>ppt_x</p:attrName>
                                          <p:attrName>ppt_y</p:attrName>
                                        </p:attrNameLst>
                                      </p:cBhvr>
                                      <p:rCtr x="-2148" y="-4421"/>
                                    </p:animMotion>
                                  </p:childTnLst>
                                </p:cTn>
                              </p:par>
                              <p:par>
                                <p:cTn id="56" presetID="63" presetClass="path" presetSubtype="0" decel="100000" fill="hold" nodeType="withEffect">
                                  <p:stCondLst>
                                    <p:cond delay="0"/>
                                  </p:stCondLst>
                                  <p:childTnLst>
                                    <p:animMotion origin="layout" path="M 6.25E-7 1.11022E-16 L 0.04531 -0.08843 " pathEditMode="relative" rAng="0" ptsTypes="AA">
                                      <p:cBhvr>
                                        <p:cTn id="57" dur="1250" fill="hold"/>
                                        <p:tgtEl>
                                          <p:spTgt spid="44"/>
                                        </p:tgtEl>
                                        <p:attrNameLst>
                                          <p:attrName>ppt_x</p:attrName>
                                          <p:attrName>ppt_y</p:attrName>
                                        </p:attrNameLst>
                                      </p:cBhvr>
                                      <p:rCtr x="2266" y="-4421"/>
                                    </p:animMotion>
                                  </p:childTnLst>
                                </p:cTn>
                              </p:par>
                              <p:par>
                                <p:cTn id="58" presetID="6" presetClass="emph" presetSubtype="0" decel="100000" fill="hold" nodeType="withEffect">
                                  <p:stCondLst>
                                    <p:cond delay="0"/>
                                  </p:stCondLst>
                                  <p:childTnLst>
                                    <p:animScale>
                                      <p:cBhvr>
                                        <p:cTn id="59" dur="1250" fill="hold"/>
                                        <p:tgtEl>
                                          <p:spTgt spid="37"/>
                                        </p:tgtEl>
                                      </p:cBhvr>
                                      <p:by x="50000" y="50000"/>
                                    </p:animScale>
                                  </p:childTnLst>
                                </p:cTn>
                              </p:par>
                              <p:par>
                                <p:cTn id="60" presetID="6" presetClass="emph" presetSubtype="0" decel="100000" fill="hold" nodeType="withEffect">
                                  <p:stCondLst>
                                    <p:cond delay="0"/>
                                  </p:stCondLst>
                                  <p:childTnLst>
                                    <p:animScale>
                                      <p:cBhvr>
                                        <p:cTn id="61" dur="1250" fill="hold"/>
                                        <p:tgtEl>
                                          <p:spTgt spid="44"/>
                                        </p:tgtEl>
                                      </p:cBhvr>
                                      <p:by x="50000" y="50000"/>
                                    </p:animScale>
                                  </p:childTnLst>
                                </p:cTn>
                              </p:par>
                              <p:par>
                                <p:cTn id="62" presetID="10" presetClass="entr" presetSubtype="0" fill="hold" grpId="0" nodeType="withEffect">
                                  <p:stCondLst>
                                    <p:cond delay="100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750"/>
                                        <p:tgtEl>
                                          <p:spTgt spid="47"/>
                                        </p:tgtEl>
                                      </p:cBhvr>
                                    </p:animEffect>
                                  </p:childTnLst>
                                </p:cTn>
                              </p:par>
                              <p:par>
                                <p:cTn id="65" presetID="42" presetClass="path" presetSubtype="0" decel="100000" fill="hold" grpId="1" nodeType="withEffect">
                                  <p:stCondLst>
                                    <p:cond delay="1000"/>
                                  </p:stCondLst>
                                  <p:childTnLst>
                                    <p:animMotion origin="layout" path="M 0 -2.59259E-6 L 0 -0.13356 " pathEditMode="relative" rAng="0" ptsTypes="AA">
                                      <p:cBhvr>
                                        <p:cTn id="66" dur="1000" fill="hold"/>
                                        <p:tgtEl>
                                          <p:spTgt spid="47"/>
                                        </p:tgtEl>
                                        <p:attrNameLst>
                                          <p:attrName>ppt_x</p:attrName>
                                          <p:attrName>ppt_y</p:attrName>
                                        </p:attrNameLst>
                                      </p:cBhvr>
                                      <p:rCtr x="0" y="-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8" grpId="2" animBg="1"/>
      <p:bldP spid="28" grpId="3" animBg="1"/>
      <p:bldP spid="47" grpId="0"/>
      <p:bldP spid="4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527081" y="2019194"/>
            <a:ext cx="1893215" cy="688607"/>
            <a:chOff x="7136161" y="2924942"/>
            <a:chExt cx="2524286" cy="918143"/>
          </a:xfrm>
        </p:grpSpPr>
        <p:grpSp>
          <p:nvGrpSpPr>
            <p:cNvPr id="11" name="Group 10"/>
            <p:cNvGrpSpPr/>
            <p:nvPr/>
          </p:nvGrpSpPr>
          <p:grpSpPr>
            <a:xfrm>
              <a:off x="7136161" y="2938789"/>
              <a:ext cx="904298" cy="904296"/>
              <a:chOff x="11192886" y="1709014"/>
              <a:chExt cx="1450593" cy="1450590"/>
            </a:xfrm>
          </p:grpSpPr>
          <p:sp>
            <p:nvSpPr>
              <p:cNvPr id="58" name="Oval 57"/>
              <p:cNvSpPr/>
              <p:nvPr/>
            </p:nvSpPr>
            <p:spPr>
              <a:xfrm>
                <a:off x="11192886" y="1709014"/>
                <a:ext cx="1450593" cy="1450590"/>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825">
                  <a:solidFill>
                    <a:prstClr val="white"/>
                  </a:solidFill>
                </a:endParaRPr>
              </a:p>
            </p:txBody>
          </p:sp>
          <p:sp>
            <p:nvSpPr>
              <p:cNvPr id="60" name="Rectangle 59"/>
              <p:cNvSpPr/>
              <p:nvPr/>
            </p:nvSpPr>
            <p:spPr>
              <a:xfrm>
                <a:off x="11192886" y="1965289"/>
                <a:ext cx="1450591" cy="938045"/>
              </a:xfrm>
              <a:prstGeom prst="rect">
                <a:avLst/>
              </a:prstGeom>
            </p:spPr>
            <p:txBody>
              <a:bodyPr wrap="square" anchor="ctr">
                <a:spAutoFit/>
              </a:bodyPr>
              <a:lstStyle/>
              <a:p>
                <a:pPr algn="ctr" defTabSz="685800" fontAlgn="auto">
                  <a:spcBef>
                    <a:spcPts val="0"/>
                  </a:spcBef>
                  <a:spcAft>
                    <a:spcPts val="0"/>
                  </a:spcAft>
                </a:pPr>
                <a:r>
                  <a:rPr lang="en-US" sz="750" dirty="0">
                    <a:solidFill>
                      <a:prstClr val="white"/>
                    </a:solidFill>
                    <a:latin typeface="Arial"/>
                    <a:ea typeface=""/>
                    <a:cs typeface="Arial" panose="020B0604020202020204" pitchFamily="34" charset="0"/>
                  </a:rPr>
                  <a:t>MSRP</a:t>
                </a:r>
              </a:p>
              <a:p>
                <a:pPr algn="ctr" defTabSz="685800" fontAlgn="auto">
                  <a:spcBef>
                    <a:spcPts val="0"/>
                  </a:spcBef>
                  <a:spcAft>
                    <a:spcPts val="0"/>
                  </a:spcAft>
                </a:pPr>
                <a:r>
                  <a:rPr lang="ja-JP" altLang="en-US" sz="750" dirty="0">
                    <a:solidFill>
                      <a:prstClr val="white"/>
                    </a:solidFill>
                    <a:latin typeface="Arial"/>
                    <a:ea typeface="ＭＳ Ｐゴシック" charset="-128"/>
                    <a:cs typeface="Arial" panose="020B0604020202020204" pitchFamily="34" charset="0"/>
                  </a:rPr>
                  <a:t>メーカー希望小売価格</a:t>
                </a:r>
                <a:endParaRPr lang="en-US" sz="750" dirty="0">
                  <a:solidFill>
                    <a:prstClr val="white"/>
                  </a:solidFill>
                  <a:latin typeface="Arial"/>
                  <a:ea typeface=""/>
                  <a:cs typeface="Arial" panose="020B0604020202020204" pitchFamily="34" charset="0"/>
                </a:endParaRPr>
              </a:p>
            </p:txBody>
          </p:sp>
        </p:grpSp>
        <p:sp>
          <p:nvSpPr>
            <p:cNvPr id="63" name="TextBox 62"/>
            <p:cNvSpPr txBox="1"/>
            <p:nvPr/>
          </p:nvSpPr>
          <p:spPr>
            <a:xfrm>
              <a:off x="8082488" y="3352128"/>
              <a:ext cx="618676" cy="122492"/>
            </a:xfrm>
            <a:prstGeom prst="rect">
              <a:avLst/>
            </a:prstGeom>
            <a:noFill/>
          </p:spPr>
          <p:txBody>
            <a:bodyPr wrap="square" tIns="0" bIns="0" rtlCol="0" anchor="ctr">
              <a:noAutofit/>
            </a:bodyPr>
            <a:lstStyle/>
            <a:p>
              <a:pPr algn="ctr" defTabSz="685800" fontAlgn="auto">
                <a:spcBef>
                  <a:spcPts val="0"/>
                </a:spcBef>
                <a:spcAft>
                  <a:spcPts val="0"/>
                </a:spcAft>
              </a:pPr>
              <a:r>
                <a:rPr lang="en-US" sz="1500" dirty="0">
                  <a:solidFill>
                    <a:srgbClr val="5C5E60"/>
                  </a:solidFill>
                  <a:latin typeface="Arial"/>
                  <a:ea typeface=""/>
                  <a:cs typeface="Arial" panose="020B0604020202020204" pitchFamily="34" charset="0"/>
                </a:rPr>
                <a:t>+</a:t>
              </a:r>
            </a:p>
          </p:txBody>
        </p:sp>
        <p:grpSp>
          <p:nvGrpSpPr>
            <p:cNvPr id="15" name="Group 14"/>
            <p:cNvGrpSpPr/>
            <p:nvPr/>
          </p:nvGrpSpPr>
          <p:grpSpPr>
            <a:xfrm>
              <a:off x="8756149" y="2924942"/>
              <a:ext cx="904298" cy="904296"/>
              <a:chOff x="9485293" y="2527279"/>
              <a:chExt cx="1450593" cy="1450590"/>
            </a:xfrm>
          </p:grpSpPr>
          <p:sp>
            <p:nvSpPr>
              <p:cNvPr id="66" name="Oval 65"/>
              <p:cNvSpPr/>
              <p:nvPr/>
            </p:nvSpPr>
            <p:spPr>
              <a:xfrm>
                <a:off x="9485293" y="2527279"/>
                <a:ext cx="1450593" cy="1450590"/>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825">
                  <a:solidFill>
                    <a:prstClr val="white"/>
                  </a:solidFill>
                </a:endParaRPr>
              </a:p>
            </p:txBody>
          </p:sp>
          <p:sp>
            <p:nvSpPr>
              <p:cNvPr id="67" name="Rectangle 66"/>
              <p:cNvSpPr/>
              <p:nvPr/>
            </p:nvSpPr>
            <p:spPr>
              <a:xfrm>
                <a:off x="9485293" y="2906974"/>
                <a:ext cx="1450591" cy="691189"/>
              </a:xfrm>
              <a:prstGeom prst="rect">
                <a:avLst/>
              </a:prstGeom>
            </p:spPr>
            <p:txBody>
              <a:bodyPr wrap="square" anchor="ctr">
                <a:spAutoFit/>
              </a:bodyPr>
              <a:lstStyle/>
              <a:p>
                <a:pPr algn="ctr" defTabSz="685800" fontAlgn="auto">
                  <a:spcBef>
                    <a:spcPts val="0"/>
                  </a:spcBef>
                  <a:spcAft>
                    <a:spcPts val="0"/>
                  </a:spcAft>
                </a:pPr>
                <a:r>
                  <a:rPr lang="ja-JP" altLang="en-US" sz="750" dirty="0">
                    <a:solidFill>
                      <a:prstClr val="white"/>
                    </a:solidFill>
                    <a:latin typeface="Arial"/>
                    <a:ea typeface="ＭＳ Ｐゴシック" charset="-128"/>
                    <a:cs typeface="Arial" panose="020B0604020202020204" pitchFamily="34" charset="0"/>
                  </a:rPr>
                  <a:t>サブスクリプション</a:t>
                </a:r>
                <a:r>
                  <a:rPr lang="en-US" altLang="ja-JP" sz="750" dirty="0">
                    <a:solidFill>
                      <a:prstClr val="white"/>
                    </a:solidFill>
                    <a:latin typeface="Arial"/>
                    <a:ea typeface="ＭＳ Ｐゴシック" charset="-128"/>
                    <a:cs typeface="Arial" panose="020B0604020202020204" pitchFamily="34" charset="0"/>
                  </a:rPr>
                  <a:t>/ </a:t>
                </a:r>
                <a:r>
                  <a:rPr lang="ja-JP" altLang="en-US" sz="750" dirty="0">
                    <a:solidFill>
                      <a:prstClr val="white"/>
                    </a:solidFill>
                    <a:latin typeface="Arial"/>
                    <a:ea typeface="ＭＳ Ｐゴシック" charset="-128"/>
                    <a:cs typeface="Arial" panose="020B0604020202020204" pitchFamily="34" charset="0"/>
                  </a:rPr>
                  <a:t>月</a:t>
                </a:r>
                <a:endParaRPr lang="en-US" sz="750" dirty="0">
                  <a:solidFill>
                    <a:prstClr val="white"/>
                  </a:solidFill>
                  <a:latin typeface="Arial"/>
                  <a:ea typeface=""/>
                  <a:cs typeface="Arial" panose="020B0604020202020204" pitchFamily="34" charset="0"/>
                </a:endParaRPr>
              </a:p>
            </p:txBody>
          </p:sp>
        </p:grpSp>
      </p:grpSp>
      <p:sp>
        <p:nvSpPr>
          <p:cNvPr id="2" name="Rectangle 1"/>
          <p:cNvSpPr/>
          <p:nvPr/>
        </p:nvSpPr>
        <p:spPr>
          <a:xfrm>
            <a:off x="-168742" y="717355"/>
            <a:ext cx="355532" cy="460374"/>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pic>
        <p:nvPicPr>
          <p:cNvPr id="23" name="Picture 22"/>
          <p:cNvPicPr>
            <a:picLocks noChangeAspect="1"/>
          </p:cNvPicPr>
          <p:nvPr/>
        </p:nvPicPr>
        <p:blipFill>
          <a:blip r:embed="rId3"/>
          <a:stretch>
            <a:fillRect/>
          </a:stretch>
        </p:blipFill>
        <p:spPr>
          <a:xfrm>
            <a:off x="-2593688" y="556629"/>
            <a:ext cx="6334626" cy="4011930"/>
          </a:xfrm>
          <a:prstGeom prst="rect">
            <a:avLst/>
          </a:prstGeom>
          <a:ln w="12700">
            <a:miter lim="400000"/>
          </a:ln>
          <a:effectLst>
            <a:outerShdw blurRad="355600" rotWithShape="0">
              <a:srgbClr val="000000">
                <a:alpha val="32000"/>
              </a:srgbClr>
            </a:outerShdw>
          </a:effectLst>
        </p:spPr>
      </p:pic>
      <p:grpSp>
        <p:nvGrpSpPr>
          <p:cNvPr id="9" name="Group 8"/>
          <p:cNvGrpSpPr/>
          <p:nvPr/>
        </p:nvGrpSpPr>
        <p:grpSpPr>
          <a:xfrm>
            <a:off x="4427298" y="296701"/>
            <a:ext cx="4307628" cy="1662641"/>
            <a:chOff x="5903064" y="395602"/>
            <a:chExt cx="5743504" cy="2216853"/>
          </a:xfrm>
        </p:grpSpPr>
        <p:cxnSp>
          <p:nvCxnSpPr>
            <p:cNvPr id="26" name="Straight Connector 25"/>
            <p:cNvCxnSpPr/>
            <p:nvPr/>
          </p:nvCxnSpPr>
          <p:spPr>
            <a:xfrm flipV="1">
              <a:off x="5941165" y="2034400"/>
              <a:ext cx="5606081" cy="53676"/>
            </a:xfrm>
            <a:prstGeom prst="line">
              <a:avLst/>
            </a:prstGeom>
            <a:ln w="12700">
              <a:solidFill>
                <a:srgbClr val="02BACC"/>
              </a:solidFill>
            </a:ln>
          </p:spPr>
          <p:style>
            <a:lnRef idx="1">
              <a:schemeClr val="accent1"/>
            </a:lnRef>
            <a:fillRef idx="0">
              <a:schemeClr val="accent1"/>
            </a:fillRef>
            <a:effectRef idx="0">
              <a:schemeClr val="accent1"/>
            </a:effectRef>
            <a:fontRef idx="minor">
              <a:schemeClr val="tx1"/>
            </a:fontRef>
          </p:style>
        </p:cxnSp>
        <p:sp>
          <p:nvSpPr>
            <p:cNvPr id="29" name="Shape 699"/>
            <p:cNvSpPr/>
            <p:nvPr/>
          </p:nvSpPr>
          <p:spPr>
            <a:xfrm>
              <a:off x="5903064" y="2120061"/>
              <a:ext cx="5238179" cy="492394"/>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t">
              <a:spAutoFit/>
            </a:bodyPr>
            <a:lstStyle/>
            <a:p>
              <a:pPr algn="ctr" defTabSz="371429" fontAlgn="auto">
                <a:spcBef>
                  <a:spcPts val="0"/>
                </a:spcBef>
                <a:spcAft>
                  <a:spcPts val="0"/>
                </a:spcAft>
                <a:defRPr sz="8000">
                  <a:solidFill>
                    <a:srgbClr val="FFFFFF"/>
                  </a:solidFill>
                </a:defRPr>
              </a:pPr>
              <a:r>
                <a:rPr lang="en-US" sz="2100" dirty="0">
                  <a:solidFill>
                    <a:srgbClr val="02BACC"/>
                  </a:solidFill>
                  <a:latin typeface="Arial"/>
                  <a:ea typeface="Arial" charset="0"/>
                  <a:cs typeface="Arial" charset="0"/>
                </a:rPr>
                <a:t>Cisco Spark Board 55</a:t>
              </a:r>
            </a:p>
          </p:txBody>
        </p:sp>
        <p:sp>
          <p:nvSpPr>
            <p:cNvPr id="28" name="Shape 699"/>
            <p:cNvSpPr/>
            <p:nvPr/>
          </p:nvSpPr>
          <p:spPr>
            <a:xfrm>
              <a:off x="5903065" y="395602"/>
              <a:ext cx="5502872" cy="1391100"/>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b" anchorCtr="0">
              <a:spAutoFit/>
            </a:bodyPr>
            <a:lstStyle/>
            <a:p>
              <a:pPr defTabSz="371429" fontAlgn="auto">
                <a:lnSpc>
                  <a:spcPct val="90000"/>
                </a:lnSpc>
                <a:spcBef>
                  <a:spcPts val="0"/>
                </a:spcBef>
                <a:spcAft>
                  <a:spcPts val="0"/>
                </a:spcAft>
                <a:defRPr sz="8000">
                  <a:solidFill>
                    <a:srgbClr val="FFFFFF"/>
                  </a:solidFill>
                </a:defRPr>
              </a:pPr>
              <a:r>
                <a:rPr lang="en-US" sz="3600" dirty="0">
                  <a:solidFill>
                    <a:srgbClr val="02BACC"/>
                  </a:solidFill>
                  <a:latin typeface="Arial"/>
                  <a:ea typeface="Arial MT Std Light" charset="0"/>
                  <a:cs typeface="Arial MT Std Light" charset="0"/>
                </a:rPr>
                <a:t>Cisco Spark Board </a:t>
              </a:r>
              <a:br>
                <a:rPr lang="en-US" sz="3600" dirty="0">
                  <a:solidFill>
                    <a:srgbClr val="02BACC"/>
                  </a:solidFill>
                  <a:latin typeface="Arial"/>
                  <a:ea typeface="Arial MT Std Light" charset="0"/>
                  <a:cs typeface="Arial MT Std Light" charset="0"/>
                </a:rPr>
              </a:br>
              <a:endParaRPr lang="en-US" sz="3600" dirty="0">
                <a:solidFill>
                  <a:srgbClr val="02BACC"/>
                </a:solidFill>
                <a:latin typeface="Arial"/>
                <a:ea typeface="Arial MT Std Light" charset="0"/>
                <a:cs typeface="Arial MT Std Light" charset="0"/>
              </a:endParaRPr>
            </a:p>
          </p:txBody>
        </p:sp>
        <p:sp>
          <p:nvSpPr>
            <p:cNvPr id="8" name="TextBox 7"/>
            <p:cNvSpPr txBox="1"/>
            <p:nvPr/>
          </p:nvSpPr>
          <p:spPr>
            <a:xfrm>
              <a:off x="5903064" y="1570305"/>
              <a:ext cx="5743504" cy="492442"/>
            </a:xfrm>
            <a:prstGeom prst="rect">
              <a:avLst/>
            </a:prstGeom>
            <a:noFill/>
          </p:spPr>
          <p:txBody>
            <a:bodyPr wrap="square" lIns="20574" rIns="0" rtlCol="0">
              <a:spAutoFit/>
            </a:bodyPr>
            <a:lstStyle/>
            <a:p>
              <a:pPr defTabSz="685800" fontAlgn="auto">
                <a:spcBef>
                  <a:spcPts val="0"/>
                </a:spcBef>
                <a:spcAft>
                  <a:spcPts val="0"/>
                </a:spcAft>
              </a:pPr>
              <a:r>
                <a:rPr lang="ja-JP" altLang="en-US" sz="900" dirty="0">
                  <a:solidFill>
                    <a:prstClr val="black">
                      <a:lumMod val="50000"/>
                      <a:lumOff val="50000"/>
                    </a:prstClr>
                  </a:solidFill>
                  <a:latin typeface="Arial"/>
                  <a:ea typeface="ＭＳ Ｐゴシック" charset="-128"/>
                  <a:cs typeface=""/>
                </a:rPr>
                <a:t>マンスリー　サブルクリプションは</a:t>
              </a:r>
              <a:r>
                <a:rPr lang="en-US" sz="900" dirty="0">
                  <a:solidFill>
                    <a:prstClr val="black">
                      <a:lumMod val="50000"/>
                      <a:lumOff val="50000"/>
                    </a:prstClr>
                  </a:solidFill>
                  <a:latin typeface="Arial"/>
                  <a:ea typeface=""/>
                  <a:cs typeface=""/>
                </a:rPr>
                <a:t>Cisco Spark Cloud Service + Software Upgrade + Cisco Spark Board Helpdesk</a:t>
              </a:r>
              <a:r>
                <a:rPr lang="ja-JP" altLang="en-US" sz="900" dirty="0">
                  <a:solidFill>
                    <a:prstClr val="black">
                      <a:lumMod val="50000"/>
                      <a:lumOff val="50000"/>
                    </a:prstClr>
                  </a:solidFill>
                  <a:latin typeface="Arial"/>
                  <a:ea typeface="ＭＳ Ｐゴシック" charset="-128"/>
                  <a:cs typeface=""/>
                </a:rPr>
                <a:t>を含みます。</a:t>
              </a:r>
              <a:endParaRPr lang="en-US" sz="900" dirty="0">
                <a:solidFill>
                  <a:prstClr val="black">
                    <a:lumMod val="50000"/>
                    <a:lumOff val="50000"/>
                  </a:prstClr>
                </a:solidFill>
                <a:latin typeface="Arial"/>
                <a:ea typeface=""/>
                <a:cs typeface=""/>
              </a:endParaRPr>
            </a:p>
          </p:txBody>
        </p:sp>
      </p:grpSp>
      <p:sp>
        <p:nvSpPr>
          <p:cNvPr id="22" name="Shape 699"/>
          <p:cNvSpPr/>
          <p:nvPr/>
        </p:nvSpPr>
        <p:spPr>
          <a:xfrm>
            <a:off x="4504513" y="2913518"/>
            <a:ext cx="3928634" cy="369296"/>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t">
            <a:spAutoFit/>
          </a:bodyPr>
          <a:lstStyle/>
          <a:p>
            <a:pPr algn="ctr" defTabSz="371429" fontAlgn="auto">
              <a:spcBef>
                <a:spcPts val="0"/>
              </a:spcBef>
              <a:spcAft>
                <a:spcPts val="0"/>
              </a:spcAft>
              <a:defRPr sz="8000">
                <a:solidFill>
                  <a:srgbClr val="FFFFFF"/>
                </a:solidFill>
              </a:defRPr>
            </a:pPr>
            <a:r>
              <a:rPr lang="en-US" sz="2100" dirty="0">
                <a:solidFill>
                  <a:srgbClr val="02BACC"/>
                </a:solidFill>
                <a:latin typeface="Arial"/>
                <a:ea typeface="Arial" charset="0"/>
                <a:cs typeface="Arial" charset="0"/>
              </a:rPr>
              <a:t>Cisco Spark Board 70</a:t>
            </a:r>
          </a:p>
        </p:txBody>
      </p:sp>
      <p:grpSp>
        <p:nvGrpSpPr>
          <p:cNvPr id="30" name="Group 29"/>
          <p:cNvGrpSpPr/>
          <p:nvPr/>
        </p:nvGrpSpPr>
        <p:grpSpPr>
          <a:xfrm>
            <a:off x="5565856" y="3304728"/>
            <a:ext cx="678224" cy="678222"/>
            <a:chOff x="11192886" y="1709014"/>
            <a:chExt cx="1450593" cy="1450590"/>
          </a:xfrm>
        </p:grpSpPr>
        <p:sp>
          <p:nvSpPr>
            <p:cNvPr id="38" name="Oval 37"/>
            <p:cNvSpPr/>
            <p:nvPr/>
          </p:nvSpPr>
          <p:spPr>
            <a:xfrm>
              <a:off x="11192886" y="1709014"/>
              <a:ext cx="1450593" cy="1450590"/>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825">
                <a:solidFill>
                  <a:prstClr val="white"/>
                </a:solidFill>
              </a:endParaRPr>
            </a:p>
          </p:txBody>
        </p:sp>
        <p:sp>
          <p:nvSpPr>
            <p:cNvPr id="39" name="Rectangle 38"/>
            <p:cNvSpPr/>
            <p:nvPr/>
          </p:nvSpPr>
          <p:spPr>
            <a:xfrm>
              <a:off x="11192886" y="1965289"/>
              <a:ext cx="1450591" cy="938045"/>
            </a:xfrm>
            <a:prstGeom prst="rect">
              <a:avLst/>
            </a:prstGeom>
          </p:spPr>
          <p:txBody>
            <a:bodyPr wrap="square" anchor="ctr">
              <a:spAutoFit/>
            </a:bodyPr>
            <a:lstStyle/>
            <a:p>
              <a:pPr algn="ctr" defTabSz="685800" fontAlgn="auto">
                <a:spcBef>
                  <a:spcPts val="0"/>
                </a:spcBef>
                <a:spcAft>
                  <a:spcPts val="0"/>
                </a:spcAft>
              </a:pPr>
              <a:r>
                <a:rPr lang="en-US" sz="750" dirty="0">
                  <a:solidFill>
                    <a:prstClr val="white"/>
                  </a:solidFill>
                  <a:latin typeface="Arial"/>
                  <a:ea typeface=""/>
                  <a:cs typeface="Arial" panose="020B0604020202020204" pitchFamily="34" charset="0"/>
                </a:rPr>
                <a:t>MSRP</a:t>
              </a:r>
            </a:p>
            <a:p>
              <a:pPr algn="ctr" defTabSz="685800" fontAlgn="auto">
                <a:spcBef>
                  <a:spcPts val="0"/>
                </a:spcBef>
                <a:spcAft>
                  <a:spcPts val="0"/>
                </a:spcAft>
              </a:pPr>
              <a:r>
                <a:rPr lang="ja-JP" altLang="en-US" sz="750" dirty="0">
                  <a:solidFill>
                    <a:prstClr val="white"/>
                  </a:solidFill>
                  <a:latin typeface="Arial"/>
                  <a:ea typeface="ＭＳ Ｐゴシック" charset="-128"/>
                  <a:cs typeface="Arial" panose="020B0604020202020204" pitchFamily="34" charset="0"/>
                </a:rPr>
                <a:t>メーカー希望小売価格</a:t>
              </a:r>
              <a:endParaRPr lang="en-US" sz="750" dirty="0">
                <a:solidFill>
                  <a:prstClr val="white"/>
                </a:solidFill>
                <a:latin typeface="Arial"/>
                <a:ea typeface=""/>
                <a:cs typeface="Arial" panose="020B0604020202020204" pitchFamily="34" charset="0"/>
              </a:endParaRPr>
            </a:p>
          </p:txBody>
        </p:sp>
      </p:grpSp>
      <p:sp>
        <p:nvSpPr>
          <p:cNvPr id="32" name="TextBox 31"/>
          <p:cNvSpPr txBox="1"/>
          <p:nvPr/>
        </p:nvSpPr>
        <p:spPr>
          <a:xfrm>
            <a:off x="6275601" y="3614732"/>
            <a:ext cx="464007" cy="91869"/>
          </a:xfrm>
          <a:prstGeom prst="rect">
            <a:avLst/>
          </a:prstGeom>
          <a:noFill/>
        </p:spPr>
        <p:txBody>
          <a:bodyPr wrap="square" tIns="0" bIns="0" rtlCol="0" anchor="ctr">
            <a:noAutofit/>
          </a:bodyPr>
          <a:lstStyle/>
          <a:p>
            <a:pPr algn="ctr" defTabSz="685800" fontAlgn="auto">
              <a:spcBef>
                <a:spcPts val="0"/>
              </a:spcBef>
              <a:spcAft>
                <a:spcPts val="0"/>
              </a:spcAft>
            </a:pPr>
            <a:r>
              <a:rPr lang="en-US" sz="1500" dirty="0">
                <a:solidFill>
                  <a:srgbClr val="5C5E60"/>
                </a:solidFill>
                <a:latin typeface="Arial"/>
                <a:ea typeface=""/>
                <a:cs typeface="Arial" panose="020B0604020202020204" pitchFamily="34" charset="0"/>
              </a:rPr>
              <a:t>+</a:t>
            </a:r>
          </a:p>
        </p:txBody>
      </p:sp>
      <p:grpSp>
        <p:nvGrpSpPr>
          <p:cNvPr id="33" name="Group 32"/>
          <p:cNvGrpSpPr/>
          <p:nvPr/>
        </p:nvGrpSpPr>
        <p:grpSpPr>
          <a:xfrm>
            <a:off x="6780847" y="3294343"/>
            <a:ext cx="678224" cy="678222"/>
            <a:chOff x="9485293" y="2527279"/>
            <a:chExt cx="1450593" cy="1450590"/>
          </a:xfrm>
        </p:grpSpPr>
        <p:sp>
          <p:nvSpPr>
            <p:cNvPr id="34" name="Oval 33"/>
            <p:cNvSpPr/>
            <p:nvPr/>
          </p:nvSpPr>
          <p:spPr>
            <a:xfrm>
              <a:off x="9485293" y="2527279"/>
              <a:ext cx="1450593" cy="1450590"/>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825">
                <a:solidFill>
                  <a:prstClr val="white"/>
                </a:solidFill>
              </a:endParaRPr>
            </a:p>
          </p:txBody>
        </p:sp>
        <p:sp>
          <p:nvSpPr>
            <p:cNvPr id="35" name="Rectangle 34"/>
            <p:cNvSpPr/>
            <p:nvPr/>
          </p:nvSpPr>
          <p:spPr>
            <a:xfrm>
              <a:off x="9485293" y="2906974"/>
              <a:ext cx="1450591" cy="691189"/>
            </a:xfrm>
            <a:prstGeom prst="rect">
              <a:avLst/>
            </a:prstGeom>
          </p:spPr>
          <p:txBody>
            <a:bodyPr wrap="square" anchor="ctr">
              <a:spAutoFit/>
            </a:bodyPr>
            <a:lstStyle/>
            <a:p>
              <a:pPr algn="ctr" defTabSz="685800" fontAlgn="auto">
                <a:spcBef>
                  <a:spcPts val="0"/>
                </a:spcBef>
                <a:spcAft>
                  <a:spcPts val="0"/>
                </a:spcAft>
              </a:pPr>
              <a:r>
                <a:rPr lang="ja-JP" altLang="en-US" sz="750" dirty="0">
                  <a:solidFill>
                    <a:prstClr val="white"/>
                  </a:solidFill>
                  <a:latin typeface="Arial"/>
                  <a:ea typeface="ＭＳ Ｐゴシック" charset="-128"/>
                  <a:cs typeface="Arial" panose="020B0604020202020204" pitchFamily="34" charset="0"/>
                </a:rPr>
                <a:t>サブスク</a:t>
              </a:r>
              <a:r>
                <a:rPr lang="en-US" altLang="ja-JP" sz="750" dirty="0">
                  <a:solidFill>
                    <a:prstClr val="white"/>
                  </a:solidFill>
                  <a:latin typeface="Arial"/>
                  <a:ea typeface="ＭＳ Ｐゴシック" charset="-128"/>
                  <a:cs typeface="Arial" panose="020B0604020202020204" pitchFamily="34" charset="0"/>
                </a:rPr>
                <a:t>r</a:t>
              </a:r>
              <a:r>
                <a:rPr lang="ja-JP" altLang="en-US" sz="750" dirty="0">
                  <a:solidFill>
                    <a:prstClr val="white"/>
                  </a:solidFill>
                  <a:latin typeface="Arial"/>
                  <a:ea typeface="ＭＳ Ｐゴシック" charset="-128"/>
                  <a:cs typeface="Arial" panose="020B0604020202020204" pitchFamily="34" charset="0"/>
                </a:rPr>
                <a:t>プション</a:t>
              </a:r>
              <a:r>
                <a:rPr lang="en-US" altLang="ja-JP" sz="750" dirty="0">
                  <a:solidFill>
                    <a:prstClr val="white"/>
                  </a:solidFill>
                  <a:latin typeface="Arial"/>
                  <a:ea typeface="ＭＳ Ｐゴシック" charset="-128"/>
                  <a:cs typeface="Arial" panose="020B0604020202020204" pitchFamily="34" charset="0"/>
                </a:rPr>
                <a:t>/</a:t>
              </a:r>
              <a:r>
                <a:rPr lang="ja-JP" altLang="en-US" sz="750" dirty="0">
                  <a:solidFill>
                    <a:prstClr val="white"/>
                  </a:solidFill>
                  <a:latin typeface="Arial"/>
                  <a:ea typeface="ＭＳ Ｐゴシック" charset="-128"/>
                  <a:cs typeface="Arial" panose="020B0604020202020204" pitchFamily="34" charset="0"/>
                </a:rPr>
                <a:t>月</a:t>
              </a:r>
              <a:endParaRPr lang="en-US" sz="750" dirty="0">
                <a:solidFill>
                  <a:prstClr val="white"/>
                </a:solidFill>
                <a:latin typeface="Arial"/>
                <a:ea typeface=""/>
                <a:cs typeface="Arial" panose="020B0604020202020204" pitchFamily="34" charset="0"/>
              </a:endParaRPr>
            </a:p>
          </p:txBody>
        </p:sp>
      </p:grpSp>
      <p:cxnSp>
        <p:nvCxnSpPr>
          <p:cNvPr id="40" name="Straight Connector 39"/>
          <p:cNvCxnSpPr/>
          <p:nvPr/>
        </p:nvCxnSpPr>
        <p:spPr>
          <a:xfrm flipV="1">
            <a:off x="4289334" y="4098957"/>
            <a:ext cx="4204561" cy="40257"/>
          </a:xfrm>
          <a:prstGeom prst="line">
            <a:avLst/>
          </a:prstGeom>
          <a:ln w="12700">
            <a:solidFill>
              <a:srgbClr val="02BA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6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37667" y="2039538"/>
            <a:ext cx="4268666" cy="1064424"/>
          </a:xfrm>
          <a:prstGeom prst="rect">
            <a:avLst/>
          </a:prstGeom>
        </p:spPr>
      </p:pic>
    </p:spTree>
    <p:extLst>
      <p:ext uri="{BB962C8B-B14F-4D97-AF65-F5344CB8AC3E}">
        <p14:creationId xmlns:p14="http://schemas.microsoft.com/office/powerpoint/2010/main" val="38355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347614"/>
            <a:ext cx="5924091" cy="33504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algn="ctr" defTabSz="457178"/>
            <a:r>
              <a:rPr lang="ja-JP" altLang="en-US" sz="40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ファイル</a:t>
            </a:r>
            <a:r>
              <a:rPr lang="en-US" altLang="ja-JP" sz="40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40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自動整理</a:t>
            </a:r>
            <a:endParaRPr lang="en-US" sz="40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Right Arrow 13"/>
          <p:cNvSpPr/>
          <p:nvPr/>
        </p:nvSpPr>
        <p:spPr>
          <a:xfrm>
            <a:off x="755577" y="2101222"/>
            <a:ext cx="1152128" cy="288032"/>
          </a:xfrm>
          <a:prstGeom prst="rightArrow">
            <a:avLst/>
          </a:prstGeom>
          <a:solidFill>
            <a:srgbClr val="FF0000"/>
          </a:solidFill>
          <a:ln>
            <a:solidFill>
              <a:schemeClr val="bg1"/>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sp>
        <p:nvSpPr>
          <p:cNvPr id="15" name="TextBox 14"/>
          <p:cNvSpPr txBox="1"/>
          <p:nvPr/>
        </p:nvSpPr>
        <p:spPr>
          <a:xfrm>
            <a:off x="251520" y="2469981"/>
            <a:ext cx="1944216" cy="646331"/>
          </a:xfrm>
          <a:prstGeom prst="rect">
            <a:avLst/>
          </a:prstGeom>
          <a:noFill/>
        </p:spPr>
        <p:txBody>
          <a:bodyPr wrap="square" rtlCol="0">
            <a:spAutoFit/>
          </a:bodyPr>
          <a:lstStyle/>
          <a:p>
            <a:pPr defTabSz="685800" fontAlgn="auto">
              <a:spcBef>
                <a:spcPts val="0"/>
              </a:spcBef>
              <a:spcAft>
                <a:spcPts val="0"/>
              </a:spcAft>
            </a:pPr>
            <a:r>
              <a:rPr lang="ja-JP" altLang="en-US" sz="1200" dirty="0">
                <a:solidFill>
                  <a:prstClr val="black"/>
                </a:solidFill>
                <a:latin typeface="Arial"/>
                <a:ea typeface="ＭＳ Ｐゴシック" charset="-128"/>
                <a:cs typeface=""/>
              </a:rPr>
              <a:t>③ファイルをクリック</a:t>
            </a:r>
            <a:endParaRPr lang="en-US" altLang="ja-JP" sz="1200" dirty="0">
              <a:solidFill>
                <a:prstClr val="black"/>
              </a:solidFill>
              <a:latin typeface="Arial"/>
              <a:ea typeface="ＭＳ Ｐゴシック" charset="-128"/>
              <a:cs typeface=""/>
            </a:endParaRPr>
          </a:p>
          <a:p>
            <a:pPr defTabSz="685800" fontAlgn="auto">
              <a:spcBef>
                <a:spcPts val="0"/>
              </a:spcBef>
              <a:spcAft>
                <a:spcPts val="0"/>
              </a:spcAft>
            </a:pPr>
            <a:r>
              <a:rPr lang="ja-JP" altLang="en-US" sz="1200" dirty="0">
                <a:solidFill>
                  <a:prstClr val="black"/>
                </a:solidFill>
                <a:latin typeface="Arial"/>
                <a:ea typeface="ＭＳ Ｐゴシック" charset="-128"/>
                <a:cs typeface=""/>
              </a:rPr>
              <a:t>　するとやりとりした</a:t>
            </a:r>
            <a:endParaRPr lang="en-US" altLang="ja-JP" sz="1200" dirty="0">
              <a:solidFill>
                <a:prstClr val="black"/>
              </a:solidFill>
              <a:latin typeface="Arial"/>
              <a:ea typeface="ＭＳ Ｐゴシック" charset="-128"/>
              <a:cs typeface=""/>
            </a:endParaRPr>
          </a:p>
          <a:p>
            <a:pPr defTabSz="685800" fontAlgn="auto">
              <a:spcBef>
                <a:spcPts val="0"/>
              </a:spcBef>
              <a:spcAft>
                <a:spcPts val="0"/>
              </a:spcAft>
            </a:pPr>
            <a:r>
              <a:rPr lang="ja-JP" altLang="en-US" sz="1200" dirty="0">
                <a:solidFill>
                  <a:prstClr val="black"/>
                </a:solidFill>
                <a:latin typeface="Arial"/>
                <a:ea typeface="ＭＳ Ｐゴシック" charset="-128"/>
                <a:cs typeface=""/>
              </a:rPr>
              <a:t>　日に一発で飛べる</a:t>
            </a:r>
            <a:endParaRPr lang="en-US" altLang="ja-JP" sz="1200" dirty="0">
              <a:solidFill>
                <a:prstClr val="black"/>
              </a:solidFill>
              <a:latin typeface="Arial"/>
              <a:ea typeface="ＭＳ Ｐゴシック" charset="-128"/>
              <a:cs typeface=""/>
            </a:endParaRPr>
          </a:p>
        </p:txBody>
      </p:sp>
      <p:sp>
        <p:nvSpPr>
          <p:cNvPr id="16" name="Right Arrow 15"/>
          <p:cNvSpPr/>
          <p:nvPr/>
        </p:nvSpPr>
        <p:spPr>
          <a:xfrm rot="10800000">
            <a:off x="7524328" y="1851670"/>
            <a:ext cx="1152128" cy="288032"/>
          </a:xfrm>
          <a:prstGeom prst="rightArrow">
            <a:avLst/>
          </a:prstGeom>
          <a:solidFill>
            <a:srgbClr val="FF0000"/>
          </a:solidFill>
          <a:ln>
            <a:solidFill>
              <a:schemeClr val="bg1"/>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sp>
        <p:nvSpPr>
          <p:cNvPr id="17" name="TextBox 16"/>
          <p:cNvSpPr txBox="1"/>
          <p:nvPr/>
        </p:nvSpPr>
        <p:spPr>
          <a:xfrm>
            <a:off x="7704348" y="2239149"/>
            <a:ext cx="1944216" cy="461665"/>
          </a:xfrm>
          <a:prstGeom prst="rect">
            <a:avLst/>
          </a:prstGeom>
          <a:noFill/>
        </p:spPr>
        <p:txBody>
          <a:bodyPr wrap="square" rtlCol="0">
            <a:spAutoFit/>
          </a:bodyPr>
          <a:lstStyle/>
          <a:p>
            <a:pPr defTabSz="685800" fontAlgn="auto">
              <a:spcBef>
                <a:spcPts val="0"/>
              </a:spcBef>
              <a:spcAft>
                <a:spcPts val="0"/>
              </a:spcAft>
            </a:pPr>
            <a:r>
              <a:rPr lang="ja-JP" altLang="en-US" sz="1200" dirty="0">
                <a:solidFill>
                  <a:prstClr val="black"/>
                </a:solidFill>
                <a:latin typeface="Arial"/>
                <a:ea typeface="ＭＳ Ｐゴシック" charset="-128"/>
                <a:cs typeface=""/>
              </a:rPr>
              <a:t>①</a:t>
            </a:r>
            <a:r>
              <a:rPr lang="en-US" altLang="ja-JP" sz="1200" dirty="0">
                <a:solidFill>
                  <a:prstClr val="black"/>
                </a:solidFill>
                <a:latin typeface="Arial"/>
                <a:ea typeface="ＭＳ Ｐゴシック" charset="-128"/>
                <a:cs typeface=""/>
              </a:rPr>
              <a:t>PDF/word/Excel</a:t>
            </a:r>
          </a:p>
          <a:p>
            <a:pPr defTabSz="685800" fontAlgn="auto">
              <a:spcBef>
                <a:spcPts val="0"/>
              </a:spcBef>
              <a:spcAft>
                <a:spcPts val="0"/>
              </a:spcAft>
            </a:pPr>
            <a:r>
              <a:rPr lang="en-US" altLang="ja-JP" sz="1200" dirty="0">
                <a:solidFill>
                  <a:prstClr val="black"/>
                </a:solidFill>
                <a:latin typeface="Arial"/>
                <a:ea typeface="ＭＳ Ｐゴシック" charset="-128"/>
                <a:cs typeface=""/>
              </a:rPr>
              <a:t>    PPT/.mp4 </a:t>
            </a:r>
            <a:r>
              <a:rPr lang="ja-JP" altLang="en-US" sz="1200" dirty="0">
                <a:solidFill>
                  <a:prstClr val="black"/>
                </a:solidFill>
                <a:latin typeface="Arial"/>
                <a:ea typeface="ＭＳ Ｐゴシック" charset="-128"/>
                <a:cs typeface=""/>
              </a:rPr>
              <a:t>など</a:t>
            </a:r>
            <a:endParaRPr kumimoji="1" lang="ja-JP" altLang="en-US" sz="1200" dirty="0">
              <a:solidFill>
                <a:prstClr val="black"/>
              </a:solidFill>
              <a:latin typeface="Arial"/>
              <a:ea typeface="ＭＳ Ｐゴシック" charset="-128"/>
              <a:cs typeface=""/>
            </a:endParaRPr>
          </a:p>
        </p:txBody>
      </p:sp>
      <p:sp>
        <p:nvSpPr>
          <p:cNvPr id="18" name="Right Arrow 17"/>
          <p:cNvSpPr/>
          <p:nvPr/>
        </p:nvSpPr>
        <p:spPr>
          <a:xfrm rot="10800000">
            <a:off x="6774492" y="3523345"/>
            <a:ext cx="1152128" cy="288032"/>
          </a:xfrm>
          <a:prstGeom prst="rightArrow">
            <a:avLst/>
          </a:prstGeom>
          <a:solidFill>
            <a:srgbClr val="FF0000"/>
          </a:solidFill>
          <a:ln>
            <a:solidFill>
              <a:schemeClr val="bg1"/>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sp>
        <p:nvSpPr>
          <p:cNvPr id="19" name="TextBox 18"/>
          <p:cNvSpPr txBox="1"/>
          <p:nvPr/>
        </p:nvSpPr>
        <p:spPr>
          <a:xfrm>
            <a:off x="7759787" y="3800013"/>
            <a:ext cx="1944216" cy="276999"/>
          </a:xfrm>
          <a:prstGeom prst="rect">
            <a:avLst/>
          </a:prstGeom>
          <a:noFill/>
        </p:spPr>
        <p:txBody>
          <a:bodyPr wrap="square" rtlCol="0">
            <a:spAutoFit/>
          </a:bodyPr>
          <a:lstStyle/>
          <a:p>
            <a:pPr defTabSz="685800" fontAlgn="auto">
              <a:spcBef>
                <a:spcPts val="0"/>
              </a:spcBef>
              <a:spcAft>
                <a:spcPts val="0"/>
              </a:spcAft>
            </a:pPr>
            <a:r>
              <a:rPr lang="ja-JP" altLang="en-US" sz="1200" dirty="0">
                <a:solidFill>
                  <a:prstClr val="black"/>
                </a:solidFill>
                <a:latin typeface="Arial"/>
                <a:ea typeface="ＭＳ Ｐゴシック" charset="-128"/>
                <a:cs typeface=""/>
              </a:rPr>
              <a:t>②投稿した</a:t>
            </a:r>
            <a:r>
              <a:rPr kumimoji="1" lang="ja-JP" altLang="en-US" sz="1200" dirty="0">
                <a:solidFill>
                  <a:prstClr val="black"/>
                </a:solidFill>
                <a:latin typeface="Arial"/>
                <a:ea typeface="ＭＳ Ｐゴシック" charset="-128"/>
                <a:cs typeface=""/>
              </a:rPr>
              <a:t>日時と人</a:t>
            </a:r>
          </a:p>
        </p:txBody>
      </p:sp>
    </p:spTree>
    <p:extLst>
      <p:ext uri="{BB962C8B-B14F-4D97-AF65-F5344CB8AC3E}">
        <p14:creationId xmlns:p14="http://schemas.microsoft.com/office/powerpoint/2010/main" val="183864569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algn="ctr" defTabSz="457178"/>
            <a:r>
              <a:rPr lang="ja-JP" altLang="en-US" sz="27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簡単検索</a:t>
            </a:r>
            <a:r>
              <a:rPr lang="en-US" altLang="ja-JP" sz="27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27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（全体、人、スペース）</a:t>
            </a:r>
            <a:endParaRPr lang="en-US"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Right Arrow 13"/>
          <p:cNvSpPr/>
          <p:nvPr/>
        </p:nvSpPr>
        <p:spPr>
          <a:xfrm>
            <a:off x="598972" y="1995687"/>
            <a:ext cx="1152128" cy="288032"/>
          </a:xfrm>
          <a:prstGeom prst="rightArrow">
            <a:avLst/>
          </a:prstGeom>
          <a:solidFill>
            <a:srgbClr val="FF0000"/>
          </a:solidFill>
          <a:ln>
            <a:solidFill>
              <a:schemeClr val="bg1"/>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sp>
        <p:nvSpPr>
          <p:cNvPr id="15" name="TextBox 14"/>
          <p:cNvSpPr txBox="1"/>
          <p:nvPr/>
        </p:nvSpPr>
        <p:spPr>
          <a:xfrm>
            <a:off x="179512" y="2418820"/>
            <a:ext cx="1944216" cy="646331"/>
          </a:xfrm>
          <a:prstGeom prst="rect">
            <a:avLst/>
          </a:prstGeom>
          <a:noFill/>
        </p:spPr>
        <p:txBody>
          <a:bodyPr wrap="square" rtlCol="0">
            <a:spAutoFit/>
          </a:bodyPr>
          <a:lstStyle/>
          <a:p>
            <a:pPr defTabSz="685800" fontAlgn="auto">
              <a:spcBef>
                <a:spcPts val="0"/>
              </a:spcBef>
              <a:spcAft>
                <a:spcPts val="0"/>
              </a:spcAft>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[Sando]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に関連する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人・スペース・メッセージ・ファイルを検索</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Right Arrow 15"/>
          <p:cNvSpPr/>
          <p:nvPr/>
        </p:nvSpPr>
        <p:spPr>
          <a:xfrm rot="10800000">
            <a:off x="7092280" y="1995687"/>
            <a:ext cx="1152128" cy="288032"/>
          </a:xfrm>
          <a:prstGeom prst="rightArrow">
            <a:avLst/>
          </a:prstGeom>
          <a:solidFill>
            <a:srgbClr val="FF0000"/>
          </a:solidFill>
          <a:ln>
            <a:solidFill>
              <a:schemeClr val="bg1"/>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pic>
        <p:nvPicPr>
          <p:cNvPr id="10242" name="Picture 2" descr="C:\Users\hiono\Downloads\IMG_29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196098"/>
            <a:ext cx="2160240" cy="38404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3" descr="C:\Users\hiono\Downloads\IMG_29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1" y="1196098"/>
            <a:ext cx="2160241" cy="38404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926510" y="2355727"/>
            <a:ext cx="1944216" cy="646331"/>
          </a:xfrm>
          <a:prstGeom prst="rect">
            <a:avLst/>
          </a:prstGeom>
          <a:noFill/>
        </p:spPr>
        <p:txBody>
          <a:bodyPr wrap="square" rtlCol="0">
            <a:spAutoFit/>
          </a:bodyPr>
          <a:lstStyle/>
          <a:p>
            <a:pPr defTabSz="685800" fontAlgn="auto">
              <a:spcBef>
                <a:spcPts val="0"/>
              </a:spcBef>
              <a:spcAft>
                <a:spcPts val="0"/>
              </a:spcAft>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[Board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に関連する</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fontAlgn="auto">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人・スペース・メッセージ・ファイルを検索</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p:cNvPicPr>
            <a:picLocks noChangeAspect="1"/>
          </p:cNvPicPr>
          <p:nvPr/>
        </p:nvPicPr>
        <p:blipFill>
          <a:blip r:embed="rId5"/>
          <a:stretch>
            <a:fillRect/>
          </a:stretch>
        </p:blipFill>
        <p:spPr>
          <a:xfrm>
            <a:off x="7636505" y="33939"/>
            <a:ext cx="1422452" cy="1422452"/>
          </a:xfrm>
          <a:prstGeom prst="rect">
            <a:avLst/>
          </a:prstGeom>
        </p:spPr>
      </p:pic>
    </p:spTree>
    <p:extLst>
      <p:ext uri="{BB962C8B-B14F-4D97-AF65-F5344CB8AC3E}">
        <p14:creationId xmlns:p14="http://schemas.microsoft.com/office/powerpoint/2010/main" val="108370891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smtClean="0"/>
              <a:t>冲中 恒雄</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APJ</a:t>
            </a:r>
            <a:r>
              <a:rPr kumimoji="1" lang="ja-JP" altLang="en-US" dirty="0" smtClean="0"/>
              <a:t>ボリュームプログラム</a:t>
            </a:r>
            <a:r>
              <a:rPr kumimoji="1" lang="en-US" altLang="ja-JP" dirty="0" smtClean="0"/>
              <a:t> </a:t>
            </a:r>
            <a:r>
              <a:rPr kumimoji="1" lang="ja-JP" altLang="en-US" dirty="0" smtClean="0"/>
              <a:t>オフィス ビジネス開発担当</a:t>
            </a:r>
            <a:endParaRPr kumimoji="1" lang="ja-JP" altLang="en-US" dirty="0"/>
          </a:p>
        </p:txBody>
      </p:sp>
      <p:sp>
        <p:nvSpPr>
          <p:cNvPr id="4" name="テキスト プレースホルダー 3"/>
          <p:cNvSpPr>
            <a:spLocks noGrp="1"/>
          </p:cNvSpPr>
          <p:nvPr>
            <p:ph type="body" sz="quarter" idx="12"/>
          </p:nvPr>
        </p:nvSpPr>
        <p:spPr/>
        <p:txBody>
          <a:bodyPr/>
          <a:lstStyle/>
          <a:p>
            <a:r>
              <a:rPr kumimoji="1" lang="en-US" altLang="ja-JP" dirty="0" smtClean="0"/>
              <a:t>2017/10/05</a:t>
            </a:r>
            <a:endParaRPr kumimoji="1" lang="ja-JP" altLang="en-US" dirty="0"/>
          </a:p>
        </p:txBody>
      </p:sp>
      <p:sp>
        <p:nvSpPr>
          <p:cNvPr id="5" name="テキスト プレースホルダー 4"/>
          <p:cNvSpPr>
            <a:spLocks noGrp="1"/>
          </p:cNvSpPr>
          <p:nvPr>
            <p:ph type="body" sz="quarter" idx="13"/>
          </p:nvPr>
        </p:nvSpPr>
        <p:spPr/>
        <p:txBody>
          <a:bodyPr/>
          <a:lstStyle/>
          <a:p>
            <a:endParaRPr kumimoji="1" lang="ja-JP" altLang="en-US"/>
          </a:p>
        </p:txBody>
      </p:sp>
      <p:sp>
        <p:nvSpPr>
          <p:cNvPr id="6" name="タイトル 5"/>
          <p:cNvSpPr>
            <a:spLocks noGrp="1"/>
          </p:cNvSpPr>
          <p:nvPr>
            <p:ph type="ctrTitle"/>
          </p:nvPr>
        </p:nvSpPr>
        <p:spPr/>
        <p:txBody>
          <a:bodyPr/>
          <a:lstStyle/>
          <a:p>
            <a:r>
              <a:rPr kumimoji="1" lang="en-US" altLang="ja-JP" sz="3600" dirty="0" smtClean="0"/>
              <a:t>Cisco</a:t>
            </a:r>
            <a:r>
              <a:rPr kumimoji="1" lang="ja-JP" altLang="en-US" sz="3600" dirty="0" smtClean="0"/>
              <a:t> </a:t>
            </a:r>
            <a:r>
              <a:rPr kumimoji="1" lang="en-US" altLang="ja-JP" sz="3600" dirty="0" smtClean="0"/>
              <a:t>Start</a:t>
            </a:r>
            <a:r>
              <a:rPr kumimoji="1" lang="ja-JP" altLang="en-US" sz="3600" dirty="0" smtClean="0"/>
              <a:t>シリーズ アクセス</a:t>
            </a:r>
            <a:r>
              <a:rPr kumimoji="1" lang="en-US" altLang="ja-JP" sz="3600" dirty="0" smtClean="0"/>
              <a:t> </a:t>
            </a:r>
            <a:r>
              <a:rPr kumimoji="1" lang="ja-JP" altLang="en-US" sz="3600" dirty="0" smtClean="0"/>
              <a:t>スイッチ</a:t>
            </a:r>
            <a:endParaRPr kumimoji="1" lang="ja-JP" altLang="en-US" sz="3600" dirty="0"/>
          </a:p>
        </p:txBody>
      </p:sp>
    </p:spTree>
    <p:extLst>
      <p:ext uri="{BB962C8B-B14F-4D97-AF65-F5344CB8AC3E}">
        <p14:creationId xmlns:p14="http://schemas.microsoft.com/office/powerpoint/2010/main" val="697018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15667"/>
            <a:ext cx="8345488" cy="731837"/>
          </a:xfrm>
        </p:spPr>
        <p:txBody>
          <a:bodyPr/>
          <a:lstStyle/>
          <a:p>
            <a:r>
              <a:rPr lang="en-US" altLang="ja-JP" sz="2800" dirty="0">
                <a:solidFill>
                  <a:schemeClr val="accent3"/>
                </a:solidFill>
              </a:rPr>
              <a:t>Cisco Start </a:t>
            </a:r>
            <a:r>
              <a:rPr lang="ja-JP" altLang="en-US" sz="2800" dirty="0" smtClean="0">
                <a:solidFill>
                  <a:schemeClr val="accent3"/>
                </a:solidFill>
                <a:latin typeface="+mj-ea"/>
                <a:ea typeface="+mj-ea"/>
              </a:rPr>
              <a:t>シリーズ</a:t>
            </a:r>
            <a:r>
              <a:rPr lang="en-US" altLang="ja-JP" sz="2800" dirty="0" smtClean="0">
                <a:solidFill>
                  <a:schemeClr val="accent3"/>
                </a:solidFill>
                <a:latin typeface="+mj-ea"/>
                <a:ea typeface="+mj-ea"/>
              </a:rPr>
              <a:t/>
            </a:r>
            <a:br>
              <a:rPr lang="en-US" altLang="ja-JP" sz="2800" dirty="0" smtClean="0">
                <a:solidFill>
                  <a:schemeClr val="accent3"/>
                </a:solidFill>
                <a:latin typeface="+mj-ea"/>
                <a:ea typeface="+mj-ea"/>
              </a:rPr>
            </a:br>
            <a:r>
              <a:rPr lang="ja-JP" altLang="en-US" sz="1700" dirty="0">
                <a:solidFill>
                  <a:schemeClr val="accent3"/>
                </a:solidFill>
                <a:latin typeface="+mn-ea"/>
              </a:rPr>
              <a:t>中堅・中小企業のお客様、及びに小規模拠点に最適な製品</a:t>
            </a:r>
            <a:r>
              <a:rPr lang="ja-JP" altLang="en-US" sz="1700" dirty="0" smtClean="0">
                <a:solidFill>
                  <a:schemeClr val="accent3"/>
                </a:solidFill>
                <a:latin typeface="+mn-ea"/>
              </a:rPr>
              <a:t>ポートフォリオ</a:t>
            </a:r>
            <a:endParaRPr kumimoji="1" lang="ja-JP" altLang="en-US" sz="1700" dirty="0">
              <a:solidFill>
                <a:schemeClr val="accent3"/>
              </a:solidFill>
              <a:latin typeface="+mj-ea"/>
            </a:endParaRPr>
          </a:p>
        </p:txBody>
      </p:sp>
      <p:sp>
        <p:nvSpPr>
          <p:cNvPr id="90" name="Rectangle 107"/>
          <p:cNvSpPr/>
          <p:nvPr/>
        </p:nvSpPr>
        <p:spPr>
          <a:xfrm>
            <a:off x="150222" y="1082888"/>
            <a:ext cx="8837024" cy="2363742"/>
          </a:xfrm>
          <a:custGeom>
            <a:avLst/>
            <a:gdLst/>
            <a:ahLst/>
            <a:cxnLst/>
            <a:rect l="l" t="t" r="r" b="b"/>
            <a:pathLst>
              <a:path w="9144000" h="1602792">
                <a:moveTo>
                  <a:pt x="4626428" y="0"/>
                </a:moveTo>
                <a:cubicBezTo>
                  <a:pt x="6219541" y="0"/>
                  <a:pt x="7712500" y="89622"/>
                  <a:pt x="8996181" y="246060"/>
                </a:cubicBezTo>
                <a:lnTo>
                  <a:pt x="9144000" y="265151"/>
                </a:lnTo>
                <a:lnTo>
                  <a:pt x="9144000" y="1587848"/>
                </a:lnTo>
                <a:lnTo>
                  <a:pt x="8783300" y="1540030"/>
                </a:lnTo>
                <a:cubicBezTo>
                  <a:pt x="7546536" y="1385127"/>
                  <a:pt x="6129235" y="1297139"/>
                  <a:pt x="4622800" y="1297139"/>
                </a:cubicBezTo>
                <a:cubicBezTo>
                  <a:pt x="2965722" y="1297139"/>
                  <a:pt x="1416495" y="1403605"/>
                  <a:pt x="96779" y="1588487"/>
                </a:cubicBezTo>
                <a:lnTo>
                  <a:pt x="0" y="1602792"/>
                </a:lnTo>
                <a:lnTo>
                  <a:pt x="0" y="279210"/>
                </a:lnTo>
                <a:lnTo>
                  <a:pt x="256675" y="246060"/>
                </a:lnTo>
                <a:cubicBezTo>
                  <a:pt x="1540356" y="89622"/>
                  <a:pt x="3033315" y="0"/>
                  <a:pt x="4626428" y="0"/>
                </a:cubicBezTo>
                <a:close/>
              </a:path>
            </a:pathLst>
          </a:custGeom>
          <a:gradFill flip="none" rotWithShape="1">
            <a:gsLst>
              <a:gs pos="46000">
                <a:schemeClr val="bg2">
                  <a:lumMod val="20000"/>
                  <a:lumOff val="80000"/>
                  <a:alpha val="16000"/>
                </a:schemeClr>
              </a:gs>
              <a:gs pos="100000">
                <a:srgbClr val="92D050"/>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a:endParaRPr lang="en-US" dirty="0"/>
          </a:p>
        </p:txBody>
      </p:sp>
      <p:sp>
        <p:nvSpPr>
          <p:cNvPr id="93" name="Rectangle 107"/>
          <p:cNvSpPr/>
          <p:nvPr/>
        </p:nvSpPr>
        <p:spPr>
          <a:xfrm>
            <a:off x="150222" y="1832272"/>
            <a:ext cx="8837024" cy="2501031"/>
          </a:xfrm>
          <a:custGeom>
            <a:avLst/>
            <a:gdLst/>
            <a:ahLst/>
            <a:cxnLst/>
            <a:rect l="l" t="t" r="r" b="b"/>
            <a:pathLst>
              <a:path w="9144000" h="1602792">
                <a:moveTo>
                  <a:pt x="4626428" y="0"/>
                </a:moveTo>
                <a:cubicBezTo>
                  <a:pt x="6219541" y="0"/>
                  <a:pt x="7712500" y="89622"/>
                  <a:pt x="8996181" y="246060"/>
                </a:cubicBezTo>
                <a:lnTo>
                  <a:pt x="9144000" y="265151"/>
                </a:lnTo>
                <a:lnTo>
                  <a:pt x="9144000" y="1587848"/>
                </a:lnTo>
                <a:lnTo>
                  <a:pt x="8783300" y="1540030"/>
                </a:lnTo>
                <a:cubicBezTo>
                  <a:pt x="7546536" y="1385127"/>
                  <a:pt x="6129235" y="1297139"/>
                  <a:pt x="4622800" y="1297139"/>
                </a:cubicBezTo>
                <a:cubicBezTo>
                  <a:pt x="2965722" y="1297139"/>
                  <a:pt x="1416495" y="1403605"/>
                  <a:pt x="96779" y="1588487"/>
                </a:cubicBezTo>
                <a:lnTo>
                  <a:pt x="0" y="1602792"/>
                </a:lnTo>
                <a:lnTo>
                  <a:pt x="0" y="279210"/>
                </a:lnTo>
                <a:lnTo>
                  <a:pt x="256675" y="246060"/>
                </a:lnTo>
                <a:cubicBezTo>
                  <a:pt x="1540356" y="89622"/>
                  <a:pt x="3033315" y="0"/>
                  <a:pt x="4626428" y="0"/>
                </a:cubicBezTo>
                <a:close/>
              </a:path>
            </a:pathLst>
          </a:custGeom>
          <a:gradFill flip="none" rotWithShape="1">
            <a:gsLst>
              <a:gs pos="24000">
                <a:srgbClr val="00B0F0">
                  <a:alpha val="0"/>
                </a:srgbClr>
              </a:gs>
              <a:gs pos="100000">
                <a:srgbClr val="0070C0"/>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a:endParaRPr lang="en-US" dirty="0"/>
          </a:p>
        </p:txBody>
      </p:sp>
      <p:sp>
        <p:nvSpPr>
          <p:cNvPr id="3" name="正方形/長方形 2"/>
          <p:cNvSpPr/>
          <p:nvPr/>
        </p:nvSpPr>
        <p:spPr>
          <a:xfrm>
            <a:off x="3379765" y="2571750"/>
            <a:ext cx="2441694" cy="181767"/>
          </a:xfrm>
          <a:prstGeom prst="rect">
            <a:avLst/>
          </a:prstGeom>
        </p:spPr>
        <p:txBody>
          <a:bodyPr wrap="none">
            <a:prstTxWarp prst="textArchUp">
              <a:avLst/>
            </a:prstTxWarp>
            <a:spAutoFit/>
          </a:bodyPr>
          <a:lstStyle/>
          <a:p>
            <a:pPr algn="ctr"/>
            <a:r>
              <a:rPr lang="ja-JP" altLang="en-US" sz="1600" b="1" dirty="0" smtClean="0">
                <a:solidFill>
                  <a:schemeClr val="tx2"/>
                </a:solidFill>
                <a:latin typeface="+mn-ea"/>
                <a:ea typeface="+mn-ea"/>
              </a:rPr>
              <a:t>スタンダード</a:t>
            </a:r>
            <a:r>
              <a:rPr lang="en-US" altLang="ja-JP" sz="1600" b="1" dirty="0" smtClean="0">
                <a:solidFill>
                  <a:schemeClr val="tx2"/>
                </a:solidFill>
                <a:latin typeface="+mn-ea"/>
                <a:ea typeface="+mn-ea"/>
              </a:rPr>
              <a:t> </a:t>
            </a:r>
            <a:r>
              <a:rPr lang="ja-JP" altLang="en-US" sz="1600" b="1" dirty="0" smtClean="0">
                <a:solidFill>
                  <a:schemeClr val="tx2"/>
                </a:solidFill>
                <a:latin typeface="+mn-ea"/>
                <a:ea typeface="+mn-ea"/>
              </a:rPr>
              <a:t>モデル</a:t>
            </a:r>
            <a:endParaRPr lang="ja-JP" altLang="en-US" sz="1600" dirty="0">
              <a:solidFill>
                <a:schemeClr val="tx2"/>
              </a:solidFill>
              <a:latin typeface="+mn-ea"/>
              <a:ea typeface="+mn-ea"/>
            </a:endParaRPr>
          </a:p>
        </p:txBody>
      </p:sp>
      <p:sp>
        <p:nvSpPr>
          <p:cNvPr id="95" name="正方形/長方形 94"/>
          <p:cNvSpPr/>
          <p:nvPr/>
        </p:nvSpPr>
        <p:spPr>
          <a:xfrm>
            <a:off x="2427823" y="1453879"/>
            <a:ext cx="4288353" cy="181767"/>
          </a:xfrm>
          <a:prstGeom prst="rect">
            <a:avLst/>
          </a:prstGeom>
        </p:spPr>
        <p:txBody>
          <a:bodyPr wrap="none">
            <a:prstTxWarp prst="textArchUp">
              <a:avLst/>
            </a:prstTxWarp>
            <a:spAutoFit/>
          </a:bodyPr>
          <a:lstStyle/>
          <a:p>
            <a:pPr algn="ctr"/>
            <a:r>
              <a:rPr lang="ja-JP" altLang="en-US" sz="2000" b="1" dirty="0" smtClean="0">
                <a:latin typeface="+mn-ea"/>
                <a:ea typeface="+mn-ea"/>
              </a:rPr>
              <a:t>業種</a:t>
            </a:r>
            <a:r>
              <a:rPr lang="ja-JP" altLang="en-US" sz="2000" b="1" dirty="0">
                <a:latin typeface="+mn-ea"/>
                <a:ea typeface="+mn-ea"/>
              </a:rPr>
              <a:t>別ソリューション展開</a:t>
            </a:r>
            <a:endParaRPr lang="ja-JP" altLang="en-US" sz="2000" dirty="0">
              <a:latin typeface="+mn-ea"/>
              <a:ea typeface="+mn-ea"/>
            </a:endParaRPr>
          </a:p>
        </p:txBody>
      </p:sp>
      <p:pic>
        <p:nvPicPr>
          <p:cNvPr id="96" name="Picture 22" descr="C:\Users\kyle.huang\Documents\KeyShot 4\Renderings\C_150\v4\P\6-3.319.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08090" y="4420029"/>
            <a:ext cx="585148" cy="366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 name="図 9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9455" r="89455"/>
                    </a14:imgEffect>
                  </a14:imgLayer>
                </a14:imgProps>
              </a:ext>
              <a:ext uri="{28A0092B-C50C-407E-A947-70E740481C1C}">
                <a14:useLocalDpi xmlns:a14="http://schemas.microsoft.com/office/drawing/2010/main"/>
              </a:ext>
            </a:extLst>
          </a:blip>
          <a:stretch>
            <a:fillRect/>
          </a:stretch>
        </p:blipFill>
        <p:spPr>
          <a:xfrm>
            <a:off x="5114597" y="4264525"/>
            <a:ext cx="946754" cy="630022"/>
          </a:xfrm>
          <a:prstGeom prst="rect">
            <a:avLst/>
          </a:prstGeom>
        </p:spPr>
      </p:pic>
      <p:sp>
        <p:nvSpPr>
          <p:cNvPr id="98" name="Rectangle 101"/>
          <p:cNvSpPr/>
          <p:nvPr/>
        </p:nvSpPr>
        <p:spPr>
          <a:xfrm>
            <a:off x="4292464" y="4816165"/>
            <a:ext cx="1552863" cy="307777"/>
          </a:xfrm>
          <a:prstGeom prst="rect">
            <a:avLst/>
          </a:prstGeom>
          <a:noFill/>
          <a:ln>
            <a:noFill/>
          </a:ln>
        </p:spPr>
        <p:txBody>
          <a:bodyPr wrap="square">
            <a:spAutoFit/>
          </a:bodyPr>
          <a:lstStyle/>
          <a:p>
            <a:pPr algn="ctr"/>
            <a:r>
              <a:rPr lang="en-US" altLang="ja-JP" sz="1400" b="1" smtClean="0">
                <a:latin typeface="+mn-lt"/>
                <a:ea typeface="+mn-ea"/>
              </a:rPr>
              <a:t>WAP</a:t>
            </a:r>
            <a:r>
              <a:rPr lang="ja-JP" altLang="en-US" sz="1400" b="1" dirty="0">
                <a:latin typeface="+mn-lt"/>
                <a:ea typeface="+mn-ea"/>
              </a:rPr>
              <a:t>シリーズ</a:t>
            </a:r>
            <a:endParaRPr lang="en-US" sz="1400" b="1" dirty="0">
              <a:latin typeface="+mn-lt"/>
              <a:ea typeface="+mn-ea"/>
            </a:endParaRPr>
          </a:p>
        </p:txBody>
      </p:sp>
      <p:pic>
        <p:nvPicPr>
          <p:cNvPr id="99" name="図 9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39361" y="4240101"/>
            <a:ext cx="527707" cy="659633"/>
          </a:xfrm>
          <a:prstGeom prst="rect">
            <a:avLst/>
          </a:prstGeom>
        </p:spPr>
      </p:pic>
      <p:pic>
        <p:nvPicPr>
          <p:cNvPr id="100" name="図 9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03395" y="4213139"/>
            <a:ext cx="1332007" cy="604093"/>
          </a:xfrm>
          <a:prstGeom prst="rect">
            <a:avLst/>
          </a:prstGeom>
        </p:spPr>
      </p:pic>
      <p:sp>
        <p:nvSpPr>
          <p:cNvPr id="101" name="Rectangle 101"/>
          <p:cNvSpPr/>
          <p:nvPr/>
        </p:nvSpPr>
        <p:spPr>
          <a:xfrm>
            <a:off x="2131421" y="4718266"/>
            <a:ext cx="1712236" cy="307777"/>
          </a:xfrm>
          <a:prstGeom prst="rect">
            <a:avLst/>
          </a:prstGeom>
          <a:noFill/>
          <a:ln>
            <a:noFill/>
          </a:ln>
        </p:spPr>
        <p:txBody>
          <a:bodyPr wrap="square">
            <a:spAutoFit/>
          </a:bodyPr>
          <a:lstStyle/>
          <a:p>
            <a:r>
              <a:rPr lang="en-US" sz="1400" b="1" smtClean="0">
                <a:latin typeface="+mn-lt"/>
                <a:ea typeface="+mn-ea"/>
              </a:rPr>
              <a:t>S</a:t>
            </a:r>
            <a:r>
              <a:rPr lang="en-US" altLang="ja-JP" sz="1400" b="1" smtClean="0">
                <a:latin typeface="+mn-lt"/>
                <a:ea typeface="+mn-ea"/>
              </a:rPr>
              <a:t>G/SF</a:t>
            </a:r>
            <a:r>
              <a:rPr lang="ja-JP" altLang="en-US" sz="1400" b="1" dirty="0" smtClean="0">
                <a:latin typeface="+mn-lt"/>
                <a:ea typeface="+mn-ea"/>
              </a:rPr>
              <a:t>シリーズ</a:t>
            </a:r>
            <a:endParaRPr lang="en-US" sz="1400" b="1" dirty="0">
              <a:latin typeface="+mn-lt"/>
              <a:ea typeface="+mn-ea"/>
            </a:endParaRPr>
          </a:p>
        </p:txBody>
      </p:sp>
      <p:pic>
        <p:nvPicPr>
          <p:cNvPr id="104" name="図 10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04265" y="4161947"/>
            <a:ext cx="983408" cy="786726"/>
          </a:xfrm>
          <a:prstGeom prst="rect">
            <a:avLst/>
          </a:prstGeom>
        </p:spPr>
      </p:pic>
      <p:sp>
        <p:nvSpPr>
          <p:cNvPr id="105" name="Rectangle 101"/>
          <p:cNvSpPr/>
          <p:nvPr/>
        </p:nvSpPr>
        <p:spPr>
          <a:xfrm>
            <a:off x="477764" y="2737252"/>
            <a:ext cx="1359329" cy="307777"/>
          </a:xfrm>
          <a:prstGeom prst="rect">
            <a:avLst/>
          </a:prstGeom>
          <a:noFill/>
          <a:ln>
            <a:noFill/>
          </a:ln>
        </p:spPr>
        <p:txBody>
          <a:bodyPr wrap="square">
            <a:spAutoFit/>
          </a:bodyPr>
          <a:lstStyle/>
          <a:p>
            <a:r>
              <a:rPr lang="en-US" sz="1400" b="1" dirty="0">
                <a:solidFill>
                  <a:schemeClr val="bg1"/>
                </a:solidFill>
                <a:latin typeface="+mn-lt"/>
              </a:rPr>
              <a:t>Start </a:t>
            </a:r>
            <a:r>
              <a:rPr lang="ja-JP" altLang="en-US" sz="1400" b="1" dirty="0">
                <a:solidFill>
                  <a:schemeClr val="bg1"/>
                </a:solidFill>
                <a:latin typeface="+mn-lt"/>
              </a:rPr>
              <a:t>ルータ</a:t>
            </a:r>
            <a:endParaRPr lang="en-US" sz="1400" b="1" dirty="0">
              <a:solidFill>
                <a:schemeClr val="bg1"/>
              </a:solidFill>
              <a:latin typeface="+mn-lt"/>
            </a:endParaRPr>
          </a:p>
        </p:txBody>
      </p:sp>
      <p:sp>
        <p:nvSpPr>
          <p:cNvPr id="106" name="Rectangle 101"/>
          <p:cNvSpPr/>
          <p:nvPr/>
        </p:nvSpPr>
        <p:spPr>
          <a:xfrm>
            <a:off x="2054677" y="2716391"/>
            <a:ext cx="1983912" cy="307777"/>
          </a:xfrm>
          <a:prstGeom prst="rect">
            <a:avLst/>
          </a:prstGeom>
          <a:noFill/>
          <a:ln>
            <a:noFill/>
          </a:ln>
        </p:spPr>
        <p:txBody>
          <a:bodyPr wrap="square">
            <a:spAutoFit/>
          </a:bodyPr>
          <a:lstStyle/>
          <a:p>
            <a:pPr algn="ctr"/>
            <a:r>
              <a:rPr lang="en-US" sz="1400" b="1" dirty="0">
                <a:solidFill>
                  <a:schemeClr val="bg1"/>
                </a:solidFill>
                <a:latin typeface="+mn-lt"/>
              </a:rPr>
              <a:t>Start </a:t>
            </a:r>
            <a:r>
              <a:rPr lang="ja-JP" altLang="en-US" sz="1400" b="1" dirty="0">
                <a:solidFill>
                  <a:schemeClr val="bg1"/>
                </a:solidFill>
                <a:latin typeface="+mn-lt"/>
              </a:rPr>
              <a:t>スイッチ</a:t>
            </a:r>
            <a:endParaRPr lang="en-US" sz="1400" b="1" dirty="0">
              <a:solidFill>
                <a:schemeClr val="bg1"/>
              </a:solidFill>
              <a:latin typeface="+mn-lt"/>
            </a:endParaRPr>
          </a:p>
        </p:txBody>
      </p:sp>
      <p:sp>
        <p:nvSpPr>
          <p:cNvPr id="107" name="Rectangle 101"/>
          <p:cNvSpPr/>
          <p:nvPr/>
        </p:nvSpPr>
        <p:spPr>
          <a:xfrm>
            <a:off x="4139952" y="2699892"/>
            <a:ext cx="1983912" cy="307777"/>
          </a:xfrm>
          <a:prstGeom prst="rect">
            <a:avLst/>
          </a:prstGeom>
          <a:noFill/>
          <a:ln>
            <a:noFill/>
          </a:ln>
        </p:spPr>
        <p:txBody>
          <a:bodyPr wrap="square">
            <a:spAutoFit/>
          </a:bodyPr>
          <a:lstStyle/>
          <a:p>
            <a:pPr algn="ctr"/>
            <a:r>
              <a:rPr lang="en-US" sz="1400" b="1" dirty="0">
                <a:solidFill>
                  <a:schemeClr val="bg1"/>
                </a:solidFill>
                <a:latin typeface="+mn-lt"/>
              </a:rPr>
              <a:t>Start </a:t>
            </a:r>
            <a:r>
              <a:rPr lang="ja-JP" altLang="en-US" sz="1400" b="1" dirty="0">
                <a:solidFill>
                  <a:schemeClr val="bg1"/>
                </a:solidFill>
                <a:latin typeface="+mn-lt"/>
              </a:rPr>
              <a:t>ワイヤレス</a:t>
            </a:r>
            <a:endParaRPr lang="en-US" sz="1400" b="1" dirty="0">
              <a:solidFill>
                <a:schemeClr val="bg1"/>
              </a:solidFill>
              <a:latin typeface="+mn-lt"/>
            </a:endParaRPr>
          </a:p>
        </p:txBody>
      </p:sp>
      <p:sp>
        <p:nvSpPr>
          <p:cNvPr id="108" name="Rectangle 101"/>
          <p:cNvSpPr/>
          <p:nvPr/>
        </p:nvSpPr>
        <p:spPr>
          <a:xfrm>
            <a:off x="7164288" y="2686991"/>
            <a:ext cx="2038817" cy="307777"/>
          </a:xfrm>
          <a:prstGeom prst="rect">
            <a:avLst/>
          </a:prstGeom>
          <a:noFill/>
          <a:ln>
            <a:noFill/>
          </a:ln>
        </p:spPr>
        <p:txBody>
          <a:bodyPr wrap="square">
            <a:spAutoFit/>
          </a:bodyPr>
          <a:lstStyle/>
          <a:p>
            <a:pPr algn="ctr"/>
            <a:r>
              <a:rPr lang="en-US" sz="1400" b="1" dirty="0" smtClean="0">
                <a:solidFill>
                  <a:schemeClr val="bg1"/>
                </a:solidFill>
                <a:latin typeface="+mn-lt"/>
              </a:rPr>
              <a:t>Start </a:t>
            </a:r>
            <a:r>
              <a:rPr lang="ja-JP" altLang="en-US" sz="1400" b="1" dirty="0" smtClean="0">
                <a:solidFill>
                  <a:schemeClr val="bg1"/>
                </a:solidFill>
                <a:latin typeface="+mn-lt"/>
              </a:rPr>
              <a:t>セキュリティ</a:t>
            </a:r>
            <a:endParaRPr lang="en-US" sz="1400" b="1" dirty="0">
              <a:solidFill>
                <a:schemeClr val="bg1"/>
              </a:solidFill>
              <a:latin typeface="+mn-lt"/>
            </a:endParaRPr>
          </a:p>
        </p:txBody>
      </p:sp>
      <p:pic>
        <p:nvPicPr>
          <p:cNvPr id="111" name="図 110"/>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49485" y="3098787"/>
            <a:ext cx="1090465" cy="419782"/>
          </a:xfrm>
          <a:prstGeom prst="rect">
            <a:avLst/>
          </a:prstGeom>
          <a:effectLst/>
        </p:spPr>
      </p:pic>
      <p:pic>
        <p:nvPicPr>
          <p:cNvPr id="112" name="Picture 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211" b="89648" l="4700" r="94814"/>
                    </a14:imgEffect>
                  </a14:imgLayer>
                </a14:imgProps>
              </a:ext>
              <a:ext uri="{28A0092B-C50C-407E-A947-70E740481C1C}">
                <a14:useLocalDpi xmlns:a14="http://schemas.microsoft.com/office/drawing/2010/main"/>
              </a:ext>
            </a:extLst>
          </a:blip>
          <a:srcRect/>
          <a:stretch/>
        </p:blipFill>
        <p:spPr>
          <a:xfrm>
            <a:off x="7772300" y="3058295"/>
            <a:ext cx="824446" cy="483852"/>
          </a:xfrm>
          <a:prstGeom prst="rect">
            <a:avLst/>
          </a:prstGeom>
          <a:ln>
            <a:noFill/>
          </a:ln>
        </p:spPr>
      </p:pic>
      <p:pic>
        <p:nvPicPr>
          <p:cNvPr id="113" name="Picture 9" descr="KR40018.pn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696330" y="2987980"/>
            <a:ext cx="2731654" cy="605520"/>
          </a:xfrm>
          <a:prstGeom prst="rect">
            <a:avLst/>
          </a:prstGeom>
        </p:spPr>
      </p:pic>
      <p:pic>
        <p:nvPicPr>
          <p:cNvPr id="115"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486128" y="2867214"/>
            <a:ext cx="858610" cy="686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17" name="Group 13"/>
          <p:cNvGrpSpPr/>
          <p:nvPr/>
        </p:nvGrpSpPr>
        <p:grpSpPr>
          <a:xfrm>
            <a:off x="1749493" y="1347614"/>
            <a:ext cx="549728" cy="578110"/>
            <a:chOff x="3382797" y="1885950"/>
            <a:chExt cx="952500" cy="952500"/>
          </a:xfrm>
        </p:grpSpPr>
        <p:sp>
          <p:nvSpPr>
            <p:cNvPr id="118" name="Oval 15"/>
            <p:cNvSpPr/>
            <p:nvPr/>
          </p:nvSpPr>
          <p:spPr>
            <a:xfrm>
              <a:off x="3382797" y="1885950"/>
              <a:ext cx="952500" cy="9525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119" name="Group 12"/>
            <p:cNvGrpSpPr>
              <a:grpSpLocks noChangeAspect="1"/>
            </p:cNvGrpSpPr>
            <p:nvPr/>
          </p:nvGrpSpPr>
          <p:grpSpPr bwMode="auto">
            <a:xfrm>
              <a:off x="3548470" y="2168693"/>
              <a:ext cx="629902" cy="650091"/>
              <a:chOff x="2546" y="1392"/>
              <a:chExt cx="780" cy="805"/>
            </a:xfrm>
            <a:solidFill>
              <a:schemeClr val="bg1"/>
            </a:solidFill>
          </p:grpSpPr>
          <p:sp>
            <p:nvSpPr>
              <p:cNvPr id="120" name="Oval 13"/>
              <p:cNvSpPr>
                <a:spLocks noChangeArrowheads="1"/>
              </p:cNvSpPr>
              <p:nvPr/>
            </p:nvSpPr>
            <p:spPr bwMode="auto">
              <a:xfrm>
                <a:off x="3171" y="1527"/>
                <a:ext cx="124" cy="126"/>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1" name="Freeform 14"/>
              <p:cNvSpPr>
                <a:spLocks noEditPoints="1"/>
              </p:cNvSpPr>
              <p:nvPr/>
            </p:nvSpPr>
            <p:spPr bwMode="auto">
              <a:xfrm>
                <a:off x="2546" y="1392"/>
                <a:ext cx="780" cy="805"/>
              </a:xfrm>
              <a:custGeom>
                <a:avLst/>
                <a:gdLst>
                  <a:gd name="T0" fmla="*/ 328 w 328"/>
                  <a:gd name="T1" fmla="*/ 154 h 339"/>
                  <a:gd name="T2" fmla="*/ 297 w 328"/>
                  <a:gd name="T3" fmla="*/ 121 h 339"/>
                  <a:gd name="T4" fmla="*/ 265 w 328"/>
                  <a:gd name="T5" fmla="*/ 129 h 339"/>
                  <a:gd name="T6" fmla="*/ 236 w 328"/>
                  <a:gd name="T7" fmla="*/ 158 h 339"/>
                  <a:gd name="T8" fmla="*/ 216 w 328"/>
                  <a:gd name="T9" fmla="*/ 162 h 339"/>
                  <a:gd name="T10" fmla="*/ 208 w 328"/>
                  <a:gd name="T11" fmla="*/ 40 h 339"/>
                  <a:gd name="T12" fmla="*/ 218 w 328"/>
                  <a:gd name="T13" fmla="*/ 28 h 339"/>
                  <a:gd name="T14" fmla="*/ 123 w 328"/>
                  <a:gd name="T15" fmla="*/ 15 h 339"/>
                  <a:gd name="T16" fmla="*/ 93 w 328"/>
                  <a:gd name="T17" fmla="*/ 15 h 339"/>
                  <a:gd name="T18" fmla="*/ 0 w 328"/>
                  <a:gd name="T19" fmla="*/ 28 h 339"/>
                  <a:gd name="T20" fmla="*/ 8 w 328"/>
                  <a:gd name="T21" fmla="*/ 40 h 339"/>
                  <a:gd name="T22" fmla="*/ 0 w 328"/>
                  <a:gd name="T23" fmla="*/ 174 h 339"/>
                  <a:gd name="T24" fmla="*/ 161 w 328"/>
                  <a:gd name="T25" fmla="*/ 186 h 339"/>
                  <a:gd name="T26" fmla="*/ 210 w 328"/>
                  <a:gd name="T27" fmla="*/ 199 h 339"/>
                  <a:gd name="T28" fmla="*/ 217 w 328"/>
                  <a:gd name="T29" fmla="*/ 203 h 339"/>
                  <a:gd name="T30" fmla="*/ 236 w 328"/>
                  <a:gd name="T31" fmla="*/ 199 h 339"/>
                  <a:gd name="T32" fmla="*/ 253 w 328"/>
                  <a:gd name="T33" fmla="*/ 267 h 339"/>
                  <a:gd name="T34" fmla="*/ 287 w 328"/>
                  <a:gd name="T35" fmla="*/ 319 h 339"/>
                  <a:gd name="T36" fmla="*/ 294 w 328"/>
                  <a:gd name="T37" fmla="*/ 267 h 339"/>
                  <a:gd name="T38" fmla="*/ 328 w 328"/>
                  <a:gd name="T39" fmla="*/ 285 h 339"/>
                  <a:gd name="T40" fmla="*/ 328 w 328"/>
                  <a:gd name="T41" fmla="*/ 191 h 339"/>
                  <a:gd name="T42" fmla="*/ 108 w 328"/>
                  <a:gd name="T43" fmla="*/ 6 h 339"/>
                  <a:gd name="T44" fmla="*/ 108 w 328"/>
                  <a:gd name="T45" fmla="*/ 23 h 339"/>
                  <a:gd name="T46" fmla="*/ 16 w 328"/>
                  <a:gd name="T47" fmla="*/ 40 h 339"/>
                  <a:gd name="T48" fmla="*/ 154 w 328"/>
                  <a:gd name="T49" fmla="*/ 84 h 339"/>
                  <a:gd name="T50" fmla="*/ 75 w 328"/>
                  <a:gd name="T51" fmla="*/ 125 h 339"/>
                  <a:gd name="T52" fmla="*/ 16 w 328"/>
                  <a:gd name="T53" fmla="*/ 146 h 339"/>
                  <a:gd name="T54" fmla="*/ 16 w 328"/>
                  <a:gd name="T55" fmla="*/ 174 h 339"/>
                  <a:gd name="T56" fmla="*/ 59 w 328"/>
                  <a:gd name="T57" fmla="*/ 124 h 339"/>
                  <a:gd name="T58" fmla="*/ 125 w 328"/>
                  <a:gd name="T59" fmla="*/ 96 h 339"/>
                  <a:gd name="T60" fmla="*/ 167 w 328"/>
                  <a:gd name="T61" fmla="*/ 156 h 339"/>
                  <a:gd name="T62" fmla="*/ 16 w 328"/>
                  <a:gd name="T63" fmla="*/ 174 h 339"/>
                  <a:gd name="T64" fmla="*/ 188 w 328"/>
                  <a:gd name="T65" fmla="*/ 135 h 339"/>
                  <a:gd name="T66" fmla="*/ 128 w 328"/>
                  <a:gd name="T67" fmla="*/ 94 h 339"/>
                  <a:gd name="T68" fmla="*/ 154 w 328"/>
                  <a:gd name="T69" fmla="*/ 100 h 339"/>
                  <a:gd name="T70" fmla="*/ 201 w 328"/>
                  <a:gd name="T71" fmla="*/ 14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8" h="339">
                    <a:moveTo>
                      <a:pt x="328" y="191"/>
                    </a:moveTo>
                    <a:cubicBezTo>
                      <a:pt x="328" y="154"/>
                      <a:pt x="328" y="154"/>
                      <a:pt x="328" y="154"/>
                    </a:cubicBezTo>
                    <a:cubicBezTo>
                      <a:pt x="328" y="153"/>
                      <a:pt x="328" y="153"/>
                      <a:pt x="328" y="152"/>
                    </a:cubicBezTo>
                    <a:cubicBezTo>
                      <a:pt x="327" y="135"/>
                      <a:pt x="313" y="121"/>
                      <a:pt x="297" y="121"/>
                    </a:cubicBezTo>
                    <a:cubicBezTo>
                      <a:pt x="285" y="121"/>
                      <a:pt x="285" y="121"/>
                      <a:pt x="285" y="121"/>
                    </a:cubicBezTo>
                    <a:cubicBezTo>
                      <a:pt x="278" y="121"/>
                      <a:pt x="270" y="124"/>
                      <a:pt x="265" y="129"/>
                    </a:cubicBezTo>
                    <a:cubicBezTo>
                      <a:pt x="264" y="129"/>
                      <a:pt x="264" y="130"/>
                      <a:pt x="263" y="131"/>
                    </a:cubicBezTo>
                    <a:cubicBezTo>
                      <a:pt x="236" y="158"/>
                      <a:pt x="236" y="158"/>
                      <a:pt x="236" y="158"/>
                    </a:cubicBezTo>
                    <a:cubicBezTo>
                      <a:pt x="223" y="170"/>
                      <a:pt x="223" y="170"/>
                      <a:pt x="223" y="170"/>
                    </a:cubicBezTo>
                    <a:cubicBezTo>
                      <a:pt x="216" y="162"/>
                      <a:pt x="216" y="162"/>
                      <a:pt x="216" y="162"/>
                    </a:cubicBezTo>
                    <a:cubicBezTo>
                      <a:pt x="208" y="156"/>
                      <a:pt x="208" y="156"/>
                      <a:pt x="208" y="156"/>
                    </a:cubicBezTo>
                    <a:cubicBezTo>
                      <a:pt x="208" y="40"/>
                      <a:pt x="208" y="40"/>
                      <a:pt x="208" y="40"/>
                    </a:cubicBezTo>
                    <a:cubicBezTo>
                      <a:pt x="218" y="40"/>
                      <a:pt x="218" y="40"/>
                      <a:pt x="218" y="40"/>
                    </a:cubicBezTo>
                    <a:cubicBezTo>
                      <a:pt x="218" y="28"/>
                      <a:pt x="218" y="28"/>
                      <a:pt x="218" y="28"/>
                    </a:cubicBezTo>
                    <a:cubicBezTo>
                      <a:pt x="116" y="28"/>
                      <a:pt x="116" y="28"/>
                      <a:pt x="116" y="28"/>
                    </a:cubicBezTo>
                    <a:cubicBezTo>
                      <a:pt x="120" y="25"/>
                      <a:pt x="123" y="20"/>
                      <a:pt x="123" y="15"/>
                    </a:cubicBezTo>
                    <a:cubicBezTo>
                      <a:pt x="123" y="6"/>
                      <a:pt x="117" y="0"/>
                      <a:pt x="108" y="0"/>
                    </a:cubicBezTo>
                    <a:cubicBezTo>
                      <a:pt x="101" y="0"/>
                      <a:pt x="93" y="6"/>
                      <a:pt x="93" y="15"/>
                    </a:cubicBezTo>
                    <a:cubicBezTo>
                      <a:pt x="93" y="20"/>
                      <a:pt x="97" y="25"/>
                      <a:pt x="102" y="28"/>
                    </a:cubicBezTo>
                    <a:cubicBezTo>
                      <a:pt x="0" y="28"/>
                      <a:pt x="0" y="28"/>
                      <a:pt x="0" y="28"/>
                    </a:cubicBezTo>
                    <a:cubicBezTo>
                      <a:pt x="0" y="40"/>
                      <a:pt x="0" y="40"/>
                      <a:pt x="0" y="40"/>
                    </a:cubicBezTo>
                    <a:cubicBezTo>
                      <a:pt x="8" y="40"/>
                      <a:pt x="8" y="40"/>
                      <a:pt x="8" y="40"/>
                    </a:cubicBezTo>
                    <a:cubicBezTo>
                      <a:pt x="8" y="174"/>
                      <a:pt x="8" y="174"/>
                      <a:pt x="8" y="174"/>
                    </a:cubicBezTo>
                    <a:cubicBezTo>
                      <a:pt x="0" y="174"/>
                      <a:pt x="0" y="174"/>
                      <a:pt x="0" y="174"/>
                    </a:cubicBezTo>
                    <a:cubicBezTo>
                      <a:pt x="0" y="186"/>
                      <a:pt x="0" y="186"/>
                      <a:pt x="0" y="186"/>
                    </a:cubicBezTo>
                    <a:cubicBezTo>
                      <a:pt x="161" y="186"/>
                      <a:pt x="161" y="186"/>
                      <a:pt x="161" y="186"/>
                    </a:cubicBezTo>
                    <a:cubicBezTo>
                      <a:pt x="197" y="186"/>
                      <a:pt x="197" y="186"/>
                      <a:pt x="197" y="186"/>
                    </a:cubicBezTo>
                    <a:cubicBezTo>
                      <a:pt x="210" y="199"/>
                      <a:pt x="210" y="199"/>
                      <a:pt x="210" y="199"/>
                    </a:cubicBezTo>
                    <a:cubicBezTo>
                      <a:pt x="211" y="200"/>
                      <a:pt x="212" y="201"/>
                      <a:pt x="212" y="201"/>
                    </a:cubicBezTo>
                    <a:cubicBezTo>
                      <a:pt x="214" y="203"/>
                      <a:pt x="215" y="203"/>
                      <a:pt x="217" y="203"/>
                    </a:cubicBezTo>
                    <a:cubicBezTo>
                      <a:pt x="222" y="207"/>
                      <a:pt x="229" y="206"/>
                      <a:pt x="234" y="201"/>
                    </a:cubicBezTo>
                    <a:cubicBezTo>
                      <a:pt x="235" y="201"/>
                      <a:pt x="236" y="200"/>
                      <a:pt x="236" y="199"/>
                    </a:cubicBezTo>
                    <a:cubicBezTo>
                      <a:pt x="253" y="182"/>
                      <a:pt x="253" y="182"/>
                      <a:pt x="253" y="182"/>
                    </a:cubicBezTo>
                    <a:cubicBezTo>
                      <a:pt x="253" y="267"/>
                      <a:pt x="253" y="267"/>
                      <a:pt x="253" y="267"/>
                    </a:cubicBezTo>
                    <a:cubicBezTo>
                      <a:pt x="253" y="301"/>
                      <a:pt x="253" y="323"/>
                      <a:pt x="253" y="339"/>
                    </a:cubicBezTo>
                    <a:cubicBezTo>
                      <a:pt x="265" y="333"/>
                      <a:pt x="276" y="327"/>
                      <a:pt x="287" y="319"/>
                    </a:cubicBezTo>
                    <a:cubicBezTo>
                      <a:pt x="287" y="267"/>
                      <a:pt x="287" y="267"/>
                      <a:pt x="287" y="267"/>
                    </a:cubicBezTo>
                    <a:cubicBezTo>
                      <a:pt x="294" y="267"/>
                      <a:pt x="294" y="267"/>
                      <a:pt x="294" y="267"/>
                    </a:cubicBezTo>
                    <a:cubicBezTo>
                      <a:pt x="294" y="286"/>
                      <a:pt x="294" y="302"/>
                      <a:pt x="294" y="315"/>
                    </a:cubicBezTo>
                    <a:cubicBezTo>
                      <a:pt x="306" y="306"/>
                      <a:pt x="318" y="296"/>
                      <a:pt x="328" y="285"/>
                    </a:cubicBezTo>
                    <a:cubicBezTo>
                      <a:pt x="328" y="267"/>
                      <a:pt x="328" y="267"/>
                      <a:pt x="328" y="267"/>
                    </a:cubicBezTo>
                    <a:cubicBezTo>
                      <a:pt x="328" y="191"/>
                      <a:pt x="328" y="191"/>
                      <a:pt x="328" y="191"/>
                    </a:cubicBezTo>
                    <a:close/>
                    <a:moveTo>
                      <a:pt x="100" y="15"/>
                    </a:moveTo>
                    <a:cubicBezTo>
                      <a:pt x="100" y="9"/>
                      <a:pt x="104" y="6"/>
                      <a:pt x="108" y="6"/>
                    </a:cubicBezTo>
                    <a:cubicBezTo>
                      <a:pt x="114" y="6"/>
                      <a:pt x="118" y="9"/>
                      <a:pt x="118" y="15"/>
                    </a:cubicBezTo>
                    <a:cubicBezTo>
                      <a:pt x="118" y="20"/>
                      <a:pt x="114" y="23"/>
                      <a:pt x="108" y="23"/>
                    </a:cubicBezTo>
                    <a:cubicBezTo>
                      <a:pt x="104" y="23"/>
                      <a:pt x="100" y="20"/>
                      <a:pt x="100" y="15"/>
                    </a:cubicBezTo>
                    <a:close/>
                    <a:moveTo>
                      <a:pt x="16" y="40"/>
                    </a:moveTo>
                    <a:cubicBezTo>
                      <a:pt x="199" y="40"/>
                      <a:pt x="199" y="40"/>
                      <a:pt x="199" y="40"/>
                    </a:cubicBezTo>
                    <a:cubicBezTo>
                      <a:pt x="154" y="84"/>
                      <a:pt x="154" y="84"/>
                      <a:pt x="154" y="84"/>
                    </a:cubicBezTo>
                    <a:cubicBezTo>
                      <a:pt x="139" y="69"/>
                      <a:pt x="139" y="69"/>
                      <a:pt x="139" y="69"/>
                    </a:cubicBezTo>
                    <a:cubicBezTo>
                      <a:pt x="75" y="125"/>
                      <a:pt x="75" y="125"/>
                      <a:pt x="75" y="125"/>
                    </a:cubicBezTo>
                    <a:cubicBezTo>
                      <a:pt x="60" y="109"/>
                      <a:pt x="60" y="109"/>
                      <a:pt x="60" y="109"/>
                    </a:cubicBezTo>
                    <a:cubicBezTo>
                      <a:pt x="16" y="146"/>
                      <a:pt x="16" y="146"/>
                      <a:pt x="16" y="146"/>
                    </a:cubicBezTo>
                    <a:lnTo>
                      <a:pt x="16" y="40"/>
                    </a:lnTo>
                    <a:close/>
                    <a:moveTo>
                      <a:pt x="16" y="174"/>
                    </a:moveTo>
                    <a:cubicBezTo>
                      <a:pt x="16" y="160"/>
                      <a:pt x="16" y="160"/>
                      <a:pt x="16" y="160"/>
                    </a:cubicBezTo>
                    <a:cubicBezTo>
                      <a:pt x="59" y="124"/>
                      <a:pt x="59" y="124"/>
                      <a:pt x="59" y="124"/>
                    </a:cubicBezTo>
                    <a:cubicBezTo>
                      <a:pt x="75" y="141"/>
                      <a:pt x="75" y="141"/>
                      <a:pt x="75" y="141"/>
                    </a:cubicBezTo>
                    <a:cubicBezTo>
                      <a:pt x="125" y="96"/>
                      <a:pt x="125" y="96"/>
                      <a:pt x="125" y="96"/>
                    </a:cubicBezTo>
                    <a:cubicBezTo>
                      <a:pt x="165" y="139"/>
                      <a:pt x="165" y="139"/>
                      <a:pt x="165" y="139"/>
                    </a:cubicBezTo>
                    <a:cubicBezTo>
                      <a:pt x="163" y="145"/>
                      <a:pt x="164" y="151"/>
                      <a:pt x="167" y="156"/>
                    </a:cubicBezTo>
                    <a:cubicBezTo>
                      <a:pt x="185" y="174"/>
                      <a:pt x="185" y="174"/>
                      <a:pt x="185" y="174"/>
                    </a:cubicBezTo>
                    <a:lnTo>
                      <a:pt x="16" y="174"/>
                    </a:lnTo>
                    <a:close/>
                    <a:moveTo>
                      <a:pt x="201" y="147"/>
                    </a:moveTo>
                    <a:cubicBezTo>
                      <a:pt x="188" y="135"/>
                      <a:pt x="188" y="135"/>
                      <a:pt x="188" y="135"/>
                    </a:cubicBezTo>
                    <a:cubicBezTo>
                      <a:pt x="183" y="131"/>
                      <a:pt x="177" y="130"/>
                      <a:pt x="171" y="133"/>
                    </a:cubicBezTo>
                    <a:cubicBezTo>
                      <a:pt x="128" y="94"/>
                      <a:pt x="128" y="94"/>
                      <a:pt x="128" y="94"/>
                    </a:cubicBezTo>
                    <a:cubicBezTo>
                      <a:pt x="139" y="85"/>
                      <a:pt x="139" y="85"/>
                      <a:pt x="139" y="85"/>
                    </a:cubicBezTo>
                    <a:cubicBezTo>
                      <a:pt x="154" y="100"/>
                      <a:pt x="154" y="100"/>
                      <a:pt x="154" y="100"/>
                    </a:cubicBezTo>
                    <a:cubicBezTo>
                      <a:pt x="201" y="54"/>
                      <a:pt x="201" y="54"/>
                      <a:pt x="201" y="54"/>
                    </a:cubicBezTo>
                    <a:lnTo>
                      <a:pt x="201" y="14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grpSp>
        <p:nvGrpSpPr>
          <p:cNvPr id="122" name="Group 7"/>
          <p:cNvGrpSpPr/>
          <p:nvPr/>
        </p:nvGrpSpPr>
        <p:grpSpPr>
          <a:xfrm>
            <a:off x="7884422" y="1459580"/>
            <a:ext cx="546104" cy="565859"/>
            <a:chOff x="530983" y="1885950"/>
            <a:chExt cx="952500" cy="952500"/>
          </a:xfrm>
        </p:grpSpPr>
        <p:sp>
          <p:nvSpPr>
            <p:cNvPr id="123" name="Oval 8"/>
            <p:cNvSpPr/>
            <p:nvPr/>
          </p:nvSpPr>
          <p:spPr>
            <a:xfrm>
              <a:off x="530983" y="1885950"/>
              <a:ext cx="952500" cy="9525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124" name="Group 4"/>
            <p:cNvGrpSpPr>
              <a:grpSpLocks noChangeAspect="1"/>
            </p:cNvGrpSpPr>
            <p:nvPr/>
          </p:nvGrpSpPr>
          <p:grpSpPr bwMode="auto">
            <a:xfrm>
              <a:off x="772856" y="2122397"/>
              <a:ext cx="477486" cy="489022"/>
              <a:chOff x="1595" y="332"/>
              <a:chExt cx="2566" cy="2628"/>
            </a:xfrm>
            <a:solidFill>
              <a:schemeClr val="bg1"/>
            </a:solidFill>
          </p:grpSpPr>
          <p:sp>
            <p:nvSpPr>
              <p:cNvPr id="125" name="Oval 5"/>
              <p:cNvSpPr>
                <a:spLocks noChangeArrowheads="1"/>
              </p:cNvSpPr>
              <p:nvPr/>
            </p:nvSpPr>
            <p:spPr bwMode="auto">
              <a:xfrm>
                <a:off x="3154" y="2098"/>
                <a:ext cx="360" cy="36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6" name="Freeform 6"/>
              <p:cNvSpPr>
                <a:spLocks/>
              </p:cNvSpPr>
              <p:nvPr/>
            </p:nvSpPr>
            <p:spPr bwMode="auto">
              <a:xfrm>
                <a:off x="2706" y="1599"/>
                <a:ext cx="1310" cy="1361"/>
              </a:xfrm>
              <a:custGeom>
                <a:avLst/>
                <a:gdLst>
                  <a:gd name="T0" fmla="*/ 4 w 553"/>
                  <a:gd name="T1" fmla="*/ 239 h 575"/>
                  <a:gd name="T2" fmla="*/ 98 w 553"/>
                  <a:gd name="T3" fmla="*/ 275 h 575"/>
                  <a:gd name="T4" fmla="*/ 75 w 553"/>
                  <a:gd name="T5" fmla="*/ 247 h 575"/>
                  <a:gd name="T6" fmla="*/ 88 w 553"/>
                  <a:gd name="T7" fmla="*/ 200 h 575"/>
                  <a:gd name="T8" fmla="*/ 123 w 553"/>
                  <a:gd name="T9" fmla="*/ 198 h 575"/>
                  <a:gd name="T10" fmla="*/ 148 w 553"/>
                  <a:gd name="T11" fmla="*/ 133 h 575"/>
                  <a:gd name="T12" fmla="*/ 186 w 553"/>
                  <a:gd name="T13" fmla="*/ 105 h 575"/>
                  <a:gd name="T14" fmla="*/ 216 w 553"/>
                  <a:gd name="T15" fmla="*/ 127 h 575"/>
                  <a:gd name="T16" fmla="*/ 274 w 553"/>
                  <a:gd name="T17" fmla="*/ 92 h 575"/>
                  <a:gd name="T18" fmla="*/ 321 w 553"/>
                  <a:gd name="T19" fmla="*/ 96 h 575"/>
                  <a:gd name="T20" fmla="*/ 331 w 553"/>
                  <a:gd name="T21" fmla="*/ 132 h 575"/>
                  <a:gd name="T22" fmla="*/ 396 w 553"/>
                  <a:gd name="T23" fmla="*/ 144 h 575"/>
                  <a:gd name="T24" fmla="*/ 431 w 553"/>
                  <a:gd name="T25" fmla="*/ 177 h 575"/>
                  <a:gd name="T26" fmla="*/ 415 w 553"/>
                  <a:gd name="T27" fmla="*/ 212 h 575"/>
                  <a:gd name="T28" fmla="*/ 457 w 553"/>
                  <a:gd name="T29" fmla="*/ 261 h 575"/>
                  <a:gd name="T30" fmla="*/ 462 w 553"/>
                  <a:gd name="T31" fmla="*/ 310 h 575"/>
                  <a:gd name="T32" fmla="*/ 428 w 553"/>
                  <a:gd name="T33" fmla="*/ 327 h 575"/>
                  <a:gd name="T34" fmla="*/ 428 w 553"/>
                  <a:gd name="T35" fmla="*/ 393 h 575"/>
                  <a:gd name="T36" fmla="*/ 402 w 553"/>
                  <a:gd name="T37" fmla="*/ 435 h 575"/>
                  <a:gd name="T38" fmla="*/ 367 w 553"/>
                  <a:gd name="T39" fmla="*/ 424 h 575"/>
                  <a:gd name="T40" fmla="*/ 325 w 553"/>
                  <a:gd name="T41" fmla="*/ 477 h 575"/>
                  <a:gd name="T42" fmla="*/ 277 w 553"/>
                  <a:gd name="T43" fmla="*/ 491 h 575"/>
                  <a:gd name="T44" fmla="*/ 256 w 553"/>
                  <a:gd name="T45" fmla="*/ 458 h 575"/>
                  <a:gd name="T46" fmla="*/ 213 w 553"/>
                  <a:gd name="T47" fmla="*/ 450 h 575"/>
                  <a:gd name="T48" fmla="*/ 182 w 553"/>
                  <a:gd name="T49" fmla="*/ 473 h 575"/>
                  <a:gd name="T50" fmla="*/ 144 w 553"/>
                  <a:gd name="T51" fmla="*/ 443 h 575"/>
                  <a:gd name="T52" fmla="*/ 123 w 553"/>
                  <a:gd name="T53" fmla="*/ 379 h 575"/>
                  <a:gd name="T54" fmla="*/ 87 w 553"/>
                  <a:gd name="T55" fmla="*/ 377 h 575"/>
                  <a:gd name="T56" fmla="*/ 75 w 553"/>
                  <a:gd name="T57" fmla="*/ 329 h 575"/>
                  <a:gd name="T58" fmla="*/ 98 w 553"/>
                  <a:gd name="T59" fmla="*/ 299 h 575"/>
                  <a:gd name="T60" fmla="*/ 217 w 553"/>
                  <a:gd name="T61" fmla="*/ 549 h 575"/>
                  <a:gd name="T62" fmla="*/ 313 w 553"/>
                  <a:gd name="T63" fmla="*/ 2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3" h="575">
                    <a:moveTo>
                      <a:pt x="313" y="26"/>
                    </a:moveTo>
                    <a:cubicBezTo>
                      <a:pt x="169" y="0"/>
                      <a:pt x="30" y="95"/>
                      <a:pt x="4" y="239"/>
                    </a:cubicBezTo>
                    <a:cubicBezTo>
                      <a:pt x="1" y="251"/>
                      <a:pt x="0" y="263"/>
                      <a:pt x="0" y="275"/>
                    </a:cubicBezTo>
                    <a:cubicBezTo>
                      <a:pt x="98" y="275"/>
                      <a:pt x="98" y="275"/>
                      <a:pt x="98" y="275"/>
                    </a:cubicBezTo>
                    <a:cubicBezTo>
                      <a:pt x="98" y="272"/>
                      <a:pt x="98" y="269"/>
                      <a:pt x="99" y="266"/>
                    </a:cubicBezTo>
                    <a:cubicBezTo>
                      <a:pt x="97" y="264"/>
                      <a:pt x="79" y="250"/>
                      <a:pt x="75" y="247"/>
                    </a:cubicBezTo>
                    <a:cubicBezTo>
                      <a:pt x="73" y="247"/>
                      <a:pt x="72" y="243"/>
                      <a:pt x="73" y="239"/>
                    </a:cubicBezTo>
                    <a:cubicBezTo>
                      <a:pt x="73" y="239"/>
                      <a:pt x="88" y="202"/>
                      <a:pt x="88" y="200"/>
                    </a:cubicBezTo>
                    <a:cubicBezTo>
                      <a:pt x="89" y="198"/>
                      <a:pt x="93" y="196"/>
                      <a:pt x="95" y="195"/>
                    </a:cubicBezTo>
                    <a:cubicBezTo>
                      <a:pt x="99" y="195"/>
                      <a:pt x="121" y="197"/>
                      <a:pt x="123" y="198"/>
                    </a:cubicBezTo>
                    <a:cubicBezTo>
                      <a:pt x="132" y="185"/>
                      <a:pt x="142" y="174"/>
                      <a:pt x="154" y="164"/>
                    </a:cubicBezTo>
                    <a:cubicBezTo>
                      <a:pt x="153" y="159"/>
                      <a:pt x="148" y="140"/>
                      <a:pt x="148" y="133"/>
                    </a:cubicBezTo>
                    <a:cubicBezTo>
                      <a:pt x="146" y="131"/>
                      <a:pt x="147" y="127"/>
                      <a:pt x="151" y="126"/>
                    </a:cubicBezTo>
                    <a:cubicBezTo>
                      <a:pt x="151" y="126"/>
                      <a:pt x="185" y="107"/>
                      <a:pt x="186" y="105"/>
                    </a:cubicBezTo>
                    <a:cubicBezTo>
                      <a:pt x="190" y="104"/>
                      <a:pt x="192" y="104"/>
                      <a:pt x="196" y="107"/>
                    </a:cubicBezTo>
                    <a:cubicBezTo>
                      <a:pt x="197" y="109"/>
                      <a:pt x="213" y="125"/>
                      <a:pt x="216" y="127"/>
                    </a:cubicBezTo>
                    <a:cubicBezTo>
                      <a:pt x="229" y="123"/>
                      <a:pt x="244" y="120"/>
                      <a:pt x="261" y="119"/>
                    </a:cubicBezTo>
                    <a:cubicBezTo>
                      <a:pt x="261" y="117"/>
                      <a:pt x="271" y="98"/>
                      <a:pt x="274" y="92"/>
                    </a:cubicBezTo>
                    <a:cubicBezTo>
                      <a:pt x="275" y="90"/>
                      <a:pt x="277" y="88"/>
                      <a:pt x="281" y="89"/>
                    </a:cubicBezTo>
                    <a:cubicBezTo>
                      <a:pt x="281" y="89"/>
                      <a:pt x="281" y="89"/>
                      <a:pt x="321" y="96"/>
                    </a:cubicBezTo>
                    <a:cubicBezTo>
                      <a:pt x="325" y="97"/>
                      <a:pt x="326" y="100"/>
                      <a:pt x="328" y="102"/>
                    </a:cubicBezTo>
                    <a:cubicBezTo>
                      <a:pt x="327" y="108"/>
                      <a:pt x="329" y="129"/>
                      <a:pt x="331" y="132"/>
                    </a:cubicBezTo>
                    <a:cubicBezTo>
                      <a:pt x="344" y="138"/>
                      <a:pt x="357" y="147"/>
                      <a:pt x="369" y="155"/>
                    </a:cubicBezTo>
                    <a:cubicBezTo>
                      <a:pt x="372" y="154"/>
                      <a:pt x="392" y="145"/>
                      <a:pt x="396" y="144"/>
                    </a:cubicBezTo>
                    <a:cubicBezTo>
                      <a:pt x="399" y="142"/>
                      <a:pt x="403" y="143"/>
                      <a:pt x="404" y="145"/>
                    </a:cubicBezTo>
                    <a:cubicBezTo>
                      <a:pt x="406" y="147"/>
                      <a:pt x="429" y="177"/>
                      <a:pt x="431" y="177"/>
                    </a:cubicBezTo>
                    <a:cubicBezTo>
                      <a:pt x="433" y="180"/>
                      <a:pt x="432" y="184"/>
                      <a:pt x="432" y="186"/>
                    </a:cubicBezTo>
                    <a:cubicBezTo>
                      <a:pt x="429" y="189"/>
                      <a:pt x="415" y="208"/>
                      <a:pt x="415" y="212"/>
                    </a:cubicBezTo>
                    <a:cubicBezTo>
                      <a:pt x="420" y="225"/>
                      <a:pt x="426" y="239"/>
                      <a:pt x="429" y="254"/>
                    </a:cubicBezTo>
                    <a:cubicBezTo>
                      <a:pt x="433" y="255"/>
                      <a:pt x="453" y="260"/>
                      <a:pt x="457" y="261"/>
                    </a:cubicBezTo>
                    <a:cubicBezTo>
                      <a:pt x="460" y="264"/>
                      <a:pt x="462" y="266"/>
                      <a:pt x="464" y="269"/>
                    </a:cubicBezTo>
                    <a:cubicBezTo>
                      <a:pt x="463" y="271"/>
                      <a:pt x="462" y="310"/>
                      <a:pt x="462" y="310"/>
                    </a:cubicBezTo>
                    <a:cubicBezTo>
                      <a:pt x="461" y="314"/>
                      <a:pt x="459" y="318"/>
                      <a:pt x="457" y="317"/>
                    </a:cubicBezTo>
                    <a:cubicBezTo>
                      <a:pt x="452" y="319"/>
                      <a:pt x="433" y="325"/>
                      <a:pt x="428" y="327"/>
                    </a:cubicBezTo>
                    <a:cubicBezTo>
                      <a:pt x="426" y="341"/>
                      <a:pt x="419" y="356"/>
                      <a:pt x="412" y="370"/>
                    </a:cubicBezTo>
                    <a:cubicBezTo>
                      <a:pt x="414" y="372"/>
                      <a:pt x="427" y="389"/>
                      <a:pt x="428" y="393"/>
                    </a:cubicBezTo>
                    <a:cubicBezTo>
                      <a:pt x="430" y="396"/>
                      <a:pt x="431" y="400"/>
                      <a:pt x="429" y="402"/>
                    </a:cubicBezTo>
                    <a:cubicBezTo>
                      <a:pt x="427" y="404"/>
                      <a:pt x="403" y="433"/>
                      <a:pt x="402" y="435"/>
                    </a:cubicBezTo>
                    <a:cubicBezTo>
                      <a:pt x="400" y="438"/>
                      <a:pt x="396" y="437"/>
                      <a:pt x="394" y="437"/>
                    </a:cubicBezTo>
                    <a:cubicBezTo>
                      <a:pt x="388" y="434"/>
                      <a:pt x="369" y="426"/>
                      <a:pt x="367" y="424"/>
                    </a:cubicBezTo>
                    <a:cubicBezTo>
                      <a:pt x="355" y="434"/>
                      <a:pt x="342" y="440"/>
                      <a:pt x="326" y="446"/>
                    </a:cubicBezTo>
                    <a:cubicBezTo>
                      <a:pt x="328" y="450"/>
                      <a:pt x="324" y="472"/>
                      <a:pt x="325" y="477"/>
                    </a:cubicBezTo>
                    <a:cubicBezTo>
                      <a:pt x="324" y="479"/>
                      <a:pt x="322" y="482"/>
                      <a:pt x="317" y="484"/>
                    </a:cubicBezTo>
                    <a:cubicBezTo>
                      <a:pt x="315" y="483"/>
                      <a:pt x="279" y="489"/>
                      <a:pt x="277" y="491"/>
                    </a:cubicBezTo>
                    <a:cubicBezTo>
                      <a:pt x="273" y="490"/>
                      <a:pt x="272" y="488"/>
                      <a:pt x="270" y="485"/>
                    </a:cubicBezTo>
                    <a:cubicBezTo>
                      <a:pt x="269" y="481"/>
                      <a:pt x="258" y="462"/>
                      <a:pt x="256" y="458"/>
                    </a:cubicBezTo>
                    <a:cubicBezTo>
                      <a:pt x="250" y="459"/>
                      <a:pt x="242" y="457"/>
                      <a:pt x="234" y="456"/>
                    </a:cubicBezTo>
                    <a:cubicBezTo>
                      <a:pt x="226" y="454"/>
                      <a:pt x="220" y="453"/>
                      <a:pt x="213" y="450"/>
                    </a:cubicBezTo>
                    <a:cubicBezTo>
                      <a:pt x="210" y="453"/>
                      <a:pt x="195" y="467"/>
                      <a:pt x="190" y="471"/>
                    </a:cubicBezTo>
                    <a:cubicBezTo>
                      <a:pt x="190" y="475"/>
                      <a:pt x="186" y="474"/>
                      <a:pt x="182" y="473"/>
                    </a:cubicBezTo>
                    <a:cubicBezTo>
                      <a:pt x="182" y="471"/>
                      <a:pt x="149" y="453"/>
                      <a:pt x="147" y="452"/>
                    </a:cubicBezTo>
                    <a:cubicBezTo>
                      <a:pt x="143" y="449"/>
                      <a:pt x="144" y="445"/>
                      <a:pt x="144" y="443"/>
                    </a:cubicBezTo>
                    <a:cubicBezTo>
                      <a:pt x="145" y="439"/>
                      <a:pt x="151" y="418"/>
                      <a:pt x="152" y="414"/>
                    </a:cubicBezTo>
                    <a:cubicBezTo>
                      <a:pt x="141" y="403"/>
                      <a:pt x="131" y="393"/>
                      <a:pt x="123" y="379"/>
                    </a:cubicBezTo>
                    <a:cubicBezTo>
                      <a:pt x="119" y="380"/>
                      <a:pt x="98" y="381"/>
                      <a:pt x="94" y="382"/>
                    </a:cubicBezTo>
                    <a:cubicBezTo>
                      <a:pt x="90" y="381"/>
                      <a:pt x="88" y="381"/>
                      <a:pt x="87" y="377"/>
                    </a:cubicBezTo>
                    <a:cubicBezTo>
                      <a:pt x="85" y="374"/>
                      <a:pt x="73" y="339"/>
                      <a:pt x="73" y="337"/>
                    </a:cubicBezTo>
                    <a:cubicBezTo>
                      <a:pt x="72" y="334"/>
                      <a:pt x="72" y="330"/>
                      <a:pt x="75" y="329"/>
                    </a:cubicBezTo>
                    <a:cubicBezTo>
                      <a:pt x="80" y="325"/>
                      <a:pt x="96" y="314"/>
                      <a:pt x="98" y="312"/>
                    </a:cubicBezTo>
                    <a:cubicBezTo>
                      <a:pt x="98" y="308"/>
                      <a:pt x="98" y="304"/>
                      <a:pt x="98" y="299"/>
                    </a:cubicBezTo>
                    <a:cubicBezTo>
                      <a:pt x="0" y="299"/>
                      <a:pt x="0" y="299"/>
                      <a:pt x="0" y="299"/>
                    </a:cubicBezTo>
                    <a:cubicBezTo>
                      <a:pt x="5" y="420"/>
                      <a:pt x="93" y="526"/>
                      <a:pt x="217" y="549"/>
                    </a:cubicBezTo>
                    <a:cubicBezTo>
                      <a:pt x="362" y="575"/>
                      <a:pt x="500" y="480"/>
                      <a:pt x="527" y="335"/>
                    </a:cubicBezTo>
                    <a:cubicBezTo>
                      <a:pt x="553" y="191"/>
                      <a:pt x="457" y="52"/>
                      <a:pt x="313"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27" name="Freeform 7"/>
              <p:cNvSpPr>
                <a:spLocks/>
              </p:cNvSpPr>
              <p:nvPr/>
            </p:nvSpPr>
            <p:spPr bwMode="auto">
              <a:xfrm>
                <a:off x="1595" y="332"/>
                <a:ext cx="2566" cy="2396"/>
              </a:xfrm>
              <a:custGeom>
                <a:avLst/>
                <a:gdLst>
                  <a:gd name="T0" fmla="*/ 1071 w 1083"/>
                  <a:gd name="T1" fmla="*/ 545 h 1012"/>
                  <a:gd name="T2" fmla="*/ 946 w 1083"/>
                  <a:gd name="T3" fmla="*/ 404 h 1012"/>
                  <a:gd name="T4" fmla="*/ 883 w 1083"/>
                  <a:gd name="T5" fmla="*/ 377 h 1012"/>
                  <a:gd name="T6" fmla="*/ 863 w 1083"/>
                  <a:gd name="T7" fmla="*/ 363 h 1012"/>
                  <a:gd name="T8" fmla="*/ 851 w 1083"/>
                  <a:gd name="T9" fmla="*/ 352 h 1012"/>
                  <a:gd name="T10" fmla="*/ 928 w 1083"/>
                  <a:gd name="T11" fmla="*/ 199 h 1012"/>
                  <a:gd name="T12" fmla="*/ 929 w 1083"/>
                  <a:gd name="T13" fmla="*/ 94 h 1012"/>
                  <a:gd name="T14" fmla="*/ 927 w 1083"/>
                  <a:gd name="T15" fmla="*/ 86 h 1012"/>
                  <a:gd name="T16" fmla="*/ 840 w 1083"/>
                  <a:gd name="T17" fmla="*/ 10 h 1012"/>
                  <a:gd name="T18" fmla="*/ 746 w 1083"/>
                  <a:gd name="T19" fmla="*/ 17 h 1012"/>
                  <a:gd name="T20" fmla="*/ 685 w 1083"/>
                  <a:gd name="T21" fmla="*/ 95 h 1012"/>
                  <a:gd name="T22" fmla="*/ 684 w 1083"/>
                  <a:gd name="T23" fmla="*/ 98 h 1012"/>
                  <a:gd name="T24" fmla="*/ 688 w 1083"/>
                  <a:gd name="T25" fmla="*/ 209 h 1012"/>
                  <a:gd name="T26" fmla="*/ 760 w 1083"/>
                  <a:gd name="T27" fmla="*/ 349 h 1012"/>
                  <a:gd name="T28" fmla="*/ 750 w 1083"/>
                  <a:gd name="T29" fmla="*/ 359 h 1012"/>
                  <a:gd name="T30" fmla="*/ 731 w 1083"/>
                  <a:gd name="T31" fmla="*/ 374 h 1012"/>
                  <a:gd name="T32" fmla="*/ 669 w 1083"/>
                  <a:gd name="T33" fmla="*/ 404 h 1012"/>
                  <a:gd name="T34" fmla="*/ 545 w 1083"/>
                  <a:gd name="T35" fmla="*/ 531 h 1012"/>
                  <a:gd name="T36" fmla="*/ 479 w 1083"/>
                  <a:gd name="T37" fmla="*/ 499 h 1012"/>
                  <a:gd name="T38" fmla="*/ 452 w 1083"/>
                  <a:gd name="T39" fmla="*/ 480 h 1012"/>
                  <a:gd name="T40" fmla="*/ 436 w 1083"/>
                  <a:gd name="T41" fmla="*/ 465 h 1012"/>
                  <a:gd name="T42" fmla="*/ 541 w 1083"/>
                  <a:gd name="T43" fmla="*/ 257 h 1012"/>
                  <a:gd name="T44" fmla="*/ 543 w 1083"/>
                  <a:gd name="T45" fmla="*/ 131 h 1012"/>
                  <a:gd name="T46" fmla="*/ 543 w 1083"/>
                  <a:gd name="T47" fmla="*/ 127 h 1012"/>
                  <a:gd name="T48" fmla="*/ 542 w 1083"/>
                  <a:gd name="T49" fmla="*/ 114 h 1012"/>
                  <a:gd name="T50" fmla="*/ 538 w 1083"/>
                  <a:gd name="T51" fmla="*/ 99 h 1012"/>
                  <a:gd name="T52" fmla="*/ 421 w 1083"/>
                  <a:gd name="T53" fmla="*/ 4 h 1012"/>
                  <a:gd name="T54" fmla="*/ 292 w 1083"/>
                  <a:gd name="T55" fmla="*/ 14 h 1012"/>
                  <a:gd name="T56" fmla="*/ 208 w 1083"/>
                  <a:gd name="T57" fmla="*/ 120 h 1012"/>
                  <a:gd name="T58" fmla="*/ 213 w 1083"/>
                  <a:gd name="T59" fmla="*/ 271 h 1012"/>
                  <a:gd name="T60" fmla="*/ 311 w 1083"/>
                  <a:gd name="T61" fmla="*/ 462 h 1012"/>
                  <a:gd name="T62" fmla="*/ 297 w 1083"/>
                  <a:gd name="T63" fmla="*/ 475 h 1012"/>
                  <a:gd name="T64" fmla="*/ 272 w 1083"/>
                  <a:gd name="T65" fmla="*/ 496 h 1012"/>
                  <a:gd name="T66" fmla="*/ 188 w 1083"/>
                  <a:gd name="T67" fmla="*/ 536 h 1012"/>
                  <a:gd name="T68" fmla="*/ 16 w 1083"/>
                  <a:gd name="T69" fmla="*/ 729 h 1012"/>
                  <a:gd name="T70" fmla="*/ 0 w 1083"/>
                  <a:gd name="T71" fmla="*/ 970 h 1012"/>
                  <a:gd name="T72" fmla="*/ 377 w 1083"/>
                  <a:gd name="T73" fmla="*/ 1012 h 1012"/>
                  <a:gd name="T74" fmla="*/ 484 w 1083"/>
                  <a:gd name="T75" fmla="*/ 1008 h 1012"/>
                  <a:gd name="T76" fmla="*/ 422 w 1083"/>
                  <a:gd name="T77" fmla="*/ 834 h 1012"/>
                  <a:gd name="T78" fmla="*/ 281 w 1083"/>
                  <a:gd name="T79" fmla="*/ 834 h 1012"/>
                  <a:gd name="T80" fmla="*/ 206 w 1083"/>
                  <a:gd name="T81" fmla="*/ 898 h 1012"/>
                  <a:gd name="T82" fmla="*/ 130 w 1083"/>
                  <a:gd name="T83" fmla="*/ 822 h 1012"/>
                  <a:gd name="T84" fmla="*/ 206 w 1083"/>
                  <a:gd name="T85" fmla="*/ 746 h 1012"/>
                  <a:gd name="T86" fmla="*/ 281 w 1083"/>
                  <a:gd name="T87" fmla="*/ 810 h 1012"/>
                  <a:gd name="T88" fmla="*/ 422 w 1083"/>
                  <a:gd name="T89" fmla="*/ 810 h 1012"/>
                  <a:gd name="T90" fmla="*/ 731 w 1083"/>
                  <a:gd name="T91" fmla="*/ 512 h 1012"/>
                  <a:gd name="T92" fmla="*/ 1028 w 1083"/>
                  <a:gd name="T93" fmla="*/ 733 h 1012"/>
                  <a:gd name="T94" fmla="*/ 1083 w 1083"/>
                  <a:gd name="T95" fmla="*/ 722 h 1012"/>
                  <a:gd name="T96" fmla="*/ 1071 w 1083"/>
                  <a:gd name="T97" fmla="*/ 545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3" h="1012">
                    <a:moveTo>
                      <a:pt x="1071" y="545"/>
                    </a:moveTo>
                    <a:cubicBezTo>
                      <a:pt x="1067" y="474"/>
                      <a:pt x="1013" y="416"/>
                      <a:pt x="946" y="404"/>
                    </a:cubicBezTo>
                    <a:cubicBezTo>
                      <a:pt x="922" y="399"/>
                      <a:pt x="901" y="391"/>
                      <a:pt x="883" y="377"/>
                    </a:cubicBezTo>
                    <a:cubicBezTo>
                      <a:pt x="877" y="372"/>
                      <a:pt x="871" y="368"/>
                      <a:pt x="863" y="363"/>
                    </a:cubicBezTo>
                    <a:cubicBezTo>
                      <a:pt x="859" y="359"/>
                      <a:pt x="855" y="356"/>
                      <a:pt x="851" y="352"/>
                    </a:cubicBezTo>
                    <a:cubicBezTo>
                      <a:pt x="894" y="327"/>
                      <a:pt x="925" y="268"/>
                      <a:pt x="928" y="199"/>
                    </a:cubicBezTo>
                    <a:cubicBezTo>
                      <a:pt x="930" y="180"/>
                      <a:pt x="933" y="119"/>
                      <a:pt x="929" y="94"/>
                    </a:cubicBezTo>
                    <a:cubicBezTo>
                      <a:pt x="928" y="91"/>
                      <a:pt x="928" y="89"/>
                      <a:pt x="927" y="86"/>
                    </a:cubicBezTo>
                    <a:cubicBezTo>
                      <a:pt x="918" y="46"/>
                      <a:pt x="883" y="14"/>
                      <a:pt x="840" y="10"/>
                    </a:cubicBezTo>
                    <a:cubicBezTo>
                      <a:pt x="813" y="7"/>
                      <a:pt x="778" y="7"/>
                      <a:pt x="746" y="17"/>
                    </a:cubicBezTo>
                    <a:cubicBezTo>
                      <a:pt x="702" y="32"/>
                      <a:pt x="689" y="73"/>
                      <a:pt x="685" y="95"/>
                    </a:cubicBezTo>
                    <a:cubicBezTo>
                      <a:pt x="685" y="96"/>
                      <a:pt x="684" y="97"/>
                      <a:pt x="684" y="98"/>
                    </a:cubicBezTo>
                    <a:cubicBezTo>
                      <a:pt x="677" y="126"/>
                      <a:pt x="686" y="202"/>
                      <a:pt x="688" y="209"/>
                    </a:cubicBezTo>
                    <a:cubicBezTo>
                      <a:pt x="693" y="273"/>
                      <a:pt x="721" y="325"/>
                      <a:pt x="760" y="349"/>
                    </a:cubicBezTo>
                    <a:cubicBezTo>
                      <a:pt x="757" y="353"/>
                      <a:pt x="753" y="357"/>
                      <a:pt x="750" y="359"/>
                    </a:cubicBezTo>
                    <a:cubicBezTo>
                      <a:pt x="743" y="365"/>
                      <a:pt x="737" y="370"/>
                      <a:pt x="731" y="374"/>
                    </a:cubicBezTo>
                    <a:cubicBezTo>
                      <a:pt x="714" y="389"/>
                      <a:pt x="694" y="396"/>
                      <a:pt x="669" y="404"/>
                    </a:cubicBezTo>
                    <a:cubicBezTo>
                      <a:pt x="607" y="422"/>
                      <a:pt x="557" y="468"/>
                      <a:pt x="545" y="531"/>
                    </a:cubicBezTo>
                    <a:cubicBezTo>
                      <a:pt x="521" y="524"/>
                      <a:pt x="499" y="514"/>
                      <a:pt x="479" y="499"/>
                    </a:cubicBezTo>
                    <a:cubicBezTo>
                      <a:pt x="471" y="493"/>
                      <a:pt x="462" y="487"/>
                      <a:pt x="452" y="480"/>
                    </a:cubicBezTo>
                    <a:cubicBezTo>
                      <a:pt x="446" y="475"/>
                      <a:pt x="441" y="470"/>
                      <a:pt x="436" y="465"/>
                    </a:cubicBezTo>
                    <a:cubicBezTo>
                      <a:pt x="494" y="432"/>
                      <a:pt x="537" y="351"/>
                      <a:pt x="541" y="257"/>
                    </a:cubicBezTo>
                    <a:cubicBezTo>
                      <a:pt x="543" y="234"/>
                      <a:pt x="546" y="170"/>
                      <a:pt x="543" y="131"/>
                    </a:cubicBezTo>
                    <a:cubicBezTo>
                      <a:pt x="543" y="130"/>
                      <a:pt x="543" y="128"/>
                      <a:pt x="543" y="127"/>
                    </a:cubicBezTo>
                    <a:cubicBezTo>
                      <a:pt x="543" y="122"/>
                      <a:pt x="542" y="118"/>
                      <a:pt x="542" y="114"/>
                    </a:cubicBezTo>
                    <a:cubicBezTo>
                      <a:pt x="541" y="107"/>
                      <a:pt x="539" y="103"/>
                      <a:pt x="538" y="99"/>
                    </a:cubicBezTo>
                    <a:cubicBezTo>
                      <a:pt x="522" y="48"/>
                      <a:pt x="477" y="9"/>
                      <a:pt x="421" y="4"/>
                    </a:cubicBezTo>
                    <a:cubicBezTo>
                      <a:pt x="384" y="0"/>
                      <a:pt x="335" y="0"/>
                      <a:pt x="292" y="14"/>
                    </a:cubicBezTo>
                    <a:cubicBezTo>
                      <a:pt x="231" y="34"/>
                      <a:pt x="213" y="89"/>
                      <a:pt x="208" y="120"/>
                    </a:cubicBezTo>
                    <a:cubicBezTo>
                      <a:pt x="198" y="159"/>
                      <a:pt x="210" y="261"/>
                      <a:pt x="213" y="271"/>
                    </a:cubicBezTo>
                    <a:cubicBezTo>
                      <a:pt x="220" y="357"/>
                      <a:pt x="258" y="429"/>
                      <a:pt x="311" y="462"/>
                    </a:cubicBezTo>
                    <a:cubicBezTo>
                      <a:pt x="307" y="467"/>
                      <a:pt x="302" y="472"/>
                      <a:pt x="297" y="475"/>
                    </a:cubicBezTo>
                    <a:cubicBezTo>
                      <a:pt x="289" y="483"/>
                      <a:pt x="280" y="489"/>
                      <a:pt x="272" y="496"/>
                    </a:cubicBezTo>
                    <a:cubicBezTo>
                      <a:pt x="248" y="516"/>
                      <a:pt x="222" y="526"/>
                      <a:pt x="188" y="536"/>
                    </a:cubicBezTo>
                    <a:cubicBezTo>
                      <a:pt x="97" y="562"/>
                      <a:pt x="24" y="632"/>
                      <a:pt x="16" y="729"/>
                    </a:cubicBezTo>
                    <a:cubicBezTo>
                      <a:pt x="16" y="729"/>
                      <a:pt x="16" y="729"/>
                      <a:pt x="0" y="970"/>
                    </a:cubicBezTo>
                    <a:cubicBezTo>
                      <a:pt x="0" y="970"/>
                      <a:pt x="157" y="1012"/>
                      <a:pt x="377" y="1012"/>
                    </a:cubicBezTo>
                    <a:cubicBezTo>
                      <a:pt x="414" y="1012"/>
                      <a:pt x="450" y="1010"/>
                      <a:pt x="484" y="1008"/>
                    </a:cubicBezTo>
                    <a:cubicBezTo>
                      <a:pt x="447" y="959"/>
                      <a:pt x="424" y="900"/>
                      <a:pt x="422" y="834"/>
                    </a:cubicBezTo>
                    <a:cubicBezTo>
                      <a:pt x="281" y="834"/>
                      <a:pt x="281" y="834"/>
                      <a:pt x="281" y="834"/>
                    </a:cubicBezTo>
                    <a:cubicBezTo>
                      <a:pt x="275" y="871"/>
                      <a:pt x="244" y="898"/>
                      <a:pt x="206" y="898"/>
                    </a:cubicBezTo>
                    <a:cubicBezTo>
                      <a:pt x="164" y="898"/>
                      <a:pt x="130" y="864"/>
                      <a:pt x="130" y="822"/>
                    </a:cubicBezTo>
                    <a:cubicBezTo>
                      <a:pt x="130" y="780"/>
                      <a:pt x="164" y="746"/>
                      <a:pt x="206" y="746"/>
                    </a:cubicBezTo>
                    <a:cubicBezTo>
                      <a:pt x="244" y="746"/>
                      <a:pt x="275" y="774"/>
                      <a:pt x="281" y="810"/>
                    </a:cubicBezTo>
                    <a:cubicBezTo>
                      <a:pt x="422" y="810"/>
                      <a:pt x="422" y="810"/>
                      <a:pt x="422" y="810"/>
                    </a:cubicBezTo>
                    <a:cubicBezTo>
                      <a:pt x="428" y="644"/>
                      <a:pt x="564" y="512"/>
                      <a:pt x="731" y="512"/>
                    </a:cubicBezTo>
                    <a:cubicBezTo>
                      <a:pt x="872" y="512"/>
                      <a:pt x="990" y="605"/>
                      <a:pt x="1028" y="733"/>
                    </a:cubicBezTo>
                    <a:cubicBezTo>
                      <a:pt x="1063" y="727"/>
                      <a:pt x="1083" y="722"/>
                      <a:pt x="1083" y="722"/>
                    </a:cubicBezTo>
                    <a:lnTo>
                      <a:pt x="1071" y="5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grpSp>
        <p:nvGrpSpPr>
          <p:cNvPr id="128" name="Group 4"/>
          <p:cNvGrpSpPr/>
          <p:nvPr/>
        </p:nvGrpSpPr>
        <p:grpSpPr>
          <a:xfrm>
            <a:off x="715050" y="1464266"/>
            <a:ext cx="569796" cy="565859"/>
            <a:chOff x="1956890" y="1885950"/>
            <a:chExt cx="952500" cy="952500"/>
          </a:xfrm>
        </p:grpSpPr>
        <p:sp>
          <p:nvSpPr>
            <p:cNvPr id="129" name="Oval 5"/>
            <p:cNvSpPr/>
            <p:nvPr/>
          </p:nvSpPr>
          <p:spPr>
            <a:xfrm>
              <a:off x="1956890" y="1885950"/>
              <a:ext cx="952500" cy="9525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30" name="Freeform 5"/>
            <p:cNvSpPr>
              <a:spLocks noEditPoints="1"/>
            </p:cNvSpPr>
            <p:nvPr/>
          </p:nvSpPr>
          <p:spPr bwMode="auto">
            <a:xfrm>
              <a:off x="2217574" y="2149477"/>
              <a:ext cx="422273" cy="422273"/>
            </a:xfrm>
            <a:custGeom>
              <a:avLst/>
              <a:gdLst>
                <a:gd name="T0" fmla="*/ 81 w 240"/>
                <a:gd name="T1" fmla="*/ 103 h 240"/>
                <a:gd name="T2" fmla="*/ 12 w 240"/>
                <a:gd name="T3" fmla="*/ 35 h 240"/>
                <a:gd name="T4" fmla="*/ 12 w 240"/>
                <a:gd name="T5" fmla="*/ 26 h 240"/>
                <a:gd name="T6" fmla="*/ 21 w 240"/>
                <a:gd name="T7" fmla="*/ 26 h 240"/>
                <a:gd name="T8" fmla="*/ 89 w 240"/>
                <a:gd name="T9" fmla="*/ 96 h 240"/>
                <a:gd name="T10" fmla="*/ 94 w 240"/>
                <a:gd name="T11" fmla="*/ 90 h 240"/>
                <a:gd name="T12" fmla="*/ 26 w 240"/>
                <a:gd name="T13" fmla="*/ 22 h 240"/>
                <a:gd name="T14" fmla="*/ 26 w 240"/>
                <a:gd name="T15" fmla="*/ 13 h 240"/>
                <a:gd name="T16" fmla="*/ 34 w 240"/>
                <a:gd name="T17" fmla="*/ 13 h 240"/>
                <a:gd name="T18" fmla="*/ 103 w 240"/>
                <a:gd name="T19" fmla="*/ 82 h 240"/>
                <a:gd name="T20" fmla="*/ 111 w 240"/>
                <a:gd name="T21" fmla="*/ 74 h 240"/>
                <a:gd name="T22" fmla="*/ 46 w 240"/>
                <a:gd name="T23" fmla="*/ 8 h 240"/>
                <a:gd name="T24" fmla="*/ 12 w 240"/>
                <a:gd name="T25" fmla="*/ 11 h 240"/>
                <a:gd name="T26" fmla="*/ 9 w 240"/>
                <a:gd name="T27" fmla="*/ 44 h 240"/>
                <a:gd name="T28" fmla="*/ 75 w 240"/>
                <a:gd name="T29" fmla="*/ 110 h 240"/>
                <a:gd name="T30" fmla="*/ 81 w 240"/>
                <a:gd name="T31" fmla="*/ 103 h 240"/>
                <a:gd name="T32" fmla="*/ 81 w 240"/>
                <a:gd name="T33" fmla="*/ 103 h 240"/>
                <a:gd name="T34" fmla="*/ 239 w 240"/>
                <a:gd name="T35" fmla="*/ 227 h 240"/>
                <a:gd name="T36" fmla="*/ 220 w 240"/>
                <a:gd name="T37" fmla="*/ 199 h 240"/>
                <a:gd name="T38" fmla="*/ 214 w 240"/>
                <a:gd name="T39" fmla="*/ 201 h 240"/>
                <a:gd name="T40" fmla="*/ 214 w 240"/>
                <a:gd name="T41" fmla="*/ 200 h 240"/>
                <a:gd name="T42" fmla="*/ 156 w 240"/>
                <a:gd name="T43" fmla="*/ 142 h 240"/>
                <a:gd name="T44" fmla="*/ 143 w 240"/>
                <a:gd name="T45" fmla="*/ 156 h 240"/>
                <a:gd name="T46" fmla="*/ 200 w 240"/>
                <a:gd name="T47" fmla="*/ 214 h 240"/>
                <a:gd name="T48" fmla="*/ 202 w 240"/>
                <a:gd name="T49" fmla="*/ 215 h 240"/>
                <a:gd name="T50" fmla="*/ 199 w 240"/>
                <a:gd name="T51" fmla="*/ 219 h 240"/>
                <a:gd name="T52" fmla="*/ 228 w 240"/>
                <a:gd name="T53" fmla="*/ 239 h 240"/>
                <a:gd name="T54" fmla="*/ 234 w 240"/>
                <a:gd name="T55" fmla="*/ 234 h 240"/>
                <a:gd name="T56" fmla="*/ 239 w 240"/>
                <a:gd name="T57" fmla="*/ 227 h 240"/>
                <a:gd name="T58" fmla="*/ 172 w 240"/>
                <a:gd name="T59" fmla="*/ 115 h 240"/>
                <a:gd name="T60" fmla="*/ 215 w 240"/>
                <a:gd name="T61" fmla="*/ 100 h 240"/>
                <a:gd name="T62" fmla="*/ 224 w 240"/>
                <a:gd name="T63" fmla="*/ 36 h 240"/>
                <a:gd name="T64" fmla="*/ 186 w 240"/>
                <a:gd name="T65" fmla="*/ 74 h 240"/>
                <a:gd name="T66" fmla="*/ 168 w 240"/>
                <a:gd name="T67" fmla="*/ 56 h 240"/>
                <a:gd name="T68" fmla="*/ 205 w 240"/>
                <a:gd name="T69" fmla="*/ 18 h 240"/>
                <a:gd name="T70" fmla="*/ 142 w 240"/>
                <a:gd name="T71" fmla="*/ 26 h 240"/>
                <a:gd name="T72" fmla="*/ 127 w 240"/>
                <a:gd name="T73" fmla="*/ 69 h 240"/>
                <a:gd name="T74" fmla="*/ 121 w 240"/>
                <a:gd name="T75" fmla="*/ 75 h 240"/>
                <a:gd name="T76" fmla="*/ 21 w 240"/>
                <a:gd name="T77" fmla="*/ 175 h 240"/>
                <a:gd name="T78" fmla="*/ 21 w 240"/>
                <a:gd name="T79" fmla="*/ 222 h 240"/>
                <a:gd name="T80" fmla="*/ 67 w 240"/>
                <a:gd name="T81" fmla="*/ 222 h 240"/>
                <a:gd name="T82" fmla="*/ 167 w 240"/>
                <a:gd name="T83" fmla="*/ 121 h 240"/>
                <a:gd name="T84" fmla="*/ 172 w 240"/>
                <a:gd name="T85" fmla="*/ 115 h 240"/>
                <a:gd name="T86" fmla="*/ 55 w 240"/>
                <a:gd name="T87" fmla="*/ 202 h 240"/>
                <a:gd name="T88" fmla="*/ 40 w 240"/>
                <a:gd name="T89" fmla="*/ 202 h 240"/>
                <a:gd name="T90" fmla="*/ 40 w 240"/>
                <a:gd name="T91" fmla="*/ 188 h 240"/>
                <a:gd name="T92" fmla="*/ 55 w 240"/>
                <a:gd name="T93" fmla="*/ 188 h 240"/>
                <a:gd name="T94" fmla="*/ 55 w 240"/>
                <a:gd name="T95" fmla="*/ 20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40">
                  <a:moveTo>
                    <a:pt x="81" y="103"/>
                  </a:moveTo>
                  <a:cubicBezTo>
                    <a:pt x="12" y="35"/>
                    <a:pt x="12" y="35"/>
                    <a:pt x="12" y="35"/>
                  </a:cubicBezTo>
                  <a:cubicBezTo>
                    <a:pt x="9" y="33"/>
                    <a:pt x="9" y="30"/>
                    <a:pt x="12" y="26"/>
                  </a:cubicBezTo>
                  <a:cubicBezTo>
                    <a:pt x="14" y="24"/>
                    <a:pt x="18" y="24"/>
                    <a:pt x="21" y="26"/>
                  </a:cubicBezTo>
                  <a:cubicBezTo>
                    <a:pt x="89" y="96"/>
                    <a:pt x="89" y="96"/>
                    <a:pt x="89" y="96"/>
                  </a:cubicBezTo>
                  <a:cubicBezTo>
                    <a:pt x="94" y="90"/>
                    <a:pt x="94" y="90"/>
                    <a:pt x="94" y="90"/>
                  </a:cubicBezTo>
                  <a:cubicBezTo>
                    <a:pt x="26" y="22"/>
                    <a:pt x="26" y="22"/>
                    <a:pt x="26" y="22"/>
                  </a:cubicBezTo>
                  <a:cubicBezTo>
                    <a:pt x="24" y="19"/>
                    <a:pt x="24" y="15"/>
                    <a:pt x="26" y="13"/>
                  </a:cubicBezTo>
                  <a:cubicBezTo>
                    <a:pt x="29" y="10"/>
                    <a:pt x="32" y="10"/>
                    <a:pt x="34" y="13"/>
                  </a:cubicBezTo>
                  <a:cubicBezTo>
                    <a:pt x="103" y="82"/>
                    <a:pt x="103" y="82"/>
                    <a:pt x="103" y="82"/>
                  </a:cubicBezTo>
                  <a:cubicBezTo>
                    <a:pt x="111" y="74"/>
                    <a:pt x="111" y="74"/>
                    <a:pt x="111" y="74"/>
                  </a:cubicBezTo>
                  <a:cubicBezTo>
                    <a:pt x="46" y="8"/>
                    <a:pt x="46" y="8"/>
                    <a:pt x="46" y="8"/>
                  </a:cubicBezTo>
                  <a:cubicBezTo>
                    <a:pt x="37" y="0"/>
                    <a:pt x="22" y="1"/>
                    <a:pt x="12" y="11"/>
                  </a:cubicBezTo>
                  <a:cubicBezTo>
                    <a:pt x="3" y="22"/>
                    <a:pt x="0" y="36"/>
                    <a:pt x="9" y="44"/>
                  </a:cubicBezTo>
                  <a:cubicBezTo>
                    <a:pt x="75" y="110"/>
                    <a:pt x="75" y="110"/>
                    <a:pt x="75" y="110"/>
                  </a:cubicBezTo>
                  <a:cubicBezTo>
                    <a:pt x="81" y="103"/>
                    <a:pt x="81" y="103"/>
                    <a:pt x="81" y="103"/>
                  </a:cubicBezTo>
                  <a:cubicBezTo>
                    <a:pt x="81" y="103"/>
                    <a:pt x="81" y="103"/>
                    <a:pt x="81" y="103"/>
                  </a:cubicBezTo>
                  <a:close/>
                  <a:moveTo>
                    <a:pt x="239" y="227"/>
                  </a:moveTo>
                  <a:cubicBezTo>
                    <a:pt x="220" y="199"/>
                    <a:pt x="220" y="199"/>
                    <a:pt x="220" y="199"/>
                  </a:cubicBezTo>
                  <a:cubicBezTo>
                    <a:pt x="219" y="198"/>
                    <a:pt x="217" y="199"/>
                    <a:pt x="214" y="201"/>
                  </a:cubicBezTo>
                  <a:cubicBezTo>
                    <a:pt x="214" y="201"/>
                    <a:pt x="214" y="201"/>
                    <a:pt x="214" y="200"/>
                  </a:cubicBezTo>
                  <a:cubicBezTo>
                    <a:pt x="156" y="142"/>
                    <a:pt x="156" y="142"/>
                    <a:pt x="156" y="142"/>
                  </a:cubicBezTo>
                  <a:cubicBezTo>
                    <a:pt x="143" y="156"/>
                    <a:pt x="143" y="156"/>
                    <a:pt x="143" y="156"/>
                  </a:cubicBezTo>
                  <a:cubicBezTo>
                    <a:pt x="200" y="214"/>
                    <a:pt x="200" y="214"/>
                    <a:pt x="200" y="214"/>
                  </a:cubicBezTo>
                  <a:cubicBezTo>
                    <a:pt x="200" y="215"/>
                    <a:pt x="200" y="215"/>
                    <a:pt x="202" y="215"/>
                  </a:cubicBezTo>
                  <a:cubicBezTo>
                    <a:pt x="199" y="217"/>
                    <a:pt x="198" y="219"/>
                    <a:pt x="199" y="219"/>
                  </a:cubicBezTo>
                  <a:cubicBezTo>
                    <a:pt x="228" y="239"/>
                    <a:pt x="228" y="239"/>
                    <a:pt x="228" y="239"/>
                  </a:cubicBezTo>
                  <a:cubicBezTo>
                    <a:pt x="229" y="240"/>
                    <a:pt x="232" y="237"/>
                    <a:pt x="234" y="234"/>
                  </a:cubicBezTo>
                  <a:cubicBezTo>
                    <a:pt x="238" y="232"/>
                    <a:pt x="240" y="228"/>
                    <a:pt x="239" y="227"/>
                  </a:cubicBezTo>
                  <a:close/>
                  <a:moveTo>
                    <a:pt x="172" y="115"/>
                  </a:moveTo>
                  <a:cubicBezTo>
                    <a:pt x="187" y="117"/>
                    <a:pt x="204" y="111"/>
                    <a:pt x="215" y="100"/>
                  </a:cubicBezTo>
                  <a:cubicBezTo>
                    <a:pt x="233" y="83"/>
                    <a:pt x="236" y="56"/>
                    <a:pt x="224" y="36"/>
                  </a:cubicBezTo>
                  <a:cubicBezTo>
                    <a:pt x="186" y="74"/>
                    <a:pt x="186" y="74"/>
                    <a:pt x="186" y="74"/>
                  </a:cubicBezTo>
                  <a:cubicBezTo>
                    <a:pt x="168" y="56"/>
                    <a:pt x="168" y="56"/>
                    <a:pt x="168" y="56"/>
                  </a:cubicBezTo>
                  <a:cubicBezTo>
                    <a:pt x="205" y="18"/>
                    <a:pt x="205" y="18"/>
                    <a:pt x="205" y="18"/>
                  </a:cubicBezTo>
                  <a:cubicBezTo>
                    <a:pt x="186" y="6"/>
                    <a:pt x="160" y="8"/>
                    <a:pt x="142" y="26"/>
                  </a:cubicBezTo>
                  <a:cubicBezTo>
                    <a:pt x="130" y="38"/>
                    <a:pt x="126" y="55"/>
                    <a:pt x="127" y="69"/>
                  </a:cubicBezTo>
                  <a:cubicBezTo>
                    <a:pt x="125" y="72"/>
                    <a:pt x="122" y="73"/>
                    <a:pt x="121" y="75"/>
                  </a:cubicBezTo>
                  <a:cubicBezTo>
                    <a:pt x="21" y="175"/>
                    <a:pt x="21" y="175"/>
                    <a:pt x="21" y="175"/>
                  </a:cubicBezTo>
                  <a:cubicBezTo>
                    <a:pt x="8" y="188"/>
                    <a:pt x="8" y="209"/>
                    <a:pt x="21" y="222"/>
                  </a:cubicBezTo>
                  <a:cubicBezTo>
                    <a:pt x="33" y="234"/>
                    <a:pt x="55" y="234"/>
                    <a:pt x="67" y="222"/>
                  </a:cubicBezTo>
                  <a:cubicBezTo>
                    <a:pt x="167" y="121"/>
                    <a:pt x="167" y="121"/>
                    <a:pt x="167" y="121"/>
                  </a:cubicBezTo>
                  <a:cubicBezTo>
                    <a:pt x="169" y="119"/>
                    <a:pt x="171" y="117"/>
                    <a:pt x="172" y="115"/>
                  </a:cubicBezTo>
                  <a:close/>
                  <a:moveTo>
                    <a:pt x="55" y="202"/>
                  </a:moveTo>
                  <a:cubicBezTo>
                    <a:pt x="51" y="207"/>
                    <a:pt x="44" y="207"/>
                    <a:pt x="40" y="202"/>
                  </a:cubicBezTo>
                  <a:cubicBezTo>
                    <a:pt x="35" y="199"/>
                    <a:pt x="35" y="192"/>
                    <a:pt x="40" y="188"/>
                  </a:cubicBezTo>
                  <a:cubicBezTo>
                    <a:pt x="44" y="183"/>
                    <a:pt x="51" y="183"/>
                    <a:pt x="55" y="188"/>
                  </a:cubicBezTo>
                  <a:cubicBezTo>
                    <a:pt x="59" y="192"/>
                    <a:pt x="59" y="199"/>
                    <a:pt x="55" y="2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nvGrpSpPr>
          <p:cNvPr id="131" name="Group 19"/>
          <p:cNvGrpSpPr/>
          <p:nvPr/>
        </p:nvGrpSpPr>
        <p:grpSpPr>
          <a:xfrm>
            <a:off x="6872782" y="1355328"/>
            <a:ext cx="553691" cy="569978"/>
            <a:chOff x="4808704" y="1705700"/>
            <a:chExt cx="952500" cy="952500"/>
          </a:xfrm>
        </p:grpSpPr>
        <p:sp>
          <p:nvSpPr>
            <p:cNvPr id="132" name="Oval 20"/>
            <p:cNvSpPr/>
            <p:nvPr/>
          </p:nvSpPr>
          <p:spPr>
            <a:xfrm>
              <a:off x="4808704" y="1705700"/>
              <a:ext cx="952500" cy="9525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133" name="Group 17"/>
            <p:cNvGrpSpPr>
              <a:grpSpLocks noChangeAspect="1"/>
            </p:cNvGrpSpPr>
            <p:nvPr/>
          </p:nvGrpSpPr>
          <p:grpSpPr bwMode="auto">
            <a:xfrm>
              <a:off x="5106988" y="1904945"/>
              <a:ext cx="369778" cy="501567"/>
              <a:chOff x="2591" y="1228"/>
              <a:chExt cx="578" cy="784"/>
            </a:xfrm>
            <a:solidFill>
              <a:schemeClr val="bg1"/>
            </a:solidFill>
          </p:grpSpPr>
          <p:sp>
            <p:nvSpPr>
              <p:cNvPr id="134" name="Freeform 18"/>
              <p:cNvSpPr>
                <a:spLocks/>
              </p:cNvSpPr>
              <p:nvPr/>
            </p:nvSpPr>
            <p:spPr bwMode="auto">
              <a:xfrm>
                <a:off x="2591" y="1263"/>
                <a:ext cx="578" cy="749"/>
              </a:xfrm>
              <a:custGeom>
                <a:avLst/>
                <a:gdLst>
                  <a:gd name="T0" fmla="*/ 237 w 242"/>
                  <a:gd name="T1" fmla="*/ 223 h 314"/>
                  <a:gd name="T2" fmla="*/ 182 w 242"/>
                  <a:gd name="T3" fmla="*/ 161 h 314"/>
                  <a:gd name="T4" fmla="*/ 154 w 242"/>
                  <a:gd name="T5" fmla="*/ 149 h 314"/>
                  <a:gd name="T6" fmla="*/ 145 w 242"/>
                  <a:gd name="T7" fmla="*/ 143 h 314"/>
                  <a:gd name="T8" fmla="*/ 145 w 242"/>
                  <a:gd name="T9" fmla="*/ 143 h 314"/>
                  <a:gd name="T10" fmla="*/ 138 w 242"/>
                  <a:gd name="T11" fmla="*/ 146 h 314"/>
                  <a:gd name="T12" fmla="*/ 124 w 242"/>
                  <a:gd name="T13" fmla="*/ 146 h 314"/>
                  <a:gd name="T14" fmla="*/ 116 w 242"/>
                  <a:gd name="T15" fmla="*/ 140 h 314"/>
                  <a:gd name="T16" fmla="*/ 124 w 242"/>
                  <a:gd name="T17" fmla="*/ 134 h 314"/>
                  <a:gd name="T18" fmla="*/ 138 w 242"/>
                  <a:gd name="T19" fmla="*/ 134 h 314"/>
                  <a:gd name="T20" fmla="*/ 144 w 242"/>
                  <a:gd name="T21" fmla="*/ 136 h 314"/>
                  <a:gd name="T22" fmla="*/ 168 w 242"/>
                  <a:gd name="T23" fmla="*/ 101 h 314"/>
                  <a:gd name="T24" fmla="*/ 164 w 242"/>
                  <a:gd name="T25" fmla="*/ 98 h 314"/>
                  <a:gd name="T26" fmla="*/ 162 w 242"/>
                  <a:gd name="T27" fmla="*/ 90 h 314"/>
                  <a:gd name="T28" fmla="*/ 162 w 242"/>
                  <a:gd name="T29" fmla="*/ 61 h 314"/>
                  <a:gd name="T30" fmla="*/ 164 w 242"/>
                  <a:gd name="T31" fmla="*/ 53 h 314"/>
                  <a:gd name="T32" fmla="*/ 172 w 242"/>
                  <a:gd name="T33" fmla="*/ 48 h 314"/>
                  <a:gd name="T34" fmla="*/ 174 w 242"/>
                  <a:gd name="T35" fmla="*/ 48 h 314"/>
                  <a:gd name="T36" fmla="*/ 175 w 242"/>
                  <a:gd name="T37" fmla="*/ 48 h 314"/>
                  <a:gd name="T38" fmla="*/ 174 w 242"/>
                  <a:gd name="T39" fmla="*/ 25 h 314"/>
                  <a:gd name="T40" fmla="*/ 167 w 242"/>
                  <a:gd name="T41" fmla="*/ 16 h 314"/>
                  <a:gd name="T42" fmla="*/ 150 w 242"/>
                  <a:gd name="T43" fmla="*/ 3 h 314"/>
                  <a:gd name="T44" fmla="*/ 113 w 242"/>
                  <a:gd name="T45" fmla="*/ 4 h 314"/>
                  <a:gd name="T46" fmla="*/ 95 w 242"/>
                  <a:gd name="T47" fmla="*/ 5 h 314"/>
                  <a:gd name="T48" fmla="*/ 86 w 242"/>
                  <a:gd name="T49" fmla="*/ 6 h 314"/>
                  <a:gd name="T50" fmla="*/ 67 w 242"/>
                  <a:gd name="T51" fmla="*/ 27 h 314"/>
                  <a:gd name="T52" fmla="*/ 67 w 242"/>
                  <a:gd name="T53" fmla="*/ 62 h 314"/>
                  <a:gd name="T54" fmla="*/ 68 w 242"/>
                  <a:gd name="T55" fmla="*/ 62 h 314"/>
                  <a:gd name="T56" fmla="*/ 72 w 242"/>
                  <a:gd name="T57" fmla="*/ 65 h 314"/>
                  <a:gd name="T58" fmla="*/ 73 w 242"/>
                  <a:gd name="T59" fmla="*/ 68 h 314"/>
                  <a:gd name="T60" fmla="*/ 73 w 242"/>
                  <a:gd name="T61" fmla="*/ 82 h 314"/>
                  <a:gd name="T62" fmla="*/ 72 w 242"/>
                  <a:gd name="T63" fmla="*/ 85 h 314"/>
                  <a:gd name="T64" fmla="*/ 70 w 242"/>
                  <a:gd name="T65" fmla="*/ 88 h 314"/>
                  <a:gd name="T66" fmla="*/ 100 w 242"/>
                  <a:gd name="T67" fmla="*/ 137 h 314"/>
                  <a:gd name="T68" fmla="*/ 96 w 242"/>
                  <a:gd name="T69" fmla="*/ 141 h 314"/>
                  <a:gd name="T70" fmla="*/ 87 w 242"/>
                  <a:gd name="T71" fmla="*/ 148 h 314"/>
                  <a:gd name="T72" fmla="*/ 60 w 242"/>
                  <a:gd name="T73" fmla="*/ 161 h 314"/>
                  <a:gd name="T74" fmla="*/ 5 w 242"/>
                  <a:gd name="T75" fmla="*/ 223 h 314"/>
                  <a:gd name="T76" fmla="*/ 0 w 242"/>
                  <a:gd name="T77" fmla="*/ 301 h 314"/>
                  <a:gd name="T78" fmla="*/ 121 w 242"/>
                  <a:gd name="T79" fmla="*/ 314 h 314"/>
                  <a:gd name="T80" fmla="*/ 242 w 242"/>
                  <a:gd name="T81" fmla="*/ 301 h 314"/>
                  <a:gd name="T82" fmla="*/ 237 w 242"/>
                  <a:gd name="T83" fmla="*/ 223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2" h="314">
                    <a:moveTo>
                      <a:pt x="237" y="223"/>
                    </a:moveTo>
                    <a:cubicBezTo>
                      <a:pt x="235" y="191"/>
                      <a:pt x="211" y="166"/>
                      <a:pt x="182" y="161"/>
                    </a:cubicBezTo>
                    <a:cubicBezTo>
                      <a:pt x="171" y="159"/>
                      <a:pt x="162" y="155"/>
                      <a:pt x="154" y="149"/>
                    </a:cubicBezTo>
                    <a:cubicBezTo>
                      <a:pt x="152" y="147"/>
                      <a:pt x="149" y="145"/>
                      <a:pt x="145" y="143"/>
                    </a:cubicBezTo>
                    <a:cubicBezTo>
                      <a:pt x="145" y="143"/>
                      <a:pt x="145" y="143"/>
                      <a:pt x="145" y="143"/>
                    </a:cubicBezTo>
                    <a:cubicBezTo>
                      <a:pt x="144" y="145"/>
                      <a:pt x="142" y="146"/>
                      <a:pt x="138" y="146"/>
                    </a:cubicBezTo>
                    <a:cubicBezTo>
                      <a:pt x="138" y="146"/>
                      <a:pt x="138" y="146"/>
                      <a:pt x="124" y="146"/>
                    </a:cubicBezTo>
                    <a:cubicBezTo>
                      <a:pt x="120" y="146"/>
                      <a:pt x="116" y="144"/>
                      <a:pt x="116" y="140"/>
                    </a:cubicBezTo>
                    <a:cubicBezTo>
                      <a:pt x="116" y="137"/>
                      <a:pt x="120" y="134"/>
                      <a:pt x="124" y="134"/>
                    </a:cubicBezTo>
                    <a:cubicBezTo>
                      <a:pt x="124" y="134"/>
                      <a:pt x="124" y="134"/>
                      <a:pt x="138" y="134"/>
                    </a:cubicBezTo>
                    <a:cubicBezTo>
                      <a:pt x="141" y="134"/>
                      <a:pt x="142" y="135"/>
                      <a:pt x="144" y="136"/>
                    </a:cubicBezTo>
                    <a:cubicBezTo>
                      <a:pt x="154" y="128"/>
                      <a:pt x="163" y="116"/>
                      <a:pt x="168" y="101"/>
                    </a:cubicBezTo>
                    <a:cubicBezTo>
                      <a:pt x="165" y="100"/>
                      <a:pt x="164" y="99"/>
                      <a:pt x="164" y="98"/>
                    </a:cubicBezTo>
                    <a:cubicBezTo>
                      <a:pt x="162" y="95"/>
                      <a:pt x="162" y="93"/>
                      <a:pt x="162" y="90"/>
                    </a:cubicBezTo>
                    <a:cubicBezTo>
                      <a:pt x="162" y="90"/>
                      <a:pt x="162" y="90"/>
                      <a:pt x="162" y="61"/>
                    </a:cubicBezTo>
                    <a:cubicBezTo>
                      <a:pt x="162" y="57"/>
                      <a:pt x="162" y="55"/>
                      <a:pt x="164" y="53"/>
                    </a:cubicBezTo>
                    <a:cubicBezTo>
                      <a:pt x="164" y="50"/>
                      <a:pt x="167" y="48"/>
                      <a:pt x="172" y="48"/>
                    </a:cubicBezTo>
                    <a:cubicBezTo>
                      <a:pt x="172" y="48"/>
                      <a:pt x="172" y="48"/>
                      <a:pt x="174" y="48"/>
                    </a:cubicBezTo>
                    <a:cubicBezTo>
                      <a:pt x="174" y="48"/>
                      <a:pt x="175" y="48"/>
                      <a:pt x="175" y="48"/>
                    </a:cubicBezTo>
                    <a:cubicBezTo>
                      <a:pt x="175" y="39"/>
                      <a:pt x="175" y="30"/>
                      <a:pt x="174" y="25"/>
                    </a:cubicBezTo>
                    <a:cubicBezTo>
                      <a:pt x="173" y="16"/>
                      <a:pt x="170" y="17"/>
                      <a:pt x="167" y="16"/>
                    </a:cubicBezTo>
                    <a:cubicBezTo>
                      <a:pt x="162" y="13"/>
                      <a:pt x="158" y="5"/>
                      <a:pt x="150" y="3"/>
                    </a:cubicBezTo>
                    <a:cubicBezTo>
                      <a:pt x="137" y="0"/>
                      <a:pt x="122" y="1"/>
                      <a:pt x="113" y="4"/>
                    </a:cubicBezTo>
                    <a:cubicBezTo>
                      <a:pt x="106" y="6"/>
                      <a:pt x="103" y="6"/>
                      <a:pt x="95" y="5"/>
                    </a:cubicBezTo>
                    <a:cubicBezTo>
                      <a:pt x="92" y="5"/>
                      <a:pt x="89" y="5"/>
                      <a:pt x="86" y="6"/>
                    </a:cubicBezTo>
                    <a:cubicBezTo>
                      <a:pt x="80" y="7"/>
                      <a:pt x="70" y="14"/>
                      <a:pt x="67" y="27"/>
                    </a:cubicBezTo>
                    <a:cubicBezTo>
                      <a:pt x="65" y="34"/>
                      <a:pt x="66" y="50"/>
                      <a:pt x="67" y="62"/>
                    </a:cubicBezTo>
                    <a:cubicBezTo>
                      <a:pt x="67" y="62"/>
                      <a:pt x="67" y="62"/>
                      <a:pt x="68" y="62"/>
                    </a:cubicBezTo>
                    <a:cubicBezTo>
                      <a:pt x="69" y="62"/>
                      <a:pt x="72" y="63"/>
                      <a:pt x="72" y="65"/>
                    </a:cubicBezTo>
                    <a:cubicBezTo>
                      <a:pt x="73" y="66"/>
                      <a:pt x="73" y="67"/>
                      <a:pt x="73" y="68"/>
                    </a:cubicBezTo>
                    <a:cubicBezTo>
                      <a:pt x="73" y="68"/>
                      <a:pt x="73" y="68"/>
                      <a:pt x="73" y="82"/>
                    </a:cubicBezTo>
                    <a:cubicBezTo>
                      <a:pt x="73" y="83"/>
                      <a:pt x="73" y="84"/>
                      <a:pt x="72" y="85"/>
                    </a:cubicBezTo>
                    <a:cubicBezTo>
                      <a:pt x="72" y="86"/>
                      <a:pt x="71" y="87"/>
                      <a:pt x="70" y="88"/>
                    </a:cubicBezTo>
                    <a:cubicBezTo>
                      <a:pt x="75" y="110"/>
                      <a:pt x="86" y="128"/>
                      <a:pt x="100" y="137"/>
                    </a:cubicBezTo>
                    <a:cubicBezTo>
                      <a:pt x="99" y="139"/>
                      <a:pt x="97" y="140"/>
                      <a:pt x="96" y="141"/>
                    </a:cubicBezTo>
                    <a:cubicBezTo>
                      <a:pt x="93" y="144"/>
                      <a:pt x="90" y="146"/>
                      <a:pt x="87" y="148"/>
                    </a:cubicBezTo>
                    <a:cubicBezTo>
                      <a:pt x="80" y="154"/>
                      <a:pt x="71" y="157"/>
                      <a:pt x="60" y="161"/>
                    </a:cubicBezTo>
                    <a:cubicBezTo>
                      <a:pt x="31" y="169"/>
                      <a:pt x="8" y="192"/>
                      <a:pt x="5" y="223"/>
                    </a:cubicBezTo>
                    <a:cubicBezTo>
                      <a:pt x="5" y="223"/>
                      <a:pt x="5" y="223"/>
                      <a:pt x="0" y="301"/>
                    </a:cubicBezTo>
                    <a:cubicBezTo>
                      <a:pt x="0" y="301"/>
                      <a:pt x="51" y="314"/>
                      <a:pt x="121" y="314"/>
                    </a:cubicBezTo>
                    <a:cubicBezTo>
                      <a:pt x="190" y="314"/>
                      <a:pt x="242" y="301"/>
                      <a:pt x="242" y="301"/>
                    </a:cubicBezTo>
                    <a:lnTo>
                      <a:pt x="237" y="2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5" name="Freeform 19"/>
              <p:cNvSpPr>
                <a:spLocks/>
              </p:cNvSpPr>
              <p:nvPr/>
            </p:nvSpPr>
            <p:spPr bwMode="auto">
              <a:xfrm>
                <a:off x="2705" y="1228"/>
                <a:ext cx="369" cy="376"/>
              </a:xfrm>
              <a:custGeom>
                <a:avLst/>
                <a:gdLst>
                  <a:gd name="T0" fmla="*/ 19 w 154"/>
                  <a:gd name="T1" fmla="*/ 77 h 158"/>
                  <a:gd name="T2" fmla="*/ 18 w 154"/>
                  <a:gd name="T3" fmla="*/ 77 h 158"/>
                  <a:gd name="T4" fmla="*/ 13 w 154"/>
                  <a:gd name="T5" fmla="*/ 80 h 158"/>
                  <a:gd name="T6" fmla="*/ 8 w 154"/>
                  <a:gd name="T7" fmla="*/ 62 h 158"/>
                  <a:gd name="T8" fmla="*/ 75 w 154"/>
                  <a:gd name="T9" fmla="*/ 9 h 158"/>
                  <a:gd name="T10" fmla="*/ 141 w 154"/>
                  <a:gd name="T11" fmla="*/ 62 h 158"/>
                  <a:gd name="T12" fmla="*/ 140 w 154"/>
                  <a:gd name="T13" fmla="*/ 76 h 158"/>
                  <a:gd name="T14" fmla="*/ 134 w 154"/>
                  <a:gd name="T15" fmla="*/ 67 h 158"/>
                  <a:gd name="T16" fmla="*/ 127 w 154"/>
                  <a:gd name="T17" fmla="*/ 63 h 158"/>
                  <a:gd name="T18" fmla="*/ 126 w 154"/>
                  <a:gd name="T19" fmla="*/ 86 h 158"/>
                  <a:gd name="T20" fmla="*/ 120 w 154"/>
                  <a:gd name="T21" fmla="*/ 116 h 158"/>
                  <a:gd name="T22" fmla="*/ 124 w 154"/>
                  <a:gd name="T23" fmla="*/ 116 h 158"/>
                  <a:gd name="T24" fmla="*/ 126 w 154"/>
                  <a:gd name="T25" fmla="*/ 116 h 158"/>
                  <a:gd name="T26" fmla="*/ 141 w 154"/>
                  <a:gd name="T27" fmla="*/ 100 h 158"/>
                  <a:gd name="T28" fmla="*/ 141 w 154"/>
                  <a:gd name="T29" fmla="*/ 98 h 158"/>
                  <a:gd name="T30" fmla="*/ 144 w 154"/>
                  <a:gd name="T31" fmla="*/ 105 h 158"/>
                  <a:gd name="T32" fmla="*/ 96 w 154"/>
                  <a:gd name="T33" fmla="*/ 151 h 158"/>
                  <a:gd name="T34" fmla="*/ 96 w 154"/>
                  <a:gd name="T35" fmla="*/ 151 h 158"/>
                  <a:gd name="T36" fmla="*/ 92 w 154"/>
                  <a:gd name="T37" fmla="*/ 153 h 158"/>
                  <a:gd name="T38" fmla="*/ 97 w 154"/>
                  <a:gd name="T39" fmla="*/ 158 h 158"/>
                  <a:gd name="T40" fmla="*/ 97 w 154"/>
                  <a:gd name="T41" fmla="*/ 157 h 158"/>
                  <a:gd name="T42" fmla="*/ 153 w 154"/>
                  <a:gd name="T43" fmla="*/ 106 h 158"/>
                  <a:gd name="T44" fmla="*/ 141 w 154"/>
                  <a:gd name="T45" fmla="*/ 90 h 158"/>
                  <a:gd name="T46" fmla="*/ 150 w 154"/>
                  <a:gd name="T47" fmla="*/ 61 h 158"/>
                  <a:gd name="T48" fmla="*/ 75 w 154"/>
                  <a:gd name="T49" fmla="*/ 0 h 158"/>
                  <a:gd name="T50" fmla="*/ 0 w 154"/>
                  <a:gd name="T51" fmla="*/ 61 h 158"/>
                  <a:gd name="T52" fmla="*/ 11 w 154"/>
                  <a:gd name="T53" fmla="*/ 89 h 158"/>
                  <a:gd name="T54" fmla="*/ 11 w 154"/>
                  <a:gd name="T55" fmla="*/ 95 h 158"/>
                  <a:gd name="T56" fmla="*/ 15 w 154"/>
                  <a:gd name="T57" fmla="*/ 101 h 158"/>
                  <a:gd name="T58" fmla="*/ 18 w 154"/>
                  <a:gd name="T59" fmla="*/ 104 h 158"/>
                  <a:gd name="T60" fmla="*/ 20 w 154"/>
                  <a:gd name="T61" fmla="*/ 104 h 158"/>
                  <a:gd name="T62" fmla="*/ 22 w 154"/>
                  <a:gd name="T63" fmla="*/ 103 h 158"/>
                  <a:gd name="T64" fmla="*/ 20 w 154"/>
                  <a:gd name="T65" fmla="*/ 90 h 158"/>
                  <a:gd name="T66" fmla="*/ 19 w 154"/>
                  <a:gd name="T67" fmla="*/ 7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58">
                    <a:moveTo>
                      <a:pt x="19" y="77"/>
                    </a:moveTo>
                    <a:cubicBezTo>
                      <a:pt x="18" y="77"/>
                      <a:pt x="18" y="77"/>
                      <a:pt x="18" y="77"/>
                    </a:cubicBezTo>
                    <a:cubicBezTo>
                      <a:pt x="15" y="77"/>
                      <a:pt x="14" y="79"/>
                      <a:pt x="13" y="80"/>
                    </a:cubicBezTo>
                    <a:cubicBezTo>
                      <a:pt x="10" y="76"/>
                      <a:pt x="8" y="69"/>
                      <a:pt x="8" y="62"/>
                    </a:cubicBezTo>
                    <a:cubicBezTo>
                      <a:pt x="8" y="33"/>
                      <a:pt x="38" y="9"/>
                      <a:pt x="75" y="9"/>
                    </a:cubicBezTo>
                    <a:cubicBezTo>
                      <a:pt x="112" y="9"/>
                      <a:pt x="141" y="33"/>
                      <a:pt x="141" y="62"/>
                    </a:cubicBezTo>
                    <a:cubicBezTo>
                      <a:pt x="141" y="68"/>
                      <a:pt x="141" y="72"/>
                      <a:pt x="140" y="76"/>
                    </a:cubicBezTo>
                    <a:cubicBezTo>
                      <a:pt x="138" y="72"/>
                      <a:pt x="137" y="69"/>
                      <a:pt x="134" y="67"/>
                    </a:cubicBezTo>
                    <a:cubicBezTo>
                      <a:pt x="132" y="65"/>
                      <a:pt x="129" y="64"/>
                      <a:pt x="127" y="63"/>
                    </a:cubicBezTo>
                    <a:cubicBezTo>
                      <a:pt x="127" y="73"/>
                      <a:pt x="126" y="82"/>
                      <a:pt x="126" y="86"/>
                    </a:cubicBezTo>
                    <a:cubicBezTo>
                      <a:pt x="125" y="97"/>
                      <a:pt x="123" y="107"/>
                      <a:pt x="120" y="116"/>
                    </a:cubicBezTo>
                    <a:cubicBezTo>
                      <a:pt x="121" y="116"/>
                      <a:pt x="123" y="116"/>
                      <a:pt x="124" y="116"/>
                    </a:cubicBezTo>
                    <a:cubicBezTo>
                      <a:pt x="126" y="116"/>
                      <a:pt x="126" y="116"/>
                      <a:pt x="126" y="116"/>
                    </a:cubicBezTo>
                    <a:cubicBezTo>
                      <a:pt x="134" y="116"/>
                      <a:pt x="141" y="105"/>
                      <a:pt x="141" y="100"/>
                    </a:cubicBezTo>
                    <a:cubicBezTo>
                      <a:pt x="141" y="98"/>
                      <a:pt x="141" y="98"/>
                      <a:pt x="141" y="98"/>
                    </a:cubicBezTo>
                    <a:cubicBezTo>
                      <a:pt x="146" y="100"/>
                      <a:pt x="144" y="104"/>
                      <a:pt x="144" y="105"/>
                    </a:cubicBezTo>
                    <a:cubicBezTo>
                      <a:pt x="141" y="127"/>
                      <a:pt x="121" y="145"/>
                      <a:pt x="96" y="151"/>
                    </a:cubicBezTo>
                    <a:cubicBezTo>
                      <a:pt x="96" y="151"/>
                      <a:pt x="96" y="151"/>
                      <a:pt x="96" y="151"/>
                    </a:cubicBezTo>
                    <a:cubicBezTo>
                      <a:pt x="95" y="152"/>
                      <a:pt x="93" y="152"/>
                      <a:pt x="92" y="153"/>
                    </a:cubicBezTo>
                    <a:cubicBezTo>
                      <a:pt x="94" y="155"/>
                      <a:pt x="95" y="156"/>
                      <a:pt x="97" y="158"/>
                    </a:cubicBezTo>
                    <a:cubicBezTo>
                      <a:pt x="97" y="157"/>
                      <a:pt x="97" y="157"/>
                      <a:pt x="97" y="157"/>
                    </a:cubicBezTo>
                    <a:cubicBezTo>
                      <a:pt x="127" y="150"/>
                      <a:pt x="150" y="130"/>
                      <a:pt x="153" y="106"/>
                    </a:cubicBezTo>
                    <a:cubicBezTo>
                      <a:pt x="154" y="103"/>
                      <a:pt x="151" y="96"/>
                      <a:pt x="141" y="90"/>
                    </a:cubicBezTo>
                    <a:cubicBezTo>
                      <a:pt x="147" y="85"/>
                      <a:pt x="150" y="74"/>
                      <a:pt x="150" y="61"/>
                    </a:cubicBezTo>
                    <a:cubicBezTo>
                      <a:pt x="150" y="27"/>
                      <a:pt x="116" y="0"/>
                      <a:pt x="75" y="0"/>
                    </a:cubicBezTo>
                    <a:cubicBezTo>
                      <a:pt x="34" y="0"/>
                      <a:pt x="0" y="27"/>
                      <a:pt x="0" y="61"/>
                    </a:cubicBezTo>
                    <a:cubicBezTo>
                      <a:pt x="0" y="72"/>
                      <a:pt x="3" y="82"/>
                      <a:pt x="11" y="89"/>
                    </a:cubicBezTo>
                    <a:cubicBezTo>
                      <a:pt x="11" y="95"/>
                      <a:pt x="11" y="95"/>
                      <a:pt x="11" y="95"/>
                    </a:cubicBezTo>
                    <a:cubicBezTo>
                      <a:pt x="11" y="97"/>
                      <a:pt x="13" y="100"/>
                      <a:pt x="15" y="101"/>
                    </a:cubicBezTo>
                    <a:cubicBezTo>
                      <a:pt x="17" y="103"/>
                      <a:pt x="18" y="104"/>
                      <a:pt x="18" y="104"/>
                    </a:cubicBezTo>
                    <a:cubicBezTo>
                      <a:pt x="20" y="104"/>
                      <a:pt x="20" y="104"/>
                      <a:pt x="20" y="104"/>
                    </a:cubicBezTo>
                    <a:cubicBezTo>
                      <a:pt x="20" y="104"/>
                      <a:pt x="21" y="103"/>
                      <a:pt x="22" y="103"/>
                    </a:cubicBezTo>
                    <a:cubicBezTo>
                      <a:pt x="21" y="99"/>
                      <a:pt x="21" y="95"/>
                      <a:pt x="20" y="90"/>
                    </a:cubicBezTo>
                    <a:cubicBezTo>
                      <a:pt x="20" y="89"/>
                      <a:pt x="19" y="84"/>
                      <a:pt x="19" y="7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sp>
        <p:nvSpPr>
          <p:cNvPr id="6" name="テキスト ボックス 5"/>
          <p:cNvSpPr txBox="1"/>
          <p:nvPr/>
        </p:nvSpPr>
        <p:spPr>
          <a:xfrm>
            <a:off x="519411" y="3435846"/>
            <a:ext cx="901209" cy="307777"/>
          </a:xfrm>
          <a:prstGeom prst="rect">
            <a:avLst/>
          </a:prstGeom>
          <a:noFill/>
        </p:spPr>
        <p:txBody>
          <a:bodyPr wrap="none" rtlCol="0">
            <a:spAutoFit/>
          </a:bodyPr>
          <a:lstStyle/>
          <a:p>
            <a:r>
              <a:rPr kumimoji="1" lang="en-US" altLang="ja-JP" sz="1400" dirty="0" smtClean="0">
                <a:latin typeface="+mn-lt"/>
                <a:ea typeface="+mj-ea"/>
              </a:rPr>
              <a:t>C841M J</a:t>
            </a:r>
            <a:endParaRPr kumimoji="1" lang="ja-JP" altLang="en-US" sz="1400" dirty="0">
              <a:latin typeface="+mn-lt"/>
              <a:ea typeface="+mj-ea"/>
            </a:endParaRPr>
          </a:p>
        </p:txBody>
      </p:sp>
      <p:sp>
        <p:nvSpPr>
          <p:cNvPr id="52" name="テキスト ボックス 51"/>
          <p:cNvSpPr txBox="1"/>
          <p:nvPr/>
        </p:nvSpPr>
        <p:spPr>
          <a:xfrm>
            <a:off x="2311547" y="3537399"/>
            <a:ext cx="1438214" cy="307777"/>
          </a:xfrm>
          <a:prstGeom prst="rect">
            <a:avLst/>
          </a:prstGeom>
          <a:noFill/>
        </p:spPr>
        <p:txBody>
          <a:bodyPr wrap="none" rtlCol="0">
            <a:spAutoFit/>
          </a:bodyPr>
          <a:lstStyle/>
          <a:p>
            <a:r>
              <a:rPr kumimoji="1" lang="en-US" altLang="ja-JP" sz="1400" dirty="0" smtClean="0">
                <a:latin typeface="+mn-lt"/>
                <a:ea typeface="+mj-ea"/>
              </a:rPr>
              <a:t>Catalyst 2960-L</a:t>
            </a:r>
            <a:endParaRPr kumimoji="1" lang="ja-JP" altLang="en-US" sz="1400" dirty="0">
              <a:latin typeface="+mn-lt"/>
              <a:ea typeface="+mj-ea"/>
            </a:endParaRPr>
          </a:p>
        </p:txBody>
      </p:sp>
      <p:sp>
        <p:nvSpPr>
          <p:cNvPr id="53" name="テキスト ボックス 52"/>
          <p:cNvSpPr txBox="1"/>
          <p:nvPr/>
        </p:nvSpPr>
        <p:spPr>
          <a:xfrm>
            <a:off x="4623119" y="3546436"/>
            <a:ext cx="1199367" cy="307777"/>
          </a:xfrm>
          <a:prstGeom prst="rect">
            <a:avLst/>
          </a:prstGeom>
          <a:noFill/>
        </p:spPr>
        <p:txBody>
          <a:bodyPr wrap="none" rtlCol="0">
            <a:spAutoFit/>
          </a:bodyPr>
          <a:lstStyle/>
          <a:p>
            <a:r>
              <a:rPr kumimoji="1" lang="en-US" altLang="ja-JP" sz="1400" dirty="0" err="1" smtClean="0">
                <a:latin typeface="+mn-lt"/>
                <a:ea typeface="+mj-ea"/>
              </a:rPr>
              <a:t>Aironet</a:t>
            </a:r>
            <a:r>
              <a:rPr kumimoji="1" lang="en-US" altLang="ja-JP" sz="1400" dirty="0" smtClean="0">
                <a:latin typeface="+mn-lt"/>
                <a:ea typeface="+mj-ea"/>
              </a:rPr>
              <a:t> 1800</a:t>
            </a:r>
            <a:endParaRPr kumimoji="1" lang="ja-JP" altLang="en-US" sz="1400" dirty="0">
              <a:latin typeface="+mn-lt"/>
              <a:ea typeface="+mj-ea"/>
            </a:endParaRPr>
          </a:p>
        </p:txBody>
      </p:sp>
      <p:sp>
        <p:nvSpPr>
          <p:cNvPr id="54" name="テキスト ボックス 53"/>
          <p:cNvSpPr txBox="1"/>
          <p:nvPr/>
        </p:nvSpPr>
        <p:spPr>
          <a:xfrm>
            <a:off x="7613918" y="3488109"/>
            <a:ext cx="1182760" cy="307777"/>
          </a:xfrm>
          <a:prstGeom prst="rect">
            <a:avLst/>
          </a:prstGeom>
          <a:noFill/>
        </p:spPr>
        <p:txBody>
          <a:bodyPr wrap="none" rtlCol="0">
            <a:spAutoFit/>
          </a:bodyPr>
          <a:lstStyle/>
          <a:p>
            <a:r>
              <a:rPr kumimoji="1" lang="en-US" altLang="ja-JP" sz="1400" dirty="0" smtClean="0">
                <a:latin typeface="+mj-ea"/>
                <a:ea typeface="+mj-ea"/>
              </a:rPr>
              <a:t>ASA5506-X</a:t>
            </a:r>
            <a:endParaRPr kumimoji="1" lang="ja-JP" altLang="en-US" sz="1400" dirty="0">
              <a:latin typeface="+mj-ea"/>
              <a:ea typeface="+mj-ea"/>
            </a:endParaRPr>
          </a:p>
        </p:txBody>
      </p:sp>
      <p:pic>
        <p:nvPicPr>
          <p:cNvPr id="56" name="Picture 3"/>
          <p:cNvPicPr>
            <a:picLocks noChangeAspect="1"/>
          </p:cNvPicPr>
          <p:nvPr/>
        </p:nvPicPr>
        <p:blipFill>
          <a:blip r:embed="rId1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bwMode="auto">
          <a:xfrm>
            <a:off x="2884117" y="1517915"/>
            <a:ext cx="3318771" cy="909819"/>
          </a:xfrm>
          <a:prstGeom prst="rect">
            <a:avLst/>
          </a:prstGeom>
          <a:noFill/>
          <a:ln w="9525">
            <a:noFill/>
            <a:miter lim="800000"/>
            <a:headEnd/>
            <a:tailEnd/>
          </a:ln>
        </p:spPr>
      </p:pic>
      <p:pic>
        <p:nvPicPr>
          <p:cNvPr id="58" name="図 5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410641" y="1611594"/>
            <a:ext cx="1361255" cy="483572"/>
          </a:xfrm>
          <a:prstGeom prst="rect">
            <a:avLst/>
          </a:prstGeom>
        </p:spPr>
      </p:pic>
      <p:pic>
        <p:nvPicPr>
          <p:cNvPr id="60" name="Picture 2" descr="product_ucs_c220_m4"/>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195133" y="3036058"/>
            <a:ext cx="1041163" cy="2892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product_ucs_c240_m4"/>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409294" y="3308180"/>
            <a:ext cx="971018" cy="269727"/>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101"/>
          <p:cNvSpPr/>
          <p:nvPr/>
        </p:nvSpPr>
        <p:spPr>
          <a:xfrm>
            <a:off x="5655508" y="2696021"/>
            <a:ext cx="1983912" cy="307777"/>
          </a:xfrm>
          <a:prstGeom prst="rect">
            <a:avLst/>
          </a:prstGeom>
          <a:noFill/>
          <a:ln>
            <a:noFill/>
          </a:ln>
        </p:spPr>
        <p:txBody>
          <a:bodyPr wrap="square">
            <a:spAutoFit/>
          </a:bodyPr>
          <a:lstStyle/>
          <a:p>
            <a:pPr algn="ctr"/>
            <a:r>
              <a:rPr lang="en-US" sz="1400" b="1" dirty="0">
                <a:solidFill>
                  <a:schemeClr val="bg1"/>
                </a:solidFill>
                <a:latin typeface="+mn-lt"/>
              </a:rPr>
              <a:t>Start </a:t>
            </a:r>
            <a:r>
              <a:rPr lang="ja-JP" altLang="en-US" sz="1400" b="1" dirty="0" smtClean="0">
                <a:solidFill>
                  <a:schemeClr val="bg1"/>
                </a:solidFill>
              </a:rPr>
              <a:t>サーバ</a:t>
            </a:r>
            <a:endParaRPr lang="en-US" sz="1400" b="1" dirty="0">
              <a:solidFill>
                <a:schemeClr val="bg1"/>
              </a:solidFill>
              <a:latin typeface="+mn-lt"/>
            </a:endParaRPr>
          </a:p>
        </p:txBody>
      </p:sp>
      <p:sp>
        <p:nvSpPr>
          <p:cNvPr id="63" name="Rectangle 101"/>
          <p:cNvSpPr/>
          <p:nvPr/>
        </p:nvSpPr>
        <p:spPr>
          <a:xfrm>
            <a:off x="1440790" y="1880895"/>
            <a:ext cx="1983912" cy="307777"/>
          </a:xfrm>
          <a:prstGeom prst="rect">
            <a:avLst/>
          </a:prstGeom>
          <a:noFill/>
          <a:ln>
            <a:noFill/>
          </a:ln>
        </p:spPr>
        <p:txBody>
          <a:bodyPr wrap="square">
            <a:spAutoFit/>
          </a:bodyPr>
          <a:lstStyle/>
          <a:p>
            <a:pPr algn="ctr"/>
            <a:r>
              <a:rPr lang="en-US" sz="1400" b="1">
                <a:solidFill>
                  <a:schemeClr val="bg1"/>
                </a:solidFill>
                <a:latin typeface="+mn-lt"/>
              </a:rPr>
              <a:t>Start </a:t>
            </a:r>
            <a:r>
              <a:rPr lang="ja-JP" altLang="en-US" sz="1400" b="1" dirty="0" smtClean="0">
                <a:solidFill>
                  <a:schemeClr val="bg1"/>
                </a:solidFill>
                <a:latin typeface="+mn-lt"/>
              </a:rPr>
              <a:t>クラウド</a:t>
            </a:r>
            <a:endParaRPr lang="en-US" sz="1400" b="1" dirty="0">
              <a:solidFill>
                <a:schemeClr val="bg1"/>
              </a:solidFill>
              <a:latin typeface="+mn-lt"/>
            </a:endParaRPr>
          </a:p>
        </p:txBody>
      </p:sp>
      <p:sp>
        <p:nvSpPr>
          <p:cNvPr id="59" name="テキスト ボックス 58"/>
          <p:cNvSpPr txBox="1"/>
          <p:nvPr/>
        </p:nvSpPr>
        <p:spPr>
          <a:xfrm>
            <a:off x="6202888" y="3504427"/>
            <a:ext cx="1386918" cy="307777"/>
          </a:xfrm>
          <a:prstGeom prst="rect">
            <a:avLst/>
          </a:prstGeom>
          <a:noFill/>
        </p:spPr>
        <p:txBody>
          <a:bodyPr wrap="none" rtlCol="0">
            <a:spAutoFit/>
          </a:bodyPr>
          <a:lstStyle/>
          <a:p>
            <a:r>
              <a:rPr kumimoji="1" lang="en-US" altLang="ja-JP" sz="1400" dirty="0" smtClean="0">
                <a:latin typeface="+mn-lt"/>
                <a:ea typeface="+mn-ea"/>
              </a:rPr>
              <a:t>UCS C</a:t>
            </a:r>
            <a:r>
              <a:rPr kumimoji="1" lang="ja-JP" altLang="en-US" sz="1400" dirty="0" smtClean="0">
                <a:latin typeface="+mn-lt"/>
                <a:ea typeface="+mn-ea"/>
              </a:rPr>
              <a:t>シリーズ</a:t>
            </a:r>
            <a:endParaRPr kumimoji="1" lang="ja-JP" altLang="en-US" sz="1400" dirty="0">
              <a:latin typeface="+mn-lt"/>
              <a:ea typeface="+mn-ea"/>
            </a:endParaRPr>
          </a:p>
        </p:txBody>
      </p:sp>
      <p:pic>
        <p:nvPicPr>
          <p:cNvPr id="68" name="Picture 2"/>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5118486" y="3019665"/>
            <a:ext cx="796415" cy="5972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7" name="図 66"/>
          <p:cNvPicPr>
            <a:picLocks noChangeAspect="1"/>
          </p:cNvPicPr>
          <p:nvPr/>
        </p:nvPicPr>
        <p:blipFill rotWithShape="1">
          <a:blip r:embed="rId19" cstate="hqprint">
            <a:extLst>
              <a:ext uri="{BEBA8EAE-BF5A-486C-A8C5-ECC9F3942E4B}">
                <a14:imgProps xmlns:a14="http://schemas.microsoft.com/office/drawing/2010/main">
                  <a14:imgLayer r:embed="rId20">
                    <a14:imgEffect>
                      <a14:backgroundRemoval t="0" b="89956" l="10000" r="90000">
                        <a14:foregroundMark x1="53182" y1="28384" x2="53182" y2="28384"/>
                        <a14:foregroundMark x1="49091" y1="31878" x2="49091" y2="31878"/>
                        <a14:foregroundMark x1="46818" y1="28384" x2="46818" y2="28384"/>
                      </a14:backgroundRemoval>
                    </a14:imgEffect>
                  </a14:imgLayer>
                </a14:imgProps>
              </a:ext>
              <a:ext uri="{28A0092B-C50C-407E-A947-70E740481C1C}">
                <a14:useLocalDpi xmlns:a14="http://schemas.microsoft.com/office/drawing/2010/main"/>
              </a:ext>
            </a:extLst>
          </a:blip>
          <a:srcRect l="26512" r="22282" b="42885"/>
          <a:stretch/>
        </p:blipFill>
        <p:spPr>
          <a:xfrm>
            <a:off x="4201053" y="2005779"/>
            <a:ext cx="249946" cy="290188"/>
          </a:xfrm>
          <a:prstGeom prst="rect">
            <a:avLst/>
          </a:prstGeom>
        </p:spPr>
      </p:pic>
      <p:sp>
        <p:nvSpPr>
          <p:cNvPr id="5" name="テキスト ボックス 4"/>
          <p:cNvSpPr txBox="1"/>
          <p:nvPr/>
        </p:nvSpPr>
        <p:spPr>
          <a:xfrm>
            <a:off x="4390827" y="1985594"/>
            <a:ext cx="1335331" cy="276999"/>
          </a:xfrm>
          <a:prstGeom prst="rect">
            <a:avLst/>
          </a:prstGeom>
          <a:noFill/>
        </p:spPr>
        <p:txBody>
          <a:bodyPr wrap="square" rtlCol="0">
            <a:spAutoFit/>
          </a:bodyPr>
          <a:lstStyle/>
          <a:p>
            <a:r>
              <a:rPr kumimoji="1" lang="en-US" altLang="ja-JP" sz="1200" dirty="0" smtClean="0">
                <a:solidFill>
                  <a:schemeClr val="accent4"/>
                </a:solidFill>
                <a:latin typeface="+mn-lt"/>
              </a:rPr>
              <a:t>Cisco Umbrella</a:t>
            </a:r>
            <a:endParaRPr kumimoji="1" lang="ja-JP" altLang="en-US" sz="1200" dirty="0" smtClean="0">
              <a:solidFill>
                <a:schemeClr val="accent4"/>
              </a:solidFill>
              <a:latin typeface="+mn-lt"/>
            </a:endParaRPr>
          </a:p>
        </p:txBody>
      </p:sp>
      <p:sp>
        <p:nvSpPr>
          <p:cNvPr id="69" name="正方形/長方形 68"/>
          <p:cNvSpPr/>
          <p:nvPr/>
        </p:nvSpPr>
        <p:spPr>
          <a:xfrm>
            <a:off x="3331322" y="4085627"/>
            <a:ext cx="2441694" cy="181767"/>
          </a:xfrm>
          <a:prstGeom prst="rect">
            <a:avLst/>
          </a:prstGeom>
        </p:spPr>
        <p:txBody>
          <a:bodyPr wrap="none">
            <a:prstTxWarp prst="textArchUp">
              <a:avLst/>
            </a:prstTxWarp>
            <a:spAutoFit/>
          </a:bodyPr>
          <a:lstStyle/>
          <a:p>
            <a:pPr algn="ctr"/>
            <a:r>
              <a:rPr lang="ja-JP" altLang="en-US" sz="1600" b="1" dirty="0" smtClean="0">
                <a:solidFill>
                  <a:schemeClr val="tx2"/>
                </a:solidFill>
                <a:latin typeface="+mn-ea"/>
                <a:ea typeface="+mn-ea"/>
              </a:rPr>
              <a:t>エントリー</a:t>
            </a:r>
            <a:r>
              <a:rPr lang="en-US" altLang="ja-JP" sz="1600" b="1" dirty="0" smtClean="0">
                <a:solidFill>
                  <a:schemeClr val="tx2"/>
                </a:solidFill>
                <a:latin typeface="+mn-ea"/>
                <a:ea typeface="+mn-ea"/>
              </a:rPr>
              <a:t> </a:t>
            </a:r>
            <a:r>
              <a:rPr lang="ja-JP" altLang="en-US" sz="1600" b="1" dirty="0" smtClean="0">
                <a:solidFill>
                  <a:schemeClr val="tx2"/>
                </a:solidFill>
                <a:latin typeface="+mn-ea"/>
                <a:ea typeface="+mn-ea"/>
              </a:rPr>
              <a:t>モデル</a:t>
            </a:r>
            <a:endParaRPr lang="ja-JP" altLang="en-US" sz="1600" dirty="0">
              <a:solidFill>
                <a:schemeClr val="tx2"/>
              </a:solidFill>
              <a:latin typeface="+mn-ea"/>
              <a:ea typeface="+mn-ea"/>
            </a:endParaRPr>
          </a:p>
        </p:txBody>
      </p:sp>
      <p:pic>
        <p:nvPicPr>
          <p:cNvPr id="70" name="図 69"/>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6814033" y="4231852"/>
            <a:ext cx="1123304" cy="611599"/>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71" name="Rectangle 101"/>
          <p:cNvSpPr/>
          <p:nvPr/>
        </p:nvSpPr>
        <p:spPr>
          <a:xfrm>
            <a:off x="6411322" y="4865708"/>
            <a:ext cx="2123875" cy="261610"/>
          </a:xfrm>
          <a:prstGeom prst="rect">
            <a:avLst/>
          </a:prstGeom>
          <a:noFill/>
          <a:ln>
            <a:noFill/>
          </a:ln>
        </p:spPr>
        <p:txBody>
          <a:bodyPr wrap="square">
            <a:spAutoFit/>
          </a:bodyPr>
          <a:lstStyle/>
          <a:p>
            <a:pPr algn="ctr"/>
            <a:r>
              <a:rPr lang="en-US" altLang="ja-JP" sz="1100" b="1" dirty="0" err="1" smtClean="0">
                <a:latin typeface="+mn-lt"/>
                <a:ea typeface="+mn-ea"/>
              </a:rPr>
              <a:t>FindIT</a:t>
            </a:r>
            <a:r>
              <a:rPr lang="en-US" altLang="ja-JP" sz="1100" b="1" dirty="0" smtClean="0">
                <a:latin typeface="+mn-lt"/>
                <a:ea typeface="+mn-ea"/>
              </a:rPr>
              <a:t> Network Management</a:t>
            </a:r>
            <a:endParaRPr lang="en-US" sz="1100" b="1" dirty="0">
              <a:latin typeface="+mn-lt"/>
              <a:ea typeface="+mn-ea"/>
            </a:endParaRPr>
          </a:p>
        </p:txBody>
      </p:sp>
      <p:sp>
        <p:nvSpPr>
          <p:cNvPr id="4" name="角丸四角形 3"/>
          <p:cNvSpPr/>
          <p:nvPr/>
        </p:nvSpPr>
        <p:spPr>
          <a:xfrm>
            <a:off x="1589257" y="2686991"/>
            <a:ext cx="4421408" cy="239569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smtClean="0"/>
          </a:p>
        </p:txBody>
      </p:sp>
      <p:sp>
        <p:nvSpPr>
          <p:cNvPr id="64" name="角丸四角形 63"/>
          <p:cNvSpPr/>
          <p:nvPr/>
        </p:nvSpPr>
        <p:spPr>
          <a:xfrm>
            <a:off x="3271212" y="1609862"/>
            <a:ext cx="2501804" cy="70773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smtClean="0"/>
          </a:p>
        </p:txBody>
      </p:sp>
      <p:sp>
        <p:nvSpPr>
          <p:cNvPr id="65" name="右矢印 64"/>
          <p:cNvSpPr/>
          <p:nvPr/>
        </p:nvSpPr>
        <p:spPr>
          <a:xfrm>
            <a:off x="2370829" y="2013263"/>
            <a:ext cx="853525" cy="414471"/>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mtClean="0"/>
              <a:t>後半</a:t>
            </a:r>
            <a:endParaRPr kumimoji="1" lang="ja-JP" altLang="en-US" dirty="0" smtClean="0"/>
          </a:p>
        </p:txBody>
      </p:sp>
      <p:sp>
        <p:nvSpPr>
          <p:cNvPr id="66" name="右矢印 65"/>
          <p:cNvSpPr/>
          <p:nvPr/>
        </p:nvSpPr>
        <p:spPr>
          <a:xfrm>
            <a:off x="715050" y="4147791"/>
            <a:ext cx="853525" cy="414471"/>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mtClean="0"/>
              <a:t>前半</a:t>
            </a:r>
            <a:endParaRPr kumimoji="1" lang="ja-JP" altLang="en-US" dirty="0" smtClean="0"/>
          </a:p>
        </p:txBody>
      </p:sp>
    </p:spTree>
    <p:extLst>
      <p:ext uri="{BB962C8B-B14F-4D97-AF65-F5344CB8AC3E}">
        <p14:creationId xmlns:p14="http://schemas.microsoft.com/office/powerpoint/2010/main" val="1601761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pPr>
              <a:buClr>
                <a:schemeClr val="accent3"/>
              </a:buClr>
              <a:buFont typeface="Wingdings" charset="2"/>
              <a:buChar char="n"/>
            </a:pPr>
            <a:r>
              <a:rPr kumimoji="1" lang="en-US" altLang="ja-JP" dirty="0" smtClean="0">
                <a:solidFill>
                  <a:schemeClr val="accent3"/>
                </a:solidFill>
              </a:rPr>
              <a:t>Cisco </a:t>
            </a:r>
            <a:r>
              <a:rPr kumimoji="1" lang="ja-JP" altLang="en-US" dirty="0" smtClean="0">
                <a:solidFill>
                  <a:schemeClr val="accent3"/>
                </a:solidFill>
              </a:rPr>
              <a:t>アクセス</a:t>
            </a:r>
            <a:r>
              <a:rPr kumimoji="1" lang="en-US" altLang="ja-JP" dirty="0" smtClean="0">
                <a:solidFill>
                  <a:schemeClr val="accent3"/>
                </a:solidFill>
              </a:rPr>
              <a:t> </a:t>
            </a:r>
            <a:r>
              <a:rPr kumimoji="1" lang="ja-JP" altLang="en-US" dirty="0" smtClean="0">
                <a:solidFill>
                  <a:schemeClr val="accent3"/>
                </a:solidFill>
              </a:rPr>
              <a:t>スイッチ製品概要</a:t>
            </a:r>
            <a:endParaRPr kumimoji="1" lang="en-US" altLang="ja-JP" dirty="0" smtClean="0">
              <a:solidFill>
                <a:schemeClr val="accent3"/>
              </a:solidFill>
            </a:endParaRPr>
          </a:p>
          <a:p>
            <a:pPr lvl="1">
              <a:buClr>
                <a:schemeClr val="accent3"/>
              </a:buClr>
              <a:buFont typeface="Wingdings" charset="2"/>
              <a:buChar char="ü"/>
            </a:pPr>
            <a:r>
              <a:rPr kumimoji="1" lang="en-US" altLang="ja-JP" sz="2000" dirty="0" smtClean="0">
                <a:solidFill>
                  <a:schemeClr val="accent3"/>
                </a:solidFill>
              </a:rPr>
              <a:t>Meraki</a:t>
            </a:r>
            <a:r>
              <a:rPr kumimoji="1" lang="ja-JP" altLang="en-US" sz="2000" dirty="0" smtClean="0">
                <a:solidFill>
                  <a:schemeClr val="accent3"/>
                </a:solidFill>
              </a:rPr>
              <a:t>シリーズ</a:t>
            </a:r>
            <a:endParaRPr kumimoji="1" lang="en-US" altLang="ja-JP" sz="2000" dirty="0" smtClean="0">
              <a:solidFill>
                <a:schemeClr val="accent3"/>
              </a:solidFill>
            </a:endParaRPr>
          </a:p>
          <a:p>
            <a:pPr lvl="1">
              <a:buClr>
                <a:schemeClr val="accent3"/>
              </a:buClr>
              <a:buFont typeface="Wingdings" charset="2"/>
              <a:buChar char="ü"/>
            </a:pPr>
            <a:r>
              <a:rPr kumimoji="1" lang="en-US" altLang="ja-JP" sz="2000" dirty="0" smtClean="0">
                <a:solidFill>
                  <a:schemeClr val="accent3"/>
                </a:solidFill>
              </a:rPr>
              <a:t>Catalyst</a:t>
            </a:r>
            <a:r>
              <a:rPr kumimoji="1" lang="ja-JP" altLang="en-US" sz="2000" dirty="0" smtClean="0">
                <a:solidFill>
                  <a:schemeClr val="accent3"/>
                </a:solidFill>
              </a:rPr>
              <a:t>シリーズ、</a:t>
            </a:r>
            <a:r>
              <a:rPr kumimoji="1" lang="en-US" altLang="ja-JP" sz="2000" dirty="0" smtClean="0">
                <a:solidFill>
                  <a:schemeClr val="accent3"/>
                </a:solidFill>
              </a:rPr>
              <a:t>SG</a:t>
            </a:r>
            <a:r>
              <a:rPr kumimoji="1" lang="ja-JP" altLang="en-US" sz="2000" dirty="0" smtClean="0">
                <a:solidFill>
                  <a:schemeClr val="accent3"/>
                </a:solidFill>
              </a:rPr>
              <a:t>シリーズ</a:t>
            </a:r>
            <a:endParaRPr kumimoji="1" lang="en-US" altLang="ja-JP" sz="2000" dirty="0" smtClean="0">
              <a:solidFill>
                <a:schemeClr val="accent3"/>
              </a:solidFill>
            </a:endParaRPr>
          </a:p>
          <a:p>
            <a:pPr marL="1035050" lvl="2" indent="-514350">
              <a:buClr>
                <a:schemeClr val="accent3"/>
              </a:buClr>
              <a:buFont typeface="+mj-lt"/>
              <a:buAutoNum type="arabicPeriod"/>
            </a:pPr>
            <a:r>
              <a:rPr kumimoji="1" lang="en-US" altLang="ja-JP" dirty="0" smtClean="0">
                <a:solidFill>
                  <a:schemeClr val="accent3"/>
                </a:solidFill>
              </a:rPr>
              <a:t>L2 </a:t>
            </a:r>
            <a:r>
              <a:rPr kumimoji="1" lang="ja-JP" altLang="en-US" dirty="0" smtClean="0">
                <a:solidFill>
                  <a:schemeClr val="accent3"/>
                </a:solidFill>
              </a:rPr>
              <a:t>アンマネージド スイッチ</a:t>
            </a:r>
            <a:endParaRPr kumimoji="1" lang="en-US" altLang="ja-JP" dirty="0" smtClean="0">
              <a:solidFill>
                <a:schemeClr val="accent3"/>
              </a:solidFill>
            </a:endParaRPr>
          </a:p>
          <a:p>
            <a:pPr marL="1035050" lvl="2" indent="-514350">
              <a:buClr>
                <a:schemeClr val="accent3"/>
              </a:buClr>
              <a:buFont typeface="+mj-lt"/>
              <a:buAutoNum type="arabicPeriod"/>
            </a:pPr>
            <a:r>
              <a:rPr kumimoji="1" lang="en-US" altLang="ja-JP" dirty="0" smtClean="0">
                <a:solidFill>
                  <a:schemeClr val="accent3"/>
                </a:solidFill>
              </a:rPr>
              <a:t>L2</a:t>
            </a:r>
            <a:r>
              <a:rPr kumimoji="1" lang="ja-JP" altLang="en-US" dirty="0">
                <a:solidFill>
                  <a:schemeClr val="accent3"/>
                </a:solidFill>
              </a:rPr>
              <a:t> </a:t>
            </a:r>
            <a:r>
              <a:rPr kumimoji="1" lang="ja-JP" altLang="en-US" dirty="0" smtClean="0">
                <a:solidFill>
                  <a:schemeClr val="accent3"/>
                </a:solidFill>
              </a:rPr>
              <a:t>スマート スイッチ</a:t>
            </a:r>
            <a:endParaRPr kumimoji="1" lang="en-US" altLang="ja-JP" dirty="0" smtClean="0">
              <a:solidFill>
                <a:schemeClr val="accent3"/>
              </a:solidFill>
            </a:endParaRPr>
          </a:p>
          <a:p>
            <a:pPr marL="1035050" lvl="2" indent="-514350">
              <a:buClr>
                <a:schemeClr val="accent3"/>
              </a:buClr>
              <a:buFont typeface="+mj-lt"/>
              <a:buAutoNum type="arabicPeriod"/>
            </a:pPr>
            <a:r>
              <a:rPr kumimoji="1" lang="en-US" altLang="ja-JP" dirty="0" smtClean="0">
                <a:solidFill>
                  <a:schemeClr val="accent3"/>
                </a:solidFill>
              </a:rPr>
              <a:t>L2</a:t>
            </a:r>
            <a:r>
              <a:rPr kumimoji="1" lang="ja-JP" altLang="en-US" dirty="0" smtClean="0">
                <a:solidFill>
                  <a:schemeClr val="accent3"/>
                </a:solidFill>
              </a:rPr>
              <a:t> マネージド スイッチ</a:t>
            </a:r>
            <a:endParaRPr kumimoji="1" lang="en-US" altLang="ja-JP" dirty="0" smtClean="0">
              <a:solidFill>
                <a:schemeClr val="accent3"/>
              </a:solidFill>
            </a:endParaRPr>
          </a:p>
          <a:p>
            <a:pPr>
              <a:buClr>
                <a:schemeClr val="accent3"/>
              </a:buClr>
              <a:buFont typeface="Wingdings" charset="2"/>
              <a:buChar char="n"/>
            </a:pPr>
            <a:r>
              <a:rPr kumimoji="1" lang="en-US" altLang="ja-JP" dirty="0" smtClean="0">
                <a:solidFill>
                  <a:schemeClr val="accent3"/>
                </a:solidFill>
              </a:rPr>
              <a:t>Cisco</a:t>
            </a:r>
            <a:r>
              <a:rPr kumimoji="1" lang="ja-JP" altLang="en-US" dirty="0" smtClean="0">
                <a:solidFill>
                  <a:schemeClr val="accent3"/>
                </a:solidFill>
              </a:rPr>
              <a:t> アクセス</a:t>
            </a:r>
            <a:r>
              <a:rPr kumimoji="1" lang="en-US" altLang="ja-JP" dirty="0" smtClean="0">
                <a:solidFill>
                  <a:schemeClr val="accent3"/>
                </a:solidFill>
              </a:rPr>
              <a:t> </a:t>
            </a:r>
            <a:r>
              <a:rPr kumimoji="1" lang="ja-JP" altLang="en-US" dirty="0" smtClean="0">
                <a:solidFill>
                  <a:schemeClr val="accent3"/>
                </a:solidFill>
              </a:rPr>
              <a:t>スイッチ製品比較</a:t>
            </a:r>
            <a:endParaRPr kumimoji="1" lang="en-US" altLang="ja-JP" dirty="0" smtClean="0">
              <a:solidFill>
                <a:schemeClr val="accent3"/>
              </a:solidFill>
            </a:endParaRPr>
          </a:p>
        </p:txBody>
      </p:sp>
      <p:sp>
        <p:nvSpPr>
          <p:cNvPr id="3" name="タイトル 2"/>
          <p:cNvSpPr>
            <a:spLocks noGrp="1"/>
          </p:cNvSpPr>
          <p:nvPr>
            <p:ph type="title"/>
          </p:nvPr>
        </p:nvSpPr>
        <p:spPr/>
        <p:txBody>
          <a:bodyPr/>
          <a:lstStyle/>
          <a:p>
            <a:r>
              <a:rPr kumimoji="1" lang="ja-JP" altLang="en-US" dirty="0" smtClean="0"/>
              <a:t>本日お話する内容</a:t>
            </a:r>
            <a:endParaRPr kumimoji="1" lang="ja-JP" altLang="en-US" dirty="0"/>
          </a:p>
        </p:txBody>
      </p:sp>
    </p:spTree>
    <p:extLst>
      <p:ext uri="{BB962C8B-B14F-4D97-AF65-F5344CB8AC3E}">
        <p14:creationId xmlns:p14="http://schemas.microsoft.com/office/powerpoint/2010/main" val="59314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Cisco</a:t>
            </a:r>
            <a:r>
              <a:rPr kumimoji="1" lang="ja-JP" altLang="en-US" dirty="0" smtClean="0"/>
              <a:t> アクセス</a:t>
            </a:r>
            <a:r>
              <a:rPr kumimoji="1" lang="en-US" altLang="ja-JP" dirty="0" smtClean="0"/>
              <a:t> </a:t>
            </a:r>
            <a:r>
              <a:rPr kumimoji="1" lang="ja-JP" altLang="en-US" dirty="0" smtClean="0"/>
              <a:t>スイッチ製品群</a:t>
            </a:r>
            <a:endParaRPr kumimoji="1" lang="ja-JP" altLang="en-US" dirty="0"/>
          </a:p>
        </p:txBody>
      </p:sp>
      <p:sp>
        <p:nvSpPr>
          <p:cNvPr id="3" name="角丸四角形 2"/>
          <p:cNvSpPr/>
          <p:nvPr/>
        </p:nvSpPr>
        <p:spPr>
          <a:xfrm>
            <a:off x="372834" y="1404808"/>
            <a:ext cx="3831699" cy="3628293"/>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smtClean="0"/>
          </a:p>
        </p:txBody>
      </p:sp>
      <p:sp>
        <p:nvSpPr>
          <p:cNvPr id="4" name="角丸四角形 3"/>
          <p:cNvSpPr/>
          <p:nvPr/>
        </p:nvSpPr>
        <p:spPr>
          <a:xfrm>
            <a:off x="4974469" y="1404808"/>
            <a:ext cx="3831699" cy="3628293"/>
          </a:xfrm>
          <a:prstGeom prst="roundRect">
            <a:avLst/>
          </a:prstGeom>
          <a:ln>
            <a:solidFill>
              <a:schemeClr val="accent2"/>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smtClean="0"/>
          </a:p>
        </p:txBody>
      </p:sp>
      <p:sp>
        <p:nvSpPr>
          <p:cNvPr id="5" name="テキスト ボックス 4"/>
          <p:cNvSpPr txBox="1"/>
          <p:nvPr/>
        </p:nvSpPr>
        <p:spPr>
          <a:xfrm>
            <a:off x="437766" y="2087234"/>
            <a:ext cx="2711834" cy="369332"/>
          </a:xfrm>
          <a:prstGeom prst="rect">
            <a:avLst/>
          </a:prstGeom>
          <a:noFill/>
        </p:spPr>
        <p:txBody>
          <a:bodyPr wrap="square" rtlCol="0">
            <a:spAutoFit/>
          </a:bodyPr>
          <a:lstStyle/>
          <a:p>
            <a:pPr algn="ctr"/>
            <a:r>
              <a:rPr kumimoji="1" lang="ja-JP" altLang="en-US" b="1" u="sng" dirty="0" smtClean="0">
                <a:solidFill>
                  <a:schemeClr val="tx2"/>
                </a:solidFill>
              </a:rPr>
              <a:t>オンプレミスの製品</a:t>
            </a:r>
            <a:endParaRPr kumimoji="1" lang="ja-JP" altLang="en-US" b="1" u="sng" dirty="0">
              <a:solidFill>
                <a:schemeClr val="tx2"/>
              </a:solidFill>
            </a:endParaRPr>
          </a:p>
        </p:txBody>
      </p:sp>
      <p:sp>
        <p:nvSpPr>
          <p:cNvPr id="6" name="テキスト ボックス 5"/>
          <p:cNvSpPr txBox="1"/>
          <p:nvPr/>
        </p:nvSpPr>
        <p:spPr>
          <a:xfrm>
            <a:off x="5257739" y="2087232"/>
            <a:ext cx="2510754" cy="369332"/>
          </a:xfrm>
          <a:prstGeom prst="rect">
            <a:avLst/>
          </a:prstGeom>
          <a:noFill/>
        </p:spPr>
        <p:txBody>
          <a:bodyPr wrap="square" rtlCol="0">
            <a:spAutoFit/>
          </a:bodyPr>
          <a:lstStyle/>
          <a:p>
            <a:pPr algn="ctr"/>
            <a:r>
              <a:rPr kumimoji="1" lang="ja-JP" altLang="en-US" b="1" u="sng" smtClean="0">
                <a:solidFill>
                  <a:schemeClr val="tx2"/>
                </a:solidFill>
              </a:rPr>
              <a:t>クラウド管理の製品</a:t>
            </a:r>
            <a:endParaRPr kumimoji="1" lang="ja-JP" altLang="en-US" b="1" u="sng" dirty="0">
              <a:solidFill>
                <a:schemeClr val="tx2"/>
              </a:solidFill>
            </a:endParaRPr>
          </a:p>
        </p:txBody>
      </p:sp>
      <p:sp>
        <p:nvSpPr>
          <p:cNvPr id="7" name="テキスト ボックス 6"/>
          <p:cNvSpPr txBox="1"/>
          <p:nvPr/>
        </p:nvSpPr>
        <p:spPr>
          <a:xfrm>
            <a:off x="515901" y="2417585"/>
            <a:ext cx="3688631" cy="861774"/>
          </a:xfrm>
          <a:prstGeom prst="rect">
            <a:avLst/>
          </a:prstGeom>
          <a:noFill/>
        </p:spPr>
        <p:txBody>
          <a:bodyPr wrap="square" rtlCol="0">
            <a:spAutoFit/>
          </a:bodyPr>
          <a:lstStyle/>
          <a:p>
            <a:pPr marL="285750" indent="-285750">
              <a:buFont typeface="Wingdings" charset="2"/>
              <a:buChar char="ü"/>
            </a:pPr>
            <a:r>
              <a:rPr kumimoji="1" lang="ja-JP" altLang="en-US" sz="1600" dirty="0" smtClean="0">
                <a:solidFill>
                  <a:schemeClr val="tx2"/>
                </a:solidFill>
              </a:rPr>
              <a:t>従来のアクセススイッチ</a:t>
            </a:r>
            <a:endParaRPr kumimoji="1" lang="en-US" altLang="ja-JP" sz="1600" dirty="0" smtClean="0">
              <a:solidFill>
                <a:schemeClr val="tx2"/>
              </a:solidFill>
            </a:endParaRPr>
          </a:p>
          <a:p>
            <a:pPr marL="285750" indent="-285750">
              <a:buFont typeface="Wingdings" charset="2"/>
              <a:buChar char="ü"/>
            </a:pPr>
            <a:r>
              <a:rPr kumimoji="1" lang="ja-JP" altLang="en-US" sz="1600" dirty="0" smtClean="0">
                <a:solidFill>
                  <a:schemeClr val="tx2"/>
                </a:solidFill>
              </a:rPr>
              <a:t>オンサイトでの設定が必要</a:t>
            </a:r>
            <a:endParaRPr kumimoji="1" lang="en-US" altLang="ja-JP" sz="1600" dirty="0" smtClean="0">
              <a:solidFill>
                <a:schemeClr val="tx2"/>
              </a:solidFill>
            </a:endParaRPr>
          </a:p>
          <a:p>
            <a:pPr marL="285750" indent="-285750">
              <a:buFont typeface="Wingdings" charset="2"/>
              <a:buChar char="ü"/>
            </a:pPr>
            <a:r>
              <a:rPr kumimoji="1" lang="ja-JP" altLang="en-US" sz="1600" dirty="0" smtClean="0">
                <a:solidFill>
                  <a:schemeClr val="tx2"/>
                </a:solidFill>
              </a:rPr>
              <a:t>集中管理には、別途</a:t>
            </a:r>
            <a:r>
              <a:rPr kumimoji="1" lang="en-US" altLang="ja-JP" sz="1600" dirty="0" smtClean="0">
                <a:solidFill>
                  <a:schemeClr val="tx2"/>
                </a:solidFill>
              </a:rPr>
              <a:t>NMS</a:t>
            </a:r>
            <a:r>
              <a:rPr kumimoji="1" lang="ja-JP" altLang="en-US" sz="1600" dirty="0" smtClean="0">
                <a:solidFill>
                  <a:schemeClr val="tx2"/>
                </a:solidFill>
              </a:rPr>
              <a:t>が必要</a:t>
            </a:r>
            <a:endParaRPr kumimoji="1" lang="ja-JP" altLang="en-US" sz="1600" dirty="0">
              <a:solidFill>
                <a:schemeClr val="tx2"/>
              </a:solidFill>
            </a:endParaRPr>
          </a:p>
        </p:txBody>
      </p:sp>
      <p:sp>
        <p:nvSpPr>
          <p:cNvPr id="8" name="テキスト ボックス 7"/>
          <p:cNvSpPr txBox="1"/>
          <p:nvPr/>
        </p:nvSpPr>
        <p:spPr>
          <a:xfrm>
            <a:off x="5182780" y="2436183"/>
            <a:ext cx="3623388" cy="1323439"/>
          </a:xfrm>
          <a:prstGeom prst="rect">
            <a:avLst/>
          </a:prstGeom>
          <a:noFill/>
        </p:spPr>
        <p:txBody>
          <a:bodyPr wrap="square" numCol="1" rtlCol="0">
            <a:spAutoFit/>
          </a:bodyPr>
          <a:lstStyle/>
          <a:p>
            <a:pPr marL="285750" indent="-285750">
              <a:buFont typeface="Wingdings" charset="2"/>
              <a:buChar char="ü"/>
            </a:pPr>
            <a:r>
              <a:rPr kumimoji="1" lang="ja-JP" altLang="en-US" sz="1600" dirty="0" smtClean="0">
                <a:solidFill>
                  <a:schemeClr val="tx2"/>
                </a:solidFill>
              </a:rPr>
              <a:t>インターネットにつながる場所なら、どこからでもかんたん管理</a:t>
            </a:r>
            <a:endParaRPr kumimoji="1" lang="en-US" altLang="ja-JP" sz="1600" dirty="0" smtClean="0">
              <a:solidFill>
                <a:schemeClr val="tx2"/>
              </a:solidFill>
            </a:endParaRPr>
          </a:p>
          <a:p>
            <a:pPr marL="285750" indent="-285750">
              <a:buFont typeface="Wingdings" charset="2"/>
              <a:buChar char="ü"/>
            </a:pPr>
            <a:r>
              <a:rPr kumimoji="1" lang="en-US" altLang="ja-JP" sz="1600" dirty="0" smtClean="0">
                <a:solidFill>
                  <a:schemeClr val="tx2"/>
                </a:solidFill>
              </a:rPr>
              <a:t>IT</a:t>
            </a:r>
            <a:r>
              <a:rPr kumimoji="1" lang="ja-JP" altLang="en-US" sz="1600" dirty="0" smtClean="0">
                <a:solidFill>
                  <a:schemeClr val="tx2"/>
                </a:solidFill>
              </a:rPr>
              <a:t>専門のスタッフ不要</a:t>
            </a:r>
            <a:endParaRPr kumimoji="1" lang="en-US" altLang="ja-JP" sz="1600" dirty="0" smtClean="0">
              <a:solidFill>
                <a:schemeClr val="tx2"/>
              </a:solidFill>
            </a:endParaRPr>
          </a:p>
          <a:p>
            <a:pPr marL="285750" indent="-285750">
              <a:buFont typeface="Wingdings" charset="2"/>
              <a:buChar char="ü"/>
            </a:pPr>
            <a:r>
              <a:rPr kumimoji="1" lang="ja-JP" altLang="en-US" sz="1600" dirty="0" smtClean="0">
                <a:solidFill>
                  <a:schemeClr val="tx2"/>
                </a:solidFill>
              </a:rPr>
              <a:t>集中管理用のダッシュボードが</a:t>
            </a:r>
            <a:r>
              <a:rPr kumimoji="1" lang="en-US" altLang="ja-JP" sz="1600" dirty="0" smtClean="0">
                <a:solidFill>
                  <a:schemeClr val="tx2"/>
                </a:solidFill>
              </a:rPr>
              <a:t/>
            </a:r>
            <a:br>
              <a:rPr kumimoji="1" lang="en-US" altLang="ja-JP" sz="1600" dirty="0" smtClean="0">
                <a:solidFill>
                  <a:schemeClr val="tx2"/>
                </a:solidFill>
              </a:rPr>
            </a:br>
            <a:r>
              <a:rPr kumimoji="1" lang="ja-JP" altLang="en-US" sz="1600" dirty="0" smtClean="0">
                <a:solidFill>
                  <a:schemeClr val="tx2"/>
                </a:solidFill>
              </a:rPr>
              <a:t>クラウド利用料に含まれる</a:t>
            </a:r>
            <a:endParaRPr kumimoji="1" lang="ja-JP" altLang="en-US" sz="1600" dirty="0">
              <a:solidFill>
                <a:schemeClr val="tx2"/>
              </a:solidFill>
            </a:endParaRPr>
          </a:p>
        </p:txBody>
      </p:sp>
      <p:sp>
        <p:nvSpPr>
          <p:cNvPr id="9" name="角丸四角形 8"/>
          <p:cNvSpPr/>
          <p:nvPr/>
        </p:nvSpPr>
        <p:spPr>
          <a:xfrm>
            <a:off x="875323" y="1517438"/>
            <a:ext cx="2758831" cy="45858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en-US" altLang="ja-JP" dirty="0" smtClean="0"/>
              <a:t>Cisco Start</a:t>
            </a:r>
            <a:r>
              <a:rPr kumimoji="1" lang="ja-JP" altLang="en-US" dirty="0" smtClean="0"/>
              <a:t> シリーズ</a:t>
            </a:r>
          </a:p>
        </p:txBody>
      </p:sp>
      <p:sp>
        <p:nvSpPr>
          <p:cNvPr id="10" name="角丸四角形 9"/>
          <p:cNvSpPr/>
          <p:nvPr/>
        </p:nvSpPr>
        <p:spPr>
          <a:xfrm>
            <a:off x="5580184" y="1517438"/>
            <a:ext cx="2758831" cy="458588"/>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ja-JP" dirty="0" smtClean="0"/>
              <a:t>Meraki </a:t>
            </a:r>
            <a:r>
              <a:rPr kumimoji="1" lang="ja-JP" altLang="en-US" dirty="0" smtClean="0"/>
              <a:t>シリーズ</a:t>
            </a:r>
          </a:p>
        </p:txBody>
      </p:sp>
      <p:sp>
        <p:nvSpPr>
          <p:cNvPr id="11" name="角丸四角形 10"/>
          <p:cNvSpPr/>
          <p:nvPr/>
        </p:nvSpPr>
        <p:spPr>
          <a:xfrm>
            <a:off x="515901" y="3148420"/>
            <a:ext cx="3688631" cy="198209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Wingdings" charset="2"/>
              <a:buChar char="n"/>
            </a:pPr>
            <a:r>
              <a:rPr kumimoji="1" lang="ja-JP" altLang="en-US" dirty="0" smtClean="0">
                <a:solidFill>
                  <a:schemeClr val="tx2"/>
                </a:solidFill>
              </a:rPr>
              <a:t>エントリー</a:t>
            </a:r>
            <a:r>
              <a:rPr kumimoji="1" lang="en-US" altLang="ja-JP" dirty="0" smtClean="0">
                <a:solidFill>
                  <a:schemeClr val="tx2"/>
                </a:solidFill>
              </a:rPr>
              <a:t> </a:t>
            </a:r>
            <a:r>
              <a:rPr kumimoji="1" lang="ja-JP" altLang="en-US" dirty="0" smtClean="0">
                <a:solidFill>
                  <a:schemeClr val="tx2"/>
                </a:solidFill>
              </a:rPr>
              <a:t>モデル</a:t>
            </a:r>
            <a:endParaRPr kumimoji="1" lang="en-US" altLang="ja-JP" dirty="0" smtClean="0">
              <a:solidFill>
                <a:schemeClr val="tx2"/>
              </a:solidFill>
            </a:endParaRPr>
          </a:p>
          <a:p>
            <a:pPr marL="285750" indent="-285750">
              <a:buFont typeface="Arial" charset="0"/>
              <a:buChar char="•"/>
            </a:pPr>
            <a:r>
              <a:rPr kumimoji="1" lang="en-US" altLang="ja-JP" sz="1400" dirty="0" smtClean="0">
                <a:solidFill>
                  <a:schemeClr val="tx2"/>
                </a:solidFill>
              </a:rPr>
              <a:t>SG110</a:t>
            </a:r>
            <a:r>
              <a:rPr kumimoji="1" lang="ja-JP" altLang="en-US" sz="1400" dirty="0" smtClean="0">
                <a:solidFill>
                  <a:schemeClr val="tx2"/>
                </a:solidFill>
              </a:rPr>
              <a:t>シリーズ</a:t>
            </a:r>
            <a:endParaRPr kumimoji="1" lang="en-US" altLang="ja-JP" sz="1400" dirty="0" smtClean="0">
              <a:solidFill>
                <a:schemeClr val="tx2"/>
              </a:solidFill>
            </a:endParaRPr>
          </a:p>
          <a:p>
            <a:pPr marL="285750" indent="-285750">
              <a:buFont typeface="Arial" charset="0"/>
              <a:buChar char="•"/>
            </a:pPr>
            <a:r>
              <a:rPr kumimoji="1" lang="en-US" altLang="ja-JP" sz="1400" dirty="0" smtClean="0">
                <a:solidFill>
                  <a:schemeClr val="tx2"/>
                </a:solidFill>
              </a:rPr>
              <a:t>SG200/250</a:t>
            </a:r>
            <a:r>
              <a:rPr kumimoji="1" lang="ja-JP" altLang="en-US" sz="1400" dirty="0" smtClean="0">
                <a:solidFill>
                  <a:schemeClr val="tx2"/>
                </a:solidFill>
              </a:rPr>
              <a:t>シリーズ</a:t>
            </a:r>
            <a:endParaRPr kumimoji="1" lang="en-US" altLang="ja-JP" sz="1400" dirty="0" smtClean="0">
              <a:solidFill>
                <a:schemeClr val="tx2"/>
              </a:solidFill>
            </a:endParaRPr>
          </a:p>
          <a:p>
            <a:pPr marL="285750" indent="-285750">
              <a:buFont typeface="Arial" charset="0"/>
              <a:buChar char="•"/>
            </a:pPr>
            <a:r>
              <a:rPr kumimoji="1" lang="en-US" altLang="ja-JP" sz="1400" dirty="0" smtClean="0">
                <a:solidFill>
                  <a:schemeClr val="tx2"/>
                </a:solidFill>
              </a:rPr>
              <a:t>SG300/350</a:t>
            </a:r>
            <a:r>
              <a:rPr kumimoji="1" lang="ja-JP" altLang="en-US" sz="1400" dirty="0" smtClean="0">
                <a:solidFill>
                  <a:schemeClr val="tx2"/>
                </a:solidFill>
              </a:rPr>
              <a:t>シリーズ</a:t>
            </a:r>
            <a:r>
              <a:rPr kumimoji="1" lang="en-US" altLang="ja-JP" sz="1400" dirty="0" smtClean="0">
                <a:solidFill>
                  <a:schemeClr val="tx2"/>
                </a:solidFill>
              </a:rPr>
              <a:t/>
            </a:r>
            <a:br>
              <a:rPr kumimoji="1" lang="en-US" altLang="ja-JP" sz="1400" dirty="0" smtClean="0">
                <a:solidFill>
                  <a:schemeClr val="tx2"/>
                </a:solidFill>
              </a:rPr>
            </a:br>
            <a:r>
              <a:rPr kumimoji="1" lang="en-US" altLang="ja-JP" sz="1100" dirty="0" smtClean="0">
                <a:solidFill>
                  <a:schemeClr val="tx2"/>
                </a:solidFill>
              </a:rPr>
              <a:t>※</a:t>
            </a:r>
            <a:r>
              <a:rPr kumimoji="1" lang="ja-JP" altLang="en-US" sz="1100" dirty="0" smtClean="0">
                <a:solidFill>
                  <a:schemeClr val="tx2"/>
                </a:solidFill>
              </a:rPr>
              <a:t>ライフタイムワランティ</a:t>
            </a:r>
            <a:endParaRPr kumimoji="1" lang="en-US" altLang="ja-JP" sz="1100" dirty="0" smtClean="0">
              <a:solidFill>
                <a:schemeClr val="tx2"/>
              </a:solidFill>
            </a:endParaRPr>
          </a:p>
          <a:p>
            <a:pPr marL="285750" indent="-285750">
              <a:buFont typeface="Arial" charset="0"/>
              <a:buChar char="•"/>
            </a:pPr>
            <a:endParaRPr kumimoji="1" lang="en-US" altLang="ja-JP" sz="500" dirty="0" smtClean="0">
              <a:solidFill>
                <a:schemeClr val="tx2"/>
              </a:solidFill>
            </a:endParaRPr>
          </a:p>
          <a:p>
            <a:pPr marL="285750" indent="-285750">
              <a:buFont typeface="Wingdings" charset="2"/>
              <a:buChar char="n"/>
            </a:pPr>
            <a:r>
              <a:rPr kumimoji="1" lang="ja-JP" altLang="en-US" sz="1600" dirty="0" smtClean="0">
                <a:solidFill>
                  <a:schemeClr val="tx2"/>
                </a:solidFill>
              </a:rPr>
              <a:t>スタンダード</a:t>
            </a:r>
            <a:r>
              <a:rPr kumimoji="1" lang="en-US" altLang="ja-JP" sz="1600" dirty="0" smtClean="0">
                <a:solidFill>
                  <a:schemeClr val="tx2"/>
                </a:solidFill>
              </a:rPr>
              <a:t> </a:t>
            </a:r>
            <a:r>
              <a:rPr kumimoji="1" lang="ja-JP" altLang="en-US" sz="1600" dirty="0" smtClean="0">
                <a:solidFill>
                  <a:schemeClr val="tx2"/>
                </a:solidFill>
              </a:rPr>
              <a:t>モデル</a:t>
            </a:r>
            <a:endParaRPr kumimoji="1" lang="en-US" altLang="ja-JP" sz="1600" dirty="0" smtClean="0">
              <a:solidFill>
                <a:schemeClr val="tx2"/>
              </a:solidFill>
            </a:endParaRPr>
          </a:p>
          <a:p>
            <a:pPr marL="285750" indent="-285750">
              <a:buFont typeface="Arial" charset="0"/>
              <a:buChar char="•"/>
            </a:pPr>
            <a:r>
              <a:rPr kumimoji="1" lang="en-US" altLang="ja-JP" sz="1400" dirty="0" smtClean="0">
                <a:solidFill>
                  <a:schemeClr val="tx2"/>
                </a:solidFill>
              </a:rPr>
              <a:t>Catalyst 2960-L</a:t>
            </a:r>
            <a:r>
              <a:rPr kumimoji="1" lang="ja-JP" altLang="en-US" sz="1400" dirty="0" smtClean="0">
                <a:solidFill>
                  <a:schemeClr val="tx2"/>
                </a:solidFill>
              </a:rPr>
              <a:t>シリーズ</a:t>
            </a:r>
          </a:p>
        </p:txBody>
      </p:sp>
      <p:sp>
        <p:nvSpPr>
          <p:cNvPr id="14" name="テキスト ボックス 13"/>
          <p:cNvSpPr txBox="1"/>
          <p:nvPr/>
        </p:nvSpPr>
        <p:spPr>
          <a:xfrm>
            <a:off x="437766" y="923370"/>
            <a:ext cx="5830277" cy="369332"/>
          </a:xfrm>
          <a:prstGeom prst="rect">
            <a:avLst/>
          </a:prstGeom>
          <a:noFill/>
        </p:spPr>
        <p:txBody>
          <a:bodyPr wrap="square" rtlCol="0">
            <a:spAutoFit/>
          </a:bodyPr>
          <a:lstStyle/>
          <a:p>
            <a:r>
              <a:rPr kumimoji="1" lang="ja-JP" altLang="en-US" dirty="0" smtClean="0">
                <a:solidFill>
                  <a:schemeClr val="tx2"/>
                </a:solidFill>
              </a:rPr>
              <a:t>日本語</a:t>
            </a:r>
            <a:r>
              <a:rPr kumimoji="1" lang="en-US" altLang="ja-JP" dirty="0" smtClean="0">
                <a:solidFill>
                  <a:schemeClr val="tx2"/>
                </a:solidFill>
              </a:rPr>
              <a:t>GUI</a:t>
            </a:r>
            <a:r>
              <a:rPr kumimoji="1" lang="ja-JP" altLang="en-US" dirty="0" smtClean="0">
                <a:solidFill>
                  <a:schemeClr val="tx2"/>
                </a:solidFill>
              </a:rPr>
              <a:t>を利用して、かんたんに設定が可能</a:t>
            </a:r>
            <a:endParaRPr kumimoji="1" lang="ja-JP" altLang="en-US" dirty="0">
              <a:solidFill>
                <a:schemeClr val="tx2"/>
              </a:solidFill>
            </a:endParaRPr>
          </a:p>
        </p:txBody>
      </p:sp>
      <p:sp>
        <p:nvSpPr>
          <p:cNvPr id="15" name="正方形/長方形 14"/>
          <p:cNvSpPr/>
          <p:nvPr/>
        </p:nvSpPr>
        <p:spPr>
          <a:xfrm>
            <a:off x="5257739" y="3850044"/>
            <a:ext cx="1641796" cy="369332"/>
          </a:xfrm>
          <a:prstGeom prst="rect">
            <a:avLst/>
          </a:prstGeom>
        </p:spPr>
        <p:txBody>
          <a:bodyPr wrap="none">
            <a:spAutoFit/>
          </a:bodyPr>
          <a:lstStyle/>
          <a:p>
            <a:pPr marL="285750" indent="-285750">
              <a:buFont typeface="Arial" charset="0"/>
              <a:buChar char="•"/>
            </a:pPr>
            <a:r>
              <a:rPr kumimoji="1" lang="en-US" altLang="ja-JP" dirty="0" smtClean="0">
                <a:solidFill>
                  <a:schemeClr val="tx2"/>
                </a:solidFill>
              </a:rPr>
              <a:t>MS</a:t>
            </a:r>
            <a:r>
              <a:rPr kumimoji="1" lang="ja-JP" altLang="en-US" dirty="0" smtClean="0">
                <a:solidFill>
                  <a:schemeClr val="tx2"/>
                </a:solidFill>
              </a:rPr>
              <a:t>シリーズ</a:t>
            </a:r>
            <a:endParaRPr kumimoji="1" lang="en-US" altLang="ja-JP" dirty="0">
              <a:solidFill>
                <a:schemeClr val="tx2"/>
              </a:solidFill>
            </a:endParaRPr>
          </a:p>
        </p:txBody>
      </p:sp>
    </p:spTree>
    <p:extLst>
      <p:ext uri="{BB962C8B-B14F-4D97-AF65-F5344CB8AC3E}">
        <p14:creationId xmlns:p14="http://schemas.microsoft.com/office/powerpoint/2010/main" val="22311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Cisco</a:t>
            </a:r>
            <a:r>
              <a:rPr kumimoji="1" lang="ja-JP" altLang="en-US" dirty="0" smtClean="0"/>
              <a:t> アクセス</a:t>
            </a:r>
            <a:r>
              <a:rPr kumimoji="1" lang="en-US" altLang="ja-JP" dirty="0" smtClean="0"/>
              <a:t> </a:t>
            </a:r>
            <a:r>
              <a:rPr kumimoji="1" lang="ja-JP" altLang="en-US" dirty="0" smtClean="0"/>
              <a:t>スイッチ 製品群</a:t>
            </a:r>
            <a:r>
              <a:rPr kumimoji="1" lang="en-US" altLang="ja-JP" dirty="0" smtClean="0"/>
              <a:t/>
            </a:r>
            <a:br>
              <a:rPr kumimoji="1" lang="en-US" altLang="ja-JP" dirty="0" smtClean="0"/>
            </a:br>
            <a:r>
              <a:rPr kumimoji="1" lang="ja-JP" altLang="en-US" sz="2400" dirty="0" smtClean="0"/>
              <a:t>オンプレミス製品</a:t>
            </a:r>
            <a:endParaRPr kumimoji="1" lang="ja-JP" altLang="en-US" sz="2400" dirty="0"/>
          </a:p>
        </p:txBody>
      </p:sp>
      <p:sp>
        <p:nvSpPr>
          <p:cNvPr id="3" name="角丸四角形 2"/>
          <p:cNvSpPr/>
          <p:nvPr/>
        </p:nvSpPr>
        <p:spPr>
          <a:xfrm>
            <a:off x="372834" y="1131276"/>
            <a:ext cx="3831699" cy="1808477"/>
          </a:xfrm>
          <a:prstGeom prst="roundRect">
            <a:avLst/>
          </a:prstGeom>
          <a:ln>
            <a:solidFill>
              <a:schemeClr val="tx2"/>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smtClean="0">
              <a:solidFill>
                <a:schemeClr val="tx2"/>
              </a:solidFill>
            </a:endParaRPr>
          </a:p>
        </p:txBody>
      </p:sp>
      <p:sp>
        <p:nvSpPr>
          <p:cNvPr id="9" name="角丸四角形 8"/>
          <p:cNvSpPr/>
          <p:nvPr/>
        </p:nvSpPr>
        <p:spPr>
          <a:xfrm>
            <a:off x="1420219" y="3164905"/>
            <a:ext cx="6094912" cy="1808477"/>
          </a:xfrm>
          <a:prstGeom prst="roundRect">
            <a:avLst/>
          </a:prstGeom>
          <a:ln>
            <a:solidFill>
              <a:schemeClr val="accent5"/>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dirty="0" smtClean="0">
              <a:solidFill>
                <a:schemeClr val="tx2"/>
              </a:solidFill>
            </a:endParaRPr>
          </a:p>
        </p:txBody>
      </p:sp>
      <p:sp>
        <p:nvSpPr>
          <p:cNvPr id="10" name="角丸四角形 9"/>
          <p:cNvSpPr/>
          <p:nvPr/>
        </p:nvSpPr>
        <p:spPr>
          <a:xfrm>
            <a:off x="4868963" y="1131276"/>
            <a:ext cx="4011269" cy="1808477"/>
          </a:xfrm>
          <a:prstGeom prst="roundRect">
            <a:avLst/>
          </a:prstGeom>
          <a:ln>
            <a:solidFill>
              <a:schemeClr val="accent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smtClean="0">
              <a:solidFill>
                <a:schemeClr val="tx2"/>
              </a:solidFill>
            </a:endParaRPr>
          </a:p>
        </p:txBody>
      </p:sp>
      <p:sp>
        <p:nvSpPr>
          <p:cNvPr id="11" name="テキスト ボックス 10"/>
          <p:cNvSpPr txBox="1"/>
          <p:nvPr/>
        </p:nvSpPr>
        <p:spPr>
          <a:xfrm>
            <a:off x="818098" y="1131276"/>
            <a:ext cx="2941169" cy="646331"/>
          </a:xfrm>
          <a:prstGeom prst="rect">
            <a:avLst/>
          </a:prstGeom>
          <a:noFill/>
        </p:spPr>
        <p:txBody>
          <a:bodyPr wrap="square" rtlCol="0">
            <a:spAutoFit/>
          </a:bodyPr>
          <a:lstStyle/>
          <a:p>
            <a:pPr algn="ctr"/>
            <a:r>
              <a:rPr kumimoji="1" lang="en-US" altLang="ja-JP" dirty="0" smtClean="0">
                <a:solidFill>
                  <a:schemeClr val="tx2"/>
                </a:solidFill>
              </a:rPr>
              <a:t>L2 </a:t>
            </a:r>
            <a:r>
              <a:rPr kumimoji="1" lang="ja-JP" altLang="en-US" dirty="0" smtClean="0">
                <a:solidFill>
                  <a:schemeClr val="tx2"/>
                </a:solidFill>
              </a:rPr>
              <a:t>アンマネージド</a:t>
            </a:r>
            <a:r>
              <a:rPr kumimoji="1" lang="en-US" altLang="ja-JP" dirty="0" smtClean="0">
                <a:solidFill>
                  <a:schemeClr val="tx2"/>
                </a:solidFill>
              </a:rPr>
              <a:t> </a:t>
            </a:r>
            <a:r>
              <a:rPr kumimoji="1" lang="ja-JP" altLang="en-US" dirty="0" smtClean="0">
                <a:solidFill>
                  <a:schemeClr val="tx2"/>
                </a:solidFill>
              </a:rPr>
              <a:t>スイッチ</a:t>
            </a:r>
            <a:endParaRPr kumimoji="1" lang="en-US" altLang="ja-JP" dirty="0" smtClean="0">
              <a:solidFill>
                <a:schemeClr val="tx2"/>
              </a:solidFill>
            </a:endParaRPr>
          </a:p>
          <a:p>
            <a:pPr algn="ctr"/>
            <a:r>
              <a:rPr kumimoji="1" lang="en-US" altLang="ja-JP" dirty="0" smtClean="0">
                <a:solidFill>
                  <a:schemeClr val="tx2"/>
                </a:solidFill>
              </a:rPr>
              <a:t>SG 110</a:t>
            </a:r>
            <a:r>
              <a:rPr kumimoji="1" lang="ja-JP" altLang="en-US" dirty="0" smtClean="0">
                <a:solidFill>
                  <a:schemeClr val="tx2"/>
                </a:solidFill>
              </a:rPr>
              <a:t>シリーズ</a:t>
            </a:r>
            <a:endParaRPr kumimoji="1" lang="ja-JP" altLang="en-US" dirty="0">
              <a:solidFill>
                <a:schemeClr val="tx2"/>
              </a:solidFill>
            </a:endParaRPr>
          </a:p>
        </p:txBody>
      </p:sp>
      <p:sp>
        <p:nvSpPr>
          <p:cNvPr id="12" name="テキスト ボックス 11"/>
          <p:cNvSpPr txBox="1"/>
          <p:nvPr/>
        </p:nvSpPr>
        <p:spPr>
          <a:xfrm>
            <a:off x="5730576" y="1131276"/>
            <a:ext cx="2331670" cy="923330"/>
          </a:xfrm>
          <a:prstGeom prst="rect">
            <a:avLst/>
          </a:prstGeom>
          <a:noFill/>
        </p:spPr>
        <p:txBody>
          <a:bodyPr wrap="square" rtlCol="0">
            <a:spAutoFit/>
          </a:bodyPr>
          <a:lstStyle/>
          <a:p>
            <a:pPr algn="ctr"/>
            <a:r>
              <a:rPr kumimoji="1" lang="en-US" altLang="ja-JP" dirty="0" smtClean="0">
                <a:solidFill>
                  <a:schemeClr val="tx2"/>
                </a:solidFill>
              </a:rPr>
              <a:t>L2</a:t>
            </a:r>
            <a:r>
              <a:rPr kumimoji="1" lang="ja-JP" altLang="en-US" dirty="0" smtClean="0">
                <a:solidFill>
                  <a:schemeClr val="tx2"/>
                </a:solidFill>
              </a:rPr>
              <a:t> スマートスイッチ</a:t>
            </a:r>
            <a:endParaRPr kumimoji="1" lang="en-US" altLang="ja-JP" dirty="0" smtClean="0">
              <a:solidFill>
                <a:schemeClr val="tx2"/>
              </a:solidFill>
            </a:endParaRPr>
          </a:p>
          <a:p>
            <a:pPr algn="ctr"/>
            <a:r>
              <a:rPr kumimoji="1" lang="en-US" altLang="ja-JP" dirty="0" smtClean="0">
                <a:solidFill>
                  <a:schemeClr val="tx2"/>
                </a:solidFill>
              </a:rPr>
              <a:t>SG 200/250</a:t>
            </a:r>
            <a:r>
              <a:rPr kumimoji="1" lang="ja-JP" altLang="en-US" dirty="0">
                <a:solidFill>
                  <a:schemeClr val="tx2"/>
                </a:solidFill>
              </a:rPr>
              <a:t>シリーズ</a:t>
            </a:r>
            <a:endParaRPr kumimoji="1" lang="en-US" altLang="ja-JP" dirty="0">
              <a:solidFill>
                <a:schemeClr val="tx2"/>
              </a:solidFill>
            </a:endParaRPr>
          </a:p>
          <a:p>
            <a:pPr algn="ctr"/>
            <a:endParaRPr kumimoji="1" lang="ja-JP" altLang="en-US" dirty="0">
              <a:solidFill>
                <a:schemeClr val="tx2"/>
              </a:solidFill>
            </a:endParaRPr>
          </a:p>
        </p:txBody>
      </p:sp>
      <p:sp>
        <p:nvSpPr>
          <p:cNvPr id="13" name="テキスト ボックス 12"/>
          <p:cNvSpPr txBox="1"/>
          <p:nvPr/>
        </p:nvSpPr>
        <p:spPr>
          <a:xfrm>
            <a:off x="2319052" y="3164905"/>
            <a:ext cx="4396481" cy="646331"/>
          </a:xfrm>
          <a:prstGeom prst="rect">
            <a:avLst/>
          </a:prstGeom>
          <a:noFill/>
        </p:spPr>
        <p:txBody>
          <a:bodyPr wrap="square" rtlCol="0">
            <a:spAutoFit/>
          </a:bodyPr>
          <a:lstStyle/>
          <a:p>
            <a:pPr algn="ctr"/>
            <a:r>
              <a:rPr kumimoji="1" lang="en-US" altLang="ja-JP" dirty="0" smtClean="0">
                <a:solidFill>
                  <a:schemeClr val="tx2"/>
                </a:solidFill>
              </a:rPr>
              <a:t>L2</a:t>
            </a:r>
            <a:r>
              <a:rPr kumimoji="1" lang="ja-JP" altLang="en-US" dirty="0" smtClean="0">
                <a:solidFill>
                  <a:schemeClr val="tx2"/>
                </a:solidFill>
              </a:rPr>
              <a:t> マネージドスイッチ</a:t>
            </a:r>
            <a:endParaRPr kumimoji="1" lang="en-US" altLang="ja-JP" dirty="0" smtClean="0">
              <a:solidFill>
                <a:schemeClr val="tx2"/>
              </a:solidFill>
            </a:endParaRPr>
          </a:p>
          <a:p>
            <a:pPr algn="ctr"/>
            <a:r>
              <a:rPr kumimoji="1" lang="en-US" altLang="ja-JP" dirty="0" smtClean="0">
                <a:solidFill>
                  <a:schemeClr val="tx2"/>
                </a:solidFill>
              </a:rPr>
              <a:t>SG 300/350</a:t>
            </a:r>
            <a:r>
              <a:rPr kumimoji="1" lang="ja-JP" altLang="en-US" dirty="0" smtClean="0">
                <a:solidFill>
                  <a:schemeClr val="tx2"/>
                </a:solidFill>
              </a:rPr>
              <a:t>、</a:t>
            </a:r>
            <a:r>
              <a:rPr kumimoji="1" lang="en-US" altLang="ja-JP" dirty="0" smtClean="0">
                <a:solidFill>
                  <a:schemeClr val="tx2"/>
                </a:solidFill>
              </a:rPr>
              <a:t>Catalyst 2960-L</a:t>
            </a:r>
            <a:r>
              <a:rPr kumimoji="1" lang="ja-JP" altLang="en-US" dirty="0" smtClean="0">
                <a:solidFill>
                  <a:schemeClr val="tx2"/>
                </a:solidFill>
              </a:rPr>
              <a:t>シリーズ</a:t>
            </a:r>
            <a:endParaRPr kumimoji="1" lang="ja-JP" altLang="en-US" dirty="0">
              <a:solidFill>
                <a:schemeClr val="tx2"/>
              </a:solidFill>
            </a:endParaRPr>
          </a:p>
        </p:txBody>
      </p:sp>
      <p:sp>
        <p:nvSpPr>
          <p:cNvPr id="17" name="テキスト ボックス 16"/>
          <p:cNvSpPr txBox="1"/>
          <p:nvPr/>
        </p:nvSpPr>
        <p:spPr>
          <a:xfrm>
            <a:off x="623842" y="1800499"/>
            <a:ext cx="3580515" cy="646331"/>
          </a:xfrm>
          <a:prstGeom prst="rect">
            <a:avLst/>
          </a:prstGeom>
          <a:noFill/>
        </p:spPr>
        <p:txBody>
          <a:bodyPr wrap="square" rtlCol="0">
            <a:spAutoFit/>
          </a:bodyPr>
          <a:lstStyle/>
          <a:p>
            <a:pPr marL="285750" indent="-285750">
              <a:buFont typeface="Wingdings" charset="2"/>
              <a:buChar char="ü"/>
            </a:pPr>
            <a:r>
              <a:rPr kumimoji="1" lang="ja-JP" altLang="en-US" smtClean="0">
                <a:solidFill>
                  <a:schemeClr val="tx2"/>
                </a:solidFill>
              </a:rPr>
              <a:t>設定</a:t>
            </a:r>
            <a:r>
              <a:rPr kumimoji="1" lang="ja-JP" altLang="en-US" dirty="0" smtClean="0">
                <a:solidFill>
                  <a:schemeClr val="tx2"/>
                </a:solidFill>
              </a:rPr>
              <a:t>不要</a:t>
            </a:r>
            <a:endParaRPr kumimoji="1" lang="en-US" altLang="ja-JP" dirty="0" smtClean="0">
              <a:solidFill>
                <a:schemeClr val="tx2"/>
              </a:solidFill>
            </a:endParaRPr>
          </a:p>
          <a:p>
            <a:pPr marL="285750" indent="-285750">
              <a:buFont typeface="Wingdings" charset="2"/>
              <a:buChar char="ü"/>
            </a:pPr>
            <a:r>
              <a:rPr kumimoji="1" lang="ja-JP" altLang="en-US" dirty="0" smtClean="0">
                <a:solidFill>
                  <a:schemeClr val="tx2"/>
                </a:solidFill>
              </a:rPr>
              <a:t>つなげばすぐに利用可能</a:t>
            </a:r>
            <a:endParaRPr kumimoji="1" lang="ja-JP" altLang="en-US" dirty="0">
              <a:solidFill>
                <a:schemeClr val="tx2"/>
              </a:solidFill>
            </a:endParaRPr>
          </a:p>
        </p:txBody>
      </p:sp>
      <p:sp>
        <p:nvSpPr>
          <p:cNvPr id="18" name="テキスト ボックス 17"/>
          <p:cNvSpPr txBox="1"/>
          <p:nvPr/>
        </p:nvSpPr>
        <p:spPr>
          <a:xfrm>
            <a:off x="4918630" y="1793826"/>
            <a:ext cx="4046949" cy="830997"/>
          </a:xfrm>
          <a:prstGeom prst="rect">
            <a:avLst/>
          </a:prstGeom>
          <a:noFill/>
        </p:spPr>
        <p:txBody>
          <a:bodyPr wrap="square" numCol="2" rtlCol="0">
            <a:spAutoFit/>
          </a:bodyPr>
          <a:lstStyle/>
          <a:p>
            <a:pPr marL="285750" indent="-285750">
              <a:buFont typeface="Wingdings" charset="2"/>
              <a:buChar char="ü"/>
            </a:pPr>
            <a:r>
              <a:rPr kumimoji="1" lang="ja-JP" altLang="en-US" sz="1600" dirty="0" smtClean="0">
                <a:solidFill>
                  <a:schemeClr val="tx2"/>
                </a:solidFill>
              </a:rPr>
              <a:t>管理アドレス設定</a:t>
            </a:r>
            <a:endParaRPr kumimoji="1" lang="en-US" altLang="ja-JP" sz="1600" dirty="0" smtClean="0">
              <a:solidFill>
                <a:schemeClr val="tx2"/>
              </a:solidFill>
            </a:endParaRPr>
          </a:p>
          <a:p>
            <a:pPr marL="285750" indent="-285750">
              <a:buFont typeface="Wingdings" charset="2"/>
              <a:buChar char="ü"/>
            </a:pPr>
            <a:r>
              <a:rPr kumimoji="1" lang="ja-JP" altLang="en-US" sz="1600" dirty="0" smtClean="0">
                <a:solidFill>
                  <a:schemeClr val="tx2"/>
                </a:solidFill>
              </a:rPr>
              <a:t>ポートの速度指定</a:t>
            </a:r>
            <a:endParaRPr kumimoji="1" lang="en-US" altLang="ja-JP" sz="1600" dirty="0" smtClean="0">
              <a:solidFill>
                <a:schemeClr val="tx2"/>
              </a:solidFill>
            </a:endParaRPr>
          </a:p>
          <a:p>
            <a:pPr marL="285750" indent="-285750">
              <a:buFont typeface="Wingdings" charset="2"/>
              <a:buChar char="ü"/>
            </a:pPr>
            <a:r>
              <a:rPr kumimoji="1" lang="en-US" altLang="ja-JP" sz="1600" dirty="0" smtClean="0">
                <a:solidFill>
                  <a:schemeClr val="tx2"/>
                </a:solidFill>
              </a:rPr>
              <a:t>SNMP</a:t>
            </a:r>
          </a:p>
          <a:p>
            <a:pPr marL="285750" indent="-285750">
              <a:buFont typeface="Wingdings" charset="2"/>
              <a:buChar char="ü"/>
            </a:pPr>
            <a:r>
              <a:rPr kumimoji="1" lang="ja-JP" altLang="en-US" sz="1600" dirty="0" smtClean="0">
                <a:solidFill>
                  <a:schemeClr val="tx2"/>
                </a:solidFill>
              </a:rPr>
              <a:t>トランク</a:t>
            </a:r>
            <a:r>
              <a:rPr kumimoji="1" lang="en-US" altLang="ja-JP" sz="1600" dirty="0" smtClean="0">
                <a:solidFill>
                  <a:schemeClr val="tx2"/>
                </a:solidFill>
              </a:rPr>
              <a:t> </a:t>
            </a:r>
            <a:r>
              <a:rPr kumimoji="1" lang="ja-JP" altLang="en-US" sz="1600" dirty="0" smtClean="0">
                <a:solidFill>
                  <a:schemeClr val="tx2"/>
                </a:solidFill>
              </a:rPr>
              <a:t>ポート設定</a:t>
            </a:r>
            <a:endParaRPr kumimoji="1" lang="ja-JP" altLang="en-US" sz="1600" dirty="0">
              <a:solidFill>
                <a:schemeClr val="tx2"/>
              </a:solidFill>
            </a:endParaRPr>
          </a:p>
        </p:txBody>
      </p:sp>
      <p:sp>
        <p:nvSpPr>
          <p:cNvPr id="20" name="テキスト ボックス 19"/>
          <p:cNvSpPr txBox="1"/>
          <p:nvPr/>
        </p:nvSpPr>
        <p:spPr>
          <a:xfrm>
            <a:off x="1520446" y="3832904"/>
            <a:ext cx="5994685" cy="830997"/>
          </a:xfrm>
          <a:prstGeom prst="rect">
            <a:avLst/>
          </a:prstGeom>
          <a:noFill/>
        </p:spPr>
        <p:txBody>
          <a:bodyPr wrap="square" numCol="2" rtlCol="0">
            <a:spAutoFit/>
          </a:bodyPr>
          <a:lstStyle/>
          <a:p>
            <a:pPr marL="285750" indent="-285750">
              <a:buFont typeface="Wingdings" charset="2"/>
              <a:buChar char="ü"/>
            </a:pPr>
            <a:r>
              <a:rPr kumimoji="1" lang="ja-JP" altLang="en-US" sz="1600" dirty="0" smtClean="0">
                <a:solidFill>
                  <a:schemeClr val="tx2"/>
                </a:solidFill>
              </a:rPr>
              <a:t>管理アドレス設定</a:t>
            </a:r>
            <a:endParaRPr kumimoji="1" lang="en-US" altLang="ja-JP" sz="1600" dirty="0" smtClean="0">
              <a:solidFill>
                <a:schemeClr val="tx2"/>
              </a:solidFill>
            </a:endParaRPr>
          </a:p>
          <a:p>
            <a:pPr marL="285750" indent="-285750">
              <a:buFont typeface="Wingdings" charset="2"/>
              <a:buChar char="ü"/>
            </a:pPr>
            <a:r>
              <a:rPr kumimoji="1" lang="ja-JP" altLang="en-US" sz="1600" dirty="0" smtClean="0">
                <a:solidFill>
                  <a:schemeClr val="tx2"/>
                </a:solidFill>
              </a:rPr>
              <a:t>ポートの速度指定</a:t>
            </a:r>
            <a:endParaRPr kumimoji="1" lang="en-US" altLang="ja-JP" sz="1600" dirty="0" smtClean="0">
              <a:solidFill>
                <a:schemeClr val="tx2"/>
              </a:solidFill>
            </a:endParaRPr>
          </a:p>
          <a:p>
            <a:pPr marL="285750" indent="-285750">
              <a:buFont typeface="Wingdings" charset="2"/>
              <a:buChar char="ü"/>
            </a:pPr>
            <a:r>
              <a:rPr kumimoji="1" lang="en-US" altLang="ja-JP" sz="1600" dirty="0" smtClean="0">
                <a:solidFill>
                  <a:schemeClr val="tx2"/>
                </a:solidFill>
              </a:rPr>
              <a:t>SNMP</a:t>
            </a:r>
          </a:p>
          <a:p>
            <a:pPr marL="285750" indent="-285750">
              <a:buFont typeface="Wingdings" charset="2"/>
              <a:buChar char="ü"/>
            </a:pPr>
            <a:r>
              <a:rPr kumimoji="1" lang="ja-JP" altLang="en-US" sz="1600" dirty="0" smtClean="0">
                <a:solidFill>
                  <a:schemeClr val="tx2"/>
                </a:solidFill>
              </a:rPr>
              <a:t>トランク</a:t>
            </a:r>
            <a:r>
              <a:rPr kumimoji="1" lang="en-US" altLang="ja-JP" sz="1600" dirty="0" smtClean="0">
                <a:solidFill>
                  <a:schemeClr val="tx2"/>
                </a:solidFill>
              </a:rPr>
              <a:t> </a:t>
            </a:r>
            <a:r>
              <a:rPr kumimoji="1" lang="ja-JP" altLang="en-US" sz="1600" dirty="0" smtClean="0">
                <a:solidFill>
                  <a:schemeClr val="tx2"/>
                </a:solidFill>
              </a:rPr>
              <a:t>ポート設定</a:t>
            </a:r>
            <a:endParaRPr kumimoji="1" lang="en-US" altLang="ja-JP" sz="1600" dirty="0" smtClean="0">
              <a:solidFill>
                <a:schemeClr val="tx2"/>
              </a:solidFill>
            </a:endParaRPr>
          </a:p>
          <a:p>
            <a:pPr marL="285750" indent="-285750">
              <a:buFont typeface="Wingdings" charset="2"/>
              <a:buChar char="ü"/>
            </a:pPr>
            <a:r>
              <a:rPr kumimoji="1" lang="ja-JP" altLang="en-US" sz="1600" dirty="0" smtClean="0">
                <a:solidFill>
                  <a:schemeClr val="tx2"/>
                </a:solidFill>
              </a:rPr>
              <a:t>スタティック</a:t>
            </a:r>
            <a:r>
              <a:rPr kumimoji="1" lang="en-US" altLang="ja-JP" sz="1600" dirty="0" smtClean="0">
                <a:solidFill>
                  <a:schemeClr val="tx2"/>
                </a:solidFill>
              </a:rPr>
              <a:t> </a:t>
            </a:r>
            <a:r>
              <a:rPr kumimoji="1" lang="ja-JP" altLang="en-US" sz="1600" dirty="0" smtClean="0">
                <a:solidFill>
                  <a:schemeClr val="tx2"/>
                </a:solidFill>
              </a:rPr>
              <a:t>ルート設定</a:t>
            </a:r>
            <a:endParaRPr kumimoji="1" lang="en-US" altLang="ja-JP" sz="1600" dirty="0" smtClean="0">
              <a:solidFill>
                <a:schemeClr val="tx2"/>
              </a:solidFill>
            </a:endParaRPr>
          </a:p>
          <a:p>
            <a:pPr marL="285750" indent="-285750">
              <a:buFont typeface="Wingdings" charset="2"/>
              <a:buChar char="ü"/>
            </a:pPr>
            <a:r>
              <a:rPr kumimoji="1" lang="ja-JP" altLang="en-US" sz="1600" dirty="0" smtClean="0">
                <a:solidFill>
                  <a:schemeClr val="tx2"/>
                </a:solidFill>
              </a:rPr>
              <a:t>コマンドライン</a:t>
            </a:r>
            <a:r>
              <a:rPr kumimoji="1" lang="en-US" altLang="ja-JP" sz="1600" dirty="0" smtClean="0">
                <a:solidFill>
                  <a:schemeClr val="tx2"/>
                </a:solidFill>
              </a:rPr>
              <a:t> </a:t>
            </a:r>
            <a:r>
              <a:rPr kumimoji="1" lang="ja-JP" altLang="en-US" sz="1600" dirty="0" smtClean="0">
                <a:solidFill>
                  <a:schemeClr val="tx2"/>
                </a:solidFill>
              </a:rPr>
              <a:t>インターフェイス</a:t>
            </a:r>
            <a:endParaRPr kumimoji="1" lang="ja-JP" altLang="en-US" sz="1600" dirty="0">
              <a:solidFill>
                <a:schemeClr val="tx2"/>
              </a:solidFill>
            </a:endParaRPr>
          </a:p>
        </p:txBody>
      </p:sp>
      <p:sp>
        <p:nvSpPr>
          <p:cNvPr id="4" name="テキスト ボックス 3"/>
          <p:cNvSpPr txBox="1"/>
          <p:nvPr/>
        </p:nvSpPr>
        <p:spPr>
          <a:xfrm>
            <a:off x="720969" y="2442930"/>
            <a:ext cx="3191608" cy="400110"/>
          </a:xfrm>
          <a:prstGeom prst="rect">
            <a:avLst/>
          </a:prstGeom>
          <a:noFill/>
        </p:spPr>
        <p:txBody>
          <a:bodyPr wrap="square" rtlCol="0">
            <a:spAutoFit/>
          </a:bodyPr>
          <a:lstStyle/>
          <a:p>
            <a:pPr algn="ctr"/>
            <a:r>
              <a:rPr kumimoji="1" lang="ja-JP" altLang="en-US" sz="2000" b="1" u="sng" dirty="0" smtClean="0">
                <a:solidFill>
                  <a:schemeClr val="tx2"/>
                </a:solidFill>
                <a:latin typeface="+mn-lt"/>
              </a:rPr>
              <a:t>競合：</a:t>
            </a:r>
            <a:r>
              <a:rPr kumimoji="1" lang="en-US" altLang="ja-JP" sz="2000" b="1" u="sng" dirty="0" smtClean="0">
                <a:solidFill>
                  <a:schemeClr val="tx2"/>
                </a:solidFill>
                <a:latin typeface="+mn-lt"/>
              </a:rPr>
              <a:t>Buffalo, D-Link</a:t>
            </a:r>
            <a:endParaRPr kumimoji="1" lang="ja-JP" altLang="en-US" sz="2000" b="1" u="sng" dirty="0" smtClean="0">
              <a:solidFill>
                <a:schemeClr val="tx2"/>
              </a:solidFill>
              <a:latin typeface="+mn-lt"/>
            </a:endParaRPr>
          </a:p>
        </p:txBody>
      </p:sp>
      <p:sp>
        <p:nvSpPr>
          <p:cNvPr id="19" name="テキスト ボックス 18"/>
          <p:cNvSpPr txBox="1"/>
          <p:nvPr/>
        </p:nvSpPr>
        <p:spPr>
          <a:xfrm>
            <a:off x="4965488" y="2465054"/>
            <a:ext cx="3861846" cy="439541"/>
          </a:xfrm>
          <a:prstGeom prst="rect">
            <a:avLst/>
          </a:prstGeom>
          <a:noFill/>
        </p:spPr>
        <p:txBody>
          <a:bodyPr wrap="square" rtlCol="0">
            <a:spAutoFit/>
          </a:bodyPr>
          <a:lstStyle/>
          <a:p>
            <a:pPr algn="ctr"/>
            <a:r>
              <a:rPr kumimoji="1" lang="ja-JP" altLang="en-US" sz="2000" b="1" u="sng" dirty="0" smtClean="0">
                <a:solidFill>
                  <a:schemeClr val="tx2"/>
                </a:solidFill>
                <a:latin typeface="+mn-lt"/>
              </a:rPr>
              <a:t>競合：</a:t>
            </a:r>
            <a:r>
              <a:rPr kumimoji="1" lang="en-US" altLang="ja-JP" sz="2000" b="1" u="sng" dirty="0" smtClean="0">
                <a:solidFill>
                  <a:schemeClr val="tx2"/>
                </a:solidFill>
                <a:latin typeface="+mn-lt"/>
              </a:rPr>
              <a:t>Buffalo, Allied, D-Link</a:t>
            </a:r>
            <a:endParaRPr kumimoji="1" lang="ja-JP" altLang="en-US" sz="2000" b="1" u="sng" dirty="0" smtClean="0">
              <a:solidFill>
                <a:schemeClr val="tx2"/>
              </a:solidFill>
              <a:latin typeface="+mn-lt"/>
            </a:endParaRPr>
          </a:p>
        </p:txBody>
      </p:sp>
      <p:sp>
        <p:nvSpPr>
          <p:cNvPr id="21" name="テキスト ボックス 20"/>
          <p:cNvSpPr txBox="1"/>
          <p:nvPr/>
        </p:nvSpPr>
        <p:spPr>
          <a:xfrm>
            <a:off x="2608553" y="4605379"/>
            <a:ext cx="3191608" cy="400110"/>
          </a:xfrm>
          <a:prstGeom prst="rect">
            <a:avLst/>
          </a:prstGeom>
          <a:noFill/>
        </p:spPr>
        <p:txBody>
          <a:bodyPr wrap="square" rtlCol="0">
            <a:spAutoFit/>
          </a:bodyPr>
          <a:lstStyle/>
          <a:p>
            <a:pPr algn="ctr"/>
            <a:r>
              <a:rPr kumimoji="1" lang="ja-JP" altLang="en-US" sz="2000" b="1" u="sng" dirty="0" smtClean="0">
                <a:solidFill>
                  <a:schemeClr val="tx2"/>
                </a:solidFill>
                <a:latin typeface="+mn-lt"/>
              </a:rPr>
              <a:t>競合：</a:t>
            </a:r>
            <a:r>
              <a:rPr kumimoji="1" lang="en-US" altLang="ja-JP" sz="2000" b="1" u="sng" dirty="0" smtClean="0">
                <a:solidFill>
                  <a:schemeClr val="tx2"/>
                </a:solidFill>
                <a:latin typeface="+mn-lt"/>
              </a:rPr>
              <a:t>Allied, HPE</a:t>
            </a:r>
            <a:endParaRPr kumimoji="1" lang="ja-JP" altLang="en-US" sz="2000" b="1" u="sng" dirty="0" smtClean="0">
              <a:solidFill>
                <a:schemeClr val="tx2"/>
              </a:solidFill>
              <a:latin typeface="+mn-lt"/>
            </a:endParaRPr>
          </a:p>
        </p:txBody>
      </p:sp>
    </p:spTree>
    <p:extLst>
      <p:ext uri="{BB962C8B-B14F-4D97-AF65-F5344CB8AC3E}">
        <p14:creationId xmlns:p14="http://schemas.microsoft.com/office/powerpoint/2010/main" val="370264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Cisco</a:t>
            </a:r>
            <a:r>
              <a:rPr kumimoji="1" lang="ja-JP" altLang="en-US" dirty="0" smtClean="0"/>
              <a:t> </a:t>
            </a:r>
            <a:r>
              <a:rPr kumimoji="1" lang="en-US" altLang="ja-JP" dirty="0" smtClean="0"/>
              <a:t>L2</a:t>
            </a:r>
            <a:r>
              <a:rPr kumimoji="1" lang="ja-JP" altLang="en-US" dirty="0" smtClean="0"/>
              <a:t> マネージド アクセス</a:t>
            </a:r>
            <a:r>
              <a:rPr kumimoji="1" lang="en-US" altLang="ja-JP" dirty="0" smtClean="0"/>
              <a:t> </a:t>
            </a:r>
            <a:r>
              <a:rPr kumimoji="1" lang="ja-JP" altLang="en-US" dirty="0" smtClean="0"/>
              <a:t>スイッチ</a:t>
            </a:r>
            <a:endParaRPr kumimoji="1" lang="ja-JP" altLang="en-US" dirty="0"/>
          </a:p>
        </p:txBody>
      </p:sp>
      <p:sp>
        <p:nvSpPr>
          <p:cNvPr id="6" name="テキスト ボックス 5"/>
          <p:cNvSpPr txBox="1"/>
          <p:nvPr/>
        </p:nvSpPr>
        <p:spPr>
          <a:xfrm>
            <a:off x="533400" y="1317625"/>
            <a:ext cx="4032250" cy="369332"/>
          </a:xfrm>
          <a:prstGeom prst="rect">
            <a:avLst/>
          </a:prstGeom>
          <a:noFill/>
        </p:spPr>
        <p:txBody>
          <a:bodyPr wrap="square" rtlCol="0">
            <a:spAutoFit/>
          </a:bodyPr>
          <a:lstStyle/>
          <a:p>
            <a:pPr marL="285750" indent="-285750">
              <a:buFont typeface="Wingdings" charset="2"/>
              <a:buChar char="n"/>
            </a:pPr>
            <a:r>
              <a:rPr kumimoji="1" lang="en-US" altLang="ja-JP" dirty="0" smtClean="0">
                <a:solidFill>
                  <a:schemeClr val="tx2"/>
                </a:solidFill>
                <a:latin typeface="+mn-lt"/>
              </a:rPr>
              <a:t>Catalyst 2960-L</a:t>
            </a:r>
            <a:r>
              <a:rPr kumimoji="1" lang="ja-JP" altLang="en-US" dirty="0" smtClean="0">
                <a:solidFill>
                  <a:schemeClr val="tx2"/>
                </a:solidFill>
                <a:latin typeface="+mn-lt"/>
              </a:rPr>
              <a:t> シリーズ</a:t>
            </a:r>
            <a:endParaRPr kumimoji="1" lang="en-US" altLang="ja-JP" dirty="0" smtClean="0">
              <a:solidFill>
                <a:schemeClr val="tx2"/>
              </a:solidFill>
              <a:latin typeface="+mn-lt"/>
            </a:endParaRPr>
          </a:p>
        </p:txBody>
      </p:sp>
      <p:sp>
        <p:nvSpPr>
          <p:cNvPr id="9" name="テキスト ボックス 8"/>
          <p:cNvSpPr txBox="1"/>
          <p:nvPr/>
        </p:nvSpPr>
        <p:spPr>
          <a:xfrm>
            <a:off x="4615962" y="1317625"/>
            <a:ext cx="3949700" cy="369332"/>
          </a:xfrm>
          <a:prstGeom prst="rect">
            <a:avLst/>
          </a:prstGeom>
          <a:noFill/>
        </p:spPr>
        <p:txBody>
          <a:bodyPr wrap="square" rtlCol="0">
            <a:spAutoFit/>
          </a:bodyPr>
          <a:lstStyle/>
          <a:p>
            <a:pPr marL="285750" indent="-285750">
              <a:buFont typeface="Wingdings" charset="2"/>
              <a:buChar char="n"/>
            </a:pPr>
            <a:r>
              <a:rPr kumimoji="1" lang="en-US" altLang="ja-JP" dirty="0" smtClean="0">
                <a:solidFill>
                  <a:schemeClr val="tx2"/>
                </a:solidFill>
                <a:latin typeface="+mn-lt"/>
              </a:rPr>
              <a:t>SG 300/350</a:t>
            </a:r>
            <a:r>
              <a:rPr kumimoji="1" lang="ja-JP" altLang="en-US" dirty="0" smtClean="0">
                <a:solidFill>
                  <a:schemeClr val="tx2"/>
                </a:solidFill>
                <a:latin typeface="+mn-lt"/>
              </a:rPr>
              <a:t> シリーズ</a:t>
            </a:r>
            <a:endParaRPr kumimoji="1" lang="en-US" altLang="ja-JP" dirty="0" smtClean="0">
              <a:solidFill>
                <a:schemeClr val="tx2"/>
              </a:solidFill>
              <a:latin typeface="+mn-lt"/>
            </a:endParaRPr>
          </a:p>
        </p:txBody>
      </p:sp>
      <p:sp>
        <p:nvSpPr>
          <p:cNvPr id="12" name="正方形/長方形 11"/>
          <p:cNvSpPr/>
          <p:nvPr/>
        </p:nvSpPr>
        <p:spPr>
          <a:xfrm>
            <a:off x="625735" y="3687500"/>
            <a:ext cx="3876431" cy="1323439"/>
          </a:xfrm>
          <a:prstGeom prst="rect">
            <a:avLst/>
          </a:prstGeom>
        </p:spPr>
        <p:txBody>
          <a:bodyPr wrap="square">
            <a:spAutoFit/>
          </a:bodyPr>
          <a:lstStyle/>
          <a:p>
            <a:pPr marL="285750" indent="-285750">
              <a:buFont typeface="Wingdings" charset="2"/>
              <a:buChar char="ü"/>
            </a:pPr>
            <a:r>
              <a:rPr kumimoji="1" lang="en-US" altLang="ja-JP" sz="1600" dirty="0" smtClean="0">
                <a:solidFill>
                  <a:schemeClr val="tx2"/>
                </a:solidFill>
              </a:rPr>
              <a:t>IOS</a:t>
            </a:r>
          </a:p>
          <a:p>
            <a:pPr marL="285750" indent="-285750">
              <a:buFont typeface="Wingdings" charset="2"/>
              <a:buChar char="ü"/>
            </a:pPr>
            <a:r>
              <a:rPr kumimoji="1" lang="en-US" altLang="ja-JP" sz="1600" dirty="0" smtClean="0">
                <a:solidFill>
                  <a:schemeClr val="tx2"/>
                </a:solidFill>
              </a:rPr>
              <a:t>CLI</a:t>
            </a:r>
            <a:r>
              <a:rPr kumimoji="1" lang="ja-JP" altLang="en-US" sz="1600" dirty="0" smtClean="0">
                <a:solidFill>
                  <a:schemeClr val="tx2"/>
                </a:solidFill>
              </a:rPr>
              <a:t>の利用で、</a:t>
            </a:r>
            <a:r>
              <a:rPr kumimoji="1" lang="en-US" altLang="ja-JP" sz="1600" dirty="0" smtClean="0">
                <a:solidFill>
                  <a:schemeClr val="tx2"/>
                </a:solidFill>
              </a:rPr>
              <a:t>IOS</a:t>
            </a:r>
            <a:r>
              <a:rPr kumimoji="1" lang="ja-JP" altLang="en-US" sz="1600" dirty="0" smtClean="0">
                <a:solidFill>
                  <a:schemeClr val="tx2"/>
                </a:solidFill>
              </a:rPr>
              <a:t>全ての機能</a:t>
            </a:r>
            <a:endParaRPr kumimoji="1" lang="en-US" altLang="ja-JP" sz="1600" dirty="0" smtClean="0">
              <a:solidFill>
                <a:schemeClr val="tx2"/>
              </a:solidFill>
            </a:endParaRPr>
          </a:p>
          <a:p>
            <a:pPr marL="285750" indent="-285750">
              <a:buFont typeface="Wingdings" charset="2"/>
              <a:buChar char="ü"/>
            </a:pPr>
            <a:r>
              <a:rPr kumimoji="1" lang="ja-JP" altLang="en-US" sz="1600" dirty="0" smtClean="0">
                <a:solidFill>
                  <a:schemeClr val="tx2"/>
                </a:solidFill>
              </a:rPr>
              <a:t>スイッチの再起動中も、</a:t>
            </a:r>
            <a:r>
              <a:rPr kumimoji="1" lang="en-US" altLang="ja-JP" sz="1600" dirty="0" err="1" smtClean="0">
                <a:solidFill>
                  <a:schemeClr val="tx2"/>
                </a:solidFill>
              </a:rPr>
              <a:t>PoE</a:t>
            </a:r>
            <a:r>
              <a:rPr kumimoji="1" lang="ja-JP" altLang="en-US" sz="1600" dirty="0" smtClean="0">
                <a:solidFill>
                  <a:schemeClr val="tx2"/>
                </a:solidFill>
              </a:rPr>
              <a:t>給電</a:t>
            </a:r>
            <a:endParaRPr kumimoji="1" lang="en-US" altLang="ja-JP" sz="1600" dirty="0" smtClean="0">
              <a:solidFill>
                <a:schemeClr val="tx2"/>
              </a:solidFill>
            </a:endParaRPr>
          </a:p>
          <a:p>
            <a:pPr marL="285750" indent="-285750">
              <a:buFont typeface="Wingdings" charset="2"/>
              <a:buChar char="ü"/>
            </a:pPr>
            <a:r>
              <a:rPr kumimoji="1" lang="ja-JP" altLang="en-US" sz="1600" dirty="0" smtClean="0">
                <a:solidFill>
                  <a:schemeClr val="tx2"/>
                </a:solidFill>
              </a:rPr>
              <a:t>マグネットによる設置</a:t>
            </a:r>
            <a:r>
              <a:rPr kumimoji="1" lang="en-US" altLang="ja-JP" sz="1600" dirty="0" smtClean="0">
                <a:solidFill>
                  <a:schemeClr val="tx2"/>
                </a:solidFill>
              </a:rPr>
              <a:t/>
            </a:r>
            <a:br>
              <a:rPr kumimoji="1" lang="en-US" altLang="ja-JP" sz="1600" dirty="0" smtClean="0">
                <a:solidFill>
                  <a:schemeClr val="tx2"/>
                </a:solidFill>
              </a:rPr>
            </a:br>
            <a:r>
              <a:rPr kumimoji="1" lang="ja-JP" altLang="en-US" sz="1600" dirty="0" smtClean="0">
                <a:solidFill>
                  <a:schemeClr val="tx2"/>
                </a:solidFill>
              </a:rPr>
              <a:t> </a:t>
            </a:r>
            <a:r>
              <a:rPr kumimoji="1" lang="en-US" altLang="ja-JP" sz="1200" dirty="0" smtClean="0">
                <a:solidFill>
                  <a:schemeClr val="tx2"/>
                </a:solidFill>
              </a:rPr>
              <a:t>(</a:t>
            </a:r>
            <a:r>
              <a:rPr kumimoji="1" lang="ja-JP" altLang="en-US" sz="1200" dirty="0" smtClean="0">
                <a:solidFill>
                  <a:schemeClr val="tx2"/>
                </a:solidFill>
              </a:rPr>
              <a:t>マグネットは別途オプション販売</a:t>
            </a:r>
            <a:r>
              <a:rPr kumimoji="1" lang="en-US" altLang="ja-JP" sz="1200" dirty="0" smtClean="0">
                <a:solidFill>
                  <a:schemeClr val="tx2"/>
                </a:solidFill>
              </a:rPr>
              <a:t>)</a:t>
            </a:r>
            <a:endParaRPr kumimoji="1" lang="ja-JP" altLang="en-US" sz="1600" dirty="0">
              <a:solidFill>
                <a:schemeClr val="tx2"/>
              </a:solidFill>
            </a:endParaRPr>
          </a:p>
        </p:txBody>
      </p:sp>
      <p:sp>
        <p:nvSpPr>
          <p:cNvPr id="13" name="正方形/長方形 12"/>
          <p:cNvSpPr/>
          <p:nvPr/>
        </p:nvSpPr>
        <p:spPr>
          <a:xfrm>
            <a:off x="4615962" y="3687500"/>
            <a:ext cx="4454886" cy="1323439"/>
          </a:xfrm>
          <a:prstGeom prst="rect">
            <a:avLst/>
          </a:prstGeom>
        </p:spPr>
        <p:txBody>
          <a:bodyPr wrap="square">
            <a:spAutoFit/>
          </a:bodyPr>
          <a:lstStyle/>
          <a:p>
            <a:pPr marL="285750" indent="-285750">
              <a:buFont typeface="Wingdings" charset="2"/>
              <a:buChar char="ü"/>
            </a:pPr>
            <a:r>
              <a:rPr kumimoji="1" lang="en-US" altLang="ja-JP" sz="1600" dirty="0" smtClean="0">
                <a:solidFill>
                  <a:schemeClr val="tx2"/>
                </a:solidFill>
              </a:rPr>
              <a:t>SG</a:t>
            </a:r>
            <a:r>
              <a:rPr kumimoji="1" lang="ja-JP" altLang="en-US" sz="1600" dirty="0" smtClean="0">
                <a:solidFill>
                  <a:schemeClr val="tx2"/>
                </a:solidFill>
              </a:rPr>
              <a:t>シリーズ独自の</a:t>
            </a:r>
            <a:r>
              <a:rPr kumimoji="1" lang="en-US" altLang="ja-JP" sz="1600" dirty="0" smtClean="0">
                <a:solidFill>
                  <a:schemeClr val="tx2"/>
                </a:solidFill>
              </a:rPr>
              <a:t>OS</a:t>
            </a:r>
          </a:p>
          <a:p>
            <a:pPr marL="285750" indent="-285750">
              <a:buFont typeface="Wingdings" charset="2"/>
              <a:buChar char="ü"/>
            </a:pPr>
            <a:r>
              <a:rPr kumimoji="1" lang="ja-JP" altLang="en-US" sz="1600" dirty="0" smtClean="0">
                <a:solidFill>
                  <a:schemeClr val="tx2"/>
                </a:solidFill>
              </a:rPr>
              <a:t>日本語</a:t>
            </a:r>
            <a:r>
              <a:rPr kumimoji="1" lang="en-US" altLang="ja-JP" sz="1600" dirty="0" smtClean="0">
                <a:solidFill>
                  <a:schemeClr val="tx2"/>
                </a:solidFill>
              </a:rPr>
              <a:t>GUI</a:t>
            </a:r>
            <a:r>
              <a:rPr kumimoji="1" lang="ja-JP" altLang="en-US" sz="1600" dirty="0" smtClean="0">
                <a:solidFill>
                  <a:schemeClr val="tx2"/>
                </a:solidFill>
              </a:rPr>
              <a:t>で全て</a:t>
            </a:r>
            <a:r>
              <a:rPr kumimoji="1" lang="ja-JP" altLang="en-US" sz="1600" dirty="0">
                <a:solidFill>
                  <a:schemeClr val="tx2"/>
                </a:solidFill>
              </a:rPr>
              <a:t>の</a:t>
            </a:r>
            <a:r>
              <a:rPr kumimoji="1" lang="ja-JP" altLang="en-US" sz="1600" dirty="0" smtClean="0">
                <a:solidFill>
                  <a:schemeClr val="tx2"/>
                </a:solidFill>
              </a:rPr>
              <a:t>設定</a:t>
            </a:r>
            <a:endParaRPr kumimoji="1" lang="en-US" altLang="ja-JP" sz="1600" dirty="0" smtClean="0">
              <a:solidFill>
                <a:schemeClr val="tx2"/>
              </a:solidFill>
            </a:endParaRPr>
          </a:p>
          <a:p>
            <a:pPr marL="285750" indent="-285750">
              <a:buFont typeface="Wingdings" charset="2"/>
              <a:buChar char="ü"/>
            </a:pPr>
            <a:r>
              <a:rPr kumimoji="1" lang="en-US" altLang="ja-JP" sz="1600" dirty="0" err="1" smtClean="0">
                <a:solidFill>
                  <a:schemeClr val="tx2"/>
                </a:solidFill>
              </a:rPr>
              <a:t>PoE</a:t>
            </a:r>
            <a:r>
              <a:rPr kumimoji="1" lang="ja-JP" altLang="en-US" sz="1600" dirty="0" smtClean="0">
                <a:solidFill>
                  <a:schemeClr val="tx2"/>
                </a:solidFill>
              </a:rPr>
              <a:t>による受電</a:t>
            </a:r>
            <a:r>
              <a:rPr kumimoji="1" lang="en-US" altLang="ja-JP" sz="1600" dirty="0" smtClean="0">
                <a:solidFill>
                  <a:schemeClr val="tx2"/>
                </a:solidFill>
              </a:rPr>
              <a:t>(</a:t>
            </a:r>
            <a:r>
              <a:rPr kumimoji="1" lang="en-US" altLang="ja-JP" sz="1600" dirty="0" err="1" smtClean="0">
                <a:solidFill>
                  <a:schemeClr val="tx2"/>
                </a:solidFill>
              </a:rPr>
              <a:t>PoE</a:t>
            </a:r>
            <a:r>
              <a:rPr kumimoji="1" lang="en-US" altLang="ja-JP" sz="1600" dirty="0" smtClean="0">
                <a:solidFill>
                  <a:schemeClr val="tx2"/>
                </a:solidFill>
              </a:rPr>
              <a:t> PD)</a:t>
            </a:r>
            <a:r>
              <a:rPr kumimoji="1" lang="en-US" altLang="ja-JP" sz="1200" dirty="0" smtClean="0">
                <a:solidFill>
                  <a:schemeClr val="tx2"/>
                </a:solidFill>
              </a:rPr>
              <a:t>(</a:t>
            </a:r>
            <a:r>
              <a:rPr kumimoji="1" lang="ja-JP" altLang="en-US" sz="1200" dirty="0" smtClean="0">
                <a:solidFill>
                  <a:schemeClr val="tx2"/>
                </a:solidFill>
              </a:rPr>
              <a:t>一部機器</a:t>
            </a:r>
            <a:r>
              <a:rPr kumimoji="1" lang="en-US" altLang="ja-JP" sz="1200" dirty="0" smtClean="0">
                <a:solidFill>
                  <a:schemeClr val="tx2"/>
                </a:solidFill>
              </a:rPr>
              <a:t>)</a:t>
            </a:r>
          </a:p>
          <a:p>
            <a:pPr marL="285750" indent="-285750">
              <a:buFont typeface="Wingdings" charset="2"/>
              <a:buChar char="ü"/>
            </a:pPr>
            <a:r>
              <a:rPr kumimoji="1" lang="en-US" altLang="ja-JP" sz="1600" dirty="0" err="1" smtClean="0">
                <a:solidFill>
                  <a:schemeClr val="tx2"/>
                </a:solidFill>
              </a:rPr>
              <a:t>FindIT</a:t>
            </a:r>
            <a:r>
              <a:rPr kumimoji="1" lang="en-US" altLang="ja-JP" sz="1600" dirty="0" smtClean="0">
                <a:solidFill>
                  <a:schemeClr val="tx2"/>
                </a:solidFill>
              </a:rPr>
              <a:t> Network Management</a:t>
            </a:r>
            <a:r>
              <a:rPr kumimoji="1" lang="ja-JP" altLang="en-US" sz="1600" dirty="0" smtClean="0">
                <a:solidFill>
                  <a:schemeClr val="tx2"/>
                </a:solidFill>
              </a:rPr>
              <a:t>を利用した集中管理</a:t>
            </a:r>
            <a:r>
              <a:rPr kumimoji="1" lang="en-US" altLang="ja-JP" sz="1200" dirty="0" smtClean="0">
                <a:solidFill>
                  <a:schemeClr val="tx2"/>
                </a:solidFill>
              </a:rPr>
              <a:t>(</a:t>
            </a:r>
            <a:r>
              <a:rPr kumimoji="1" lang="en-US" altLang="ja-JP" sz="1200" dirty="0">
                <a:solidFill>
                  <a:schemeClr val="tx2"/>
                </a:solidFill>
              </a:rPr>
              <a:t>5</a:t>
            </a:r>
            <a:r>
              <a:rPr kumimoji="1" lang="ja-JP" altLang="en-US" sz="1200" dirty="0" smtClean="0">
                <a:solidFill>
                  <a:schemeClr val="tx2"/>
                </a:solidFill>
              </a:rPr>
              <a:t>台まで無償利用</a:t>
            </a:r>
            <a:r>
              <a:rPr kumimoji="1" lang="en-US" altLang="ja-JP" sz="1200" dirty="0" smtClean="0">
                <a:solidFill>
                  <a:schemeClr val="tx2"/>
                </a:solidFill>
              </a:rPr>
              <a:t>)</a:t>
            </a:r>
            <a:endParaRPr kumimoji="1" lang="en-US" altLang="ja-JP" sz="1200" dirty="0">
              <a:solidFill>
                <a:schemeClr val="tx2"/>
              </a:solidFill>
            </a:endParaRPr>
          </a:p>
        </p:txBody>
      </p:sp>
      <p:sp>
        <p:nvSpPr>
          <p:cNvPr id="14" name="角丸四角形 13"/>
          <p:cNvSpPr/>
          <p:nvPr/>
        </p:nvSpPr>
        <p:spPr>
          <a:xfrm>
            <a:off x="677009" y="1775143"/>
            <a:ext cx="7818313" cy="1801537"/>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Wingdings" charset="2"/>
              <a:buChar char="ü"/>
            </a:pPr>
            <a:r>
              <a:rPr kumimoji="1" lang="ja-JP" altLang="en-US" sz="2400" dirty="0" smtClean="0">
                <a:solidFill>
                  <a:schemeClr val="tx2"/>
                </a:solidFill>
              </a:rPr>
              <a:t>日本語</a:t>
            </a:r>
            <a:r>
              <a:rPr kumimoji="1" lang="en-US" altLang="ja-JP" sz="2400" dirty="0" smtClean="0">
                <a:solidFill>
                  <a:schemeClr val="tx2"/>
                </a:solidFill>
              </a:rPr>
              <a:t>GUI</a:t>
            </a:r>
            <a:r>
              <a:rPr kumimoji="1" lang="ja-JP" altLang="en-US" sz="2400" dirty="0" smtClean="0">
                <a:solidFill>
                  <a:schemeClr val="tx2"/>
                </a:solidFill>
              </a:rPr>
              <a:t>による、かんたん設定</a:t>
            </a:r>
            <a:endParaRPr kumimoji="1" lang="en-US" altLang="ja-JP" sz="2400" dirty="0" smtClean="0">
              <a:solidFill>
                <a:schemeClr val="tx2"/>
              </a:solidFill>
            </a:endParaRPr>
          </a:p>
          <a:p>
            <a:pPr marL="285750" indent="-285750">
              <a:buFont typeface="Wingdings" charset="2"/>
              <a:buChar char="ü"/>
            </a:pPr>
            <a:r>
              <a:rPr kumimoji="1" lang="en-US" altLang="ja-JP" sz="2400" dirty="0" err="1" smtClean="0">
                <a:solidFill>
                  <a:schemeClr val="tx2"/>
                </a:solidFill>
              </a:rPr>
              <a:t>PoE</a:t>
            </a:r>
            <a:r>
              <a:rPr kumimoji="1" lang="en-US" altLang="ja-JP" sz="2400" dirty="0" smtClean="0">
                <a:solidFill>
                  <a:schemeClr val="tx2"/>
                </a:solidFill>
              </a:rPr>
              <a:t>/</a:t>
            </a:r>
            <a:r>
              <a:rPr kumimoji="1" lang="en-US" altLang="ja-JP" sz="2400" dirty="0" err="1" smtClean="0">
                <a:solidFill>
                  <a:schemeClr val="tx2"/>
                </a:solidFill>
              </a:rPr>
              <a:t>PoE</a:t>
            </a:r>
            <a:r>
              <a:rPr kumimoji="1" lang="en-US" altLang="ja-JP" sz="2400" dirty="0" smtClean="0">
                <a:solidFill>
                  <a:schemeClr val="tx2"/>
                </a:solidFill>
              </a:rPr>
              <a:t>+</a:t>
            </a:r>
            <a:r>
              <a:rPr kumimoji="1" lang="ja-JP" altLang="en-US" sz="2400" dirty="0" smtClean="0">
                <a:solidFill>
                  <a:schemeClr val="tx2"/>
                </a:solidFill>
              </a:rPr>
              <a:t>に対応し、多様なポートモデル展開</a:t>
            </a:r>
            <a:endParaRPr kumimoji="1" lang="en-US" altLang="ja-JP" sz="2400" dirty="0" smtClean="0">
              <a:solidFill>
                <a:schemeClr val="tx2"/>
              </a:solidFill>
            </a:endParaRPr>
          </a:p>
          <a:p>
            <a:pPr marL="285750" indent="-285750">
              <a:buFont typeface="Wingdings" charset="2"/>
              <a:buChar char="ü"/>
            </a:pPr>
            <a:r>
              <a:rPr kumimoji="1" lang="en-US" altLang="ja-JP" sz="2400" dirty="0" smtClean="0">
                <a:solidFill>
                  <a:schemeClr val="tx2"/>
                </a:solidFill>
              </a:rPr>
              <a:t>L</a:t>
            </a:r>
            <a:r>
              <a:rPr kumimoji="1" lang="ja-JP" altLang="en-US" sz="2400" dirty="0" smtClean="0">
                <a:solidFill>
                  <a:schemeClr val="tx2"/>
                </a:solidFill>
              </a:rPr>
              <a:t>２スイッチに必要な機能に追加し、さまざまな拡張機能</a:t>
            </a:r>
            <a:endParaRPr kumimoji="1" lang="en-US" altLang="ja-JP" sz="2400" dirty="0" smtClean="0">
              <a:solidFill>
                <a:schemeClr val="tx2"/>
              </a:solidFill>
            </a:endParaRPr>
          </a:p>
          <a:p>
            <a:pPr marL="742950" lvl="1" indent="-285750">
              <a:buFont typeface="Arial" charset="0"/>
              <a:buChar char="•"/>
            </a:pPr>
            <a:r>
              <a:rPr kumimoji="1" lang="ja-JP" altLang="en-US" sz="2000" dirty="0" smtClean="0">
                <a:solidFill>
                  <a:schemeClr val="tx2"/>
                </a:solidFill>
              </a:rPr>
              <a:t>コマンドライン インターフェイス</a:t>
            </a:r>
            <a:endParaRPr kumimoji="1" lang="en-US" altLang="ja-JP" sz="2000" dirty="0" smtClean="0">
              <a:solidFill>
                <a:schemeClr val="tx2"/>
              </a:solidFill>
            </a:endParaRPr>
          </a:p>
          <a:p>
            <a:pPr marL="742950" lvl="1" indent="-285750">
              <a:buFont typeface="Arial" charset="0"/>
              <a:buChar char="•"/>
            </a:pPr>
            <a:r>
              <a:rPr kumimoji="1" lang="en-US" altLang="ja-JP" sz="2000" dirty="0">
                <a:solidFill>
                  <a:schemeClr val="tx2"/>
                </a:solidFill>
              </a:rPr>
              <a:t>IPv4</a:t>
            </a:r>
            <a:r>
              <a:rPr kumimoji="1" lang="ja-JP" altLang="en-US" sz="2000" dirty="0" smtClean="0">
                <a:solidFill>
                  <a:schemeClr val="tx2"/>
                </a:solidFill>
              </a:rPr>
              <a:t>スタティックルート</a:t>
            </a:r>
            <a:endParaRPr kumimoji="1" lang="en-US" altLang="ja-JP" sz="2000" dirty="0">
              <a:solidFill>
                <a:schemeClr val="tx2"/>
              </a:solidFill>
            </a:endParaRPr>
          </a:p>
        </p:txBody>
      </p:sp>
    </p:spTree>
    <p:extLst>
      <p:ext uri="{BB962C8B-B14F-4D97-AF65-F5344CB8AC3E}">
        <p14:creationId xmlns:p14="http://schemas.microsoft.com/office/powerpoint/2010/main" val="23476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5531" y="1897775"/>
            <a:ext cx="1481739" cy="833394"/>
          </a:xfrm>
          <a:prstGeom prst="roundRect">
            <a:avLst>
              <a:gd name="adj" fmla="val 8594"/>
            </a:avLst>
          </a:prstGeom>
          <a:solidFill>
            <a:srgbClr val="FFFFFF">
              <a:shade val="85000"/>
            </a:srgbClr>
          </a:solidFill>
          <a:ln>
            <a:solidFill>
              <a:schemeClr val="bg1">
                <a:lumMod val="85000"/>
              </a:schemeClr>
            </a:solidFill>
          </a:ln>
          <a:effectLst/>
        </p:spPr>
      </p:pic>
      <p:pic>
        <p:nvPicPr>
          <p:cNvPr id="4"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4157" t="3510" r="4272" b="9582"/>
          <a:stretch/>
        </p:blipFill>
        <p:spPr>
          <a:xfrm>
            <a:off x="7264624" y="1898919"/>
            <a:ext cx="1591411" cy="842116"/>
          </a:xfrm>
          <a:prstGeom prst="roundRect">
            <a:avLst>
              <a:gd name="adj" fmla="val 8594"/>
            </a:avLst>
          </a:prstGeom>
          <a:solidFill>
            <a:srgbClr val="FFFFFF">
              <a:shade val="85000"/>
            </a:srgbClr>
          </a:solidFill>
          <a:ln>
            <a:solidFill>
              <a:schemeClr val="bg1">
                <a:lumMod val="85000"/>
              </a:schemeClr>
            </a:solidFill>
          </a:ln>
          <a:effectLst/>
        </p:spPr>
      </p:pic>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2577" y="1892470"/>
            <a:ext cx="1520368" cy="848564"/>
          </a:xfrm>
          <a:prstGeom prst="roundRect">
            <a:avLst>
              <a:gd name="adj" fmla="val 8594"/>
            </a:avLst>
          </a:prstGeom>
          <a:solidFill>
            <a:srgbClr val="FFFFFF">
              <a:shade val="85000"/>
            </a:srgbClr>
          </a:solidFill>
          <a:ln>
            <a:solidFill>
              <a:schemeClr val="bg1">
                <a:lumMod val="85000"/>
              </a:schemeClr>
            </a:solidFill>
          </a:ln>
          <a:effectLst/>
          <a:extLst/>
        </p:spPr>
      </p:pic>
      <p:pic>
        <p:nvPicPr>
          <p:cNvPr id="6"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8951" y="1898915"/>
            <a:ext cx="1521945" cy="833394"/>
          </a:xfrm>
          <a:prstGeom prst="roundRect">
            <a:avLst>
              <a:gd name="adj" fmla="val 8594"/>
            </a:avLst>
          </a:prstGeom>
          <a:solidFill>
            <a:srgbClr val="FFFFFF">
              <a:shade val="85000"/>
            </a:srgbClr>
          </a:solidFill>
          <a:ln>
            <a:solidFill>
              <a:schemeClr val="bg1">
                <a:lumMod val="85000"/>
              </a:schemeClr>
            </a:solidFill>
          </a:ln>
          <a:effectLst/>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429" y="1882604"/>
            <a:ext cx="1572421" cy="848565"/>
          </a:xfrm>
          <a:prstGeom prst="roundRect">
            <a:avLst>
              <a:gd name="adj" fmla="val 8594"/>
            </a:avLst>
          </a:prstGeom>
          <a:solidFill>
            <a:srgbClr val="FFFFFF">
              <a:shade val="85000"/>
            </a:srgbClr>
          </a:solidFill>
          <a:ln w="9525">
            <a:solidFill>
              <a:schemeClr val="bg1">
                <a:lumMod val="85000"/>
              </a:schemeClr>
            </a:solidFill>
            <a:miter lim="800000"/>
            <a:headEnd/>
            <a:tailEnd/>
          </a:ln>
          <a:effectLst/>
          <a:extLst/>
        </p:spPr>
      </p:pic>
      <p:pic>
        <p:nvPicPr>
          <p:cNvPr id="8" name="図 7"/>
          <p:cNvPicPr>
            <a:picLocks noChangeAspect="1"/>
          </p:cNvPicPr>
          <p:nvPr/>
        </p:nvPicPr>
        <p:blipFill>
          <a:blip r:embed="rId8"/>
          <a:stretch>
            <a:fillRect/>
          </a:stretch>
        </p:blipFill>
        <p:spPr>
          <a:xfrm>
            <a:off x="7636505" y="33939"/>
            <a:ext cx="1422452" cy="1422452"/>
          </a:xfrm>
          <a:prstGeom prst="rect">
            <a:avLst/>
          </a:prstGeom>
        </p:spPr>
      </p:pic>
      <p:sp>
        <p:nvSpPr>
          <p:cNvPr id="9" name="TextBox 16"/>
          <p:cNvSpPr txBox="1"/>
          <p:nvPr/>
        </p:nvSpPr>
        <p:spPr>
          <a:xfrm>
            <a:off x="2575854" y="3001829"/>
            <a:ext cx="1232269" cy="403953"/>
          </a:xfrm>
          <a:prstGeom prst="rect">
            <a:avLst/>
          </a:prstGeom>
          <a:noFill/>
        </p:spPr>
        <p:txBody>
          <a:bodyPr wrap="square" lIns="34265" tIns="17143" rIns="34265" bIns="17143" rtlCol="0" anchor="ctr">
            <a:spAutoFit/>
          </a:bodyPr>
          <a:lstStyle/>
          <a:p>
            <a:pPr algn="r" defTabSz="913773"/>
            <a:r>
              <a:rPr lang="ja-JP" altLang="en-US" sz="2400" dirty="0">
                <a:solidFill>
                  <a:srgbClr val="00B0F0"/>
                </a:solidFill>
                <a:latin typeface="メイリオ"/>
                <a:ea typeface="ＭＳ Ｐゴシック" charset="-128"/>
                <a:cs typeface="メイリオ" panose="020B0604030504040204" pitchFamily="50" charset="-128"/>
              </a:rPr>
              <a:t>聞く</a:t>
            </a:r>
            <a:endParaRPr lang="en-US" sz="2400" dirty="0">
              <a:solidFill>
                <a:srgbClr val="00B0F0"/>
              </a:solidFill>
              <a:latin typeface="メイリオ"/>
              <a:ea typeface=""/>
              <a:cs typeface="メイリオ" panose="020B0604030504040204" pitchFamily="50" charset="-128"/>
            </a:endParaRPr>
          </a:p>
        </p:txBody>
      </p:sp>
      <p:sp>
        <p:nvSpPr>
          <p:cNvPr id="10" name="TextBox 17"/>
          <p:cNvSpPr txBox="1"/>
          <p:nvPr/>
        </p:nvSpPr>
        <p:spPr>
          <a:xfrm>
            <a:off x="4383113" y="3006893"/>
            <a:ext cx="1069524" cy="403953"/>
          </a:xfrm>
          <a:prstGeom prst="rect">
            <a:avLst/>
          </a:prstGeom>
          <a:noFill/>
        </p:spPr>
        <p:txBody>
          <a:bodyPr wrap="square" lIns="34265" tIns="17143" rIns="34265" bIns="17143" rtlCol="0" anchor="ctr">
            <a:spAutoFit/>
          </a:bodyPr>
          <a:lstStyle/>
          <a:p>
            <a:pPr algn="r" defTabSz="913773"/>
            <a:r>
              <a:rPr lang="ja-JP" altLang="en-US" sz="2400" dirty="0">
                <a:solidFill>
                  <a:srgbClr val="00B0F0"/>
                </a:solidFill>
                <a:latin typeface="メイリオ"/>
                <a:ea typeface="ＭＳ Ｐゴシック" charset="-128"/>
                <a:cs typeface="メイリオ" panose="020B0604030504040204" pitchFamily="50" charset="-128"/>
              </a:rPr>
              <a:t>話す</a:t>
            </a:r>
            <a:endParaRPr lang="en-US" sz="2400" dirty="0">
              <a:solidFill>
                <a:srgbClr val="00B0F0"/>
              </a:solidFill>
              <a:latin typeface="メイリオ"/>
              <a:ea typeface=""/>
              <a:cs typeface="メイリオ" panose="020B0604030504040204" pitchFamily="50" charset="-128"/>
            </a:endParaRPr>
          </a:p>
        </p:txBody>
      </p:sp>
      <p:sp>
        <p:nvSpPr>
          <p:cNvPr id="11" name="TextBox 18"/>
          <p:cNvSpPr txBox="1"/>
          <p:nvPr/>
        </p:nvSpPr>
        <p:spPr>
          <a:xfrm>
            <a:off x="6034213" y="3001829"/>
            <a:ext cx="1069524" cy="403953"/>
          </a:xfrm>
          <a:prstGeom prst="rect">
            <a:avLst/>
          </a:prstGeom>
          <a:noFill/>
        </p:spPr>
        <p:txBody>
          <a:bodyPr wrap="square" lIns="34265" tIns="17143" rIns="34265" bIns="17143" rtlCol="0" anchor="ctr">
            <a:spAutoFit/>
          </a:bodyPr>
          <a:lstStyle/>
          <a:p>
            <a:pPr algn="r" defTabSz="913773"/>
            <a:r>
              <a:rPr lang="ja-JP" altLang="en-US" sz="2400" dirty="0">
                <a:solidFill>
                  <a:srgbClr val="00B0F0"/>
                </a:solidFill>
                <a:latin typeface="メイリオ"/>
                <a:ea typeface="ＭＳ Ｐゴシック" charset="-128"/>
                <a:cs typeface="メイリオ" panose="020B0604030504040204" pitchFamily="50" charset="-128"/>
              </a:rPr>
              <a:t>共有</a:t>
            </a:r>
            <a:endParaRPr lang="en-US" sz="2400" dirty="0">
              <a:solidFill>
                <a:srgbClr val="00B0F0"/>
              </a:solidFill>
              <a:latin typeface="メイリオ"/>
              <a:ea typeface=""/>
              <a:cs typeface="メイリオ" panose="020B0604030504040204" pitchFamily="50" charset="-128"/>
            </a:endParaRPr>
          </a:p>
        </p:txBody>
      </p:sp>
      <p:sp>
        <p:nvSpPr>
          <p:cNvPr id="12" name="TextBox 19"/>
          <p:cNvSpPr txBox="1"/>
          <p:nvPr/>
        </p:nvSpPr>
        <p:spPr>
          <a:xfrm>
            <a:off x="7812969" y="3001829"/>
            <a:ext cx="1069524" cy="403953"/>
          </a:xfrm>
          <a:prstGeom prst="rect">
            <a:avLst/>
          </a:prstGeom>
          <a:noFill/>
        </p:spPr>
        <p:txBody>
          <a:bodyPr wrap="square" lIns="34265" tIns="17143" rIns="34265" bIns="17143" rtlCol="0" anchor="ctr">
            <a:spAutoFit/>
          </a:bodyPr>
          <a:lstStyle/>
          <a:p>
            <a:pPr algn="r" defTabSz="913773"/>
            <a:r>
              <a:rPr lang="ja-JP" altLang="en-US" sz="2400" dirty="0">
                <a:solidFill>
                  <a:srgbClr val="FF0066"/>
                </a:solidFill>
                <a:latin typeface="メイリオ"/>
                <a:ea typeface="ＭＳ Ｐゴシック" charset="-128"/>
                <a:cs typeface="メイリオ" panose="020B0604030504040204" pitchFamily="50" charset="-128"/>
              </a:rPr>
              <a:t>描く</a:t>
            </a:r>
            <a:endParaRPr lang="en-US" sz="2400" dirty="0">
              <a:solidFill>
                <a:srgbClr val="FF0066"/>
              </a:solidFill>
              <a:latin typeface="メイリオ"/>
              <a:ea typeface=""/>
              <a:cs typeface="メイリオ" panose="020B0604030504040204" pitchFamily="50" charset="-128"/>
            </a:endParaRPr>
          </a:p>
        </p:txBody>
      </p:sp>
      <p:sp>
        <p:nvSpPr>
          <p:cNvPr id="13" name="TextBox 15"/>
          <p:cNvSpPr txBox="1"/>
          <p:nvPr/>
        </p:nvSpPr>
        <p:spPr>
          <a:xfrm>
            <a:off x="1027975" y="2997063"/>
            <a:ext cx="1069524" cy="403953"/>
          </a:xfrm>
          <a:prstGeom prst="rect">
            <a:avLst/>
          </a:prstGeom>
          <a:noFill/>
        </p:spPr>
        <p:txBody>
          <a:bodyPr wrap="square" lIns="34265" tIns="17143" rIns="34265" bIns="17143" rtlCol="0" anchor="ctr">
            <a:spAutoFit/>
          </a:bodyPr>
          <a:lstStyle/>
          <a:p>
            <a:pPr algn="r" defTabSz="913773"/>
            <a:r>
              <a:rPr lang="ja-JP" altLang="en-US" sz="2400" dirty="0">
                <a:solidFill>
                  <a:srgbClr val="00B0F0"/>
                </a:solidFill>
                <a:latin typeface="メイリオ"/>
                <a:ea typeface="ＭＳ Ｐゴシック" charset="-128"/>
                <a:cs typeface="メイリオ" panose="020B0604030504040204" pitchFamily="50" charset="-128"/>
              </a:rPr>
              <a:t>書く</a:t>
            </a:r>
            <a:endParaRPr lang="en-US" sz="2400" dirty="0">
              <a:solidFill>
                <a:srgbClr val="00B0F0"/>
              </a:solidFill>
              <a:latin typeface="メイリオ"/>
              <a:ea typeface=""/>
              <a:cs typeface="メイリオ" panose="020B0604030504040204" pitchFamily="50" charset="-128"/>
            </a:endParaRPr>
          </a:p>
        </p:txBody>
      </p:sp>
      <p:pic>
        <p:nvPicPr>
          <p:cNvPr id="15" name="図 14"/>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rot="10800000">
            <a:off x="7275300" y="2863346"/>
            <a:ext cx="1075340" cy="1075340"/>
          </a:xfrm>
          <a:prstGeom prst="rect">
            <a:avLst/>
          </a:prstGeom>
        </p:spPr>
      </p:pic>
      <p:pic>
        <p:nvPicPr>
          <p:cNvPr id="19" name="図 18"/>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brightnessContrast bright="20000" contrast="40000"/>
                    </a14:imgEffect>
                  </a14:imgLayer>
                </a14:imgProps>
              </a:ext>
            </a:extLst>
          </a:blip>
          <a:stretch>
            <a:fillRect/>
          </a:stretch>
        </p:blipFill>
        <p:spPr>
          <a:xfrm>
            <a:off x="2259119" y="2996556"/>
            <a:ext cx="784965" cy="784965"/>
          </a:xfrm>
          <a:prstGeom prst="rect">
            <a:avLst/>
          </a:prstGeom>
        </p:spPr>
      </p:pic>
      <p:pic>
        <p:nvPicPr>
          <p:cNvPr id="21" name="図 20"/>
          <p:cNvPicPr>
            <a:picLocks noChangeAspect="1"/>
          </p:cNvPicPr>
          <p:nvPr/>
        </p:nvPicPr>
        <p:blipFill>
          <a:blip r:embed="rId13">
            <a:duotone>
              <a:schemeClr val="bg2">
                <a:shade val="45000"/>
                <a:satMod val="135000"/>
              </a:schemeClr>
              <a:prstClr val="white"/>
            </a:duotone>
            <a:extLst>
              <a:ext uri="{BEBA8EAE-BF5A-486C-A8C5-ECC9F3942E4B}">
                <a14:imgProps xmlns:a14="http://schemas.microsoft.com/office/drawing/2010/main">
                  <a14:imgLayer r:embed="rId14">
                    <a14:imgEffect>
                      <a14:brightnessContrast bright="-40000" contrast="40000"/>
                    </a14:imgEffect>
                  </a14:imgLayer>
                </a14:imgProps>
              </a:ext>
            </a:extLst>
          </a:blip>
          <a:stretch>
            <a:fillRect/>
          </a:stretch>
        </p:blipFill>
        <p:spPr>
          <a:xfrm flipH="1">
            <a:off x="3966113" y="2996555"/>
            <a:ext cx="784965" cy="784965"/>
          </a:xfrm>
          <a:prstGeom prst="rect">
            <a:avLst/>
          </a:prstGeom>
        </p:spPr>
      </p:pic>
      <p:pic>
        <p:nvPicPr>
          <p:cNvPr id="23" name="図 22"/>
          <p:cNvPicPr>
            <a:picLocks noChangeAspect="1"/>
          </p:cNvPicPr>
          <p:nvPr/>
        </p:nvPicPr>
        <p:blipFill>
          <a:blip r:embed="rId15">
            <a:duotone>
              <a:schemeClr val="bg2">
                <a:shade val="45000"/>
                <a:satMod val="135000"/>
              </a:schemeClr>
              <a:prstClr val="white"/>
            </a:duotone>
            <a:extLst>
              <a:ext uri="{BEBA8EAE-BF5A-486C-A8C5-ECC9F3942E4B}">
                <a14:imgProps xmlns:a14="http://schemas.microsoft.com/office/drawing/2010/main">
                  <a14:imgLayer r:embed="rId16">
                    <a14:imgEffect>
                      <a14:brightnessContrast contrast="20000"/>
                    </a14:imgEffect>
                  </a14:imgLayer>
                </a14:imgProps>
              </a:ext>
            </a:extLst>
          </a:blip>
          <a:stretch>
            <a:fillRect/>
          </a:stretch>
        </p:blipFill>
        <p:spPr>
          <a:xfrm>
            <a:off x="616286" y="3006893"/>
            <a:ext cx="680353" cy="680353"/>
          </a:xfrm>
          <a:prstGeom prst="rect">
            <a:avLst/>
          </a:prstGeom>
        </p:spPr>
      </p:pic>
      <p:pic>
        <p:nvPicPr>
          <p:cNvPr id="25" name="図 24"/>
          <p:cNvPicPr>
            <a:picLocks noChangeAspect="1"/>
          </p:cNvPicPr>
          <p:nvPr/>
        </p:nvPicPr>
        <p:blipFill>
          <a:blip r:embed="rId17">
            <a:duotone>
              <a:schemeClr val="bg2">
                <a:shade val="45000"/>
                <a:satMod val="135000"/>
              </a:schemeClr>
              <a:prstClr val="white"/>
            </a:duotone>
          </a:blip>
          <a:stretch>
            <a:fillRect/>
          </a:stretch>
        </p:blipFill>
        <p:spPr>
          <a:xfrm>
            <a:off x="5628514" y="2949344"/>
            <a:ext cx="747225" cy="832176"/>
          </a:xfrm>
          <a:prstGeom prst="rect">
            <a:avLst/>
          </a:prstGeom>
        </p:spPr>
      </p:pic>
      <p:sp>
        <p:nvSpPr>
          <p:cNvPr id="14" name="Rounded Rectangle 13"/>
          <p:cNvSpPr/>
          <p:nvPr/>
        </p:nvSpPr>
        <p:spPr>
          <a:xfrm>
            <a:off x="155050" y="1717187"/>
            <a:ext cx="8861729" cy="2160240"/>
          </a:xfrm>
          <a:prstGeom prst="roundRect">
            <a:avLst/>
          </a:prstGeom>
          <a:noFill/>
          <a:ln>
            <a:solidFill>
              <a:srgbClr val="FF0000"/>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sp>
        <p:nvSpPr>
          <p:cNvPr id="22" name="タイトル 1"/>
          <p:cNvSpPr>
            <a:spLocks noGrp="1"/>
          </p:cNvSpPr>
          <p:nvPr>
            <p:ph type="title"/>
          </p:nvPr>
        </p:nvSpPr>
        <p:spPr>
          <a:xfrm>
            <a:off x="437766" y="341318"/>
            <a:ext cx="8345488" cy="731837"/>
          </a:xfrm>
        </p:spPr>
        <p:txBody>
          <a:bodyPr/>
          <a:lstStyle/>
          <a:p>
            <a:r>
              <a:rPr lang="en-US" altLang="ja-JP" sz="34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Cisco Spark </a:t>
            </a:r>
            <a:r>
              <a:rPr lang="ja-JP" altLang="en-US" sz="34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概要機能</a:t>
            </a:r>
            <a:endParaRPr lang="ja-JP" altLang="en-US" sz="3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843338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1+#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1+#ppt_w/2"/>
                                          </p:val>
                                        </p:tav>
                                        <p:tav tm="100000">
                                          <p:val>
                                            <p:strVal val="#ppt_x"/>
                                          </p:val>
                                        </p:tav>
                                      </p:tavLst>
                                    </p:anim>
                                    <p:anim calcmode="lin" valueType="num">
                                      <p:cBhvr additive="base">
                                        <p:cTn id="20" dur="75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750" fill="hold"/>
                                        <p:tgtEl>
                                          <p:spTgt spid="5"/>
                                        </p:tgtEl>
                                        <p:attrNameLst>
                                          <p:attrName>ppt_x</p:attrName>
                                        </p:attrNameLst>
                                      </p:cBhvr>
                                      <p:tavLst>
                                        <p:tav tm="0">
                                          <p:val>
                                            <p:strVal val="1+#ppt_w/2"/>
                                          </p:val>
                                        </p:tav>
                                        <p:tav tm="100000">
                                          <p:val>
                                            <p:strVal val="#ppt_x"/>
                                          </p:val>
                                        </p:tav>
                                      </p:tavLst>
                                    </p:anim>
                                    <p:anim calcmode="lin" valueType="num">
                                      <p:cBhvr additive="base">
                                        <p:cTn id="24" dur="75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750"/>
                            </p:stCondLst>
                            <p:childTnLst>
                              <p:par>
                                <p:cTn id="26" presetID="49" presetClass="entr" presetSubtype="0" decel="100000" fill="hold" grpId="0" nodeType="afterEffect">
                                  <p:stCondLst>
                                    <p:cond delay="5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 calcmode="lin" valueType="num">
                                      <p:cBhvr>
                                        <p:cTn id="30" dur="500" fill="hold"/>
                                        <p:tgtEl>
                                          <p:spTgt spid="13"/>
                                        </p:tgtEl>
                                        <p:attrNameLst>
                                          <p:attrName>style.rotation</p:attrName>
                                        </p:attrNameLst>
                                      </p:cBhvr>
                                      <p:tavLst>
                                        <p:tav tm="0">
                                          <p:val>
                                            <p:fltVal val="360"/>
                                          </p:val>
                                        </p:tav>
                                        <p:tav tm="100000">
                                          <p:val>
                                            <p:fltVal val="0"/>
                                          </p:val>
                                        </p:tav>
                                      </p:tavLst>
                                    </p:anim>
                                    <p:animEffect transition="in" filter="fade">
                                      <p:cBhvr>
                                        <p:cTn id="31" dur="500"/>
                                        <p:tgtEl>
                                          <p:spTgt spid="13"/>
                                        </p:tgtEl>
                                      </p:cBhvr>
                                    </p:animEffect>
                                  </p:childTnLst>
                                </p:cTn>
                              </p:par>
                              <p:par>
                                <p:cTn id="32" presetID="49" presetClass="entr" presetSubtype="0" decel="100000" fill="hold" nodeType="withEffect">
                                  <p:stCondLst>
                                    <p:cond delay="50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 calcmode="lin" valueType="num">
                                      <p:cBhvr>
                                        <p:cTn id="36" dur="500" fill="hold"/>
                                        <p:tgtEl>
                                          <p:spTgt spid="23"/>
                                        </p:tgtEl>
                                        <p:attrNameLst>
                                          <p:attrName>style.rotation</p:attrName>
                                        </p:attrNameLst>
                                      </p:cBhvr>
                                      <p:tavLst>
                                        <p:tav tm="0">
                                          <p:val>
                                            <p:fltVal val="360"/>
                                          </p:val>
                                        </p:tav>
                                        <p:tav tm="100000">
                                          <p:val>
                                            <p:fltVal val="0"/>
                                          </p:val>
                                        </p:tav>
                                      </p:tavLst>
                                    </p:anim>
                                    <p:animEffect transition="in" filter="fade">
                                      <p:cBhvr>
                                        <p:cTn id="37" dur="500"/>
                                        <p:tgtEl>
                                          <p:spTgt spid="23"/>
                                        </p:tgtEl>
                                      </p:cBhvr>
                                    </p:animEffect>
                                  </p:childTnLst>
                                </p:cTn>
                              </p:par>
                              <p:par>
                                <p:cTn id="38" presetID="26" presetClass="emph" presetSubtype="0" fill="hold" nodeType="withEffect">
                                  <p:stCondLst>
                                    <p:cond delay="50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par>
                          <p:cTn id="41" fill="hold">
                            <p:stCondLst>
                              <p:cond delay="1750"/>
                            </p:stCondLst>
                            <p:childTnLst>
                              <p:par>
                                <p:cTn id="42" presetID="49" presetClass="entr" presetSubtype="0" decel="100000" fill="hold" grpId="0" nodeType="afterEffect">
                                  <p:stCondLst>
                                    <p:cond delay="50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 calcmode="lin" valueType="num">
                                      <p:cBhvr>
                                        <p:cTn id="46" dur="500" fill="hold"/>
                                        <p:tgtEl>
                                          <p:spTgt spid="9"/>
                                        </p:tgtEl>
                                        <p:attrNameLst>
                                          <p:attrName>style.rotation</p:attrName>
                                        </p:attrNameLst>
                                      </p:cBhvr>
                                      <p:tavLst>
                                        <p:tav tm="0">
                                          <p:val>
                                            <p:fltVal val="360"/>
                                          </p:val>
                                        </p:tav>
                                        <p:tav tm="100000">
                                          <p:val>
                                            <p:fltVal val="0"/>
                                          </p:val>
                                        </p:tav>
                                      </p:tavLst>
                                    </p:anim>
                                    <p:animEffect transition="in" filter="fade">
                                      <p:cBhvr>
                                        <p:cTn id="47" dur="500"/>
                                        <p:tgtEl>
                                          <p:spTgt spid="9"/>
                                        </p:tgtEl>
                                      </p:cBhvr>
                                    </p:animEffect>
                                  </p:childTnLst>
                                </p:cTn>
                              </p:par>
                              <p:par>
                                <p:cTn id="48" presetID="49" presetClass="entr" presetSubtype="0" decel="100000" fill="hold" nodeType="withEffect">
                                  <p:stCondLst>
                                    <p:cond delay="50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 calcmode="lin" valueType="num">
                                      <p:cBhvr>
                                        <p:cTn id="52" dur="500" fill="hold"/>
                                        <p:tgtEl>
                                          <p:spTgt spid="19"/>
                                        </p:tgtEl>
                                        <p:attrNameLst>
                                          <p:attrName>style.rotation</p:attrName>
                                        </p:attrNameLst>
                                      </p:cBhvr>
                                      <p:tavLst>
                                        <p:tav tm="0">
                                          <p:val>
                                            <p:fltVal val="360"/>
                                          </p:val>
                                        </p:tav>
                                        <p:tav tm="100000">
                                          <p:val>
                                            <p:fltVal val="0"/>
                                          </p:val>
                                        </p:tav>
                                      </p:tavLst>
                                    </p:anim>
                                    <p:animEffect transition="in" filter="fade">
                                      <p:cBhvr>
                                        <p:cTn id="53" dur="500"/>
                                        <p:tgtEl>
                                          <p:spTgt spid="19"/>
                                        </p:tgtEl>
                                      </p:cBhvr>
                                    </p:animEffect>
                                  </p:childTnLst>
                                </p:cTn>
                              </p:par>
                              <p:par>
                                <p:cTn id="54" presetID="26" presetClass="emph" presetSubtype="0" fill="hold" nodeType="withEffect">
                                  <p:stCondLst>
                                    <p:cond delay="500"/>
                                  </p:stCondLst>
                                  <p:childTnLst>
                                    <p:animEffect transition="out" filter="fade">
                                      <p:cBhvr>
                                        <p:cTn id="55" dur="500" tmFilter="0, 0; .2, .5; .8, .5; 1, 0"/>
                                        <p:tgtEl>
                                          <p:spTgt spid="3"/>
                                        </p:tgtEl>
                                      </p:cBhvr>
                                    </p:animEffect>
                                    <p:animScale>
                                      <p:cBhvr>
                                        <p:cTn id="56" dur="250" autoRev="1" fill="hold"/>
                                        <p:tgtEl>
                                          <p:spTgt spid="3"/>
                                        </p:tgtEl>
                                      </p:cBhvr>
                                      <p:by x="105000" y="105000"/>
                                    </p:animScale>
                                  </p:childTnLst>
                                </p:cTn>
                              </p:par>
                            </p:childTnLst>
                          </p:cTn>
                        </p:par>
                        <p:par>
                          <p:cTn id="57" fill="hold">
                            <p:stCondLst>
                              <p:cond delay="2750"/>
                            </p:stCondLst>
                            <p:childTnLst>
                              <p:par>
                                <p:cTn id="58" presetID="49" presetClass="entr" presetSubtype="0" decel="100000" fill="hold" grpId="0" nodeType="afterEffect">
                                  <p:stCondLst>
                                    <p:cond delay="50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 calcmode="lin" valueType="num">
                                      <p:cBhvr>
                                        <p:cTn id="62" dur="500" fill="hold"/>
                                        <p:tgtEl>
                                          <p:spTgt spid="10"/>
                                        </p:tgtEl>
                                        <p:attrNameLst>
                                          <p:attrName>style.rotation</p:attrName>
                                        </p:attrNameLst>
                                      </p:cBhvr>
                                      <p:tavLst>
                                        <p:tav tm="0">
                                          <p:val>
                                            <p:fltVal val="360"/>
                                          </p:val>
                                        </p:tav>
                                        <p:tav tm="100000">
                                          <p:val>
                                            <p:fltVal val="0"/>
                                          </p:val>
                                        </p:tav>
                                      </p:tavLst>
                                    </p:anim>
                                    <p:animEffect transition="in" filter="fade">
                                      <p:cBhvr>
                                        <p:cTn id="63" dur="500"/>
                                        <p:tgtEl>
                                          <p:spTgt spid="10"/>
                                        </p:tgtEl>
                                      </p:cBhvr>
                                    </p:animEffect>
                                  </p:childTnLst>
                                </p:cTn>
                              </p:par>
                              <p:par>
                                <p:cTn id="64" presetID="49" presetClass="entr" presetSubtype="0" decel="100000" fill="hold" nodeType="withEffect">
                                  <p:stCondLst>
                                    <p:cond delay="500"/>
                                  </p:stCondLst>
                                  <p:childTnLst>
                                    <p:set>
                                      <p:cBhvr>
                                        <p:cTn id="65" dur="1" fill="hold">
                                          <p:stCondLst>
                                            <p:cond delay="0"/>
                                          </p:stCondLst>
                                        </p:cTn>
                                        <p:tgtEl>
                                          <p:spTgt spid="21"/>
                                        </p:tgtEl>
                                        <p:attrNameLst>
                                          <p:attrName>style.visibility</p:attrName>
                                        </p:attrNameLst>
                                      </p:cBhvr>
                                      <p:to>
                                        <p:strVal val="visible"/>
                                      </p:to>
                                    </p:set>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fltVal val="0"/>
                                          </p:val>
                                        </p:tav>
                                        <p:tav tm="100000">
                                          <p:val>
                                            <p:strVal val="#ppt_h"/>
                                          </p:val>
                                        </p:tav>
                                      </p:tavLst>
                                    </p:anim>
                                    <p:anim calcmode="lin" valueType="num">
                                      <p:cBhvr>
                                        <p:cTn id="68" dur="500" fill="hold"/>
                                        <p:tgtEl>
                                          <p:spTgt spid="21"/>
                                        </p:tgtEl>
                                        <p:attrNameLst>
                                          <p:attrName>style.rotation</p:attrName>
                                        </p:attrNameLst>
                                      </p:cBhvr>
                                      <p:tavLst>
                                        <p:tav tm="0">
                                          <p:val>
                                            <p:fltVal val="360"/>
                                          </p:val>
                                        </p:tav>
                                        <p:tav tm="100000">
                                          <p:val>
                                            <p:fltVal val="0"/>
                                          </p:val>
                                        </p:tav>
                                      </p:tavLst>
                                    </p:anim>
                                    <p:animEffect transition="in" filter="fade">
                                      <p:cBhvr>
                                        <p:cTn id="69" dur="500"/>
                                        <p:tgtEl>
                                          <p:spTgt spid="21"/>
                                        </p:tgtEl>
                                      </p:cBhvr>
                                    </p:animEffect>
                                  </p:childTnLst>
                                </p:cTn>
                              </p:par>
                              <p:par>
                                <p:cTn id="70" presetID="26" presetClass="emph" presetSubtype="0" fill="hold" nodeType="withEffect">
                                  <p:stCondLst>
                                    <p:cond delay="50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par>
                          <p:cTn id="73" fill="hold">
                            <p:stCondLst>
                              <p:cond delay="3750"/>
                            </p:stCondLst>
                            <p:childTnLst>
                              <p:par>
                                <p:cTn id="74" presetID="49" presetClass="entr" presetSubtype="0" decel="100000" fill="hold" grpId="0" nodeType="afterEffect">
                                  <p:stCondLst>
                                    <p:cond delay="500"/>
                                  </p:stCondLst>
                                  <p:childTnLst>
                                    <p:set>
                                      <p:cBhvr>
                                        <p:cTn id="75" dur="1" fill="hold">
                                          <p:stCondLst>
                                            <p:cond delay="0"/>
                                          </p:stCondLst>
                                        </p:cTn>
                                        <p:tgtEl>
                                          <p:spTgt spid="11"/>
                                        </p:tgtEl>
                                        <p:attrNameLst>
                                          <p:attrName>style.visibility</p:attrName>
                                        </p:attrNameLst>
                                      </p:cBhvr>
                                      <p:to>
                                        <p:strVal val="visible"/>
                                      </p:to>
                                    </p:set>
                                    <p:anim calcmode="lin" valueType="num">
                                      <p:cBhvr>
                                        <p:cTn id="76" dur="500" fill="hold"/>
                                        <p:tgtEl>
                                          <p:spTgt spid="11"/>
                                        </p:tgtEl>
                                        <p:attrNameLst>
                                          <p:attrName>ppt_w</p:attrName>
                                        </p:attrNameLst>
                                      </p:cBhvr>
                                      <p:tavLst>
                                        <p:tav tm="0">
                                          <p:val>
                                            <p:fltVal val="0"/>
                                          </p:val>
                                        </p:tav>
                                        <p:tav tm="100000">
                                          <p:val>
                                            <p:strVal val="#ppt_w"/>
                                          </p:val>
                                        </p:tav>
                                      </p:tavLst>
                                    </p:anim>
                                    <p:anim calcmode="lin" valueType="num">
                                      <p:cBhvr>
                                        <p:cTn id="77" dur="500" fill="hold"/>
                                        <p:tgtEl>
                                          <p:spTgt spid="11"/>
                                        </p:tgtEl>
                                        <p:attrNameLst>
                                          <p:attrName>ppt_h</p:attrName>
                                        </p:attrNameLst>
                                      </p:cBhvr>
                                      <p:tavLst>
                                        <p:tav tm="0">
                                          <p:val>
                                            <p:fltVal val="0"/>
                                          </p:val>
                                        </p:tav>
                                        <p:tav tm="100000">
                                          <p:val>
                                            <p:strVal val="#ppt_h"/>
                                          </p:val>
                                        </p:tav>
                                      </p:tavLst>
                                    </p:anim>
                                    <p:anim calcmode="lin" valueType="num">
                                      <p:cBhvr>
                                        <p:cTn id="78" dur="500" fill="hold"/>
                                        <p:tgtEl>
                                          <p:spTgt spid="11"/>
                                        </p:tgtEl>
                                        <p:attrNameLst>
                                          <p:attrName>style.rotation</p:attrName>
                                        </p:attrNameLst>
                                      </p:cBhvr>
                                      <p:tavLst>
                                        <p:tav tm="0">
                                          <p:val>
                                            <p:fltVal val="360"/>
                                          </p:val>
                                        </p:tav>
                                        <p:tav tm="100000">
                                          <p:val>
                                            <p:fltVal val="0"/>
                                          </p:val>
                                        </p:tav>
                                      </p:tavLst>
                                    </p:anim>
                                    <p:animEffect transition="in" filter="fade">
                                      <p:cBhvr>
                                        <p:cTn id="79" dur="500"/>
                                        <p:tgtEl>
                                          <p:spTgt spid="11"/>
                                        </p:tgtEl>
                                      </p:cBhvr>
                                    </p:animEffect>
                                  </p:childTnLst>
                                </p:cTn>
                              </p:par>
                              <p:par>
                                <p:cTn id="80" presetID="49" presetClass="entr" presetSubtype="0" decel="100000" fill="hold" nodeType="withEffect">
                                  <p:stCondLst>
                                    <p:cond delay="50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 calcmode="lin" valueType="num">
                                      <p:cBhvr>
                                        <p:cTn id="84" dur="500" fill="hold"/>
                                        <p:tgtEl>
                                          <p:spTgt spid="25"/>
                                        </p:tgtEl>
                                        <p:attrNameLst>
                                          <p:attrName>style.rotation</p:attrName>
                                        </p:attrNameLst>
                                      </p:cBhvr>
                                      <p:tavLst>
                                        <p:tav tm="0">
                                          <p:val>
                                            <p:fltVal val="360"/>
                                          </p:val>
                                        </p:tav>
                                        <p:tav tm="100000">
                                          <p:val>
                                            <p:fltVal val="0"/>
                                          </p:val>
                                        </p:tav>
                                      </p:tavLst>
                                    </p:anim>
                                    <p:animEffect transition="in" filter="fade">
                                      <p:cBhvr>
                                        <p:cTn id="85" dur="500"/>
                                        <p:tgtEl>
                                          <p:spTgt spid="25"/>
                                        </p:tgtEl>
                                      </p:cBhvr>
                                    </p:animEffect>
                                  </p:childTnLst>
                                </p:cTn>
                              </p:par>
                              <p:par>
                                <p:cTn id="86" presetID="26" presetClass="emph" presetSubtype="0" fill="hold" nodeType="withEffect">
                                  <p:stCondLst>
                                    <p:cond delay="500"/>
                                  </p:stCondLst>
                                  <p:childTnLst>
                                    <p:animEffect transition="out" filter="fade">
                                      <p:cBhvr>
                                        <p:cTn id="87" dur="500" tmFilter="0, 0; .2, .5; .8, .5; 1, 0"/>
                                        <p:tgtEl>
                                          <p:spTgt spid="5"/>
                                        </p:tgtEl>
                                      </p:cBhvr>
                                    </p:animEffect>
                                    <p:animScale>
                                      <p:cBhvr>
                                        <p:cTn id="88" dur="250" autoRev="1" fill="hold"/>
                                        <p:tgtEl>
                                          <p:spTgt spid="5"/>
                                        </p:tgtEl>
                                      </p:cBhvr>
                                      <p:by x="105000" y="105000"/>
                                    </p:animScale>
                                  </p:childTnLst>
                                </p:cTn>
                              </p:par>
                            </p:childTnLst>
                          </p:cTn>
                        </p:par>
                        <p:par>
                          <p:cTn id="89" fill="hold">
                            <p:stCondLst>
                              <p:cond delay="4750"/>
                            </p:stCondLst>
                            <p:childTnLst>
                              <p:par>
                                <p:cTn id="90" presetID="49" presetClass="entr" presetSubtype="0" decel="100000" fill="hold" grpId="0" nodeType="afterEffect">
                                  <p:stCondLst>
                                    <p:cond delay="50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 calcmode="lin" valueType="num">
                                      <p:cBhvr>
                                        <p:cTn id="94" dur="500" fill="hold"/>
                                        <p:tgtEl>
                                          <p:spTgt spid="12"/>
                                        </p:tgtEl>
                                        <p:attrNameLst>
                                          <p:attrName>style.rotation</p:attrName>
                                        </p:attrNameLst>
                                      </p:cBhvr>
                                      <p:tavLst>
                                        <p:tav tm="0">
                                          <p:val>
                                            <p:fltVal val="360"/>
                                          </p:val>
                                        </p:tav>
                                        <p:tav tm="100000">
                                          <p:val>
                                            <p:fltVal val="0"/>
                                          </p:val>
                                        </p:tav>
                                      </p:tavLst>
                                    </p:anim>
                                    <p:animEffect transition="in" filter="fade">
                                      <p:cBhvr>
                                        <p:cTn id="95" dur="500"/>
                                        <p:tgtEl>
                                          <p:spTgt spid="12"/>
                                        </p:tgtEl>
                                      </p:cBhvr>
                                    </p:animEffect>
                                  </p:childTnLst>
                                </p:cTn>
                              </p:par>
                              <p:par>
                                <p:cTn id="96" presetID="49" presetClass="entr" presetSubtype="0" decel="100000" fill="hold" nodeType="withEffect">
                                  <p:stCondLst>
                                    <p:cond delay="500"/>
                                  </p:stCondLst>
                                  <p:childTnLst>
                                    <p:set>
                                      <p:cBhvr>
                                        <p:cTn id="97" dur="1" fill="hold">
                                          <p:stCondLst>
                                            <p:cond delay="0"/>
                                          </p:stCondLst>
                                        </p:cTn>
                                        <p:tgtEl>
                                          <p:spTgt spid="15"/>
                                        </p:tgtEl>
                                        <p:attrNameLst>
                                          <p:attrName>style.visibility</p:attrName>
                                        </p:attrNameLst>
                                      </p:cBhvr>
                                      <p:to>
                                        <p:strVal val="visible"/>
                                      </p:to>
                                    </p:set>
                                    <p:anim calcmode="lin" valueType="num">
                                      <p:cBhvr>
                                        <p:cTn id="98" dur="500" fill="hold"/>
                                        <p:tgtEl>
                                          <p:spTgt spid="15"/>
                                        </p:tgtEl>
                                        <p:attrNameLst>
                                          <p:attrName>ppt_w</p:attrName>
                                        </p:attrNameLst>
                                      </p:cBhvr>
                                      <p:tavLst>
                                        <p:tav tm="0">
                                          <p:val>
                                            <p:fltVal val="0"/>
                                          </p:val>
                                        </p:tav>
                                        <p:tav tm="100000">
                                          <p:val>
                                            <p:strVal val="#ppt_w"/>
                                          </p:val>
                                        </p:tav>
                                      </p:tavLst>
                                    </p:anim>
                                    <p:anim calcmode="lin" valueType="num">
                                      <p:cBhvr>
                                        <p:cTn id="99" dur="500" fill="hold"/>
                                        <p:tgtEl>
                                          <p:spTgt spid="15"/>
                                        </p:tgtEl>
                                        <p:attrNameLst>
                                          <p:attrName>ppt_h</p:attrName>
                                        </p:attrNameLst>
                                      </p:cBhvr>
                                      <p:tavLst>
                                        <p:tav tm="0">
                                          <p:val>
                                            <p:fltVal val="0"/>
                                          </p:val>
                                        </p:tav>
                                        <p:tav tm="100000">
                                          <p:val>
                                            <p:strVal val="#ppt_h"/>
                                          </p:val>
                                        </p:tav>
                                      </p:tavLst>
                                    </p:anim>
                                    <p:anim calcmode="lin" valueType="num">
                                      <p:cBhvr>
                                        <p:cTn id="100" dur="500" fill="hold"/>
                                        <p:tgtEl>
                                          <p:spTgt spid="15"/>
                                        </p:tgtEl>
                                        <p:attrNameLst>
                                          <p:attrName>style.rotation</p:attrName>
                                        </p:attrNameLst>
                                      </p:cBhvr>
                                      <p:tavLst>
                                        <p:tav tm="0">
                                          <p:val>
                                            <p:fltVal val="360"/>
                                          </p:val>
                                        </p:tav>
                                        <p:tav tm="100000">
                                          <p:val>
                                            <p:fltVal val="0"/>
                                          </p:val>
                                        </p:tav>
                                      </p:tavLst>
                                    </p:anim>
                                    <p:animEffect transition="in" filter="fade">
                                      <p:cBhvr>
                                        <p:cTn id="101" dur="500"/>
                                        <p:tgtEl>
                                          <p:spTgt spid="15"/>
                                        </p:tgtEl>
                                      </p:cBhvr>
                                    </p:animEffect>
                                  </p:childTnLst>
                                </p:cTn>
                              </p:par>
                            </p:childTnLst>
                          </p:cTn>
                        </p:par>
                        <p:par>
                          <p:cTn id="102" fill="hold">
                            <p:stCondLst>
                              <p:cond delay="5750"/>
                            </p:stCondLst>
                            <p:childTnLst>
                              <p:par>
                                <p:cTn id="103" presetID="26" presetClass="emph" presetSubtype="0" fill="hold" grpId="1" nodeType="afterEffect">
                                  <p:stCondLst>
                                    <p:cond delay="250"/>
                                  </p:stCondLst>
                                  <p:childTnLst>
                                    <p:animEffect transition="out" filter="fade">
                                      <p:cBhvr>
                                        <p:cTn id="104" dur="500" tmFilter="0, 0; .2, .5; .8, .5; 1, 0"/>
                                        <p:tgtEl>
                                          <p:spTgt spid="12"/>
                                        </p:tgtEl>
                                      </p:cBhvr>
                                    </p:animEffect>
                                    <p:animScale>
                                      <p:cBhvr>
                                        <p:cTn id="105" dur="250" autoRev="1" fill="hold"/>
                                        <p:tgtEl>
                                          <p:spTgt spid="12"/>
                                        </p:tgtEl>
                                      </p:cBhvr>
                                      <p:by x="105000" y="105000"/>
                                    </p:animScale>
                                  </p:childTnLst>
                                </p:cTn>
                              </p:par>
                              <p:par>
                                <p:cTn id="106" presetID="26" presetClass="emph" presetSubtype="0" fill="hold" nodeType="withEffect">
                                  <p:stCondLst>
                                    <p:cond delay="250"/>
                                  </p:stCondLst>
                                  <p:childTnLst>
                                    <p:animEffect transition="out" filter="fade">
                                      <p:cBhvr>
                                        <p:cTn id="107" dur="500" tmFilter="0, 0; .2, .5; .8, .5; 1, 0"/>
                                        <p:tgtEl>
                                          <p:spTgt spid="15"/>
                                        </p:tgtEl>
                                      </p:cBhvr>
                                    </p:animEffect>
                                    <p:animScale>
                                      <p:cBhvr>
                                        <p:cTn id="108" dur="250" autoRev="1" fill="hold"/>
                                        <p:tgtEl>
                                          <p:spTgt spid="15"/>
                                        </p:tgtEl>
                                      </p:cBhvr>
                                      <p:by x="105000" y="105000"/>
                                    </p:animScale>
                                  </p:childTnLst>
                                </p:cTn>
                              </p:par>
                              <p:par>
                                <p:cTn id="109" presetID="26" presetClass="emph" presetSubtype="0" fill="hold" nodeType="withEffect">
                                  <p:stCondLst>
                                    <p:cond delay="250"/>
                                  </p:stCondLst>
                                  <p:childTnLst>
                                    <p:animEffect transition="out" filter="fade">
                                      <p:cBhvr>
                                        <p:cTn id="110" dur="500" tmFilter="0, 0; .2, .5; .8, .5; 1, 0"/>
                                        <p:tgtEl>
                                          <p:spTgt spid="4"/>
                                        </p:tgtEl>
                                      </p:cBhvr>
                                    </p:animEffect>
                                    <p:animScale>
                                      <p:cBhvr>
                                        <p:cTn id="1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2" grpId="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smtClean="0"/>
              <a:t>せっかくのスイッチ提案、ぜひアップセルを！</a:t>
            </a:r>
            <a:endParaRPr kumimoji="1" lang="ja-JP" altLang="en-US" sz="2400" dirty="0"/>
          </a:p>
        </p:txBody>
      </p:sp>
      <p:sp>
        <p:nvSpPr>
          <p:cNvPr id="3" name="角丸四角形 2"/>
          <p:cNvSpPr/>
          <p:nvPr/>
        </p:nvSpPr>
        <p:spPr>
          <a:xfrm>
            <a:off x="489306" y="4500365"/>
            <a:ext cx="8342459" cy="453422"/>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2400" dirty="0" smtClean="0">
                <a:solidFill>
                  <a:schemeClr val="tx2"/>
                </a:solidFill>
              </a:rPr>
              <a:t>L2</a:t>
            </a:r>
            <a:r>
              <a:rPr kumimoji="1" lang="ja-JP" altLang="en-US" sz="2400" dirty="0" smtClean="0">
                <a:solidFill>
                  <a:schemeClr val="tx2"/>
                </a:solidFill>
              </a:rPr>
              <a:t>アンマネージド：</a:t>
            </a:r>
            <a:r>
              <a:rPr kumimoji="1" lang="en-US" altLang="ja-JP" sz="2400" dirty="0" smtClean="0">
                <a:solidFill>
                  <a:schemeClr val="tx2"/>
                </a:solidFill>
              </a:rPr>
              <a:t>SG110</a:t>
            </a:r>
            <a:r>
              <a:rPr kumimoji="1" lang="ja-JP" altLang="en-US" sz="2400" dirty="0" smtClean="0">
                <a:solidFill>
                  <a:schemeClr val="tx2"/>
                </a:solidFill>
              </a:rPr>
              <a:t>シリーズ</a:t>
            </a:r>
          </a:p>
        </p:txBody>
      </p:sp>
      <p:sp>
        <p:nvSpPr>
          <p:cNvPr id="4" name="角丸四角形 3"/>
          <p:cNvSpPr/>
          <p:nvPr/>
        </p:nvSpPr>
        <p:spPr>
          <a:xfrm>
            <a:off x="489306" y="2734265"/>
            <a:ext cx="8342459" cy="45342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kumimoji="1" lang="en-US" altLang="ja-JP" sz="2400" dirty="0" smtClean="0">
                <a:solidFill>
                  <a:schemeClr val="tx2"/>
                </a:solidFill>
              </a:rPr>
              <a:t>L2</a:t>
            </a:r>
            <a:r>
              <a:rPr kumimoji="1" lang="ja-JP" altLang="en-US" sz="2400" dirty="0" smtClean="0">
                <a:solidFill>
                  <a:schemeClr val="tx2"/>
                </a:solidFill>
              </a:rPr>
              <a:t>スマート：</a:t>
            </a:r>
            <a:r>
              <a:rPr kumimoji="1" lang="en-US" altLang="ja-JP" sz="2400" dirty="0" smtClean="0">
                <a:solidFill>
                  <a:schemeClr val="tx2"/>
                </a:solidFill>
              </a:rPr>
              <a:t>SG200 / 250</a:t>
            </a:r>
            <a:r>
              <a:rPr kumimoji="1" lang="ja-JP" altLang="en-US" sz="2400" dirty="0" smtClean="0">
                <a:solidFill>
                  <a:schemeClr val="tx2"/>
                </a:solidFill>
              </a:rPr>
              <a:t>シリーズ</a:t>
            </a:r>
          </a:p>
        </p:txBody>
      </p:sp>
      <p:sp>
        <p:nvSpPr>
          <p:cNvPr id="5" name="角丸四角形 4"/>
          <p:cNvSpPr/>
          <p:nvPr/>
        </p:nvSpPr>
        <p:spPr>
          <a:xfrm>
            <a:off x="489306" y="1007542"/>
            <a:ext cx="8342459" cy="453422"/>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kumimoji="1" lang="en-US" altLang="ja-JP" sz="2400" dirty="0" smtClean="0">
                <a:solidFill>
                  <a:schemeClr val="tx2"/>
                </a:solidFill>
              </a:rPr>
              <a:t>L2</a:t>
            </a:r>
            <a:r>
              <a:rPr kumimoji="1" lang="ja-JP" altLang="en-US" sz="2400" dirty="0" smtClean="0">
                <a:solidFill>
                  <a:schemeClr val="tx2"/>
                </a:solidFill>
              </a:rPr>
              <a:t>マネージド：</a:t>
            </a:r>
            <a:r>
              <a:rPr kumimoji="1" lang="en-US" altLang="ja-JP" sz="2400" dirty="0" smtClean="0">
                <a:solidFill>
                  <a:schemeClr val="tx2"/>
                </a:solidFill>
              </a:rPr>
              <a:t>Catalyst 2960-L</a:t>
            </a:r>
            <a:r>
              <a:rPr kumimoji="1" lang="ja-JP" altLang="en-US" sz="2400" dirty="0" smtClean="0">
                <a:solidFill>
                  <a:schemeClr val="tx2"/>
                </a:solidFill>
              </a:rPr>
              <a:t>シリーズ、</a:t>
            </a:r>
            <a:r>
              <a:rPr kumimoji="1" lang="en-US" altLang="ja-JP" sz="2400" dirty="0" smtClean="0">
                <a:solidFill>
                  <a:schemeClr val="tx2"/>
                </a:solidFill>
              </a:rPr>
              <a:t>SG300 / 350</a:t>
            </a:r>
            <a:r>
              <a:rPr kumimoji="1" lang="ja-JP" altLang="en-US" sz="2400" dirty="0" smtClean="0">
                <a:solidFill>
                  <a:schemeClr val="tx2"/>
                </a:solidFill>
              </a:rPr>
              <a:t>シリーズ</a:t>
            </a:r>
          </a:p>
        </p:txBody>
      </p:sp>
      <p:sp>
        <p:nvSpPr>
          <p:cNvPr id="7" name="下矢印 6"/>
          <p:cNvSpPr/>
          <p:nvPr/>
        </p:nvSpPr>
        <p:spPr>
          <a:xfrm rot="10800000">
            <a:off x="877583" y="1741329"/>
            <a:ext cx="723207" cy="698270"/>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smtClean="0"/>
          </a:p>
        </p:txBody>
      </p:sp>
      <p:sp>
        <p:nvSpPr>
          <p:cNvPr id="8" name="下矢印 7"/>
          <p:cNvSpPr/>
          <p:nvPr/>
        </p:nvSpPr>
        <p:spPr>
          <a:xfrm rot="10800000">
            <a:off x="877583" y="3485620"/>
            <a:ext cx="723207" cy="698270"/>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smtClean="0"/>
          </a:p>
        </p:txBody>
      </p:sp>
      <p:sp>
        <p:nvSpPr>
          <p:cNvPr id="10" name="テキスト ボックス 9"/>
          <p:cNvSpPr txBox="1"/>
          <p:nvPr/>
        </p:nvSpPr>
        <p:spPr>
          <a:xfrm>
            <a:off x="1992015" y="3369066"/>
            <a:ext cx="7052232" cy="1015663"/>
          </a:xfrm>
          <a:prstGeom prst="rect">
            <a:avLst/>
          </a:prstGeom>
          <a:noFill/>
        </p:spPr>
        <p:txBody>
          <a:bodyPr wrap="square" rtlCol="0">
            <a:spAutoFit/>
          </a:bodyPr>
          <a:lstStyle/>
          <a:p>
            <a:pPr marL="285750" indent="-285750">
              <a:buFont typeface="Wingdings" charset="2"/>
              <a:buChar char="ü"/>
            </a:pPr>
            <a:r>
              <a:rPr kumimoji="1" lang="ja-JP" altLang="en-US" sz="2000" dirty="0" smtClean="0">
                <a:solidFill>
                  <a:schemeClr val="tx2"/>
                </a:solidFill>
              </a:rPr>
              <a:t>ポート</a:t>
            </a:r>
            <a:r>
              <a:rPr kumimoji="1" lang="ja-JP" altLang="en-US" sz="2000" dirty="0">
                <a:solidFill>
                  <a:schemeClr val="tx2"/>
                </a:solidFill>
              </a:rPr>
              <a:t>速度を</a:t>
            </a:r>
            <a:r>
              <a:rPr kumimoji="1" lang="ja-JP" altLang="en-US" sz="2000" dirty="0" smtClean="0">
                <a:solidFill>
                  <a:schemeClr val="tx2"/>
                </a:solidFill>
              </a:rPr>
              <a:t>固定</a:t>
            </a:r>
            <a:endParaRPr kumimoji="1" lang="en-US" altLang="ja-JP" sz="2000" dirty="0" smtClean="0">
              <a:solidFill>
                <a:schemeClr val="tx2"/>
              </a:solidFill>
            </a:endParaRPr>
          </a:p>
          <a:p>
            <a:pPr marL="285750" indent="-285750">
              <a:buFont typeface="Wingdings" charset="2"/>
              <a:buChar char="ü"/>
            </a:pPr>
            <a:r>
              <a:rPr kumimoji="1" lang="ja-JP" altLang="en-US" sz="2000" dirty="0" smtClean="0">
                <a:solidFill>
                  <a:schemeClr val="tx2"/>
                </a:solidFill>
                <a:latin typeface="+mn-lt"/>
              </a:rPr>
              <a:t>アクセスポイントのセキュリティを考慮した導入</a:t>
            </a:r>
            <a:endParaRPr kumimoji="1" lang="en-US" altLang="ja-JP" dirty="0">
              <a:solidFill>
                <a:schemeClr val="tx2"/>
              </a:solidFill>
              <a:latin typeface="+mn-lt"/>
            </a:endParaRPr>
          </a:p>
          <a:p>
            <a:pPr marL="285750" indent="-285750">
              <a:buFont typeface="Wingdings" charset="2"/>
              <a:buChar char="ü"/>
            </a:pPr>
            <a:r>
              <a:rPr kumimoji="1" lang="ja-JP" altLang="en-US" sz="2000" dirty="0" smtClean="0">
                <a:solidFill>
                  <a:schemeClr val="tx2"/>
                </a:solidFill>
              </a:rPr>
              <a:t>運用管理の導入</a:t>
            </a:r>
            <a:endParaRPr kumimoji="1" lang="en-US" altLang="ja-JP" sz="1600" dirty="0">
              <a:solidFill>
                <a:schemeClr val="tx2"/>
              </a:solidFill>
            </a:endParaRPr>
          </a:p>
        </p:txBody>
      </p:sp>
      <p:sp>
        <p:nvSpPr>
          <p:cNvPr id="11" name="テキスト ボックス 10"/>
          <p:cNvSpPr txBox="1"/>
          <p:nvPr/>
        </p:nvSpPr>
        <p:spPr>
          <a:xfrm>
            <a:off x="1992015" y="1593104"/>
            <a:ext cx="6400800" cy="1015663"/>
          </a:xfrm>
          <a:prstGeom prst="rect">
            <a:avLst/>
          </a:prstGeom>
          <a:noFill/>
        </p:spPr>
        <p:txBody>
          <a:bodyPr wrap="square" rtlCol="0">
            <a:spAutoFit/>
          </a:bodyPr>
          <a:lstStyle/>
          <a:p>
            <a:pPr marL="285750" indent="-285750">
              <a:buFont typeface="Wingdings" charset="2"/>
              <a:buChar char="ü"/>
            </a:pPr>
            <a:r>
              <a:rPr kumimoji="1" lang="ja-JP" altLang="en-US" sz="2000" dirty="0" smtClean="0">
                <a:solidFill>
                  <a:schemeClr val="tx2"/>
                </a:solidFill>
                <a:latin typeface="+mn-lt"/>
              </a:rPr>
              <a:t>将来のアクセスポイント利用を見越した導入</a:t>
            </a:r>
            <a:endParaRPr kumimoji="1" lang="en-US" altLang="ja-JP" dirty="0">
              <a:solidFill>
                <a:schemeClr val="tx2"/>
              </a:solidFill>
              <a:latin typeface="+mn-lt"/>
            </a:endParaRPr>
          </a:p>
          <a:p>
            <a:pPr marL="285750" indent="-285750">
              <a:buFont typeface="Wingdings" charset="2"/>
              <a:buChar char="ü"/>
            </a:pPr>
            <a:r>
              <a:rPr kumimoji="1" lang="ja-JP" altLang="en-US" sz="2000" dirty="0" smtClean="0">
                <a:solidFill>
                  <a:schemeClr val="tx2"/>
                </a:solidFill>
                <a:latin typeface="+mn-lt"/>
              </a:rPr>
              <a:t>複数台への展開をより効率よく</a:t>
            </a:r>
            <a:endParaRPr kumimoji="1" lang="en-US" altLang="ja-JP" dirty="0">
              <a:solidFill>
                <a:schemeClr val="tx2"/>
              </a:solidFill>
              <a:latin typeface="+mn-lt"/>
            </a:endParaRPr>
          </a:p>
          <a:p>
            <a:pPr marL="285750" indent="-285750">
              <a:buFont typeface="Wingdings" charset="2"/>
              <a:buChar char="ü"/>
            </a:pPr>
            <a:r>
              <a:rPr kumimoji="1" lang="ja-JP" altLang="en-US" sz="2000" dirty="0" smtClean="0">
                <a:solidFill>
                  <a:schemeClr val="tx2"/>
                </a:solidFill>
                <a:latin typeface="+mn-lt"/>
              </a:rPr>
              <a:t>上位スイッチと同じ</a:t>
            </a:r>
            <a:r>
              <a:rPr kumimoji="1" lang="en-US" altLang="ja-JP" sz="2000" dirty="0" smtClean="0">
                <a:solidFill>
                  <a:schemeClr val="tx2"/>
                </a:solidFill>
                <a:latin typeface="+mn-lt"/>
              </a:rPr>
              <a:t>OS</a:t>
            </a:r>
            <a:r>
              <a:rPr kumimoji="1" lang="ja-JP" altLang="en-US" sz="2000" dirty="0" smtClean="0">
                <a:solidFill>
                  <a:schemeClr val="tx2"/>
                </a:solidFill>
                <a:latin typeface="+mn-lt"/>
              </a:rPr>
              <a:t>で動作する機器選定</a:t>
            </a:r>
            <a:endParaRPr kumimoji="1" lang="en-US" altLang="ja-JP" sz="1400" dirty="0" smtClean="0">
              <a:solidFill>
                <a:schemeClr val="tx2"/>
              </a:solidFill>
              <a:latin typeface="+mn-lt"/>
            </a:endParaRPr>
          </a:p>
        </p:txBody>
      </p:sp>
      <p:grpSp>
        <p:nvGrpSpPr>
          <p:cNvPr id="13" name="図形グループ 12"/>
          <p:cNvGrpSpPr/>
          <p:nvPr/>
        </p:nvGrpSpPr>
        <p:grpSpPr>
          <a:xfrm rot="21222101">
            <a:off x="454160" y="1580659"/>
            <a:ext cx="913425" cy="349135"/>
            <a:chOff x="1003288" y="1582131"/>
            <a:chExt cx="913425" cy="349135"/>
          </a:xfrm>
        </p:grpSpPr>
        <p:sp>
          <p:nvSpPr>
            <p:cNvPr id="9" name="爆発 1 8"/>
            <p:cNvSpPr/>
            <p:nvPr/>
          </p:nvSpPr>
          <p:spPr>
            <a:xfrm rot="20653131">
              <a:off x="1003288" y="1582131"/>
              <a:ext cx="913425" cy="349135"/>
            </a:xfrm>
            <a:prstGeom prst="irregularSeal1">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200" b="1" dirty="0" smtClean="0">
                <a:solidFill>
                  <a:schemeClr val="tx2"/>
                </a:solidFill>
              </a:endParaRPr>
            </a:p>
          </p:txBody>
        </p:sp>
        <p:sp>
          <p:nvSpPr>
            <p:cNvPr id="12" name="テキスト ボックス 11"/>
            <p:cNvSpPr txBox="1"/>
            <p:nvPr/>
          </p:nvSpPr>
          <p:spPr>
            <a:xfrm rot="20304562">
              <a:off x="1115022" y="1604218"/>
              <a:ext cx="689956" cy="276999"/>
            </a:xfrm>
            <a:prstGeom prst="rect">
              <a:avLst/>
            </a:prstGeom>
            <a:noFill/>
          </p:spPr>
          <p:txBody>
            <a:bodyPr wrap="square" rtlCol="0">
              <a:spAutoFit/>
            </a:bodyPr>
            <a:lstStyle/>
            <a:p>
              <a:pPr algn="ctr"/>
              <a:r>
                <a:rPr kumimoji="1" lang="ja-JP" altLang="en-US" sz="1200" b="1" dirty="0" smtClean="0">
                  <a:solidFill>
                    <a:schemeClr val="tx2"/>
                  </a:solidFill>
                  <a:latin typeface="+mn-lt"/>
                </a:rPr>
                <a:t>ポイント</a:t>
              </a:r>
            </a:p>
          </p:txBody>
        </p:sp>
      </p:grpSp>
      <p:grpSp>
        <p:nvGrpSpPr>
          <p:cNvPr id="14" name="図形グループ 13"/>
          <p:cNvGrpSpPr/>
          <p:nvPr/>
        </p:nvGrpSpPr>
        <p:grpSpPr>
          <a:xfrm rot="21222101">
            <a:off x="296706" y="3291007"/>
            <a:ext cx="913425" cy="349135"/>
            <a:chOff x="1003288" y="1582131"/>
            <a:chExt cx="913425" cy="349135"/>
          </a:xfrm>
        </p:grpSpPr>
        <p:sp>
          <p:nvSpPr>
            <p:cNvPr id="15" name="爆発 1 14"/>
            <p:cNvSpPr/>
            <p:nvPr/>
          </p:nvSpPr>
          <p:spPr>
            <a:xfrm rot="20653131">
              <a:off x="1003288" y="1582131"/>
              <a:ext cx="913425" cy="349135"/>
            </a:xfrm>
            <a:prstGeom prst="irregularSeal1">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200" b="1" dirty="0" smtClean="0">
                <a:solidFill>
                  <a:schemeClr val="tx2"/>
                </a:solidFill>
              </a:endParaRPr>
            </a:p>
          </p:txBody>
        </p:sp>
        <p:sp>
          <p:nvSpPr>
            <p:cNvPr id="16" name="テキスト ボックス 15"/>
            <p:cNvSpPr txBox="1"/>
            <p:nvPr/>
          </p:nvSpPr>
          <p:spPr>
            <a:xfrm rot="20304562">
              <a:off x="1115022" y="1604218"/>
              <a:ext cx="689956" cy="276999"/>
            </a:xfrm>
            <a:prstGeom prst="rect">
              <a:avLst/>
            </a:prstGeom>
            <a:noFill/>
          </p:spPr>
          <p:txBody>
            <a:bodyPr wrap="square" rtlCol="0">
              <a:spAutoFit/>
            </a:bodyPr>
            <a:lstStyle/>
            <a:p>
              <a:pPr algn="ctr"/>
              <a:r>
                <a:rPr kumimoji="1" lang="ja-JP" altLang="en-US" sz="1200" b="1" dirty="0" smtClean="0">
                  <a:solidFill>
                    <a:schemeClr val="tx2"/>
                  </a:solidFill>
                  <a:latin typeface="+mn-lt"/>
                </a:rPr>
                <a:t>ポイント</a:t>
              </a:r>
            </a:p>
          </p:txBody>
        </p:sp>
      </p:grpSp>
    </p:spTree>
    <p:extLst>
      <p:ext uri="{BB962C8B-B14F-4D97-AF65-F5344CB8AC3E}">
        <p14:creationId xmlns:p14="http://schemas.microsoft.com/office/powerpoint/2010/main" val="351616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7"/>
          <p:cNvGraphicFramePr>
            <a:graphicFrameLocks noGrp="1"/>
          </p:cNvGraphicFramePr>
          <p:nvPr>
            <p:extLst>
              <p:ext uri="{D42A27DB-BD31-4B8C-83A1-F6EECF244321}">
                <p14:modId xmlns:p14="http://schemas.microsoft.com/office/powerpoint/2010/main" val="787820359"/>
              </p:ext>
            </p:extLst>
          </p:nvPr>
        </p:nvGraphicFramePr>
        <p:xfrm>
          <a:off x="1046405" y="1040035"/>
          <a:ext cx="7874009" cy="221177"/>
        </p:xfrm>
        <a:graphic>
          <a:graphicData uri="http://schemas.openxmlformats.org/drawingml/2006/table">
            <a:tbl>
              <a:tblPr/>
              <a:tblGrid>
                <a:gridCol w="1874217">
                  <a:extLst>
                    <a:ext uri="{9D8B030D-6E8A-4147-A177-3AD203B41FA5}">
                      <a16:colId xmlns="" xmlns:a16="http://schemas.microsoft.com/office/drawing/2014/main" val="20000"/>
                    </a:ext>
                  </a:extLst>
                </a:gridCol>
                <a:gridCol w="1775072">
                  <a:extLst>
                    <a:ext uri="{9D8B030D-6E8A-4147-A177-3AD203B41FA5}">
                      <a16:colId xmlns="" xmlns:a16="http://schemas.microsoft.com/office/drawing/2014/main" val="20001"/>
                    </a:ext>
                  </a:extLst>
                </a:gridCol>
                <a:gridCol w="1948118">
                  <a:extLst>
                    <a:ext uri="{9D8B030D-6E8A-4147-A177-3AD203B41FA5}">
                      <a16:colId xmlns="" xmlns:a16="http://schemas.microsoft.com/office/drawing/2014/main" val="20002"/>
                    </a:ext>
                  </a:extLst>
                </a:gridCol>
                <a:gridCol w="2276602">
                  <a:extLst>
                    <a:ext uri="{9D8B030D-6E8A-4147-A177-3AD203B41FA5}">
                      <a16:colId xmlns="" xmlns:a16="http://schemas.microsoft.com/office/drawing/2014/main" val="20003"/>
                    </a:ext>
                  </a:extLst>
                </a:gridCol>
              </a:tblGrid>
              <a:tr h="2211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900" b="1" i="0" u="none" strike="noStrike" cap="none" normalizeH="0" baseline="0" dirty="0" smtClean="0">
                          <a:ln>
                            <a:noFill/>
                          </a:ln>
                          <a:solidFill>
                            <a:srgbClr val="FFFFFF"/>
                          </a:solidFill>
                          <a:effectLst/>
                          <a:latin typeface="Arial" charset="0"/>
                          <a:ea typeface="ＭＳ Ｐゴシック" charset="-128"/>
                        </a:rPr>
                        <a:t>8 port</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900" b="1" i="0" u="none" strike="noStrike" cap="none" normalizeH="0" baseline="0" dirty="0" smtClean="0">
                          <a:ln>
                            <a:noFill/>
                          </a:ln>
                          <a:solidFill>
                            <a:srgbClr val="FFFFFF"/>
                          </a:solidFill>
                          <a:effectLst/>
                          <a:latin typeface="Arial" charset="0"/>
                          <a:ea typeface="ＭＳ Ｐゴシック" charset="-128"/>
                        </a:rPr>
                        <a:t>16 port</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900" b="1" i="0" u="none" strike="noStrike" cap="none" normalizeH="0" baseline="0" dirty="0" smtClean="0">
                          <a:ln>
                            <a:noFill/>
                          </a:ln>
                          <a:solidFill>
                            <a:srgbClr val="FFFFFF"/>
                          </a:solidFill>
                          <a:effectLst/>
                          <a:latin typeface="Arial" charset="0"/>
                          <a:ea typeface="ＭＳ Ｐゴシック" charset="-128"/>
                        </a:rPr>
                        <a:t>24 port</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900" b="1" i="0" u="none" strike="noStrike" cap="none" normalizeH="0" baseline="0" dirty="0" smtClean="0">
                          <a:ln>
                            <a:noFill/>
                          </a:ln>
                          <a:solidFill>
                            <a:srgbClr val="FFFFFF"/>
                          </a:solidFill>
                          <a:effectLst/>
                          <a:latin typeface="Arial" charset="0"/>
                          <a:ea typeface="ＭＳ Ｐゴシック" charset="-128"/>
                        </a:rPr>
                        <a:t>48 port</a:t>
                      </a:r>
                    </a:p>
                  </a:txBody>
                  <a:tcPr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extLst>
                  <a:ext uri="{0D108BD9-81ED-4DB2-BD59-A6C34878D82A}">
                    <a16:rowId xmlns="" xmlns:a16="http://schemas.microsoft.com/office/drawing/2014/main" val="10000"/>
                  </a:ext>
                </a:extLst>
              </a:tr>
            </a:tbl>
          </a:graphicData>
        </a:graphic>
      </p:graphicFrame>
      <p:sp>
        <p:nvSpPr>
          <p:cNvPr id="11" name="TextBox 25"/>
          <p:cNvSpPr txBox="1"/>
          <p:nvPr/>
        </p:nvSpPr>
        <p:spPr>
          <a:xfrm rot="16200000">
            <a:off x="378885" y="3491493"/>
            <a:ext cx="650318"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altLang="ja-JP" sz="800" dirty="0" smtClean="0">
                <a:solidFill>
                  <a:schemeClr val="tx1"/>
                </a:solidFill>
                <a:latin typeface="Arial" panose="020B0604020202020204" pitchFamily="34" charset="0"/>
                <a:cs typeface="Arial" panose="020B0604020202020204" pitchFamily="34" charset="0"/>
              </a:rPr>
              <a:t>L2</a:t>
            </a:r>
          </a:p>
          <a:p>
            <a:pPr algn="ctr">
              <a:defRPr/>
            </a:pPr>
            <a:r>
              <a:rPr lang="ja-JP" altLang="en-US" sz="800" dirty="0" smtClean="0">
                <a:solidFill>
                  <a:schemeClr val="tx1"/>
                </a:solidFill>
                <a:latin typeface="Arial" panose="020B0604020202020204" pitchFamily="34" charset="0"/>
                <a:cs typeface="Arial" panose="020B0604020202020204" pitchFamily="34" charset="0"/>
              </a:rPr>
              <a:t>スマート</a:t>
            </a:r>
            <a:endParaRPr lang="en-US" altLang="ja-JP" sz="800" dirty="0">
              <a:solidFill>
                <a:schemeClr val="tx1"/>
              </a:solidFill>
              <a:latin typeface="Arial" panose="020B0604020202020204" pitchFamily="34" charset="0"/>
              <a:cs typeface="Arial" panose="020B0604020202020204" pitchFamily="34" charset="0"/>
            </a:endParaRPr>
          </a:p>
        </p:txBody>
      </p:sp>
      <p:sp>
        <p:nvSpPr>
          <p:cNvPr id="18" name="TextBox 25"/>
          <p:cNvSpPr txBox="1"/>
          <p:nvPr/>
        </p:nvSpPr>
        <p:spPr>
          <a:xfrm rot="16200000">
            <a:off x="-281469" y="2049039"/>
            <a:ext cx="1953659"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defRPr/>
            </a:pPr>
            <a:r>
              <a:rPr lang="en-US" altLang="ja-JP" sz="800" smtClean="0">
                <a:solidFill>
                  <a:schemeClr val="tx1"/>
                </a:solidFill>
                <a:latin typeface="Arial" panose="020B0604020202020204" pitchFamily="34" charset="0"/>
                <a:cs typeface="Arial" panose="020B0604020202020204" pitchFamily="34" charset="0"/>
              </a:rPr>
              <a:t>L2</a:t>
            </a:r>
          </a:p>
          <a:p>
            <a:pPr algn="ctr">
              <a:defRPr/>
            </a:pPr>
            <a:r>
              <a:rPr lang="en-US" altLang="ja-JP" sz="800" dirty="0" smtClean="0">
                <a:solidFill>
                  <a:schemeClr val="tx1"/>
                </a:solidFill>
                <a:latin typeface="Arial" panose="020B0604020202020204" pitchFamily="34" charset="0"/>
                <a:cs typeface="Arial" panose="020B0604020202020204" pitchFamily="34" charset="0"/>
              </a:rPr>
              <a:t> </a:t>
            </a:r>
            <a:r>
              <a:rPr lang="ja-JP" altLang="en-US" sz="800" dirty="0" smtClean="0">
                <a:solidFill>
                  <a:schemeClr val="tx1"/>
                </a:solidFill>
                <a:latin typeface="Arial" panose="020B0604020202020204" pitchFamily="34" charset="0"/>
                <a:cs typeface="Arial" panose="020B0604020202020204" pitchFamily="34" charset="0"/>
              </a:rPr>
              <a:t>マネージド</a:t>
            </a:r>
            <a:endParaRPr lang="en-US" altLang="ja-JP" sz="800" dirty="0">
              <a:solidFill>
                <a:schemeClr val="tx1"/>
              </a:solidFill>
              <a:latin typeface="Arial" panose="020B0604020202020204" pitchFamily="34" charset="0"/>
              <a:cs typeface="Arial" panose="020B0604020202020204" pitchFamily="34" charset="0"/>
            </a:endParaRPr>
          </a:p>
        </p:txBody>
      </p:sp>
      <p:cxnSp>
        <p:nvCxnSpPr>
          <p:cNvPr id="25" name="直線コネクタ 24"/>
          <p:cNvCxnSpPr/>
          <p:nvPr/>
        </p:nvCxnSpPr>
        <p:spPr>
          <a:xfrm>
            <a:off x="458050" y="4081319"/>
            <a:ext cx="8536321"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458050" y="3269523"/>
            <a:ext cx="856957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87" name="Picture 3"/>
          <p:cNvPicPr>
            <a:picLocks noChangeAspect="1" noChangeArrowheads="1"/>
          </p:cNvPicPr>
          <p:nvPr/>
        </p:nvPicPr>
        <p:blipFill>
          <a:blip r:embed="rId3" cstate="print"/>
          <a:srcRect/>
          <a:stretch>
            <a:fillRect/>
          </a:stretch>
        </p:blipFill>
        <p:spPr bwMode="auto">
          <a:xfrm>
            <a:off x="5127723" y="3682782"/>
            <a:ext cx="1012019" cy="375004"/>
          </a:xfrm>
          <a:prstGeom prst="rect">
            <a:avLst/>
          </a:prstGeom>
          <a:noFill/>
          <a:ln w="9525">
            <a:noFill/>
            <a:miter lim="800000"/>
            <a:headEnd/>
            <a:tailEnd/>
          </a:ln>
        </p:spPr>
      </p:pic>
      <p:sp>
        <p:nvSpPr>
          <p:cNvPr id="88" name="テキスト ボックス 87"/>
          <p:cNvSpPr txBox="1"/>
          <p:nvPr/>
        </p:nvSpPr>
        <p:spPr>
          <a:xfrm>
            <a:off x="5287062" y="3498010"/>
            <a:ext cx="710451" cy="230832"/>
          </a:xfrm>
          <a:prstGeom prst="rect">
            <a:avLst/>
          </a:prstGeom>
          <a:noFill/>
        </p:spPr>
        <p:txBody>
          <a:bodyPr wrap="none" rtlCol="0">
            <a:spAutoFit/>
          </a:bodyPr>
          <a:lstStyle/>
          <a:p>
            <a:r>
              <a:rPr kumimoji="1" lang="en-US" altLang="ja-JP" sz="900" dirty="0" smtClean="0">
                <a:latin typeface="Arial" panose="020B0604020202020204" pitchFamily="34" charset="0"/>
                <a:cs typeface="Arial" panose="020B0604020202020204" pitchFamily="34" charset="0"/>
              </a:rPr>
              <a:t>SG250-26</a:t>
            </a:r>
            <a:endParaRPr kumimoji="1" lang="ja-JP" altLang="en-US" sz="900" dirty="0">
              <a:latin typeface="Arial" panose="020B0604020202020204" pitchFamily="34" charset="0"/>
              <a:cs typeface="Arial" panose="020B0604020202020204" pitchFamily="34" charset="0"/>
            </a:endParaRPr>
          </a:p>
        </p:txBody>
      </p:sp>
      <p:pic>
        <p:nvPicPr>
          <p:cNvPr id="94" name="Picture 14"/>
          <p:cNvPicPr>
            <a:picLocks noChangeAspect="1" noChangeArrowheads="1"/>
          </p:cNvPicPr>
          <p:nvPr/>
        </p:nvPicPr>
        <p:blipFill>
          <a:blip r:embed="rId4"/>
          <a:srcRect/>
          <a:stretch>
            <a:fillRect/>
          </a:stretch>
        </p:blipFill>
        <p:spPr bwMode="auto">
          <a:xfrm>
            <a:off x="7341066" y="2856265"/>
            <a:ext cx="1022741" cy="270086"/>
          </a:xfrm>
          <a:prstGeom prst="rect">
            <a:avLst/>
          </a:prstGeom>
          <a:noFill/>
          <a:ln w="9525">
            <a:noFill/>
            <a:miter lim="800000"/>
            <a:headEnd/>
            <a:tailEnd/>
          </a:ln>
        </p:spPr>
      </p:pic>
      <p:sp>
        <p:nvSpPr>
          <p:cNvPr id="95" name="テキスト ボックス 94"/>
          <p:cNvSpPr txBox="1"/>
          <p:nvPr/>
        </p:nvSpPr>
        <p:spPr>
          <a:xfrm>
            <a:off x="7457135" y="2694010"/>
            <a:ext cx="710451" cy="230832"/>
          </a:xfrm>
          <a:prstGeom prst="rect">
            <a:avLst/>
          </a:prstGeom>
          <a:noFill/>
        </p:spPr>
        <p:txBody>
          <a:bodyPr wrap="none" rtlCol="0">
            <a:spAutoFit/>
          </a:bodyPr>
          <a:lstStyle/>
          <a:p>
            <a:pPr algn="ctr"/>
            <a:r>
              <a:rPr kumimoji="1" lang="en-US" altLang="ja-JP" sz="900" dirty="0" smtClean="0">
                <a:latin typeface="Arial" panose="020B0604020202020204" pitchFamily="34" charset="0"/>
                <a:cs typeface="Arial" panose="020B0604020202020204" pitchFamily="34" charset="0"/>
              </a:rPr>
              <a:t>SG300-48</a:t>
            </a:r>
          </a:p>
        </p:txBody>
      </p:sp>
      <p:sp>
        <p:nvSpPr>
          <p:cNvPr id="100" name="テキスト ボックス 58"/>
          <p:cNvSpPr txBox="1">
            <a:spLocks noChangeArrowheads="1"/>
          </p:cNvSpPr>
          <p:nvPr/>
        </p:nvSpPr>
        <p:spPr bwMode="auto">
          <a:xfrm>
            <a:off x="1439160" y="4436528"/>
            <a:ext cx="793807" cy="230832"/>
          </a:xfrm>
          <a:prstGeom prst="rect">
            <a:avLst/>
          </a:prstGeom>
          <a:noFill/>
          <a:ln w="9525">
            <a:noFill/>
            <a:miter lim="800000"/>
            <a:headEnd/>
            <a:tailEnd/>
          </a:ln>
        </p:spPr>
        <p:txBody>
          <a:bodyPr wrap="none">
            <a:spAutoFit/>
          </a:bodyPr>
          <a:lstStyle/>
          <a:p>
            <a:pPr algn="ctr"/>
            <a:r>
              <a:rPr lang="en-US" altLang="ja-JP" sz="900" smtClean="0">
                <a:latin typeface="Arial" panose="020B0604020202020204" pitchFamily="34" charset="0"/>
                <a:cs typeface="Arial" panose="020B0604020202020204" pitchFamily="34" charset="0"/>
              </a:rPr>
              <a:t>SG110D-08</a:t>
            </a:r>
            <a:endParaRPr lang="en-US" altLang="ja-JP" sz="900" dirty="0" smtClean="0">
              <a:latin typeface="Arial" panose="020B0604020202020204" pitchFamily="34" charset="0"/>
              <a:cs typeface="Arial" panose="020B0604020202020204" pitchFamily="34" charset="0"/>
            </a:endParaRPr>
          </a:p>
        </p:txBody>
      </p:sp>
      <p:pic>
        <p:nvPicPr>
          <p:cNvPr id="101" name="Picture 4"/>
          <p:cNvPicPr>
            <a:picLocks noChangeAspect="1" noChangeArrowheads="1"/>
          </p:cNvPicPr>
          <p:nvPr/>
        </p:nvPicPr>
        <p:blipFill>
          <a:blip r:embed="rId5" cstate="print"/>
          <a:srcRect/>
          <a:stretch>
            <a:fillRect/>
          </a:stretch>
        </p:blipFill>
        <p:spPr bwMode="auto">
          <a:xfrm>
            <a:off x="1439160" y="4640616"/>
            <a:ext cx="781310" cy="241265"/>
          </a:xfrm>
          <a:prstGeom prst="rect">
            <a:avLst/>
          </a:prstGeom>
          <a:noFill/>
          <a:ln w="9525">
            <a:noFill/>
            <a:miter lim="800000"/>
            <a:headEnd/>
            <a:tailEnd/>
          </a:ln>
        </p:spPr>
      </p:pic>
      <p:sp>
        <p:nvSpPr>
          <p:cNvPr id="106" name="テキスト ボックス 58"/>
          <p:cNvSpPr txBox="1">
            <a:spLocks noChangeArrowheads="1"/>
          </p:cNvSpPr>
          <p:nvPr/>
        </p:nvSpPr>
        <p:spPr bwMode="auto">
          <a:xfrm>
            <a:off x="3490975" y="4415880"/>
            <a:ext cx="710451" cy="230832"/>
          </a:xfrm>
          <a:prstGeom prst="rect">
            <a:avLst/>
          </a:prstGeom>
          <a:noFill/>
          <a:ln w="9525">
            <a:noFill/>
            <a:miter lim="800000"/>
            <a:headEnd/>
            <a:tailEnd/>
          </a:ln>
        </p:spPr>
        <p:txBody>
          <a:bodyPr wrap="none">
            <a:spAutoFit/>
          </a:bodyPr>
          <a:lstStyle/>
          <a:p>
            <a:pPr algn="ctr"/>
            <a:r>
              <a:rPr lang="en-US" altLang="ja-JP" sz="900" smtClean="0">
                <a:latin typeface="Arial" panose="020B0604020202020204" pitchFamily="34" charset="0"/>
                <a:cs typeface="Arial" panose="020B0604020202020204" pitchFamily="34" charset="0"/>
              </a:rPr>
              <a:t>SG110-16</a:t>
            </a:r>
            <a:endParaRPr lang="en-US" altLang="ja-JP" sz="900" dirty="0" smtClean="0">
              <a:latin typeface="Arial" panose="020B0604020202020204" pitchFamily="34" charset="0"/>
              <a:cs typeface="Arial" panose="020B0604020202020204" pitchFamily="34" charset="0"/>
            </a:endParaRPr>
          </a:p>
        </p:txBody>
      </p:sp>
      <p:pic>
        <p:nvPicPr>
          <p:cNvPr id="107" name="Picture 8"/>
          <p:cNvPicPr>
            <a:picLocks noChangeAspect="1" noChangeArrowheads="1"/>
          </p:cNvPicPr>
          <p:nvPr/>
        </p:nvPicPr>
        <p:blipFill>
          <a:blip r:embed="rId6" cstate="print"/>
          <a:srcRect/>
          <a:stretch>
            <a:fillRect/>
          </a:stretch>
        </p:blipFill>
        <p:spPr bwMode="auto">
          <a:xfrm>
            <a:off x="3325066" y="4636838"/>
            <a:ext cx="991384" cy="248820"/>
          </a:xfrm>
          <a:prstGeom prst="rect">
            <a:avLst/>
          </a:prstGeom>
          <a:noFill/>
          <a:ln w="9525">
            <a:noFill/>
            <a:miter lim="800000"/>
            <a:headEnd/>
            <a:tailEnd/>
          </a:ln>
        </p:spPr>
      </p:pic>
      <p:pic>
        <p:nvPicPr>
          <p:cNvPr id="109" name="Picture 88" descr="http://www.cisco.com/en/US/prod/switches/ps5718/ps10863/SG102-24-450x160.jpg"/>
          <p:cNvPicPr>
            <a:picLocks noChangeAspect="1" noChangeArrowheads="1"/>
          </p:cNvPicPr>
          <p:nvPr/>
        </p:nvPicPr>
        <p:blipFill>
          <a:blip r:embed="rId7" cstate="print"/>
          <a:srcRect/>
          <a:stretch>
            <a:fillRect/>
          </a:stretch>
        </p:blipFill>
        <p:spPr bwMode="auto">
          <a:xfrm>
            <a:off x="5116055" y="4557025"/>
            <a:ext cx="1016633" cy="476232"/>
          </a:xfrm>
          <a:prstGeom prst="rect">
            <a:avLst/>
          </a:prstGeom>
          <a:noFill/>
          <a:ln w="9525">
            <a:noFill/>
            <a:miter lim="800000"/>
            <a:headEnd/>
            <a:tailEnd/>
          </a:ln>
        </p:spPr>
      </p:pic>
      <p:sp>
        <p:nvSpPr>
          <p:cNvPr id="110" name="テキスト ボックス 58"/>
          <p:cNvSpPr txBox="1">
            <a:spLocks noChangeArrowheads="1"/>
          </p:cNvSpPr>
          <p:nvPr/>
        </p:nvSpPr>
        <p:spPr bwMode="auto">
          <a:xfrm>
            <a:off x="5175266" y="4415880"/>
            <a:ext cx="798384"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SG112-24</a:t>
            </a:r>
          </a:p>
        </p:txBody>
      </p:sp>
      <p:sp>
        <p:nvSpPr>
          <p:cNvPr id="112" name="テキスト ボックス 58"/>
          <p:cNvSpPr txBox="1">
            <a:spLocks noChangeArrowheads="1"/>
          </p:cNvSpPr>
          <p:nvPr/>
        </p:nvSpPr>
        <p:spPr bwMode="auto">
          <a:xfrm>
            <a:off x="1110317" y="3517221"/>
            <a:ext cx="1594024" cy="230832"/>
          </a:xfrm>
          <a:prstGeom prst="rect">
            <a:avLst/>
          </a:prstGeom>
          <a:noFill/>
          <a:ln w="9525">
            <a:noFill/>
            <a:miter lim="800000"/>
            <a:headEnd/>
            <a:tailEnd/>
          </a:ln>
        </p:spPr>
        <p:txBody>
          <a:bodyPr wrap="square">
            <a:spAutoFit/>
          </a:bodyPr>
          <a:lstStyle/>
          <a:p>
            <a:pPr algn="ctr"/>
            <a:r>
              <a:rPr lang="en-US" altLang="ja-JP" sz="900" smtClean="0">
                <a:latin typeface="Arial" panose="020B0604020202020204" pitchFamily="34" charset="0"/>
                <a:cs typeface="Arial" panose="020B0604020202020204" pitchFamily="34" charset="0"/>
              </a:rPr>
              <a:t>SG200-08-JP</a:t>
            </a:r>
            <a:endParaRPr lang="en-US" altLang="ja-JP" sz="900" dirty="0" smtClean="0">
              <a:latin typeface="Arial" panose="020B0604020202020204" pitchFamily="34" charset="0"/>
              <a:cs typeface="Arial" panose="020B0604020202020204" pitchFamily="34" charset="0"/>
            </a:endParaRPr>
          </a:p>
        </p:txBody>
      </p:sp>
      <p:pic>
        <p:nvPicPr>
          <p:cNvPr id="113" name="Picture 2"/>
          <p:cNvPicPr>
            <a:picLocks noChangeAspect="1" noChangeArrowheads="1"/>
          </p:cNvPicPr>
          <p:nvPr/>
        </p:nvPicPr>
        <p:blipFill>
          <a:blip r:embed="rId8" cstate="print"/>
          <a:srcRect/>
          <a:stretch>
            <a:fillRect/>
          </a:stretch>
        </p:blipFill>
        <p:spPr bwMode="auto">
          <a:xfrm>
            <a:off x="1469706" y="3699718"/>
            <a:ext cx="761445" cy="230713"/>
          </a:xfrm>
          <a:prstGeom prst="rect">
            <a:avLst/>
          </a:prstGeom>
          <a:noFill/>
          <a:ln w="9525">
            <a:noFill/>
            <a:miter lim="800000"/>
            <a:headEnd/>
            <a:tailEnd/>
          </a:ln>
        </p:spPr>
      </p:pic>
      <p:sp>
        <p:nvSpPr>
          <p:cNvPr id="118" name="テキスト ボックス 61"/>
          <p:cNvSpPr txBox="1">
            <a:spLocks noChangeArrowheads="1"/>
          </p:cNvSpPr>
          <p:nvPr/>
        </p:nvSpPr>
        <p:spPr bwMode="auto">
          <a:xfrm>
            <a:off x="1796107" y="2479315"/>
            <a:ext cx="1103626"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SG350-10P</a:t>
            </a:r>
          </a:p>
        </p:txBody>
      </p:sp>
      <p:pic>
        <p:nvPicPr>
          <p:cNvPr id="119" name="Picture 3"/>
          <p:cNvPicPr>
            <a:picLocks noChangeAspect="1" noChangeArrowheads="1"/>
          </p:cNvPicPr>
          <p:nvPr/>
        </p:nvPicPr>
        <p:blipFill>
          <a:blip r:embed="rId9" cstate="print"/>
          <a:srcRect/>
          <a:stretch>
            <a:fillRect/>
          </a:stretch>
        </p:blipFill>
        <p:spPr bwMode="auto">
          <a:xfrm>
            <a:off x="1951591" y="2694105"/>
            <a:ext cx="765379" cy="235178"/>
          </a:xfrm>
          <a:prstGeom prst="rect">
            <a:avLst/>
          </a:prstGeom>
          <a:noFill/>
          <a:ln w="9525">
            <a:noFill/>
            <a:miter lim="800000"/>
            <a:headEnd/>
            <a:tailEnd/>
          </a:ln>
        </p:spPr>
      </p:pic>
      <p:pic>
        <p:nvPicPr>
          <p:cNvPr id="122" name="Picture 3"/>
          <p:cNvPicPr>
            <a:picLocks noChangeAspect="1" noChangeArrowheads="1"/>
          </p:cNvPicPr>
          <p:nvPr/>
        </p:nvPicPr>
        <p:blipFill>
          <a:blip r:embed="rId9" cstate="print"/>
          <a:srcRect/>
          <a:stretch>
            <a:fillRect/>
          </a:stretch>
        </p:blipFill>
        <p:spPr bwMode="auto">
          <a:xfrm>
            <a:off x="1514755" y="2229351"/>
            <a:ext cx="693865" cy="213205"/>
          </a:xfrm>
          <a:prstGeom prst="rect">
            <a:avLst/>
          </a:prstGeom>
          <a:noFill/>
          <a:ln w="9525">
            <a:noFill/>
            <a:miter lim="800000"/>
            <a:headEnd/>
            <a:tailEnd/>
          </a:ln>
        </p:spPr>
      </p:pic>
      <p:sp>
        <p:nvSpPr>
          <p:cNvPr id="124" name="テキスト ボックス 61"/>
          <p:cNvSpPr txBox="1">
            <a:spLocks noChangeArrowheads="1"/>
          </p:cNvSpPr>
          <p:nvPr/>
        </p:nvSpPr>
        <p:spPr bwMode="auto">
          <a:xfrm>
            <a:off x="914916" y="2463273"/>
            <a:ext cx="824116"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SG350-10</a:t>
            </a:r>
          </a:p>
        </p:txBody>
      </p:sp>
      <p:pic>
        <p:nvPicPr>
          <p:cNvPr id="125" name="Picture 3"/>
          <p:cNvPicPr>
            <a:picLocks noChangeAspect="1" noChangeArrowheads="1"/>
          </p:cNvPicPr>
          <p:nvPr/>
        </p:nvPicPr>
        <p:blipFill>
          <a:blip r:embed="rId9" cstate="print"/>
          <a:srcRect/>
          <a:stretch>
            <a:fillRect/>
          </a:stretch>
        </p:blipFill>
        <p:spPr bwMode="auto">
          <a:xfrm>
            <a:off x="952084" y="2687370"/>
            <a:ext cx="761445" cy="233971"/>
          </a:xfrm>
          <a:prstGeom prst="rect">
            <a:avLst/>
          </a:prstGeom>
          <a:noFill/>
          <a:ln w="9525">
            <a:noFill/>
            <a:miter lim="800000"/>
            <a:headEnd/>
            <a:tailEnd/>
          </a:ln>
        </p:spPr>
      </p:pic>
      <p:sp>
        <p:nvSpPr>
          <p:cNvPr id="127" name="テキスト ボックス 61"/>
          <p:cNvSpPr txBox="1">
            <a:spLocks noChangeArrowheads="1"/>
          </p:cNvSpPr>
          <p:nvPr/>
        </p:nvSpPr>
        <p:spPr bwMode="auto">
          <a:xfrm>
            <a:off x="3162329" y="2351627"/>
            <a:ext cx="1383066" cy="230832"/>
          </a:xfrm>
          <a:prstGeom prst="rect">
            <a:avLst/>
          </a:prstGeom>
          <a:noFill/>
          <a:ln w="9525">
            <a:noFill/>
            <a:miter lim="800000"/>
            <a:headEnd/>
            <a:tailEnd/>
          </a:ln>
        </p:spPr>
        <p:txBody>
          <a:bodyPr wrap="square">
            <a:spAutoFit/>
          </a:bodyPr>
          <a:lstStyle/>
          <a:p>
            <a:pPr algn="ctr"/>
            <a:r>
              <a:rPr lang="en-US" altLang="ja-JP" sz="900" smtClean="0">
                <a:latin typeface="Arial" panose="020B0604020202020204" pitchFamily="34" charset="0"/>
                <a:cs typeface="Arial" panose="020B0604020202020204" pitchFamily="34" charset="0"/>
              </a:rPr>
              <a:t>SG300-20</a:t>
            </a:r>
            <a:endParaRPr lang="en-US" altLang="ja-JP" sz="900" dirty="0" smtClean="0">
              <a:latin typeface="Arial" panose="020B0604020202020204" pitchFamily="34" charset="0"/>
              <a:cs typeface="Arial" panose="020B0604020202020204" pitchFamily="34" charset="0"/>
            </a:endParaRPr>
          </a:p>
        </p:txBody>
      </p:sp>
      <p:pic>
        <p:nvPicPr>
          <p:cNvPr id="128" name="Picture 4"/>
          <p:cNvPicPr>
            <a:picLocks noChangeAspect="1" noChangeArrowheads="1"/>
          </p:cNvPicPr>
          <p:nvPr/>
        </p:nvPicPr>
        <p:blipFill>
          <a:blip r:embed="rId10" cstate="print"/>
          <a:srcRect/>
          <a:stretch>
            <a:fillRect/>
          </a:stretch>
        </p:blipFill>
        <p:spPr bwMode="auto">
          <a:xfrm>
            <a:off x="3259628" y="2548276"/>
            <a:ext cx="1188469" cy="256079"/>
          </a:xfrm>
          <a:prstGeom prst="rect">
            <a:avLst/>
          </a:prstGeom>
          <a:noFill/>
          <a:ln w="9525">
            <a:noFill/>
            <a:miter lim="800000"/>
            <a:headEnd/>
            <a:tailEnd/>
          </a:ln>
        </p:spPr>
      </p:pic>
      <p:sp>
        <p:nvSpPr>
          <p:cNvPr id="130" name="テキスト ボックス 64"/>
          <p:cNvSpPr txBox="1">
            <a:spLocks noChangeArrowheads="1"/>
          </p:cNvSpPr>
          <p:nvPr/>
        </p:nvSpPr>
        <p:spPr bwMode="auto">
          <a:xfrm>
            <a:off x="5009358" y="2799273"/>
            <a:ext cx="1361822" cy="230832"/>
          </a:xfrm>
          <a:prstGeom prst="rect">
            <a:avLst/>
          </a:prstGeom>
          <a:noFill/>
          <a:ln w="9525">
            <a:noFill/>
            <a:miter lim="800000"/>
            <a:headEnd/>
            <a:tailEnd/>
          </a:ln>
        </p:spPr>
        <p:txBody>
          <a:bodyPr wrap="square">
            <a:spAutoFit/>
          </a:bodyPr>
          <a:lstStyle/>
          <a:p>
            <a:pPr algn="ctr"/>
            <a:r>
              <a:rPr lang="en-US" altLang="ja-JP" sz="900" smtClean="0">
                <a:latin typeface="Arial" panose="020B0604020202020204" pitchFamily="34" charset="0"/>
                <a:cs typeface="Arial" panose="020B0604020202020204" pitchFamily="34" charset="0"/>
              </a:rPr>
              <a:t>SG300-28</a:t>
            </a:r>
            <a:endParaRPr lang="en-US" altLang="ja-JP" sz="900" dirty="0" smtClean="0">
              <a:latin typeface="Arial" panose="020B0604020202020204" pitchFamily="34" charset="0"/>
              <a:cs typeface="Arial" panose="020B0604020202020204" pitchFamily="34" charset="0"/>
            </a:endParaRPr>
          </a:p>
        </p:txBody>
      </p:sp>
      <p:pic>
        <p:nvPicPr>
          <p:cNvPr id="131" name="Picture 7"/>
          <p:cNvPicPr>
            <a:picLocks noChangeAspect="1" noChangeArrowheads="1"/>
          </p:cNvPicPr>
          <p:nvPr/>
        </p:nvPicPr>
        <p:blipFill>
          <a:blip r:embed="rId11" cstate="print"/>
          <a:srcRect/>
          <a:stretch>
            <a:fillRect/>
          </a:stretch>
        </p:blipFill>
        <p:spPr bwMode="auto">
          <a:xfrm>
            <a:off x="5234639" y="2980771"/>
            <a:ext cx="790737" cy="217078"/>
          </a:xfrm>
          <a:prstGeom prst="rect">
            <a:avLst/>
          </a:prstGeom>
          <a:noFill/>
          <a:ln w="9525">
            <a:noFill/>
            <a:miter lim="800000"/>
            <a:headEnd/>
            <a:tailEnd/>
          </a:ln>
        </p:spPr>
      </p:pic>
      <p:sp>
        <p:nvSpPr>
          <p:cNvPr id="168" name="Title 1"/>
          <p:cNvSpPr>
            <a:spLocks noGrp="1"/>
          </p:cNvSpPr>
          <p:nvPr>
            <p:ph type="title"/>
          </p:nvPr>
        </p:nvSpPr>
        <p:spPr>
          <a:xfrm>
            <a:off x="437766" y="341315"/>
            <a:ext cx="8345488" cy="573086"/>
          </a:xfrm>
        </p:spPr>
        <p:txBody>
          <a:bodyPr/>
          <a:lstStyle/>
          <a:p>
            <a:r>
              <a:rPr lang="ja-JP" altLang="en-US" dirty="0" smtClean="0"/>
              <a:t>アクセス</a:t>
            </a:r>
            <a:r>
              <a:rPr lang="en-US" altLang="ja-JP" dirty="0" smtClean="0"/>
              <a:t> </a:t>
            </a:r>
            <a:r>
              <a:rPr lang="ja-JP" altLang="en-US" dirty="0" smtClean="0"/>
              <a:t>スイッチ製品ラインアップ</a:t>
            </a:r>
            <a:endParaRPr lang="en-US" sz="2000" dirty="0">
              <a:solidFill>
                <a:schemeClr val="tx2"/>
              </a:solidFill>
            </a:endParaRPr>
          </a:p>
        </p:txBody>
      </p:sp>
      <p:pic>
        <p:nvPicPr>
          <p:cNvPr id="40" name="図 3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8824" b="78824" l="0" r="100000">
                        <a14:foregroundMark x1="14107" y1="41176" x2="14107" y2="41176"/>
                        <a14:foregroundMark x1="7837" y1="41961" x2="7837" y2="41961"/>
                      </a14:backgroundRemoval>
                    </a14:imgEffect>
                  </a14:imgLayer>
                </a14:imgProps>
              </a:ext>
              <a:ext uri="{28A0092B-C50C-407E-A947-70E740481C1C}">
                <a14:useLocalDpi xmlns:a14="http://schemas.microsoft.com/office/drawing/2010/main"/>
              </a:ext>
            </a:extLst>
          </a:blip>
          <a:srcRect t="11616" b="13622"/>
          <a:stretch/>
        </p:blipFill>
        <p:spPr>
          <a:xfrm>
            <a:off x="3451379" y="1628812"/>
            <a:ext cx="822315" cy="491825"/>
          </a:xfrm>
          <a:prstGeom prst="rect">
            <a:avLst/>
          </a:prstGeom>
        </p:spPr>
      </p:pic>
      <p:pic>
        <p:nvPicPr>
          <p:cNvPr id="41" name="図 4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32360" b="67640" l="585" r="100000"/>
                    </a14:imgEffect>
                  </a14:imgLayer>
                </a14:imgProps>
              </a:ext>
              <a:ext uri="{28A0092B-C50C-407E-A947-70E740481C1C}">
                <a14:useLocalDpi xmlns:a14="http://schemas.microsoft.com/office/drawing/2010/main"/>
              </a:ext>
            </a:extLst>
          </a:blip>
          <a:srcRect t="28407" b="27931"/>
          <a:stretch/>
        </p:blipFill>
        <p:spPr>
          <a:xfrm>
            <a:off x="5077122" y="1721128"/>
            <a:ext cx="1094501" cy="382306"/>
          </a:xfrm>
          <a:prstGeom prst="rect">
            <a:avLst/>
          </a:prstGeom>
        </p:spPr>
      </p:pic>
      <p:pic>
        <p:nvPicPr>
          <p:cNvPr id="42" name="図 41"/>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1961" b="78039" l="0" r="100000">
                        <a14:foregroundMark x1="12226" y1="42353" x2="12226" y2="42353"/>
                        <a14:foregroundMark x1="8464" y1="42353" x2="8464" y2="42353"/>
                        <a14:foregroundMark x1="17555" y1="37647" x2="17555" y2="37647"/>
                      </a14:backgroundRemoval>
                    </a14:imgEffect>
                  </a14:imgLayer>
                </a14:imgProps>
              </a:ext>
              <a:ext uri="{28A0092B-C50C-407E-A947-70E740481C1C}">
                <a14:useLocalDpi xmlns:a14="http://schemas.microsoft.com/office/drawing/2010/main"/>
              </a:ext>
            </a:extLst>
          </a:blip>
          <a:srcRect t="15223" b="14459"/>
          <a:stretch/>
        </p:blipFill>
        <p:spPr>
          <a:xfrm>
            <a:off x="1566004" y="1700292"/>
            <a:ext cx="747559" cy="420537"/>
          </a:xfrm>
          <a:prstGeom prst="rect">
            <a:avLst/>
          </a:prstGeom>
        </p:spPr>
      </p:pic>
      <p:pic>
        <p:nvPicPr>
          <p:cNvPr id="43" name="図 42"/>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845" b="89119" l="0" r="100000">
                        <a14:backgroundMark x1="90253" y1="69430" x2="90253" y2="69430"/>
                      </a14:backgroundRemoval>
                    </a14:imgEffect>
                  </a14:imgLayer>
                </a14:imgProps>
              </a:ext>
              <a:ext uri="{28A0092B-C50C-407E-A947-70E740481C1C}">
                <a14:useLocalDpi xmlns:a14="http://schemas.microsoft.com/office/drawing/2010/main"/>
              </a:ext>
            </a:extLst>
          </a:blip>
          <a:srcRect/>
          <a:stretch/>
        </p:blipFill>
        <p:spPr>
          <a:xfrm>
            <a:off x="7184274" y="1693182"/>
            <a:ext cx="1203951" cy="453105"/>
          </a:xfrm>
          <a:prstGeom prst="rect">
            <a:avLst/>
          </a:prstGeom>
        </p:spPr>
      </p:pic>
      <p:sp>
        <p:nvSpPr>
          <p:cNvPr id="44" name="テキスト ボックス 61"/>
          <p:cNvSpPr txBox="1">
            <a:spLocks noChangeArrowheads="1"/>
          </p:cNvSpPr>
          <p:nvPr/>
        </p:nvSpPr>
        <p:spPr bwMode="auto">
          <a:xfrm>
            <a:off x="1133587" y="1277362"/>
            <a:ext cx="1605970" cy="230832"/>
          </a:xfrm>
          <a:prstGeom prst="rect">
            <a:avLst/>
          </a:prstGeom>
          <a:noFill/>
          <a:ln w="9525">
            <a:noFill/>
            <a:miter lim="800000"/>
            <a:headEnd/>
            <a:tailEnd/>
          </a:ln>
        </p:spPr>
        <p:txBody>
          <a:bodyPr wrap="square">
            <a:spAutoFit/>
          </a:bodyPr>
          <a:lstStyle/>
          <a:p>
            <a:pPr algn="ctr"/>
            <a:r>
              <a:rPr lang="en-US" altLang="ja-JP" sz="900" smtClean="0">
                <a:latin typeface="Arial" panose="020B0604020202020204" pitchFamily="34" charset="0"/>
                <a:cs typeface="Arial" panose="020B0604020202020204" pitchFamily="34" charset="0"/>
              </a:rPr>
              <a:t>Catalyst 2960-L-8TS</a:t>
            </a:r>
            <a:endParaRPr lang="en-US" altLang="ja-JP" sz="900" dirty="0" smtClean="0">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20"/>
          <a:stretch>
            <a:fillRect/>
          </a:stretch>
        </p:blipFill>
        <p:spPr>
          <a:xfrm>
            <a:off x="1569239" y="1452287"/>
            <a:ext cx="740102" cy="199854"/>
          </a:xfrm>
          <a:prstGeom prst="rect">
            <a:avLst/>
          </a:prstGeom>
        </p:spPr>
      </p:pic>
      <p:sp>
        <p:nvSpPr>
          <p:cNvPr id="47" name="テキスト ボックス 61"/>
          <p:cNvSpPr txBox="1">
            <a:spLocks noChangeArrowheads="1"/>
          </p:cNvSpPr>
          <p:nvPr/>
        </p:nvSpPr>
        <p:spPr bwMode="auto">
          <a:xfrm>
            <a:off x="3059551" y="1268186"/>
            <a:ext cx="1605970"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Catalyst 2960-L-16TS</a:t>
            </a:r>
          </a:p>
        </p:txBody>
      </p:sp>
      <p:pic>
        <p:nvPicPr>
          <p:cNvPr id="4" name="図 3"/>
          <p:cNvPicPr>
            <a:picLocks noChangeAspect="1"/>
          </p:cNvPicPr>
          <p:nvPr/>
        </p:nvPicPr>
        <p:blipFill>
          <a:blip r:embed="rId21"/>
          <a:stretch>
            <a:fillRect/>
          </a:stretch>
        </p:blipFill>
        <p:spPr>
          <a:xfrm>
            <a:off x="3385897" y="1443796"/>
            <a:ext cx="815529" cy="143250"/>
          </a:xfrm>
          <a:prstGeom prst="rect">
            <a:avLst/>
          </a:prstGeom>
        </p:spPr>
      </p:pic>
      <p:pic>
        <p:nvPicPr>
          <p:cNvPr id="5" name="図 4"/>
          <p:cNvPicPr>
            <a:picLocks noChangeAspect="1"/>
          </p:cNvPicPr>
          <p:nvPr/>
        </p:nvPicPr>
        <p:blipFill>
          <a:blip r:embed="rId22"/>
          <a:stretch>
            <a:fillRect/>
          </a:stretch>
        </p:blipFill>
        <p:spPr>
          <a:xfrm>
            <a:off x="5148836" y="1455701"/>
            <a:ext cx="981642" cy="197359"/>
          </a:xfrm>
          <a:prstGeom prst="rect">
            <a:avLst/>
          </a:prstGeom>
        </p:spPr>
      </p:pic>
      <p:sp>
        <p:nvSpPr>
          <p:cNvPr id="50" name="テキスト ボックス 61"/>
          <p:cNvSpPr txBox="1">
            <a:spLocks noChangeArrowheads="1"/>
          </p:cNvSpPr>
          <p:nvPr/>
        </p:nvSpPr>
        <p:spPr bwMode="auto">
          <a:xfrm>
            <a:off x="1133587" y="1636734"/>
            <a:ext cx="1605970"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Catalyst 2960-L-8PS</a:t>
            </a:r>
          </a:p>
        </p:txBody>
      </p:sp>
      <p:sp>
        <p:nvSpPr>
          <p:cNvPr id="51" name="テキスト ボックス 61"/>
          <p:cNvSpPr txBox="1">
            <a:spLocks noChangeArrowheads="1"/>
          </p:cNvSpPr>
          <p:nvPr/>
        </p:nvSpPr>
        <p:spPr bwMode="auto">
          <a:xfrm>
            <a:off x="3059551" y="1617473"/>
            <a:ext cx="1605970"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Catalyst 2960-L-16PS</a:t>
            </a:r>
          </a:p>
        </p:txBody>
      </p:sp>
      <p:sp>
        <p:nvSpPr>
          <p:cNvPr id="52" name="テキスト ボックス 61"/>
          <p:cNvSpPr txBox="1">
            <a:spLocks noChangeArrowheads="1"/>
          </p:cNvSpPr>
          <p:nvPr/>
        </p:nvSpPr>
        <p:spPr bwMode="auto">
          <a:xfrm>
            <a:off x="4839303" y="1268186"/>
            <a:ext cx="1605970"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Catalyst 2960-L-24TS</a:t>
            </a:r>
          </a:p>
        </p:txBody>
      </p:sp>
      <p:sp>
        <p:nvSpPr>
          <p:cNvPr id="53" name="テキスト ボックス 61"/>
          <p:cNvSpPr txBox="1">
            <a:spLocks noChangeArrowheads="1"/>
          </p:cNvSpPr>
          <p:nvPr/>
        </p:nvSpPr>
        <p:spPr bwMode="auto">
          <a:xfrm>
            <a:off x="4839303" y="1617473"/>
            <a:ext cx="1605970"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Catalyst 2960-L-24PS</a:t>
            </a:r>
          </a:p>
        </p:txBody>
      </p:sp>
      <p:sp>
        <p:nvSpPr>
          <p:cNvPr id="54" name="テキスト ボックス 61"/>
          <p:cNvSpPr txBox="1">
            <a:spLocks noChangeArrowheads="1"/>
          </p:cNvSpPr>
          <p:nvPr/>
        </p:nvSpPr>
        <p:spPr bwMode="auto">
          <a:xfrm>
            <a:off x="6938739" y="1268186"/>
            <a:ext cx="1605970"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Catalyst 2960-L-48TS</a:t>
            </a:r>
          </a:p>
        </p:txBody>
      </p:sp>
      <p:sp>
        <p:nvSpPr>
          <p:cNvPr id="55" name="テキスト ボックス 61"/>
          <p:cNvSpPr txBox="1">
            <a:spLocks noChangeArrowheads="1"/>
          </p:cNvSpPr>
          <p:nvPr/>
        </p:nvSpPr>
        <p:spPr bwMode="auto">
          <a:xfrm>
            <a:off x="6938739" y="1617473"/>
            <a:ext cx="1605970"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Catalyst 2960-L-48PS</a:t>
            </a:r>
          </a:p>
        </p:txBody>
      </p:sp>
      <p:pic>
        <p:nvPicPr>
          <p:cNvPr id="12" name="図 11"/>
          <p:cNvPicPr>
            <a:picLocks noChangeAspect="1"/>
          </p:cNvPicPr>
          <p:nvPr/>
        </p:nvPicPr>
        <p:blipFill>
          <a:blip r:embed="rId23"/>
          <a:stretch>
            <a:fillRect/>
          </a:stretch>
        </p:blipFill>
        <p:spPr>
          <a:xfrm>
            <a:off x="7241626" y="1460088"/>
            <a:ext cx="1089245" cy="207655"/>
          </a:xfrm>
          <a:prstGeom prst="rect">
            <a:avLst/>
          </a:prstGeom>
        </p:spPr>
      </p:pic>
      <p:sp>
        <p:nvSpPr>
          <p:cNvPr id="57" name="テキスト ボックス 61"/>
          <p:cNvSpPr txBox="1">
            <a:spLocks noChangeArrowheads="1"/>
          </p:cNvSpPr>
          <p:nvPr/>
        </p:nvSpPr>
        <p:spPr bwMode="auto">
          <a:xfrm>
            <a:off x="1104964" y="2039123"/>
            <a:ext cx="1605970"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SG350-10MP</a:t>
            </a:r>
          </a:p>
        </p:txBody>
      </p:sp>
      <p:pic>
        <p:nvPicPr>
          <p:cNvPr id="13" name="図 12"/>
          <p:cNvPicPr>
            <a:picLocks noChangeAspect="1"/>
          </p:cNvPicPr>
          <p:nvPr/>
        </p:nvPicPr>
        <p:blipFill>
          <a:blip r:embed="rId24"/>
          <a:stretch>
            <a:fillRect/>
          </a:stretch>
        </p:blipFill>
        <p:spPr>
          <a:xfrm>
            <a:off x="3262879" y="3756091"/>
            <a:ext cx="1110823" cy="212178"/>
          </a:xfrm>
          <a:prstGeom prst="rect">
            <a:avLst/>
          </a:prstGeom>
        </p:spPr>
      </p:pic>
      <p:sp>
        <p:nvSpPr>
          <p:cNvPr id="60" name="テキスト ボックス 58"/>
          <p:cNvSpPr txBox="1">
            <a:spLocks noChangeArrowheads="1"/>
          </p:cNvSpPr>
          <p:nvPr/>
        </p:nvSpPr>
        <p:spPr bwMode="auto">
          <a:xfrm>
            <a:off x="3367654" y="3517221"/>
            <a:ext cx="989764"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SG200-18</a:t>
            </a:r>
          </a:p>
        </p:txBody>
      </p:sp>
      <p:sp>
        <p:nvSpPr>
          <p:cNvPr id="15" name="正方形/長方形 14"/>
          <p:cNvSpPr/>
          <p:nvPr/>
        </p:nvSpPr>
        <p:spPr>
          <a:xfrm rot="16200000">
            <a:off x="270588" y="4424567"/>
            <a:ext cx="869813" cy="344189"/>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sz="800" dirty="0" smtClean="0"/>
              <a:t>L2</a:t>
            </a:r>
          </a:p>
          <a:p>
            <a:pPr algn="ctr"/>
            <a:r>
              <a:rPr kumimoji="1" lang="ja-JP" altLang="en-US" sz="800" dirty="0" smtClean="0"/>
              <a:t>アンマネージド</a:t>
            </a:r>
          </a:p>
        </p:txBody>
      </p:sp>
      <p:grpSp>
        <p:nvGrpSpPr>
          <p:cNvPr id="9" name="図形グループ 8"/>
          <p:cNvGrpSpPr/>
          <p:nvPr/>
        </p:nvGrpSpPr>
        <p:grpSpPr>
          <a:xfrm>
            <a:off x="5011742" y="2067476"/>
            <a:ext cx="1173852" cy="389047"/>
            <a:chOff x="5647067" y="2304281"/>
            <a:chExt cx="1173852" cy="389047"/>
          </a:xfrm>
        </p:grpSpPr>
        <p:sp>
          <p:nvSpPr>
            <p:cNvPr id="133" name="テキスト ボックス 64"/>
            <p:cNvSpPr txBox="1">
              <a:spLocks noChangeArrowheads="1"/>
            </p:cNvSpPr>
            <p:nvPr/>
          </p:nvSpPr>
          <p:spPr bwMode="auto">
            <a:xfrm>
              <a:off x="5874286" y="2304281"/>
              <a:ext cx="844450" cy="230832"/>
            </a:xfrm>
            <a:prstGeom prst="rect">
              <a:avLst/>
            </a:prstGeom>
            <a:noFill/>
            <a:ln w="9525">
              <a:noFill/>
              <a:miter lim="800000"/>
              <a:headEnd/>
              <a:tailEnd/>
            </a:ln>
          </p:spPr>
          <p:txBody>
            <a:bodyPr wrap="square">
              <a:spAutoFit/>
            </a:bodyPr>
            <a:lstStyle/>
            <a:p>
              <a:pPr algn="ctr"/>
              <a:r>
                <a:rPr lang="en-US" altLang="ja-JP" sz="900" smtClean="0">
                  <a:latin typeface="Arial" panose="020B0604020202020204" pitchFamily="34" charset="0"/>
                  <a:cs typeface="Arial" panose="020B0604020202020204" pitchFamily="34" charset="0"/>
                </a:rPr>
                <a:t>SG350-28P</a:t>
              </a:r>
              <a:endParaRPr lang="en-US" altLang="ja-JP" sz="900" dirty="0" smtClean="0">
                <a:latin typeface="Arial" panose="020B0604020202020204" pitchFamily="34" charset="0"/>
                <a:cs typeface="Arial" panose="020B0604020202020204" pitchFamily="34" charset="0"/>
              </a:endParaRPr>
            </a:p>
          </p:txBody>
        </p:sp>
        <p:pic>
          <p:nvPicPr>
            <p:cNvPr id="7" name="図 6"/>
            <p:cNvPicPr>
              <a:picLocks noChangeAspect="1"/>
            </p:cNvPicPr>
            <p:nvPr/>
          </p:nvPicPr>
          <p:blipFill>
            <a:blip r:embed="rId25"/>
            <a:stretch>
              <a:fillRect/>
            </a:stretch>
          </p:blipFill>
          <p:spPr>
            <a:xfrm>
              <a:off x="5647067" y="2470228"/>
              <a:ext cx="1173852" cy="223100"/>
            </a:xfrm>
            <a:prstGeom prst="rect">
              <a:avLst/>
            </a:prstGeom>
          </p:spPr>
        </p:pic>
      </p:grpSp>
      <p:grpSp>
        <p:nvGrpSpPr>
          <p:cNvPr id="10" name="図形グループ 9"/>
          <p:cNvGrpSpPr/>
          <p:nvPr/>
        </p:nvGrpSpPr>
        <p:grpSpPr>
          <a:xfrm>
            <a:off x="5040553" y="2434387"/>
            <a:ext cx="1203467" cy="406727"/>
            <a:chOff x="4489635" y="2304281"/>
            <a:chExt cx="1203467" cy="406727"/>
          </a:xfrm>
        </p:grpSpPr>
        <p:pic>
          <p:nvPicPr>
            <p:cNvPr id="8" name="図 7"/>
            <p:cNvPicPr>
              <a:picLocks noChangeAspect="1"/>
            </p:cNvPicPr>
            <p:nvPr/>
          </p:nvPicPr>
          <p:blipFill>
            <a:blip r:embed="rId26"/>
            <a:stretch>
              <a:fillRect/>
            </a:stretch>
          </p:blipFill>
          <p:spPr>
            <a:xfrm>
              <a:off x="4489635" y="2474445"/>
              <a:ext cx="1203467" cy="236563"/>
            </a:xfrm>
            <a:prstGeom prst="rect">
              <a:avLst/>
            </a:prstGeom>
          </p:spPr>
        </p:pic>
        <p:sp>
          <p:nvSpPr>
            <p:cNvPr id="59" name="テキスト ボックス 64"/>
            <p:cNvSpPr txBox="1">
              <a:spLocks noChangeArrowheads="1"/>
            </p:cNvSpPr>
            <p:nvPr/>
          </p:nvSpPr>
          <p:spPr bwMode="auto">
            <a:xfrm>
              <a:off x="4730008" y="2304281"/>
              <a:ext cx="844450" cy="230832"/>
            </a:xfrm>
            <a:prstGeom prst="rect">
              <a:avLst/>
            </a:prstGeom>
            <a:noFill/>
            <a:ln w="9525">
              <a:noFill/>
              <a:miter lim="800000"/>
              <a:headEnd/>
              <a:tailEnd/>
            </a:ln>
          </p:spPr>
          <p:txBody>
            <a:bodyPr wrap="square">
              <a:spAutoFit/>
            </a:bodyPr>
            <a:lstStyle/>
            <a:p>
              <a:pPr algn="ctr"/>
              <a:r>
                <a:rPr lang="en-US" altLang="ja-JP" sz="900" dirty="0" smtClean="0">
                  <a:latin typeface="Arial" panose="020B0604020202020204" pitchFamily="34" charset="0"/>
                  <a:cs typeface="Arial" panose="020B0604020202020204" pitchFamily="34" charset="0"/>
                </a:rPr>
                <a:t>SG350-28</a:t>
              </a:r>
            </a:p>
          </p:txBody>
        </p:sp>
      </p:grpSp>
      <p:pic>
        <p:nvPicPr>
          <p:cNvPr id="24" name="図 23"/>
          <p:cNvPicPr>
            <a:picLocks noChangeAspect="1"/>
          </p:cNvPicPr>
          <p:nvPr/>
        </p:nvPicPr>
        <p:blipFill>
          <a:blip r:embed="rId27"/>
          <a:stretch>
            <a:fillRect/>
          </a:stretch>
        </p:blipFill>
        <p:spPr>
          <a:xfrm>
            <a:off x="7302276" y="2311055"/>
            <a:ext cx="1028595" cy="220414"/>
          </a:xfrm>
          <a:prstGeom prst="rect">
            <a:avLst/>
          </a:prstGeom>
        </p:spPr>
      </p:pic>
      <p:sp>
        <p:nvSpPr>
          <p:cNvPr id="68" name="テキスト ボックス 67"/>
          <p:cNvSpPr txBox="1"/>
          <p:nvPr/>
        </p:nvSpPr>
        <p:spPr>
          <a:xfrm>
            <a:off x="7422877" y="2185593"/>
            <a:ext cx="787395" cy="230832"/>
          </a:xfrm>
          <a:prstGeom prst="rect">
            <a:avLst/>
          </a:prstGeom>
          <a:noFill/>
        </p:spPr>
        <p:txBody>
          <a:bodyPr wrap="none" rtlCol="0">
            <a:spAutoFit/>
          </a:bodyPr>
          <a:lstStyle/>
          <a:p>
            <a:pPr algn="ctr"/>
            <a:r>
              <a:rPr kumimoji="1" lang="en-US" altLang="ja-JP" sz="900" dirty="0" smtClean="0">
                <a:latin typeface="Arial" panose="020B0604020202020204" pitchFamily="34" charset="0"/>
                <a:cs typeface="Arial" panose="020B0604020202020204" pitchFamily="34" charset="0"/>
              </a:rPr>
              <a:t>SG350-48P</a:t>
            </a:r>
          </a:p>
        </p:txBody>
      </p:sp>
    </p:spTree>
    <p:extLst>
      <p:ext uri="{BB962C8B-B14F-4D97-AF65-F5344CB8AC3E}">
        <p14:creationId xmlns:p14="http://schemas.microsoft.com/office/powerpoint/2010/main" val="1908282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Cisco 8</a:t>
            </a:r>
            <a:r>
              <a:rPr kumimoji="1" lang="ja-JP" altLang="en-US" dirty="0" smtClean="0"/>
              <a:t>ポート アクセス</a:t>
            </a:r>
            <a:r>
              <a:rPr kumimoji="1" lang="en-US" altLang="ja-JP" dirty="0" smtClean="0"/>
              <a:t> </a:t>
            </a:r>
            <a:r>
              <a:rPr kumimoji="1" lang="ja-JP" altLang="en-US" dirty="0" smtClean="0"/>
              <a:t>レイヤ</a:t>
            </a:r>
            <a:r>
              <a:rPr kumimoji="1" lang="en-US" altLang="ja-JP" dirty="0" smtClean="0"/>
              <a:t> </a:t>
            </a:r>
            <a:r>
              <a:rPr kumimoji="1" lang="ja-JP" altLang="en-US" dirty="0" smtClean="0"/>
              <a:t>スイッチ</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1421741117"/>
              </p:ext>
            </p:extLst>
          </p:nvPr>
        </p:nvGraphicFramePr>
        <p:xfrm>
          <a:off x="163753" y="1510118"/>
          <a:ext cx="8803793" cy="2984078"/>
        </p:xfrm>
        <a:graphic>
          <a:graphicData uri="http://schemas.openxmlformats.org/drawingml/2006/table">
            <a:tbl>
              <a:tblPr firstRow="1" bandRow="1">
                <a:tableStyleId>{85BE263C-DBD7-4A20-BB59-AAB30ACAA65A}</a:tableStyleId>
              </a:tblPr>
              <a:tblGrid>
                <a:gridCol w="1020696"/>
                <a:gridCol w="893119"/>
                <a:gridCol w="881516"/>
                <a:gridCol w="800324"/>
                <a:gridCol w="916313"/>
                <a:gridCol w="770309"/>
                <a:gridCol w="880379"/>
                <a:gridCol w="880379"/>
                <a:gridCol w="880379"/>
                <a:gridCol w="880379"/>
              </a:tblGrid>
              <a:tr h="337306">
                <a:tc>
                  <a:txBody>
                    <a:bodyPr/>
                    <a:lstStyle/>
                    <a:p>
                      <a:endParaRPr kumimoji="1" lang="ja-JP" alt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dirty="0" smtClean="0">
                          <a:solidFill>
                            <a:schemeClr val="bg1"/>
                          </a:solidFill>
                        </a:rPr>
                        <a:t>SF110</a:t>
                      </a:r>
                    </a:p>
                    <a:p>
                      <a:pPr algn="ctr"/>
                      <a:r>
                        <a:rPr kumimoji="1" lang="ja-JP" altLang="en-US" sz="1400" dirty="0" smtClean="0">
                          <a:solidFill>
                            <a:schemeClr val="bg1"/>
                          </a:solidFill>
                        </a:rPr>
                        <a:t>シリーズ</a:t>
                      </a:r>
                      <a:endParaRPr kumimoji="1" lang="en-US" altLang="ja-JP" sz="1400" dirty="0" smtClean="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0000"/>
                        <a:lumOff val="10000"/>
                      </a:schemeClr>
                    </a:solidFill>
                  </a:tcPr>
                </a:tc>
                <a:tc gridSpan="2">
                  <a:txBody>
                    <a:bodyPr/>
                    <a:lstStyle/>
                    <a:p>
                      <a:pPr algn="ctr"/>
                      <a:r>
                        <a:rPr kumimoji="1" lang="en-US" altLang="ja-JP" sz="1400" dirty="0" smtClean="0">
                          <a:solidFill>
                            <a:schemeClr val="bg1"/>
                          </a:solidFill>
                        </a:rPr>
                        <a:t>SG110</a:t>
                      </a:r>
                    </a:p>
                    <a:p>
                      <a:pPr algn="ctr"/>
                      <a:r>
                        <a:rPr kumimoji="1" lang="ja-JP" altLang="en-US" sz="1400" dirty="0" smtClean="0">
                          <a:solidFill>
                            <a:schemeClr val="bg1"/>
                          </a:solidFill>
                        </a:rPr>
                        <a:t>シリーズ</a:t>
                      </a:r>
                      <a:endParaRPr kumimoji="1" lang="ja-JP" alt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0000"/>
                        <a:lumOff val="10000"/>
                      </a:schemeClr>
                    </a:solidFill>
                  </a:tcPr>
                </a:tc>
                <a:tc hMerge="1">
                  <a:txBody>
                    <a:bodyPr/>
                    <a:lstStyle/>
                    <a:p>
                      <a:pPr algn="ctr"/>
                      <a:endParaRPr kumimoji="1" lang="ja-JP" altLang="en-US" sz="10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smtClean="0">
                          <a:solidFill>
                            <a:schemeClr val="bg1"/>
                          </a:solidFill>
                        </a:rPr>
                        <a:t>SG200</a:t>
                      </a:r>
                    </a:p>
                    <a:p>
                      <a:pPr algn="ctr"/>
                      <a:r>
                        <a:rPr kumimoji="1" lang="ja-JP" altLang="en-US" sz="1400" dirty="0" smtClean="0">
                          <a:solidFill>
                            <a:schemeClr val="bg1"/>
                          </a:solidFill>
                        </a:rPr>
                        <a:t>シリーズ</a:t>
                      </a:r>
                      <a:endParaRPr kumimoji="1" lang="ja-JP" alt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gridSpan="3">
                  <a:txBody>
                    <a:bodyPr/>
                    <a:lstStyle/>
                    <a:p>
                      <a:pPr algn="ctr"/>
                      <a:r>
                        <a:rPr kumimoji="1" lang="en-US" altLang="ja-JP" sz="1400" dirty="0" smtClean="0">
                          <a:solidFill>
                            <a:schemeClr val="bg1"/>
                          </a:solidFill>
                        </a:rPr>
                        <a:t>SG300 / 350</a:t>
                      </a:r>
                      <a:r>
                        <a:rPr kumimoji="1" lang="ja-JP" altLang="en-US" sz="1400" dirty="0" smtClean="0">
                          <a:solidFill>
                            <a:schemeClr val="bg1"/>
                          </a:solidFill>
                        </a:rPr>
                        <a:t>シリーズ</a:t>
                      </a:r>
                      <a:endParaRPr kumimoji="1" lang="ja-JP" alt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kumimoji="1" lang="ja-JP" altLang="en-US" sz="800" dirty="0"/>
                    </a:p>
                  </a:txBody>
                  <a:tcPr/>
                </a:tc>
                <a:tc hMerge="1">
                  <a:txBody>
                    <a:bodyPr/>
                    <a:lstStyle/>
                    <a:p>
                      <a:endParaRPr kumimoji="1" lang="ja-JP" altLang="en-US" sz="800" dirty="0"/>
                    </a:p>
                  </a:txBody>
                  <a:tcPr/>
                </a:tc>
                <a:tc gridSpan="2">
                  <a:txBody>
                    <a:bodyPr/>
                    <a:lstStyle/>
                    <a:p>
                      <a:pPr algn="ctr"/>
                      <a:r>
                        <a:rPr kumimoji="1" lang="en-US" altLang="ja-JP" sz="1400" dirty="0" smtClean="0">
                          <a:solidFill>
                            <a:schemeClr val="bg1"/>
                          </a:solidFill>
                        </a:rPr>
                        <a:t>Catalyst 2960-L</a:t>
                      </a:r>
                    </a:p>
                    <a:p>
                      <a:pPr algn="ctr"/>
                      <a:r>
                        <a:rPr kumimoji="1" lang="ja-JP" altLang="en-US" sz="1400" dirty="0" smtClean="0">
                          <a:solidFill>
                            <a:schemeClr val="bg1"/>
                          </a:solidFill>
                        </a:rPr>
                        <a:t>シリーズ</a:t>
                      </a:r>
                      <a:endParaRPr kumimoji="1" lang="ja-JP" alt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kumimoji="1" lang="ja-JP" altLang="en-US" sz="800" dirty="0"/>
                    </a:p>
                  </a:txBody>
                  <a:tcPr/>
                </a:tc>
              </a:tr>
              <a:tr h="357147">
                <a:tc>
                  <a:txBody>
                    <a:bodyPr/>
                    <a:lstStyle/>
                    <a:p>
                      <a:pPr algn="ctr"/>
                      <a:r>
                        <a:rPr kumimoji="1" lang="ja-JP" altLang="en-US" sz="1000" b="0" dirty="0" smtClean="0"/>
                        <a:t>モデル名</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SF110D-08</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a:t>
                      </a:r>
                    </a:p>
                    <a:p>
                      <a:pPr algn="ctr"/>
                      <a:r>
                        <a:rPr kumimoji="1" lang="en-US" altLang="ja-JP" sz="1000" b="0" dirty="0" smtClean="0"/>
                        <a:t>110D-08</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SG110D-08HP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a:t>
                      </a:r>
                    </a:p>
                    <a:p>
                      <a:pPr algn="ctr"/>
                      <a:r>
                        <a:rPr kumimoji="1" lang="en-US" altLang="ja-JP" sz="1000" b="0" dirty="0" smtClean="0"/>
                        <a:t>200-08-JP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a:t>
                      </a:r>
                    </a:p>
                    <a:p>
                      <a:pPr algn="ctr"/>
                      <a:r>
                        <a:rPr kumimoji="1" lang="en-US" altLang="ja-JP" sz="1000" b="0" dirty="0" smtClean="0"/>
                        <a:t>300-10</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a:t>
                      </a:r>
                    </a:p>
                    <a:p>
                      <a:pPr algn="ctr"/>
                      <a:r>
                        <a:rPr kumimoji="1" lang="en-US" altLang="ja-JP" sz="1000" b="0" dirty="0" smtClean="0"/>
                        <a:t>300-10MPP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a:t>
                      </a:r>
                    </a:p>
                    <a:p>
                      <a:pPr algn="ctr"/>
                      <a:r>
                        <a:rPr kumimoji="1" lang="en-US" altLang="ja-JP" sz="1000" b="0" dirty="0" smtClean="0"/>
                        <a:t>350-10MP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Catalyst 2960-L-8TS-JP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000" b="0" dirty="0" smtClean="0"/>
                        <a:t>Catalyst</a:t>
                      </a:r>
                    </a:p>
                    <a:p>
                      <a:pPr algn="ctr"/>
                      <a:r>
                        <a:rPr lang="en-US" altLang="ja-JP" sz="1000" b="0" dirty="0" smtClean="0"/>
                        <a:t>2960-L-8PS-JP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358">
                <a:tc>
                  <a:txBody>
                    <a:bodyPr/>
                    <a:lstStyle/>
                    <a:p>
                      <a:pPr algn="ctr"/>
                      <a:r>
                        <a:rPr kumimoji="1" lang="ja-JP" altLang="en-US" sz="1000" b="0" dirty="0" smtClean="0"/>
                        <a:t>外観</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tLang="ja-JP" sz="1000" b="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7147">
                <a:tc>
                  <a:txBody>
                    <a:bodyPr/>
                    <a:lstStyle/>
                    <a:p>
                      <a:pPr algn="ctr"/>
                      <a:r>
                        <a:rPr kumimoji="1" lang="ja-JP" altLang="en-US" sz="1000" b="0" dirty="0" smtClean="0"/>
                        <a:t>製品型番</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SF110D-08-JP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SG110D-08-JP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mr-IN" altLang="ja-JP" sz="1000" u="none" strike="noStrike" dirty="0" smtClean="0">
                          <a:effectLst/>
                        </a:rPr>
                        <a:t>SG110D-08HP-JP</a:t>
                      </a:r>
                      <a:endParaRPr lang="mr-IN" altLang="ja-JP" sz="1000" b="0" i="0" u="none" strike="noStrike" dirty="0" smtClean="0">
                        <a:solidFill>
                          <a:srgbClr val="000000"/>
                        </a:solidFill>
                        <a:effectLst/>
                        <a:latin typeface="Times New Roman"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SLM2008T-JP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SRW2008-K9-JP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SG300-10MPP-K9-JP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SG350-10MP-K9-JP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mr-IN" altLang="ja-JP" sz="1000" kern="1200" dirty="0" smtClean="0">
                          <a:solidFill>
                            <a:schemeClr val="dk1"/>
                          </a:solidFill>
                          <a:effectLst/>
                          <a:latin typeface="+mn-lt"/>
                          <a:ea typeface="+mn-ea"/>
                          <a:cs typeface="+mn-cs"/>
                        </a:rPr>
                        <a:t>WS-C2960L-8TS-JP </a:t>
                      </a:r>
                      <a:endParaRPr lang="mr-IN" altLang="ja-JP" sz="1000" dirty="0" smtClean="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mr-IN" altLang="ja-JP" sz="1000" kern="1200" dirty="0" smtClean="0">
                          <a:solidFill>
                            <a:schemeClr val="dk1"/>
                          </a:solidFill>
                          <a:effectLst/>
                          <a:latin typeface="+mn-lt"/>
                          <a:ea typeface="+mn-ea"/>
                          <a:cs typeface="+mn-cs"/>
                        </a:rPr>
                        <a:t>WS-C2960L-8PS-JP </a:t>
                      </a:r>
                      <a:endParaRPr lang="mr-IN" altLang="ja-JP" sz="1000" dirty="0" smtClean="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732">
                <a:tc>
                  <a:txBody>
                    <a:bodyPr/>
                    <a:lstStyle/>
                    <a:p>
                      <a:pPr algn="ctr"/>
                      <a:r>
                        <a:rPr kumimoji="1" lang="en-US" altLang="ja-JP" sz="1000" b="0" dirty="0" err="1" smtClean="0"/>
                        <a:t>PoE</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732">
                <a:tc>
                  <a:txBody>
                    <a:bodyPr/>
                    <a:lstStyle/>
                    <a:p>
                      <a:pPr algn="ctr"/>
                      <a:r>
                        <a:rPr kumimoji="1" lang="ja-JP" altLang="en-US" sz="1000" b="0" dirty="0" smtClean="0"/>
                        <a:t>ファンレス</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098">
                <a:tc>
                  <a:txBody>
                    <a:bodyPr/>
                    <a:lstStyle/>
                    <a:p>
                      <a:pPr algn="ctr"/>
                      <a:r>
                        <a:rPr kumimoji="1" lang="ja-JP" altLang="en-US" sz="900" b="0" dirty="0" smtClean="0"/>
                        <a:t>管理アドレス</a:t>
                      </a:r>
                      <a:endParaRPr kumimoji="1" lang="en-US" altLang="ja-JP" sz="900" b="0" dirty="0" smtClean="0"/>
                    </a:p>
                    <a:p>
                      <a:pPr algn="ctr"/>
                      <a:r>
                        <a:rPr kumimoji="1" lang="en-US" altLang="ja-JP" sz="900" b="0" dirty="0" smtClean="0"/>
                        <a:t>(GUI</a:t>
                      </a:r>
                      <a:r>
                        <a:rPr kumimoji="1" lang="ja-JP" altLang="en-US" sz="900" b="0" dirty="0" smtClean="0"/>
                        <a:t>設定</a:t>
                      </a:r>
                      <a:r>
                        <a:rPr kumimoji="1" lang="en-US" altLang="ja-JP" sz="900" b="0" dirty="0" smtClean="0"/>
                        <a:t>)</a:t>
                      </a:r>
                      <a:endParaRPr kumimoji="1" lang="ja-JP" altLang="en-US"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732">
                <a:tc>
                  <a:txBody>
                    <a:bodyPr/>
                    <a:lstStyle/>
                    <a:p>
                      <a:pPr algn="ctr"/>
                      <a:r>
                        <a:rPr kumimoji="1" lang="ja-JP" altLang="en-US" sz="900" b="0" dirty="0" smtClean="0"/>
                        <a:t>コンソール接続</a:t>
                      </a:r>
                      <a:endParaRPr kumimoji="1" lang="ja-JP" altLang="en-US"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8" name="Picture 4"/>
          <p:cNvPicPr>
            <a:picLocks noChangeAspect="1" noChangeArrowheads="1"/>
          </p:cNvPicPr>
          <p:nvPr/>
        </p:nvPicPr>
        <p:blipFill>
          <a:blip r:embed="rId3" cstate="print"/>
          <a:srcRect/>
          <a:stretch>
            <a:fillRect/>
          </a:stretch>
        </p:blipFill>
        <p:spPr bwMode="auto">
          <a:xfrm>
            <a:off x="1367608" y="2622715"/>
            <a:ext cx="533645" cy="164787"/>
          </a:xfrm>
          <a:prstGeom prst="rect">
            <a:avLst/>
          </a:prstGeom>
          <a:noFill/>
          <a:ln w="9525">
            <a:noFill/>
            <a:miter lim="800000"/>
            <a:headEnd/>
            <a:tailEnd/>
          </a:ln>
        </p:spPr>
      </p:pic>
      <p:pic>
        <p:nvPicPr>
          <p:cNvPr id="19" name="Picture 4"/>
          <p:cNvPicPr>
            <a:picLocks noChangeAspect="1" noChangeArrowheads="1"/>
          </p:cNvPicPr>
          <p:nvPr/>
        </p:nvPicPr>
        <p:blipFill>
          <a:blip r:embed="rId3" cstate="print"/>
          <a:srcRect/>
          <a:stretch>
            <a:fillRect/>
          </a:stretch>
        </p:blipFill>
        <p:spPr bwMode="auto">
          <a:xfrm>
            <a:off x="2289823" y="2622715"/>
            <a:ext cx="533645" cy="164787"/>
          </a:xfrm>
          <a:prstGeom prst="rect">
            <a:avLst/>
          </a:prstGeom>
          <a:noFill/>
          <a:ln w="9525">
            <a:noFill/>
            <a:miter lim="800000"/>
            <a:headEnd/>
            <a:tailEnd/>
          </a:ln>
        </p:spPr>
      </p:pic>
      <p:pic>
        <p:nvPicPr>
          <p:cNvPr id="20" name="Picture 4"/>
          <p:cNvPicPr>
            <a:picLocks noChangeAspect="1" noChangeArrowheads="1"/>
          </p:cNvPicPr>
          <p:nvPr/>
        </p:nvPicPr>
        <p:blipFill>
          <a:blip r:embed="rId3" cstate="print"/>
          <a:srcRect/>
          <a:stretch>
            <a:fillRect/>
          </a:stretch>
        </p:blipFill>
        <p:spPr bwMode="auto">
          <a:xfrm>
            <a:off x="3114251" y="2622715"/>
            <a:ext cx="533645" cy="164787"/>
          </a:xfrm>
          <a:prstGeom prst="rect">
            <a:avLst/>
          </a:prstGeom>
          <a:noFill/>
          <a:ln w="9525">
            <a:noFill/>
            <a:miter lim="800000"/>
            <a:headEnd/>
            <a:tailEnd/>
          </a:ln>
        </p:spPr>
      </p:pic>
      <p:pic>
        <p:nvPicPr>
          <p:cNvPr id="21" name="Picture 2"/>
          <p:cNvPicPr>
            <a:picLocks noChangeAspect="1" noChangeArrowheads="1"/>
          </p:cNvPicPr>
          <p:nvPr/>
        </p:nvPicPr>
        <p:blipFill>
          <a:blip r:embed="rId4" cstate="print"/>
          <a:srcRect/>
          <a:stretch>
            <a:fillRect/>
          </a:stretch>
        </p:blipFill>
        <p:spPr bwMode="auto">
          <a:xfrm>
            <a:off x="3940601" y="2613736"/>
            <a:ext cx="572085" cy="173338"/>
          </a:xfrm>
          <a:prstGeom prst="rect">
            <a:avLst/>
          </a:prstGeom>
          <a:noFill/>
          <a:ln w="9525">
            <a:noFill/>
            <a:miter lim="800000"/>
            <a:headEnd/>
            <a:tailEnd/>
          </a:ln>
        </p:spPr>
      </p:pic>
      <p:pic>
        <p:nvPicPr>
          <p:cNvPr id="22" name="Picture 3"/>
          <p:cNvPicPr>
            <a:picLocks noChangeAspect="1" noChangeArrowheads="1"/>
          </p:cNvPicPr>
          <p:nvPr/>
        </p:nvPicPr>
        <p:blipFill>
          <a:blip r:embed="rId5" cstate="print"/>
          <a:srcRect/>
          <a:stretch>
            <a:fillRect/>
          </a:stretch>
        </p:blipFill>
        <p:spPr bwMode="auto">
          <a:xfrm>
            <a:off x="5571433" y="2615537"/>
            <a:ext cx="632545" cy="194362"/>
          </a:xfrm>
          <a:prstGeom prst="rect">
            <a:avLst/>
          </a:prstGeom>
          <a:noFill/>
          <a:ln w="9525">
            <a:noFill/>
            <a:miter lim="800000"/>
            <a:headEnd/>
            <a:tailEnd/>
          </a:ln>
        </p:spPr>
      </p:pic>
      <p:pic>
        <p:nvPicPr>
          <p:cNvPr id="23" name="Picture 3"/>
          <p:cNvPicPr>
            <a:picLocks noChangeAspect="1" noChangeArrowheads="1"/>
          </p:cNvPicPr>
          <p:nvPr/>
        </p:nvPicPr>
        <p:blipFill>
          <a:blip r:embed="rId5" cstate="print"/>
          <a:srcRect/>
          <a:stretch>
            <a:fillRect/>
          </a:stretch>
        </p:blipFill>
        <p:spPr bwMode="auto">
          <a:xfrm>
            <a:off x="4756862" y="2624327"/>
            <a:ext cx="629294" cy="193365"/>
          </a:xfrm>
          <a:prstGeom prst="rect">
            <a:avLst/>
          </a:prstGeom>
          <a:noFill/>
          <a:ln w="9525">
            <a:noFill/>
            <a:miter lim="800000"/>
            <a:headEnd/>
            <a:tailEnd/>
          </a:ln>
        </p:spPr>
      </p:pic>
      <p:pic>
        <p:nvPicPr>
          <p:cNvPr id="24" name="Picture 3"/>
          <p:cNvPicPr>
            <a:picLocks noChangeAspect="1" noChangeArrowheads="1"/>
          </p:cNvPicPr>
          <p:nvPr/>
        </p:nvPicPr>
        <p:blipFill>
          <a:blip r:embed="rId5" cstate="print"/>
          <a:srcRect/>
          <a:stretch>
            <a:fillRect/>
          </a:stretch>
        </p:blipFill>
        <p:spPr bwMode="auto">
          <a:xfrm>
            <a:off x="6439024" y="2614178"/>
            <a:ext cx="630786" cy="193823"/>
          </a:xfrm>
          <a:prstGeom prst="rect">
            <a:avLst/>
          </a:prstGeom>
          <a:noFill/>
          <a:ln w="9525">
            <a:noFill/>
            <a:miter lim="800000"/>
            <a:headEnd/>
            <a:tailEnd/>
          </a:ln>
        </p:spPr>
      </p:pic>
      <p:pic>
        <p:nvPicPr>
          <p:cNvPr id="25" name="図 2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1961" b="78039" l="0" r="100000">
                        <a14:foregroundMark x1="12226" y1="42353" x2="12226" y2="42353"/>
                        <a14:foregroundMark x1="8464" y1="42353" x2="8464" y2="42353"/>
                        <a14:foregroundMark x1="17555" y1="37647" x2="17555" y2="37647"/>
                      </a14:backgroundRemoval>
                    </a14:imgEffect>
                  </a14:imgLayer>
                </a14:imgProps>
              </a:ext>
              <a:ext uri="{28A0092B-C50C-407E-A947-70E740481C1C}">
                <a14:useLocalDpi xmlns:a14="http://schemas.microsoft.com/office/drawing/2010/main"/>
              </a:ext>
            </a:extLst>
          </a:blip>
          <a:srcRect t="15223" b="14459"/>
          <a:stretch/>
        </p:blipFill>
        <p:spPr>
          <a:xfrm>
            <a:off x="8177125" y="2511213"/>
            <a:ext cx="747559" cy="420537"/>
          </a:xfrm>
          <a:prstGeom prst="rect">
            <a:avLst/>
          </a:prstGeom>
        </p:spPr>
      </p:pic>
      <p:pic>
        <p:nvPicPr>
          <p:cNvPr id="26" name="図 25"/>
          <p:cNvPicPr>
            <a:picLocks noChangeAspect="1"/>
          </p:cNvPicPr>
          <p:nvPr/>
        </p:nvPicPr>
        <p:blipFill>
          <a:blip r:embed="rId8"/>
          <a:stretch>
            <a:fillRect/>
          </a:stretch>
        </p:blipFill>
        <p:spPr>
          <a:xfrm>
            <a:off x="7265960" y="2622715"/>
            <a:ext cx="740102" cy="199854"/>
          </a:xfrm>
          <a:prstGeom prst="rect">
            <a:avLst/>
          </a:prstGeom>
        </p:spPr>
      </p:pic>
    </p:spTree>
    <p:extLst>
      <p:ext uri="{BB962C8B-B14F-4D97-AF65-F5344CB8AC3E}">
        <p14:creationId xmlns:p14="http://schemas.microsoft.com/office/powerpoint/2010/main" val="1565007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Cisco 16</a:t>
            </a:r>
            <a:r>
              <a:rPr kumimoji="1" lang="ja-JP" altLang="en-US" dirty="0" smtClean="0"/>
              <a:t>ポート アクセス</a:t>
            </a:r>
            <a:r>
              <a:rPr kumimoji="1" lang="en-US" altLang="ja-JP" dirty="0" smtClean="0"/>
              <a:t> </a:t>
            </a:r>
            <a:r>
              <a:rPr kumimoji="1" lang="ja-JP" altLang="en-US" dirty="0" smtClean="0"/>
              <a:t>レイヤ</a:t>
            </a:r>
            <a:r>
              <a:rPr kumimoji="1" lang="en-US" altLang="ja-JP" dirty="0" smtClean="0"/>
              <a:t> </a:t>
            </a:r>
            <a:r>
              <a:rPr kumimoji="1" lang="ja-JP" altLang="en-US" dirty="0" smtClean="0"/>
              <a:t>スイッチ</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1195606964"/>
              </p:ext>
            </p:extLst>
          </p:nvPr>
        </p:nvGraphicFramePr>
        <p:xfrm>
          <a:off x="176205" y="1435867"/>
          <a:ext cx="8834931" cy="2987496"/>
        </p:xfrm>
        <a:graphic>
          <a:graphicData uri="http://schemas.openxmlformats.org/drawingml/2006/table">
            <a:tbl>
              <a:tblPr firstRow="1" bandRow="1">
                <a:tableStyleId>{85BE263C-DBD7-4A20-BB59-AAB30ACAA65A}</a:tableStyleId>
              </a:tblPr>
              <a:tblGrid>
                <a:gridCol w="1262133"/>
                <a:gridCol w="1262133"/>
                <a:gridCol w="1262133"/>
                <a:gridCol w="1262133"/>
                <a:gridCol w="1262133"/>
                <a:gridCol w="1262133"/>
                <a:gridCol w="1262133"/>
              </a:tblGrid>
              <a:tr h="325917">
                <a:tc>
                  <a:txBody>
                    <a:bodyPr/>
                    <a:lstStyle/>
                    <a:p>
                      <a:pPr algn="ct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b="0" dirty="0" smtClean="0"/>
                        <a:t>SF110</a:t>
                      </a:r>
                      <a:r>
                        <a:rPr kumimoji="1" lang="ja-JP" altLang="en-US" sz="1200" b="0" dirty="0" smtClean="0"/>
                        <a:t>シリーズ</a:t>
                      </a:r>
                      <a:endParaRPr kumimoji="1" lang="ja-JP" altLang="en-US" sz="1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0000"/>
                        <a:lumOff val="10000"/>
                      </a:schemeClr>
                    </a:solidFill>
                  </a:tcPr>
                </a:tc>
                <a:tc>
                  <a:txBody>
                    <a:bodyPr/>
                    <a:lstStyle/>
                    <a:p>
                      <a:pPr algn="ctr"/>
                      <a:r>
                        <a:rPr kumimoji="1" lang="en-US" altLang="ja-JP" sz="1200" b="0" dirty="0" smtClean="0"/>
                        <a:t>SG110</a:t>
                      </a:r>
                      <a:r>
                        <a:rPr kumimoji="1" lang="ja-JP" altLang="en-US" sz="1200" b="0" dirty="0" smtClean="0"/>
                        <a:t>シリーズ</a:t>
                      </a:r>
                      <a:endParaRPr kumimoji="1" lang="ja-JP" altLang="en-US" sz="1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0000"/>
                        <a:lumOff val="10000"/>
                      </a:schemeClr>
                    </a:solidFill>
                  </a:tcPr>
                </a:tc>
                <a:tc>
                  <a:txBody>
                    <a:bodyPr/>
                    <a:lstStyle/>
                    <a:p>
                      <a:pPr algn="ctr"/>
                      <a:r>
                        <a:rPr kumimoji="1" lang="en-US" altLang="ja-JP" sz="1200" b="0" dirty="0" smtClean="0"/>
                        <a:t>SG200</a:t>
                      </a:r>
                      <a:r>
                        <a:rPr kumimoji="1" lang="ja-JP" altLang="en-US" sz="1200" b="0" dirty="0" smtClean="0"/>
                        <a:t>シリーズ</a:t>
                      </a:r>
                      <a:endParaRPr kumimoji="1" lang="ja-JP" altLang="en-US" sz="1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kumimoji="1" lang="en-US" altLang="ja-JP" sz="1200" b="0" dirty="0" smtClean="0"/>
                        <a:t>SG300</a:t>
                      </a:r>
                      <a:r>
                        <a:rPr kumimoji="1" lang="ja-JP" altLang="en-US" sz="1200" b="0" dirty="0" smtClean="0"/>
                        <a:t>シリーズ</a:t>
                      </a:r>
                      <a:endParaRPr kumimoji="1" lang="ja-JP" altLang="en-US" sz="1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2">
                  <a:txBody>
                    <a:bodyPr/>
                    <a:lstStyle/>
                    <a:p>
                      <a:pPr algn="ctr"/>
                      <a:r>
                        <a:rPr lang="en-US" altLang="ja-JP" sz="1200" b="0" dirty="0" smtClean="0"/>
                        <a:t>Catalyst</a:t>
                      </a:r>
                      <a:r>
                        <a:rPr lang="ja-JP" altLang="en-US" sz="1200" b="0" baseline="0" dirty="0" smtClean="0"/>
                        <a:t> </a:t>
                      </a:r>
                      <a:r>
                        <a:rPr lang="en-US" altLang="ja-JP" sz="1200" b="0" dirty="0" smtClean="0"/>
                        <a:t>2960-</a:t>
                      </a:r>
                      <a:r>
                        <a:rPr kumimoji="1" lang="en-US" altLang="ja-JP" sz="1200" b="0" dirty="0" smtClean="0"/>
                        <a:t>L</a:t>
                      </a:r>
                      <a:r>
                        <a:rPr kumimoji="1" lang="ja-JP" altLang="en-US" sz="1200" b="0" dirty="0" smtClean="0"/>
                        <a:t>シリーズ</a:t>
                      </a:r>
                      <a:endParaRPr lang="en-US" altLang="ja-JP" sz="1200" b="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pPr algn="ctr"/>
                      <a:endParaRPr kumimoji="1" lang="ja-JP" altLang="en-US" sz="8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2155">
                <a:tc>
                  <a:txBody>
                    <a:bodyPr/>
                    <a:lstStyle/>
                    <a:p>
                      <a:pPr algn="ctr"/>
                      <a:r>
                        <a:rPr kumimoji="1" lang="ja-JP" altLang="en-US" sz="1000" b="0" dirty="0" smtClean="0"/>
                        <a:t>モデル名</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0" dirty="0" smtClean="0"/>
                        <a:t>SF110-16</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0" dirty="0" smtClean="0"/>
                        <a:t>SG110-16</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0" dirty="0" smtClean="0"/>
                        <a:t>SG200-18</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0" dirty="0" smtClean="0"/>
                        <a:t>SG300-20</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100" b="0" dirty="0" smtClean="0"/>
                        <a:t>Catalyst</a:t>
                      </a:r>
                    </a:p>
                    <a:p>
                      <a:pPr algn="ctr"/>
                      <a:r>
                        <a:rPr lang="en-US" altLang="ja-JP" sz="1100" b="0" dirty="0" smtClean="0"/>
                        <a:t>2960-L-16TS-JP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0" dirty="0" smtClean="0"/>
                        <a:t>Catalyst</a:t>
                      </a:r>
                    </a:p>
                    <a:p>
                      <a:pPr algn="ctr"/>
                      <a:r>
                        <a:rPr kumimoji="1" lang="en-US" altLang="ja-JP" sz="1100" b="0" dirty="0" smtClean="0"/>
                        <a:t>2960-L 16PS-JP</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917">
                <a:tc>
                  <a:txBody>
                    <a:bodyPr/>
                    <a:lstStyle/>
                    <a:p>
                      <a:pPr algn="ctr"/>
                      <a:r>
                        <a:rPr kumimoji="1" lang="ja-JP" altLang="en-US" sz="1000" b="0" dirty="0" smtClean="0"/>
                        <a:t>外観</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tLang="ja-JP" sz="1100" b="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917">
                <a:tc>
                  <a:txBody>
                    <a:bodyPr/>
                    <a:lstStyle/>
                    <a:p>
                      <a:pPr algn="ctr"/>
                      <a:r>
                        <a:rPr kumimoji="1" lang="ja-JP" altLang="en-US" sz="1000" b="0" dirty="0" smtClean="0"/>
                        <a:t>製品型番</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0" dirty="0" smtClean="0"/>
                        <a:t>SF110-16-JP</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0" dirty="0" smtClean="0"/>
                        <a:t>SG110-16-JP</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100" b="0" i="0" kern="1200" dirty="0" smtClean="0">
                          <a:solidFill>
                            <a:schemeClr val="dk1"/>
                          </a:solidFill>
                          <a:effectLst/>
                          <a:latin typeface="+mn-lt"/>
                          <a:ea typeface="+mn-ea"/>
                          <a:cs typeface="+mn-cs"/>
                        </a:rPr>
                        <a:t>SLM2016T-JP</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0" dirty="0" smtClean="0"/>
                        <a:t>SRW2016-K9-JP</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mr-IN" altLang="ja-JP" sz="1100" kern="1200" dirty="0" smtClean="0">
                          <a:solidFill>
                            <a:schemeClr val="tx1"/>
                          </a:solidFill>
                          <a:effectLst/>
                          <a:latin typeface="+mn-lt"/>
                          <a:ea typeface="+mn-ea"/>
                          <a:cs typeface="+mn-cs"/>
                        </a:rPr>
                        <a:t>WS-C2960L-16TS-JP </a:t>
                      </a:r>
                      <a:endParaRPr lang="mr-IN" altLang="ja-JP" sz="1100" dirty="0" smtClean="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mr-IN" altLang="ja-JP" sz="1100" kern="1200" dirty="0" smtClean="0">
                          <a:solidFill>
                            <a:schemeClr val="dk1"/>
                          </a:solidFill>
                          <a:effectLst/>
                          <a:latin typeface="+mn-lt"/>
                          <a:ea typeface="+mn-ea"/>
                          <a:cs typeface="+mn-cs"/>
                        </a:rPr>
                        <a:t>WS-C2960L-16PS-JP </a:t>
                      </a:r>
                      <a:endParaRPr lang="mr-IN" altLang="ja-JP" sz="1100" dirty="0" smtClean="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917">
                <a:tc>
                  <a:txBody>
                    <a:bodyPr/>
                    <a:lstStyle/>
                    <a:p>
                      <a:pPr algn="ctr"/>
                      <a:r>
                        <a:rPr kumimoji="1" lang="en-US" altLang="ja-JP" sz="1000" b="0" dirty="0" err="1" smtClean="0"/>
                        <a:t>PoE</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917">
                <a:tc>
                  <a:txBody>
                    <a:bodyPr/>
                    <a:lstStyle/>
                    <a:p>
                      <a:pPr algn="ctr"/>
                      <a:r>
                        <a:rPr kumimoji="1" lang="ja-JP" altLang="en-US" sz="1000" b="0" dirty="0" smtClean="0"/>
                        <a:t>ファンレス</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kumimoji="1" lang="ja-JP" altLang="en-US" sz="1100" b="0" dirty="0" smtClean="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kumimoji="1" lang="ja-JP" altLang="en-US" sz="1100" b="0" dirty="0" smtClean="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9036">
                <a:tc>
                  <a:txBody>
                    <a:bodyPr/>
                    <a:lstStyle/>
                    <a:p>
                      <a:pPr algn="ctr"/>
                      <a:r>
                        <a:rPr kumimoji="1" lang="ja-JP" altLang="en-US" sz="1000" b="0" dirty="0" smtClean="0"/>
                        <a:t>管理アドレス</a:t>
                      </a:r>
                      <a:endParaRPr kumimoji="1" lang="en-US" altLang="ja-JP" sz="1000" b="0" dirty="0" smtClean="0"/>
                    </a:p>
                    <a:p>
                      <a:pPr algn="ctr"/>
                      <a:r>
                        <a:rPr kumimoji="1" lang="en-US" altLang="ja-JP" sz="1000" b="0" dirty="0" smtClean="0"/>
                        <a:t>(GUI</a:t>
                      </a:r>
                      <a:r>
                        <a:rPr kumimoji="1" lang="ja-JP" altLang="en-US" sz="1000" b="0" dirty="0" smtClean="0"/>
                        <a:t>設定</a:t>
                      </a:r>
                      <a:r>
                        <a:rPr kumimoji="1" lang="en-US" altLang="ja-JP"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en-US" altLang="ja-JP" sz="1100" b="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5917">
                <a:tc>
                  <a:txBody>
                    <a:bodyPr/>
                    <a:lstStyle/>
                    <a:p>
                      <a:pPr algn="ctr"/>
                      <a:r>
                        <a:rPr kumimoji="1" lang="ja-JP" altLang="en-US" sz="1000" b="0" dirty="0" smtClean="0"/>
                        <a:t>コンソール接続</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0" dirty="0" smtClean="0"/>
                        <a:t>○</a:t>
                      </a:r>
                      <a:endParaRPr kumimoji="1" lang="ja-JP" altLang="en-US" sz="11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Picture 8"/>
          <p:cNvPicPr>
            <a:picLocks noChangeAspect="1" noChangeArrowheads="1"/>
          </p:cNvPicPr>
          <p:nvPr/>
        </p:nvPicPr>
        <p:blipFill>
          <a:blip r:embed="rId2" cstate="print"/>
          <a:srcRect/>
          <a:stretch>
            <a:fillRect/>
          </a:stretch>
        </p:blipFill>
        <p:spPr bwMode="auto">
          <a:xfrm>
            <a:off x="1676081" y="2339407"/>
            <a:ext cx="819325" cy="205636"/>
          </a:xfrm>
          <a:prstGeom prst="rect">
            <a:avLst/>
          </a:prstGeom>
          <a:noFill/>
          <a:ln w="9525">
            <a:noFill/>
            <a:miter lim="800000"/>
            <a:headEnd/>
            <a:tailEnd/>
          </a:ln>
        </p:spPr>
      </p:pic>
      <p:pic>
        <p:nvPicPr>
          <p:cNvPr id="7" name="Picture 8"/>
          <p:cNvPicPr>
            <a:picLocks noChangeAspect="1" noChangeArrowheads="1"/>
          </p:cNvPicPr>
          <p:nvPr/>
        </p:nvPicPr>
        <p:blipFill>
          <a:blip r:embed="rId2" cstate="print"/>
          <a:srcRect/>
          <a:stretch>
            <a:fillRect/>
          </a:stretch>
        </p:blipFill>
        <p:spPr bwMode="auto">
          <a:xfrm>
            <a:off x="2922635" y="2339407"/>
            <a:ext cx="819325" cy="205636"/>
          </a:xfrm>
          <a:prstGeom prst="rect">
            <a:avLst/>
          </a:prstGeom>
          <a:noFill/>
          <a:ln w="9525">
            <a:noFill/>
            <a:miter lim="800000"/>
            <a:headEnd/>
            <a:tailEnd/>
          </a:ln>
        </p:spPr>
      </p:pic>
      <p:pic>
        <p:nvPicPr>
          <p:cNvPr id="8" name="図 7"/>
          <p:cNvPicPr>
            <a:picLocks noChangeAspect="1"/>
          </p:cNvPicPr>
          <p:nvPr/>
        </p:nvPicPr>
        <p:blipFill>
          <a:blip r:embed="rId3"/>
          <a:stretch>
            <a:fillRect/>
          </a:stretch>
        </p:blipFill>
        <p:spPr>
          <a:xfrm>
            <a:off x="4076376" y="2360921"/>
            <a:ext cx="918035" cy="175354"/>
          </a:xfrm>
          <a:prstGeom prst="rect">
            <a:avLst/>
          </a:prstGeom>
        </p:spPr>
      </p:pic>
      <p:pic>
        <p:nvPicPr>
          <p:cNvPr id="9" name="Picture 4"/>
          <p:cNvPicPr>
            <a:picLocks noChangeAspect="1" noChangeArrowheads="1"/>
          </p:cNvPicPr>
          <p:nvPr/>
        </p:nvPicPr>
        <p:blipFill>
          <a:blip r:embed="rId4" cstate="print"/>
          <a:srcRect/>
          <a:stretch>
            <a:fillRect/>
          </a:stretch>
        </p:blipFill>
        <p:spPr bwMode="auto">
          <a:xfrm>
            <a:off x="5394342" y="2339407"/>
            <a:ext cx="982205" cy="211635"/>
          </a:xfrm>
          <a:prstGeom prst="rect">
            <a:avLst/>
          </a:prstGeom>
          <a:noFill/>
          <a:ln w="9525">
            <a:noFill/>
            <a:miter lim="800000"/>
            <a:headEnd/>
            <a:tailEnd/>
          </a:ln>
        </p:spPr>
      </p:pic>
      <p:pic>
        <p:nvPicPr>
          <p:cNvPr id="10" name="図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824" b="78824" l="0" r="100000">
                        <a14:foregroundMark x1="14107" y1="41176" x2="14107" y2="41176"/>
                        <a14:foregroundMark x1="7837" y1="41961" x2="7837" y2="41961"/>
                      </a14:backgroundRemoval>
                    </a14:imgEffect>
                  </a14:imgLayer>
                </a14:imgProps>
              </a:ext>
              <a:ext uri="{28A0092B-C50C-407E-A947-70E740481C1C}">
                <a14:useLocalDpi xmlns:a14="http://schemas.microsoft.com/office/drawing/2010/main"/>
              </a:ext>
            </a:extLst>
          </a:blip>
          <a:srcRect t="11616" b="13622"/>
          <a:stretch/>
        </p:blipFill>
        <p:spPr>
          <a:xfrm>
            <a:off x="7928429" y="2178094"/>
            <a:ext cx="904547" cy="541008"/>
          </a:xfrm>
          <a:prstGeom prst="rect">
            <a:avLst/>
          </a:prstGeom>
        </p:spPr>
      </p:pic>
      <p:pic>
        <p:nvPicPr>
          <p:cNvPr id="11" name="図 10"/>
          <p:cNvPicPr>
            <a:picLocks noChangeAspect="1"/>
          </p:cNvPicPr>
          <p:nvPr/>
        </p:nvPicPr>
        <p:blipFill>
          <a:blip r:embed="rId7"/>
          <a:stretch>
            <a:fillRect/>
          </a:stretch>
        </p:blipFill>
        <p:spPr>
          <a:xfrm>
            <a:off x="6703947" y="2385863"/>
            <a:ext cx="897082" cy="157575"/>
          </a:xfrm>
          <a:prstGeom prst="rect">
            <a:avLst/>
          </a:prstGeom>
        </p:spPr>
      </p:pic>
    </p:spTree>
    <p:extLst>
      <p:ext uri="{BB962C8B-B14F-4D97-AF65-F5344CB8AC3E}">
        <p14:creationId xmlns:p14="http://schemas.microsoft.com/office/powerpoint/2010/main" val="783848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Cisco 24</a:t>
            </a:r>
            <a:r>
              <a:rPr kumimoji="1" lang="ja-JP" altLang="en-US" dirty="0" smtClean="0"/>
              <a:t>ポート アクセス</a:t>
            </a:r>
            <a:r>
              <a:rPr kumimoji="1" lang="en-US" altLang="ja-JP" dirty="0" smtClean="0"/>
              <a:t> </a:t>
            </a:r>
            <a:r>
              <a:rPr kumimoji="1" lang="ja-JP" altLang="en-US" dirty="0" smtClean="0"/>
              <a:t>レイヤ</a:t>
            </a:r>
            <a:r>
              <a:rPr kumimoji="1" lang="en-US" altLang="ja-JP" dirty="0" smtClean="0"/>
              <a:t> </a:t>
            </a:r>
            <a:r>
              <a:rPr kumimoji="1" lang="ja-JP" altLang="en-US" dirty="0" smtClean="0"/>
              <a:t>スイッチ</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1830198366"/>
              </p:ext>
            </p:extLst>
          </p:nvPr>
        </p:nvGraphicFramePr>
        <p:xfrm>
          <a:off x="169391" y="1550578"/>
          <a:ext cx="8912085" cy="2800446"/>
        </p:xfrm>
        <a:graphic>
          <a:graphicData uri="http://schemas.openxmlformats.org/drawingml/2006/table">
            <a:tbl>
              <a:tblPr firstRow="1" bandRow="1">
                <a:tableStyleId>{85BE263C-DBD7-4A20-BB59-AAB30ACAA65A}</a:tableStyleId>
              </a:tblPr>
              <a:tblGrid>
                <a:gridCol w="1273155"/>
                <a:gridCol w="1273155"/>
                <a:gridCol w="1273155"/>
                <a:gridCol w="1273155"/>
                <a:gridCol w="1273155"/>
                <a:gridCol w="1273155"/>
                <a:gridCol w="1273155"/>
              </a:tblGrid>
              <a:tr h="463182">
                <a:tc>
                  <a:txBody>
                    <a:bodyPr/>
                    <a:lstStyle/>
                    <a:p>
                      <a:pPr algn="ctr"/>
                      <a:endParaRPr kumimoji="1" lang="ja-JP" altLang="en-US" sz="1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dirty="0" smtClean="0"/>
                        <a:t>SG110</a:t>
                      </a:r>
                      <a:r>
                        <a:rPr kumimoji="1" lang="ja-JP" altLang="en-US" sz="1200" dirty="0" smtClean="0"/>
                        <a:t>シリーズ</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0000"/>
                        <a:lumOff val="10000"/>
                      </a:schemeClr>
                    </a:solidFill>
                  </a:tcPr>
                </a:tc>
                <a:tc>
                  <a:txBody>
                    <a:bodyPr/>
                    <a:lstStyle/>
                    <a:p>
                      <a:pPr algn="ctr"/>
                      <a:r>
                        <a:rPr kumimoji="1" lang="en-US" altLang="ja-JP" sz="1200" dirty="0" smtClean="0"/>
                        <a:t>SG250</a:t>
                      </a:r>
                      <a:r>
                        <a:rPr kumimoji="1" lang="ja-JP" altLang="en-US" sz="1200" dirty="0" smtClean="0"/>
                        <a:t>シリーズ</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gridSpan="2">
                  <a:txBody>
                    <a:bodyPr/>
                    <a:lstStyle/>
                    <a:p>
                      <a:pPr algn="ctr"/>
                      <a:r>
                        <a:rPr kumimoji="1" lang="en-US" altLang="ja-JP" sz="1200" dirty="0" smtClean="0"/>
                        <a:t>SG300 / 350</a:t>
                      </a:r>
                      <a:r>
                        <a:rPr kumimoji="1" lang="ja-JP" altLang="en-US" sz="1200" dirty="0" smtClean="0"/>
                        <a:t>シリーズ</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kumimoji="1" lang="ja-JP" altLang="en-US" sz="800"/>
                    </a:p>
                  </a:txBody>
                  <a:tcPr/>
                </a:tc>
                <a:tc gridSpan="2">
                  <a:txBody>
                    <a:bodyPr/>
                    <a:lstStyle/>
                    <a:p>
                      <a:pPr algn="ctr"/>
                      <a:r>
                        <a:rPr kumimoji="1" lang="en-US" altLang="ja-JP" sz="1200" dirty="0" smtClean="0"/>
                        <a:t>Catalyst2960-L</a:t>
                      </a:r>
                      <a:r>
                        <a:rPr kumimoji="1" lang="ja-JP" altLang="en-US" sz="1200" dirty="0" smtClean="0"/>
                        <a:t>シリーズ</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kumimoji="1" lang="ja-JP" altLang="en-US" sz="800" dirty="0"/>
                    </a:p>
                  </a:txBody>
                  <a:tcPr/>
                </a:tc>
              </a:tr>
              <a:tr h="422028">
                <a:tc>
                  <a:txBody>
                    <a:bodyPr/>
                    <a:lstStyle/>
                    <a:p>
                      <a:pPr algn="ctr"/>
                      <a:r>
                        <a:rPr kumimoji="1" lang="ja-JP" altLang="en-US" sz="1050" b="0" dirty="0" smtClean="0"/>
                        <a:t>モデル名</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b="0" dirty="0" smtClean="0"/>
                        <a:t>SG112-24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b="0" dirty="0" smtClean="0"/>
                        <a:t>SG250-26</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b="0" dirty="0" smtClean="0">
                          <a:solidFill>
                            <a:schemeClr val="tx1"/>
                          </a:solidFill>
                        </a:rPr>
                        <a:t>SG350-28</a:t>
                      </a:r>
                      <a:endParaRPr kumimoji="1" lang="ja-JP" altLang="en-US" sz="105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b="0" dirty="0" smtClean="0">
                          <a:solidFill>
                            <a:schemeClr val="tx1"/>
                          </a:solidFill>
                        </a:rPr>
                        <a:t>SG350-28P</a:t>
                      </a:r>
                      <a:endParaRPr kumimoji="1" lang="ja-JP" altLang="en-US" sz="105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050" b="0" dirty="0" smtClean="0"/>
                        <a:t>Catalyst 2960-L-24TS-JP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b="0" dirty="0" smtClean="0"/>
                        <a:t>Catalyst 2960-L-24PS-JP</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50">
                <a:tc>
                  <a:txBody>
                    <a:bodyPr/>
                    <a:lstStyle/>
                    <a:p>
                      <a:pPr algn="ctr"/>
                      <a:r>
                        <a:rPr kumimoji="1" lang="ja-JP" altLang="en-US" sz="1050" b="0" dirty="0" smtClean="0"/>
                        <a:t>外観</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050" b="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5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5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tLang="ja-JP" sz="1050" b="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2028">
                <a:tc>
                  <a:txBody>
                    <a:bodyPr/>
                    <a:lstStyle/>
                    <a:p>
                      <a:pPr algn="ctr"/>
                      <a:r>
                        <a:rPr kumimoji="1" lang="ja-JP" altLang="en-US" sz="1050" b="0" dirty="0" smtClean="0"/>
                        <a:t>製品型番</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b="0" dirty="0" smtClean="0"/>
                        <a:t>SG112-24-JP</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b="0" dirty="0" smtClean="0"/>
                        <a:t>SG250-26-K9-JP</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b="0" dirty="0" smtClean="0">
                          <a:solidFill>
                            <a:schemeClr val="tx1"/>
                          </a:solidFill>
                        </a:rPr>
                        <a:t>SG350-28-K9-JP</a:t>
                      </a:r>
                      <a:endParaRPr kumimoji="1" lang="ja-JP" altLang="en-US" sz="105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b="0" dirty="0" smtClean="0">
                          <a:solidFill>
                            <a:schemeClr val="tx1"/>
                          </a:solidFill>
                        </a:rPr>
                        <a:t>SG350-28P-K9-JP</a:t>
                      </a:r>
                      <a:endParaRPr kumimoji="1" lang="ja-JP" altLang="en-US" sz="105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mr-IN" altLang="ja-JP" sz="1050" kern="1200" dirty="0" smtClean="0">
                          <a:solidFill>
                            <a:schemeClr val="dk1"/>
                          </a:solidFill>
                          <a:effectLst/>
                          <a:latin typeface="+mn-lt"/>
                          <a:ea typeface="+mn-ea"/>
                          <a:cs typeface="+mn-cs"/>
                        </a:rPr>
                        <a:t>WS-C2960L-24TS-JP </a:t>
                      </a:r>
                      <a:endParaRPr lang="mr-IN" altLang="ja-JP" sz="105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mr-IN" altLang="ja-JP" sz="1050" kern="1200" dirty="0" smtClean="0">
                          <a:solidFill>
                            <a:schemeClr val="dk1"/>
                          </a:solidFill>
                          <a:effectLst/>
                          <a:latin typeface="+mn-lt"/>
                          <a:ea typeface="+mn-ea"/>
                          <a:cs typeface="+mn-cs"/>
                        </a:rPr>
                        <a:t>WS-C2960L-24PS-JP </a:t>
                      </a:r>
                      <a:endParaRPr lang="mr-IN" altLang="ja-JP" sz="1050" dirty="0" smtClean="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50">
                <a:tc>
                  <a:txBody>
                    <a:bodyPr/>
                    <a:lstStyle/>
                    <a:p>
                      <a:pPr algn="ctr"/>
                      <a:r>
                        <a:rPr kumimoji="1" lang="en-US" altLang="ja-JP" sz="1050" b="0" dirty="0" err="1" smtClean="0"/>
                        <a:t>PoE</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solidFill>
                            <a:schemeClr val="tx1"/>
                          </a:solidFill>
                        </a:rPr>
                        <a:t>☓</a:t>
                      </a:r>
                      <a:endParaRPr kumimoji="1" lang="ja-JP" altLang="en-US" sz="105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solidFill>
                            <a:schemeClr val="tx1"/>
                          </a:solidFill>
                        </a:rPr>
                        <a:t>○</a:t>
                      </a:r>
                      <a:endParaRPr kumimoji="1" lang="ja-JP" altLang="en-US" sz="105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750">
                <a:tc>
                  <a:txBody>
                    <a:bodyPr/>
                    <a:lstStyle/>
                    <a:p>
                      <a:pPr algn="ctr"/>
                      <a:r>
                        <a:rPr kumimoji="1" lang="ja-JP" altLang="en-US" sz="1050" b="0" dirty="0" smtClean="0"/>
                        <a:t>ファンレス</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solidFill>
                            <a:schemeClr val="tx1"/>
                          </a:solidFill>
                        </a:rPr>
                        <a:t>○</a:t>
                      </a:r>
                      <a:endParaRPr kumimoji="1" lang="ja-JP" altLang="en-US" sz="105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solidFill>
                            <a:schemeClr val="tx1"/>
                          </a:solidFill>
                        </a:rPr>
                        <a:t>☓</a:t>
                      </a:r>
                      <a:endParaRPr kumimoji="1" lang="ja-JP" altLang="en-US" sz="105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2028">
                <a:tc>
                  <a:txBody>
                    <a:bodyPr/>
                    <a:lstStyle/>
                    <a:p>
                      <a:pPr algn="ctr"/>
                      <a:r>
                        <a:rPr kumimoji="1" lang="ja-JP" altLang="en-US" sz="1050" b="0" dirty="0" smtClean="0"/>
                        <a:t>管理アドレス</a:t>
                      </a:r>
                      <a:endParaRPr kumimoji="1" lang="en-US" altLang="ja-JP" sz="1050" b="0" dirty="0" smtClean="0"/>
                    </a:p>
                    <a:p>
                      <a:pPr algn="ctr"/>
                      <a:r>
                        <a:rPr kumimoji="1" lang="en-US" altLang="ja-JP" sz="1050" b="0" dirty="0" smtClean="0"/>
                        <a:t>(GUI</a:t>
                      </a:r>
                      <a:r>
                        <a:rPr kumimoji="1" lang="ja-JP" altLang="en-US" sz="1050" b="0" dirty="0" smtClean="0"/>
                        <a:t>設定</a:t>
                      </a:r>
                      <a:r>
                        <a:rPr kumimoji="1" lang="en-US" altLang="ja-JP"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930">
                <a:tc>
                  <a:txBody>
                    <a:bodyPr/>
                    <a:lstStyle/>
                    <a:p>
                      <a:pPr algn="ctr"/>
                      <a:r>
                        <a:rPr kumimoji="1" lang="ja-JP" altLang="en-US" sz="1050" b="0" dirty="0" smtClean="0"/>
                        <a:t>コンソール接続</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b="0" dirty="0" smtClean="0"/>
                        <a:t>○</a:t>
                      </a:r>
                      <a:endParaRPr kumimoji="1" lang="ja-JP" altLang="en-US" sz="105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Picture 88" descr="http://www.cisco.com/en/US/prod/switches/ps5718/ps10863/SG102-24-450x160.jpg"/>
          <p:cNvPicPr>
            <a:picLocks noChangeAspect="1" noChangeArrowheads="1"/>
          </p:cNvPicPr>
          <p:nvPr/>
        </p:nvPicPr>
        <p:blipFill rotWithShape="1">
          <a:blip r:embed="rId3" cstate="print"/>
          <a:srcRect t="22797" b="18167"/>
          <a:stretch/>
        </p:blipFill>
        <p:spPr bwMode="auto">
          <a:xfrm>
            <a:off x="1804885" y="2496626"/>
            <a:ext cx="573864" cy="158698"/>
          </a:xfrm>
          <a:prstGeom prst="rect">
            <a:avLst/>
          </a:prstGeom>
          <a:noFill/>
          <a:ln w="9525">
            <a:noFill/>
            <a:miter lim="800000"/>
            <a:headEnd/>
            <a:tailEnd/>
          </a:ln>
        </p:spPr>
      </p:pic>
      <p:pic>
        <p:nvPicPr>
          <p:cNvPr id="7" name="Picture 3"/>
          <p:cNvPicPr>
            <a:picLocks noChangeAspect="1" noChangeArrowheads="1"/>
          </p:cNvPicPr>
          <p:nvPr/>
        </p:nvPicPr>
        <p:blipFill rotWithShape="1">
          <a:blip r:embed="rId4" cstate="print"/>
          <a:srcRect t="13161" b="12053"/>
          <a:stretch/>
        </p:blipFill>
        <p:spPr bwMode="auto">
          <a:xfrm>
            <a:off x="3051828" y="2474747"/>
            <a:ext cx="628385" cy="174136"/>
          </a:xfrm>
          <a:prstGeom prst="rect">
            <a:avLst/>
          </a:prstGeom>
          <a:noFill/>
          <a:ln w="9525">
            <a:noFill/>
            <a:miter lim="800000"/>
            <a:headEnd/>
            <a:tailEnd/>
          </a:ln>
        </p:spPr>
      </p:pic>
      <p:pic>
        <p:nvPicPr>
          <p:cNvPr id="8" name="図 7"/>
          <p:cNvPicPr>
            <a:picLocks noChangeAspect="1"/>
          </p:cNvPicPr>
          <p:nvPr/>
        </p:nvPicPr>
        <p:blipFill>
          <a:blip r:embed="rId5"/>
          <a:stretch>
            <a:fillRect/>
          </a:stretch>
        </p:blipFill>
        <p:spPr>
          <a:xfrm>
            <a:off x="4173341" y="2487108"/>
            <a:ext cx="904183" cy="177733"/>
          </a:xfrm>
          <a:prstGeom prst="rect">
            <a:avLst/>
          </a:prstGeom>
        </p:spPr>
      </p:pic>
      <p:pic>
        <p:nvPicPr>
          <p:cNvPr id="9" name="図 8"/>
          <p:cNvPicPr>
            <a:picLocks noChangeAspect="1"/>
          </p:cNvPicPr>
          <p:nvPr/>
        </p:nvPicPr>
        <p:blipFill>
          <a:blip r:embed="rId6"/>
          <a:stretch>
            <a:fillRect/>
          </a:stretch>
        </p:blipFill>
        <p:spPr>
          <a:xfrm>
            <a:off x="5474805" y="2492165"/>
            <a:ext cx="881932" cy="167618"/>
          </a:xfrm>
          <a:prstGeom prst="rect">
            <a:avLst/>
          </a:prstGeom>
        </p:spPr>
      </p:pic>
      <p:pic>
        <p:nvPicPr>
          <p:cNvPr id="10" name="図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360" b="67640" l="585" r="100000"/>
                    </a14:imgEffect>
                  </a14:imgLayer>
                </a14:imgProps>
              </a:ext>
              <a:ext uri="{28A0092B-C50C-407E-A947-70E740481C1C}">
                <a14:useLocalDpi xmlns:a14="http://schemas.microsoft.com/office/drawing/2010/main"/>
              </a:ext>
            </a:extLst>
          </a:blip>
          <a:srcRect t="28407" b="27931"/>
          <a:stretch/>
        </p:blipFill>
        <p:spPr>
          <a:xfrm>
            <a:off x="7911762" y="2384821"/>
            <a:ext cx="1094501" cy="382306"/>
          </a:xfrm>
          <a:prstGeom prst="rect">
            <a:avLst/>
          </a:prstGeom>
        </p:spPr>
      </p:pic>
      <p:pic>
        <p:nvPicPr>
          <p:cNvPr id="11" name="図 10"/>
          <p:cNvPicPr>
            <a:picLocks noChangeAspect="1"/>
          </p:cNvPicPr>
          <p:nvPr/>
        </p:nvPicPr>
        <p:blipFill>
          <a:blip r:embed="rId9"/>
          <a:stretch>
            <a:fillRect/>
          </a:stretch>
        </p:blipFill>
        <p:spPr>
          <a:xfrm>
            <a:off x="6702521" y="2479550"/>
            <a:ext cx="981642" cy="197359"/>
          </a:xfrm>
          <a:prstGeom prst="rect">
            <a:avLst/>
          </a:prstGeom>
        </p:spPr>
      </p:pic>
    </p:spTree>
    <p:extLst>
      <p:ext uri="{BB962C8B-B14F-4D97-AF65-F5344CB8AC3E}">
        <p14:creationId xmlns:p14="http://schemas.microsoft.com/office/powerpoint/2010/main" val="913434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Cisco 48</a:t>
            </a:r>
            <a:r>
              <a:rPr kumimoji="1" lang="ja-JP" altLang="en-US" dirty="0" smtClean="0"/>
              <a:t>ポート アクセス</a:t>
            </a:r>
            <a:r>
              <a:rPr kumimoji="1" lang="en-US" altLang="ja-JP" dirty="0" smtClean="0"/>
              <a:t> </a:t>
            </a:r>
            <a:r>
              <a:rPr kumimoji="1" lang="ja-JP" altLang="en-US" dirty="0" smtClean="0"/>
              <a:t>レイヤ</a:t>
            </a:r>
            <a:r>
              <a:rPr kumimoji="1" lang="en-US" altLang="ja-JP" dirty="0" smtClean="0"/>
              <a:t> </a:t>
            </a:r>
            <a:r>
              <a:rPr kumimoji="1" lang="ja-JP" altLang="en-US" dirty="0" smtClean="0"/>
              <a:t>スイッチ</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1693744903"/>
              </p:ext>
            </p:extLst>
          </p:nvPr>
        </p:nvGraphicFramePr>
        <p:xfrm>
          <a:off x="437763" y="1259267"/>
          <a:ext cx="8514215" cy="3083601"/>
        </p:xfrm>
        <a:graphic>
          <a:graphicData uri="http://schemas.openxmlformats.org/drawingml/2006/table">
            <a:tbl>
              <a:tblPr firstRow="1" bandRow="1">
                <a:tableStyleId>{85BE263C-DBD7-4A20-BB59-AAB30ACAA65A}</a:tableStyleId>
              </a:tblPr>
              <a:tblGrid>
                <a:gridCol w="1702843"/>
                <a:gridCol w="1702843"/>
                <a:gridCol w="1702843"/>
                <a:gridCol w="1702843"/>
                <a:gridCol w="1702843"/>
              </a:tblGrid>
              <a:tr h="306641">
                <a:tc>
                  <a:txBody>
                    <a:bodyPr/>
                    <a:lstStyle/>
                    <a:p>
                      <a:endParaRPr kumimoji="1" lang="ja-JP" alt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en-US" altLang="ja-JP" sz="1200" dirty="0" smtClean="0"/>
                        <a:t>SG300 / 350</a:t>
                      </a:r>
                      <a:r>
                        <a:rPr kumimoji="1" lang="ja-JP" altLang="en-US" sz="1200" dirty="0" smtClean="0"/>
                        <a:t>シリーズ</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kumimoji="1" lang="ja-JP" altLang="en-US" sz="800"/>
                    </a:p>
                  </a:txBody>
                  <a:tcPr/>
                </a:tc>
                <a:tc gridSpan="2">
                  <a:txBody>
                    <a:bodyPr/>
                    <a:lstStyle/>
                    <a:p>
                      <a:pPr algn="ctr"/>
                      <a:r>
                        <a:rPr kumimoji="1" lang="en-US" altLang="ja-JP" sz="1200" dirty="0" smtClean="0"/>
                        <a:t>Catalyst2960-L</a:t>
                      </a:r>
                      <a:r>
                        <a:rPr kumimoji="1" lang="ja-JP" altLang="en-US" sz="1200" dirty="0" smtClean="0"/>
                        <a:t>シリーズ</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kumimoji="1" lang="ja-JP" altLang="en-US" sz="800" dirty="0"/>
                    </a:p>
                  </a:txBody>
                  <a:tcPr/>
                </a:tc>
              </a:tr>
              <a:tr h="498292">
                <a:tc>
                  <a:txBody>
                    <a:bodyPr/>
                    <a:lstStyle/>
                    <a:p>
                      <a:pPr algn="ctr"/>
                      <a:r>
                        <a:rPr kumimoji="1" lang="ja-JP" altLang="en-US" sz="1000" b="0" dirty="0" smtClean="0"/>
                        <a:t>モデル名</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SG350X-48</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SG350X-48MP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000" b="0" dirty="0" smtClean="0"/>
                        <a:t>Catalyst</a:t>
                      </a:r>
                    </a:p>
                    <a:p>
                      <a:pPr algn="ctr"/>
                      <a:r>
                        <a:rPr lang="en-US" altLang="ja-JP" sz="1000" b="0" dirty="0" smtClean="0"/>
                        <a:t>2960-L-48TS-JP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Catalyst</a:t>
                      </a:r>
                    </a:p>
                    <a:p>
                      <a:pPr algn="ctr"/>
                      <a:r>
                        <a:rPr kumimoji="1" lang="en-US" altLang="ja-JP" sz="1000" b="0" dirty="0" smtClean="0"/>
                        <a:t>2960-L 48PS-JP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2161">
                <a:tc>
                  <a:txBody>
                    <a:bodyPr/>
                    <a:lstStyle/>
                    <a:p>
                      <a:pPr algn="ctr"/>
                      <a:r>
                        <a:rPr kumimoji="1" lang="ja-JP" altLang="en-US" sz="1000" b="0" dirty="0" smtClean="0"/>
                        <a:t>外観</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ltLang="ja-JP" sz="1000" b="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8292">
                <a:tc>
                  <a:txBody>
                    <a:bodyPr/>
                    <a:lstStyle/>
                    <a:p>
                      <a:pPr algn="ctr"/>
                      <a:r>
                        <a:rPr kumimoji="1" lang="ja-JP" altLang="en-US" sz="1000" b="0" dirty="0" smtClean="0"/>
                        <a:t>製品型番</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SG350X-48-K9-JP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b="0" dirty="0" smtClean="0"/>
                        <a:t>SG350X-48MP-K9-JP</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mr-IN" altLang="ja-JP" sz="1000" kern="1200" dirty="0" smtClean="0">
                          <a:solidFill>
                            <a:schemeClr val="dk1"/>
                          </a:solidFill>
                          <a:effectLst/>
                          <a:latin typeface="+mn-lt"/>
                          <a:ea typeface="+mn-ea"/>
                          <a:cs typeface="+mn-cs"/>
                        </a:rPr>
                        <a:t>WS-C2960L-48TS-JP </a:t>
                      </a:r>
                      <a:endParaRPr lang="mr-IN" altLang="ja-JP" sz="1000" dirty="0" smtClean="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mr-IN" altLang="ja-JP" sz="1000" kern="1200" dirty="0" smtClean="0">
                          <a:solidFill>
                            <a:schemeClr val="dk1"/>
                          </a:solidFill>
                          <a:effectLst/>
                          <a:latin typeface="+mn-lt"/>
                          <a:ea typeface="+mn-ea"/>
                          <a:cs typeface="+mn-cs"/>
                        </a:rPr>
                        <a:t>WS-C2960L-48PS-JP </a:t>
                      </a:r>
                      <a:endParaRPr lang="mr-IN" altLang="ja-JP" sz="1000" dirty="0" smtClean="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641">
                <a:tc>
                  <a:txBody>
                    <a:bodyPr/>
                    <a:lstStyle/>
                    <a:p>
                      <a:pPr algn="ctr"/>
                      <a:r>
                        <a:rPr kumimoji="1" lang="en-US" altLang="ja-JP" sz="1000" b="0" dirty="0" err="1" smtClean="0"/>
                        <a:t>PoE</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641">
                <a:tc>
                  <a:txBody>
                    <a:bodyPr/>
                    <a:lstStyle/>
                    <a:p>
                      <a:pPr algn="ctr"/>
                      <a:r>
                        <a:rPr kumimoji="1" lang="ja-JP" altLang="en-US" sz="1000" b="0" dirty="0" smtClean="0"/>
                        <a:t>ファンレス</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8292">
                <a:tc>
                  <a:txBody>
                    <a:bodyPr/>
                    <a:lstStyle/>
                    <a:p>
                      <a:pPr algn="ctr"/>
                      <a:r>
                        <a:rPr kumimoji="1" lang="ja-JP" altLang="en-US" sz="1000" b="0" dirty="0" smtClean="0"/>
                        <a:t>管理アドレス</a:t>
                      </a:r>
                      <a:endParaRPr kumimoji="1" lang="en-US" altLang="ja-JP" sz="1000" b="0" dirty="0" smtClean="0"/>
                    </a:p>
                    <a:p>
                      <a:pPr algn="ctr"/>
                      <a:r>
                        <a:rPr kumimoji="1" lang="en-US" altLang="ja-JP" sz="1000" b="0" dirty="0" smtClean="0"/>
                        <a:t>(GUI</a:t>
                      </a:r>
                      <a:r>
                        <a:rPr kumimoji="1" lang="ja-JP" altLang="en-US" sz="1000" b="0" dirty="0" smtClean="0"/>
                        <a:t>設定</a:t>
                      </a:r>
                      <a:r>
                        <a:rPr kumimoji="1" lang="en-US" altLang="ja-JP"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641">
                <a:tc>
                  <a:txBody>
                    <a:bodyPr/>
                    <a:lstStyle/>
                    <a:p>
                      <a:pPr algn="ctr"/>
                      <a:r>
                        <a:rPr kumimoji="1" lang="ja-JP" altLang="en-US" sz="1000" b="0" dirty="0" smtClean="0"/>
                        <a:t>コンソール接続</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t>○</a:t>
                      </a:r>
                      <a:endParaRPr kumimoji="1" lang="ja-JP" altLang="en-US" sz="1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図 5"/>
          <p:cNvPicPr>
            <a:picLocks noChangeAspect="1"/>
          </p:cNvPicPr>
          <p:nvPr/>
        </p:nvPicPr>
        <p:blipFill>
          <a:blip r:embed="rId3"/>
          <a:stretch>
            <a:fillRect/>
          </a:stretch>
        </p:blipFill>
        <p:spPr>
          <a:xfrm>
            <a:off x="5899577" y="2158266"/>
            <a:ext cx="1089245" cy="207655"/>
          </a:xfrm>
          <a:prstGeom prst="rect">
            <a:avLst/>
          </a:prstGeom>
        </p:spPr>
      </p:pic>
      <p:pic>
        <p:nvPicPr>
          <p:cNvPr id="7" name="図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45" b="89119" l="0" r="100000">
                        <a14:backgroundMark x1="90253" y1="69430" x2="90253" y2="69430"/>
                      </a14:backgroundRemoval>
                    </a14:imgEffect>
                  </a14:imgLayer>
                </a14:imgProps>
              </a:ext>
              <a:ext uri="{28A0092B-C50C-407E-A947-70E740481C1C}">
                <a14:useLocalDpi xmlns:a14="http://schemas.microsoft.com/office/drawing/2010/main"/>
              </a:ext>
            </a:extLst>
          </a:blip>
          <a:srcRect/>
          <a:stretch/>
        </p:blipFill>
        <p:spPr>
          <a:xfrm>
            <a:off x="7444749" y="2035540"/>
            <a:ext cx="1203951" cy="453105"/>
          </a:xfrm>
          <a:prstGeom prst="rect">
            <a:avLst/>
          </a:prstGeom>
        </p:spPr>
      </p:pic>
      <p:pic>
        <p:nvPicPr>
          <p:cNvPr id="8" name="図 7"/>
          <p:cNvPicPr>
            <a:picLocks noChangeAspect="1"/>
          </p:cNvPicPr>
          <p:nvPr/>
        </p:nvPicPr>
        <p:blipFill>
          <a:blip r:embed="rId6"/>
          <a:stretch>
            <a:fillRect/>
          </a:stretch>
        </p:blipFill>
        <p:spPr>
          <a:xfrm>
            <a:off x="4180572" y="2145507"/>
            <a:ext cx="1028595" cy="220414"/>
          </a:xfrm>
          <a:prstGeom prst="rect">
            <a:avLst/>
          </a:prstGeom>
        </p:spPr>
      </p:pic>
      <p:pic>
        <p:nvPicPr>
          <p:cNvPr id="9" name="図 8"/>
          <p:cNvPicPr>
            <a:picLocks noChangeAspect="1"/>
          </p:cNvPicPr>
          <p:nvPr/>
        </p:nvPicPr>
        <p:blipFill>
          <a:blip r:embed="rId6"/>
          <a:stretch>
            <a:fillRect/>
          </a:stretch>
        </p:blipFill>
        <p:spPr>
          <a:xfrm>
            <a:off x="2461567" y="2151885"/>
            <a:ext cx="1028595" cy="220414"/>
          </a:xfrm>
          <a:prstGeom prst="rect">
            <a:avLst/>
          </a:prstGeom>
        </p:spPr>
      </p:pic>
    </p:spTree>
    <p:extLst>
      <p:ext uri="{BB962C8B-B14F-4D97-AF65-F5344CB8AC3E}">
        <p14:creationId xmlns:p14="http://schemas.microsoft.com/office/powerpoint/2010/main" val="602365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045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smtClean="0"/>
              <a:t>冲中 恒雄</a:t>
            </a:r>
            <a:endParaRPr kumimoji="1" lang="ja-JP" altLang="en-US" dirty="0"/>
          </a:p>
        </p:txBody>
      </p:sp>
      <p:sp>
        <p:nvSpPr>
          <p:cNvPr id="3" name="テキスト プレースホルダー 2"/>
          <p:cNvSpPr>
            <a:spLocks noGrp="1"/>
          </p:cNvSpPr>
          <p:nvPr>
            <p:ph type="body" sz="quarter" idx="11"/>
          </p:nvPr>
        </p:nvSpPr>
        <p:spPr/>
        <p:txBody>
          <a:bodyPr/>
          <a:lstStyle/>
          <a:p>
            <a:r>
              <a:rPr kumimoji="1" lang="en-US" altLang="ja-JP" dirty="0" smtClean="0"/>
              <a:t>APJ</a:t>
            </a:r>
            <a:r>
              <a:rPr kumimoji="1" lang="ja-JP" altLang="en-US" dirty="0" smtClean="0"/>
              <a:t>ボリュームプログラムオフィス ビジネス開発担当</a:t>
            </a:r>
            <a:endParaRPr kumimoji="1" lang="ja-JP" altLang="en-US" dirty="0"/>
          </a:p>
        </p:txBody>
      </p:sp>
      <p:sp>
        <p:nvSpPr>
          <p:cNvPr id="4" name="テキスト プレースホルダー 3"/>
          <p:cNvSpPr>
            <a:spLocks noGrp="1"/>
          </p:cNvSpPr>
          <p:nvPr>
            <p:ph type="body" sz="quarter" idx="12"/>
          </p:nvPr>
        </p:nvSpPr>
        <p:spPr/>
        <p:txBody>
          <a:bodyPr/>
          <a:lstStyle/>
          <a:p>
            <a:r>
              <a:rPr kumimoji="1" lang="en-US" altLang="ja-JP" dirty="0" smtClean="0"/>
              <a:t>2017/10/05</a:t>
            </a:r>
            <a:endParaRPr kumimoji="1" lang="ja-JP" altLang="en-US" dirty="0"/>
          </a:p>
        </p:txBody>
      </p:sp>
      <p:sp>
        <p:nvSpPr>
          <p:cNvPr id="5" name="テキスト プレースホルダー 4"/>
          <p:cNvSpPr>
            <a:spLocks noGrp="1"/>
          </p:cNvSpPr>
          <p:nvPr>
            <p:ph type="body" sz="quarter" idx="13"/>
          </p:nvPr>
        </p:nvSpPr>
        <p:spPr/>
        <p:txBody>
          <a:bodyPr/>
          <a:lstStyle/>
          <a:p>
            <a:endParaRPr kumimoji="1" lang="ja-JP" altLang="en-US"/>
          </a:p>
        </p:txBody>
      </p:sp>
      <p:sp>
        <p:nvSpPr>
          <p:cNvPr id="6" name="タイトル 5"/>
          <p:cNvSpPr>
            <a:spLocks noGrp="1"/>
          </p:cNvSpPr>
          <p:nvPr>
            <p:ph type="ctrTitle"/>
          </p:nvPr>
        </p:nvSpPr>
        <p:spPr/>
        <p:txBody>
          <a:bodyPr/>
          <a:lstStyle/>
          <a:p>
            <a:r>
              <a:rPr kumimoji="1" lang="en-US" altLang="ja-JP" sz="3600" dirty="0" smtClean="0"/>
              <a:t>Cisco</a:t>
            </a:r>
            <a:r>
              <a:rPr kumimoji="1" lang="ja-JP" altLang="en-US" sz="3600" dirty="0" smtClean="0"/>
              <a:t> </a:t>
            </a:r>
            <a:r>
              <a:rPr kumimoji="1" lang="en-US" altLang="ja-JP" sz="3600" dirty="0" smtClean="0"/>
              <a:t>Start</a:t>
            </a:r>
            <a:r>
              <a:rPr kumimoji="1" lang="ja-JP" altLang="en-US" sz="3600" dirty="0" smtClean="0"/>
              <a:t>シリーズ アクセス</a:t>
            </a:r>
            <a:r>
              <a:rPr kumimoji="1" lang="en-US" altLang="ja-JP" sz="3600" dirty="0" smtClean="0"/>
              <a:t> </a:t>
            </a:r>
            <a:r>
              <a:rPr kumimoji="1" lang="ja-JP" altLang="en-US" sz="3600" dirty="0" smtClean="0"/>
              <a:t>ポイント</a:t>
            </a:r>
            <a:endParaRPr kumimoji="1" lang="ja-JP" altLang="en-US" sz="3600" dirty="0"/>
          </a:p>
        </p:txBody>
      </p:sp>
    </p:spTree>
    <p:extLst>
      <p:ext uri="{BB962C8B-B14F-4D97-AF65-F5344CB8AC3E}">
        <p14:creationId xmlns:p14="http://schemas.microsoft.com/office/powerpoint/2010/main" val="1441291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pPr>
              <a:buClr>
                <a:schemeClr val="bg1"/>
              </a:buClr>
            </a:pPr>
            <a:r>
              <a:rPr kumimoji="1" lang="en-US" altLang="ja-JP" sz="3200" dirty="0" smtClean="0">
                <a:solidFill>
                  <a:schemeClr val="bg1"/>
                </a:solidFill>
                <a:latin typeface="Arial" charset="0"/>
                <a:ea typeface="Arial" charset="0"/>
                <a:cs typeface="Arial" charset="0"/>
              </a:rPr>
              <a:t>Cisco </a:t>
            </a:r>
            <a:r>
              <a:rPr kumimoji="1" lang="ja-JP" altLang="en-US" sz="3200" dirty="0" smtClean="0">
                <a:solidFill>
                  <a:schemeClr val="bg1"/>
                </a:solidFill>
                <a:latin typeface="MS PGothic" charset="-128"/>
                <a:ea typeface="MS PGothic" charset="-128"/>
                <a:cs typeface="MS PGothic" charset="-128"/>
              </a:rPr>
              <a:t>無線製品概要</a:t>
            </a:r>
            <a:endParaRPr kumimoji="1" lang="en-US" altLang="ja-JP" sz="3200" dirty="0" smtClean="0">
              <a:solidFill>
                <a:schemeClr val="bg1"/>
              </a:solidFill>
              <a:latin typeface="MS PGothic" charset="-128"/>
              <a:ea typeface="MS PGothic" charset="-128"/>
              <a:cs typeface="MS PGothic" charset="-128"/>
            </a:endParaRPr>
          </a:p>
          <a:p>
            <a:pPr marL="806450" lvl="1" indent="-514350">
              <a:buClr>
                <a:schemeClr val="bg1"/>
              </a:buClr>
              <a:buFont typeface="+mj-lt"/>
              <a:buAutoNum type="arabicPeriod"/>
            </a:pPr>
            <a:r>
              <a:rPr kumimoji="1" lang="en-US" altLang="ja-JP" sz="3000" dirty="0" err="1" smtClean="0">
                <a:solidFill>
                  <a:schemeClr val="bg1"/>
                </a:solidFill>
                <a:latin typeface="Arial" charset="0"/>
                <a:ea typeface="Arial" charset="0"/>
                <a:cs typeface="Arial" charset="0"/>
              </a:rPr>
              <a:t>Aironet</a:t>
            </a:r>
            <a:r>
              <a:rPr kumimoji="1" lang="ja-JP" altLang="en-US" sz="3000" dirty="0" smtClean="0">
                <a:solidFill>
                  <a:schemeClr val="bg1"/>
                </a:solidFill>
                <a:latin typeface="MS PGothic" charset="-128"/>
                <a:ea typeface="MS PGothic" charset="-128"/>
                <a:cs typeface="MS PGothic" charset="-128"/>
              </a:rPr>
              <a:t>シリーズ</a:t>
            </a:r>
            <a:endParaRPr kumimoji="1" lang="en-US" altLang="ja-JP" sz="3000" dirty="0" smtClean="0">
              <a:solidFill>
                <a:schemeClr val="bg1"/>
              </a:solidFill>
              <a:latin typeface="MS PGothic" charset="-128"/>
              <a:ea typeface="MS PGothic" charset="-128"/>
              <a:cs typeface="MS PGothic" charset="-128"/>
            </a:endParaRPr>
          </a:p>
          <a:p>
            <a:pPr marL="806450" lvl="1" indent="-514350">
              <a:buClr>
                <a:schemeClr val="bg1"/>
              </a:buClr>
              <a:buFont typeface="+mj-lt"/>
              <a:buAutoNum type="arabicPeriod"/>
            </a:pPr>
            <a:r>
              <a:rPr kumimoji="1" lang="en-US" altLang="ja-JP" sz="3000" dirty="0" smtClean="0">
                <a:solidFill>
                  <a:schemeClr val="bg1"/>
                </a:solidFill>
                <a:latin typeface="Arial" charset="0"/>
                <a:ea typeface="Arial" charset="0"/>
                <a:cs typeface="Arial" charset="0"/>
              </a:rPr>
              <a:t>WAP</a:t>
            </a:r>
            <a:r>
              <a:rPr kumimoji="1" lang="ja-JP" altLang="en-US" sz="3000" dirty="0" smtClean="0">
                <a:solidFill>
                  <a:schemeClr val="bg1"/>
                </a:solidFill>
                <a:latin typeface="MS PGothic" charset="-128"/>
                <a:ea typeface="MS PGothic" charset="-128"/>
                <a:cs typeface="MS PGothic" charset="-128"/>
              </a:rPr>
              <a:t>シリーズ</a:t>
            </a:r>
            <a:endParaRPr kumimoji="1" lang="en-US" altLang="ja-JP" sz="3000" dirty="0" smtClean="0">
              <a:solidFill>
                <a:schemeClr val="bg1"/>
              </a:solidFill>
              <a:latin typeface="MS PGothic" charset="-128"/>
              <a:ea typeface="MS PGothic" charset="-128"/>
              <a:cs typeface="MS PGothic" charset="-128"/>
            </a:endParaRPr>
          </a:p>
          <a:p>
            <a:pPr marL="806450" lvl="1" indent="-514350">
              <a:buClr>
                <a:schemeClr val="bg1"/>
              </a:buClr>
              <a:buFont typeface="+mj-lt"/>
              <a:buAutoNum type="arabicPeriod"/>
            </a:pPr>
            <a:r>
              <a:rPr kumimoji="1" lang="en-US" altLang="ja-JP" sz="3000" dirty="0" smtClean="0">
                <a:solidFill>
                  <a:schemeClr val="bg1"/>
                </a:solidFill>
                <a:latin typeface="Arial" charset="0"/>
                <a:ea typeface="Arial" charset="0"/>
                <a:cs typeface="Arial" charset="0"/>
              </a:rPr>
              <a:t>Meraki</a:t>
            </a:r>
            <a:r>
              <a:rPr kumimoji="1" lang="ja-JP" altLang="en-US" sz="3000" dirty="0" smtClean="0">
                <a:solidFill>
                  <a:schemeClr val="bg1"/>
                </a:solidFill>
                <a:latin typeface="MS PGothic" charset="-128"/>
                <a:ea typeface="MS PGothic" charset="-128"/>
                <a:cs typeface="MS PGothic" charset="-128"/>
              </a:rPr>
              <a:t>シリーズ</a:t>
            </a:r>
            <a:endParaRPr kumimoji="1" lang="en-US" altLang="ja-JP" sz="3000" dirty="0" smtClean="0">
              <a:solidFill>
                <a:schemeClr val="bg1"/>
              </a:solidFill>
              <a:latin typeface="MS PGothic" charset="-128"/>
              <a:ea typeface="MS PGothic" charset="-128"/>
              <a:cs typeface="MS PGothic" charset="-128"/>
            </a:endParaRPr>
          </a:p>
          <a:p>
            <a:pPr>
              <a:buClr>
                <a:schemeClr val="bg1"/>
              </a:buClr>
            </a:pPr>
            <a:r>
              <a:rPr kumimoji="1" lang="en-US" altLang="ja-JP" sz="3200" dirty="0" smtClean="0">
                <a:solidFill>
                  <a:schemeClr val="bg1"/>
                </a:solidFill>
                <a:latin typeface="Arial" charset="0"/>
                <a:ea typeface="Arial" charset="0"/>
                <a:cs typeface="Arial" charset="0"/>
              </a:rPr>
              <a:t>Cisco</a:t>
            </a:r>
            <a:r>
              <a:rPr kumimoji="1" lang="ja-JP" altLang="en-US" sz="3200" dirty="0" smtClean="0">
                <a:solidFill>
                  <a:schemeClr val="bg1"/>
                </a:solidFill>
                <a:latin typeface="Arial" charset="0"/>
                <a:ea typeface="Arial" charset="0"/>
                <a:cs typeface="Arial" charset="0"/>
              </a:rPr>
              <a:t> </a:t>
            </a:r>
            <a:r>
              <a:rPr kumimoji="1" lang="ja-JP" altLang="en-US" sz="3200" dirty="0" smtClean="0">
                <a:solidFill>
                  <a:schemeClr val="bg1"/>
                </a:solidFill>
                <a:latin typeface="MS PGothic" charset="-128"/>
                <a:ea typeface="MS PGothic" charset="-128"/>
                <a:cs typeface="MS PGothic" charset="-128"/>
              </a:rPr>
              <a:t>無線製品比較資料</a:t>
            </a:r>
            <a:endParaRPr kumimoji="1" lang="en-US" altLang="ja-JP" sz="3200" dirty="0" smtClean="0">
              <a:solidFill>
                <a:schemeClr val="bg1"/>
              </a:solidFill>
              <a:latin typeface="MS PGothic" charset="-128"/>
              <a:ea typeface="MS PGothic" charset="-128"/>
              <a:cs typeface="MS PGothic" charset="-128"/>
            </a:endParaRPr>
          </a:p>
          <a:p>
            <a:pPr>
              <a:buClr>
                <a:schemeClr val="bg1"/>
              </a:buClr>
            </a:pPr>
            <a:endParaRPr kumimoji="1" lang="ja-JP" altLang="en-US" sz="3200" dirty="0" smtClean="0">
              <a:solidFill>
                <a:schemeClr val="bg1"/>
              </a:solidFill>
              <a:latin typeface="Arial" charset="0"/>
              <a:ea typeface="Arial" charset="0"/>
              <a:cs typeface="Arial" charset="0"/>
            </a:endParaRPr>
          </a:p>
        </p:txBody>
      </p:sp>
      <p:sp>
        <p:nvSpPr>
          <p:cNvPr id="3" name="タイトル 2"/>
          <p:cNvSpPr>
            <a:spLocks noGrp="1"/>
          </p:cNvSpPr>
          <p:nvPr>
            <p:ph type="title"/>
          </p:nvPr>
        </p:nvSpPr>
        <p:spPr/>
        <p:txBody>
          <a:bodyPr/>
          <a:lstStyle/>
          <a:p>
            <a:r>
              <a:rPr kumimoji="1" lang="ja-JP" altLang="en-US" dirty="0" smtClean="0">
                <a:latin typeface="MS PGothic" charset="-128"/>
                <a:ea typeface="MS PGothic" charset="-128"/>
                <a:cs typeface="MS PGothic" charset="-128"/>
              </a:rPr>
              <a:t>本日お話する内容</a:t>
            </a:r>
            <a:endParaRPr kumimoji="1" lang="ja-JP" altLang="en-US" dirty="0">
              <a:latin typeface="MS PGothic" charset="-128"/>
              <a:ea typeface="MS PGothic" charset="-128"/>
              <a:cs typeface="MS PGothic" charset="-128"/>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013" y="419384"/>
            <a:ext cx="1429035" cy="468852"/>
          </a:xfrm>
          <a:prstGeom prst="rect">
            <a:avLst/>
          </a:prstGeom>
        </p:spPr>
      </p:pic>
    </p:spTree>
    <p:extLst>
      <p:ext uri="{BB962C8B-B14F-4D97-AF65-F5344CB8AC3E}">
        <p14:creationId xmlns:p14="http://schemas.microsoft.com/office/powerpoint/2010/main" val="95121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Arial" charset="0"/>
                <a:ea typeface="Arial" charset="0"/>
                <a:cs typeface="Arial" charset="0"/>
              </a:rPr>
              <a:t>Cisco</a:t>
            </a:r>
            <a:r>
              <a:rPr kumimoji="1" lang="ja-JP" altLang="en-US" dirty="0" smtClean="0">
                <a:latin typeface="Arial" charset="0"/>
                <a:ea typeface="Arial" charset="0"/>
                <a:cs typeface="Arial" charset="0"/>
              </a:rPr>
              <a:t> </a:t>
            </a:r>
            <a:r>
              <a:rPr kumimoji="1" lang="ja-JP" altLang="en-US" dirty="0" smtClean="0">
                <a:latin typeface="ＭＳ Ｐゴシック" panose="020B0600070205080204" pitchFamily="50" charset="-128"/>
                <a:ea typeface="ＭＳ Ｐゴシック" panose="020B0600070205080204" pitchFamily="50" charset="-128"/>
              </a:rPr>
              <a:t>アクセス ポイント製品群</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角丸四角形 2"/>
          <p:cNvSpPr/>
          <p:nvPr/>
        </p:nvSpPr>
        <p:spPr>
          <a:xfrm>
            <a:off x="372834" y="1404808"/>
            <a:ext cx="3831699" cy="3628293"/>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smtClean="0">
              <a:ea typeface="ＭＳ Ｐゴシック" panose="020B0600070205080204" pitchFamily="50" charset="-128"/>
            </a:endParaRPr>
          </a:p>
        </p:txBody>
      </p:sp>
      <p:sp>
        <p:nvSpPr>
          <p:cNvPr id="4" name="角丸四角形 3"/>
          <p:cNvSpPr/>
          <p:nvPr/>
        </p:nvSpPr>
        <p:spPr>
          <a:xfrm>
            <a:off x="4974469" y="1404808"/>
            <a:ext cx="3831699" cy="3628293"/>
          </a:xfrm>
          <a:prstGeom prst="roundRect">
            <a:avLst/>
          </a:prstGeom>
          <a:noFill/>
          <a:ln>
            <a:solidFill>
              <a:schemeClr val="accent2"/>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smtClean="0">
              <a:ea typeface="ＭＳ Ｐゴシック" panose="020B0600070205080204" pitchFamily="50" charset="-128"/>
            </a:endParaRPr>
          </a:p>
        </p:txBody>
      </p:sp>
      <p:sp>
        <p:nvSpPr>
          <p:cNvPr id="5" name="テキスト ボックス 4"/>
          <p:cNvSpPr txBox="1"/>
          <p:nvPr/>
        </p:nvSpPr>
        <p:spPr>
          <a:xfrm>
            <a:off x="437766" y="2087234"/>
            <a:ext cx="2711834" cy="369332"/>
          </a:xfrm>
          <a:prstGeom prst="rect">
            <a:avLst/>
          </a:prstGeom>
          <a:noFill/>
        </p:spPr>
        <p:txBody>
          <a:bodyPr wrap="square" rtlCol="0">
            <a:spAutoFit/>
          </a:bodyPr>
          <a:lstStyle/>
          <a:p>
            <a:pPr algn="ctr"/>
            <a:r>
              <a:rPr kumimoji="1" lang="ja-JP" altLang="en-US" b="1" u="sng" dirty="0" smtClean="0">
                <a:solidFill>
                  <a:schemeClr val="tx2"/>
                </a:solidFill>
                <a:latin typeface="+mn-lt"/>
                <a:ea typeface="ＭＳ Ｐゴシック" panose="020B0600070205080204" pitchFamily="50" charset="-128"/>
              </a:rPr>
              <a:t>オンプレミスの製品</a:t>
            </a:r>
            <a:endParaRPr kumimoji="1" lang="ja-JP" altLang="en-US" b="1" u="sng" dirty="0">
              <a:solidFill>
                <a:schemeClr val="tx2"/>
              </a:solidFill>
              <a:latin typeface="+mn-lt"/>
              <a:ea typeface="ＭＳ Ｐゴシック" panose="020B0600070205080204" pitchFamily="50" charset="-128"/>
            </a:endParaRPr>
          </a:p>
        </p:txBody>
      </p:sp>
      <p:sp>
        <p:nvSpPr>
          <p:cNvPr id="6" name="テキスト ボックス 5"/>
          <p:cNvSpPr txBox="1"/>
          <p:nvPr/>
        </p:nvSpPr>
        <p:spPr>
          <a:xfrm>
            <a:off x="5257739" y="2087232"/>
            <a:ext cx="2510754" cy="369332"/>
          </a:xfrm>
          <a:prstGeom prst="rect">
            <a:avLst/>
          </a:prstGeom>
          <a:noFill/>
        </p:spPr>
        <p:txBody>
          <a:bodyPr wrap="square" rtlCol="0">
            <a:spAutoFit/>
          </a:bodyPr>
          <a:lstStyle/>
          <a:p>
            <a:pPr algn="ctr"/>
            <a:r>
              <a:rPr kumimoji="1" lang="ja-JP" altLang="en-US" b="1" u="sng" smtClean="0">
                <a:solidFill>
                  <a:schemeClr val="tx2"/>
                </a:solidFill>
                <a:latin typeface="+mn-lt"/>
                <a:ea typeface="ＭＳ Ｐゴシック" panose="020B0600070205080204" pitchFamily="50" charset="-128"/>
              </a:rPr>
              <a:t>クラウド管理の製品</a:t>
            </a:r>
            <a:endParaRPr kumimoji="1" lang="ja-JP" altLang="en-US" b="1" u="sng" dirty="0">
              <a:solidFill>
                <a:schemeClr val="tx2"/>
              </a:solidFill>
              <a:latin typeface="+mn-lt"/>
              <a:ea typeface="ＭＳ Ｐゴシック" panose="020B0600070205080204" pitchFamily="50" charset="-128"/>
            </a:endParaRPr>
          </a:p>
        </p:txBody>
      </p:sp>
      <p:sp>
        <p:nvSpPr>
          <p:cNvPr id="7" name="テキスト ボックス 6"/>
          <p:cNvSpPr txBox="1"/>
          <p:nvPr/>
        </p:nvSpPr>
        <p:spPr>
          <a:xfrm>
            <a:off x="515901" y="2417585"/>
            <a:ext cx="3688631" cy="1077218"/>
          </a:xfrm>
          <a:prstGeom prst="rect">
            <a:avLst/>
          </a:prstGeom>
          <a:noFill/>
        </p:spPr>
        <p:txBody>
          <a:bodyPr wrap="square" rtlCol="0">
            <a:spAutoFit/>
          </a:bodyPr>
          <a:lstStyle/>
          <a:p>
            <a:pPr marL="285750" indent="-285750">
              <a:buFont typeface="Wingdings" charset="2"/>
              <a:buChar char="ü"/>
            </a:pPr>
            <a:r>
              <a:rPr kumimoji="1" lang="ja-JP" altLang="en-US" sz="1600" dirty="0" smtClean="0">
                <a:solidFill>
                  <a:schemeClr val="tx2"/>
                </a:solidFill>
                <a:latin typeface="+mn-lt"/>
                <a:ea typeface="ＭＳ Ｐゴシック" panose="020B0600070205080204" pitchFamily="50" charset="-128"/>
              </a:rPr>
              <a:t>従来のアクセスポイント</a:t>
            </a:r>
            <a:endParaRPr kumimoji="1" lang="en-US" altLang="ja-JP" sz="1600" dirty="0" smtClean="0">
              <a:solidFill>
                <a:schemeClr val="tx2"/>
              </a:solidFill>
              <a:latin typeface="+mn-lt"/>
              <a:ea typeface="ＭＳ Ｐゴシック" panose="020B0600070205080204" pitchFamily="50" charset="-128"/>
            </a:endParaRPr>
          </a:p>
          <a:p>
            <a:pPr marL="285750" indent="-285750">
              <a:buFont typeface="Wingdings" charset="2"/>
              <a:buChar char="ü"/>
            </a:pPr>
            <a:r>
              <a:rPr kumimoji="1" lang="ja-JP" altLang="en-US" sz="1600" dirty="0" smtClean="0">
                <a:solidFill>
                  <a:schemeClr val="tx2"/>
                </a:solidFill>
                <a:latin typeface="+mn-lt"/>
                <a:ea typeface="ＭＳ Ｐゴシック" panose="020B0600070205080204" pitchFamily="50" charset="-128"/>
              </a:rPr>
              <a:t>オンサイトでの設定が必要</a:t>
            </a:r>
            <a:endParaRPr kumimoji="1" lang="en-US" altLang="ja-JP" sz="1600" dirty="0">
              <a:solidFill>
                <a:schemeClr val="tx2"/>
              </a:solidFill>
              <a:latin typeface="+mn-lt"/>
              <a:ea typeface="ＭＳ Ｐゴシック" panose="020B0600070205080204" pitchFamily="50" charset="-128"/>
            </a:endParaRPr>
          </a:p>
          <a:p>
            <a:pPr marL="285750" indent="-285750">
              <a:buFont typeface="Wingdings" charset="2"/>
              <a:buChar char="ü"/>
            </a:pPr>
            <a:r>
              <a:rPr kumimoji="1" lang="ja-JP" altLang="en-US" sz="1600" dirty="0" smtClean="0">
                <a:solidFill>
                  <a:schemeClr val="tx2"/>
                </a:solidFill>
                <a:latin typeface="+mn-lt"/>
                <a:ea typeface="ＭＳ Ｐゴシック" panose="020B0600070205080204" pitchFamily="50" charset="-128"/>
              </a:rPr>
              <a:t>規模に応じた様々な選択肢</a:t>
            </a:r>
            <a:endParaRPr kumimoji="1" lang="en-US" altLang="ja-JP" sz="1600" dirty="0" smtClean="0">
              <a:solidFill>
                <a:schemeClr val="tx2"/>
              </a:solidFill>
              <a:latin typeface="+mn-lt"/>
              <a:ea typeface="ＭＳ Ｐゴシック" panose="020B0600070205080204" pitchFamily="50" charset="-128"/>
            </a:endParaRPr>
          </a:p>
          <a:p>
            <a:pPr marL="285750" indent="-285750">
              <a:buFont typeface="Wingdings" charset="2"/>
              <a:buChar char="ü"/>
            </a:pPr>
            <a:r>
              <a:rPr kumimoji="1" lang="ja-JP" altLang="en-US" sz="1600" dirty="0" smtClean="0">
                <a:solidFill>
                  <a:schemeClr val="tx2"/>
                </a:solidFill>
                <a:latin typeface="+mn-lt"/>
                <a:ea typeface="ＭＳ Ｐゴシック" panose="020B0600070205080204" pitchFamily="50" charset="-128"/>
              </a:rPr>
              <a:t>集中管理には、別途</a:t>
            </a:r>
            <a:r>
              <a:rPr kumimoji="1" lang="en-US" altLang="ja-JP" sz="1600" dirty="0" smtClean="0">
                <a:solidFill>
                  <a:schemeClr val="tx2"/>
                </a:solidFill>
                <a:latin typeface="+mn-lt"/>
                <a:ea typeface="ＭＳ Ｐゴシック" panose="020B0600070205080204" pitchFamily="50" charset="-128"/>
              </a:rPr>
              <a:t>NMS</a:t>
            </a:r>
            <a:r>
              <a:rPr kumimoji="1" lang="ja-JP" altLang="en-US" sz="1600" dirty="0" smtClean="0">
                <a:solidFill>
                  <a:schemeClr val="tx2"/>
                </a:solidFill>
                <a:latin typeface="+mn-lt"/>
                <a:ea typeface="ＭＳ Ｐゴシック" panose="020B0600070205080204" pitchFamily="50" charset="-128"/>
              </a:rPr>
              <a:t>が必要</a:t>
            </a:r>
            <a:endParaRPr kumimoji="1" lang="ja-JP" altLang="en-US" sz="1600" dirty="0">
              <a:solidFill>
                <a:schemeClr val="tx2"/>
              </a:solidFill>
              <a:latin typeface="+mn-lt"/>
              <a:ea typeface="ＭＳ Ｐゴシック" panose="020B0600070205080204" pitchFamily="50" charset="-128"/>
            </a:endParaRPr>
          </a:p>
        </p:txBody>
      </p:sp>
      <p:sp>
        <p:nvSpPr>
          <p:cNvPr id="8" name="テキスト ボックス 7"/>
          <p:cNvSpPr txBox="1"/>
          <p:nvPr/>
        </p:nvSpPr>
        <p:spPr>
          <a:xfrm>
            <a:off x="5182780" y="2436183"/>
            <a:ext cx="3623388" cy="1538883"/>
          </a:xfrm>
          <a:prstGeom prst="rect">
            <a:avLst/>
          </a:prstGeom>
          <a:noFill/>
        </p:spPr>
        <p:txBody>
          <a:bodyPr wrap="square" numCol="1" rtlCol="0">
            <a:spAutoFit/>
          </a:bodyPr>
          <a:lstStyle/>
          <a:p>
            <a:pPr marL="285750" indent="-285750">
              <a:buFont typeface="Wingdings" charset="2"/>
              <a:buChar char="ü"/>
            </a:pPr>
            <a:r>
              <a:rPr kumimoji="1" lang="ja-JP" altLang="en-US" sz="1600" dirty="0" smtClean="0">
                <a:solidFill>
                  <a:schemeClr val="tx2"/>
                </a:solidFill>
                <a:latin typeface="+mn-lt"/>
                <a:ea typeface="ＭＳ Ｐゴシック" panose="020B0600070205080204" pitchFamily="50" charset="-128"/>
              </a:rPr>
              <a:t>かんたんセットアップ</a:t>
            </a:r>
            <a:endParaRPr kumimoji="1" lang="en-US" altLang="ja-JP" sz="1600" dirty="0" smtClean="0">
              <a:solidFill>
                <a:schemeClr val="tx2"/>
              </a:solidFill>
              <a:latin typeface="+mn-lt"/>
              <a:ea typeface="ＭＳ Ｐゴシック" panose="020B0600070205080204" pitchFamily="50" charset="-128"/>
            </a:endParaRPr>
          </a:p>
          <a:p>
            <a:pPr marL="285750" indent="-285750">
              <a:buFont typeface="Wingdings" charset="2"/>
              <a:buChar char="ü"/>
            </a:pPr>
            <a:r>
              <a:rPr kumimoji="1" lang="ja-JP" altLang="en-US" sz="1600" dirty="0" smtClean="0">
                <a:solidFill>
                  <a:schemeClr val="tx2"/>
                </a:solidFill>
                <a:latin typeface="+mn-lt"/>
                <a:ea typeface="ＭＳ Ｐゴシック" panose="020B0600070205080204" pitchFamily="50" charset="-128"/>
              </a:rPr>
              <a:t>どこからでもかんたん管理</a:t>
            </a:r>
            <a:r>
              <a:rPr kumimoji="1" lang="en-US" altLang="ja-JP" sz="1600" dirty="0" smtClean="0">
                <a:solidFill>
                  <a:schemeClr val="tx2"/>
                </a:solidFill>
                <a:latin typeface="+mn-lt"/>
                <a:ea typeface="ＭＳ Ｐゴシック" panose="020B0600070205080204" pitchFamily="50" charset="-128"/>
              </a:rPr>
              <a:t/>
            </a:r>
            <a:br>
              <a:rPr kumimoji="1" lang="en-US" altLang="ja-JP" sz="1600" dirty="0" smtClean="0">
                <a:solidFill>
                  <a:schemeClr val="tx2"/>
                </a:solidFill>
                <a:latin typeface="+mn-lt"/>
                <a:ea typeface="ＭＳ Ｐゴシック" panose="020B0600070205080204" pitchFamily="50" charset="-128"/>
              </a:rPr>
            </a:br>
            <a:r>
              <a:rPr kumimoji="1" lang="en-US" altLang="ja-JP" sz="1400" dirty="0" smtClean="0">
                <a:solidFill>
                  <a:schemeClr val="tx2"/>
                </a:solidFill>
                <a:latin typeface="+mn-lt"/>
                <a:ea typeface="ＭＳ Ｐゴシック" panose="020B0600070205080204" pitchFamily="50" charset="-128"/>
              </a:rPr>
              <a:t>※</a:t>
            </a:r>
            <a:r>
              <a:rPr kumimoji="1" lang="ja-JP" altLang="en-US" sz="1400" dirty="0">
                <a:solidFill>
                  <a:schemeClr val="tx2"/>
                </a:solidFill>
                <a:latin typeface="+mn-lt"/>
                <a:ea typeface="ＭＳ Ｐゴシック" panose="020B0600070205080204" pitchFamily="50" charset="-128"/>
              </a:rPr>
              <a:t>インターネットに</a:t>
            </a:r>
            <a:r>
              <a:rPr kumimoji="1" lang="ja-JP" altLang="en-US" sz="1400" dirty="0" smtClean="0">
                <a:solidFill>
                  <a:schemeClr val="tx2"/>
                </a:solidFill>
                <a:latin typeface="+mn-lt"/>
                <a:ea typeface="ＭＳ Ｐゴシック" panose="020B0600070205080204" pitchFamily="50" charset="-128"/>
              </a:rPr>
              <a:t>つながる環境が必要</a:t>
            </a:r>
            <a:endParaRPr kumimoji="1" lang="en-US" altLang="ja-JP" sz="1600" dirty="0" smtClean="0">
              <a:solidFill>
                <a:schemeClr val="tx2"/>
              </a:solidFill>
              <a:latin typeface="+mn-lt"/>
              <a:ea typeface="ＭＳ Ｐゴシック" panose="020B0600070205080204" pitchFamily="50" charset="-128"/>
            </a:endParaRPr>
          </a:p>
          <a:p>
            <a:pPr marL="285750" indent="-285750">
              <a:buFont typeface="Wingdings" charset="2"/>
              <a:buChar char="ü"/>
            </a:pPr>
            <a:r>
              <a:rPr kumimoji="1" lang="en-US" altLang="ja-JP" sz="1600" dirty="0" smtClean="0">
                <a:solidFill>
                  <a:schemeClr val="tx2"/>
                </a:solidFill>
                <a:latin typeface="+mn-lt"/>
                <a:ea typeface="ＭＳ Ｐゴシック" panose="020B0600070205080204" pitchFamily="50" charset="-128"/>
              </a:rPr>
              <a:t>IT</a:t>
            </a:r>
            <a:r>
              <a:rPr kumimoji="1" lang="ja-JP" altLang="en-US" sz="1600" dirty="0" smtClean="0">
                <a:solidFill>
                  <a:schemeClr val="tx2"/>
                </a:solidFill>
                <a:latin typeface="+mn-lt"/>
                <a:ea typeface="ＭＳ Ｐゴシック" panose="020B0600070205080204" pitchFamily="50" charset="-128"/>
              </a:rPr>
              <a:t>専門のスタッフ不要</a:t>
            </a:r>
            <a:endParaRPr kumimoji="1" lang="en-US" altLang="ja-JP" sz="1600" dirty="0" smtClean="0">
              <a:solidFill>
                <a:schemeClr val="tx2"/>
              </a:solidFill>
              <a:latin typeface="+mn-lt"/>
              <a:ea typeface="ＭＳ Ｐゴシック" panose="020B0600070205080204" pitchFamily="50" charset="-128"/>
            </a:endParaRPr>
          </a:p>
          <a:p>
            <a:pPr marL="285750" indent="-285750">
              <a:buFont typeface="Wingdings" charset="2"/>
              <a:buChar char="ü"/>
            </a:pPr>
            <a:r>
              <a:rPr kumimoji="1" lang="ja-JP" altLang="en-US" sz="1600" dirty="0" smtClean="0">
                <a:solidFill>
                  <a:schemeClr val="tx2"/>
                </a:solidFill>
                <a:latin typeface="+mn-lt"/>
                <a:ea typeface="ＭＳ Ｐゴシック" panose="020B0600070205080204" pitchFamily="50" charset="-128"/>
              </a:rPr>
              <a:t>集中管理用のダッシュボードが</a:t>
            </a:r>
            <a:r>
              <a:rPr kumimoji="1" lang="en-US" altLang="ja-JP" sz="1600" dirty="0" smtClean="0">
                <a:solidFill>
                  <a:schemeClr val="tx2"/>
                </a:solidFill>
                <a:latin typeface="+mn-lt"/>
                <a:ea typeface="ＭＳ Ｐゴシック" panose="020B0600070205080204" pitchFamily="50" charset="-128"/>
              </a:rPr>
              <a:t/>
            </a:r>
            <a:br>
              <a:rPr kumimoji="1" lang="en-US" altLang="ja-JP" sz="1600" dirty="0" smtClean="0">
                <a:solidFill>
                  <a:schemeClr val="tx2"/>
                </a:solidFill>
                <a:latin typeface="+mn-lt"/>
                <a:ea typeface="ＭＳ Ｐゴシック" panose="020B0600070205080204" pitchFamily="50" charset="-128"/>
              </a:rPr>
            </a:br>
            <a:r>
              <a:rPr kumimoji="1" lang="ja-JP" altLang="en-US" sz="1600" dirty="0" smtClean="0">
                <a:solidFill>
                  <a:schemeClr val="tx2"/>
                </a:solidFill>
                <a:latin typeface="+mn-lt"/>
                <a:ea typeface="ＭＳ Ｐゴシック" panose="020B0600070205080204" pitchFamily="50" charset="-128"/>
              </a:rPr>
              <a:t>クラウド利用料に含まれる</a:t>
            </a:r>
            <a:endParaRPr kumimoji="1" lang="ja-JP" altLang="en-US" sz="1600" dirty="0">
              <a:solidFill>
                <a:schemeClr val="tx2"/>
              </a:solidFill>
              <a:latin typeface="+mn-lt"/>
              <a:ea typeface="ＭＳ Ｐゴシック" panose="020B0600070205080204" pitchFamily="50" charset="-128"/>
            </a:endParaRPr>
          </a:p>
        </p:txBody>
      </p:sp>
      <p:sp>
        <p:nvSpPr>
          <p:cNvPr id="9" name="角丸四角形 8"/>
          <p:cNvSpPr/>
          <p:nvPr/>
        </p:nvSpPr>
        <p:spPr>
          <a:xfrm>
            <a:off x="875323" y="1517438"/>
            <a:ext cx="2758831" cy="45858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en-US" altLang="ja-JP" dirty="0" smtClean="0">
                <a:ea typeface="ＭＳ Ｐゴシック" panose="020B0600070205080204" pitchFamily="50" charset="-128"/>
              </a:rPr>
              <a:t>Cisco Start</a:t>
            </a:r>
            <a:r>
              <a:rPr kumimoji="1" lang="ja-JP" altLang="en-US" dirty="0" smtClean="0">
                <a:ea typeface="ＭＳ Ｐゴシック" panose="020B0600070205080204" pitchFamily="50" charset="-128"/>
              </a:rPr>
              <a:t> シリーズ</a:t>
            </a:r>
          </a:p>
        </p:txBody>
      </p:sp>
      <p:sp>
        <p:nvSpPr>
          <p:cNvPr id="10" name="角丸四角形 9"/>
          <p:cNvSpPr/>
          <p:nvPr/>
        </p:nvSpPr>
        <p:spPr>
          <a:xfrm>
            <a:off x="5580184" y="1517438"/>
            <a:ext cx="2758831" cy="458588"/>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ja-JP" dirty="0" smtClean="0">
                <a:ea typeface="ＭＳ Ｐゴシック" panose="020B0600070205080204" pitchFamily="50" charset="-128"/>
              </a:rPr>
              <a:t>Meraki </a:t>
            </a:r>
            <a:r>
              <a:rPr kumimoji="1" lang="ja-JP" altLang="en-US" dirty="0" smtClean="0">
                <a:ea typeface="ＭＳ Ｐゴシック" panose="020B0600070205080204" pitchFamily="50" charset="-128"/>
              </a:rPr>
              <a:t>シリーズ</a:t>
            </a:r>
          </a:p>
        </p:txBody>
      </p:sp>
      <p:sp>
        <p:nvSpPr>
          <p:cNvPr id="11" name="角丸四角形 10"/>
          <p:cNvSpPr/>
          <p:nvPr/>
        </p:nvSpPr>
        <p:spPr>
          <a:xfrm>
            <a:off x="515901" y="3148420"/>
            <a:ext cx="3688631" cy="198209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Wingdings" charset="2"/>
              <a:buChar char="n"/>
            </a:pPr>
            <a:r>
              <a:rPr kumimoji="1" lang="ja-JP" altLang="en-US" dirty="0" smtClean="0">
                <a:solidFill>
                  <a:schemeClr val="tx2"/>
                </a:solidFill>
                <a:ea typeface="ＭＳ Ｐゴシック" panose="020B0600070205080204" pitchFamily="50" charset="-128"/>
              </a:rPr>
              <a:t>エントリー モデル</a:t>
            </a:r>
            <a:endParaRPr kumimoji="1" lang="en-US" altLang="ja-JP" dirty="0" smtClean="0">
              <a:solidFill>
                <a:schemeClr val="tx2"/>
              </a:solidFill>
              <a:ea typeface="ＭＳ Ｐゴシック" panose="020B0600070205080204" pitchFamily="50" charset="-128"/>
            </a:endParaRPr>
          </a:p>
          <a:p>
            <a:pPr marL="285750" indent="-285750">
              <a:buFont typeface="Arial" charset="0"/>
              <a:buChar char="•"/>
            </a:pPr>
            <a:r>
              <a:rPr kumimoji="1" lang="en-US" altLang="ja-JP" sz="1400" dirty="0" smtClean="0">
                <a:solidFill>
                  <a:schemeClr val="tx2"/>
                </a:solidFill>
                <a:ea typeface="ＭＳ Ｐゴシック" panose="020B0600070205080204" pitchFamily="50" charset="-128"/>
              </a:rPr>
              <a:t>WAP</a:t>
            </a:r>
            <a:r>
              <a:rPr kumimoji="1" lang="ja-JP" altLang="en-US" sz="1400" dirty="0" smtClean="0">
                <a:solidFill>
                  <a:schemeClr val="tx2"/>
                </a:solidFill>
                <a:ea typeface="ＭＳ Ｐゴシック" panose="020B0600070205080204" pitchFamily="50" charset="-128"/>
              </a:rPr>
              <a:t>シリーズ</a:t>
            </a:r>
            <a:r>
              <a:rPr kumimoji="1" lang="en-US" altLang="ja-JP" sz="1400" dirty="0" smtClean="0">
                <a:solidFill>
                  <a:schemeClr val="tx2"/>
                </a:solidFill>
                <a:ea typeface="ＭＳ Ｐゴシック" panose="020B0600070205080204" pitchFamily="50" charset="-128"/>
              </a:rPr>
              <a:t/>
            </a:r>
            <a:br>
              <a:rPr kumimoji="1" lang="en-US" altLang="ja-JP" sz="1400" dirty="0" smtClean="0">
                <a:solidFill>
                  <a:schemeClr val="tx2"/>
                </a:solidFill>
                <a:ea typeface="ＭＳ Ｐゴシック" panose="020B0600070205080204" pitchFamily="50" charset="-128"/>
              </a:rPr>
            </a:br>
            <a:r>
              <a:rPr kumimoji="1" lang="en-US" altLang="ja-JP" sz="1100" dirty="0" smtClean="0">
                <a:solidFill>
                  <a:schemeClr val="tx2"/>
                </a:solidFill>
                <a:ea typeface="ＭＳ Ｐゴシック" panose="020B0600070205080204" pitchFamily="50" charset="-128"/>
              </a:rPr>
              <a:t>※</a:t>
            </a:r>
            <a:r>
              <a:rPr kumimoji="1" lang="ja-JP" altLang="en-US" sz="1100" dirty="0" smtClean="0">
                <a:solidFill>
                  <a:schemeClr val="tx2"/>
                </a:solidFill>
                <a:ea typeface="ＭＳ Ｐゴシック" panose="020B0600070205080204" pitchFamily="50" charset="-128"/>
              </a:rPr>
              <a:t>ライフタイム ワランティ</a:t>
            </a:r>
            <a:endParaRPr kumimoji="1" lang="en-US" altLang="ja-JP" sz="1100" dirty="0" smtClean="0">
              <a:solidFill>
                <a:schemeClr val="tx2"/>
              </a:solidFill>
              <a:ea typeface="ＭＳ Ｐゴシック" panose="020B0600070205080204" pitchFamily="50" charset="-128"/>
            </a:endParaRPr>
          </a:p>
          <a:p>
            <a:pPr marL="285750" indent="-285750">
              <a:buFont typeface="Arial" charset="0"/>
              <a:buChar char="•"/>
            </a:pPr>
            <a:endParaRPr kumimoji="1" lang="en-US" altLang="ja-JP" sz="500" dirty="0" smtClean="0">
              <a:solidFill>
                <a:schemeClr val="tx2"/>
              </a:solidFill>
              <a:ea typeface="ＭＳ Ｐゴシック" panose="020B0600070205080204" pitchFamily="50" charset="-128"/>
            </a:endParaRPr>
          </a:p>
          <a:p>
            <a:pPr marL="285750" indent="-285750">
              <a:buFont typeface="Wingdings" charset="2"/>
              <a:buChar char="n"/>
            </a:pPr>
            <a:r>
              <a:rPr kumimoji="1" lang="ja-JP" altLang="en-US" sz="1600" dirty="0" smtClean="0">
                <a:solidFill>
                  <a:schemeClr val="tx2"/>
                </a:solidFill>
                <a:ea typeface="ＭＳ Ｐゴシック" panose="020B0600070205080204" pitchFamily="50" charset="-128"/>
              </a:rPr>
              <a:t>スタンダードモデル</a:t>
            </a:r>
            <a:endParaRPr kumimoji="1" lang="en-US" altLang="ja-JP" sz="1600" dirty="0" smtClean="0">
              <a:solidFill>
                <a:schemeClr val="tx2"/>
              </a:solidFill>
              <a:ea typeface="ＭＳ Ｐゴシック" panose="020B0600070205080204" pitchFamily="50" charset="-128"/>
            </a:endParaRPr>
          </a:p>
          <a:p>
            <a:pPr marL="285750" indent="-285750">
              <a:buFont typeface="Arial" charset="0"/>
              <a:buChar char="•"/>
            </a:pPr>
            <a:r>
              <a:rPr kumimoji="1" lang="en-US" altLang="ja-JP" sz="1400" dirty="0" err="1" smtClean="0">
                <a:solidFill>
                  <a:schemeClr val="tx2"/>
                </a:solidFill>
                <a:ea typeface="ＭＳ Ｐゴシック" panose="020B0600070205080204" pitchFamily="50" charset="-128"/>
              </a:rPr>
              <a:t>Aironet</a:t>
            </a:r>
            <a:r>
              <a:rPr kumimoji="1" lang="ja-JP" altLang="en-US" sz="1400" dirty="0" smtClean="0">
                <a:solidFill>
                  <a:schemeClr val="tx2"/>
                </a:solidFill>
                <a:ea typeface="ＭＳ Ｐゴシック" panose="020B0600070205080204" pitchFamily="50" charset="-128"/>
              </a:rPr>
              <a:t>シリーズ</a:t>
            </a:r>
          </a:p>
        </p:txBody>
      </p:sp>
      <p:sp>
        <p:nvSpPr>
          <p:cNvPr id="14" name="テキスト ボックス 13"/>
          <p:cNvSpPr txBox="1"/>
          <p:nvPr/>
        </p:nvSpPr>
        <p:spPr>
          <a:xfrm>
            <a:off x="409630" y="967277"/>
            <a:ext cx="5830277" cy="369332"/>
          </a:xfrm>
          <a:prstGeom prst="rect">
            <a:avLst/>
          </a:prstGeom>
          <a:noFill/>
        </p:spPr>
        <p:txBody>
          <a:bodyPr wrap="square" rtlCol="0">
            <a:spAutoFit/>
          </a:bodyPr>
          <a:lstStyle/>
          <a:p>
            <a:r>
              <a:rPr kumimoji="1" lang="ja-JP" altLang="en-US" dirty="0" smtClean="0">
                <a:solidFill>
                  <a:schemeClr val="tx2"/>
                </a:solidFill>
                <a:latin typeface="ＭＳ Ｐゴシック" panose="020B0600070205080204" pitchFamily="50" charset="-128"/>
                <a:ea typeface="ＭＳ Ｐゴシック" panose="020B0600070205080204" pitchFamily="50" charset="-128"/>
              </a:rPr>
              <a:t>日本語</a:t>
            </a:r>
            <a:r>
              <a:rPr kumimoji="1" lang="en-US" altLang="ja-JP" dirty="0" smtClean="0">
                <a:solidFill>
                  <a:schemeClr val="tx2"/>
                </a:solidFill>
                <a:latin typeface="ＭＳ Ｐゴシック" panose="020B0600070205080204" pitchFamily="50" charset="-128"/>
                <a:ea typeface="ＭＳ Ｐゴシック" panose="020B0600070205080204" pitchFamily="50" charset="-128"/>
              </a:rPr>
              <a:t>GUI</a:t>
            </a:r>
            <a:r>
              <a:rPr kumimoji="1" lang="ja-JP" altLang="en-US" dirty="0" smtClean="0">
                <a:solidFill>
                  <a:schemeClr val="tx2"/>
                </a:solidFill>
                <a:latin typeface="ＭＳ Ｐゴシック" panose="020B0600070205080204" pitchFamily="50" charset="-128"/>
                <a:ea typeface="ＭＳ Ｐゴシック" panose="020B0600070205080204" pitchFamily="50" charset="-128"/>
              </a:rPr>
              <a:t>を利用して、かんたんに設定が可能</a:t>
            </a:r>
            <a:endParaRPr kumimoji="1" lang="ja-JP" altLang="en-US" dirty="0">
              <a:solidFill>
                <a:schemeClr val="tx2"/>
              </a:solidFill>
              <a:latin typeface="ＭＳ Ｐゴシック" panose="020B0600070205080204" pitchFamily="50" charset="-128"/>
              <a:ea typeface="ＭＳ Ｐゴシック" panose="020B0600070205080204" pitchFamily="50" charset="-128"/>
            </a:endParaRPr>
          </a:p>
        </p:txBody>
      </p:sp>
      <p:sp>
        <p:nvSpPr>
          <p:cNvPr id="15" name="正方形/長方形 14"/>
          <p:cNvSpPr/>
          <p:nvPr/>
        </p:nvSpPr>
        <p:spPr>
          <a:xfrm>
            <a:off x="5257739" y="4152191"/>
            <a:ext cx="1654620" cy="369332"/>
          </a:xfrm>
          <a:prstGeom prst="rect">
            <a:avLst/>
          </a:prstGeom>
        </p:spPr>
        <p:txBody>
          <a:bodyPr wrap="none">
            <a:spAutoFit/>
          </a:bodyPr>
          <a:lstStyle/>
          <a:p>
            <a:pPr marL="285750" indent="-285750">
              <a:buFont typeface="Arial" charset="0"/>
              <a:buChar char="•"/>
            </a:pPr>
            <a:r>
              <a:rPr kumimoji="1" lang="en-US" altLang="ja-JP" dirty="0" smtClean="0">
                <a:solidFill>
                  <a:schemeClr val="tx2"/>
                </a:solidFill>
                <a:latin typeface="+mn-lt"/>
                <a:ea typeface="ＭＳ Ｐゴシック" panose="020B0600070205080204" pitchFamily="50" charset="-128"/>
              </a:rPr>
              <a:t>MR</a:t>
            </a:r>
            <a:r>
              <a:rPr kumimoji="1" lang="ja-JP" altLang="en-US" dirty="0" smtClean="0">
                <a:solidFill>
                  <a:schemeClr val="tx2"/>
                </a:solidFill>
                <a:latin typeface="+mn-lt"/>
                <a:ea typeface="ＭＳ Ｐゴシック" panose="020B0600070205080204" pitchFamily="50" charset="-128"/>
              </a:rPr>
              <a:t>シリーズ</a:t>
            </a:r>
            <a:endParaRPr kumimoji="1" lang="en-US" altLang="ja-JP" dirty="0">
              <a:solidFill>
                <a:schemeClr val="tx2"/>
              </a:solidFill>
              <a:latin typeface="+mn-lt"/>
              <a:ea typeface="ＭＳ Ｐゴシック" panose="020B0600070205080204" pitchFamily="50" charset="-128"/>
            </a:endParaRPr>
          </a:p>
        </p:txBody>
      </p:sp>
    </p:spTree>
    <p:extLst>
      <p:ext uri="{BB962C8B-B14F-4D97-AF65-F5344CB8AC3E}">
        <p14:creationId xmlns:p14="http://schemas.microsoft.com/office/powerpoint/2010/main" val="217659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381449" y="3568406"/>
            <a:ext cx="1983765" cy="892548"/>
          </a:xfrm>
          <a:prstGeom prst="rect">
            <a:avLst/>
          </a:prstGeom>
        </p:spPr>
        <p:txBody>
          <a:bodyPr wrap="square" lIns="91436" tIns="45718" rIns="91436" bIns="45718">
            <a:spAutoFit/>
          </a:bodyPr>
          <a:lstStyle/>
          <a:p>
            <a:pPr algn="ctr" defTabSz="457178"/>
            <a:r>
              <a:rPr lang="en-US" sz="1600" b="1"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メンション</a:t>
            </a:r>
            <a:r>
              <a:rPr lang="en-US" sz="1600" b="1"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 </a:t>
            </a:r>
            <a:br>
              <a:rPr lang="en-US" sz="1600" b="1"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br>
            <a:r>
              <a:rPr 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ユーザ名でメッセージを送れば相手はすぐに</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気づく</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Rectangle 15"/>
          <p:cNvSpPr/>
          <p:nvPr/>
        </p:nvSpPr>
        <p:spPr>
          <a:xfrm>
            <a:off x="1806" y="3568406"/>
            <a:ext cx="1983764" cy="892548"/>
          </a:xfrm>
          <a:prstGeom prst="rect">
            <a:avLst/>
          </a:prstGeom>
        </p:spPr>
        <p:txBody>
          <a:bodyPr wrap="square" lIns="91436" tIns="45718" rIns="91436" bIns="45718">
            <a:spAutoFit/>
          </a:bodyPr>
          <a:lstStyle/>
          <a:p>
            <a:pPr algn="ctr" defTabSz="457178"/>
            <a:r>
              <a:rPr lang="ja-JP" altLang="en-US" sz="1600" b="1"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検索</a:t>
            </a:r>
            <a:r>
              <a:rPr lang="en-US" sz="1200" b="1" dirty="0">
                <a:solidFill>
                  <a:srgbClr val="343434"/>
                </a:solidFill>
                <a:latin typeface="メイリオ" panose="020B0604030504040204" pitchFamily="50" charset="-128"/>
                <a:ea typeface="メイリオ" panose="020B0604030504040204" pitchFamily="50" charset="-128"/>
                <a:cs typeface="メイリオ" panose="020B0604030504040204" pitchFamily="50" charset="-128"/>
              </a:rPr>
              <a:t/>
            </a:r>
            <a:br>
              <a:rPr lang="en-US" sz="1200" b="1" dirty="0">
                <a:solidFill>
                  <a:srgbClr val="343434"/>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会議室単位、人単位</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で発言や資料を簡単</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に検索をできる</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Rectangle 16"/>
          <p:cNvSpPr/>
          <p:nvPr/>
        </p:nvSpPr>
        <p:spPr>
          <a:xfrm>
            <a:off x="5301700" y="3568406"/>
            <a:ext cx="1983765" cy="1261880"/>
          </a:xfrm>
          <a:prstGeom prst="rect">
            <a:avLst/>
          </a:prstGeom>
        </p:spPr>
        <p:txBody>
          <a:bodyPr wrap="square" lIns="91436" tIns="45718" rIns="91436" bIns="45718">
            <a:spAutoFit/>
          </a:bodyPr>
          <a:lstStyle/>
          <a:p>
            <a:pPr algn="ctr" defTabSz="457178"/>
            <a:r>
              <a:rPr lang="ja-JP" altLang="en-US" sz="1600" b="1"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フィルター</a:t>
            </a:r>
            <a:r>
              <a:rPr lang="en-US" sz="1600" b="1"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 </a:t>
            </a:r>
            <a:r>
              <a:rPr lang="en-US" sz="1200" b="1" dirty="0">
                <a:solidFill>
                  <a:srgbClr val="343434"/>
                </a:solidFill>
                <a:latin typeface="メイリオ" panose="020B0604030504040204" pitchFamily="50" charset="-128"/>
                <a:ea typeface="メイリオ" panose="020B0604030504040204" pitchFamily="50" charset="-128"/>
                <a:cs typeface="メイリオ" panose="020B0604030504040204" pitchFamily="50" charset="-128"/>
              </a:rPr>
              <a:t/>
            </a:r>
            <a:br>
              <a:rPr lang="en-US" sz="1200" b="1" dirty="0">
                <a:solidFill>
                  <a:srgbClr val="343434"/>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お気入り</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フラグ</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＠メンション</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事前にフィルタを</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登録済み</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Rectangle 17"/>
          <p:cNvSpPr/>
          <p:nvPr/>
        </p:nvSpPr>
        <p:spPr>
          <a:xfrm>
            <a:off x="7158434" y="3568406"/>
            <a:ext cx="1983765" cy="1077214"/>
          </a:xfrm>
          <a:prstGeom prst="rect">
            <a:avLst/>
          </a:prstGeom>
        </p:spPr>
        <p:txBody>
          <a:bodyPr wrap="square" lIns="91436" tIns="45718" rIns="91436" bIns="45718">
            <a:spAutoFit/>
          </a:bodyPr>
          <a:lstStyle/>
          <a:p>
            <a:pPr algn="ctr" defTabSz="457178"/>
            <a:r>
              <a:rPr lang="ja-JP" altLang="en-US" sz="1600" b="1"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カスタマイズ</a:t>
            </a:r>
            <a:r>
              <a:rPr lang="en-US" sz="1200" b="1" dirty="0">
                <a:solidFill>
                  <a:srgbClr val="343434"/>
                </a:solidFill>
                <a:latin typeface="メイリオ" panose="020B0604030504040204" pitchFamily="50" charset="-128"/>
                <a:ea typeface="メイリオ" panose="020B0604030504040204" pitchFamily="50" charset="-128"/>
                <a:cs typeface="メイリオ" panose="020B0604030504040204" pitchFamily="50" charset="-128"/>
              </a:rPr>
              <a:t/>
            </a:r>
            <a:br>
              <a:rPr lang="en-US" sz="1200" b="1" dirty="0">
                <a:solidFill>
                  <a:srgbClr val="343434"/>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BOX , Instagram</a:t>
            </a:r>
          </a:p>
          <a:p>
            <a:pPr algn="ctr" defTabSz="457178"/>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など好きなアプリを</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入れて自由に</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カスタマイズ</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Rectangle 18"/>
          <p:cNvSpPr/>
          <p:nvPr/>
        </p:nvSpPr>
        <p:spPr>
          <a:xfrm>
            <a:off x="1614816" y="3568406"/>
            <a:ext cx="1983764" cy="1077214"/>
          </a:xfrm>
          <a:prstGeom prst="rect">
            <a:avLst/>
          </a:prstGeom>
        </p:spPr>
        <p:txBody>
          <a:bodyPr wrap="square" lIns="91436" tIns="45718" rIns="91436" bIns="45718">
            <a:spAutoFit/>
          </a:bodyPr>
          <a:lstStyle/>
          <a:p>
            <a:pPr algn="ctr" defTabSz="457178"/>
            <a:r>
              <a:rPr lang="ja-JP" altLang="en-US" sz="1600" b="1"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フラグ</a:t>
            </a:r>
            <a:r>
              <a:rPr lang="en-US" sz="1200" b="1" dirty="0">
                <a:solidFill>
                  <a:srgbClr val="343434"/>
                </a:solidFill>
                <a:latin typeface="メイリオ" panose="020B0604030504040204" pitchFamily="50" charset="-128"/>
                <a:ea typeface="メイリオ" panose="020B0604030504040204" pitchFamily="50" charset="-128"/>
                <a:cs typeface="メイリオ" panose="020B0604030504040204" pitchFamily="50" charset="-128"/>
              </a:rPr>
              <a:t/>
            </a:r>
            <a:br>
              <a:rPr lang="en-US" sz="1200" b="1" dirty="0">
                <a:solidFill>
                  <a:srgbClr val="343434"/>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b="1" dirty="0">
                <a:solidFill>
                  <a:srgbClr val="343434"/>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気になる発言や資料に</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ピンをたてておけば</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r>
              <a:rPr lang="ja-JP" altLang="en-US"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後から簡単に探せる</a:t>
            </a:r>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endParaRPr lang="en-US" altLang="ja-JP" sz="12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Picture 3"/>
          <p:cNvPicPr>
            <a:picLocks noChangeAspect="1"/>
          </p:cNvPicPr>
          <p:nvPr/>
        </p:nvPicPr>
        <p:blipFill>
          <a:blip r:embed="rId3"/>
          <a:stretch>
            <a:fillRect/>
          </a:stretch>
        </p:blipFill>
        <p:spPr>
          <a:xfrm>
            <a:off x="1922055" y="1010716"/>
            <a:ext cx="5162676" cy="2641155"/>
          </a:xfrm>
          <a:prstGeom prst="rect">
            <a:avLst/>
          </a:prstGeom>
        </p:spPr>
      </p:pic>
      <p:sp>
        <p:nvSpPr>
          <p:cNvPr id="20"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algn="ctr" defTabSz="457178"/>
            <a:r>
              <a:rPr lang="ja-JP" altLang="en-US" sz="27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書く</a:t>
            </a:r>
            <a:r>
              <a:rPr lang="en-US" altLang="ja-JP" sz="40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40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（チャット</a:t>
            </a:r>
            <a:r>
              <a:rPr lang="en-US" altLang="ja-JP"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メッセージ）</a:t>
            </a:r>
            <a:endParaRPr lang="en-US"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 name="image47.png"/>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42752" y="461595"/>
            <a:ext cx="854779" cy="854779"/>
          </a:xfrm>
          <a:prstGeom prst="rect">
            <a:avLst/>
          </a:prstGeom>
          <a:ln w="12700" cap="flat">
            <a:noFill/>
            <a:miter lim="400000"/>
          </a:ln>
          <a:effectLst/>
        </p:spPr>
      </p:pic>
    </p:spTree>
    <p:extLst>
      <p:ext uri="{BB962C8B-B14F-4D97-AF65-F5344CB8AC3E}">
        <p14:creationId xmlns:p14="http://schemas.microsoft.com/office/powerpoint/2010/main" val="1059324099"/>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392046" y="341313"/>
            <a:ext cx="8494694" cy="731837"/>
          </a:xfrm>
        </p:spPr>
        <p:txBody>
          <a:bodyPr/>
          <a:lstStyle/>
          <a:p>
            <a:r>
              <a:rPr kumimoji="1" lang="en-US" altLang="ja-JP" dirty="0" smtClean="0">
                <a:solidFill>
                  <a:srgbClr val="005073"/>
                </a:solidFill>
                <a:ea typeface="ＭＳ Ｐゴシック" panose="020B0600070205080204" pitchFamily="50" charset="-128"/>
              </a:rPr>
              <a:t>Cisco Meraki</a:t>
            </a:r>
            <a:r>
              <a:rPr kumimoji="1" lang="ja-JP" altLang="en-US" dirty="0" smtClean="0">
                <a:solidFill>
                  <a:srgbClr val="005073"/>
                </a:solidFill>
                <a:ea typeface="ＭＳ Ｐゴシック" panose="020B0600070205080204" pitchFamily="50" charset="-128"/>
              </a:rPr>
              <a:t>シリーズ</a:t>
            </a:r>
            <a:endParaRPr kumimoji="1" lang="ja-JP" altLang="en-US" dirty="0">
              <a:solidFill>
                <a:srgbClr val="005073"/>
              </a:solidFill>
              <a:ea typeface="ＭＳ Ｐゴシック" panose="020B0600070205080204" pitchFamily="50" charset="-128"/>
            </a:endParaRPr>
          </a:p>
        </p:txBody>
      </p:sp>
      <p:sp>
        <p:nvSpPr>
          <p:cNvPr id="4" name="正方形/長方形 3"/>
          <p:cNvSpPr/>
          <p:nvPr/>
        </p:nvSpPr>
        <p:spPr>
          <a:xfrm>
            <a:off x="378022" y="905718"/>
            <a:ext cx="8210934" cy="461665"/>
          </a:xfrm>
          <a:prstGeom prst="rect">
            <a:avLst/>
          </a:prstGeom>
        </p:spPr>
        <p:txBody>
          <a:bodyPr wrap="square">
            <a:spAutoFit/>
          </a:bodyPr>
          <a:lstStyle/>
          <a:p>
            <a:r>
              <a:rPr lang="ja-JP" altLang="en-US" sz="2400" dirty="0" smtClean="0">
                <a:solidFill>
                  <a:srgbClr val="72C059"/>
                </a:solidFill>
                <a:latin typeface="+mn-lt"/>
                <a:ea typeface="+mn-ea"/>
              </a:rPr>
              <a:t>クラウド マネージド アクセス ポイント</a:t>
            </a:r>
            <a:endParaRPr lang="ja-JP" altLang="en-US" dirty="0">
              <a:solidFill>
                <a:srgbClr val="72C059"/>
              </a:solidFill>
              <a:latin typeface="+mn-lt"/>
              <a:ea typeface="+mn-ea"/>
            </a:endParaRPr>
          </a:p>
        </p:txBody>
      </p:sp>
      <p:sp>
        <p:nvSpPr>
          <p:cNvPr id="95" name="四角形: 角を丸くする 94"/>
          <p:cNvSpPr/>
          <p:nvPr/>
        </p:nvSpPr>
        <p:spPr>
          <a:xfrm>
            <a:off x="4567684" y="1633031"/>
            <a:ext cx="4494020" cy="387365"/>
          </a:xfrm>
          <a:prstGeom prst="roundRect">
            <a:avLst>
              <a:gd name="adj" fmla="val 50000"/>
            </a:avLst>
          </a:prstGeom>
          <a:solidFill>
            <a:srgbClr val="72C05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srgbClr val="005073"/>
                </a:solidFill>
              </a:rPr>
              <a:t>MR</a:t>
            </a:r>
            <a:r>
              <a:rPr lang="ja-JP" altLang="en-US" sz="2000" dirty="0" smtClean="0">
                <a:solidFill>
                  <a:srgbClr val="005073"/>
                </a:solidFill>
              </a:rPr>
              <a:t>シリーズ</a:t>
            </a:r>
            <a:r>
              <a:rPr lang="en-US" altLang="ja-JP" sz="2000" dirty="0" smtClean="0">
                <a:solidFill>
                  <a:srgbClr val="005073"/>
                </a:solidFill>
              </a:rPr>
              <a:t> </a:t>
            </a:r>
            <a:r>
              <a:rPr lang="ja-JP" altLang="en-US" sz="2000" dirty="0" smtClean="0">
                <a:solidFill>
                  <a:srgbClr val="005073"/>
                </a:solidFill>
              </a:rPr>
              <a:t>アクセス ポイント</a:t>
            </a:r>
            <a:endParaRPr lang="ja-JP" altLang="en-US" sz="2000" dirty="0">
              <a:solidFill>
                <a:srgbClr val="005073"/>
              </a:solidFill>
            </a:endParaRPr>
          </a:p>
        </p:txBody>
      </p:sp>
      <p:sp>
        <p:nvSpPr>
          <p:cNvPr id="16" name="Rectangle 55"/>
          <p:cNvSpPr/>
          <p:nvPr/>
        </p:nvSpPr>
        <p:spPr>
          <a:xfrm>
            <a:off x="4650600" y="2216452"/>
            <a:ext cx="4149545" cy="8566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t"/>
          <a:lstStyle/>
          <a:p>
            <a:pPr defTabSz="456685">
              <a:spcBef>
                <a:spcPts val="200"/>
              </a:spcBef>
              <a:buClr>
                <a:schemeClr val="tx1">
                  <a:lumMod val="50000"/>
                  <a:lumOff val="50000"/>
                </a:schemeClr>
              </a:buClr>
              <a:defRPr/>
            </a:pPr>
            <a:r>
              <a:rPr lang="ja-JP" altLang="en-US" sz="1600" dirty="0" smtClean="0">
                <a:solidFill>
                  <a:schemeClr val="bg1"/>
                </a:solidFill>
                <a:cs typeface="CiscoSans ExtraLight" charset="0"/>
              </a:rPr>
              <a:t>ハイ パフォーマンス</a:t>
            </a:r>
            <a:endParaRPr lang="en-US" altLang="ja-JP" sz="1600" dirty="0">
              <a:solidFill>
                <a:schemeClr val="bg1"/>
              </a:solidFill>
              <a:cs typeface="CiscoSans ExtraLight" charset="0"/>
            </a:endParaRPr>
          </a:p>
          <a:p>
            <a:pPr marL="285738" indent="-285738" defTabSz="456685">
              <a:spcBef>
                <a:spcPts val="200"/>
              </a:spcBef>
              <a:buClr>
                <a:schemeClr val="tx1">
                  <a:lumMod val="50000"/>
                  <a:lumOff val="50000"/>
                </a:schemeClr>
              </a:buClr>
              <a:buFont typeface="Wingdings" panose="05000000000000000000" pitchFamily="2" charset="2"/>
              <a:buChar char="ü"/>
              <a:defRPr/>
            </a:pPr>
            <a:r>
              <a:rPr lang="en-US" altLang="ja-JP" sz="1400" dirty="0">
                <a:solidFill>
                  <a:schemeClr val="bg1"/>
                </a:solidFill>
                <a:cs typeface="CiscoSans ExtraLight" charset="0"/>
              </a:rPr>
              <a:t>802.11ac </a:t>
            </a:r>
            <a:r>
              <a:rPr lang="en-US" altLang="ja-JP" sz="1400" dirty="0" smtClean="0">
                <a:solidFill>
                  <a:schemeClr val="bg1"/>
                </a:solidFill>
                <a:cs typeface="CiscoSans ExtraLight" charset="0"/>
              </a:rPr>
              <a:t>Wave2</a:t>
            </a:r>
            <a:endParaRPr lang="ja-JP" altLang="en-US" sz="1400" dirty="0">
              <a:solidFill>
                <a:schemeClr val="bg1"/>
              </a:solidFill>
              <a:cs typeface="CiscoSans ExtraLight" charset="0"/>
            </a:endParaRPr>
          </a:p>
          <a:p>
            <a:pPr marL="285738" indent="-285738" defTabSz="456685">
              <a:spcBef>
                <a:spcPts val="200"/>
              </a:spcBef>
              <a:buClr>
                <a:schemeClr val="tx1">
                  <a:lumMod val="50000"/>
                  <a:lumOff val="50000"/>
                </a:schemeClr>
              </a:buClr>
              <a:buFont typeface="Wingdings" panose="05000000000000000000" pitchFamily="2" charset="2"/>
              <a:buChar char="ü"/>
              <a:defRPr/>
            </a:pPr>
            <a:r>
              <a:rPr lang="en-US" altLang="ja-JP" sz="1400" dirty="0" smtClean="0">
                <a:solidFill>
                  <a:schemeClr val="bg1"/>
                </a:solidFill>
                <a:cs typeface="CiscoSans ExtraLight" charset="0"/>
              </a:rPr>
              <a:t>2.4GHz/5GHz</a:t>
            </a:r>
            <a:r>
              <a:rPr lang="ja-JP" altLang="en-US" sz="1400" dirty="0">
                <a:solidFill>
                  <a:schemeClr val="bg1"/>
                </a:solidFill>
                <a:cs typeface="CiscoSans ExtraLight" charset="0"/>
              </a:rPr>
              <a:t> </a:t>
            </a:r>
            <a:r>
              <a:rPr lang="ja-JP" altLang="en-US" sz="1400" dirty="0" smtClean="0">
                <a:solidFill>
                  <a:schemeClr val="bg1"/>
                </a:solidFill>
                <a:cs typeface="CiscoSans ExtraLight" charset="0"/>
              </a:rPr>
              <a:t>デュアルバンド</a:t>
            </a:r>
            <a:r>
              <a:rPr lang="ja-JP" altLang="en-US" sz="1400" dirty="0">
                <a:solidFill>
                  <a:schemeClr val="bg1"/>
                </a:solidFill>
                <a:cs typeface="CiscoSans ExtraLight" charset="0"/>
              </a:rPr>
              <a:t>対応</a:t>
            </a:r>
            <a:endParaRPr lang="en-US" sz="1400" dirty="0">
              <a:solidFill>
                <a:schemeClr val="bg1"/>
              </a:solidFill>
              <a:cs typeface="CiscoSans ExtraLight" charset="0"/>
            </a:endParaRPr>
          </a:p>
        </p:txBody>
      </p:sp>
      <p:sp>
        <p:nvSpPr>
          <p:cNvPr id="17" name="Rectangle 55"/>
          <p:cNvSpPr/>
          <p:nvPr/>
        </p:nvSpPr>
        <p:spPr>
          <a:xfrm>
            <a:off x="4650600" y="3073132"/>
            <a:ext cx="4149545" cy="10625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t"/>
          <a:lstStyle/>
          <a:p>
            <a:pPr defTabSz="456685">
              <a:spcBef>
                <a:spcPts val="200"/>
              </a:spcBef>
              <a:buClr>
                <a:schemeClr val="tx1">
                  <a:lumMod val="50000"/>
                  <a:lumOff val="50000"/>
                </a:schemeClr>
              </a:buClr>
              <a:defRPr/>
            </a:pPr>
            <a:r>
              <a:rPr lang="ja-JP" altLang="en-US" sz="1600" b="1" u="sng" dirty="0" smtClean="0">
                <a:solidFill>
                  <a:schemeClr val="bg1"/>
                </a:solidFill>
                <a:cs typeface="CiscoSans ExtraLight" charset="0"/>
              </a:rPr>
              <a:t>クラウドでかんたん管理</a:t>
            </a:r>
            <a:endParaRPr lang="en-US" altLang="ja-JP" sz="1600" b="1" u="sng" dirty="0" smtClean="0">
              <a:solidFill>
                <a:schemeClr val="bg1"/>
              </a:solidFill>
              <a:cs typeface="CiscoSans ExtraLight" charset="0"/>
            </a:endParaRPr>
          </a:p>
          <a:p>
            <a:pPr marL="285750" indent="-285750" defTabSz="456685">
              <a:spcBef>
                <a:spcPts val="200"/>
              </a:spcBef>
              <a:buClr>
                <a:schemeClr val="tx1">
                  <a:lumMod val="50000"/>
                  <a:lumOff val="50000"/>
                </a:schemeClr>
              </a:buClr>
              <a:buFont typeface="Wingdings" charset="2"/>
              <a:buChar char="ü"/>
              <a:defRPr/>
            </a:pPr>
            <a:r>
              <a:rPr lang="ja-JP" altLang="en-US" sz="1400" dirty="0" smtClean="0">
                <a:solidFill>
                  <a:schemeClr val="bg1"/>
                </a:solidFill>
                <a:cs typeface="CiscoSans ExtraLight" charset="0"/>
              </a:rPr>
              <a:t>ダッシュボードによる一元管理</a:t>
            </a:r>
            <a:endParaRPr lang="en-US" altLang="ja-JP" sz="1400" dirty="0" smtClean="0">
              <a:solidFill>
                <a:schemeClr val="bg1"/>
              </a:solidFill>
              <a:cs typeface="CiscoSans ExtraLight" charset="0"/>
            </a:endParaRPr>
          </a:p>
          <a:p>
            <a:pPr marL="285750" indent="-285750" defTabSz="456685">
              <a:spcBef>
                <a:spcPts val="200"/>
              </a:spcBef>
              <a:buClr>
                <a:schemeClr val="tx1">
                  <a:lumMod val="50000"/>
                  <a:lumOff val="50000"/>
                </a:schemeClr>
              </a:buClr>
              <a:buFont typeface="Wingdings" charset="2"/>
              <a:buChar char="ü"/>
              <a:defRPr/>
            </a:pPr>
            <a:r>
              <a:rPr lang="ja-JP" altLang="en-US" sz="1400" dirty="0" smtClean="0">
                <a:solidFill>
                  <a:schemeClr val="bg1"/>
                </a:solidFill>
                <a:cs typeface="CiscoSans ExtraLight" charset="0"/>
              </a:rPr>
              <a:t>”つなげるだけ”でかんたん設定</a:t>
            </a:r>
            <a:endParaRPr lang="en-US" altLang="ja-JP" sz="1400" dirty="0" smtClean="0">
              <a:solidFill>
                <a:schemeClr val="bg1"/>
              </a:solidFill>
              <a:cs typeface="CiscoSans ExtraLight" charset="0"/>
            </a:endParaRPr>
          </a:p>
          <a:p>
            <a:pPr marL="285750" indent="-285750" defTabSz="456685">
              <a:spcBef>
                <a:spcPts val="200"/>
              </a:spcBef>
              <a:buClr>
                <a:schemeClr val="tx1">
                  <a:lumMod val="50000"/>
                  <a:lumOff val="50000"/>
                </a:schemeClr>
              </a:buClr>
              <a:buFont typeface="Wingdings" charset="2"/>
              <a:buChar char="ü"/>
              <a:defRPr/>
            </a:pPr>
            <a:r>
              <a:rPr lang="ja-JP" altLang="en-US" sz="1400" dirty="0" smtClean="0">
                <a:solidFill>
                  <a:schemeClr val="bg1"/>
                </a:solidFill>
                <a:cs typeface="CiscoSans ExtraLight" charset="0"/>
              </a:rPr>
              <a:t>リモートからの管理に対応</a:t>
            </a:r>
            <a:endParaRPr lang="en-US" altLang="ja-JP" sz="1400" dirty="0" smtClean="0">
              <a:solidFill>
                <a:schemeClr val="bg1"/>
              </a:solidFill>
              <a:cs typeface="CiscoSans ExtraLight" charset="0"/>
            </a:endParaRPr>
          </a:p>
        </p:txBody>
      </p:sp>
      <p:pic>
        <p:nvPicPr>
          <p:cNvPr id="24" name="図 23"/>
          <p:cNvPicPr>
            <a:picLocks noChangeAspect="1"/>
          </p:cNvPicPr>
          <p:nvPr/>
        </p:nvPicPr>
        <p:blipFill>
          <a:blip r:embed="rId3"/>
          <a:stretch>
            <a:fillRect/>
          </a:stretch>
        </p:blipFill>
        <p:spPr>
          <a:xfrm>
            <a:off x="322532" y="1992349"/>
            <a:ext cx="1644629" cy="462816"/>
          </a:xfrm>
          <a:prstGeom prst="rect">
            <a:avLst/>
          </a:prstGeom>
        </p:spPr>
      </p:pic>
      <p:pic>
        <p:nvPicPr>
          <p:cNvPr id="25" name="図 24"/>
          <p:cNvPicPr>
            <a:picLocks noChangeAspect="1"/>
          </p:cNvPicPr>
          <p:nvPr/>
        </p:nvPicPr>
        <p:blipFill>
          <a:blip r:embed="rId4"/>
          <a:stretch>
            <a:fillRect/>
          </a:stretch>
        </p:blipFill>
        <p:spPr>
          <a:xfrm>
            <a:off x="2309657" y="1934346"/>
            <a:ext cx="1990001" cy="619188"/>
          </a:xfrm>
          <a:prstGeom prst="rect">
            <a:avLst/>
          </a:prstGeom>
        </p:spPr>
      </p:pic>
      <p:graphicFrame>
        <p:nvGraphicFramePr>
          <p:cNvPr id="26" name="表 25"/>
          <p:cNvGraphicFramePr>
            <a:graphicFrameLocks noGrp="1"/>
          </p:cNvGraphicFramePr>
          <p:nvPr>
            <p:extLst/>
          </p:nvPr>
        </p:nvGraphicFramePr>
        <p:xfrm>
          <a:off x="333944" y="2861313"/>
          <a:ext cx="4149545" cy="1894720"/>
        </p:xfrm>
        <a:graphic>
          <a:graphicData uri="http://schemas.openxmlformats.org/drawingml/2006/table">
            <a:tbl>
              <a:tblPr>
                <a:tableStyleId>{2D5ABB26-0587-4C30-8999-92F81FD0307C}</a:tableStyleId>
              </a:tblPr>
              <a:tblGrid>
                <a:gridCol w="1195379">
                  <a:extLst>
                    <a:ext uri="{9D8B030D-6E8A-4147-A177-3AD203B41FA5}">
                      <a16:colId xmlns:a16="http://schemas.microsoft.com/office/drawing/2014/main" xmlns="" val="20000"/>
                    </a:ext>
                  </a:extLst>
                </a:gridCol>
                <a:gridCol w="1477083">
                  <a:extLst>
                    <a:ext uri="{9D8B030D-6E8A-4147-A177-3AD203B41FA5}">
                      <a16:colId xmlns:a16="http://schemas.microsoft.com/office/drawing/2014/main" xmlns="" val="20001"/>
                    </a:ext>
                  </a:extLst>
                </a:gridCol>
                <a:gridCol w="1477083">
                  <a:extLst>
                    <a:ext uri="{9D8B030D-6E8A-4147-A177-3AD203B41FA5}">
                      <a16:colId xmlns:a16="http://schemas.microsoft.com/office/drawing/2014/main" xmlns="" val="20002"/>
                    </a:ext>
                  </a:extLst>
                </a:gridCol>
              </a:tblGrid>
              <a:tr h="194307">
                <a:tc>
                  <a:txBody>
                    <a:bodyPr/>
                    <a:lstStyle/>
                    <a:p>
                      <a:pPr algn="ctr"/>
                      <a:r>
                        <a:rPr lang="ja-JP" altLang="en-US" sz="1200" b="1" dirty="0" smtClean="0">
                          <a:solidFill>
                            <a:schemeClr val="bg1"/>
                          </a:solidFill>
                          <a:latin typeface="ＭＳ Ｐゴシック" panose="020B0600070205080204" pitchFamily="50" charset="-128"/>
                          <a:ea typeface="ＭＳ Ｐゴシック" panose="020B0600070205080204" pitchFamily="50" charset="-128"/>
                        </a:rPr>
                        <a:t>型番</a:t>
                      </a:r>
                      <a:endParaRPr lang="ja-JP" altLang="en-US" sz="1200" b="1" dirty="0">
                        <a:solidFill>
                          <a:schemeClr val="bg1"/>
                        </a:solidFill>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ctr"/>
                      <a:r>
                        <a:rPr lang="en-US" altLang="ja-JP" sz="900" b="1" u="none" strike="noStrike" dirty="0" smtClean="0">
                          <a:solidFill>
                            <a:schemeClr val="bg1"/>
                          </a:solidFill>
                          <a:effectLst/>
                          <a:latin typeface="ＭＳ Ｐゴシック" panose="020B0600070205080204" pitchFamily="50" charset="-128"/>
                          <a:ea typeface="ＭＳ Ｐゴシック" panose="020B0600070205080204" pitchFamily="50" charset="-128"/>
                        </a:rPr>
                        <a:t>MR33</a:t>
                      </a:r>
                      <a:endParaRPr lang="en-US" sz="9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815" marR="6815" marT="681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ctr"/>
                      <a:r>
                        <a:rPr lang="en-US" sz="900" b="1" i="0" u="none" strike="noStrike" dirty="0" smtClean="0">
                          <a:solidFill>
                            <a:schemeClr val="bg1"/>
                          </a:solidFill>
                          <a:effectLst/>
                          <a:latin typeface="ＭＳ Ｐゴシック" panose="020B0600070205080204" pitchFamily="50" charset="-128"/>
                          <a:ea typeface="ＭＳ Ｐゴシック" panose="020B0600070205080204" pitchFamily="50" charset="-128"/>
                        </a:rPr>
                        <a:t>MR42</a:t>
                      </a:r>
                      <a:endParaRPr lang="en-US" sz="9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815" marR="6815" marT="6815" marB="0" anchor="ctr">
                    <a:lnL w="9525"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xmlns="" val="10000"/>
                  </a:ext>
                </a:extLst>
              </a:tr>
              <a:tr h="222431">
                <a:tc>
                  <a:txBody>
                    <a:bodyPr/>
                    <a:lstStyle/>
                    <a:p>
                      <a:pPr algn="ctr" fontAlgn="ctr"/>
                      <a:r>
                        <a:rPr lang="ja-JP" alt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対応規格</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gridSpan="2">
                  <a:txBody>
                    <a:bodyPr/>
                    <a:lstStyle/>
                    <a:p>
                      <a:pPr algn="ctr" fontAlgn="ctr"/>
                      <a:r>
                        <a:rPr 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802.11a/b/g/n/ac </a:t>
                      </a:r>
                      <a:r>
                        <a:rPr lang="en-US" sz="900" b="0" i="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Wave2</a:t>
                      </a:r>
                      <a:endParaRPr 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hMerge="1">
                  <a:txBody>
                    <a:bodyPr/>
                    <a:lstStyle/>
                    <a:p>
                      <a:pPr algn="ctr" fontAlgn="ctr"/>
                      <a:endParaRPr lang="en-US" sz="800" b="0" i="0" u="none" strike="noStrike" dirty="0">
                        <a:solidFill>
                          <a:schemeClr val="tx1">
                            <a:lumMod val="50000"/>
                          </a:schemeClr>
                        </a:solidFill>
                        <a:effectLst/>
                        <a:latin typeface="メイリオ" panose="020B0604030504040204" pitchFamily="50" charset="-128"/>
                        <a:ea typeface="メイリオ" panose="020B0604030504040204" pitchFamily="50" charset="-128"/>
                      </a:endParaRPr>
                    </a:p>
                  </a:txBody>
                  <a:tcPr marL="6815" marR="6815" marT="6815"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1"/>
                  </a:ext>
                </a:extLst>
              </a:tr>
              <a:tr h="242672">
                <a:tc>
                  <a:txBody>
                    <a:bodyPr/>
                    <a:lstStyle/>
                    <a:p>
                      <a:pPr algn="ctr" fontAlgn="ctr"/>
                      <a:r>
                        <a:rPr lang="ja-JP" alt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ラジオ</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ctr"/>
                      <a:r>
                        <a:rPr lang="ja-JP" altLang="en-US" sz="90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デュアルバンド対応（</a:t>
                      </a:r>
                      <a:r>
                        <a:rPr lang="en-US" altLang="ja-JP" sz="90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2.4GHz/5GHz)</a:t>
                      </a:r>
                      <a:endParaRPr lang="en-US" altLang="ja-JP"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altLang="ja-JP" sz="800" b="0" i="0" u="none" strike="noStrike" dirty="0">
                        <a:solidFill>
                          <a:schemeClr val="tx1">
                            <a:lumMod val="50000"/>
                          </a:schemeClr>
                        </a:solidFill>
                        <a:effectLst/>
                        <a:latin typeface="メイリオ" panose="020B0604030504040204" pitchFamily="50" charset="-128"/>
                        <a:ea typeface="メイリオ" panose="020B0604030504040204" pitchFamily="50" charset="-128"/>
                      </a:endParaRPr>
                    </a:p>
                  </a:txBody>
                  <a:tcPr marL="6815" marR="6815" marT="6815" marB="0"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190361">
                <a:tc>
                  <a:txBody>
                    <a:bodyPr/>
                    <a:lstStyle/>
                    <a:p>
                      <a:pPr algn="ctr" fontAlgn="ctr"/>
                      <a:r>
                        <a:rPr lang="en-US" sz="9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MIMO</a:t>
                      </a:r>
                      <a:endParaRPr 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marL="0" marR="0" lvl="0" indent="0" algn="ctr" defTabSz="685777" rtl="0" eaLnBrk="1" fontAlgn="ctr" latinLnBrk="0" hangingPunct="1">
                        <a:lnSpc>
                          <a:spcPct val="100000"/>
                        </a:lnSpc>
                        <a:spcBef>
                          <a:spcPts val="0"/>
                        </a:spcBef>
                        <a:spcAft>
                          <a:spcPts val="0"/>
                        </a:spcAft>
                        <a:buClrTx/>
                        <a:buSzTx/>
                        <a:buFontTx/>
                        <a:buNone/>
                        <a:tabLst/>
                        <a:defRPr/>
                      </a:pPr>
                      <a:r>
                        <a:rPr lang="en-US" altLang="ja-JP" sz="900" u="none" strike="noStrike" dirty="0">
                          <a:solidFill>
                            <a:schemeClr val="tx1">
                              <a:lumMod val="50000"/>
                            </a:schemeClr>
                          </a:solidFill>
                          <a:latin typeface="ＭＳ Ｐゴシック" panose="020B0600070205080204" pitchFamily="50" charset="-128"/>
                          <a:ea typeface="ＭＳ Ｐゴシック" panose="020B0600070205080204" pitchFamily="50" charset="-128"/>
                        </a:rPr>
                        <a:t>2x2:2</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marL="0" marR="0" lvl="0" indent="0" algn="ctr" defTabSz="685777" rtl="0" eaLnBrk="1" fontAlgn="ctr" latinLnBrk="0" hangingPunct="1">
                        <a:lnSpc>
                          <a:spcPct val="100000"/>
                        </a:lnSpc>
                        <a:spcBef>
                          <a:spcPts val="0"/>
                        </a:spcBef>
                        <a:spcAft>
                          <a:spcPts val="0"/>
                        </a:spcAft>
                        <a:buClrTx/>
                        <a:buSzTx/>
                        <a:buFontTx/>
                        <a:buNone/>
                        <a:tabLst/>
                        <a:defRPr/>
                      </a:pPr>
                      <a:r>
                        <a:rPr lang="en-US" altLang="ja-JP" sz="900" u="none" strike="noStrike" dirty="0" smtClean="0">
                          <a:solidFill>
                            <a:schemeClr val="tx1">
                              <a:lumMod val="50000"/>
                            </a:schemeClr>
                          </a:solidFill>
                          <a:latin typeface="ＭＳ Ｐゴシック" panose="020B0600070205080204" pitchFamily="50" charset="-128"/>
                          <a:ea typeface="ＭＳ Ｐゴシック" panose="020B0600070205080204" pitchFamily="50" charset="-128"/>
                        </a:rPr>
                        <a:t>3×3:3</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xmlns="" val="10003"/>
                  </a:ext>
                </a:extLst>
              </a:tr>
              <a:tr h="203780">
                <a:tc>
                  <a:txBody>
                    <a:bodyPr/>
                    <a:lstStyle/>
                    <a:p>
                      <a:pPr algn="ctr" fontAlgn="ctr"/>
                      <a:r>
                        <a:rPr lang="en-US" altLang="ja-JP" sz="900" u="none" strike="noStrike" dirty="0" err="1">
                          <a:solidFill>
                            <a:schemeClr val="tx1">
                              <a:lumMod val="50000"/>
                            </a:schemeClr>
                          </a:solidFill>
                          <a:effectLst/>
                          <a:latin typeface="ＭＳ Ｐゴシック" panose="020B0600070205080204" pitchFamily="50" charset="-128"/>
                          <a:ea typeface="ＭＳ Ｐゴシック" panose="020B0600070205080204" pitchFamily="50" charset="-128"/>
                        </a:rPr>
                        <a:t>PoE</a:t>
                      </a:r>
                      <a:r>
                        <a:rPr lang="en-US" altLang="ja-JP" sz="9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a:t>
                      </a:r>
                      <a:r>
                        <a:rPr lang="en-US" altLang="ja-JP" sz="900" u="none" strike="noStrike" dirty="0" err="1">
                          <a:solidFill>
                            <a:schemeClr val="tx1">
                              <a:lumMod val="50000"/>
                            </a:schemeClr>
                          </a:solidFill>
                          <a:effectLst/>
                          <a:latin typeface="ＭＳ Ｐゴシック" panose="020B0600070205080204" pitchFamily="50" charset="-128"/>
                          <a:ea typeface="ＭＳ Ｐゴシック" panose="020B0600070205080204" pitchFamily="50" charset="-128"/>
                        </a:rPr>
                        <a:t>PoE</a:t>
                      </a:r>
                      <a:r>
                        <a:rPr lang="en-US" altLang="ja-JP" sz="9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a:t>
                      </a:r>
                      <a:endParaRPr lang="ja-JP" alt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u="none" strike="noStrike" dirty="0" err="1" smtClean="0">
                          <a:solidFill>
                            <a:schemeClr val="tx1">
                              <a:lumMod val="50000"/>
                            </a:schemeClr>
                          </a:solidFill>
                          <a:effectLst/>
                          <a:latin typeface="ＭＳ Ｐゴシック" panose="020B0600070205080204" pitchFamily="50" charset="-128"/>
                          <a:ea typeface="ＭＳ Ｐゴシック" panose="020B0600070205080204" pitchFamily="50" charset="-128"/>
                        </a:rPr>
                        <a:t>PoE</a:t>
                      </a:r>
                      <a:endParaRPr lang="ja-JP" alt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err="1" smtClean="0">
                          <a:solidFill>
                            <a:schemeClr val="tx1">
                              <a:lumMod val="50000"/>
                            </a:schemeClr>
                          </a:solidFill>
                          <a:effectLst/>
                          <a:latin typeface="ＭＳ Ｐゴシック" panose="020B0600070205080204" pitchFamily="50" charset="-128"/>
                          <a:ea typeface="ＭＳ Ｐゴシック" panose="020B0600070205080204" pitchFamily="50" charset="-128"/>
                        </a:rPr>
                        <a:t>PoE</a:t>
                      </a:r>
                      <a:r>
                        <a:rPr lang="en-US" altLang="ja-JP" sz="900" b="0" i="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a:t>
                      </a:r>
                      <a:endParaRPr lang="ja-JP" alt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69456">
                <a:tc>
                  <a:txBody>
                    <a:bodyPr/>
                    <a:lstStyle/>
                    <a:p>
                      <a:pPr algn="ctr" fontAlgn="ctr"/>
                      <a:r>
                        <a:rPr lang="ja-JP" alt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ポート</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fontAlgn="ctr"/>
                      <a:r>
                        <a:rPr lang="en-US" altLang="ja-JP" sz="9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GE × 1</a:t>
                      </a:r>
                      <a:endParaRPr lang="en-US" altLang="ja-JP"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fontAlgn="ctr"/>
                      <a:r>
                        <a:rPr lang="en-US" altLang="ja-JP" sz="900" b="0" i="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GE×1</a:t>
                      </a:r>
                      <a:endParaRPr lang="en-US" altLang="ja-JP"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xmlns="" val="10005"/>
                  </a:ext>
                </a:extLst>
              </a:tr>
              <a:tr h="219770">
                <a:tc>
                  <a:txBody>
                    <a:bodyPr/>
                    <a:lstStyle/>
                    <a:p>
                      <a:pPr algn="ctr" fontAlgn="ctr"/>
                      <a:r>
                        <a:rPr lang="ja-JP" alt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アンテナ</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ja-JP" altLang="en-US" sz="90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内蔵</a:t>
                      </a:r>
                      <a:endParaRPr lang="en-US" altLang="ja-JP"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altLang="ja-JP" sz="800" b="0" i="0" u="none" strike="noStrike" dirty="0">
                        <a:solidFill>
                          <a:schemeClr val="tx1">
                            <a:lumMod val="50000"/>
                          </a:schemeClr>
                        </a:solidFill>
                        <a:effectLst/>
                        <a:latin typeface="メイリオ" panose="020B0604030504040204" pitchFamily="50" charset="-128"/>
                        <a:ea typeface="メイリオ" panose="020B0604030504040204" pitchFamily="50" charset="-128"/>
                      </a:endParaRPr>
                    </a:p>
                  </a:txBody>
                  <a:tcPr marL="6815" marR="6815" marT="6815"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222190">
                <a:tc>
                  <a:txBody>
                    <a:bodyPr/>
                    <a:lstStyle/>
                    <a:p>
                      <a:pPr algn="ctr" fontAlgn="ctr"/>
                      <a:r>
                        <a:rPr lang="ja-JP" altLang="en-US" sz="90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サイズ</a:t>
                      </a:r>
                      <a:endParaRPr lang="en-US" altLang="ja-JP" sz="90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endParaRPr>
                    </a:p>
                    <a:p>
                      <a:pPr algn="ctr" fontAlgn="ctr"/>
                      <a:r>
                        <a:rPr lang="ja-JP" altLang="en-US" sz="90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a:t>
                      </a:r>
                      <a:r>
                        <a:rPr lang="ja-JP" altLang="en-US" sz="9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高さ </a:t>
                      </a:r>
                      <a:r>
                        <a:rPr lang="en-US" altLang="ja-JP" sz="9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 </a:t>
                      </a:r>
                      <a:r>
                        <a:rPr lang="ja-JP" altLang="en-US" sz="9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幅 </a:t>
                      </a:r>
                      <a:r>
                        <a:rPr lang="en-US" altLang="ja-JP" sz="9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 </a:t>
                      </a:r>
                      <a:r>
                        <a:rPr lang="ja-JP" altLang="en-US" sz="9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奥行）</a:t>
                      </a:r>
                      <a:endParaRPr lang="ja-JP" alt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fontAlgn="ctr"/>
                      <a:r>
                        <a:rPr lang="en-US" altLang="ja-JP" sz="900" dirty="0" smtClean="0">
                          <a:solidFill>
                            <a:schemeClr val="tx1">
                              <a:lumMod val="50000"/>
                            </a:schemeClr>
                          </a:solidFill>
                          <a:latin typeface="ＭＳ Ｐゴシック" panose="020B0600070205080204" pitchFamily="50" charset="-128"/>
                          <a:ea typeface="ＭＳ Ｐゴシック" panose="020B0600070205080204" pitchFamily="50" charset="-128"/>
                        </a:rPr>
                        <a:t>3.2 </a:t>
                      </a:r>
                      <a:r>
                        <a:rPr lang="en-US" altLang="ja-JP" sz="900" dirty="0">
                          <a:solidFill>
                            <a:schemeClr val="tx1">
                              <a:lumMod val="50000"/>
                            </a:schemeClr>
                          </a:solidFill>
                          <a:latin typeface="ＭＳ Ｐゴシック" panose="020B0600070205080204" pitchFamily="50" charset="-128"/>
                          <a:ea typeface="ＭＳ Ｐゴシック" panose="020B0600070205080204" pitchFamily="50" charset="-128"/>
                        </a:rPr>
                        <a:t>× </a:t>
                      </a:r>
                      <a:r>
                        <a:rPr lang="en-US" altLang="ja-JP" sz="900" dirty="0" smtClean="0">
                          <a:solidFill>
                            <a:schemeClr val="tx1">
                              <a:lumMod val="50000"/>
                            </a:schemeClr>
                          </a:solidFill>
                          <a:latin typeface="ＭＳ Ｐゴシック" panose="020B0600070205080204" pitchFamily="50" charset="-128"/>
                          <a:ea typeface="ＭＳ Ｐゴシック" panose="020B0600070205080204" pitchFamily="50" charset="-128"/>
                        </a:rPr>
                        <a:t>21.5 </a:t>
                      </a:r>
                      <a:r>
                        <a:rPr lang="en-US" altLang="ja-JP" sz="900" dirty="0">
                          <a:solidFill>
                            <a:schemeClr val="tx1">
                              <a:lumMod val="50000"/>
                            </a:schemeClr>
                          </a:solidFill>
                          <a:latin typeface="ＭＳ Ｐゴシック" panose="020B0600070205080204" pitchFamily="50" charset="-128"/>
                          <a:ea typeface="ＭＳ Ｐゴシック" panose="020B0600070205080204" pitchFamily="50" charset="-128"/>
                        </a:rPr>
                        <a:t>× </a:t>
                      </a:r>
                      <a:r>
                        <a:rPr lang="en-US" altLang="ja-JP" sz="900" dirty="0" smtClean="0">
                          <a:solidFill>
                            <a:schemeClr val="tx1">
                              <a:lumMod val="50000"/>
                            </a:schemeClr>
                          </a:solidFill>
                          <a:latin typeface="ＭＳ Ｐゴシック" panose="020B0600070205080204" pitchFamily="50" charset="-128"/>
                          <a:ea typeface="ＭＳ Ｐゴシック" panose="020B0600070205080204" pitchFamily="50" charset="-128"/>
                        </a:rPr>
                        <a:t>11.0 </a:t>
                      </a:r>
                      <a:r>
                        <a:rPr lang="en-US" altLang="ja-JP" sz="900" dirty="0">
                          <a:solidFill>
                            <a:schemeClr val="tx1">
                              <a:lumMod val="50000"/>
                            </a:schemeClr>
                          </a:solidFill>
                          <a:latin typeface="ＭＳ Ｐゴシック" panose="020B0600070205080204" pitchFamily="50" charset="-128"/>
                          <a:ea typeface="ＭＳ Ｐゴシック" panose="020B0600070205080204" pitchFamily="50" charset="-128"/>
                        </a:rPr>
                        <a:t>cm</a:t>
                      </a:r>
                      <a:endParaRPr 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r>
                        <a:rPr lang="en-US" altLang="ja-JP" sz="900" dirty="0" smtClean="0">
                          <a:solidFill>
                            <a:schemeClr val="tx1">
                              <a:lumMod val="50000"/>
                            </a:schemeClr>
                          </a:solidFill>
                          <a:latin typeface="ＭＳ Ｐゴシック" panose="020B0600070205080204" pitchFamily="50" charset="-128"/>
                          <a:ea typeface="ＭＳ Ｐゴシック" panose="020B0600070205080204" pitchFamily="50" charset="-128"/>
                        </a:rPr>
                        <a:t>3.71 × 25.34 × 15.58 cm</a:t>
                      </a:r>
                      <a:endParaRPr lang="en-US" altLang="ja-JP" sz="900" b="0" i="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xmlns="" val="10007"/>
                  </a:ext>
                </a:extLst>
              </a:tr>
              <a:tr h="170808">
                <a:tc>
                  <a:txBody>
                    <a:bodyPr/>
                    <a:lstStyle/>
                    <a:p>
                      <a:pPr algn="ctr" fontAlgn="ctr"/>
                      <a:r>
                        <a:rPr lang="ja-JP" altLang="en-US" sz="9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重量</a:t>
                      </a:r>
                      <a:endParaRPr lang="ja-JP" alt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dirty="0" smtClean="0">
                          <a:solidFill>
                            <a:schemeClr val="tx1">
                              <a:lumMod val="50000"/>
                            </a:schemeClr>
                          </a:solidFill>
                          <a:latin typeface="ＭＳ Ｐゴシック" panose="020B0600070205080204" pitchFamily="50" charset="-128"/>
                          <a:ea typeface="ＭＳ Ｐゴシック" panose="020B0600070205080204" pitchFamily="50" charset="-128"/>
                        </a:rPr>
                        <a:t>376.5 g</a:t>
                      </a:r>
                      <a:endParaRPr 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700 g</a:t>
                      </a:r>
                      <a:endParaRPr lang="en-US" sz="9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27" name="テキスト ボックス 26"/>
          <p:cNvSpPr txBox="1"/>
          <p:nvPr/>
        </p:nvSpPr>
        <p:spPr>
          <a:xfrm>
            <a:off x="533400" y="2553533"/>
            <a:ext cx="1086338" cy="307777"/>
          </a:xfrm>
          <a:prstGeom prst="rect">
            <a:avLst/>
          </a:prstGeom>
          <a:noFill/>
        </p:spPr>
        <p:txBody>
          <a:bodyPr wrap="square" rtlCol="0">
            <a:spAutoFit/>
          </a:bodyPr>
          <a:lstStyle/>
          <a:p>
            <a:pPr algn="ctr"/>
            <a:r>
              <a:rPr kumimoji="1" lang="en-US" altLang="ja-JP" sz="1400" dirty="0" smtClean="0">
                <a:latin typeface="+mn-lt"/>
                <a:ea typeface="+mn-ea"/>
              </a:rPr>
              <a:t>MR 33</a:t>
            </a:r>
            <a:endParaRPr kumimoji="1" lang="ja-JP" altLang="en-US" sz="1400" dirty="0" smtClean="0">
              <a:latin typeface="+mn-lt"/>
              <a:ea typeface="+mn-ea"/>
            </a:endParaRPr>
          </a:p>
        </p:txBody>
      </p:sp>
      <p:sp>
        <p:nvSpPr>
          <p:cNvPr id="28" name="テキスト ボックス 27"/>
          <p:cNvSpPr txBox="1"/>
          <p:nvPr/>
        </p:nvSpPr>
        <p:spPr>
          <a:xfrm>
            <a:off x="2761488" y="2553534"/>
            <a:ext cx="1086338" cy="307777"/>
          </a:xfrm>
          <a:prstGeom prst="rect">
            <a:avLst/>
          </a:prstGeom>
          <a:noFill/>
        </p:spPr>
        <p:txBody>
          <a:bodyPr wrap="square" rtlCol="0">
            <a:spAutoFit/>
          </a:bodyPr>
          <a:lstStyle/>
          <a:p>
            <a:pPr algn="ctr"/>
            <a:r>
              <a:rPr kumimoji="1" lang="en-US" altLang="ja-JP" sz="1400" dirty="0" smtClean="0">
                <a:latin typeface="+mn-lt"/>
                <a:ea typeface="+mn-ea"/>
              </a:rPr>
              <a:t>MR 42</a:t>
            </a:r>
            <a:endParaRPr kumimoji="1" lang="ja-JP" altLang="en-US" sz="1400" dirty="0" smtClean="0">
              <a:latin typeface="+mn-lt"/>
              <a:ea typeface="+mn-ea"/>
            </a:endParaRPr>
          </a:p>
        </p:txBody>
      </p:sp>
      <p:sp>
        <p:nvSpPr>
          <p:cNvPr id="29" name="Rectangle 55"/>
          <p:cNvSpPr/>
          <p:nvPr/>
        </p:nvSpPr>
        <p:spPr>
          <a:xfrm>
            <a:off x="4650599" y="4135709"/>
            <a:ext cx="4149545" cy="7014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t"/>
          <a:lstStyle/>
          <a:p>
            <a:pPr defTabSz="456685">
              <a:spcBef>
                <a:spcPts val="200"/>
              </a:spcBef>
              <a:buClr>
                <a:schemeClr val="tx1">
                  <a:lumMod val="50000"/>
                  <a:lumOff val="50000"/>
                </a:schemeClr>
              </a:buClr>
              <a:defRPr/>
            </a:pPr>
            <a:r>
              <a:rPr lang="ja-JP" altLang="en-US" sz="1600" u="sng" dirty="0" smtClean="0">
                <a:solidFill>
                  <a:schemeClr val="bg1"/>
                </a:solidFill>
                <a:cs typeface="CiscoSans ExtraLight" charset="0"/>
              </a:rPr>
              <a:t>サブスクリプション モデル</a:t>
            </a:r>
            <a:endParaRPr lang="en-US" altLang="ja-JP" sz="1600" u="sng" dirty="0" smtClean="0">
              <a:solidFill>
                <a:schemeClr val="bg1"/>
              </a:solidFill>
              <a:cs typeface="CiscoSans ExtraLight" charset="0"/>
            </a:endParaRPr>
          </a:p>
          <a:p>
            <a:pPr marL="285750" indent="-285750" defTabSz="456685">
              <a:spcBef>
                <a:spcPts val="200"/>
              </a:spcBef>
              <a:buClr>
                <a:schemeClr val="tx1">
                  <a:lumMod val="50000"/>
                  <a:lumOff val="50000"/>
                </a:schemeClr>
              </a:buClr>
              <a:buFont typeface="Wingdings" charset="2"/>
              <a:buChar char="ü"/>
              <a:defRPr/>
            </a:pPr>
            <a:r>
              <a:rPr lang="en-US" altLang="ja-JP" sz="1400" dirty="0" smtClean="0">
                <a:solidFill>
                  <a:schemeClr val="bg1"/>
                </a:solidFill>
                <a:cs typeface="CiscoSans ExtraLight" charset="0"/>
              </a:rPr>
              <a:t>MX/MS</a:t>
            </a:r>
            <a:r>
              <a:rPr lang="ja-JP" altLang="en-US" sz="1400" dirty="0" smtClean="0">
                <a:solidFill>
                  <a:schemeClr val="bg1"/>
                </a:solidFill>
                <a:cs typeface="CiscoSans ExtraLight" charset="0"/>
              </a:rPr>
              <a:t>シリーズといった他の</a:t>
            </a:r>
            <a:r>
              <a:rPr lang="en-US" altLang="ja-JP" sz="1400" dirty="0" smtClean="0">
                <a:solidFill>
                  <a:schemeClr val="bg1"/>
                </a:solidFill>
                <a:cs typeface="CiscoSans ExtraLight" charset="0"/>
              </a:rPr>
              <a:t>Meraki</a:t>
            </a:r>
            <a:r>
              <a:rPr lang="ja-JP" altLang="en-US" sz="1400" dirty="0" smtClean="0">
                <a:solidFill>
                  <a:schemeClr val="bg1"/>
                </a:solidFill>
                <a:cs typeface="CiscoSans ExtraLight" charset="0"/>
              </a:rPr>
              <a:t>との共存</a:t>
            </a:r>
            <a:endParaRPr lang="en-US" altLang="ja-JP" sz="1400" dirty="0" smtClean="0">
              <a:solidFill>
                <a:schemeClr val="bg1"/>
              </a:solidFill>
              <a:cs typeface="CiscoSans ExtraLight" charset="0"/>
            </a:endParaRPr>
          </a:p>
        </p:txBody>
      </p:sp>
    </p:spTree>
    <p:extLst>
      <p:ext uri="{BB962C8B-B14F-4D97-AF65-F5344CB8AC3E}">
        <p14:creationId xmlns:p14="http://schemas.microsoft.com/office/powerpoint/2010/main" val="10332042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1+#ppt_w/2"/>
                                          </p:val>
                                        </p:tav>
                                        <p:tav tm="100000">
                                          <p:val>
                                            <p:strVal val="#ppt_x"/>
                                          </p:val>
                                        </p:tav>
                                      </p:tavLst>
                                    </p:anim>
                                    <p:anim calcmode="lin" valueType="num">
                                      <p:cBhvr additive="base">
                                        <p:cTn id="8" dur="500" fill="hold"/>
                                        <p:tgtEl>
                                          <p:spTgt spid="9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1+#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decel="100000"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1+#ppt_w/2"/>
                                          </p:val>
                                        </p:tav>
                                        <p:tav tm="100000">
                                          <p:val>
                                            <p:strVal val="#ppt_x"/>
                                          </p:val>
                                        </p:tav>
                                      </p:tavLst>
                                    </p:anim>
                                    <p:anim calcmode="lin" valueType="num">
                                      <p:cBhvr additive="base">
                                        <p:cTn id="23"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6" grpId="0"/>
      <p:bldP spid="17"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ea typeface="ＭＳ Ｐゴシック" panose="020B0600070205080204" pitchFamily="50" charset="-128"/>
              </a:rPr>
              <a:t>Cisco</a:t>
            </a:r>
            <a:r>
              <a:rPr kumimoji="1" lang="ja-JP" altLang="en-US" dirty="0" smtClean="0">
                <a:ea typeface="ＭＳ Ｐゴシック" panose="020B0600070205080204" pitchFamily="50" charset="-128"/>
              </a:rPr>
              <a:t> アクセス ポイント 製品群</a:t>
            </a:r>
            <a:r>
              <a:rPr kumimoji="1" lang="en-US" altLang="ja-JP" dirty="0" smtClean="0">
                <a:ea typeface="ＭＳ Ｐゴシック" panose="020B0600070205080204" pitchFamily="50" charset="-128"/>
              </a:rPr>
              <a:t/>
            </a:r>
            <a:br>
              <a:rPr kumimoji="1" lang="en-US" altLang="ja-JP" dirty="0" smtClean="0">
                <a:ea typeface="ＭＳ Ｐゴシック" panose="020B0600070205080204" pitchFamily="50" charset="-128"/>
              </a:rPr>
            </a:br>
            <a:r>
              <a:rPr kumimoji="1" lang="ja-JP" altLang="en-US" sz="2400" dirty="0" smtClean="0">
                <a:ea typeface="ＭＳ Ｐゴシック" panose="020B0600070205080204" pitchFamily="50" charset="-128"/>
              </a:rPr>
              <a:t>オンプレミス製品</a:t>
            </a:r>
            <a:endParaRPr kumimoji="1" lang="ja-JP" altLang="en-US" sz="2400" dirty="0">
              <a:ea typeface="ＭＳ Ｐゴシック" panose="020B0600070205080204" pitchFamily="50" charset="-128"/>
            </a:endParaRPr>
          </a:p>
        </p:txBody>
      </p:sp>
      <p:sp>
        <p:nvSpPr>
          <p:cNvPr id="3" name="角丸四角形 2"/>
          <p:cNvSpPr/>
          <p:nvPr/>
        </p:nvSpPr>
        <p:spPr>
          <a:xfrm>
            <a:off x="181249" y="1131276"/>
            <a:ext cx="4214869" cy="3977934"/>
          </a:xfrm>
          <a:prstGeom prst="roundRect">
            <a:avLst/>
          </a:prstGeom>
          <a:noFill/>
          <a:ln>
            <a:solidFill>
              <a:schemeClr val="tx2"/>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smtClean="0">
              <a:solidFill>
                <a:schemeClr val="tx2"/>
              </a:solidFill>
              <a:ea typeface="ＭＳ Ｐゴシック" panose="020B0600070205080204" pitchFamily="50" charset="-128"/>
            </a:endParaRPr>
          </a:p>
        </p:txBody>
      </p:sp>
      <p:sp>
        <p:nvSpPr>
          <p:cNvPr id="10" name="角丸四角形 9"/>
          <p:cNvSpPr/>
          <p:nvPr/>
        </p:nvSpPr>
        <p:spPr>
          <a:xfrm>
            <a:off x="4668399" y="1131276"/>
            <a:ext cx="4412396" cy="3977934"/>
          </a:xfrm>
          <a:prstGeom prst="roundRect">
            <a:avLst/>
          </a:prstGeom>
          <a:noFill/>
          <a:ln>
            <a:solidFill>
              <a:schemeClr val="accent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smtClean="0">
              <a:solidFill>
                <a:schemeClr val="tx2"/>
              </a:solidFill>
              <a:ea typeface="ＭＳ Ｐゴシック" panose="020B0600070205080204" pitchFamily="50" charset="-128"/>
            </a:endParaRPr>
          </a:p>
        </p:txBody>
      </p:sp>
      <p:sp>
        <p:nvSpPr>
          <p:cNvPr id="11" name="テキスト ボックス 10"/>
          <p:cNvSpPr txBox="1"/>
          <p:nvPr/>
        </p:nvSpPr>
        <p:spPr>
          <a:xfrm>
            <a:off x="818098" y="1131276"/>
            <a:ext cx="2941169" cy="461665"/>
          </a:xfrm>
          <a:prstGeom prst="rect">
            <a:avLst/>
          </a:prstGeom>
          <a:noFill/>
        </p:spPr>
        <p:txBody>
          <a:bodyPr wrap="square" rtlCol="0">
            <a:spAutoFit/>
          </a:bodyPr>
          <a:lstStyle/>
          <a:p>
            <a:pPr algn="ctr"/>
            <a:r>
              <a:rPr kumimoji="1" lang="en-US" altLang="ja-JP" sz="2400" dirty="0" smtClean="0">
                <a:solidFill>
                  <a:schemeClr val="tx2"/>
                </a:solidFill>
                <a:latin typeface="+mn-lt"/>
                <a:ea typeface="ＭＳ Ｐゴシック" panose="020B0600070205080204" pitchFamily="50" charset="-128"/>
              </a:rPr>
              <a:t>WAP</a:t>
            </a:r>
            <a:r>
              <a:rPr kumimoji="1" lang="ja-JP" altLang="en-US" sz="2400" dirty="0" smtClean="0">
                <a:solidFill>
                  <a:schemeClr val="tx2"/>
                </a:solidFill>
                <a:latin typeface="+mn-lt"/>
                <a:ea typeface="ＭＳ Ｐゴシック" panose="020B0600070205080204" pitchFamily="50" charset="-128"/>
              </a:rPr>
              <a:t>シリーズ</a:t>
            </a:r>
            <a:endParaRPr kumimoji="1" lang="ja-JP" altLang="en-US" sz="2400" dirty="0">
              <a:solidFill>
                <a:schemeClr val="tx2"/>
              </a:solidFill>
              <a:latin typeface="+mn-lt"/>
              <a:ea typeface="ＭＳ Ｐゴシック" panose="020B0600070205080204" pitchFamily="50" charset="-128"/>
            </a:endParaRPr>
          </a:p>
        </p:txBody>
      </p:sp>
      <p:sp>
        <p:nvSpPr>
          <p:cNvPr id="12" name="テキスト ボックス 11"/>
          <p:cNvSpPr txBox="1"/>
          <p:nvPr/>
        </p:nvSpPr>
        <p:spPr>
          <a:xfrm>
            <a:off x="5730576" y="1131276"/>
            <a:ext cx="2331670" cy="461665"/>
          </a:xfrm>
          <a:prstGeom prst="rect">
            <a:avLst/>
          </a:prstGeom>
          <a:noFill/>
        </p:spPr>
        <p:txBody>
          <a:bodyPr wrap="square" rtlCol="0">
            <a:spAutoFit/>
          </a:bodyPr>
          <a:lstStyle/>
          <a:p>
            <a:pPr algn="ctr"/>
            <a:r>
              <a:rPr kumimoji="1" lang="en-US" altLang="ja-JP" sz="2400" dirty="0" err="1" smtClean="0">
                <a:solidFill>
                  <a:schemeClr val="tx2"/>
                </a:solidFill>
                <a:latin typeface="+mn-lt"/>
                <a:ea typeface="ＭＳ Ｐゴシック" panose="020B0600070205080204" pitchFamily="50" charset="-128"/>
              </a:rPr>
              <a:t>Aironet</a:t>
            </a:r>
            <a:r>
              <a:rPr kumimoji="1" lang="ja-JP" altLang="en-US" sz="2400" dirty="0" smtClean="0">
                <a:solidFill>
                  <a:schemeClr val="tx2"/>
                </a:solidFill>
                <a:latin typeface="+mn-lt"/>
                <a:ea typeface="ＭＳ Ｐゴシック" panose="020B0600070205080204" pitchFamily="50" charset="-128"/>
              </a:rPr>
              <a:t>シリーズ</a:t>
            </a:r>
            <a:endParaRPr kumimoji="1" lang="ja-JP" altLang="en-US" sz="2400" dirty="0">
              <a:solidFill>
                <a:schemeClr val="tx2"/>
              </a:solidFill>
              <a:latin typeface="+mn-lt"/>
              <a:ea typeface="ＭＳ Ｐゴシック" panose="020B0600070205080204" pitchFamily="50" charset="-128"/>
            </a:endParaRPr>
          </a:p>
        </p:txBody>
      </p:sp>
      <p:sp>
        <p:nvSpPr>
          <p:cNvPr id="17" name="テキスト ボックス 16"/>
          <p:cNvSpPr txBox="1"/>
          <p:nvPr/>
        </p:nvSpPr>
        <p:spPr>
          <a:xfrm>
            <a:off x="469661" y="2694292"/>
            <a:ext cx="3638041" cy="1631216"/>
          </a:xfrm>
          <a:prstGeom prst="rect">
            <a:avLst/>
          </a:prstGeom>
          <a:noFill/>
        </p:spPr>
        <p:txBody>
          <a:bodyPr wrap="square" rtlCol="0">
            <a:spAutoFit/>
          </a:bodyPr>
          <a:lstStyle/>
          <a:p>
            <a:pPr marL="285750" indent="-285750">
              <a:buFont typeface="Wingdings" charset="2"/>
              <a:buChar char="ü"/>
            </a:pPr>
            <a:r>
              <a:rPr kumimoji="1" lang="ja-JP" altLang="en-US" sz="2400" dirty="0" smtClean="0">
                <a:solidFill>
                  <a:schemeClr val="tx2"/>
                </a:solidFill>
                <a:latin typeface="+mn-lt"/>
                <a:ea typeface="ＭＳ Ｐゴシック" panose="020B0600070205080204" pitchFamily="50" charset="-128"/>
              </a:rPr>
              <a:t>柔軟なネットワーク設計</a:t>
            </a:r>
            <a:endParaRPr kumimoji="1" lang="en-US" altLang="ja-JP" sz="2400" dirty="0" smtClean="0">
              <a:solidFill>
                <a:schemeClr val="tx2"/>
              </a:solidFill>
              <a:latin typeface="+mn-lt"/>
              <a:ea typeface="ＭＳ Ｐゴシック" panose="020B0600070205080204" pitchFamily="50" charset="-128"/>
            </a:endParaRPr>
          </a:p>
          <a:p>
            <a:pPr marL="285750" indent="-285750">
              <a:buFont typeface="Wingdings" charset="2"/>
              <a:buChar char="ü"/>
            </a:pPr>
            <a:r>
              <a:rPr kumimoji="1" lang="ja-JP" altLang="en-US" sz="2400" dirty="0" smtClean="0">
                <a:solidFill>
                  <a:schemeClr val="tx2"/>
                </a:solidFill>
                <a:latin typeface="+mn-lt"/>
                <a:ea typeface="ＭＳ Ｐゴシック" panose="020B0600070205080204" pitchFamily="50" charset="-128"/>
              </a:rPr>
              <a:t>クラスタでらくらく管理</a:t>
            </a:r>
            <a:endParaRPr kumimoji="1" lang="en-US" altLang="ja-JP" dirty="0" smtClean="0">
              <a:solidFill>
                <a:schemeClr val="tx2"/>
              </a:solidFill>
              <a:latin typeface="+mn-lt"/>
              <a:ea typeface="ＭＳ Ｐゴシック" panose="020B0600070205080204" pitchFamily="50" charset="-128"/>
            </a:endParaRPr>
          </a:p>
          <a:p>
            <a:pPr marL="285750" indent="-285750">
              <a:buFont typeface="Wingdings" charset="2"/>
              <a:buChar char="ü"/>
            </a:pPr>
            <a:r>
              <a:rPr kumimoji="1" lang="ja-JP" altLang="en-US" sz="2400" dirty="0" smtClean="0">
                <a:solidFill>
                  <a:schemeClr val="tx2"/>
                </a:solidFill>
                <a:latin typeface="+mn-lt"/>
                <a:ea typeface="ＭＳ Ｐゴシック" panose="020B0600070205080204" pitchFamily="50" charset="-128"/>
              </a:rPr>
              <a:t>節電とセキュリティ向上</a:t>
            </a:r>
            <a:endParaRPr kumimoji="1" lang="en-US" altLang="ja-JP" dirty="0" smtClean="0">
              <a:solidFill>
                <a:schemeClr val="tx2"/>
              </a:solidFill>
              <a:latin typeface="+mn-lt"/>
              <a:ea typeface="ＭＳ Ｐゴシック" panose="020B0600070205080204" pitchFamily="50" charset="-128"/>
            </a:endParaRPr>
          </a:p>
          <a:p>
            <a:pPr marL="285750" indent="-285750">
              <a:buFont typeface="Wingdings" charset="2"/>
              <a:buChar char="ü"/>
            </a:pPr>
            <a:r>
              <a:rPr kumimoji="1" lang="ja-JP" altLang="en-US" sz="2400" u="sng" dirty="0" smtClean="0">
                <a:solidFill>
                  <a:schemeClr val="tx2"/>
                </a:solidFill>
                <a:latin typeface="+mn-lt"/>
                <a:ea typeface="ＭＳ Ｐゴシック" panose="020B0600070205080204" pitchFamily="50" charset="-128"/>
              </a:rPr>
              <a:t>低価格・高品質</a:t>
            </a:r>
            <a:endParaRPr kumimoji="1" lang="en-US" altLang="ja-JP" sz="2400" u="sng" dirty="0" smtClean="0">
              <a:solidFill>
                <a:schemeClr val="tx2"/>
              </a:solidFill>
              <a:latin typeface="+mn-lt"/>
              <a:ea typeface="ＭＳ Ｐゴシック" panose="020B0600070205080204" pitchFamily="50" charset="-128"/>
            </a:endParaRPr>
          </a:p>
        </p:txBody>
      </p:sp>
      <p:sp>
        <p:nvSpPr>
          <p:cNvPr id="4" name="テキスト ボックス 3"/>
          <p:cNvSpPr txBox="1"/>
          <p:nvPr/>
        </p:nvSpPr>
        <p:spPr>
          <a:xfrm>
            <a:off x="332449" y="4392869"/>
            <a:ext cx="4016641" cy="400110"/>
          </a:xfrm>
          <a:prstGeom prst="rect">
            <a:avLst/>
          </a:prstGeom>
          <a:noFill/>
        </p:spPr>
        <p:txBody>
          <a:bodyPr wrap="square" rtlCol="0">
            <a:spAutoFit/>
          </a:bodyPr>
          <a:lstStyle/>
          <a:p>
            <a:r>
              <a:rPr kumimoji="1" lang="ja-JP" altLang="en-US" sz="2000" b="1" u="sng" dirty="0" smtClean="0">
                <a:solidFill>
                  <a:schemeClr val="tx2"/>
                </a:solidFill>
                <a:latin typeface="+mn-lt"/>
                <a:ea typeface="ＭＳ Ｐゴシック" panose="020B0600070205080204" pitchFamily="50" charset="-128"/>
              </a:rPr>
              <a:t>競合：</a:t>
            </a:r>
            <a:r>
              <a:rPr kumimoji="1" lang="en-US" altLang="ja-JP" b="1" u="sng" dirty="0" smtClean="0">
                <a:solidFill>
                  <a:schemeClr val="tx2"/>
                </a:solidFill>
                <a:latin typeface="+mn-lt"/>
                <a:ea typeface="ＭＳ Ｐゴシック" panose="020B0600070205080204" pitchFamily="50" charset="-128"/>
              </a:rPr>
              <a:t>Buffalo, </a:t>
            </a:r>
            <a:r>
              <a:rPr kumimoji="1" lang="ja-JP" altLang="en-US" b="1" u="sng" dirty="0" smtClean="0">
                <a:solidFill>
                  <a:schemeClr val="tx2"/>
                </a:solidFill>
                <a:latin typeface="+mn-lt"/>
                <a:ea typeface="ＭＳ Ｐゴシック" panose="020B0600070205080204" pitchFamily="50" charset="-128"/>
              </a:rPr>
              <a:t>家庭用アクセスポイント</a:t>
            </a:r>
          </a:p>
        </p:txBody>
      </p:sp>
      <p:sp>
        <p:nvSpPr>
          <p:cNvPr id="19" name="テキスト ボックス 18"/>
          <p:cNvSpPr txBox="1"/>
          <p:nvPr/>
        </p:nvSpPr>
        <p:spPr>
          <a:xfrm>
            <a:off x="6197367" y="4652688"/>
            <a:ext cx="1656171" cy="707886"/>
          </a:xfrm>
          <a:prstGeom prst="rect">
            <a:avLst/>
          </a:prstGeom>
          <a:noFill/>
        </p:spPr>
        <p:txBody>
          <a:bodyPr wrap="square" rtlCol="0">
            <a:spAutoFit/>
          </a:bodyPr>
          <a:lstStyle/>
          <a:p>
            <a:r>
              <a:rPr kumimoji="1" lang="ja-JP" altLang="en-US" sz="2000" b="1" u="sng" dirty="0" smtClean="0">
                <a:solidFill>
                  <a:schemeClr val="tx2"/>
                </a:solidFill>
                <a:latin typeface="+mn-lt"/>
                <a:ea typeface="ＭＳ Ｐゴシック" panose="020B0600070205080204" pitchFamily="50" charset="-128"/>
              </a:rPr>
              <a:t>競合：</a:t>
            </a:r>
            <a:r>
              <a:rPr kumimoji="1" lang="en-US" altLang="ja-JP" sz="2000" b="1" u="sng" dirty="0" smtClean="0">
                <a:solidFill>
                  <a:schemeClr val="tx2"/>
                </a:solidFill>
                <a:latin typeface="+mn-lt"/>
                <a:ea typeface="ＭＳ Ｐゴシック" panose="020B0600070205080204" pitchFamily="50" charset="-128"/>
              </a:rPr>
              <a:t>Aruba</a:t>
            </a:r>
            <a:endParaRPr kumimoji="1" lang="ja-JP" altLang="en-US" sz="2000" b="1" u="sng" dirty="0" smtClean="0">
              <a:solidFill>
                <a:schemeClr val="tx2"/>
              </a:solidFill>
              <a:latin typeface="+mn-lt"/>
              <a:ea typeface="ＭＳ Ｐゴシック" panose="020B0600070205080204" pitchFamily="50" charset="-128"/>
            </a:endParaRPr>
          </a:p>
        </p:txBody>
      </p:sp>
      <p:pic>
        <p:nvPicPr>
          <p:cNvPr id="15" name="図 1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248808" y="1671841"/>
            <a:ext cx="736668" cy="736667"/>
          </a:xfrm>
          <a:prstGeom prst="rect">
            <a:avLst/>
          </a:prstGeom>
        </p:spPr>
      </p:pic>
      <p:sp>
        <p:nvSpPr>
          <p:cNvPr id="13" name="テキスト ボックス 12"/>
          <p:cNvSpPr txBox="1"/>
          <p:nvPr/>
        </p:nvSpPr>
        <p:spPr>
          <a:xfrm>
            <a:off x="4800608" y="3212174"/>
            <a:ext cx="4191605" cy="1569660"/>
          </a:xfrm>
          <a:prstGeom prst="rect">
            <a:avLst/>
          </a:prstGeom>
          <a:noFill/>
        </p:spPr>
        <p:txBody>
          <a:bodyPr wrap="square" rtlCol="0">
            <a:spAutoFit/>
          </a:bodyPr>
          <a:lstStyle/>
          <a:p>
            <a:pPr marL="285750" indent="-285750">
              <a:buFont typeface="Wingdings" charset="2"/>
              <a:buChar char="ü"/>
            </a:pPr>
            <a:r>
              <a:rPr kumimoji="1" lang="ja-JP" altLang="en-US" sz="2400" dirty="0" smtClean="0">
                <a:solidFill>
                  <a:schemeClr val="tx2"/>
                </a:solidFill>
                <a:latin typeface="+mn-lt"/>
                <a:ea typeface="ＭＳ Ｐゴシック" panose="020B0600070205080204" pitchFamily="50" charset="-128"/>
              </a:rPr>
              <a:t>高密度環境に耐える性能</a:t>
            </a:r>
            <a:endParaRPr kumimoji="1" lang="en-US" altLang="ja-JP" sz="2400" dirty="0" smtClean="0">
              <a:solidFill>
                <a:schemeClr val="tx2"/>
              </a:solidFill>
              <a:latin typeface="+mn-lt"/>
              <a:ea typeface="ＭＳ Ｐゴシック" panose="020B0600070205080204" pitchFamily="50" charset="-128"/>
            </a:endParaRPr>
          </a:p>
          <a:p>
            <a:pPr marL="285750" indent="-285750">
              <a:buFont typeface="Wingdings" charset="2"/>
              <a:buChar char="ü"/>
            </a:pPr>
            <a:r>
              <a:rPr kumimoji="1" lang="ja-JP" altLang="en-US" sz="2400" dirty="0" smtClean="0">
                <a:solidFill>
                  <a:schemeClr val="tx2"/>
                </a:solidFill>
                <a:latin typeface="+mn-lt"/>
                <a:ea typeface="ＭＳ Ｐゴシック" panose="020B0600070205080204" pitchFamily="50" charset="-128"/>
              </a:rPr>
              <a:t>コントローラの選択肢が豊富</a:t>
            </a:r>
            <a:endParaRPr kumimoji="1" lang="en-US" altLang="ja-JP" dirty="0" smtClean="0">
              <a:solidFill>
                <a:schemeClr val="tx2"/>
              </a:solidFill>
              <a:latin typeface="+mn-lt"/>
              <a:ea typeface="ＭＳ Ｐゴシック" panose="020B0600070205080204" pitchFamily="50" charset="-128"/>
            </a:endParaRPr>
          </a:p>
          <a:p>
            <a:pPr marL="285750" indent="-285750">
              <a:buFont typeface="Wingdings" charset="2"/>
              <a:buChar char="ü"/>
            </a:pPr>
            <a:r>
              <a:rPr kumimoji="1" lang="ja-JP" altLang="en-US" sz="2400" dirty="0" smtClean="0">
                <a:solidFill>
                  <a:schemeClr val="tx2"/>
                </a:solidFill>
                <a:latin typeface="+mn-lt"/>
                <a:ea typeface="ＭＳ Ｐゴシック" panose="020B0600070205080204" pitchFamily="50" charset="-128"/>
              </a:rPr>
              <a:t>優れたチューニング能力</a:t>
            </a:r>
            <a:endParaRPr kumimoji="1" lang="en-US" altLang="ja-JP" dirty="0">
              <a:solidFill>
                <a:schemeClr val="tx2"/>
              </a:solidFill>
              <a:latin typeface="+mn-lt"/>
              <a:ea typeface="ＭＳ Ｐゴシック" panose="020B0600070205080204" pitchFamily="50" charset="-128"/>
            </a:endParaRPr>
          </a:p>
        </p:txBody>
      </p:sp>
      <p:pic>
        <p:nvPicPr>
          <p:cNvPr id="20"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2909" y="2216974"/>
            <a:ext cx="1167489" cy="875490"/>
          </a:xfrm>
          <a:prstGeom prst="rect">
            <a:avLst/>
          </a:prstGeom>
        </p:spPr>
      </p:pic>
      <p:pic>
        <p:nvPicPr>
          <p:cNvPr id="21"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830884" y="1630952"/>
            <a:ext cx="1282635" cy="9618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407169" y="1447581"/>
            <a:ext cx="1459654" cy="10945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577010" y="2080495"/>
            <a:ext cx="1280721" cy="1024577"/>
          </a:xfrm>
          <a:prstGeom prst="roundRect">
            <a:avLst/>
          </a:prstGeom>
          <a:effectLst>
            <a:glow rad="101600">
              <a:schemeClr val="bg2">
                <a:alpha val="60000"/>
              </a:schemeClr>
            </a:glow>
          </a:effectLst>
        </p:spPr>
      </p:pic>
      <p:pic>
        <p:nvPicPr>
          <p:cNvPr id="26" name="図 25"/>
          <p:cNvPicPr>
            <a:picLocks noChangeAspect="1"/>
          </p:cNvPicPr>
          <p:nvPr/>
        </p:nvPicPr>
        <p:blipFill rotWithShape="1">
          <a:blip r:embed="rId8">
            <a:extLst>
              <a:ext uri="{28A0092B-C50C-407E-A947-70E740481C1C}">
                <a14:useLocalDpi xmlns:a14="http://schemas.microsoft.com/office/drawing/2010/main" val="0"/>
              </a:ext>
            </a:extLst>
          </a:blip>
          <a:srcRect l="13672" t="4271" r="13672" b="4271"/>
          <a:stretch/>
        </p:blipFill>
        <p:spPr>
          <a:xfrm>
            <a:off x="400941" y="1994318"/>
            <a:ext cx="477549" cy="751411"/>
          </a:xfrm>
          <a:prstGeom prst="rect">
            <a:avLst/>
          </a:prstGeom>
        </p:spPr>
      </p:pic>
      <p:pic>
        <p:nvPicPr>
          <p:cNvPr id="27" name="図 26"/>
          <p:cNvPicPr>
            <a:picLocks noChangeAspect="1"/>
          </p:cNvPicPr>
          <p:nvPr/>
        </p:nvPicPr>
        <p:blipFill rotWithShape="1">
          <a:blip r:embed="rId9">
            <a:extLst>
              <a:ext uri="{28A0092B-C50C-407E-A947-70E740481C1C}">
                <a14:useLocalDpi xmlns:a14="http://schemas.microsoft.com/office/drawing/2010/main" val="0"/>
              </a:ext>
            </a:extLst>
          </a:blip>
          <a:srcRect l="13412" t="5937" r="13412" b="5937"/>
          <a:stretch/>
        </p:blipFill>
        <p:spPr>
          <a:xfrm>
            <a:off x="2538371" y="1612618"/>
            <a:ext cx="569130" cy="856731"/>
          </a:xfrm>
          <a:prstGeom prst="rect">
            <a:avLst/>
          </a:prstGeom>
        </p:spPr>
      </p:pic>
      <p:pic>
        <p:nvPicPr>
          <p:cNvPr id="28"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89236" y="1986662"/>
            <a:ext cx="722510" cy="72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175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ea typeface="+mj-ea"/>
              </a:rPr>
              <a:t>WAP150</a:t>
            </a:r>
            <a:r>
              <a:rPr lang="en-US" altLang="ja-JP" dirty="0">
                <a:ea typeface="+mj-ea"/>
              </a:rPr>
              <a:t> </a:t>
            </a:r>
            <a:r>
              <a:rPr lang="en-US" altLang="ja-JP" sz="2400" dirty="0" smtClean="0">
                <a:ea typeface="+mj-ea"/>
              </a:rPr>
              <a:t>(Wireless </a:t>
            </a:r>
            <a:r>
              <a:rPr lang="en-US" altLang="ja-JP" sz="2400" dirty="0">
                <a:ea typeface="+mj-ea"/>
              </a:rPr>
              <a:t>Access Point)</a:t>
            </a:r>
            <a:endParaRPr kumimoji="1" lang="ja-JP" altLang="en-US" sz="2400" dirty="0">
              <a:ea typeface="+mj-ea"/>
            </a:endParaRPr>
          </a:p>
        </p:txBody>
      </p:sp>
      <p:graphicFrame>
        <p:nvGraphicFramePr>
          <p:cNvPr id="2" name="表 1"/>
          <p:cNvGraphicFramePr>
            <a:graphicFrameLocks noGrp="1"/>
          </p:cNvGraphicFramePr>
          <p:nvPr>
            <p:extLst/>
          </p:nvPr>
        </p:nvGraphicFramePr>
        <p:xfrm>
          <a:off x="4079231" y="3088182"/>
          <a:ext cx="4878565" cy="1851230"/>
        </p:xfrm>
        <a:graphic>
          <a:graphicData uri="http://schemas.openxmlformats.org/drawingml/2006/table">
            <a:tbl>
              <a:tblPr>
                <a:tableStyleId>{2D5ABB26-0587-4C30-8999-92F81FD0307C}</a:tableStyleId>
              </a:tblPr>
              <a:tblGrid>
                <a:gridCol w="2182157">
                  <a:extLst>
                    <a:ext uri="{9D8B030D-6E8A-4147-A177-3AD203B41FA5}">
                      <a16:colId xmlns:a16="http://schemas.microsoft.com/office/drawing/2014/main" xmlns="" val="20000"/>
                    </a:ext>
                  </a:extLst>
                </a:gridCol>
                <a:gridCol w="2696408">
                  <a:extLst>
                    <a:ext uri="{9D8B030D-6E8A-4147-A177-3AD203B41FA5}">
                      <a16:colId xmlns:a16="http://schemas.microsoft.com/office/drawing/2014/main" xmlns="" val="20001"/>
                    </a:ext>
                  </a:extLst>
                </a:gridCol>
              </a:tblGrid>
              <a:tr h="118326">
                <a:tc>
                  <a:txBody>
                    <a:bodyPr/>
                    <a:lstStyle/>
                    <a:p>
                      <a:pPr algn="ctr"/>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型番</a:t>
                      </a:r>
                      <a:endParaRPr lang="ja-JP" altLang="en-US" sz="1800" b="1" dirty="0">
                        <a:solidFill>
                          <a:schemeClr val="bg1"/>
                        </a:solidFill>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ctr"/>
                      <a:r>
                        <a:rPr lang="en-US" altLang="ja-JP" sz="1600" b="1" u="none" strike="noStrike" dirty="0" smtClean="0">
                          <a:solidFill>
                            <a:schemeClr val="bg1"/>
                          </a:solidFill>
                          <a:effectLst/>
                          <a:latin typeface="ＭＳ Ｐゴシック" panose="020B0600070205080204" pitchFamily="50" charset="-128"/>
                          <a:ea typeface="ＭＳ Ｐゴシック" panose="020B0600070205080204" pitchFamily="50" charset="-128"/>
                        </a:rPr>
                        <a:t>WAP150-J-K9-JP</a:t>
                      </a:r>
                      <a:endParaRPr lang="en-US" sz="16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815" marR="6815" marT="6815" marB="0" anchor="ctr">
                    <a:lnL w="9525"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xmlns="" val="10000"/>
                  </a:ext>
                </a:extLst>
              </a:tr>
              <a:tr h="73861">
                <a:tc>
                  <a:txBody>
                    <a:bodyPr/>
                    <a:lstStyle/>
                    <a:p>
                      <a:pPr algn="ctr" fontAlgn="ctr"/>
                      <a:r>
                        <a:rPr lang="ja-JP" altLang="en-US" sz="11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対応規格</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fontAlgn="ctr"/>
                      <a:r>
                        <a:rPr lang="en-US" sz="10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802.11a/b/g/n/ac Wave1</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xmlns="" val="10001"/>
                  </a:ext>
                </a:extLst>
              </a:tr>
              <a:tr h="73861">
                <a:tc>
                  <a:txBody>
                    <a:bodyPr/>
                    <a:lstStyle/>
                    <a:p>
                      <a:pPr algn="ctr" fontAlgn="ctr"/>
                      <a:r>
                        <a:rPr lang="ja-JP" altLang="en-US" sz="11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ラジオ</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100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デュアルバンド対応（</a:t>
                      </a:r>
                      <a:r>
                        <a:rPr lang="en-US" altLang="ja-JP" sz="100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2.4GHz/5GHz)</a:t>
                      </a:r>
                      <a:endParaRPr lang="en-US" altLang="ja-JP" sz="10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73861">
                <a:tc>
                  <a:txBody>
                    <a:bodyPr/>
                    <a:lstStyle/>
                    <a:p>
                      <a:pPr algn="ctr" fontAlgn="ctr"/>
                      <a:r>
                        <a:rPr lang="en-US" sz="11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MIMO</a:t>
                      </a:r>
                      <a:endParaRPr lang="en-US" sz="11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marL="0" marR="0" lvl="0" indent="0" algn="ctr" defTabSz="685777" rtl="0" eaLnBrk="1" fontAlgn="ctr" latinLnBrk="0" hangingPunct="1">
                        <a:lnSpc>
                          <a:spcPct val="100000"/>
                        </a:lnSpc>
                        <a:spcBef>
                          <a:spcPts val="0"/>
                        </a:spcBef>
                        <a:spcAft>
                          <a:spcPts val="0"/>
                        </a:spcAft>
                        <a:buClrTx/>
                        <a:buSzTx/>
                        <a:buFontTx/>
                        <a:buNone/>
                        <a:tabLst/>
                        <a:defRPr/>
                      </a:pPr>
                      <a:r>
                        <a:rPr lang="en-US" altLang="ja-JP" sz="1000" u="none" strike="noStrike" dirty="0">
                          <a:solidFill>
                            <a:schemeClr val="tx1">
                              <a:lumMod val="50000"/>
                            </a:schemeClr>
                          </a:solidFill>
                          <a:latin typeface="ＭＳ Ｐゴシック" panose="020B0600070205080204" pitchFamily="50" charset="-128"/>
                          <a:ea typeface="ＭＳ Ｐゴシック" panose="020B0600070205080204" pitchFamily="50" charset="-128"/>
                        </a:rPr>
                        <a:t>2x2:2</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xmlns="" val="10003"/>
                  </a:ext>
                </a:extLst>
              </a:tr>
              <a:tr h="73861">
                <a:tc>
                  <a:txBody>
                    <a:bodyPr/>
                    <a:lstStyle/>
                    <a:p>
                      <a:pPr algn="ctr" fontAlgn="ctr"/>
                      <a:r>
                        <a:rPr lang="ja-JP" altLang="en-US" sz="1100" b="0" i="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最大データ レート</a:t>
                      </a:r>
                      <a:endParaRPr lang="en-US" sz="11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777" rtl="0" eaLnBrk="1" fontAlgn="ctr" latinLnBrk="0" hangingPunct="1">
                        <a:lnSpc>
                          <a:spcPct val="100000"/>
                        </a:lnSpc>
                        <a:spcBef>
                          <a:spcPts val="0"/>
                        </a:spcBef>
                        <a:spcAft>
                          <a:spcPts val="0"/>
                        </a:spcAft>
                        <a:buClrTx/>
                        <a:buSzTx/>
                        <a:buFontTx/>
                        <a:buNone/>
                        <a:tabLst/>
                        <a:defRPr/>
                      </a:pPr>
                      <a:r>
                        <a:rPr lang="en-US" altLang="ja-JP" sz="1000" u="none" strike="noStrike" dirty="0" smtClean="0">
                          <a:solidFill>
                            <a:schemeClr val="tx1">
                              <a:lumMod val="50000"/>
                            </a:schemeClr>
                          </a:solidFill>
                          <a:latin typeface="ＭＳ Ｐゴシック" panose="020B0600070205080204" pitchFamily="50" charset="-128"/>
                          <a:ea typeface="ＭＳ Ｐゴシック" panose="020B0600070205080204" pitchFamily="50" charset="-128"/>
                        </a:rPr>
                        <a:t>1.2Gbps</a:t>
                      </a:r>
                      <a:endParaRPr lang="en-US" altLang="ja-JP" sz="1000" u="none" strike="noStrike" dirty="0">
                        <a:solidFill>
                          <a:schemeClr val="tx1">
                            <a:lumMod val="50000"/>
                          </a:schemeClr>
                        </a:solidFill>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93383">
                <a:tc>
                  <a:txBody>
                    <a:bodyPr/>
                    <a:lstStyle/>
                    <a:p>
                      <a:pPr algn="ctr" fontAlgn="ctr"/>
                      <a:r>
                        <a:rPr lang="en-US" altLang="ja-JP" sz="1100" u="none" strike="noStrike" dirty="0" err="1">
                          <a:solidFill>
                            <a:schemeClr val="tx1">
                              <a:lumMod val="50000"/>
                            </a:schemeClr>
                          </a:solidFill>
                          <a:effectLst/>
                          <a:latin typeface="ＭＳ Ｐゴシック" panose="020B0600070205080204" pitchFamily="50" charset="-128"/>
                          <a:ea typeface="ＭＳ Ｐゴシック" panose="020B0600070205080204" pitchFamily="50" charset="-128"/>
                        </a:rPr>
                        <a:t>PoE</a:t>
                      </a:r>
                      <a:r>
                        <a:rPr lang="en-US" altLang="ja-JP" sz="11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a:t>
                      </a:r>
                      <a:r>
                        <a:rPr lang="en-US" altLang="ja-JP" sz="1100" u="none" strike="noStrike" dirty="0" err="1">
                          <a:solidFill>
                            <a:schemeClr val="tx1">
                              <a:lumMod val="50000"/>
                            </a:schemeClr>
                          </a:solidFill>
                          <a:effectLst/>
                          <a:latin typeface="ＭＳ Ｐゴシック" panose="020B0600070205080204" pitchFamily="50" charset="-128"/>
                          <a:ea typeface="ＭＳ Ｐゴシック" panose="020B0600070205080204" pitchFamily="50" charset="-128"/>
                        </a:rPr>
                        <a:t>PoE</a:t>
                      </a:r>
                      <a:r>
                        <a:rPr lang="en-US" altLang="ja-JP" sz="11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a:t>
                      </a:r>
                      <a:endParaRPr lang="ja-JP" altLang="en-US" sz="11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fontAlgn="ctr"/>
                      <a:r>
                        <a:rPr lang="ja-JP" altLang="en-US" sz="100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a:t>
                      </a:r>
                      <a:r>
                        <a:rPr lang="en-US" altLang="ja-JP" sz="100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a:t>
                      </a:r>
                      <a:r>
                        <a:rPr lang="en-US" altLang="ja-JP" sz="1000" u="none" strike="noStrike" dirty="0" err="1" smtClean="0">
                          <a:solidFill>
                            <a:schemeClr val="tx1">
                              <a:lumMod val="50000"/>
                            </a:schemeClr>
                          </a:solidFill>
                          <a:effectLst/>
                          <a:latin typeface="ＭＳ Ｐゴシック" panose="020B0600070205080204" pitchFamily="50" charset="-128"/>
                          <a:ea typeface="ＭＳ Ｐゴシック" panose="020B0600070205080204" pitchFamily="50" charset="-128"/>
                        </a:rPr>
                        <a:t>PoE</a:t>
                      </a:r>
                      <a:r>
                        <a:rPr lang="ja-JP" altLang="en-US" sz="100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で動作</a:t>
                      </a:r>
                      <a:r>
                        <a:rPr lang="en-US" altLang="ja-JP" sz="1000" u="none" strike="noStrike" dirty="0" smtClean="0">
                          <a:solidFill>
                            <a:schemeClr val="tx1">
                              <a:lumMod val="50000"/>
                            </a:schemeClr>
                          </a:solidFill>
                          <a:effectLst/>
                          <a:latin typeface="ＭＳ Ｐゴシック" panose="020B0600070205080204" pitchFamily="50" charset="-128"/>
                          <a:ea typeface="ＭＳ Ｐゴシック" panose="020B0600070205080204" pitchFamily="50" charset="-128"/>
                        </a:rPr>
                        <a:t>)</a:t>
                      </a:r>
                      <a:endParaRPr lang="ja-JP" altLang="en-US" sz="10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xmlns="" val="10004"/>
                  </a:ext>
                </a:extLst>
              </a:tr>
              <a:tr h="111320">
                <a:tc>
                  <a:txBody>
                    <a:bodyPr/>
                    <a:lstStyle/>
                    <a:p>
                      <a:pPr algn="ctr" fontAlgn="ctr"/>
                      <a:r>
                        <a:rPr lang="ja-JP" altLang="en-US" sz="11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ポート</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GE × 1</a:t>
                      </a:r>
                      <a:endParaRPr lang="en-US" altLang="ja-JP" sz="10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861">
                <a:tc>
                  <a:txBody>
                    <a:bodyPr/>
                    <a:lstStyle/>
                    <a:p>
                      <a:pPr algn="ctr" fontAlgn="ctr"/>
                      <a:r>
                        <a:rPr lang="ja-JP" altLang="en-US" sz="11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アンテナ</a:t>
                      </a: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fontAlgn="ctr"/>
                      <a:r>
                        <a:rPr lang="ja-JP" altLang="en-US" sz="10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内蔵</a:t>
                      </a:r>
                      <a:endParaRPr lang="en-US" altLang="ja-JP" sz="10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xmlns="" val="10006"/>
                  </a:ext>
                </a:extLst>
              </a:tr>
              <a:tr h="143813">
                <a:tc>
                  <a:txBody>
                    <a:bodyPr/>
                    <a:lstStyle/>
                    <a:p>
                      <a:pPr algn="ctr" fontAlgn="ctr"/>
                      <a:r>
                        <a:rPr lang="ja-JP" altLang="en-US" sz="11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サイズ（高さ </a:t>
                      </a:r>
                      <a:r>
                        <a:rPr lang="en-US" altLang="ja-JP" sz="11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 </a:t>
                      </a:r>
                      <a:r>
                        <a:rPr lang="ja-JP" altLang="en-US" sz="11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幅 </a:t>
                      </a:r>
                      <a:r>
                        <a:rPr lang="en-US" altLang="ja-JP" sz="11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 </a:t>
                      </a:r>
                      <a:r>
                        <a:rPr lang="ja-JP" altLang="en-US" sz="11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奥行）</a:t>
                      </a:r>
                      <a:endParaRPr lang="ja-JP" altLang="en-US" sz="11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dirty="0">
                          <a:solidFill>
                            <a:schemeClr val="tx1">
                              <a:lumMod val="50000"/>
                            </a:schemeClr>
                          </a:solidFill>
                          <a:latin typeface="ＭＳ Ｐゴシック" panose="020B0600070205080204" pitchFamily="50" charset="-128"/>
                          <a:ea typeface="ＭＳ Ｐゴシック" panose="020B0600070205080204" pitchFamily="50" charset="-128"/>
                        </a:rPr>
                        <a:t>3.8 × 13.5 × 13.5 cm</a:t>
                      </a:r>
                      <a:endParaRPr lang="en-US" sz="10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73861">
                <a:tc>
                  <a:txBody>
                    <a:bodyPr/>
                    <a:lstStyle/>
                    <a:p>
                      <a:pPr algn="ctr" fontAlgn="ctr"/>
                      <a:r>
                        <a:rPr lang="ja-JP" altLang="en-US" sz="110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rPr>
                        <a:t>重量</a:t>
                      </a:r>
                      <a:endParaRPr lang="ja-JP" altLang="en-US" sz="11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dirty="0">
                          <a:solidFill>
                            <a:schemeClr val="tx1">
                              <a:lumMod val="50000"/>
                            </a:schemeClr>
                          </a:solidFill>
                          <a:latin typeface="ＭＳ Ｐゴシック" panose="020B0600070205080204" pitchFamily="50" charset="-128"/>
                          <a:ea typeface="ＭＳ Ｐゴシック" panose="020B0600070205080204" pitchFamily="50" charset="-128"/>
                        </a:rPr>
                        <a:t>0.35 kg</a:t>
                      </a:r>
                      <a:endParaRPr lang="en-US" sz="1000" b="0" i="0" u="none" strike="noStrike" dirty="0">
                        <a:solidFill>
                          <a:schemeClr val="tx1">
                            <a:lumMod val="50000"/>
                          </a:schemeClr>
                        </a:solidFill>
                        <a:effectLst/>
                        <a:latin typeface="ＭＳ Ｐゴシック" panose="020B0600070205080204" pitchFamily="50" charset="-128"/>
                        <a:ea typeface="ＭＳ Ｐゴシック" panose="020B0600070205080204" pitchFamily="50" charset="-128"/>
                      </a:endParaRPr>
                    </a:p>
                  </a:txBody>
                  <a:tcPr marL="6815" marR="6815" marT="681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4" name="角丸四角形 3"/>
          <p:cNvSpPr/>
          <p:nvPr/>
        </p:nvSpPr>
        <p:spPr>
          <a:xfrm>
            <a:off x="1497926" y="1374570"/>
            <a:ext cx="6320194" cy="1603359"/>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342900" indent="-342900" algn="ctr">
              <a:buClr>
                <a:schemeClr val="bg1"/>
              </a:buClr>
              <a:buFont typeface="Wingdings" charset="2"/>
              <a:buChar char="n"/>
            </a:pPr>
            <a:r>
              <a:rPr kumimoji="1" lang="ja-JP" altLang="en-US" sz="2000" u="sng" dirty="0" smtClean="0">
                <a:solidFill>
                  <a:schemeClr val="bg1"/>
                </a:solidFill>
              </a:rPr>
              <a:t>こんなお客様に！</a:t>
            </a:r>
            <a:endParaRPr kumimoji="1" lang="en-US" altLang="ja-JP" sz="2000" u="sng" dirty="0" smtClean="0">
              <a:solidFill>
                <a:schemeClr val="bg1"/>
              </a:solidFill>
            </a:endParaRPr>
          </a:p>
          <a:p>
            <a:pPr marL="742950" lvl="1" indent="-285750">
              <a:buClr>
                <a:schemeClr val="bg1"/>
              </a:buClr>
              <a:buFont typeface="Wingdings" charset="2"/>
              <a:buChar char="ü"/>
            </a:pPr>
            <a:r>
              <a:rPr kumimoji="1" lang="ja-JP" altLang="en-US" dirty="0" smtClean="0">
                <a:solidFill>
                  <a:schemeClr val="bg1"/>
                </a:solidFill>
              </a:rPr>
              <a:t>とにかく安いアクセス ポイントを探している</a:t>
            </a:r>
            <a:endParaRPr kumimoji="1" lang="en-US" altLang="ja-JP" dirty="0" smtClean="0">
              <a:solidFill>
                <a:schemeClr val="bg1"/>
              </a:solidFill>
            </a:endParaRPr>
          </a:p>
          <a:p>
            <a:pPr marL="742950" lvl="1" indent="-285750">
              <a:buClr>
                <a:schemeClr val="bg1"/>
              </a:buClr>
              <a:buFont typeface="Wingdings" charset="2"/>
              <a:buChar char="ü"/>
            </a:pPr>
            <a:r>
              <a:rPr kumimoji="1" lang="ja-JP" altLang="en-US" dirty="0" smtClean="0">
                <a:solidFill>
                  <a:schemeClr val="bg1"/>
                </a:solidFill>
              </a:rPr>
              <a:t>アクセス ポイント</a:t>
            </a:r>
            <a:r>
              <a:rPr kumimoji="1" lang="ja-JP" altLang="en-US" dirty="0">
                <a:solidFill>
                  <a:schemeClr val="bg1"/>
                </a:solidFill>
              </a:rPr>
              <a:t>の利用が</a:t>
            </a:r>
            <a:r>
              <a:rPr kumimoji="1" lang="en-US" altLang="ja-JP" dirty="0">
                <a:solidFill>
                  <a:schemeClr val="bg1"/>
                </a:solidFill>
              </a:rPr>
              <a:t>4</a:t>
            </a:r>
            <a:r>
              <a:rPr kumimoji="1" lang="ja-JP" altLang="en-US" dirty="0">
                <a:solidFill>
                  <a:schemeClr val="bg1"/>
                </a:solidFill>
              </a:rPr>
              <a:t>台</a:t>
            </a:r>
            <a:r>
              <a:rPr kumimoji="1" lang="ja-JP" altLang="en-US" dirty="0" smtClean="0">
                <a:solidFill>
                  <a:schemeClr val="bg1"/>
                </a:solidFill>
              </a:rPr>
              <a:t>まで</a:t>
            </a:r>
            <a:endParaRPr kumimoji="1" lang="en-US" altLang="ja-JP" dirty="0" smtClean="0">
              <a:solidFill>
                <a:schemeClr val="bg1"/>
              </a:solidFill>
            </a:endParaRPr>
          </a:p>
          <a:p>
            <a:pPr marL="742950" lvl="1" indent="-285750">
              <a:buClr>
                <a:schemeClr val="bg1"/>
              </a:buClr>
              <a:buFont typeface="Wingdings" charset="2"/>
              <a:buChar char="ü"/>
            </a:pPr>
            <a:r>
              <a:rPr kumimoji="1" lang="ja-JP" altLang="en-US" dirty="0" smtClean="0">
                <a:solidFill>
                  <a:schemeClr val="bg1"/>
                </a:solidFill>
              </a:rPr>
              <a:t>ハイエンドな家庭用アクセス ポイントを利用している</a:t>
            </a:r>
            <a:endParaRPr kumimoji="1" lang="en-US" altLang="ja-JP" dirty="0" smtClean="0">
              <a:solidFill>
                <a:schemeClr val="bg1"/>
              </a:solidFill>
            </a:endParaRPr>
          </a:p>
          <a:p>
            <a:pPr marL="742950" lvl="1" indent="-285750">
              <a:buClr>
                <a:schemeClr val="bg1"/>
              </a:buClr>
              <a:buFont typeface="Wingdings" charset="2"/>
              <a:buChar char="ü"/>
            </a:pPr>
            <a:r>
              <a:rPr kumimoji="1" lang="ja-JP" altLang="en-US" dirty="0" smtClean="0">
                <a:solidFill>
                  <a:schemeClr val="bg1"/>
                </a:solidFill>
              </a:rPr>
              <a:t>業務時間外は無線のアクセスを制御したい</a:t>
            </a:r>
            <a:endParaRPr kumimoji="1" lang="en-US" altLang="ja-JP" dirty="0" smtClean="0">
              <a:solidFill>
                <a:schemeClr val="bg1"/>
              </a:solidFill>
            </a:endParaRPr>
          </a:p>
        </p:txBody>
      </p:sp>
      <p:pic>
        <p:nvPicPr>
          <p:cNvPr id="13" name="図 1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3649" y="3286000"/>
            <a:ext cx="1305053" cy="1305050"/>
          </a:xfrm>
          <a:prstGeom prst="rect">
            <a:avLst/>
          </a:prstGeom>
        </p:spPr>
      </p:pic>
      <p:pic>
        <p:nvPicPr>
          <p:cNvPr id="14" name="図 1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28093" y="3569716"/>
            <a:ext cx="1910728" cy="579515"/>
          </a:xfrm>
          <a:prstGeom prst="rect">
            <a:avLst/>
          </a:prstGeom>
        </p:spPr>
      </p:pic>
      <p:sp>
        <p:nvSpPr>
          <p:cNvPr id="16" name="正方形/長方形 15"/>
          <p:cNvSpPr/>
          <p:nvPr/>
        </p:nvSpPr>
        <p:spPr>
          <a:xfrm>
            <a:off x="437766" y="905718"/>
            <a:ext cx="8210934" cy="369332"/>
          </a:xfrm>
          <a:prstGeom prst="rect">
            <a:avLst/>
          </a:prstGeom>
        </p:spPr>
        <p:txBody>
          <a:bodyPr wrap="square">
            <a:spAutoFit/>
          </a:bodyPr>
          <a:lstStyle/>
          <a:p>
            <a:r>
              <a:rPr lang="en-US" altLang="ja-JP" dirty="0" smtClean="0">
                <a:solidFill>
                  <a:srgbClr val="72C059"/>
                </a:solidFill>
                <a:latin typeface="+mn-lt"/>
                <a:ea typeface="+mn-ea"/>
              </a:rPr>
              <a:t>802.11ac wave1</a:t>
            </a:r>
            <a:r>
              <a:rPr lang="ja-JP" altLang="en-US" dirty="0" smtClean="0">
                <a:solidFill>
                  <a:srgbClr val="72C059"/>
                </a:solidFill>
                <a:latin typeface="+mn-lt"/>
                <a:ea typeface="+mn-ea"/>
              </a:rPr>
              <a:t>対応の低価格＆高機能アクセス ポイント</a:t>
            </a:r>
            <a:endParaRPr lang="ja-JP" altLang="en-US" sz="1400" dirty="0">
              <a:solidFill>
                <a:srgbClr val="72C059"/>
              </a:solidFill>
              <a:latin typeface="+mn-lt"/>
              <a:ea typeface="+mn-ea"/>
            </a:endParaRPr>
          </a:p>
        </p:txBody>
      </p:sp>
    </p:spTree>
    <p:extLst>
      <p:ext uri="{BB962C8B-B14F-4D97-AF65-F5344CB8AC3E}">
        <p14:creationId xmlns:p14="http://schemas.microsoft.com/office/powerpoint/2010/main" val="17179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98186" y="1519417"/>
            <a:ext cx="1280721" cy="1024577"/>
          </a:xfrm>
          <a:prstGeom prst="roundRect">
            <a:avLst/>
          </a:prstGeom>
          <a:effectLst>
            <a:glow rad="101600">
              <a:schemeClr val="bg2">
                <a:alpha val="60000"/>
              </a:schemeClr>
            </a:glow>
          </a:effectLst>
        </p:spPr>
      </p:pic>
      <p:pic>
        <p:nvPicPr>
          <p:cNvPr id="20"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6620" y="1572323"/>
            <a:ext cx="1150377" cy="920303"/>
          </a:xfrm>
          <a:prstGeom prst="roundRect">
            <a:avLst/>
          </a:prstGeom>
          <a:effectLst>
            <a:glow rad="101600">
              <a:schemeClr val="bg2">
                <a:alpha val="60000"/>
              </a:schemeClr>
            </a:glow>
          </a:effectLst>
        </p:spPr>
      </p:pic>
      <p:pic>
        <p:nvPicPr>
          <p:cNvPr id="21"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186" y="2788265"/>
            <a:ext cx="1257129" cy="1005704"/>
          </a:xfrm>
          <a:prstGeom prst="roundRect">
            <a:avLst/>
          </a:prstGeom>
          <a:effectLst>
            <a:glow rad="101600">
              <a:schemeClr val="bg2">
                <a:alpha val="60000"/>
              </a:schemeClr>
            </a:glow>
          </a:effectLst>
        </p:spPr>
      </p:pic>
      <p:pic>
        <p:nvPicPr>
          <p:cNvPr id="22"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0675" y="2779203"/>
            <a:ext cx="1084565" cy="867651"/>
          </a:xfrm>
          <a:prstGeom prst="roundRect">
            <a:avLst/>
          </a:prstGeom>
          <a:effectLst>
            <a:glow rad="101600">
              <a:schemeClr val="bg2">
                <a:alpha val="60000"/>
              </a:schemeClr>
            </a:glow>
          </a:effectLst>
        </p:spPr>
      </p:pic>
      <p:sp>
        <p:nvSpPr>
          <p:cNvPr id="3" name="タイトル 2"/>
          <p:cNvSpPr>
            <a:spLocks noGrp="1"/>
          </p:cNvSpPr>
          <p:nvPr>
            <p:ph type="title"/>
          </p:nvPr>
        </p:nvSpPr>
        <p:spPr>
          <a:xfrm>
            <a:off x="437766" y="341313"/>
            <a:ext cx="8494694" cy="731837"/>
          </a:xfrm>
        </p:spPr>
        <p:txBody>
          <a:bodyPr/>
          <a:lstStyle/>
          <a:p>
            <a:r>
              <a:rPr kumimoji="1" lang="ja-JP" altLang="en-US" b="1" dirty="0" smtClean="0">
                <a:solidFill>
                  <a:srgbClr val="005073"/>
                </a:solidFill>
                <a:latin typeface="ＭＳ Ｐゴシック" panose="020B0600070205080204" pitchFamily="50" charset="-128"/>
                <a:ea typeface="ＭＳ Ｐゴシック" panose="020B0600070205080204" pitchFamily="50" charset="-128"/>
              </a:rPr>
              <a:t>新製品</a:t>
            </a:r>
            <a:r>
              <a:rPr kumimoji="1" lang="ja-JP" altLang="en-US" b="1" dirty="0">
                <a:solidFill>
                  <a:srgbClr val="005073"/>
                </a:solidFill>
                <a:latin typeface="ＭＳ Ｐゴシック" panose="020B0600070205080204" pitchFamily="50" charset="-128"/>
                <a:ea typeface="ＭＳ Ｐゴシック" panose="020B0600070205080204" pitchFamily="50" charset="-128"/>
              </a:rPr>
              <a:t>の追加</a:t>
            </a:r>
            <a:endParaRPr kumimoji="1" lang="ja-JP" altLang="en-US" dirty="0">
              <a:solidFill>
                <a:srgbClr val="005073"/>
              </a:solidFill>
              <a:latin typeface="ＭＳ Ｐゴシック" panose="020B0600070205080204" pitchFamily="50" charset="-128"/>
              <a:ea typeface="ＭＳ Ｐゴシック" panose="020B0600070205080204" pitchFamily="50" charset="-128"/>
            </a:endParaRPr>
          </a:p>
        </p:txBody>
      </p:sp>
      <p:sp>
        <p:nvSpPr>
          <p:cNvPr id="4" name="正方形/長方形 3"/>
          <p:cNvSpPr/>
          <p:nvPr/>
        </p:nvSpPr>
        <p:spPr>
          <a:xfrm>
            <a:off x="437766" y="905718"/>
            <a:ext cx="8210934" cy="461665"/>
          </a:xfrm>
          <a:prstGeom prst="rect">
            <a:avLst/>
          </a:prstGeom>
        </p:spPr>
        <p:txBody>
          <a:bodyPr wrap="square">
            <a:spAutoFit/>
          </a:bodyPr>
          <a:lstStyle/>
          <a:p>
            <a:r>
              <a:rPr lang="ja-JP" altLang="en-US" sz="2400" dirty="0" smtClean="0">
                <a:solidFill>
                  <a:srgbClr val="72C059"/>
                </a:solidFill>
                <a:latin typeface="+mn-lt"/>
                <a:ea typeface="+mn-ea"/>
              </a:rPr>
              <a:t>New </a:t>
            </a:r>
            <a:r>
              <a:rPr lang="ja-JP" altLang="en-US" sz="2400" dirty="0">
                <a:solidFill>
                  <a:srgbClr val="72C059"/>
                </a:solidFill>
                <a:latin typeface="+mn-lt"/>
                <a:ea typeface="+mn-ea"/>
              </a:rPr>
              <a:t>Cisco Start ワイヤレス</a:t>
            </a:r>
            <a:endParaRPr lang="ja-JP" altLang="en-US" dirty="0">
              <a:solidFill>
                <a:srgbClr val="72C059"/>
              </a:solidFill>
              <a:latin typeface="+mn-lt"/>
              <a:ea typeface="+mn-ea"/>
            </a:endParaRPr>
          </a:p>
        </p:txBody>
      </p:sp>
      <p:sp>
        <p:nvSpPr>
          <p:cNvPr id="95" name="四角形: 角を丸くする 94"/>
          <p:cNvSpPr/>
          <p:nvPr/>
        </p:nvSpPr>
        <p:spPr>
          <a:xfrm>
            <a:off x="4567684" y="1633031"/>
            <a:ext cx="4081015" cy="387365"/>
          </a:xfrm>
          <a:prstGeom prst="roundRect">
            <a:avLst>
              <a:gd name="adj" fmla="val 50000"/>
            </a:avLst>
          </a:prstGeom>
          <a:solidFill>
            <a:srgbClr val="72C05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rgbClr val="005073"/>
                </a:solidFill>
              </a:rPr>
              <a:t>Aironet</a:t>
            </a:r>
            <a:r>
              <a:rPr lang="ja-JP" altLang="en-US" sz="2000" dirty="0">
                <a:solidFill>
                  <a:srgbClr val="005073"/>
                </a:solidFill>
              </a:rPr>
              <a:t> </a:t>
            </a:r>
            <a:r>
              <a:rPr lang="en-US" altLang="ja-JP" sz="2000" dirty="0">
                <a:solidFill>
                  <a:srgbClr val="005073"/>
                </a:solidFill>
              </a:rPr>
              <a:t>1815 </a:t>
            </a:r>
            <a:r>
              <a:rPr lang="ja-JP" altLang="en-US" sz="2000" dirty="0">
                <a:solidFill>
                  <a:srgbClr val="005073"/>
                </a:solidFill>
              </a:rPr>
              <a:t>シリーズ</a:t>
            </a:r>
          </a:p>
        </p:txBody>
      </p:sp>
      <p:sp>
        <p:nvSpPr>
          <p:cNvPr id="10" name="TextBox 53"/>
          <p:cNvSpPr txBox="1"/>
          <p:nvPr/>
        </p:nvSpPr>
        <p:spPr>
          <a:xfrm>
            <a:off x="2746620" y="3793969"/>
            <a:ext cx="927553" cy="315481"/>
          </a:xfrm>
          <a:prstGeom prst="rect">
            <a:avLst/>
          </a:prstGeom>
          <a:noFill/>
        </p:spPr>
        <p:txBody>
          <a:bodyPr wrap="square" lIns="68589" tIns="34295" rIns="68589" bIns="34295" rtlCol="0">
            <a:spAutoFit/>
          </a:bodyPr>
          <a:lstStyle/>
          <a:p>
            <a:r>
              <a:rPr lang="en-US" altLang="ja-JP" sz="800" dirty="0">
                <a:solidFill>
                  <a:srgbClr val="435153"/>
                </a:solidFill>
                <a:latin typeface="+mn-lt"/>
                <a:ea typeface="+mn-ea"/>
              </a:rPr>
              <a:t>1815m</a:t>
            </a:r>
          </a:p>
          <a:p>
            <a:r>
              <a:rPr lang="ja-JP" altLang="en-US" sz="800" dirty="0">
                <a:solidFill>
                  <a:srgbClr val="435153"/>
                </a:solidFill>
                <a:latin typeface="+mn-lt"/>
                <a:ea typeface="+mn-ea"/>
              </a:rPr>
              <a:t>高出力モデル</a:t>
            </a:r>
            <a:endParaRPr lang="en-US" altLang="ja-JP" sz="800" dirty="0">
              <a:solidFill>
                <a:srgbClr val="435153"/>
              </a:solidFill>
              <a:latin typeface="+mn-lt"/>
              <a:ea typeface="+mn-ea"/>
            </a:endParaRPr>
          </a:p>
        </p:txBody>
      </p:sp>
      <p:sp>
        <p:nvSpPr>
          <p:cNvPr id="11" name="TextBox 53"/>
          <p:cNvSpPr txBox="1"/>
          <p:nvPr/>
        </p:nvSpPr>
        <p:spPr>
          <a:xfrm>
            <a:off x="1295489" y="2355476"/>
            <a:ext cx="1425680" cy="315481"/>
          </a:xfrm>
          <a:prstGeom prst="rect">
            <a:avLst/>
          </a:prstGeom>
          <a:noFill/>
        </p:spPr>
        <p:txBody>
          <a:bodyPr wrap="square" lIns="68589" tIns="34295" rIns="68589" bIns="34295" rtlCol="0">
            <a:spAutoFit/>
          </a:bodyPr>
          <a:lstStyle/>
          <a:p>
            <a:r>
              <a:rPr lang="en-US" sz="800" dirty="0">
                <a:solidFill>
                  <a:srgbClr val="435153"/>
                </a:solidFill>
                <a:latin typeface="+mn-lt"/>
                <a:ea typeface="+mn-ea"/>
              </a:rPr>
              <a:t>1815i</a:t>
            </a:r>
          </a:p>
          <a:p>
            <a:r>
              <a:rPr lang="ja-JP" altLang="en-US" sz="800" dirty="0" smtClean="0">
                <a:solidFill>
                  <a:srgbClr val="435153"/>
                </a:solidFill>
                <a:latin typeface="+mn-lt"/>
                <a:ea typeface="+mn-ea"/>
              </a:rPr>
              <a:t>スタンダード モデル</a:t>
            </a:r>
            <a:endParaRPr lang="en-US" altLang="ja-JP" sz="800" dirty="0">
              <a:solidFill>
                <a:srgbClr val="435153"/>
              </a:solidFill>
              <a:latin typeface="+mn-lt"/>
              <a:ea typeface="+mn-ea"/>
            </a:endParaRPr>
          </a:p>
        </p:txBody>
      </p:sp>
      <p:sp>
        <p:nvSpPr>
          <p:cNvPr id="12" name="TextBox 53"/>
          <p:cNvSpPr txBox="1"/>
          <p:nvPr/>
        </p:nvSpPr>
        <p:spPr>
          <a:xfrm>
            <a:off x="1213403" y="3799291"/>
            <a:ext cx="1320781" cy="438592"/>
          </a:xfrm>
          <a:prstGeom prst="rect">
            <a:avLst/>
          </a:prstGeom>
          <a:noFill/>
        </p:spPr>
        <p:txBody>
          <a:bodyPr wrap="square" lIns="68589" tIns="34295" rIns="68589" bIns="34295" rtlCol="0">
            <a:spAutoFit/>
          </a:bodyPr>
          <a:lstStyle/>
          <a:p>
            <a:r>
              <a:rPr lang="en-US" altLang="ja-JP" sz="800" dirty="0">
                <a:solidFill>
                  <a:srgbClr val="435153"/>
                </a:solidFill>
                <a:latin typeface="+mn-lt"/>
                <a:ea typeface="+mn-ea"/>
              </a:rPr>
              <a:t>1815w</a:t>
            </a:r>
            <a:endParaRPr lang="en-US" sz="800" dirty="0">
              <a:solidFill>
                <a:srgbClr val="435153"/>
              </a:solidFill>
              <a:latin typeface="+mn-lt"/>
              <a:ea typeface="+mn-ea"/>
            </a:endParaRPr>
          </a:p>
          <a:p>
            <a:r>
              <a:rPr lang="ja-JP" altLang="en-US" sz="800" dirty="0" smtClean="0">
                <a:solidFill>
                  <a:srgbClr val="435153"/>
                </a:solidFill>
                <a:latin typeface="+mn-lt"/>
                <a:ea typeface="+mn-ea"/>
              </a:rPr>
              <a:t>ホテル、旅館</a:t>
            </a:r>
            <a:r>
              <a:rPr lang="ja-JP" altLang="en-US" sz="800" dirty="0">
                <a:solidFill>
                  <a:srgbClr val="435153"/>
                </a:solidFill>
                <a:latin typeface="+mn-lt"/>
                <a:ea typeface="+mn-ea"/>
              </a:rPr>
              <a:t>に最適</a:t>
            </a:r>
            <a:endParaRPr lang="en-US" altLang="ja-JP" sz="800" dirty="0">
              <a:solidFill>
                <a:srgbClr val="435153"/>
              </a:solidFill>
              <a:latin typeface="+mn-lt"/>
              <a:ea typeface="+mn-ea"/>
            </a:endParaRPr>
          </a:p>
          <a:p>
            <a:r>
              <a:rPr lang="ja-JP" altLang="en-US" sz="800" dirty="0">
                <a:solidFill>
                  <a:srgbClr val="435153"/>
                </a:solidFill>
                <a:latin typeface="+mn-lt"/>
                <a:ea typeface="+mn-ea"/>
              </a:rPr>
              <a:t>壁掛けモデル</a:t>
            </a:r>
            <a:endParaRPr lang="en-US" altLang="ja-JP" sz="800" dirty="0">
              <a:solidFill>
                <a:srgbClr val="435153"/>
              </a:solidFill>
              <a:latin typeface="+mn-lt"/>
              <a:ea typeface="+mn-ea"/>
            </a:endParaRPr>
          </a:p>
        </p:txBody>
      </p:sp>
      <p:sp>
        <p:nvSpPr>
          <p:cNvPr id="13" name="TextBox 53"/>
          <p:cNvSpPr txBox="1"/>
          <p:nvPr/>
        </p:nvSpPr>
        <p:spPr>
          <a:xfrm>
            <a:off x="2721169" y="2355476"/>
            <a:ext cx="1742047" cy="315481"/>
          </a:xfrm>
          <a:prstGeom prst="rect">
            <a:avLst/>
          </a:prstGeom>
          <a:noFill/>
        </p:spPr>
        <p:txBody>
          <a:bodyPr wrap="square" lIns="68589" tIns="34295" rIns="68589" bIns="34295" rtlCol="0">
            <a:spAutoFit/>
          </a:bodyPr>
          <a:lstStyle/>
          <a:p>
            <a:r>
              <a:rPr lang="en-US" altLang="ja-JP" sz="800" dirty="0">
                <a:solidFill>
                  <a:srgbClr val="435153"/>
                </a:solidFill>
                <a:latin typeface="+mn-lt"/>
                <a:ea typeface="+mn-ea"/>
              </a:rPr>
              <a:t>1815t</a:t>
            </a:r>
          </a:p>
          <a:p>
            <a:r>
              <a:rPr lang="ja-JP" altLang="en-US" sz="800" dirty="0">
                <a:solidFill>
                  <a:srgbClr val="435153"/>
                </a:solidFill>
                <a:latin typeface="+mn-lt"/>
                <a:ea typeface="+mn-ea"/>
              </a:rPr>
              <a:t>テレワーク向けモデル</a:t>
            </a:r>
            <a:endParaRPr lang="en-US" altLang="ja-JP" sz="800" dirty="0">
              <a:solidFill>
                <a:srgbClr val="435153"/>
              </a:solidFill>
              <a:latin typeface="+mn-lt"/>
              <a:ea typeface="+mn-ea"/>
            </a:endParaRPr>
          </a:p>
        </p:txBody>
      </p:sp>
      <p:sp>
        <p:nvSpPr>
          <p:cNvPr id="16" name="Rectangle 55"/>
          <p:cNvSpPr/>
          <p:nvPr/>
        </p:nvSpPr>
        <p:spPr>
          <a:xfrm>
            <a:off x="4650600" y="2216452"/>
            <a:ext cx="4149545" cy="85667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t"/>
          <a:lstStyle/>
          <a:p>
            <a:pPr defTabSz="456685">
              <a:spcBef>
                <a:spcPts val="200"/>
              </a:spcBef>
              <a:buClr>
                <a:schemeClr val="tx1">
                  <a:lumMod val="50000"/>
                  <a:lumOff val="50000"/>
                </a:schemeClr>
              </a:buClr>
              <a:defRPr/>
            </a:pPr>
            <a:r>
              <a:rPr lang="ja-JP" altLang="en-US" sz="1600" dirty="0" smtClean="0">
                <a:solidFill>
                  <a:srgbClr val="005073"/>
                </a:solidFill>
                <a:cs typeface="CiscoSans ExtraLight" charset="0"/>
              </a:rPr>
              <a:t>ハイ パフォーマンス</a:t>
            </a:r>
            <a:endParaRPr lang="en-US" altLang="ja-JP" sz="1600" dirty="0">
              <a:solidFill>
                <a:srgbClr val="005073"/>
              </a:solidFill>
              <a:cs typeface="CiscoSans ExtraLight" charset="0"/>
            </a:endParaRPr>
          </a:p>
          <a:p>
            <a:pPr marL="285738" indent="-285738" defTabSz="456685">
              <a:spcBef>
                <a:spcPts val="200"/>
              </a:spcBef>
              <a:buClr>
                <a:schemeClr val="tx1">
                  <a:lumMod val="50000"/>
                  <a:lumOff val="50000"/>
                </a:schemeClr>
              </a:buClr>
              <a:buFont typeface="Wingdings" panose="05000000000000000000" pitchFamily="2" charset="2"/>
              <a:buChar char="ü"/>
              <a:defRPr/>
            </a:pPr>
            <a:r>
              <a:rPr lang="en-US" altLang="ja-JP" sz="1400" dirty="0">
                <a:solidFill>
                  <a:schemeClr val="bg2">
                    <a:lumMod val="25000"/>
                  </a:schemeClr>
                </a:solidFill>
                <a:cs typeface="CiscoSans ExtraLight" charset="0"/>
              </a:rPr>
              <a:t>802.11ac </a:t>
            </a:r>
            <a:r>
              <a:rPr lang="en-US" altLang="ja-JP" sz="1400" dirty="0" smtClean="0">
                <a:solidFill>
                  <a:schemeClr val="bg2">
                    <a:lumMod val="25000"/>
                  </a:schemeClr>
                </a:solidFill>
                <a:cs typeface="CiscoSans ExtraLight" charset="0"/>
              </a:rPr>
              <a:t>Wave2</a:t>
            </a:r>
            <a:endParaRPr lang="ja-JP" altLang="en-US" sz="1400" dirty="0">
              <a:solidFill>
                <a:schemeClr val="bg2">
                  <a:lumMod val="25000"/>
                </a:schemeClr>
              </a:solidFill>
              <a:cs typeface="CiscoSans ExtraLight" charset="0"/>
            </a:endParaRPr>
          </a:p>
          <a:p>
            <a:pPr marL="285738" indent="-285738" defTabSz="456685">
              <a:spcBef>
                <a:spcPts val="200"/>
              </a:spcBef>
              <a:buClr>
                <a:schemeClr val="tx1">
                  <a:lumMod val="50000"/>
                  <a:lumOff val="50000"/>
                </a:schemeClr>
              </a:buClr>
              <a:buFont typeface="Wingdings" panose="05000000000000000000" pitchFamily="2" charset="2"/>
              <a:buChar char="ü"/>
              <a:defRPr/>
            </a:pPr>
            <a:r>
              <a:rPr lang="en-US" altLang="ja-JP" sz="1400" dirty="0" smtClean="0">
                <a:solidFill>
                  <a:schemeClr val="bg2">
                    <a:lumMod val="25000"/>
                  </a:schemeClr>
                </a:solidFill>
                <a:cs typeface="CiscoSans ExtraLight" charset="0"/>
              </a:rPr>
              <a:t>2.4GHz/5GHz</a:t>
            </a:r>
            <a:r>
              <a:rPr lang="ja-JP" altLang="en-US" sz="1400" dirty="0">
                <a:solidFill>
                  <a:schemeClr val="bg2">
                    <a:lumMod val="25000"/>
                  </a:schemeClr>
                </a:solidFill>
                <a:cs typeface="CiscoSans ExtraLight" charset="0"/>
              </a:rPr>
              <a:t> </a:t>
            </a:r>
            <a:r>
              <a:rPr lang="ja-JP" altLang="en-US" sz="1400" dirty="0" smtClean="0">
                <a:solidFill>
                  <a:schemeClr val="bg2">
                    <a:lumMod val="25000"/>
                  </a:schemeClr>
                </a:solidFill>
                <a:cs typeface="CiscoSans ExtraLight" charset="0"/>
              </a:rPr>
              <a:t>デュアルバンド</a:t>
            </a:r>
            <a:r>
              <a:rPr lang="ja-JP" altLang="en-US" sz="1400" dirty="0">
                <a:solidFill>
                  <a:schemeClr val="bg2">
                    <a:lumMod val="25000"/>
                  </a:schemeClr>
                </a:solidFill>
                <a:cs typeface="CiscoSans ExtraLight" charset="0"/>
              </a:rPr>
              <a:t>対応</a:t>
            </a:r>
            <a:endParaRPr lang="en-US" sz="1400" dirty="0">
              <a:solidFill>
                <a:schemeClr val="bg2">
                  <a:lumMod val="25000"/>
                </a:schemeClr>
              </a:solidFill>
              <a:cs typeface="CiscoSans ExtraLight" charset="0"/>
            </a:endParaRPr>
          </a:p>
        </p:txBody>
      </p:sp>
      <p:sp>
        <p:nvSpPr>
          <p:cNvPr id="17" name="Rectangle 55"/>
          <p:cNvSpPr/>
          <p:nvPr/>
        </p:nvSpPr>
        <p:spPr>
          <a:xfrm>
            <a:off x="4650600" y="3073132"/>
            <a:ext cx="4149545" cy="10625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t"/>
          <a:lstStyle/>
          <a:p>
            <a:pPr defTabSz="456685">
              <a:spcBef>
                <a:spcPts val="200"/>
              </a:spcBef>
              <a:buClr>
                <a:schemeClr val="tx1">
                  <a:lumMod val="50000"/>
                  <a:lumOff val="50000"/>
                </a:schemeClr>
              </a:buClr>
              <a:defRPr/>
            </a:pPr>
            <a:r>
              <a:rPr lang="ja-JP" altLang="en-US" sz="1600" dirty="0" smtClean="0">
                <a:solidFill>
                  <a:srgbClr val="005073"/>
                </a:solidFill>
                <a:cs typeface="CiscoSans ExtraLight" charset="0"/>
              </a:rPr>
              <a:t>かんたん設定</a:t>
            </a:r>
            <a:r>
              <a:rPr lang="en-US" altLang="ja-JP" sz="1600" dirty="0" smtClean="0">
                <a:solidFill>
                  <a:srgbClr val="005073"/>
                </a:solidFill>
                <a:cs typeface="CiscoSans ExtraLight" charset="0"/>
              </a:rPr>
              <a:t>&amp;</a:t>
            </a:r>
            <a:r>
              <a:rPr lang="ja-JP" altLang="en-US" sz="1600" dirty="0" smtClean="0">
                <a:solidFill>
                  <a:srgbClr val="005073"/>
                </a:solidFill>
                <a:cs typeface="CiscoSans ExtraLight" charset="0"/>
              </a:rPr>
              <a:t>管理</a:t>
            </a:r>
            <a:endParaRPr lang="en-US" altLang="ja-JP" sz="1600" dirty="0">
              <a:solidFill>
                <a:srgbClr val="005073"/>
              </a:solidFill>
              <a:cs typeface="CiscoSans ExtraLight" charset="0"/>
            </a:endParaRPr>
          </a:p>
          <a:p>
            <a:pPr marL="285738" indent="-285738" defTabSz="456685">
              <a:spcBef>
                <a:spcPts val="200"/>
              </a:spcBef>
              <a:buClr>
                <a:schemeClr val="tx1">
                  <a:lumMod val="50000"/>
                  <a:lumOff val="50000"/>
                </a:schemeClr>
              </a:buClr>
              <a:buFont typeface="Wingdings" panose="05000000000000000000" pitchFamily="2" charset="2"/>
              <a:buChar char="ü"/>
              <a:defRPr/>
            </a:pPr>
            <a:r>
              <a:rPr lang="ja-JP" altLang="en-US" sz="1400" dirty="0" smtClean="0">
                <a:solidFill>
                  <a:schemeClr val="bg2">
                    <a:lumMod val="25000"/>
                  </a:schemeClr>
                </a:solidFill>
                <a:cs typeface="CiscoSans ExtraLight" charset="0"/>
              </a:rPr>
              <a:t>内蔵コントローラ対応</a:t>
            </a:r>
            <a:r>
              <a:rPr lang="en-US" altLang="ja-JP" sz="1400" dirty="0" smtClean="0">
                <a:solidFill>
                  <a:schemeClr val="bg2">
                    <a:lumMod val="25000"/>
                  </a:schemeClr>
                </a:solidFill>
                <a:cs typeface="CiscoSans ExtraLight" charset="0"/>
              </a:rPr>
              <a:t>(Cisco</a:t>
            </a:r>
            <a:r>
              <a:rPr lang="ja-JP" altLang="en-US" sz="1400" dirty="0" smtClean="0">
                <a:solidFill>
                  <a:schemeClr val="bg2">
                    <a:lumMod val="25000"/>
                  </a:schemeClr>
                </a:solidFill>
                <a:cs typeface="CiscoSans ExtraLight" charset="0"/>
              </a:rPr>
              <a:t> </a:t>
            </a:r>
            <a:r>
              <a:rPr lang="en-US" altLang="ja-JP" sz="1400" dirty="0">
                <a:solidFill>
                  <a:schemeClr val="bg2">
                    <a:lumMod val="25000"/>
                  </a:schemeClr>
                </a:solidFill>
                <a:cs typeface="CiscoSans ExtraLight" charset="0"/>
              </a:rPr>
              <a:t>Mobility</a:t>
            </a:r>
            <a:r>
              <a:rPr lang="ja-JP" altLang="en-US" sz="1400" dirty="0">
                <a:solidFill>
                  <a:schemeClr val="bg2">
                    <a:lumMod val="25000"/>
                  </a:schemeClr>
                </a:solidFill>
                <a:cs typeface="CiscoSans ExtraLight" charset="0"/>
              </a:rPr>
              <a:t> </a:t>
            </a:r>
            <a:r>
              <a:rPr lang="en-US" altLang="ja-JP" sz="1400" dirty="0" smtClean="0">
                <a:solidFill>
                  <a:schemeClr val="bg2">
                    <a:lumMod val="25000"/>
                  </a:schemeClr>
                </a:solidFill>
                <a:cs typeface="CiscoSans ExtraLight" charset="0"/>
              </a:rPr>
              <a:t>Express</a:t>
            </a:r>
            <a:r>
              <a:rPr lang="en-US" altLang="ja-JP" sz="1400" dirty="0">
                <a:solidFill>
                  <a:schemeClr val="bg2">
                    <a:lumMod val="25000"/>
                  </a:schemeClr>
                </a:solidFill>
                <a:cs typeface="CiscoSans ExtraLight" charset="0"/>
              </a:rPr>
              <a:t>)</a:t>
            </a:r>
            <a:endParaRPr lang="ja-JP" altLang="en-US" sz="1400" dirty="0">
              <a:solidFill>
                <a:schemeClr val="bg2">
                  <a:lumMod val="25000"/>
                </a:schemeClr>
              </a:solidFill>
              <a:cs typeface="CiscoSans ExtraLight" charset="0"/>
            </a:endParaRPr>
          </a:p>
          <a:p>
            <a:pPr marL="285738" indent="-285738" defTabSz="456685">
              <a:spcBef>
                <a:spcPts val="200"/>
              </a:spcBef>
              <a:buClr>
                <a:schemeClr val="tx1">
                  <a:lumMod val="50000"/>
                  <a:lumOff val="50000"/>
                </a:schemeClr>
              </a:buClr>
              <a:buFont typeface="Wingdings" panose="05000000000000000000" pitchFamily="2" charset="2"/>
              <a:buChar char="ü"/>
              <a:defRPr/>
            </a:pPr>
            <a:r>
              <a:rPr lang="ja-JP" altLang="en-US" sz="1400" dirty="0">
                <a:solidFill>
                  <a:schemeClr val="bg2">
                    <a:lumMod val="25000"/>
                  </a:schemeClr>
                </a:solidFill>
                <a:cs typeface="CiscoSans ExtraLight" charset="0"/>
              </a:rPr>
              <a:t>推奨設定値を自動適用</a:t>
            </a:r>
          </a:p>
          <a:p>
            <a:pPr marL="285738" indent="-285738" defTabSz="456685">
              <a:spcBef>
                <a:spcPts val="200"/>
              </a:spcBef>
              <a:buClr>
                <a:schemeClr val="tx1">
                  <a:lumMod val="50000"/>
                  <a:lumOff val="50000"/>
                </a:schemeClr>
              </a:buClr>
              <a:buFont typeface="Wingdings" panose="05000000000000000000" pitchFamily="2" charset="2"/>
              <a:buChar char="ü"/>
              <a:defRPr/>
            </a:pPr>
            <a:r>
              <a:rPr lang="ja-JP" altLang="en-US" sz="1400" dirty="0" smtClean="0">
                <a:solidFill>
                  <a:schemeClr val="bg2">
                    <a:lumMod val="25000"/>
                  </a:schemeClr>
                </a:solidFill>
                <a:cs typeface="CiscoSans ExtraLight" charset="0"/>
              </a:rPr>
              <a:t>最大</a:t>
            </a:r>
            <a:r>
              <a:rPr lang="en-US" altLang="ja-JP" sz="1400" dirty="0" smtClean="0">
                <a:solidFill>
                  <a:schemeClr val="bg2">
                    <a:lumMod val="25000"/>
                  </a:schemeClr>
                </a:solidFill>
                <a:cs typeface="CiscoSans ExtraLight" charset="0"/>
              </a:rPr>
              <a:t>50</a:t>
            </a:r>
            <a:r>
              <a:rPr lang="ja-JP" altLang="en-US" sz="1400" dirty="0" smtClean="0">
                <a:solidFill>
                  <a:schemeClr val="bg2">
                    <a:lumMod val="25000"/>
                  </a:schemeClr>
                </a:solidFill>
                <a:cs typeface="CiscoSans ExtraLight" charset="0"/>
              </a:rPr>
              <a:t>台</a:t>
            </a:r>
            <a:r>
              <a:rPr lang="ja-JP" altLang="en-US" sz="1400" dirty="0">
                <a:solidFill>
                  <a:schemeClr val="bg2">
                    <a:lumMod val="25000"/>
                  </a:schemeClr>
                </a:solidFill>
                <a:cs typeface="CiscoSans ExtraLight" charset="0"/>
              </a:rPr>
              <a:t>の</a:t>
            </a:r>
            <a:r>
              <a:rPr lang="ja-JP" altLang="en-US" sz="1400" dirty="0" smtClean="0">
                <a:solidFill>
                  <a:schemeClr val="bg2">
                    <a:lumMod val="25000"/>
                  </a:schemeClr>
                </a:solidFill>
                <a:cs typeface="CiscoSans ExtraLight" charset="0"/>
              </a:rPr>
              <a:t>アクセス ポイント</a:t>
            </a:r>
            <a:r>
              <a:rPr lang="ja-JP" altLang="en-US" sz="1400" dirty="0">
                <a:solidFill>
                  <a:schemeClr val="bg2">
                    <a:lumMod val="25000"/>
                  </a:schemeClr>
                </a:solidFill>
                <a:cs typeface="CiscoSans ExtraLight" charset="0"/>
              </a:rPr>
              <a:t>を集中管理</a:t>
            </a:r>
            <a:endParaRPr lang="en-US" altLang="ja-JP" sz="1400" dirty="0">
              <a:solidFill>
                <a:schemeClr val="bg2">
                  <a:lumMod val="25000"/>
                </a:schemeClr>
              </a:solidFill>
              <a:cs typeface="CiscoSans ExtraLight" charset="0"/>
            </a:endParaRPr>
          </a:p>
        </p:txBody>
      </p:sp>
      <p:sp>
        <p:nvSpPr>
          <p:cNvPr id="18" name="正方形/長方形 17"/>
          <p:cNvSpPr/>
          <p:nvPr/>
        </p:nvSpPr>
        <p:spPr>
          <a:xfrm>
            <a:off x="533400" y="4277414"/>
            <a:ext cx="8115300" cy="535531"/>
          </a:xfrm>
          <a:prstGeom prst="rect">
            <a:avLst/>
          </a:prstGeom>
        </p:spPr>
        <p:txBody>
          <a:bodyPr wrap="square">
            <a:spAutoFit/>
          </a:bodyPr>
          <a:lstStyle/>
          <a:p>
            <a:pPr lvl="0" algn="ctr">
              <a:lnSpc>
                <a:spcPct val="120000"/>
              </a:lnSpc>
            </a:pPr>
            <a:r>
              <a:rPr lang="ja-JP" altLang="en-US" sz="2400" dirty="0">
                <a:solidFill>
                  <a:srgbClr val="72C059"/>
                </a:solidFill>
                <a:latin typeface="+mn-lt"/>
                <a:ea typeface="+mn-ea"/>
              </a:rPr>
              <a:t>中小企業に最適、</a:t>
            </a:r>
            <a:r>
              <a:rPr lang="en-US" altLang="ja-JP" sz="2400" dirty="0">
                <a:solidFill>
                  <a:srgbClr val="72C059"/>
                </a:solidFill>
                <a:latin typeface="+mn-lt"/>
                <a:ea typeface="+mn-ea"/>
              </a:rPr>
              <a:t>Cisco Aironet</a:t>
            </a:r>
            <a:r>
              <a:rPr lang="ja-JP" altLang="en-US" sz="2400" dirty="0">
                <a:solidFill>
                  <a:srgbClr val="72C059"/>
                </a:solidFill>
                <a:latin typeface="+mn-lt"/>
                <a:ea typeface="+mn-ea"/>
              </a:rPr>
              <a:t> をさらにお求めやすく！</a:t>
            </a:r>
            <a:endParaRPr lang="en-US" altLang="ja-JP" sz="2400" dirty="0">
              <a:solidFill>
                <a:srgbClr val="72C059"/>
              </a:solidFill>
              <a:latin typeface="+mn-lt"/>
              <a:ea typeface="+mn-ea"/>
            </a:endParaRPr>
          </a:p>
        </p:txBody>
      </p:sp>
      <p:pic>
        <p:nvPicPr>
          <p:cNvPr id="23" name="図 22"/>
          <p:cNvPicPr>
            <a:picLocks noChangeAspect="1"/>
          </p:cNvPicPr>
          <p:nvPr/>
        </p:nvPicPr>
        <p:blipFill>
          <a:blip r:embed="rId8"/>
          <a:stretch>
            <a:fillRect/>
          </a:stretch>
        </p:blipFill>
        <p:spPr>
          <a:xfrm>
            <a:off x="4283924" y="1339102"/>
            <a:ext cx="1060523" cy="558542"/>
          </a:xfrm>
          <a:prstGeom prst="rect">
            <a:avLst/>
          </a:prstGeom>
        </p:spPr>
      </p:pic>
    </p:spTree>
    <p:extLst>
      <p:ext uri="{BB962C8B-B14F-4D97-AF65-F5344CB8AC3E}">
        <p14:creationId xmlns:p14="http://schemas.microsoft.com/office/powerpoint/2010/main" val="3620626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2" presetClass="entr" presetSubtype="2" decel="100000"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additive="base">
                                        <p:cTn id="12" dur="500" fill="hold"/>
                                        <p:tgtEl>
                                          <p:spTgt spid="95"/>
                                        </p:tgtEl>
                                        <p:attrNameLst>
                                          <p:attrName>ppt_x</p:attrName>
                                        </p:attrNameLst>
                                      </p:cBhvr>
                                      <p:tavLst>
                                        <p:tav tm="0">
                                          <p:val>
                                            <p:strVal val="1+#ppt_w/2"/>
                                          </p:val>
                                        </p:tav>
                                        <p:tav tm="100000">
                                          <p:val>
                                            <p:strVal val="#ppt_x"/>
                                          </p:val>
                                        </p:tav>
                                      </p:tavLst>
                                    </p:anim>
                                    <p:anim calcmode="lin" valueType="num">
                                      <p:cBhvr additive="base">
                                        <p:cTn id="13" dur="500" fill="hold"/>
                                        <p:tgtEl>
                                          <p:spTgt spid="9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decel="10000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2" decel="10000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3" presetClass="entr" presetSubtype="288" fill="hold" grpId="0" nodeType="afterEffect">
                                  <p:stCondLst>
                                    <p:cond delay="1000"/>
                                  </p:stCondLst>
                                  <p:iterate type="wd">
                                    <p:tmPct val="10000"/>
                                  </p:iterate>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strVal val="4/3*#ppt_w"/>
                                          </p:val>
                                        </p:tav>
                                        <p:tav tm="100000">
                                          <p:val>
                                            <p:strVal val="#ppt_w"/>
                                          </p:val>
                                        </p:tav>
                                      </p:tavLst>
                                    </p:anim>
                                    <p:anim calcmode="lin" valueType="num">
                                      <p:cBhvr>
                                        <p:cTn id="28" dur="500" fill="hold"/>
                                        <p:tgtEl>
                                          <p:spTgt spid="18"/>
                                        </p:tgtEl>
                                        <p:attrNameLst>
                                          <p:attrName>ppt_h</p:attrName>
                                        </p:attrNameLst>
                                      </p:cBhvr>
                                      <p:tavLst>
                                        <p:tav tm="0">
                                          <p:val>
                                            <p:strVal val="4/3*#ppt_h"/>
                                          </p:val>
                                        </p:tav>
                                        <p:tav tm="100000">
                                          <p:val>
                                            <p:strVal val="#ppt_h"/>
                                          </p:val>
                                        </p:tav>
                                      </p:tavLst>
                                    </p:anim>
                                  </p:childTnLst>
                                </p:cTn>
                              </p:par>
                            </p:childTnLst>
                          </p:cTn>
                        </p:par>
                        <p:par>
                          <p:cTn id="29" fill="hold">
                            <p:stCondLst>
                              <p:cond delay="3550"/>
                            </p:stCondLst>
                            <p:childTnLst>
                              <p:par>
                                <p:cTn id="30" presetID="26" presetClass="emph" presetSubtype="0" fill="hold" grpId="1" nodeType="afterEffect">
                                  <p:stCondLst>
                                    <p:cond delay="0"/>
                                  </p:stCondLst>
                                  <p:iterate type="wd">
                                    <p:tmPct val="0"/>
                                  </p:iterate>
                                  <p:childTnLst>
                                    <p:animEffect transition="out" filter="fade">
                                      <p:cBhvr>
                                        <p:cTn id="31" dur="500" tmFilter="0, 0; .2, .5; .8, .5; 1, 0"/>
                                        <p:tgtEl>
                                          <p:spTgt spid="18"/>
                                        </p:tgtEl>
                                      </p:cBhvr>
                                    </p:animEffect>
                                    <p:animScale>
                                      <p:cBhvr>
                                        <p:cTn id="32"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6" grpId="0"/>
      <p:bldP spid="17" grpId="0"/>
      <p:bldP spid="18" grpId="0"/>
      <p:bldP spid="18"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7198098" y="2520053"/>
            <a:ext cx="1892894" cy="214084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cs typeface="Hiragino Maru Gothic ProN W4" charset="-128"/>
            </a:endParaRPr>
          </a:p>
        </p:txBody>
      </p:sp>
      <p:sp>
        <p:nvSpPr>
          <p:cNvPr id="28" name="正方形/長方形 27"/>
          <p:cNvSpPr/>
          <p:nvPr/>
        </p:nvSpPr>
        <p:spPr>
          <a:xfrm>
            <a:off x="5274127" y="2499691"/>
            <a:ext cx="1882133" cy="217094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cs typeface="Hiragino Maru Gothic ProN W4" charset="-128"/>
            </a:endParaRPr>
          </a:p>
        </p:txBody>
      </p:sp>
      <p:sp>
        <p:nvSpPr>
          <p:cNvPr id="26" name="正方形/長方形 25"/>
          <p:cNvSpPr/>
          <p:nvPr/>
        </p:nvSpPr>
        <p:spPr>
          <a:xfrm>
            <a:off x="3509795" y="2490096"/>
            <a:ext cx="1536435" cy="217094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cs typeface="Hiragino Maru Gothic ProN W4" charset="-128"/>
            </a:endParaRPr>
          </a:p>
        </p:txBody>
      </p:sp>
      <p:sp>
        <p:nvSpPr>
          <p:cNvPr id="25" name="正方形/長方形 24"/>
          <p:cNvSpPr/>
          <p:nvPr/>
        </p:nvSpPr>
        <p:spPr>
          <a:xfrm>
            <a:off x="1833007" y="2484031"/>
            <a:ext cx="1550845" cy="217094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cs typeface="Hiragino Maru Gothic ProN W4" charset="-128"/>
            </a:endParaRPr>
          </a:p>
        </p:txBody>
      </p:sp>
      <p:sp>
        <p:nvSpPr>
          <p:cNvPr id="24" name="正方形/長方形 23"/>
          <p:cNvSpPr/>
          <p:nvPr/>
        </p:nvSpPr>
        <p:spPr>
          <a:xfrm>
            <a:off x="178547" y="2484031"/>
            <a:ext cx="1523227" cy="217094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cs typeface="Hiragino Maru Gothic ProN W4" charset="-128"/>
            </a:endParaRPr>
          </a:p>
        </p:txBody>
      </p:sp>
      <p:sp>
        <p:nvSpPr>
          <p:cNvPr id="2" name="タイトル 1"/>
          <p:cNvSpPr>
            <a:spLocks noGrp="1"/>
          </p:cNvSpPr>
          <p:nvPr>
            <p:ph type="title"/>
          </p:nvPr>
        </p:nvSpPr>
        <p:spPr/>
        <p:txBody>
          <a:bodyPr/>
          <a:lstStyle/>
          <a:p>
            <a:r>
              <a:rPr lang="en-US" altLang="ja-JP" sz="2400" dirty="0">
                <a:ea typeface="+mj-ea"/>
                <a:cs typeface="Arial" charset="0"/>
              </a:rPr>
              <a:t>Cisco </a:t>
            </a:r>
            <a:r>
              <a:rPr lang="en-US" altLang="ja-JP" sz="2400" dirty="0" err="1">
                <a:ea typeface="+mj-ea"/>
                <a:cs typeface="Arial" charset="0"/>
              </a:rPr>
              <a:t>Aironet</a:t>
            </a:r>
            <a:r>
              <a:rPr lang="en-US" altLang="ja-JP" sz="2400" dirty="0">
                <a:ea typeface="+mj-ea"/>
                <a:cs typeface="Arial" charset="0"/>
              </a:rPr>
              <a:t> </a:t>
            </a:r>
            <a:r>
              <a:rPr lang="ja-JP" altLang="en-US" sz="2400" dirty="0" smtClean="0">
                <a:ea typeface="+mj-ea"/>
                <a:cs typeface="Arial" charset="0"/>
              </a:rPr>
              <a:t>シリーズ アクセスポイント </a:t>
            </a:r>
            <a:r>
              <a:rPr lang="ja-JP" altLang="en-US" sz="2400" dirty="0">
                <a:ea typeface="+mj-ea"/>
                <a:cs typeface="Arial" charset="0"/>
              </a:rPr>
              <a:t>製品群</a:t>
            </a:r>
            <a:endParaRPr kumimoji="1" lang="ja-JP" altLang="en-US" sz="2400" dirty="0">
              <a:solidFill>
                <a:schemeClr val="tx1">
                  <a:lumMod val="90000"/>
                  <a:lumOff val="10000"/>
                </a:schemeClr>
              </a:solidFill>
              <a:ea typeface="+mj-ea"/>
              <a:cs typeface="Hiragino Maru Gothic ProN W4" charset="-128"/>
            </a:endParaRPr>
          </a:p>
        </p:txBody>
      </p:sp>
      <p:pic>
        <p:nvPicPr>
          <p:cNvPr id="3"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7381" y="1911256"/>
            <a:ext cx="797411" cy="597971"/>
          </a:xfrm>
          <a:prstGeom prst="rect">
            <a:avLst/>
          </a:prstGeom>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143145" y="1911256"/>
            <a:ext cx="924601" cy="6933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364270" y="1743230"/>
            <a:ext cx="1052206" cy="7890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1603" y="1914262"/>
            <a:ext cx="610294" cy="565609"/>
          </a:xfrm>
          <a:prstGeom prst="rect">
            <a:avLst/>
          </a:prstGeom>
        </p:spPr>
      </p:pic>
      <p:pic>
        <p:nvPicPr>
          <p:cNvPr id="8"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1230" y="1941757"/>
            <a:ext cx="610294" cy="553292"/>
          </a:xfrm>
          <a:prstGeom prst="rect">
            <a:avLst/>
          </a:prstGeom>
        </p:spPr>
      </p:pic>
      <p:pic>
        <p:nvPicPr>
          <p:cNvPr id="9" name="Picture 5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39377" y="1929470"/>
            <a:ext cx="610295" cy="553603"/>
          </a:xfrm>
          <a:prstGeom prst="rect">
            <a:avLst/>
          </a:prstGeom>
        </p:spPr>
      </p:pic>
      <p:pic>
        <p:nvPicPr>
          <p:cNvPr id="10" name="Picture 5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1003" y="1917091"/>
            <a:ext cx="610295" cy="541547"/>
          </a:xfrm>
          <a:prstGeom prst="rect">
            <a:avLst/>
          </a:prstGeom>
        </p:spPr>
      </p:pic>
      <p:sp>
        <p:nvSpPr>
          <p:cNvPr id="11" name="テキスト ボックス 10"/>
          <p:cNvSpPr txBox="1"/>
          <p:nvPr/>
        </p:nvSpPr>
        <p:spPr>
          <a:xfrm>
            <a:off x="145775" y="1182144"/>
            <a:ext cx="4959099" cy="369332"/>
          </a:xfrm>
          <a:prstGeom prst="rect">
            <a:avLst/>
          </a:prstGeom>
          <a:solidFill>
            <a:schemeClr val="accent3">
              <a:lumMod val="40000"/>
              <a:lumOff val="60000"/>
            </a:schemeClr>
          </a:solidFill>
        </p:spPr>
        <p:txBody>
          <a:bodyPr wrap="square" rtlCol="0">
            <a:spAutoFit/>
          </a:bodyPr>
          <a:lstStyle/>
          <a:p>
            <a:pPr algn="ctr"/>
            <a:r>
              <a:rPr kumimoji="1" lang="ja-JP" altLang="en-US" dirty="0" smtClean="0">
                <a:solidFill>
                  <a:schemeClr val="bg2"/>
                </a:solidFill>
                <a:latin typeface="+mn-lt"/>
                <a:ea typeface="+mn-ea"/>
                <a:cs typeface="Hiragino Maru Gothic ProN W4" charset="-128"/>
              </a:rPr>
              <a:t>低価格、企業品質</a:t>
            </a:r>
          </a:p>
        </p:txBody>
      </p:sp>
      <p:sp>
        <p:nvSpPr>
          <p:cNvPr id="12" name="テキスト ボックス 11"/>
          <p:cNvSpPr txBox="1"/>
          <p:nvPr/>
        </p:nvSpPr>
        <p:spPr>
          <a:xfrm>
            <a:off x="5217565" y="1182144"/>
            <a:ext cx="3899931" cy="369332"/>
          </a:xfrm>
          <a:prstGeom prst="rect">
            <a:avLst/>
          </a:prstGeom>
          <a:solidFill>
            <a:srgbClr val="0070C0"/>
          </a:solidFill>
        </p:spPr>
        <p:txBody>
          <a:bodyPr wrap="square" rtlCol="0">
            <a:spAutoFit/>
          </a:bodyPr>
          <a:lstStyle/>
          <a:p>
            <a:pPr algn="ctr"/>
            <a:r>
              <a:rPr kumimoji="1" lang="ja-JP" altLang="en-US" dirty="0" smtClean="0">
                <a:solidFill>
                  <a:schemeClr val="bg2"/>
                </a:solidFill>
                <a:latin typeface="+mn-lt"/>
                <a:ea typeface="+mn-ea"/>
                <a:cs typeface="Hiragino Maru Gothic ProN W4" charset="-128"/>
              </a:rPr>
              <a:t>高機能、高密度対応</a:t>
            </a:r>
          </a:p>
        </p:txBody>
      </p:sp>
      <p:sp>
        <p:nvSpPr>
          <p:cNvPr id="13" name="テキスト ボックス 12"/>
          <p:cNvSpPr txBox="1"/>
          <p:nvPr/>
        </p:nvSpPr>
        <p:spPr>
          <a:xfrm>
            <a:off x="178547" y="1549249"/>
            <a:ext cx="1515544" cy="276999"/>
          </a:xfrm>
          <a:prstGeom prst="rect">
            <a:avLst/>
          </a:prstGeom>
          <a:noFill/>
        </p:spPr>
        <p:txBody>
          <a:bodyPr wrap="square" rtlCol="0">
            <a:spAutoFit/>
          </a:bodyPr>
          <a:lstStyle/>
          <a:p>
            <a:r>
              <a:rPr kumimoji="1" lang="en-US" altLang="ja-JP" sz="1200" dirty="0" smtClean="0">
                <a:solidFill>
                  <a:schemeClr val="tx2"/>
                </a:solidFill>
                <a:latin typeface="+mn-lt"/>
                <a:ea typeface="+mn-ea"/>
                <a:cs typeface="Hiragino Maru Gothic ProN W4" charset="-128"/>
              </a:rPr>
              <a:t>AP1815</a:t>
            </a:r>
            <a:r>
              <a:rPr kumimoji="1" lang="ja-JP" altLang="en-US" sz="1200" dirty="0" smtClean="0">
                <a:solidFill>
                  <a:schemeClr val="tx2"/>
                </a:solidFill>
                <a:latin typeface="+mn-lt"/>
                <a:ea typeface="+mn-ea"/>
                <a:cs typeface="Hiragino Maru Gothic ProN W4" charset="-128"/>
              </a:rPr>
              <a:t>シリーズ</a:t>
            </a:r>
          </a:p>
        </p:txBody>
      </p:sp>
      <p:sp>
        <p:nvSpPr>
          <p:cNvPr id="14" name="テキスト ボックス 13"/>
          <p:cNvSpPr txBox="1"/>
          <p:nvPr/>
        </p:nvSpPr>
        <p:spPr>
          <a:xfrm>
            <a:off x="1872537" y="1549249"/>
            <a:ext cx="1448415" cy="276999"/>
          </a:xfrm>
          <a:prstGeom prst="rect">
            <a:avLst/>
          </a:prstGeom>
          <a:noFill/>
        </p:spPr>
        <p:txBody>
          <a:bodyPr wrap="square" rtlCol="0">
            <a:spAutoFit/>
          </a:bodyPr>
          <a:lstStyle/>
          <a:p>
            <a:r>
              <a:rPr kumimoji="1" lang="en-US" altLang="ja-JP" sz="1200" smtClean="0">
                <a:solidFill>
                  <a:schemeClr val="tx2"/>
                </a:solidFill>
                <a:latin typeface="+mn-lt"/>
                <a:ea typeface="+mn-ea"/>
                <a:cs typeface="Hiragino Maru Gothic ProN W4" charset="-128"/>
              </a:rPr>
              <a:t>AP1830</a:t>
            </a:r>
            <a:r>
              <a:rPr kumimoji="1" lang="ja-JP" altLang="en-US" sz="1200" dirty="0" smtClean="0">
                <a:solidFill>
                  <a:schemeClr val="tx2"/>
                </a:solidFill>
                <a:latin typeface="+mn-lt"/>
                <a:ea typeface="+mn-ea"/>
                <a:cs typeface="Hiragino Maru Gothic ProN W4" charset="-128"/>
              </a:rPr>
              <a:t>シリーズ</a:t>
            </a:r>
          </a:p>
        </p:txBody>
      </p:sp>
      <p:sp>
        <p:nvSpPr>
          <p:cNvPr id="15" name="テキスト ボックス 14"/>
          <p:cNvSpPr txBox="1"/>
          <p:nvPr/>
        </p:nvSpPr>
        <p:spPr>
          <a:xfrm>
            <a:off x="3482109" y="1559172"/>
            <a:ext cx="1475378" cy="276999"/>
          </a:xfrm>
          <a:prstGeom prst="rect">
            <a:avLst/>
          </a:prstGeom>
          <a:noFill/>
        </p:spPr>
        <p:txBody>
          <a:bodyPr wrap="square" rtlCol="0">
            <a:spAutoFit/>
          </a:bodyPr>
          <a:lstStyle/>
          <a:p>
            <a:r>
              <a:rPr kumimoji="1" lang="en-US" altLang="ja-JP" sz="1200" smtClean="0">
                <a:solidFill>
                  <a:schemeClr val="tx2"/>
                </a:solidFill>
                <a:latin typeface="+mn-lt"/>
                <a:ea typeface="+mn-ea"/>
                <a:cs typeface="Hiragino Maru Gothic ProN W4" charset="-128"/>
              </a:rPr>
              <a:t>AP1850</a:t>
            </a:r>
            <a:r>
              <a:rPr kumimoji="1" lang="ja-JP" altLang="en-US" sz="1200" dirty="0" smtClean="0">
                <a:solidFill>
                  <a:schemeClr val="tx2"/>
                </a:solidFill>
                <a:latin typeface="+mn-lt"/>
                <a:ea typeface="+mn-ea"/>
                <a:cs typeface="Hiragino Maru Gothic ProN W4" charset="-128"/>
              </a:rPr>
              <a:t>シリーズ</a:t>
            </a:r>
          </a:p>
        </p:txBody>
      </p:sp>
      <p:sp>
        <p:nvSpPr>
          <p:cNvPr id="16" name="テキスト ボックス 15"/>
          <p:cNvSpPr txBox="1"/>
          <p:nvPr/>
        </p:nvSpPr>
        <p:spPr>
          <a:xfrm>
            <a:off x="5524134" y="1578628"/>
            <a:ext cx="1494408" cy="276999"/>
          </a:xfrm>
          <a:prstGeom prst="rect">
            <a:avLst/>
          </a:prstGeom>
          <a:noFill/>
        </p:spPr>
        <p:txBody>
          <a:bodyPr wrap="square" rtlCol="0">
            <a:spAutoFit/>
          </a:bodyPr>
          <a:lstStyle/>
          <a:p>
            <a:r>
              <a:rPr kumimoji="1" lang="en-US" altLang="ja-JP" sz="1200" smtClean="0">
                <a:solidFill>
                  <a:schemeClr val="tx2"/>
                </a:solidFill>
                <a:latin typeface="+mn-lt"/>
                <a:ea typeface="+mn-ea"/>
                <a:cs typeface="Hiragino Maru Gothic ProN W4" charset="-128"/>
              </a:rPr>
              <a:t>AP2800</a:t>
            </a:r>
            <a:r>
              <a:rPr kumimoji="1" lang="ja-JP" altLang="en-US" sz="1200" dirty="0" smtClean="0">
                <a:solidFill>
                  <a:schemeClr val="tx2"/>
                </a:solidFill>
                <a:latin typeface="+mn-lt"/>
                <a:ea typeface="+mn-ea"/>
                <a:cs typeface="Hiragino Maru Gothic ProN W4" charset="-128"/>
              </a:rPr>
              <a:t>シリーズ</a:t>
            </a:r>
          </a:p>
        </p:txBody>
      </p:sp>
      <p:sp>
        <p:nvSpPr>
          <p:cNvPr id="17" name="テキスト ボックス 16"/>
          <p:cNvSpPr txBox="1"/>
          <p:nvPr/>
        </p:nvSpPr>
        <p:spPr>
          <a:xfrm>
            <a:off x="7321247" y="1582099"/>
            <a:ext cx="1531675" cy="276999"/>
          </a:xfrm>
          <a:prstGeom prst="rect">
            <a:avLst/>
          </a:prstGeom>
          <a:noFill/>
        </p:spPr>
        <p:txBody>
          <a:bodyPr wrap="square" rtlCol="0">
            <a:spAutoFit/>
          </a:bodyPr>
          <a:lstStyle/>
          <a:p>
            <a:r>
              <a:rPr kumimoji="1" lang="en-US" altLang="ja-JP" sz="1200" smtClean="0">
                <a:solidFill>
                  <a:schemeClr val="tx2"/>
                </a:solidFill>
                <a:latin typeface="+mn-lt"/>
                <a:ea typeface="+mn-ea"/>
                <a:cs typeface="Hiragino Maru Gothic ProN W4" charset="-128"/>
              </a:rPr>
              <a:t>AP3800</a:t>
            </a:r>
            <a:r>
              <a:rPr kumimoji="1" lang="ja-JP" altLang="en-US" sz="1200" dirty="0" smtClean="0">
                <a:solidFill>
                  <a:schemeClr val="tx2"/>
                </a:solidFill>
                <a:latin typeface="+mn-lt"/>
                <a:ea typeface="+mn-ea"/>
                <a:cs typeface="Hiragino Maru Gothic ProN W4" charset="-128"/>
              </a:rPr>
              <a:t>シリーズ</a:t>
            </a:r>
          </a:p>
        </p:txBody>
      </p:sp>
      <p:pic>
        <p:nvPicPr>
          <p:cNvPr id="18" name="Picture 6"/>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72428" y="1731068"/>
            <a:ext cx="1422126" cy="904600"/>
          </a:xfrm>
          <a:prstGeom prst="rect">
            <a:avLst/>
          </a:prstGeom>
        </p:spPr>
      </p:pic>
      <p:sp>
        <p:nvSpPr>
          <p:cNvPr id="19" name="テキスト ボックス 18"/>
          <p:cNvSpPr txBox="1"/>
          <p:nvPr/>
        </p:nvSpPr>
        <p:spPr>
          <a:xfrm>
            <a:off x="179223" y="2569436"/>
            <a:ext cx="1631860" cy="1323439"/>
          </a:xfrm>
          <a:prstGeom prst="rect">
            <a:avLst/>
          </a:prstGeom>
          <a:noFill/>
        </p:spPr>
        <p:txBody>
          <a:bodyPr wrap="square" rtlCol="0">
            <a:spAutoFit/>
          </a:bodyPr>
          <a:lstStyle/>
          <a:p>
            <a:r>
              <a:rPr kumimoji="1" lang="ja-JP" altLang="en-US" sz="1000" dirty="0" smtClean="0">
                <a:solidFill>
                  <a:schemeClr val="accent3"/>
                </a:solidFill>
                <a:latin typeface="+mn-lt"/>
                <a:ea typeface="+mn-ea"/>
                <a:cs typeface="Hiragino Maru Gothic ProN W4" charset="-128"/>
              </a:rPr>
              <a:t>最も安い</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用途に応じて</a:t>
            </a:r>
            <a:r>
              <a:rPr kumimoji="1" lang="en-US" altLang="ja-JP" sz="1000" dirty="0" smtClean="0">
                <a:solidFill>
                  <a:schemeClr val="accent3"/>
                </a:solidFill>
                <a:latin typeface="+mn-lt"/>
                <a:ea typeface="+mn-ea"/>
                <a:cs typeface="Hiragino Maru Gothic ProN W4" charset="-128"/>
              </a:rPr>
              <a:t>4</a:t>
            </a:r>
            <a:r>
              <a:rPr kumimoji="1" lang="ja-JP" altLang="en-US" sz="1000" dirty="0" smtClean="0">
                <a:solidFill>
                  <a:schemeClr val="accent3"/>
                </a:solidFill>
                <a:latin typeface="+mn-lt"/>
                <a:ea typeface="+mn-ea"/>
                <a:cs typeface="Hiragino Maru Gothic ProN W4" charset="-128"/>
              </a:rPr>
              <a:t>機種</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2x2:2SS 80MHz</a:t>
            </a:r>
            <a:r>
              <a:rPr kumimoji="1" lang="ja-JP" altLang="en-US" sz="1000" dirty="0" smtClean="0">
                <a:solidFill>
                  <a:schemeClr val="accent3"/>
                </a:solidFill>
                <a:latin typeface="+mn-lt"/>
                <a:ea typeface="+mn-ea"/>
                <a:cs typeface="Hiragino Maru Gothic ProN W4" charset="-128"/>
              </a:rPr>
              <a:t>幅</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理論値</a:t>
            </a:r>
            <a:r>
              <a:rPr kumimoji="1" lang="en-US" altLang="ja-JP" sz="1000" dirty="0" smtClean="0">
                <a:solidFill>
                  <a:schemeClr val="accent3"/>
                </a:solidFill>
                <a:latin typeface="+mn-lt"/>
                <a:ea typeface="+mn-ea"/>
                <a:cs typeface="Hiragino Maru Gothic ProN W4" charset="-128"/>
              </a:rPr>
              <a:t>867Mbps</a:t>
            </a:r>
          </a:p>
          <a:p>
            <a:r>
              <a:rPr kumimoji="1" lang="ja-JP" altLang="en-US" sz="1000" dirty="0" smtClean="0">
                <a:solidFill>
                  <a:schemeClr val="accent3"/>
                </a:solidFill>
                <a:latin typeface="+mn-lt"/>
                <a:ea typeface="+mn-ea"/>
                <a:cs typeface="Hiragino Maru Gothic ProN W4" charset="-128"/>
              </a:rPr>
              <a:t>小型</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標準ビームフォーミング</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50AP</a:t>
            </a:r>
            <a:r>
              <a:rPr kumimoji="1" lang="ja-JP" altLang="en-US" sz="1000" dirty="0" smtClean="0">
                <a:solidFill>
                  <a:schemeClr val="accent3"/>
                </a:solidFill>
                <a:latin typeface="+mn-lt"/>
                <a:ea typeface="+mn-ea"/>
                <a:cs typeface="Hiragino Maru Gothic ProN W4" charset="-128"/>
              </a:rPr>
              <a:t>、</a:t>
            </a:r>
            <a:r>
              <a:rPr kumimoji="1" lang="en-US" altLang="ja-JP" sz="1000" dirty="0" smtClean="0">
                <a:solidFill>
                  <a:schemeClr val="accent3"/>
                </a:solidFill>
                <a:latin typeface="+mn-lt"/>
                <a:ea typeface="+mn-ea"/>
                <a:cs typeface="Hiragino Maru Gothic ProN W4" charset="-128"/>
              </a:rPr>
              <a:t>1000</a:t>
            </a:r>
            <a:r>
              <a:rPr kumimoji="1" lang="ja-JP" altLang="en-US" sz="1000" dirty="0" smtClean="0">
                <a:solidFill>
                  <a:schemeClr val="accent3"/>
                </a:solidFill>
                <a:latin typeface="+mn-lt"/>
                <a:ea typeface="+mn-ea"/>
                <a:cs typeface="Hiragino Maru Gothic ProN W4" charset="-128"/>
              </a:rPr>
              <a:t>端末まで</a:t>
            </a:r>
            <a:endParaRPr kumimoji="1" lang="en-US" altLang="ja-JP" sz="1000" dirty="0" smtClean="0">
              <a:solidFill>
                <a:schemeClr val="accent3"/>
              </a:solidFill>
              <a:latin typeface="+mn-lt"/>
              <a:ea typeface="+mn-ea"/>
              <a:cs typeface="Hiragino Maru Gothic ProN W4" charset="-128"/>
            </a:endParaRPr>
          </a:p>
          <a:p>
            <a:endParaRPr kumimoji="1" lang="ja-JP" altLang="en-US" sz="1000" dirty="0" smtClean="0">
              <a:solidFill>
                <a:schemeClr val="accent3"/>
              </a:solidFill>
              <a:latin typeface="+mn-lt"/>
              <a:ea typeface="+mn-ea"/>
              <a:cs typeface="Hiragino Maru Gothic ProN W4" charset="-128"/>
            </a:endParaRPr>
          </a:p>
        </p:txBody>
      </p:sp>
      <p:sp>
        <p:nvSpPr>
          <p:cNvPr id="20" name="テキスト ボックス 19"/>
          <p:cNvSpPr txBox="1"/>
          <p:nvPr/>
        </p:nvSpPr>
        <p:spPr>
          <a:xfrm>
            <a:off x="1823414" y="2557481"/>
            <a:ext cx="1631860" cy="1169551"/>
          </a:xfrm>
          <a:prstGeom prst="rect">
            <a:avLst/>
          </a:prstGeom>
          <a:noFill/>
        </p:spPr>
        <p:txBody>
          <a:bodyPr wrap="square" rtlCol="0">
            <a:spAutoFit/>
          </a:bodyPr>
          <a:lstStyle/>
          <a:p>
            <a:r>
              <a:rPr kumimoji="1" lang="ja-JP" altLang="en-US" sz="1000" dirty="0" smtClean="0">
                <a:solidFill>
                  <a:schemeClr val="accent3"/>
                </a:solidFill>
                <a:latin typeface="+mn-lt"/>
                <a:ea typeface="+mn-ea"/>
                <a:cs typeface="Hiragino Maru Gothic ProN W4" charset="-128"/>
              </a:rPr>
              <a:t>安い</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3x3:2SS 80MHz</a:t>
            </a:r>
            <a:r>
              <a:rPr kumimoji="1" lang="ja-JP" altLang="en-US" sz="1000" dirty="0" smtClean="0">
                <a:solidFill>
                  <a:schemeClr val="accent3"/>
                </a:solidFill>
                <a:latin typeface="+mn-lt"/>
                <a:ea typeface="+mn-ea"/>
                <a:cs typeface="Hiragino Maru Gothic ProN W4" charset="-128"/>
              </a:rPr>
              <a:t>幅</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理論値</a:t>
            </a:r>
            <a:r>
              <a:rPr kumimoji="1" lang="en-US" altLang="ja-JP" sz="1000" dirty="0" smtClean="0">
                <a:solidFill>
                  <a:schemeClr val="accent3"/>
                </a:solidFill>
                <a:latin typeface="+mn-lt"/>
                <a:ea typeface="+mn-ea"/>
                <a:cs typeface="Hiragino Maru Gothic ProN W4" charset="-128"/>
              </a:rPr>
              <a:t>867Mbps</a:t>
            </a:r>
          </a:p>
          <a:p>
            <a:r>
              <a:rPr kumimoji="1" lang="ja-JP" altLang="en-US" sz="1000" dirty="0" smtClean="0">
                <a:solidFill>
                  <a:schemeClr val="accent3"/>
                </a:solidFill>
                <a:latin typeface="+mn-lt"/>
                <a:ea typeface="+mn-ea"/>
                <a:cs typeface="Hiragino Maru Gothic ProN W4" charset="-128"/>
              </a:rPr>
              <a:t>アンテナ多くて安定</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1GE port Uplink</a:t>
            </a:r>
          </a:p>
          <a:p>
            <a:r>
              <a:rPr kumimoji="1" lang="ja-JP" altLang="en-US" sz="1000" dirty="0" smtClean="0">
                <a:solidFill>
                  <a:schemeClr val="accent3"/>
                </a:solidFill>
                <a:latin typeface="+mn-lt"/>
                <a:ea typeface="+mn-ea"/>
                <a:cs typeface="Hiragino Maru Gothic ProN W4" charset="-128"/>
              </a:rPr>
              <a:t>標準ビームフォーミング</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50AP</a:t>
            </a:r>
            <a:r>
              <a:rPr kumimoji="1" lang="ja-JP" altLang="en-US" sz="1000" dirty="0" smtClean="0">
                <a:solidFill>
                  <a:schemeClr val="accent3"/>
                </a:solidFill>
                <a:latin typeface="+mn-lt"/>
                <a:ea typeface="+mn-ea"/>
                <a:cs typeface="Hiragino Maru Gothic ProN W4" charset="-128"/>
              </a:rPr>
              <a:t>、</a:t>
            </a:r>
            <a:r>
              <a:rPr kumimoji="1" lang="en-US" altLang="ja-JP" sz="1000" dirty="0" smtClean="0">
                <a:solidFill>
                  <a:schemeClr val="accent3"/>
                </a:solidFill>
                <a:latin typeface="+mn-lt"/>
                <a:ea typeface="+mn-ea"/>
                <a:cs typeface="Hiragino Maru Gothic ProN W4" charset="-128"/>
              </a:rPr>
              <a:t>1000</a:t>
            </a:r>
            <a:r>
              <a:rPr kumimoji="1" lang="ja-JP" altLang="en-US" sz="1000" dirty="0" smtClean="0">
                <a:solidFill>
                  <a:schemeClr val="accent3"/>
                </a:solidFill>
                <a:latin typeface="+mn-lt"/>
                <a:ea typeface="+mn-ea"/>
                <a:cs typeface="Hiragino Maru Gothic ProN W4" charset="-128"/>
              </a:rPr>
              <a:t>端末まで</a:t>
            </a:r>
          </a:p>
        </p:txBody>
      </p:sp>
      <p:sp>
        <p:nvSpPr>
          <p:cNvPr id="21" name="テキスト ボックス 20"/>
          <p:cNvSpPr txBox="1"/>
          <p:nvPr/>
        </p:nvSpPr>
        <p:spPr>
          <a:xfrm>
            <a:off x="3473014" y="2577430"/>
            <a:ext cx="1631860" cy="1323439"/>
          </a:xfrm>
          <a:prstGeom prst="rect">
            <a:avLst/>
          </a:prstGeom>
          <a:noFill/>
        </p:spPr>
        <p:txBody>
          <a:bodyPr wrap="square" rtlCol="0">
            <a:spAutoFit/>
          </a:bodyPr>
          <a:lstStyle/>
          <a:p>
            <a:r>
              <a:rPr kumimoji="1" lang="ja-JP" altLang="en-US" sz="1000" dirty="0" smtClean="0">
                <a:solidFill>
                  <a:schemeClr val="accent3"/>
                </a:solidFill>
                <a:latin typeface="+mn-lt"/>
                <a:ea typeface="+mn-ea"/>
                <a:cs typeface="Hiragino Maru Gothic ProN W4" charset="-128"/>
              </a:rPr>
              <a:t>安い</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4x4:4SS 80MHz</a:t>
            </a:r>
            <a:r>
              <a:rPr kumimoji="1" lang="ja-JP" altLang="en-US" sz="1000" dirty="0" smtClean="0">
                <a:solidFill>
                  <a:schemeClr val="accent3"/>
                </a:solidFill>
                <a:latin typeface="+mn-lt"/>
                <a:ea typeface="+mn-ea"/>
                <a:cs typeface="Hiragino Maru Gothic ProN W4" charset="-128"/>
              </a:rPr>
              <a:t>幅</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理論値</a:t>
            </a:r>
            <a:r>
              <a:rPr kumimoji="1" lang="en-US" altLang="ja-JP" sz="1000" dirty="0" smtClean="0">
                <a:solidFill>
                  <a:schemeClr val="accent3"/>
                </a:solidFill>
                <a:latin typeface="+mn-lt"/>
                <a:ea typeface="+mn-ea"/>
                <a:cs typeface="Hiragino Maru Gothic ProN W4" charset="-128"/>
              </a:rPr>
              <a:t>1.7Gbps</a:t>
            </a:r>
          </a:p>
          <a:p>
            <a:r>
              <a:rPr kumimoji="1" lang="ja-JP" altLang="en-US" sz="1000" dirty="0" smtClean="0">
                <a:solidFill>
                  <a:schemeClr val="accent3"/>
                </a:solidFill>
                <a:latin typeface="+mn-lt"/>
                <a:ea typeface="+mn-ea"/>
                <a:cs typeface="Hiragino Maru Gothic ProN W4" charset="-128"/>
              </a:rPr>
              <a:t>アンテナ多くて安定</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1GE x 2port Uplink</a:t>
            </a:r>
          </a:p>
          <a:p>
            <a:r>
              <a:rPr kumimoji="1" lang="ja-JP" altLang="en-US" sz="1000" dirty="0" smtClean="0">
                <a:solidFill>
                  <a:schemeClr val="accent3"/>
                </a:solidFill>
                <a:latin typeface="+mn-lt"/>
                <a:ea typeface="+mn-ea"/>
                <a:cs typeface="Hiragino Maru Gothic ProN W4" charset="-128"/>
              </a:rPr>
              <a:t>標準ビームフォーミング</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外付けアンテナ型番も用意</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50AP</a:t>
            </a:r>
            <a:r>
              <a:rPr kumimoji="1" lang="ja-JP" altLang="en-US" sz="1000" dirty="0" smtClean="0">
                <a:solidFill>
                  <a:schemeClr val="accent3"/>
                </a:solidFill>
                <a:latin typeface="+mn-lt"/>
                <a:ea typeface="+mn-ea"/>
                <a:cs typeface="Hiragino Maru Gothic ProN W4" charset="-128"/>
              </a:rPr>
              <a:t>、</a:t>
            </a:r>
            <a:r>
              <a:rPr kumimoji="1" lang="en-US" altLang="ja-JP" sz="1000" dirty="0" smtClean="0">
                <a:solidFill>
                  <a:schemeClr val="accent3"/>
                </a:solidFill>
                <a:latin typeface="+mn-lt"/>
                <a:ea typeface="+mn-ea"/>
                <a:cs typeface="Hiragino Maru Gothic ProN W4" charset="-128"/>
              </a:rPr>
              <a:t>1000</a:t>
            </a:r>
            <a:r>
              <a:rPr kumimoji="1" lang="ja-JP" altLang="en-US" sz="1000" dirty="0" smtClean="0">
                <a:solidFill>
                  <a:schemeClr val="accent3"/>
                </a:solidFill>
                <a:latin typeface="+mn-lt"/>
                <a:ea typeface="+mn-ea"/>
                <a:cs typeface="Hiragino Maru Gothic ProN W4" charset="-128"/>
              </a:rPr>
              <a:t>端末まで</a:t>
            </a:r>
          </a:p>
        </p:txBody>
      </p:sp>
      <p:sp>
        <p:nvSpPr>
          <p:cNvPr id="22" name="テキスト ボックス 21"/>
          <p:cNvSpPr txBox="1"/>
          <p:nvPr/>
        </p:nvSpPr>
        <p:spPr>
          <a:xfrm>
            <a:off x="5227511" y="2577430"/>
            <a:ext cx="2097603" cy="1938992"/>
          </a:xfrm>
          <a:prstGeom prst="rect">
            <a:avLst/>
          </a:prstGeom>
          <a:noFill/>
        </p:spPr>
        <p:txBody>
          <a:bodyPr wrap="square" rtlCol="0">
            <a:spAutoFit/>
          </a:bodyPr>
          <a:lstStyle/>
          <a:p>
            <a:r>
              <a:rPr kumimoji="1" lang="ja-JP" altLang="en-US" sz="1000" dirty="0" smtClean="0">
                <a:solidFill>
                  <a:schemeClr val="accent3"/>
                </a:solidFill>
                <a:latin typeface="+mn-lt"/>
                <a:ea typeface="+mn-ea"/>
                <a:cs typeface="Hiragino Maru Gothic ProN W4" charset="-128"/>
              </a:rPr>
              <a:t>高品質</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4x4:3SS 160MHz</a:t>
            </a:r>
            <a:r>
              <a:rPr kumimoji="1" lang="ja-JP" altLang="en-US" sz="1000" dirty="0" smtClean="0">
                <a:solidFill>
                  <a:schemeClr val="accent3"/>
                </a:solidFill>
                <a:latin typeface="+mn-lt"/>
                <a:ea typeface="+mn-ea"/>
                <a:cs typeface="Hiragino Maru Gothic ProN W4" charset="-128"/>
              </a:rPr>
              <a:t>幅</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Dual 5GHz</a:t>
            </a:r>
            <a:r>
              <a:rPr kumimoji="1" lang="ja-JP" altLang="en-US" sz="1000" dirty="0" smtClean="0">
                <a:solidFill>
                  <a:schemeClr val="accent3"/>
                </a:solidFill>
                <a:latin typeface="+mn-lt"/>
                <a:ea typeface="+mn-ea"/>
                <a:cs typeface="Hiragino Maru Gothic ProN W4" charset="-128"/>
              </a:rPr>
              <a:t>対応</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理論値</a:t>
            </a:r>
            <a:r>
              <a:rPr kumimoji="1" lang="en-US" altLang="ja-JP" sz="1000" dirty="0" smtClean="0">
                <a:solidFill>
                  <a:schemeClr val="accent3"/>
                </a:solidFill>
                <a:latin typeface="+mn-lt"/>
                <a:ea typeface="+mn-ea"/>
                <a:cs typeface="Hiragino Maru Gothic ProN W4" charset="-128"/>
              </a:rPr>
              <a:t>5.2Mbps</a:t>
            </a:r>
          </a:p>
          <a:p>
            <a:r>
              <a:rPr kumimoji="1" lang="ja-JP" altLang="en-US" sz="1000" dirty="0" smtClean="0">
                <a:solidFill>
                  <a:schemeClr val="accent3"/>
                </a:solidFill>
                <a:latin typeface="+mn-lt"/>
                <a:ea typeface="+mn-ea"/>
                <a:cs typeface="Hiragino Maru Gothic ProN W4" charset="-128"/>
              </a:rPr>
              <a:t>高速、安定通信</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1GE x 2port Uplink</a:t>
            </a:r>
          </a:p>
          <a:p>
            <a:r>
              <a:rPr kumimoji="1" lang="en-US" altLang="ja-JP" sz="1000" dirty="0" err="1" smtClean="0">
                <a:solidFill>
                  <a:schemeClr val="accent3"/>
                </a:solidFill>
                <a:latin typeface="+mn-lt"/>
                <a:ea typeface="+mn-ea"/>
                <a:cs typeface="Hiragino Maru Gothic ProN W4" charset="-128"/>
              </a:rPr>
              <a:t>CleanAir</a:t>
            </a:r>
            <a:endParaRPr kumimoji="1" lang="en-US" altLang="ja-JP" sz="1000" dirty="0" smtClean="0">
              <a:solidFill>
                <a:schemeClr val="accent3"/>
              </a:solidFill>
              <a:latin typeface="+mn-lt"/>
              <a:ea typeface="+mn-ea"/>
              <a:cs typeface="Hiragino Maru Gothic ProN W4" charset="-128"/>
            </a:endParaRPr>
          </a:p>
          <a:p>
            <a:r>
              <a:rPr kumimoji="1" lang="en-US" altLang="ja-JP" sz="1000" dirty="0" err="1" smtClean="0">
                <a:solidFill>
                  <a:schemeClr val="accent3"/>
                </a:solidFill>
                <a:latin typeface="+mn-lt"/>
                <a:ea typeface="+mn-ea"/>
                <a:cs typeface="Hiragino Maru Gothic ProN W4" charset="-128"/>
              </a:rPr>
              <a:t>ClientLInk</a:t>
            </a:r>
            <a:r>
              <a:rPr kumimoji="1" lang="en-US" altLang="ja-JP" sz="1000" dirty="0" smtClean="0">
                <a:solidFill>
                  <a:schemeClr val="accent3"/>
                </a:solidFill>
                <a:latin typeface="+mn-lt"/>
                <a:ea typeface="+mn-ea"/>
                <a:cs typeface="Hiragino Maru Gothic ProN W4" charset="-128"/>
              </a:rPr>
              <a:t>+</a:t>
            </a:r>
            <a:r>
              <a:rPr kumimoji="1" lang="ja-JP" altLang="en-US" sz="1000" dirty="0" smtClean="0">
                <a:solidFill>
                  <a:schemeClr val="accent3"/>
                </a:solidFill>
                <a:latin typeface="+mn-lt"/>
                <a:ea typeface="+mn-ea"/>
                <a:cs typeface="Hiragino Maru Gothic ProN W4" charset="-128"/>
              </a:rPr>
              <a:t>標準ビームフォーミング</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高密度端末環境対応</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外付けアンテナ型番も用意</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100AP</a:t>
            </a:r>
            <a:r>
              <a:rPr kumimoji="1" lang="ja-JP" altLang="en-US" sz="1000" dirty="0" smtClean="0">
                <a:solidFill>
                  <a:schemeClr val="accent3"/>
                </a:solidFill>
                <a:latin typeface="+mn-lt"/>
                <a:ea typeface="+mn-ea"/>
                <a:cs typeface="Hiragino Maru Gothic ProN W4" charset="-128"/>
              </a:rPr>
              <a:t>、</a:t>
            </a:r>
            <a:r>
              <a:rPr kumimoji="1" lang="en-US" altLang="ja-JP" sz="1000" dirty="0" smtClean="0">
                <a:solidFill>
                  <a:schemeClr val="accent3"/>
                </a:solidFill>
                <a:latin typeface="+mn-lt"/>
                <a:ea typeface="+mn-ea"/>
                <a:cs typeface="Hiragino Maru Gothic ProN W4" charset="-128"/>
              </a:rPr>
              <a:t>2000</a:t>
            </a:r>
            <a:r>
              <a:rPr kumimoji="1" lang="ja-JP" altLang="en-US" sz="1000" dirty="0" smtClean="0">
                <a:solidFill>
                  <a:schemeClr val="accent3"/>
                </a:solidFill>
                <a:latin typeface="+mn-lt"/>
                <a:ea typeface="+mn-ea"/>
                <a:cs typeface="Hiragino Maru Gothic ProN W4" charset="-128"/>
              </a:rPr>
              <a:t>端末まで</a:t>
            </a:r>
            <a:endParaRPr kumimoji="1" lang="en-US" altLang="ja-JP" sz="1000" dirty="0" smtClean="0">
              <a:solidFill>
                <a:schemeClr val="accent3"/>
              </a:solidFill>
              <a:latin typeface="+mn-lt"/>
              <a:ea typeface="+mn-ea"/>
              <a:cs typeface="Hiragino Maru Gothic ProN W4" charset="-128"/>
            </a:endParaRPr>
          </a:p>
          <a:p>
            <a:endParaRPr kumimoji="1" lang="ja-JP" altLang="en-US" sz="1000" dirty="0" smtClean="0">
              <a:solidFill>
                <a:schemeClr val="accent3"/>
              </a:solidFill>
              <a:latin typeface="+mn-lt"/>
              <a:ea typeface="+mn-ea"/>
              <a:cs typeface="Hiragino Maru Gothic ProN W4" charset="-128"/>
            </a:endParaRPr>
          </a:p>
        </p:txBody>
      </p:sp>
      <p:sp>
        <p:nvSpPr>
          <p:cNvPr id="23" name="テキスト ボックス 22"/>
          <p:cNvSpPr txBox="1"/>
          <p:nvPr/>
        </p:nvSpPr>
        <p:spPr>
          <a:xfrm>
            <a:off x="7159717" y="2589383"/>
            <a:ext cx="2091677" cy="1938992"/>
          </a:xfrm>
          <a:prstGeom prst="rect">
            <a:avLst/>
          </a:prstGeom>
          <a:noFill/>
        </p:spPr>
        <p:txBody>
          <a:bodyPr wrap="square" rtlCol="0">
            <a:spAutoFit/>
          </a:bodyPr>
          <a:lstStyle/>
          <a:p>
            <a:r>
              <a:rPr kumimoji="1" lang="ja-JP" altLang="en-US" sz="1000" dirty="0" smtClean="0">
                <a:solidFill>
                  <a:schemeClr val="accent3"/>
                </a:solidFill>
                <a:latin typeface="+mn-lt"/>
                <a:ea typeface="+mn-ea"/>
                <a:cs typeface="Hiragino Maru Gothic ProN W4" charset="-128"/>
              </a:rPr>
              <a:t>高品質</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4x4:3SS 160MHz</a:t>
            </a:r>
            <a:r>
              <a:rPr kumimoji="1" lang="ja-JP" altLang="en-US" sz="1000" dirty="0" smtClean="0">
                <a:solidFill>
                  <a:schemeClr val="accent3"/>
                </a:solidFill>
                <a:latin typeface="+mn-lt"/>
                <a:ea typeface="+mn-ea"/>
                <a:cs typeface="Hiragino Maru Gothic ProN W4" charset="-128"/>
              </a:rPr>
              <a:t>幅</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Dual 5GHz</a:t>
            </a:r>
            <a:r>
              <a:rPr kumimoji="1" lang="ja-JP" altLang="en-US" sz="1000" dirty="0" smtClean="0">
                <a:solidFill>
                  <a:schemeClr val="accent3"/>
                </a:solidFill>
                <a:latin typeface="+mn-lt"/>
                <a:ea typeface="+mn-ea"/>
                <a:cs typeface="Hiragino Maru Gothic ProN W4" charset="-128"/>
              </a:rPr>
              <a:t>対応</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理論値</a:t>
            </a:r>
            <a:r>
              <a:rPr kumimoji="1" lang="en-US" altLang="ja-JP" sz="1000" dirty="0" smtClean="0">
                <a:solidFill>
                  <a:schemeClr val="accent3"/>
                </a:solidFill>
                <a:latin typeface="+mn-lt"/>
                <a:ea typeface="+mn-ea"/>
                <a:cs typeface="Hiragino Maru Gothic ProN W4" charset="-128"/>
              </a:rPr>
              <a:t>5.2Mbps</a:t>
            </a:r>
          </a:p>
          <a:p>
            <a:r>
              <a:rPr kumimoji="1" lang="ja-JP" altLang="en-US" sz="1000" dirty="0" smtClean="0">
                <a:solidFill>
                  <a:schemeClr val="accent3"/>
                </a:solidFill>
                <a:latin typeface="+mn-lt"/>
                <a:ea typeface="+mn-ea"/>
                <a:cs typeface="Hiragino Maru Gothic ProN W4" charset="-128"/>
              </a:rPr>
              <a:t>高速、安定通信、拡張性あり</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1/2/2.5/5GE(</a:t>
            </a:r>
            <a:r>
              <a:rPr kumimoji="1" lang="en-US" altLang="ja-JP" sz="1000" dirty="0" err="1" smtClean="0">
                <a:solidFill>
                  <a:schemeClr val="accent3"/>
                </a:solidFill>
                <a:latin typeface="+mn-lt"/>
                <a:ea typeface="+mn-ea"/>
                <a:cs typeface="Hiragino Maru Gothic ProN W4" charset="-128"/>
              </a:rPr>
              <a:t>mgig</a:t>
            </a:r>
            <a:r>
              <a:rPr kumimoji="1" lang="en-US" altLang="ja-JP" sz="1000" dirty="0" smtClean="0">
                <a:solidFill>
                  <a:schemeClr val="accent3"/>
                </a:solidFill>
                <a:latin typeface="+mn-lt"/>
                <a:ea typeface="+mn-ea"/>
                <a:cs typeface="Hiragino Maru Gothic ProN W4" charset="-128"/>
              </a:rPr>
              <a:t>) Uplink</a:t>
            </a:r>
          </a:p>
          <a:p>
            <a:r>
              <a:rPr kumimoji="1" lang="en-US" altLang="ja-JP" sz="1000" dirty="0" err="1" smtClean="0">
                <a:solidFill>
                  <a:schemeClr val="accent3"/>
                </a:solidFill>
                <a:latin typeface="+mn-lt"/>
                <a:ea typeface="+mn-ea"/>
                <a:cs typeface="Hiragino Maru Gothic ProN W4" charset="-128"/>
              </a:rPr>
              <a:t>CleanAir</a:t>
            </a:r>
            <a:endParaRPr kumimoji="1" lang="en-US" altLang="ja-JP" sz="1000" dirty="0" smtClean="0">
              <a:solidFill>
                <a:schemeClr val="accent3"/>
              </a:solidFill>
              <a:latin typeface="+mn-lt"/>
              <a:ea typeface="+mn-ea"/>
              <a:cs typeface="Hiragino Maru Gothic ProN W4" charset="-128"/>
            </a:endParaRPr>
          </a:p>
          <a:p>
            <a:r>
              <a:rPr kumimoji="1" lang="en-US" altLang="ja-JP" sz="1000" dirty="0" err="1" smtClean="0">
                <a:solidFill>
                  <a:schemeClr val="accent3"/>
                </a:solidFill>
                <a:latin typeface="+mn-lt"/>
                <a:ea typeface="+mn-ea"/>
                <a:cs typeface="Hiragino Maru Gothic ProN W4" charset="-128"/>
              </a:rPr>
              <a:t>ClientLInk</a:t>
            </a:r>
            <a:r>
              <a:rPr kumimoji="1" lang="en-US" altLang="ja-JP" sz="1000" dirty="0" smtClean="0">
                <a:solidFill>
                  <a:schemeClr val="accent3"/>
                </a:solidFill>
                <a:latin typeface="+mn-lt"/>
                <a:ea typeface="+mn-ea"/>
                <a:cs typeface="Hiragino Maru Gothic ProN W4" charset="-128"/>
              </a:rPr>
              <a:t>+</a:t>
            </a:r>
            <a:r>
              <a:rPr kumimoji="1" lang="ja-JP" altLang="en-US" sz="1000" dirty="0" smtClean="0">
                <a:solidFill>
                  <a:schemeClr val="accent3"/>
                </a:solidFill>
                <a:latin typeface="+mn-lt"/>
                <a:ea typeface="+mn-ea"/>
                <a:cs typeface="Hiragino Maru Gothic ProN W4" charset="-128"/>
              </a:rPr>
              <a:t>標準ビームフォーミング</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高密度端末環境対応</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外部モジュール対応</a:t>
            </a:r>
            <a:endParaRPr kumimoji="1" lang="en-US" altLang="ja-JP" sz="1000" dirty="0" smtClean="0">
              <a:solidFill>
                <a:schemeClr val="accent3"/>
              </a:solidFill>
              <a:latin typeface="+mn-lt"/>
              <a:ea typeface="+mn-ea"/>
              <a:cs typeface="Hiragino Maru Gothic ProN W4" charset="-128"/>
            </a:endParaRPr>
          </a:p>
          <a:p>
            <a:r>
              <a:rPr kumimoji="1" lang="ja-JP" altLang="en-US" sz="1000" dirty="0" smtClean="0">
                <a:solidFill>
                  <a:schemeClr val="accent3"/>
                </a:solidFill>
                <a:latin typeface="+mn-lt"/>
                <a:ea typeface="+mn-ea"/>
                <a:cs typeface="Hiragino Maru Gothic ProN W4" charset="-128"/>
              </a:rPr>
              <a:t>外付けアンテナ型番も用意</a:t>
            </a:r>
            <a:endParaRPr kumimoji="1" lang="en-US" altLang="ja-JP" sz="1000" dirty="0" smtClean="0">
              <a:solidFill>
                <a:schemeClr val="accent3"/>
              </a:solidFill>
              <a:latin typeface="+mn-lt"/>
              <a:ea typeface="+mn-ea"/>
              <a:cs typeface="Hiragino Maru Gothic ProN W4" charset="-128"/>
            </a:endParaRPr>
          </a:p>
          <a:p>
            <a:r>
              <a:rPr kumimoji="1" lang="en-US" altLang="ja-JP" sz="1000" dirty="0" smtClean="0">
                <a:solidFill>
                  <a:schemeClr val="accent3"/>
                </a:solidFill>
                <a:latin typeface="+mn-lt"/>
                <a:ea typeface="+mn-ea"/>
                <a:cs typeface="Hiragino Maru Gothic ProN W4" charset="-128"/>
              </a:rPr>
              <a:t>100AP</a:t>
            </a:r>
            <a:r>
              <a:rPr kumimoji="1" lang="ja-JP" altLang="en-US" sz="1000" dirty="0" smtClean="0">
                <a:solidFill>
                  <a:schemeClr val="accent3"/>
                </a:solidFill>
                <a:latin typeface="+mn-lt"/>
                <a:ea typeface="+mn-ea"/>
                <a:cs typeface="Hiragino Maru Gothic ProN W4" charset="-128"/>
              </a:rPr>
              <a:t>、</a:t>
            </a:r>
            <a:r>
              <a:rPr kumimoji="1" lang="en-US" altLang="ja-JP" sz="1000" dirty="0" smtClean="0">
                <a:solidFill>
                  <a:schemeClr val="accent3"/>
                </a:solidFill>
                <a:latin typeface="+mn-lt"/>
                <a:ea typeface="+mn-ea"/>
                <a:cs typeface="Hiragino Maru Gothic ProN W4" charset="-128"/>
              </a:rPr>
              <a:t>2000</a:t>
            </a:r>
            <a:r>
              <a:rPr kumimoji="1" lang="ja-JP" altLang="en-US" sz="1000" dirty="0" smtClean="0">
                <a:solidFill>
                  <a:schemeClr val="accent3"/>
                </a:solidFill>
                <a:latin typeface="+mn-lt"/>
                <a:ea typeface="+mn-ea"/>
                <a:cs typeface="Hiragino Maru Gothic ProN W4" charset="-128"/>
              </a:rPr>
              <a:t>端末まで</a:t>
            </a:r>
          </a:p>
        </p:txBody>
      </p:sp>
      <p:sp>
        <p:nvSpPr>
          <p:cNvPr id="4" name="テキスト ボックス 3"/>
          <p:cNvSpPr txBox="1"/>
          <p:nvPr/>
        </p:nvSpPr>
        <p:spPr>
          <a:xfrm>
            <a:off x="3835401" y="4681835"/>
            <a:ext cx="5336846" cy="461665"/>
          </a:xfrm>
          <a:prstGeom prst="rect">
            <a:avLst/>
          </a:prstGeom>
          <a:noFill/>
        </p:spPr>
        <p:txBody>
          <a:bodyPr wrap="square" rtlCol="0">
            <a:spAutoFit/>
          </a:bodyPr>
          <a:lstStyle/>
          <a:p>
            <a:r>
              <a:rPr kumimoji="1" lang="ja-JP" altLang="en-US" sz="800" dirty="0" smtClean="0">
                <a:latin typeface="+mn-lt"/>
                <a:ea typeface="+mn-ea"/>
                <a:cs typeface="Hiragino Maru Gothic ProN W4" charset="-128"/>
              </a:rPr>
              <a:t>○</a:t>
            </a:r>
            <a:r>
              <a:rPr kumimoji="1" lang="en-US" altLang="ja-JP" sz="800" dirty="0" smtClean="0">
                <a:latin typeface="+mn-lt"/>
                <a:ea typeface="+mn-ea"/>
                <a:cs typeface="Hiragino Maru Gothic ProN W4" charset="-128"/>
              </a:rPr>
              <a:t>x</a:t>
            </a:r>
            <a:r>
              <a:rPr kumimoji="1" lang="ja-JP" altLang="en-US" sz="800" dirty="0" smtClean="0">
                <a:latin typeface="+mn-lt"/>
                <a:ea typeface="+mn-ea"/>
                <a:cs typeface="Hiragino Maru Gothic ProN W4" charset="-128"/>
              </a:rPr>
              <a:t>○</a:t>
            </a:r>
            <a:r>
              <a:rPr kumimoji="1" lang="en-US" altLang="ja-JP" sz="800" dirty="0" smtClean="0">
                <a:latin typeface="+mn-lt"/>
                <a:ea typeface="+mn-ea"/>
                <a:cs typeface="Hiragino Maru Gothic ProN W4" charset="-128"/>
              </a:rPr>
              <a:t>:</a:t>
            </a:r>
            <a:r>
              <a:rPr kumimoji="1" lang="ja-JP" altLang="en-US" sz="800" dirty="0" smtClean="0">
                <a:latin typeface="+mn-lt"/>
                <a:ea typeface="+mn-ea"/>
                <a:cs typeface="Hiragino Maru Gothic ProN W4" charset="-128"/>
              </a:rPr>
              <a:t>○の表記について：送信アンテナ数</a:t>
            </a:r>
            <a:r>
              <a:rPr kumimoji="1" lang="en-US" altLang="ja-JP" sz="800" dirty="0" smtClean="0">
                <a:latin typeface="+mn-lt"/>
                <a:ea typeface="+mn-ea"/>
                <a:cs typeface="Hiragino Maru Gothic ProN W4" charset="-128"/>
              </a:rPr>
              <a:t>x</a:t>
            </a:r>
            <a:r>
              <a:rPr kumimoji="1" lang="ja-JP" altLang="en-US" sz="800" dirty="0" smtClean="0">
                <a:latin typeface="+mn-lt"/>
                <a:ea typeface="+mn-ea"/>
                <a:cs typeface="Hiragino Maru Gothic ProN W4" charset="-128"/>
              </a:rPr>
              <a:t>受信アンテナ数：空間ストリーミング数</a:t>
            </a:r>
            <a:endParaRPr kumimoji="1" lang="en-US" altLang="ja-JP" sz="800" dirty="0" smtClean="0">
              <a:latin typeface="+mn-lt"/>
              <a:ea typeface="+mn-ea"/>
              <a:cs typeface="Hiragino Maru Gothic ProN W4" charset="-128"/>
            </a:endParaRPr>
          </a:p>
          <a:p>
            <a:r>
              <a:rPr kumimoji="1" lang="en-US" altLang="ja-JP" sz="800" dirty="0" err="1" smtClean="0">
                <a:latin typeface="+mn-lt"/>
                <a:ea typeface="+mn-ea"/>
                <a:cs typeface="Hiragino Maru Gothic ProN W4" charset="-128"/>
              </a:rPr>
              <a:t>ClientLink:Cisco</a:t>
            </a:r>
            <a:r>
              <a:rPr kumimoji="1" lang="ja-JP" altLang="en-US" sz="800" dirty="0" smtClean="0">
                <a:latin typeface="+mn-lt"/>
                <a:ea typeface="+mn-ea"/>
                <a:cs typeface="Hiragino Maru Gothic ProN W4" charset="-128"/>
              </a:rPr>
              <a:t>独自のビームフォーミング、遠くでも速いスループットが得られます。</a:t>
            </a:r>
            <a:endParaRPr kumimoji="1" lang="en-US" altLang="ja-JP" sz="800" dirty="0" smtClean="0">
              <a:latin typeface="+mn-lt"/>
              <a:ea typeface="+mn-ea"/>
              <a:cs typeface="Hiragino Maru Gothic ProN W4" charset="-128"/>
            </a:endParaRPr>
          </a:p>
          <a:p>
            <a:r>
              <a:rPr kumimoji="1" lang="en-US" altLang="ja-JP" sz="800" dirty="0" err="1" smtClean="0">
                <a:latin typeface="+mn-lt"/>
                <a:ea typeface="+mn-ea"/>
                <a:cs typeface="Hiragino Maru Gothic ProN W4" charset="-128"/>
              </a:rPr>
              <a:t>CleanAir:Cisco</a:t>
            </a:r>
            <a:r>
              <a:rPr kumimoji="1" lang="ja-JP" altLang="en-US" sz="800" dirty="0" smtClean="0">
                <a:latin typeface="+mn-lt"/>
                <a:ea typeface="+mn-ea"/>
                <a:cs typeface="Hiragino Maru Gothic ProN W4" charset="-128"/>
              </a:rPr>
              <a:t>独自のハードウェアで干渉する電波を素早く正確に見つけ、対応することができます。</a:t>
            </a:r>
            <a:endParaRPr kumimoji="1" lang="en-US" altLang="ja-JP" sz="800" dirty="0" smtClean="0">
              <a:latin typeface="+mn-lt"/>
              <a:ea typeface="+mn-ea"/>
              <a:cs typeface="Hiragino Maru Gothic ProN W4" charset="-128"/>
            </a:endParaRPr>
          </a:p>
        </p:txBody>
      </p:sp>
      <p:sp>
        <p:nvSpPr>
          <p:cNvPr id="29" name="テキスト ボックス 28"/>
          <p:cNvSpPr txBox="1"/>
          <p:nvPr/>
        </p:nvSpPr>
        <p:spPr>
          <a:xfrm>
            <a:off x="109333" y="4912667"/>
            <a:ext cx="1548316" cy="215444"/>
          </a:xfrm>
          <a:prstGeom prst="rect">
            <a:avLst/>
          </a:prstGeom>
          <a:noFill/>
        </p:spPr>
        <p:txBody>
          <a:bodyPr wrap="square" rtlCol="0">
            <a:spAutoFit/>
          </a:bodyPr>
          <a:lstStyle/>
          <a:p>
            <a:r>
              <a:rPr kumimoji="1" lang="ja-JP" altLang="en-US" sz="800" dirty="0" smtClean="0">
                <a:latin typeface="+mn-lt"/>
                <a:ea typeface="+mn-ea"/>
                <a:cs typeface="Hiragino Maru Gothic ProN W4" charset="-128"/>
              </a:rPr>
              <a:t>全て</a:t>
            </a:r>
            <a:r>
              <a:rPr kumimoji="1" lang="en-US" altLang="ja-JP" sz="800" dirty="0" smtClean="0">
                <a:latin typeface="+mn-lt"/>
                <a:ea typeface="+mn-ea"/>
                <a:cs typeface="Hiragino Maru Gothic ProN W4" charset="-128"/>
              </a:rPr>
              <a:t>802.11ac wave2</a:t>
            </a:r>
            <a:r>
              <a:rPr kumimoji="1" lang="ja-JP" altLang="en-US" sz="800" dirty="0" smtClean="0">
                <a:latin typeface="+mn-lt"/>
                <a:ea typeface="+mn-ea"/>
                <a:cs typeface="Hiragino Maru Gothic ProN W4" charset="-128"/>
              </a:rPr>
              <a:t>対応</a:t>
            </a:r>
          </a:p>
        </p:txBody>
      </p:sp>
      <p:sp>
        <p:nvSpPr>
          <p:cNvPr id="30" name="正方形/長方形 29"/>
          <p:cNvSpPr/>
          <p:nvPr/>
        </p:nvSpPr>
        <p:spPr>
          <a:xfrm>
            <a:off x="447097" y="805874"/>
            <a:ext cx="8210934" cy="369332"/>
          </a:xfrm>
          <a:prstGeom prst="rect">
            <a:avLst/>
          </a:prstGeom>
        </p:spPr>
        <p:txBody>
          <a:bodyPr wrap="square">
            <a:spAutoFit/>
          </a:bodyPr>
          <a:lstStyle/>
          <a:p>
            <a:r>
              <a:rPr lang="ja-JP" altLang="en-US" dirty="0" smtClean="0">
                <a:solidFill>
                  <a:schemeClr val="tx2"/>
                </a:solidFill>
                <a:latin typeface="+mn-lt"/>
                <a:ea typeface="+mn-ea"/>
              </a:rPr>
              <a:t>お客様の要件にあわせた豊富なラインナップを実現</a:t>
            </a:r>
            <a:endParaRPr lang="ja-JP" altLang="en-US" dirty="0">
              <a:solidFill>
                <a:schemeClr val="tx2"/>
              </a:solidFill>
              <a:latin typeface="+mn-lt"/>
              <a:ea typeface="+mn-ea"/>
            </a:endParaRPr>
          </a:p>
        </p:txBody>
      </p:sp>
      <p:cxnSp>
        <p:nvCxnSpPr>
          <p:cNvPr id="31" name="直線コネクタ 30"/>
          <p:cNvCxnSpPr/>
          <p:nvPr/>
        </p:nvCxnSpPr>
        <p:spPr>
          <a:xfrm>
            <a:off x="5152096" y="1113865"/>
            <a:ext cx="0" cy="3522625"/>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608500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144000" cy="51435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313588013"/>
              </p:ext>
            </p:extLst>
          </p:nvPr>
        </p:nvGraphicFramePr>
        <p:xfrm>
          <a:off x="88514" y="86928"/>
          <a:ext cx="8954272" cy="5032194"/>
        </p:xfrm>
        <a:graphic>
          <a:graphicData uri="http://schemas.openxmlformats.org/drawingml/2006/table">
            <a:tbl>
              <a:tblPr firstRow="1" bandRow="1">
                <a:tableStyleId>{8799B23B-EC83-4686-B30A-512413B5E67A}</a:tableStyleId>
              </a:tblPr>
              <a:tblGrid>
                <a:gridCol w="633572">
                  <a:extLst>
                    <a:ext uri="{9D8B030D-6E8A-4147-A177-3AD203B41FA5}">
                      <a16:colId xmlns:a16="http://schemas.microsoft.com/office/drawing/2014/main" xmlns="" val="20000"/>
                    </a:ext>
                  </a:extLst>
                </a:gridCol>
                <a:gridCol w="588554">
                  <a:extLst>
                    <a:ext uri="{9D8B030D-6E8A-4147-A177-3AD203B41FA5}">
                      <a16:colId xmlns:a16="http://schemas.microsoft.com/office/drawing/2014/main" xmlns="" val="20001"/>
                    </a:ext>
                  </a:extLst>
                </a:gridCol>
                <a:gridCol w="1326206">
                  <a:extLst>
                    <a:ext uri="{9D8B030D-6E8A-4147-A177-3AD203B41FA5}">
                      <a16:colId xmlns:a16="http://schemas.microsoft.com/office/drawing/2014/main" xmlns="" val="20002"/>
                    </a:ext>
                  </a:extLst>
                </a:gridCol>
                <a:gridCol w="1281188">
                  <a:extLst>
                    <a:ext uri="{9D8B030D-6E8A-4147-A177-3AD203B41FA5}">
                      <a16:colId xmlns:a16="http://schemas.microsoft.com/office/drawing/2014/main" xmlns="" val="20003"/>
                    </a:ext>
                  </a:extLst>
                </a:gridCol>
                <a:gridCol w="1281188">
                  <a:extLst>
                    <a:ext uri="{9D8B030D-6E8A-4147-A177-3AD203B41FA5}">
                      <a16:colId xmlns:a16="http://schemas.microsoft.com/office/drawing/2014/main" xmlns="" val="20004"/>
                    </a:ext>
                  </a:extLst>
                </a:gridCol>
                <a:gridCol w="1281188">
                  <a:extLst>
                    <a:ext uri="{9D8B030D-6E8A-4147-A177-3AD203B41FA5}">
                      <a16:colId xmlns:a16="http://schemas.microsoft.com/office/drawing/2014/main" xmlns="" val="20005"/>
                    </a:ext>
                  </a:extLst>
                </a:gridCol>
                <a:gridCol w="1281188">
                  <a:extLst>
                    <a:ext uri="{9D8B030D-6E8A-4147-A177-3AD203B41FA5}">
                      <a16:colId xmlns:a16="http://schemas.microsoft.com/office/drawing/2014/main" xmlns="" val="20006"/>
                    </a:ext>
                  </a:extLst>
                </a:gridCol>
                <a:gridCol w="1281188">
                  <a:extLst>
                    <a:ext uri="{9D8B030D-6E8A-4147-A177-3AD203B41FA5}">
                      <a16:colId xmlns:a16="http://schemas.microsoft.com/office/drawing/2014/main" xmlns="" val="20007"/>
                    </a:ext>
                  </a:extLst>
                </a:gridCol>
              </a:tblGrid>
              <a:tr h="246834">
                <a:tc gridSpan="2">
                  <a:txBody>
                    <a:bodyPr/>
                    <a:lstStyle/>
                    <a:p>
                      <a:endParaRPr kumimoji="1" lang="ja-JP" altLang="en-US" sz="900" dirty="0">
                        <a:latin typeface="ＭＳ Ｐゴシック" panose="020B0600070205080204" pitchFamily="50" charset="-128"/>
                        <a:ea typeface="ＭＳ Ｐゴシック" panose="020B0600070205080204" pitchFamily="50" charset="-128"/>
                      </a:endParaRPr>
                    </a:p>
                  </a:txBody>
                  <a:tcPr>
                    <a:solidFill>
                      <a:schemeClr val="accent1"/>
                    </a:solidFill>
                  </a:tcPr>
                </a:tc>
                <a:tc hMerge="1">
                  <a:txBody>
                    <a:bodyPr/>
                    <a:lstStyle/>
                    <a:p>
                      <a:endParaRPr kumimoji="1" lang="ja-JP" altLang="en-US"/>
                    </a:p>
                  </a:txBody>
                  <a:tcPr/>
                </a:tc>
                <a:tc>
                  <a:txBody>
                    <a:bodyPr/>
                    <a:lstStyle/>
                    <a:p>
                      <a:pPr algn="ctr"/>
                      <a:r>
                        <a:rPr kumimoji="1" lang="en-US" altLang="ja-JP" sz="900" dirty="0" smtClean="0">
                          <a:latin typeface="ＭＳ Ｐゴシック" panose="020B0600070205080204" pitchFamily="50" charset="-128"/>
                          <a:ea typeface="ＭＳ Ｐゴシック" panose="020B0600070205080204" pitchFamily="50" charset="-128"/>
                        </a:rPr>
                        <a:t>Aironet1815</a:t>
                      </a:r>
                      <a:r>
                        <a:rPr kumimoji="1" lang="ja-JP" altLang="en-US" sz="900" dirty="0" smtClean="0">
                          <a:latin typeface="ＭＳ Ｐゴシック" panose="020B0600070205080204" pitchFamily="50" charset="-128"/>
                          <a:ea typeface="ＭＳ Ｐゴシック" panose="020B0600070205080204" pitchFamily="50" charset="-128"/>
                        </a:rPr>
                        <a:t>シリーズ</a:t>
                      </a:r>
                      <a:endParaRPr kumimoji="1" lang="ja-JP" altLang="en-US" sz="900" dirty="0">
                        <a:latin typeface="ＭＳ Ｐゴシック" panose="020B0600070205080204" pitchFamily="50" charset="-128"/>
                        <a:ea typeface="ＭＳ Ｐゴシック" panose="020B0600070205080204" pitchFamily="50" charset="-128"/>
                      </a:endParaRPr>
                    </a:p>
                  </a:txBody>
                  <a:tcPr>
                    <a:solidFill>
                      <a:schemeClr val="accent1"/>
                    </a:solidFill>
                  </a:tcPr>
                </a:tc>
                <a:tc>
                  <a:txBody>
                    <a:bodyPr/>
                    <a:lstStyle/>
                    <a:p>
                      <a:pPr algn="ctr"/>
                      <a:r>
                        <a:rPr kumimoji="1" lang="en-US" altLang="ja-JP" sz="900" dirty="0" err="1" smtClean="0">
                          <a:latin typeface="ＭＳ Ｐゴシック" panose="020B0600070205080204" pitchFamily="50" charset="-128"/>
                          <a:ea typeface="ＭＳ Ｐゴシック" panose="020B0600070205080204" pitchFamily="50" charset="-128"/>
                        </a:rPr>
                        <a:t>Aironet</a:t>
                      </a:r>
                      <a:r>
                        <a:rPr kumimoji="1" lang="en-US" altLang="ja-JP" sz="900" dirty="0" smtClean="0">
                          <a:latin typeface="ＭＳ Ｐゴシック" panose="020B0600070205080204" pitchFamily="50" charset="-128"/>
                          <a:ea typeface="ＭＳ Ｐゴシック" panose="020B0600070205080204" pitchFamily="50" charset="-128"/>
                        </a:rPr>
                        <a:t> 1830</a:t>
                      </a:r>
                      <a:r>
                        <a:rPr kumimoji="1" lang="ja-JP" altLang="en-US" sz="900" dirty="0" smtClean="0">
                          <a:latin typeface="ＭＳ Ｐゴシック" panose="020B0600070205080204" pitchFamily="50" charset="-128"/>
                          <a:ea typeface="ＭＳ Ｐゴシック" panose="020B0600070205080204" pitchFamily="50" charset="-128"/>
                        </a:rPr>
                        <a:t>シリーズ</a:t>
                      </a:r>
                      <a:endParaRPr kumimoji="1" lang="ja-JP" altLang="en-US" sz="900" dirty="0">
                        <a:latin typeface="ＭＳ Ｐゴシック" panose="020B0600070205080204" pitchFamily="50" charset="-128"/>
                        <a:ea typeface="ＭＳ Ｐゴシック" panose="020B0600070205080204" pitchFamily="50" charset="-128"/>
                      </a:endParaRPr>
                    </a:p>
                  </a:txBody>
                  <a:tcPr>
                    <a:solidFill>
                      <a:schemeClr val="accent1"/>
                    </a:solidFill>
                  </a:tcPr>
                </a:tc>
                <a:tc gridSpan="2">
                  <a:txBody>
                    <a:bodyPr/>
                    <a:lstStyle/>
                    <a:p>
                      <a:pPr algn="ctr"/>
                      <a:r>
                        <a:rPr kumimoji="1" lang="en-US" altLang="ja-JP" sz="900" dirty="0" smtClean="0">
                          <a:latin typeface="ＭＳ Ｐゴシック" panose="020B0600070205080204" pitchFamily="50" charset="-128"/>
                          <a:ea typeface="ＭＳ Ｐゴシック" panose="020B0600070205080204" pitchFamily="50" charset="-128"/>
                        </a:rPr>
                        <a:t>Aironet1850</a:t>
                      </a:r>
                      <a:r>
                        <a:rPr kumimoji="1" lang="ja-JP" altLang="en-US" sz="900" dirty="0" smtClean="0">
                          <a:latin typeface="ＭＳ Ｐゴシック" panose="020B0600070205080204" pitchFamily="50" charset="-128"/>
                          <a:ea typeface="ＭＳ Ｐゴシック" panose="020B0600070205080204" pitchFamily="50" charset="-128"/>
                        </a:rPr>
                        <a:t>シリーズ</a:t>
                      </a:r>
                      <a:endParaRPr kumimoji="1" lang="ja-JP" altLang="en-US" sz="900" dirty="0">
                        <a:latin typeface="ＭＳ Ｐゴシック" panose="020B0600070205080204" pitchFamily="50" charset="-128"/>
                        <a:ea typeface="ＭＳ Ｐゴシック" panose="020B0600070205080204" pitchFamily="50" charset="-128"/>
                      </a:endParaRPr>
                    </a:p>
                  </a:txBody>
                  <a:tcPr>
                    <a:solidFill>
                      <a:schemeClr val="accent1"/>
                    </a:solidFill>
                  </a:tcPr>
                </a:tc>
                <a:tc hMerge="1">
                  <a:txBody>
                    <a:bodyPr/>
                    <a:lstStyle/>
                    <a:p>
                      <a:endParaRPr kumimoji="1" lang="ja-JP" altLang="en-US" sz="800" dirty="0"/>
                    </a:p>
                  </a:txBody>
                  <a:tcPr/>
                </a:tc>
                <a:tc gridSpan="2">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kumimoji="1" lang="en-US" altLang="ja-JP" sz="900" dirty="0" smtClean="0">
                          <a:latin typeface="ＭＳ Ｐゴシック" panose="020B0600070205080204" pitchFamily="50" charset="-128"/>
                          <a:ea typeface="ＭＳ Ｐゴシック" panose="020B0600070205080204" pitchFamily="50" charset="-128"/>
                        </a:rPr>
                        <a:t>Aironet2800</a:t>
                      </a:r>
                      <a:r>
                        <a:rPr kumimoji="1" lang="ja-JP" altLang="en-US" sz="900" dirty="0" smtClean="0">
                          <a:latin typeface="ＭＳ Ｐゴシック" panose="020B0600070205080204" pitchFamily="50" charset="-128"/>
                          <a:ea typeface="ＭＳ Ｐゴシック" panose="020B0600070205080204" pitchFamily="50" charset="-128"/>
                        </a:rPr>
                        <a:t>シリーズ</a:t>
                      </a:r>
                    </a:p>
                  </a:txBody>
                  <a:tcPr>
                    <a:solidFill>
                      <a:schemeClr val="accent1"/>
                    </a:solidFill>
                  </a:tcPr>
                </a:tc>
                <a:tc hMerge="1">
                  <a:txBody>
                    <a:bodyPr/>
                    <a:lstStyle/>
                    <a:p>
                      <a:endParaRPr kumimoji="1" lang="ja-JP" altLang="en-US" sz="800" dirty="0"/>
                    </a:p>
                  </a:txBody>
                  <a:tcPr/>
                </a:tc>
                <a:extLst>
                  <a:ext uri="{0D108BD9-81ED-4DB2-BD59-A6C34878D82A}">
                    <a16:rowId xmlns:a16="http://schemas.microsoft.com/office/drawing/2014/main" xmlns="" val="10000"/>
                  </a:ext>
                </a:extLst>
              </a:tr>
              <a:tr h="211572">
                <a:tc gridSpan="2">
                  <a:txBody>
                    <a:bodyPr/>
                    <a:lstStyle/>
                    <a:p>
                      <a:r>
                        <a:rPr kumimoji="1" lang="ja-JP" altLang="en-US" sz="800" b="0" dirty="0" smtClean="0">
                          <a:latin typeface="ＭＳ Ｐゴシック" panose="020B0600070205080204" pitchFamily="50" charset="-128"/>
                          <a:ea typeface="ＭＳ Ｐゴシック" panose="020B0600070205080204" pitchFamily="50" charset="-128"/>
                        </a:rPr>
                        <a:t>型番</a:t>
                      </a:r>
                      <a:endParaRPr kumimoji="1"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1815I</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1832I</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1852I</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1852E</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2802I</a:t>
                      </a:r>
                      <a:endParaRPr kumimoji="1" lang="ja-JP" altLang="en-US" sz="800" b="0" dirty="0">
                        <a:latin typeface="ＭＳ Ｐゴシック" panose="020B0600070205080204" pitchFamily="50" charset="-128"/>
                        <a:ea typeface="ＭＳ Ｐゴシック" panose="020B0600070205080204" pitchFamily="50" charset="-128"/>
                      </a:endParaRPr>
                    </a:p>
                  </a:txBody>
                  <a:tcPr>
                    <a:solidFill>
                      <a:schemeClr val="accent3">
                        <a:alpha val="20000"/>
                      </a:schemeClr>
                    </a:solidFill>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2802E</a:t>
                      </a:r>
                      <a:endParaRPr kumimoji="1" lang="ja-JP" altLang="en-US" sz="800" b="0" dirty="0">
                        <a:latin typeface="ＭＳ Ｐゴシック" panose="020B0600070205080204" pitchFamily="50" charset="-128"/>
                        <a:ea typeface="ＭＳ Ｐゴシック" panose="020B0600070205080204" pitchFamily="50" charset="-128"/>
                      </a:endParaRPr>
                    </a:p>
                  </a:txBody>
                  <a:tcPr>
                    <a:solidFill>
                      <a:schemeClr val="accent3">
                        <a:alpha val="20000"/>
                      </a:schemeClr>
                    </a:solidFill>
                  </a:tcPr>
                </a:tc>
                <a:extLst>
                  <a:ext uri="{0D108BD9-81ED-4DB2-BD59-A6C34878D82A}">
                    <a16:rowId xmlns:a16="http://schemas.microsoft.com/office/drawing/2014/main" xmlns="" val="10001"/>
                  </a:ext>
                </a:extLst>
              </a:tr>
              <a:tr h="211572">
                <a:tc gridSpan="2">
                  <a:txBody>
                    <a:bodyPr/>
                    <a:lstStyle/>
                    <a:p>
                      <a:r>
                        <a:rPr kumimoji="1" lang="ja-JP" altLang="en-US" sz="800" b="0" dirty="0" smtClean="0">
                          <a:latin typeface="ＭＳ Ｐゴシック" panose="020B0600070205080204" pitchFamily="50" charset="-128"/>
                          <a:ea typeface="ＭＳ Ｐゴシック" panose="020B0600070205080204" pitchFamily="50" charset="-128"/>
                        </a:rPr>
                        <a:t>アンテナ</a:t>
                      </a:r>
                      <a:endParaRPr kumimoji="1"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内蔵</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内蔵</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内蔵</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外付け</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内蔵</a:t>
                      </a:r>
                      <a:endParaRPr kumimoji="1" lang="ja-JP" altLang="en-US" sz="800" b="0" dirty="0">
                        <a:latin typeface="ＭＳ Ｐゴシック" panose="020B0600070205080204" pitchFamily="50" charset="-128"/>
                        <a:ea typeface="ＭＳ Ｐゴシック" panose="020B0600070205080204" pitchFamily="50" charset="-128"/>
                      </a:endParaRPr>
                    </a:p>
                  </a:txBody>
                  <a:tcPr>
                    <a:solidFill>
                      <a:schemeClr val="bg1"/>
                    </a:solidFill>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外付け</a:t>
                      </a:r>
                      <a:endParaRPr kumimoji="1" lang="en-US" altLang="ja-JP" sz="800" b="0" dirty="0" smtClean="0">
                        <a:latin typeface="ＭＳ Ｐゴシック" panose="020B0600070205080204" pitchFamily="50" charset="-128"/>
                        <a:ea typeface="ＭＳ Ｐゴシック" panose="020B0600070205080204" pitchFamily="50" charset="-128"/>
                      </a:endParaRPr>
                    </a:p>
                  </a:txBody>
                  <a:tcPr>
                    <a:solidFill>
                      <a:schemeClr val="bg1"/>
                    </a:solidFill>
                  </a:tcPr>
                </a:tc>
                <a:extLst>
                  <a:ext uri="{0D108BD9-81ED-4DB2-BD59-A6C34878D82A}">
                    <a16:rowId xmlns:a16="http://schemas.microsoft.com/office/drawing/2014/main" xmlns="" val="10002"/>
                  </a:ext>
                </a:extLst>
              </a:tr>
              <a:tr h="328407">
                <a:tc gridSpan="2">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800" b="0" dirty="0" smtClean="0">
                          <a:latin typeface="ＭＳ Ｐゴシック" panose="020B0600070205080204" pitchFamily="50" charset="-128"/>
                          <a:ea typeface="ＭＳ Ｐゴシック" panose="020B0600070205080204" pitchFamily="50" charset="-128"/>
                        </a:rPr>
                        <a:t>サイズ</a:t>
                      </a:r>
                      <a:r>
                        <a:rPr kumimoji="1" lang="en-US" altLang="ja-JP" sz="800" b="0" dirty="0" smtClean="0">
                          <a:latin typeface="ＭＳ Ｐゴシック" panose="020B0600070205080204" pitchFamily="50" charset="-128"/>
                          <a:ea typeface="ＭＳ Ｐゴシック" panose="020B0600070205080204" pitchFamily="50" charset="-128"/>
                        </a:rPr>
                        <a:t/>
                      </a:r>
                      <a:br>
                        <a:rPr kumimoji="1" lang="en-US" altLang="ja-JP" sz="800" b="0" dirty="0" smtClean="0">
                          <a:latin typeface="ＭＳ Ｐゴシック" panose="020B0600070205080204" pitchFamily="50" charset="-128"/>
                          <a:ea typeface="ＭＳ Ｐゴシック" panose="020B0600070205080204" pitchFamily="50" charset="-128"/>
                        </a:rPr>
                      </a:br>
                      <a:r>
                        <a:rPr lang="it-IT" altLang="ja-JP" sz="800" b="0" kern="1200" dirty="0" smtClean="0">
                          <a:effectLst/>
                          <a:latin typeface="ＭＳ Ｐゴシック" panose="020B0600070205080204" pitchFamily="50" charset="-128"/>
                          <a:ea typeface="ＭＳ Ｐゴシック" panose="020B0600070205080204" pitchFamily="50" charset="-128"/>
                        </a:rPr>
                        <a:t>(</a:t>
                      </a:r>
                      <a:r>
                        <a:rPr lang="ja-JP" altLang="it-IT" sz="800" b="0" kern="1200" dirty="0" smtClean="0">
                          <a:effectLst/>
                          <a:latin typeface="ＭＳ Ｐゴシック" panose="020B0600070205080204" pitchFamily="50" charset="-128"/>
                          <a:ea typeface="ＭＳ Ｐゴシック" panose="020B0600070205080204" pitchFamily="50" charset="-128"/>
                        </a:rPr>
                        <a:t>高さ</a:t>
                      </a:r>
                      <a:r>
                        <a:rPr lang="it-IT" altLang="ja-JP" sz="800" b="0" kern="1200" dirty="0" smtClean="0">
                          <a:effectLst/>
                          <a:latin typeface="ＭＳ Ｐゴシック" panose="020B0600070205080204" pitchFamily="50" charset="-128"/>
                          <a:ea typeface="ＭＳ Ｐゴシック" panose="020B0600070205080204" pitchFamily="50" charset="-128"/>
                        </a:rPr>
                        <a:t>x</a:t>
                      </a:r>
                      <a:r>
                        <a:rPr lang="ja-JP" altLang="it-IT" sz="800" b="0" kern="1200" dirty="0" smtClean="0">
                          <a:effectLst/>
                          <a:latin typeface="ＭＳ Ｐゴシック" panose="020B0600070205080204" pitchFamily="50" charset="-128"/>
                          <a:ea typeface="ＭＳ Ｐゴシック" panose="020B0600070205080204" pitchFamily="50" charset="-128"/>
                        </a:rPr>
                        <a:t>幅</a:t>
                      </a:r>
                      <a:r>
                        <a:rPr lang="it-IT" altLang="ja-JP" sz="800" b="0" kern="1200" dirty="0" smtClean="0">
                          <a:effectLst/>
                          <a:latin typeface="ＭＳ Ｐゴシック" panose="020B0600070205080204" pitchFamily="50" charset="-128"/>
                          <a:ea typeface="ＭＳ Ｐゴシック" panose="020B0600070205080204" pitchFamily="50" charset="-128"/>
                        </a:rPr>
                        <a:t>x</a:t>
                      </a:r>
                      <a:r>
                        <a:rPr lang="ja-JP" altLang="it-IT" sz="800" b="0" kern="1200" dirty="0" smtClean="0">
                          <a:effectLst/>
                          <a:latin typeface="ＭＳ Ｐゴシック" panose="020B0600070205080204" pitchFamily="50" charset="-128"/>
                          <a:ea typeface="ＭＳ Ｐゴシック" panose="020B0600070205080204" pitchFamily="50" charset="-128"/>
                        </a:rPr>
                        <a:t>奥行</a:t>
                      </a:r>
                      <a:r>
                        <a:rPr lang="en-US" altLang="ja-JP" sz="800" b="0" kern="1200" dirty="0" smtClean="0">
                          <a:effectLst/>
                          <a:latin typeface="ＭＳ Ｐゴシック" panose="020B0600070205080204" pitchFamily="50" charset="-128"/>
                          <a:ea typeface="ＭＳ Ｐゴシック" panose="020B0600070205080204" pitchFamily="50" charset="-128"/>
                        </a:rPr>
                        <a:t>)</a:t>
                      </a:r>
                      <a:r>
                        <a:rPr lang="it-IT" altLang="ja-JP" sz="800" b="0" kern="1200" dirty="0" smtClean="0">
                          <a:effectLst/>
                          <a:latin typeface="ＭＳ Ｐゴシック" panose="020B0600070205080204" pitchFamily="50" charset="-128"/>
                          <a:ea typeface="ＭＳ Ｐゴシック" panose="020B0600070205080204" pitchFamily="50" charset="-128"/>
                        </a:rPr>
                        <a:t>cm</a:t>
                      </a:r>
                      <a:endParaRPr lang="it-IT" altLang="ja-JP" sz="800" b="0" dirty="0" smtClean="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a:txBody>
                    <a:bodyPr/>
                    <a:lstStyle/>
                    <a:p>
                      <a:r>
                        <a:rPr lang="it-IT" altLang="ja-JP" sz="800" b="0" kern="1200" dirty="0" smtClean="0">
                          <a:effectLst/>
                          <a:latin typeface="ＭＳ Ｐゴシック" panose="020B0600070205080204" pitchFamily="50" charset="-128"/>
                          <a:ea typeface="ＭＳ Ｐゴシック" panose="020B0600070205080204" pitchFamily="50" charset="-128"/>
                        </a:rPr>
                        <a:t>3.30 x 15.</a:t>
                      </a:r>
                      <a:r>
                        <a:rPr lang="en-US" altLang="ja-JP" sz="800" b="0" kern="1200" dirty="0" smtClean="0">
                          <a:effectLst/>
                          <a:latin typeface="ＭＳ Ｐゴシック" panose="020B0600070205080204" pitchFamily="50" charset="-128"/>
                          <a:ea typeface="ＭＳ Ｐゴシック" panose="020B0600070205080204" pitchFamily="50" charset="-128"/>
                        </a:rPr>
                        <a:t>08</a:t>
                      </a:r>
                      <a:r>
                        <a:rPr lang="it-IT" altLang="ja-JP" sz="800" b="0" kern="1200" dirty="0" smtClean="0">
                          <a:effectLst/>
                          <a:latin typeface="ＭＳ Ｐゴシック" panose="020B0600070205080204" pitchFamily="50" charset="-128"/>
                          <a:ea typeface="ＭＳ Ｐゴシック" panose="020B0600070205080204" pitchFamily="50" charset="-128"/>
                        </a:rPr>
                        <a:t> x 15.08</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it-IT" altLang="ja-JP" sz="800" b="0" kern="1200" dirty="0" smtClean="0">
                          <a:effectLst/>
                          <a:latin typeface="ＭＳ Ｐゴシック" panose="020B0600070205080204" pitchFamily="50" charset="-128"/>
                          <a:ea typeface="ＭＳ Ｐゴシック" panose="020B0600070205080204" pitchFamily="50" charset="-128"/>
                        </a:rPr>
                        <a:t>5.08 x 21.08 x 21.08 </a:t>
                      </a:r>
                      <a:endParaRPr lang="it-IT" altLang="ja-JP" sz="800" b="0" dirty="0" smtClean="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it-IT" altLang="ja-JP" sz="800" b="0" kern="1200" dirty="0" smtClean="0">
                          <a:effectLst/>
                          <a:latin typeface="ＭＳ Ｐゴシック" panose="020B0600070205080204" pitchFamily="50" charset="-128"/>
                          <a:ea typeface="ＭＳ Ｐゴシック" panose="020B0600070205080204" pitchFamily="50" charset="-128"/>
                        </a:rPr>
                        <a:t>5.08 x 21.08 x 21.08 </a:t>
                      </a:r>
                      <a:endParaRPr lang="it-IT" altLang="ja-JP" sz="800" b="0" dirty="0" smtClean="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it-IT" altLang="ja-JP" sz="800" b="0" kern="1200" dirty="0" smtClean="0">
                          <a:effectLst/>
                          <a:latin typeface="ＭＳ Ｐゴシック" panose="020B0600070205080204" pitchFamily="50" charset="-128"/>
                          <a:ea typeface="ＭＳ Ｐゴシック" panose="020B0600070205080204" pitchFamily="50" charset="-128"/>
                        </a:rPr>
                        <a:t>5.08 x 21.08 x 21.08 </a:t>
                      </a:r>
                      <a:endParaRPr lang="it-IT" altLang="ja-JP" sz="800" b="0" dirty="0" smtClean="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is-IS" altLang="ja-JP" sz="800" b="0" kern="1200" dirty="0" smtClean="0">
                          <a:effectLst/>
                          <a:latin typeface="ＭＳ Ｐゴシック" panose="020B0600070205080204" pitchFamily="50" charset="-128"/>
                          <a:ea typeface="ＭＳ Ｐゴシック" panose="020B0600070205080204" pitchFamily="50" charset="-128"/>
                        </a:rPr>
                        <a:t>5.51 x 22.00 x 22.05</a:t>
                      </a:r>
                      <a:endParaRPr lang="is-IS" altLang="ja-JP" sz="800" b="0" kern="1200" dirty="0" smtClean="0">
                        <a:solidFill>
                          <a:schemeClr val="tx1"/>
                        </a:solidFill>
                        <a:effectLst/>
                        <a:latin typeface="ＭＳ Ｐゴシック" panose="020B0600070205080204" pitchFamily="50" charset="-128"/>
                        <a:ea typeface="ＭＳ Ｐゴシック" panose="020B0600070205080204" pitchFamily="50" charset="-128"/>
                        <a:cs typeface="+mn-cs"/>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it-IT" altLang="ja-JP" sz="800" b="0" kern="1200" dirty="0" smtClean="0">
                          <a:effectLst/>
                          <a:latin typeface="ＭＳ Ｐゴシック" panose="020B0600070205080204" pitchFamily="50" charset="-128"/>
                          <a:ea typeface="ＭＳ Ｐゴシック" panose="020B0600070205080204" pitchFamily="50" charset="-128"/>
                        </a:rPr>
                        <a:t>6.35 x 22.00 x 22.28</a:t>
                      </a:r>
                      <a:endParaRPr lang="it-IT" altLang="ja-JP" sz="800" b="0" dirty="0" smtClean="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xmlns="" val="10003"/>
                  </a:ext>
                </a:extLst>
              </a:tr>
              <a:tr h="211572">
                <a:tc gridSpan="2">
                  <a:txBody>
                    <a:bodyPr/>
                    <a:lstStyle/>
                    <a:p>
                      <a:r>
                        <a:rPr kumimoji="1" lang="ja-JP" altLang="en-US" sz="800" b="0" dirty="0" smtClean="0">
                          <a:latin typeface="ＭＳ Ｐゴシック" panose="020B0600070205080204" pitchFamily="50" charset="-128"/>
                          <a:ea typeface="ＭＳ Ｐゴシック" panose="020B0600070205080204" pitchFamily="50" charset="-128"/>
                        </a:rPr>
                        <a:t>重さ</a:t>
                      </a:r>
                      <a:r>
                        <a:rPr kumimoji="1" lang="en-US" altLang="ja-JP" sz="800" b="0" baseline="0" dirty="0" smtClean="0">
                          <a:latin typeface="ＭＳ Ｐゴシック" panose="020B0600070205080204" pitchFamily="50" charset="-128"/>
                          <a:ea typeface="ＭＳ Ｐゴシック" panose="020B0600070205080204" pitchFamily="50" charset="-128"/>
                        </a:rPr>
                        <a:t> kg</a:t>
                      </a:r>
                      <a:endParaRPr kumimoji="1"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0.4</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1.42</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1.42</a:t>
                      </a:r>
                      <a:endParaRPr kumimoji="1" lang="ja-JP" altLang="en-US" sz="800" b="0" dirty="0" smtClean="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1.42</a:t>
                      </a:r>
                      <a:endParaRPr kumimoji="1" lang="ja-JP" altLang="en-US" sz="800" b="0" dirty="0" smtClean="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1.60</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2.10</a:t>
                      </a:r>
                      <a:endParaRPr kumimoji="1" lang="ja-JP" altLang="en-US" sz="800" b="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xmlns="" val="10004"/>
                  </a:ext>
                </a:extLst>
              </a:tr>
              <a:tr h="211572">
                <a:tc gridSpan="2">
                  <a:txBody>
                    <a:bodyPr/>
                    <a:lstStyle/>
                    <a:p>
                      <a:r>
                        <a:rPr kumimoji="1" lang="en-US" altLang="ja-JP" sz="800" b="0" dirty="0" err="1" smtClean="0">
                          <a:latin typeface="ＭＳ Ｐゴシック" panose="020B0600070205080204" pitchFamily="50" charset="-128"/>
                          <a:ea typeface="ＭＳ Ｐゴシック" panose="020B0600070205080204" pitchFamily="50" charset="-128"/>
                        </a:rPr>
                        <a:t>PoE</a:t>
                      </a:r>
                      <a:r>
                        <a:rPr kumimoji="1" lang="en-US" altLang="ja-JP" sz="800" b="0" dirty="0" smtClean="0">
                          <a:latin typeface="ＭＳ Ｐゴシック" panose="020B0600070205080204" pitchFamily="50" charset="-128"/>
                          <a:ea typeface="ＭＳ Ｐゴシック" panose="020B0600070205080204" pitchFamily="50" charset="-128"/>
                        </a:rPr>
                        <a:t>/</a:t>
                      </a:r>
                      <a:r>
                        <a:rPr kumimoji="1" lang="en-US" altLang="ja-JP" sz="800" b="0" dirty="0" err="1" smtClean="0">
                          <a:latin typeface="ＭＳ Ｐゴシック" panose="020B0600070205080204" pitchFamily="50" charset="-128"/>
                          <a:ea typeface="ＭＳ Ｐゴシック" panose="020B0600070205080204" pitchFamily="50" charset="-128"/>
                        </a:rPr>
                        <a:t>PoE</a:t>
                      </a:r>
                      <a:r>
                        <a:rPr kumimoji="1" lang="en-US" altLang="ja-JP"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802.3af/at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gridSpan="3">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802.3af/at</a:t>
                      </a:r>
                      <a:r>
                        <a:rPr kumimoji="1" lang="ja-JP" altLang="en-US" sz="800" b="0" dirty="0" smtClean="0">
                          <a:latin typeface="ＭＳ Ｐゴシック" panose="020B0600070205080204" pitchFamily="50" charset="-128"/>
                          <a:ea typeface="ＭＳ Ｐゴシック" panose="020B0600070205080204" pitchFamily="50" charset="-128"/>
                        </a:rPr>
                        <a:t>、</a:t>
                      </a:r>
                      <a:r>
                        <a:rPr kumimoji="1" lang="en-US" altLang="ja-JP" sz="800" b="0" dirty="0" smtClean="0">
                          <a:latin typeface="ＭＳ Ｐゴシック" panose="020B0600070205080204" pitchFamily="50" charset="-128"/>
                          <a:ea typeface="ＭＳ Ｐゴシック" panose="020B0600070205080204" pitchFamily="50" charset="-128"/>
                        </a:rPr>
                        <a:t>802.3af</a:t>
                      </a:r>
                      <a:r>
                        <a:rPr kumimoji="1" lang="ja-JP" altLang="en-US" sz="800" b="0" dirty="0" smtClean="0">
                          <a:latin typeface="ＭＳ Ｐゴシック" panose="020B0600070205080204" pitchFamily="50" charset="-128"/>
                          <a:ea typeface="ＭＳ Ｐゴシック" panose="020B0600070205080204" pitchFamily="50" charset="-128"/>
                        </a:rPr>
                        <a:t>利用の場合は一部機能に制限</a:t>
                      </a:r>
                      <a:r>
                        <a:rPr kumimoji="1" lang="en-US" altLang="ja-JP" sz="800" b="0" dirty="0" smtClean="0">
                          <a:latin typeface="ＭＳ Ｐゴシック" panose="020B0600070205080204" pitchFamily="50" charset="-128"/>
                          <a:ea typeface="ＭＳ Ｐゴシック" panose="020B0600070205080204" pitchFamily="50" charset="-128"/>
                        </a:rPr>
                        <a:t>(</a:t>
                      </a:r>
                      <a:r>
                        <a:rPr kumimoji="1" lang="ja-JP" altLang="en-US" sz="800" b="0" dirty="0" smtClean="0">
                          <a:latin typeface="ＭＳ Ｐゴシック" panose="020B0600070205080204" pitchFamily="50" charset="-128"/>
                          <a:ea typeface="ＭＳ Ｐゴシック" panose="020B0600070205080204" pitchFamily="50" charset="-128"/>
                        </a:rPr>
                        <a:t>詳細はデータシート</a:t>
                      </a:r>
                      <a:r>
                        <a:rPr kumimoji="1" lang="en-US" altLang="ja-JP" sz="800" b="0" dirty="0" smtClean="0">
                          <a:latin typeface="ＭＳ Ｐゴシック" panose="020B0600070205080204" pitchFamily="50" charset="-128"/>
                          <a:ea typeface="ＭＳ Ｐゴシック" panose="020B0600070205080204" pitchFamily="50" charset="-128"/>
                        </a:rPr>
                        <a:t>)</a:t>
                      </a:r>
                      <a:endParaRPr kumimoji="1" lang="ja-JP" altLang="en-US" sz="800" b="0" dirty="0" smtClean="0">
                        <a:latin typeface="ＭＳ Ｐゴシック" panose="020B0600070205080204" pitchFamily="50" charset="-128"/>
                        <a:ea typeface="ＭＳ Ｐゴシック" panose="020B0600070205080204" pitchFamily="50" charset="-128"/>
                      </a:endParaRPr>
                    </a:p>
                  </a:txBody>
                  <a:tcPr/>
                </a:tc>
                <a:tc hMerge="1">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kumimoji="1" lang="ja-JP" altLang="en-US" sz="700" dirty="0" smtClean="0"/>
                    </a:p>
                  </a:txBody>
                  <a:tcPr/>
                </a:tc>
                <a:tc hMerge="1">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kumimoji="1" lang="ja-JP" altLang="en-US" sz="700" dirty="0" smtClean="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802.3at</a:t>
                      </a:r>
                      <a:endParaRPr kumimoji="1" lang="ja-JP" altLang="en-US" sz="800" b="0" dirty="0" smtClean="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802.3at</a:t>
                      </a:r>
                      <a:endParaRPr kumimoji="1" lang="ja-JP" altLang="en-US" sz="800" b="0" dirty="0" smtClean="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xmlns="" val="10005"/>
                  </a:ext>
                </a:extLst>
              </a:tr>
              <a:tr h="211572">
                <a:tc gridSpan="2">
                  <a:txBody>
                    <a:bodyPr/>
                    <a:lstStyle/>
                    <a:p>
                      <a:r>
                        <a:rPr kumimoji="1" lang="ja-JP" altLang="en-US" sz="800" b="0" dirty="0" smtClean="0">
                          <a:latin typeface="ＭＳ Ｐゴシック" panose="020B0600070205080204" pitchFamily="50" charset="-128"/>
                          <a:ea typeface="ＭＳ Ｐゴシック" panose="020B0600070205080204" pitchFamily="50" charset="-128"/>
                        </a:rPr>
                        <a:t>外部</a:t>
                      </a:r>
                      <a:r>
                        <a:rPr kumimoji="1" lang="en-US" altLang="ja-JP" sz="800" b="0" dirty="0" smtClean="0">
                          <a:latin typeface="ＭＳ Ｐゴシック" panose="020B0600070205080204" pitchFamily="50" charset="-128"/>
                          <a:ea typeface="ＭＳ Ｐゴシック" panose="020B0600070205080204" pitchFamily="50" charset="-128"/>
                        </a:rPr>
                        <a:t>AC</a:t>
                      </a:r>
                      <a:r>
                        <a:rPr kumimoji="1" lang="ja-JP" altLang="en-US" sz="800" b="0" dirty="0" smtClean="0">
                          <a:latin typeface="ＭＳ Ｐゴシック" panose="020B0600070205080204" pitchFamily="50" charset="-128"/>
                          <a:ea typeface="ＭＳ Ｐゴシック" panose="020B0600070205080204" pitchFamily="50" charset="-128"/>
                        </a:rPr>
                        <a:t>電源</a:t>
                      </a:r>
                      <a:endParaRPr kumimoji="1"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800" b="0" dirty="0" smtClean="0">
                          <a:latin typeface="ＭＳ Ｐゴシック" panose="020B0600070205080204" pitchFamily="50" charset="-128"/>
                          <a:ea typeface="ＭＳ Ｐゴシック" panose="020B0600070205080204" pitchFamily="50" charset="-128"/>
                        </a:rPr>
                        <a:t>○</a:t>
                      </a:r>
                    </a:p>
                  </a:txBody>
                  <a:tcPr/>
                </a:tc>
                <a:extLst>
                  <a:ext uri="{0D108BD9-81ED-4DB2-BD59-A6C34878D82A}">
                    <a16:rowId xmlns:a16="http://schemas.microsoft.com/office/drawing/2014/main" xmlns="" val="10006"/>
                  </a:ext>
                </a:extLst>
              </a:tr>
              <a:tr h="211572">
                <a:tc gridSpan="2">
                  <a:txBody>
                    <a:bodyPr/>
                    <a:lstStyle/>
                    <a:p>
                      <a:r>
                        <a:rPr kumimoji="1" lang="ja-JP" altLang="en-US" sz="800" b="0" dirty="0" smtClean="0">
                          <a:latin typeface="ＭＳ Ｐゴシック" panose="020B0600070205080204" pitchFamily="50" charset="-128"/>
                          <a:ea typeface="ＭＳ Ｐゴシック" panose="020B0600070205080204" pitchFamily="50" charset="-128"/>
                        </a:rPr>
                        <a:t>パワー インジェクタ対応</a:t>
                      </a:r>
                      <a:endParaRPr kumimoji="1"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800" b="0" dirty="0" smtClean="0">
                          <a:latin typeface="ＭＳ Ｐゴシック" panose="020B0600070205080204" pitchFamily="50" charset="-128"/>
                          <a:ea typeface="ＭＳ Ｐゴシック" panose="020B0600070205080204" pitchFamily="50" charset="-128"/>
                        </a:rPr>
                        <a:t>○</a:t>
                      </a:r>
                    </a:p>
                  </a:txBody>
                  <a:tcPr/>
                </a:tc>
                <a:extLst>
                  <a:ext uri="{0D108BD9-81ED-4DB2-BD59-A6C34878D82A}">
                    <a16:rowId xmlns:a16="http://schemas.microsoft.com/office/drawing/2014/main" xmlns="" val="10007"/>
                  </a:ext>
                </a:extLst>
              </a:tr>
              <a:tr h="211572">
                <a:tc gridSpan="2">
                  <a:txBody>
                    <a:bodyPr/>
                    <a:lstStyle/>
                    <a:p>
                      <a:r>
                        <a:rPr kumimoji="1" lang="ja-JP" altLang="en-US" sz="800" b="0" dirty="0" smtClean="0">
                          <a:latin typeface="ＭＳ Ｐゴシック" panose="020B0600070205080204" pitchFamily="50" charset="-128"/>
                          <a:ea typeface="ＭＳ Ｐゴシック" panose="020B0600070205080204" pitchFamily="50" charset="-128"/>
                        </a:rPr>
                        <a:t>対応規格</a:t>
                      </a:r>
                      <a:endParaRPr kumimoji="1"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gridSpan="6">
                  <a:txBody>
                    <a:bodyPr/>
                    <a:lstStyle/>
                    <a:p>
                      <a:pPr algn="ctr"/>
                      <a:r>
                        <a:rPr kumimoji="1" lang="en-US" altLang="ja-JP" sz="800" b="0" dirty="0" smtClean="0">
                          <a:latin typeface="ＭＳ Ｐゴシック" panose="020B0600070205080204" pitchFamily="50" charset="-128"/>
                          <a:ea typeface="ＭＳ Ｐゴシック" panose="020B0600070205080204" pitchFamily="50" charset="-128"/>
                        </a:rPr>
                        <a:t>802.11ac wave2</a:t>
                      </a:r>
                      <a:endParaRPr kumimoji="1"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pPr algn="ctr"/>
                      <a:endParaRPr kumimoji="1" lang="ja-JP" altLang="en-US" sz="800" dirty="0"/>
                    </a:p>
                  </a:txBody>
                  <a:tcPr/>
                </a:tc>
                <a:tc hMerge="1">
                  <a:txBody>
                    <a:bodyPr/>
                    <a:lstStyle/>
                    <a:p>
                      <a:pPr algn="ctr"/>
                      <a:endParaRPr kumimoji="1" lang="ja-JP" altLang="en-US" sz="800" dirty="0"/>
                    </a:p>
                  </a:txBody>
                  <a:tcPr/>
                </a:tc>
                <a:tc hMerge="1">
                  <a:txBody>
                    <a:bodyPr/>
                    <a:lstStyle/>
                    <a:p>
                      <a:pPr algn="ctr"/>
                      <a:endParaRPr kumimoji="1" lang="ja-JP" altLang="en-US" sz="800" dirty="0"/>
                    </a:p>
                  </a:txBody>
                  <a:tcPr/>
                </a:tc>
                <a:tc hMerge="1">
                  <a:txBody>
                    <a:bodyPr/>
                    <a:lstStyle/>
                    <a:p>
                      <a:pPr algn="ctr"/>
                      <a:endParaRPr kumimoji="1" lang="ja-JP" altLang="en-US" sz="800" dirty="0"/>
                    </a:p>
                  </a:txBody>
                  <a:tcPr/>
                </a:tc>
                <a:tc hMerge="1">
                  <a:txBody>
                    <a:bodyPr/>
                    <a:lstStyle/>
                    <a:p>
                      <a:pPr algn="ctr"/>
                      <a:endParaRPr kumimoji="1" lang="ja-JP" altLang="en-US" sz="800" dirty="0"/>
                    </a:p>
                  </a:txBody>
                  <a:tcPr/>
                </a:tc>
                <a:extLst>
                  <a:ext uri="{0D108BD9-81ED-4DB2-BD59-A6C34878D82A}">
                    <a16:rowId xmlns:a16="http://schemas.microsoft.com/office/drawing/2014/main" xmlns="" val="10008"/>
                  </a:ext>
                </a:extLst>
              </a:tr>
              <a:tr h="211572">
                <a:tc gridSpan="2">
                  <a:txBody>
                    <a:bodyPr/>
                    <a:lstStyle/>
                    <a:p>
                      <a:r>
                        <a:rPr kumimoji="1" lang="ja-JP" altLang="en-US" sz="800" b="0" dirty="0" smtClean="0">
                          <a:latin typeface="ＭＳ Ｐゴシック" panose="020B0600070205080204" pitchFamily="50" charset="-128"/>
                          <a:ea typeface="ＭＳ Ｐゴシック" panose="020B0600070205080204" pitchFamily="50" charset="-128"/>
                        </a:rPr>
                        <a:t>ラジオ</a:t>
                      </a:r>
                      <a:endParaRPr kumimoji="1"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gridSpan="6">
                  <a:txBody>
                    <a:bodyPr/>
                    <a:lstStyle/>
                    <a:p>
                      <a:pPr algn="ctr"/>
                      <a:r>
                        <a:rPr kumimoji="1" lang="ja-JP" altLang="en-US" sz="800" b="0" dirty="0" smtClean="0">
                          <a:latin typeface="ＭＳ Ｐゴシック" panose="020B0600070205080204" pitchFamily="50" charset="-128"/>
                          <a:ea typeface="ＭＳ Ｐゴシック" panose="020B0600070205080204" pitchFamily="50" charset="-128"/>
                        </a:rPr>
                        <a:t>デュアルバンド対応</a:t>
                      </a:r>
                      <a:r>
                        <a:rPr kumimoji="1" lang="en-US" altLang="ja-JP" sz="800" b="0" dirty="0" smtClean="0">
                          <a:latin typeface="ＭＳ Ｐゴシック" panose="020B0600070205080204" pitchFamily="50" charset="-128"/>
                          <a:ea typeface="ＭＳ Ｐゴシック" panose="020B0600070205080204" pitchFamily="50" charset="-128"/>
                        </a:rPr>
                        <a:t>(2.4/5GHz)</a:t>
                      </a:r>
                      <a:endParaRPr kumimoji="1"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xmlns="" val="10009"/>
                  </a:ext>
                </a:extLst>
              </a:tr>
              <a:tr h="328407">
                <a:tc gridSpan="2">
                  <a:txBody>
                    <a:bodyPr/>
                    <a:lstStyle/>
                    <a:p>
                      <a:r>
                        <a:rPr kumimoji="1" lang="en-US" altLang="ja-JP" sz="800" b="0" dirty="0" smtClean="0">
                          <a:latin typeface="ＭＳ Ｐゴシック" panose="020B0600070205080204" pitchFamily="50" charset="-128"/>
                          <a:ea typeface="ＭＳ Ｐゴシック" panose="020B0600070205080204" pitchFamily="50" charset="-128"/>
                        </a:rPr>
                        <a:t>MIMO</a:t>
                      </a:r>
                      <a:endParaRPr kumimoji="1"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a:txBody>
                    <a:bodyPr/>
                    <a:lstStyle/>
                    <a:p>
                      <a:pPr algn="ctr"/>
                      <a:r>
                        <a:rPr kumimoji="1" lang="en-US" altLang="ja-JP" sz="800" b="0" dirty="0" smtClean="0">
                          <a:latin typeface="ＭＳ Ｐゴシック" panose="020B0600070205080204" pitchFamily="50" charset="-128"/>
                          <a:ea typeface="ＭＳ Ｐゴシック" panose="020B0600070205080204" pitchFamily="50" charset="-128"/>
                        </a:rPr>
                        <a:t>2×2:2(SU-MIMO)</a:t>
                      </a:r>
                    </a:p>
                    <a:p>
                      <a:pPr algn="ctr"/>
                      <a:r>
                        <a:rPr kumimoji="1" lang="en-US" altLang="ja-JP" sz="800" b="0" dirty="0" smtClean="0">
                          <a:latin typeface="ＭＳ Ｐゴシック" panose="020B0600070205080204" pitchFamily="50" charset="-128"/>
                          <a:ea typeface="ＭＳ Ｐゴシック" panose="020B0600070205080204" pitchFamily="50" charset="-128"/>
                        </a:rPr>
                        <a:t>2×2:2(MU-MIMO)</a:t>
                      </a:r>
                    </a:p>
                  </a:txBody>
                  <a:tcPr/>
                </a:tc>
                <a:tc>
                  <a:txBody>
                    <a:bodyPr/>
                    <a:lstStyle/>
                    <a:p>
                      <a:pPr algn="ctr"/>
                      <a:r>
                        <a:rPr kumimoji="1" lang="en-US" altLang="ja-JP" sz="800" b="0" dirty="0" smtClean="0">
                          <a:latin typeface="ＭＳ Ｐゴシック" panose="020B0600070205080204" pitchFamily="50" charset="-128"/>
                          <a:ea typeface="ＭＳ Ｐゴシック" panose="020B0600070205080204" pitchFamily="50" charset="-128"/>
                        </a:rPr>
                        <a:t>3×3:2(SU-MIMO)</a:t>
                      </a:r>
                    </a:p>
                    <a:p>
                      <a:pPr marL="0" marR="0" indent="0" algn="ctr"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3×3:2(MU-MIMO)</a:t>
                      </a:r>
                    </a:p>
                  </a:txBody>
                  <a:tcPr/>
                </a:tc>
                <a:tc>
                  <a:txBody>
                    <a:bodyPr/>
                    <a:lstStyle/>
                    <a:p>
                      <a:pPr algn="ctr"/>
                      <a:r>
                        <a:rPr kumimoji="1" lang="en-US" altLang="ja-JP" sz="800" b="0" dirty="0" smtClean="0">
                          <a:latin typeface="ＭＳ Ｐゴシック" panose="020B0600070205080204" pitchFamily="50" charset="-128"/>
                          <a:ea typeface="ＭＳ Ｐゴシック" panose="020B0600070205080204" pitchFamily="50" charset="-128"/>
                        </a:rPr>
                        <a:t>4×4:4(SU-MIMO)</a:t>
                      </a:r>
                      <a:endParaRPr kumimoji="1" lang="en-US" altLang="ja-JP" sz="800" b="0" dirty="0">
                        <a:latin typeface="ＭＳ Ｐゴシック" panose="020B0600070205080204" pitchFamily="50" charset="-128"/>
                        <a:ea typeface="ＭＳ Ｐゴシック" panose="020B0600070205080204" pitchFamily="50" charset="-128"/>
                      </a:endParaRPr>
                    </a:p>
                    <a:p>
                      <a:pPr algn="ctr"/>
                      <a:r>
                        <a:rPr kumimoji="1" lang="en-US" altLang="ja-JP" sz="800" b="0" dirty="0" smtClean="0">
                          <a:latin typeface="ＭＳ Ｐゴシック" panose="020B0600070205080204" pitchFamily="50" charset="-128"/>
                          <a:ea typeface="ＭＳ Ｐゴシック" panose="020B0600070205080204" pitchFamily="50" charset="-128"/>
                        </a:rPr>
                        <a:t>4×4:3(MU-MIMO)</a:t>
                      </a:r>
                    </a:p>
                  </a:txBody>
                  <a:tcPr/>
                </a:tc>
                <a:tc>
                  <a:txBody>
                    <a:bodyPr/>
                    <a:lstStyle/>
                    <a:p>
                      <a:pPr algn="ctr"/>
                      <a:r>
                        <a:rPr kumimoji="1" lang="en-US" altLang="ja-JP" sz="800" b="0" dirty="0" smtClean="0">
                          <a:latin typeface="ＭＳ Ｐゴシック" panose="020B0600070205080204" pitchFamily="50" charset="-128"/>
                          <a:ea typeface="ＭＳ Ｐゴシック" panose="020B0600070205080204" pitchFamily="50" charset="-128"/>
                        </a:rPr>
                        <a:t>4×4:4(SU-MIMO)</a:t>
                      </a:r>
                    </a:p>
                    <a:p>
                      <a:pPr algn="ctr"/>
                      <a:r>
                        <a:rPr kumimoji="1" lang="en-US" altLang="ja-JP" sz="800" b="0" dirty="0" smtClean="0">
                          <a:latin typeface="ＭＳ Ｐゴシック" panose="020B0600070205080204" pitchFamily="50" charset="-128"/>
                          <a:ea typeface="ＭＳ Ｐゴシック" panose="020B0600070205080204" pitchFamily="50" charset="-128"/>
                        </a:rPr>
                        <a:t>4×4:3(MU-MIMO)</a:t>
                      </a:r>
                    </a:p>
                  </a:txBody>
                  <a:tcPr/>
                </a:tc>
                <a:tc>
                  <a:txBody>
                    <a:bodyPr/>
                    <a:lstStyle/>
                    <a:p>
                      <a:pPr algn="ctr"/>
                      <a:r>
                        <a:rPr kumimoji="1" lang="en-US" altLang="ja-JP" sz="800" b="0" dirty="0" smtClean="0">
                          <a:latin typeface="ＭＳ Ｐゴシック" panose="020B0600070205080204" pitchFamily="50" charset="-128"/>
                          <a:ea typeface="ＭＳ Ｐゴシック" panose="020B0600070205080204" pitchFamily="50" charset="-128"/>
                        </a:rPr>
                        <a:t>4×4:4(SU-MIMO)×2</a:t>
                      </a:r>
                    </a:p>
                    <a:p>
                      <a:pPr algn="ctr"/>
                      <a:r>
                        <a:rPr kumimoji="1" lang="en-US" altLang="ja-JP" sz="800" b="0" dirty="0" smtClean="0">
                          <a:latin typeface="ＭＳ Ｐゴシック" panose="020B0600070205080204" pitchFamily="50" charset="-128"/>
                          <a:ea typeface="ＭＳ Ｐゴシック" panose="020B0600070205080204" pitchFamily="50" charset="-128"/>
                        </a:rPr>
                        <a:t>4×4:3(MU-MIMO)×2</a:t>
                      </a:r>
                    </a:p>
                  </a:txBody>
                  <a:tcPr/>
                </a:tc>
                <a:tc>
                  <a:txBody>
                    <a:bodyPr/>
                    <a:lstStyle/>
                    <a:p>
                      <a:pPr algn="ctr"/>
                      <a:r>
                        <a:rPr kumimoji="1" lang="en-US" altLang="ja-JP" sz="800" b="0" dirty="0" smtClean="0">
                          <a:latin typeface="ＭＳ Ｐゴシック" panose="020B0600070205080204" pitchFamily="50" charset="-128"/>
                          <a:ea typeface="ＭＳ Ｐゴシック" panose="020B0600070205080204" pitchFamily="50" charset="-128"/>
                        </a:rPr>
                        <a:t>4×4:4(SU-MIMO)×2</a:t>
                      </a:r>
                    </a:p>
                    <a:p>
                      <a:pPr algn="ctr"/>
                      <a:r>
                        <a:rPr kumimoji="1" lang="en-US" altLang="ja-JP" sz="800" b="0" dirty="0" smtClean="0">
                          <a:latin typeface="ＭＳ Ｐゴシック" panose="020B0600070205080204" pitchFamily="50" charset="-128"/>
                          <a:ea typeface="ＭＳ Ｐゴシック" panose="020B0600070205080204" pitchFamily="50" charset="-128"/>
                        </a:rPr>
                        <a:t>4×4:3(MU-MIMO)×2</a:t>
                      </a:r>
                    </a:p>
                  </a:txBody>
                  <a:tcPr/>
                </a:tc>
                <a:extLst>
                  <a:ext uri="{0D108BD9-81ED-4DB2-BD59-A6C34878D82A}">
                    <a16:rowId xmlns:a16="http://schemas.microsoft.com/office/drawing/2014/main" xmlns="" val="10010"/>
                  </a:ext>
                </a:extLst>
              </a:tr>
              <a:tr h="298552">
                <a:tc gridSpan="2">
                  <a:txBody>
                    <a:bodyPr/>
                    <a:lstStyle/>
                    <a:p>
                      <a:r>
                        <a:rPr lang="ja-JP" altLang="en-US" sz="800" b="0" dirty="0" smtClean="0">
                          <a:latin typeface="ＭＳ Ｐゴシック" panose="020B0600070205080204" pitchFamily="50" charset="-128"/>
                          <a:ea typeface="ＭＳ Ｐゴシック" panose="020B0600070205080204" pitchFamily="50" charset="-128"/>
                        </a:rPr>
                        <a:t>ポート数</a:t>
                      </a:r>
                      <a:endParaRPr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GE1</a:t>
                      </a:r>
                      <a:r>
                        <a:rPr kumimoji="1" lang="ja-JP" altLang="en-US" sz="800" b="0" dirty="0" smtClean="0">
                          <a:latin typeface="ＭＳ Ｐゴシック" panose="020B0600070205080204" pitchFamily="50" charset="-128"/>
                          <a:ea typeface="ＭＳ Ｐゴシック" panose="020B0600070205080204" pitchFamily="50" charset="-128"/>
                        </a:rPr>
                        <a:t>ポート</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GE1</a:t>
                      </a:r>
                      <a:r>
                        <a:rPr kumimoji="1" lang="ja-JP" altLang="en-US" sz="800" b="0" dirty="0" smtClean="0">
                          <a:latin typeface="ＭＳ Ｐゴシック" panose="020B0600070205080204" pitchFamily="50" charset="-128"/>
                          <a:ea typeface="ＭＳ Ｐゴシック" panose="020B0600070205080204" pitchFamily="50" charset="-128"/>
                        </a:rPr>
                        <a:t>ポート</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GE2</a:t>
                      </a:r>
                      <a:r>
                        <a:rPr kumimoji="1" lang="ja-JP" altLang="en-US" sz="800" b="0" dirty="0" smtClean="0">
                          <a:latin typeface="ＭＳ Ｐゴシック" panose="020B0600070205080204" pitchFamily="50" charset="-128"/>
                          <a:ea typeface="ＭＳ Ｐゴシック" panose="020B0600070205080204" pitchFamily="50" charset="-128"/>
                        </a:rPr>
                        <a:t>ポート</a:t>
                      </a:r>
                      <a:r>
                        <a:rPr kumimoji="1" lang="en-US" altLang="ja-JP" sz="800" b="0" dirty="0" smtClean="0">
                          <a:latin typeface="ＭＳ Ｐゴシック" panose="020B0600070205080204" pitchFamily="50" charset="-128"/>
                          <a:ea typeface="ＭＳ Ｐゴシック" panose="020B0600070205080204" pitchFamily="50" charset="-128"/>
                        </a:rPr>
                        <a:t>(LAG)</a:t>
                      </a:r>
                      <a:br>
                        <a:rPr kumimoji="1" lang="en-US" altLang="ja-JP" sz="800" b="0" dirty="0" smtClean="0">
                          <a:latin typeface="ＭＳ Ｐゴシック" panose="020B0600070205080204" pitchFamily="50" charset="-128"/>
                          <a:ea typeface="ＭＳ Ｐゴシック" panose="020B0600070205080204" pitchFamily="50" charset="-128"/>
                        </a:rPr>
                      </a:br>
                      <a:r>
                        <a:rPr kumimoji="1" lang="en-US" altLang="ja-JP" sz="600" b="0" dirty="0" smtClean="0">
                          <a:latin typeface="ＭＳ Ｐゴシック" panose="020B0600070205080204" pitchFamily="50" charset="-128"/>
                          <a:ea typeface="ＭＳ Ｐゴシック" panose="020B0600070205080204" pitchFamily="50" charset="-128"/>
                        </a:rPr>
                        <a:t>※AUX1</a:t>
                      </a:r>
                      <a:r>
                        <a:rPr kumimoji="1" lang="ja-JP" altLang="en-US" sz="600" b="0" dirty="0" smtClean="0">
                          <a:latin typeface="ＭＳ Ｐゴシック" panose="020B0600070205080204" pitchFamily="50" charset="-128"/>
                          <a:ea typeface="ＭＳ Ｐゴシック" panose="020B0600070205080204" pitchFamily="50" charset="-128"/>
                        </a:rPr>
                        <a:t>ポート含む</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GE2</a:t>
                      </a:r>
                      <a:r>
                        <a:rPr kumimoji="1" lang="ja-JP" altLang="en-US" sz="800" b="0" dirty="0" smtClean="0">
                          <a:latin typeface="ＭＳ Ｐゴシック" panose="020B0600070205080204" pitchFamily="50" charset="-128"/>
                          <a:ea typeface="ＭＳ Ｐゴシック" panose="020B0600070205080204" pitchFamily="50" charset="-128"/>
                        </a:rPr>
                        <a:t>ポート</a:t>
                      </a:r>
                      <a:r>
                        <a:rPr kumimoji="1" lang="en-US" altLang="ja-JP" sz="800" b="0" dirty="0" smtClean="0">
                          <a:latin typeface="ＭＳ Ｐゴシック" panose="020B0600070205080204" pitchFamily="50" charset="-128"/>
                          <a:ea typeface="ＭＳ Ｐゴシック" panose="020B0600070205080204" pitchFamily="50" charset="-128"/>
                        </a:rPr>
                        <a:t>(LAG)</a:t>
                      </a:r>
                    </a:p>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600" b="0" dirty="0" smtClean="0">
                          <a:latin typeface="ＭＳ Ｐゴシック" panose="020B0600070205080204" pitchFamily="50" charset="-128"/>
                          <a:ea typeface="ＭＳ Ｐゴシック" panose="020B0600070205080204" pitchFamily="50" charset="-128"/>
                        </a:rPr>
                        <a:t>※AUX1</a:t>
                      </a:r>
                      <a:r>
                        <a:rPr kumimoji="1" lang="ja-JP" altLang="en-US" sz="600" b="0" dirty="0" smtClean="0">
                          <a:latin typeface="ＭＳ Ｐゴシック" panose="020B0600070205080204" pitchFamily="50" charset="-128"/>
                          <a:ea typeface="ＭＳ Ｐゴシック" panose="020B0600070205080204" pitchFamily="50" charset="-128"/>
                        </a:rPr>
                        <a:t>ポート含む</a:t>
                      </a: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GE2</a:t>
                      </a:r>
                      <a:r>
                        <a:rPr kumimoji="1" lang="ja-JP" altLang="en-US" sz="800" b="0" dirty="0" smtClean="0">
                          <a:latin typeface="ＭＳ Ｐゴシック" panose="020B0600070205080204" pitchFamily="50" charset="-128"/>
                          <a:ea typeface="ＭＳ Ｐゴシック" panose="020B0600070205080204" pitchFamily="50" charset="-128"/>
                        </a:rPr>
                        <a:t>ポート</a:t>
                      </a:r>
                      <a:r>
                        <a:rPr kumimoji="1" lang="en-US" altLang="ja-JP" sz="800" b="0" dirty="0" smtClean="0">
                          <a:latin typeface="ＭＳ Ｐゴシック" panose="020B0600070205080204" pitchFamily="50" charset="-128"/>
                          <a:ea typeface="ＭＳ Ｐゴシック" panose="020B0600070205080204" pitchFamily="50" charset="-128"/>
                        </a:rPr>
                        <a:t>(LAG)</a:t>
                      </a:r>
                    </a:p>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600" b="0" dirty="0" smtClean="0">
                          <a:latin typeface="ＭＳ Ｐゴシック" panose="020B0600070205080204" pitchFamily="50" charset="-128"/>
                          <a:ea typeface="ＭＳ Ｐゴシック" panose="020B0600070205080204" pitchFamily="50" charset="-128"/>
                        </a:rPr>
                        <a:t>※AUX1</a:t>
                      </a:r>
                      <a:r>
                        <a:rPr kumimoji="1" lang="ja-JP" altLang="en-US" sz="600" b="0" dirty="0" smtClean="0">
                          <a:latin typeface="ＭＳ Ｐゴシック" panose="020B0600070205080204" pitchFamily="50" charset="-128"/>
                          <a:ea typeface="ＭＳ Ｐゴシック" panose="020B0600070205080204" pitchFamily="50" charset="-128"/>
                        </a:rPr>
                        <a:t>ポート含む</a:t>
                      </a:r>
                      <a:endParaRPr kumimoji="1" lang="ja-JP" altLang="en-US" sz="700" b="0" dirty="0" smtClean="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GE2</a:t>
                      </a:r>
                      <a:r>
                        <a:rPr kumimoji="1" lang="ja-JP" altLang="en-US" sz="800" b="0" dirty="0" smtClean="0">
                          <a:latin typeface="ＭＳ Ｐゴシック" panose="020B0600070205080204" pitchFamily="50" charset="-128"/>
                          <a:ea typeface="ＭＳ Ｐゴシック" panose="020B0600070205080204" pitchFamily="50" charset="-128"/>
                        </a:rPr>
                        <a:t>ポート</a:t>
                      </a:r>
                      <a:r>
                        <a:rPr kumimoji="1" lang="en-US" altLang="ja-JP" sz="800" b="0" dirty="0" smtClean="0">
                          <a:latin typeface="ＭＳ Ｐゴシック" panose="020B0600070205080204" pitchFamily="50" charset="-128"/>
                          <a:ea typeface="ＭＳ Ｐゴシック" panose="020B0600070205080204" pitchFamily="50" charset="-128"/>
                        </a:rPr>
                        <a:t>(LAG)</a:t>
                      </a:r>
                    </a:p>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600" b="0" dirty="0" smtClean="0">
                          <a:latin typeface="ＭＳ Ｐゴシック" panose="020B0600070205080204" pitchFamily="50" charset="-128"/>
                          <a:ea typeface="ＭＳ Ｐゴシック" panose="020B0600070205080204" pitchFamily="50" charset="-128"/>
                        </a:rPr>
                        <a:t>※AUX1</a:t>
                      </a:r>
                      <a:r>
                        <a:rPr kumimoji="1" lang="ja-JP" altLang="en-US" sz="600" b="0" dirty="0" smtClean="0">
                          <a:latin typeface="ＭＳ Ｐゴシック" panose="020B0600070205080204" pitchFamily="50" charset="-128"/>
                          <a:ea typeface="ＭＳ Ｐゴシック" panose="020B0600070205080204" pitchFamily="50" charset="-128"/>
                        </a:rPr>
                        <a:t>ポート含む</a:t>
                      </a:r>
                    </a:p>
                  </a:txBody>
                  <a:tcPr/>
                </a:tc>
                <a:extLst>
                  <a:ext uri="{0D108BD9-81ED-4DB2-BD59-A6C34878D82A}">
                    <a16:rowId xmlns:a16="http://schemas.microsoft.com/office/drawing/2014/main" xmlns="" val="10011"/>
                  </a:ext>
                </a:extLst>
              </a:tr>
              <a:tr h="211572">
                <a:tc gridSpan="2">
                  <a:txBody>
                    <a:bodyPr/>
                    <a:lstStyle/>
                    <a:p>
                      <a:r>
                        <a:rPr lang="ja-JP" altLang="en-US" sz="800" b="0" dirty="0" smtClean="0">
                          <a:latin typeface="ＭＳ Ｐゴシック" panose="020B0600070205080204" pitchFamily="50" charset="-128"/>
                          <a:ea typeface="ＭＳ Ｐゴシック" panose="020B0600070205080204" pitchFamily="50" charset="-128"/>
                        </a:rPr>
                        <a:t>最大データ レート</a:t>
                      </a:r>
                      <a:endParaRPr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867 Mbps</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867 Mbps</a:t>
                      </a:r>
                      <a:endParaRPr kumimoji="1" lang="ja-JP" altLang="en-US" sz="800" b="0" dirty="0" smtClean="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1.7 </a:t>
                      </a:r>
                      <a:r>
                        <a:rPr kumimoji="1" lang="en-US" altLang="ja-JP" sz="800" b="0" dirty="0" err="1" smtClean="0">
                          <a:latin typeface="ＭＳ Ｐゴシック" panose="020B0600070205080204" pitchFamily="50" charset="-128"/>
                          <a:ea typeface="ＭＳ Ｐゴシック" panose="020B0600070205080204" pitchFamily="50" charset="-128"/>
                        </a:rPr>
                        <a:t>Gbps</a:t>
                      </a:r>
                      <a:endParaRPr kumimoji="1" lang="ja-JP" altLang="en-US" sz="800" b="0" dirty="0" smtClean="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1.7 </a:t>
                      </a:r>
                      <a:r>
                        <a:rPr kumimoji="1" lang="en-US" altLang="ja-JP" sz="800" b="0" dirty="0" err="1" smtClean="0">
                          <a:latin typeface="ＭＳ Ｐゴシック" panose="020B0600070205080204" pitchFamily="50" charset="-128"/>
                          <a:ea typeface="ＭＳ Ｐゴシック" panose="020B0600070205080204" pitchFamily="50" charset="-128"/>
                        </a:rPr>
                        <a:t>Gbps</a:t>
                      </a:r>
                      <a:endParaRPr kumimoji="1" lang="ja-JP" altLang="en-US" sz="800" b="0" dirty="0" smtClean="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5.2 </a:t>
                      </a:r>
                      <a:r>
                        <a:rPr kumimoji="1" lang="en-US" altLang="ja-JP" sz="800" b="0" dirty="0" err="1" smtClean="0">
                          <a:latin typeface="ＭＳ Ｐゴシック" panose="020B0600070205080204" pitchFamily="50" charset="-128"/>
                          <a:ea typeface="ＭＳ Ｐゴシック" panose="020B0600070205080204" pitchFamily="50" charset="-128"/>
                        </a:rPr>
                        <a:t>Gbps</a:t>
                      </a:r>
                      <a:endParaRPr kumimoji="1" lang="ja-JP" altLang="en-US" sz="800" b="0" dirty="0" smtClean="0">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800" b="0" dirty="0" smtClean="0">
                          <a:latin typeface="ＭＳ Ｐゴシック" panose="020B0600070205080204" pitchFamily="50" charset="-128"/>
                          <a:ea typeface="ＭＳ Ｐゴシック" panose="020B0600070205080204" pitchFamily="50" charset="-128"/>
                        </a:rPr>
                        <a:t>5.2 </a:t>
                      </a:r>
                      <a:r>
                        <a:rPr kumimoji="1" lang="en-US" altLang="ja-JP" sz="800" b="0" dirty="0" err="1" smtClean="0">
                          <a:latin typeface="ＭＳ Ｐゴシック" panose="020B0600070205080204" pitchFamily="50" charset="-128"/>
                          <a:ea typeface="ＭＳ Ｐゴシック" panose="020B0600070205080204" pitchFamily="50" charset="-128"/>
                        </a:rPr>
                        <a:t>Gbps</a:t>
                      </a:r>
                      <a:endParaRPr kumimoji="1" lang="ja-JP" altLang="en-US" sz="800" b="0" dirty="0" smtClean="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xmlns="" val="10012"/>
                  </a:ext>
                </a:extLst>
              </a:tr>
              <a:tr h="328407">
                <a:tc gridSpan="2">
                  <a:txBody>
                    <a:bodyPr/>
                    <a:lstStyle/>
                    <a:p>
                      <a:r>
                        <a:rPr kumimoji="1" lang="en-US" altLang="ja-JP" sz="800" b="0" dirty="0" smtClean="0">
                          <a:latin typeface="ＭＳ Ｐゴシック" panose="020B0600070205080204" pitchFamily="50" charset="-128"/>
                          <a:ea typeface="ＭＳ Ｐゴシック" panose="020B0600070205080204" pitchFamily="50" charset="-128"/>
                        </a:rPr>
                        <a:t>Cisco</a:t>
                      </a:r>
                      <a:r>
                        <a:rPr kumimoji="1" lang="en-US" altLang="ja-JP" sz="800" b="0" baseline="0" dirty="0" smtClean="0">
                          <a:latin typeface="ＭＳ Ｐゴシック" panose="020B0600070205080204" pitchFamily="50" charset="-128"/>
                          <a:ea typeface="ＭＳ Ｐゴシック" panose="020B0600070205080204" pitchFamily="50" charset="-128"/>
                        </a:rPr>
                        <a:t> Mobility Express</a:t>
                      </a:r>
                      <a:r>
                        <a:rPr kumimoji="1" lang="ja-JP" altLang="en-US" sz="800" b="0" baseline="0" dirty="0" smtClean="0">
                          <a:latin typeface="ＭＳ Ｐゴシック" panose="020B0600070205080204" pitchFamily="50" charset="-128"/>
                          <a:ea typeface="ＭＳ Ｐゴシック" panose="020B0600070205080204" pitchFamily="50" charset="-128"/>
                        </a:rPr>
                        <a:t>対応</a:t>
                      </a:r>
                      <a:endParaRPr kumimoji="1" lang="ja-JP" altLang="en-US" sz="800" b="0" dirty="0">
                        <a:latin typeface="ＭＳ Ｐゴシック" panose="020B0600070205080204" pitchFamily="50" charset="-128"/>
                        <a:ea typeface="ＭＳ Ｐゴシック" panose="020B0600070205080204" pitchFamily="50" charset="-128"/>
                      </a:endParaRPr>
                    </a:p>
                  </a:txBody>
                  <a:tcPr/>
                </a:tc>
                <a:tc hMerge="1">
                  <a:txBody>
                    <a:bodyPr/>
                    <a:lstStyle/>
                    <a:p>
                      <a:endParaRPr kumimoji="1" lang="ja-JP" altLang="en-US"/>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xmlns="" val="10013"/>
                  </a:ext>
                </a:extLst>
              </a:tr>
              <a:tr h="567249">
                <a:tc rowSpan="2">
                  <a:txBody>
                    <a:bodyPr/>
                    <a:lstStyle/>
                    <a:p>
                      <a:pPr algn="ctr"/>
                      <a:r>
                        <a:rPr kumimoji="1" lang="en-US" altLang="ja-JP" sz="800" b="0" dirty="0" smtClean="0">
                          <a:latin typeface="ＭＳ Ｐゴシック" panose="020B0600070205080204" pitchFamily="50" charset="-128"/>
                          <a:ea typeface="ＭＳ Ｐゴシック" panose="020B0600070205080204" pitchFamily="50" charset="-128"/>
                        </a:rPr>
                        <a:t>Mobility Express</a:t>
                      </a:r>
                      <a:br>
                        <a:rPr kumimoji="1" lang="en-US" altLang="ja-JP" sz="800" b="0" dirty="0" smtClean="0">
                          <a:latin typeface="ＭＳ Ｐゴシック" panose="020B0600070205080204" pitchFamily="50" charset="-128"/>
                          <a:ea typeface="ＭＳ Ｐゴシック" panose="020B0600070205080204" pitchFamily="50" charset="-128"/>
                        </a:rPr>
                      </a:br>
                      <a:r>
                        <a:rPr kumimoji="1" lang="en-US" altLang="ja-JP" sz="800" b="0" dirty="0" smtClean="0">
                          <a:latin typeface="ＭＳ Ｐゴシック" panose="020B0600070205080204" pitchFamily="50" charset="-128"/>
                          <a:ea typeface="ＭＳ Ｐゴシック" panose="020B0600070205080204" pitchFamily="50" charset="-128"/>
                        </a:rPr>
                        <a:t>8.4</a:t>
                      </a:r>
                      <a:r>
                        <a:rPr kumimoji="1" lang="ja-JP" altLang="en-US" sz="800" b="0" dirty="0" smtClean="0">
                          <a:latin typeface="ＭＳ Ｐゴシック" panose="020B0600070205080204" pitchFamily="50" charset="-128"/>
                          <a:ea typeface="ＭＳ Ｐゴシック" panose="020B0600070205080204" pitchFamily="50" charset="-128"/>
                        </a:rPr>
                        <a:t>利用時</a:t>
                      </a:r>
                      <a:endParaRPr kumimoji="1" lang="ja-JP" altLang="en-US" sz="800" b="0" dirty="0">
                        <a:latin typeface="ＭＳ Ｐゴシック" panose="020B0600070205080204" pitchFamily="50" charset="-128"/>
                        <a:ea typeface="ＭＳ Ｐゴシック" panose="020B0600070205080204" pitchFamily="50" charset="-128"/>
                      </a:endParaRPr>
                    </a:p>
                  </a:txBody>
                  <a:tcPr anchor="ct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コントロール可能な</a:t>
                      </a:r>
                      <a:r>
                        <a:rPr kumimoji="1" lang="en-US" altLang="ja-JP" sz="800" b="0" dirty="0" smtClean="0">
                          <a:latin typeface="ＭＳ Ｐゴシック" panose="020B0600070205080204" pitchFamily="50" charset="-128"/>
                          <a:ea typeface="ＭＳ Ｐゴシック" panose="020B0600070205080204" pitchFamily="50" charset="-128"/>
                        </a:rPr>
                        <a:t>AP</a:t>
                      </a:r>
                      <a:r>
                        <a:rPr kumimoji="1" lang="ja-JP" altLang="en-US" sz="800" b="0" dirty="0" smtClean="0">
                          <a:latin typeface="ＭＳ Ｐゴシック" panose="020B0600070205080204" pitchFamily="50" charset="-128"/>
                          <a:ea typeface="ＭＳ Ｐゴシック" panose="020B0600070205080204" pitchFamily="50" charset="-128"/>
                        </a:rPr>
                        <a:t>数</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50</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50</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50</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50</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100</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100</a:t>
                      </a:r>
                      <a:endParaRPr kumimoji="1" lang="ja-JP" altLang="en-US" sz="800" b="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xmlns="" val="10014"/>
                  </a:ext>
                </a:extLst>
              </a:tr>
              <a:tr h="328407">
                <a:tc vMerge="1">
                  <a:txBody>
                    <a:bodyPr/>
                    <a:lstStyle/>
                    <a:p>
                      <a:endParaRPr kumimoji="1" lang="ja-JP" altLang="en-US" sz="700" dirty="0"/>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クライアント数</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1,000</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1,000</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1,000</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1,000</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2,000</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en-US" altLang="ja-JP" sz="800" b="0" dirty="0" smtClean="0">
                          <a:latin typeface="ＭＳ Ｐゴシック" panose="020B0600070205080204" pitchFamily="50" charset="-128"/>
                          <a:ea typeface="ＭＳ Ｐゴシック" panose="020B0600070205080204" pitchFamily="50" charset="-128"/>
                        </a:rPr>
                        <a:t>2,000</a:t>
                      </a:r>
                      <a:endParaRPr kumimoji="1" lang="ja-JP" altLang="en-US" sz="800" b="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xmlns="" val="10015"/>
                  </a:ext>
                </a:extLst>
              </a:tr>
              <a:tr h="211572">
                <a:tc gridSpan="2">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800" b="0" dirty="0" smtClean="0">
                          <a:latin typeface="ＭＳ Ｐゴシック" panose="020B0600070205080204" pitchFamily="50" charset="-128"/>
                          <a:ea typeface="ＭＳ Ｐゴシック" panose="020B0600070205080204" pitchFamily="50" charset="-128"/>
                        </a:rPr>
                        <a:t>Band Select</a:t>
                      </a:r>
                    </a:p>
                  </a:txBody>
                  <a:tcPr/>
                </a:tc>
                <a:tc hMerge="1">
                  <a:txBody>
                    <a:bodyPr/>
                    <a:lstStyle/>
                    <a:p>
                      <a:endParaRPr kumimoji="1" lang="ja-JP" altLang="en-US"/>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xmlns="" val="10016"/>
                  </a:ext>
                </a:extLst>
              </a:tr>
              <a:tr h="211572">
                <a:tc gridSpan="2">
                  <a:txBody>
                    <a:bodyPr/>
                    <a:lstStyle/>
                    <a:p>
                      <a:r>
                        <a:rPr kumimoji="1" lang="en-US" altLang="ja-JP" sz="800" b="0" dirty="0" smtClean="0">
                          <a:latin typeface="ＭＳ Ｐゴシック" panose="020B0600070205080204" pitchFamily="50" charset="-128"/>
                          <a:ea typeface="ＭＳ Ｐゴシック" panose="020B0600070205080204" pitchFamily="50" charset="-128"/>
                        </a:rPr>
                        <a:t>Clean Air</a:t>
                      </a:r>
                    </a:p>
                  </a:txBody>
                  <a:tcPr/>
                </a:tc>
                <a:tc hMerge="1">
                  <a:txBody>
                    <a:bodyPr/>
                    <a:lstStyle/>
                    <a:p>
                      <a:endParaRPr kumimoji="1" lang="ja-JP" altLang="en-US"/>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en-US" altLang="ja-JP" sz="800" b="0" dirty="0" smtClean="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xmlns="" val="10017"/>
                  </a:ext>
                </a:extLst>
              </a:tr>
              <a:tr h="211572">
                <a:tc gridSpan="2">
                  <a:txBody>
                    <a:bodyPr/>
                    <a:lstStyle/>
                    <a:p>
                      <a:r>
                        <a:rPr lang="en-US" altLang="ja-JP" sz="800" b="0" dirty="0" smtClean="0">
                          <a:latin typeface="ＭＳ Ｐゴシック" panose="020B0600070205080204" pitchFamily="50" charset="-128"/>
                          <a:ea typeface="ＭＳ Ｐゴシック" panose="020B0600070205080204" pitchFamily="50" charset="-128"/>
                        </a:rPr>
                        <a:t>Client Link</a:t>
                      </a:r>
                    </a:p>
                  </a:txBody>
                  <a:tcPr/>
                </a:tc>
                <a:tc hMerge="1">
                  <a:txBody>
                    <a:bodyPr/>
                    <a:lstStyle/>
                    <a:p>
                      <a:endParaRPr kumimoji="1" lang="ja-JP" altLang="en-US"/>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800" b="0" dirty="0" smtClean="0">
                          <a:latin typeface="ＭＳ Ｐゴシック" panose="020B0600070205080204" pitchFamily="50" charset="-128"/>
                          <a:ea typeface="ＭＳ Ｐゴシック" panose="020B0600070205080204" pitchFamily="50" charset="-128"/>
                        </a:rPr>
                        <a:t>○</a:t>
                      </a:r>
                      <a:endParaRPr kumimoji="1" lang="ja-JP" altLang="en-US" sz="800" b="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xmlns="" val="10018"/>
                  </a:ext>
                </a:extLst>
              </a:tr>
            </a:tbl>
          </a:graphicData>
        </a:graphic>
      </p:graphicFrame>
    </p:spTree>
    <p:extLst>
      <p:ext uri="{BB962C8B-B14F-4D97-AF65-F5344CB8AC3E}">
        <p14:creationId xmlns:p14="http://schemas.microsoft.com/office/powerpoint/2010/main" val="752995010"/>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ＭＳ Ｐゴシック" panose="020B0600070205080204" pitchFamily="50" charset="-128"/>
                <a:ea typeface="ＭＳ Ｐゴシック" panose="020B0600070205080204" pitchFamily="50" charset="-128"/>
              </a:rPr>
              <a:t>Cisco</a:t>
            </a:r>
            <a:r>
              <a:rPr kumimoji="1" lang="en-US" altLang="ja-JP" dirty="0" smtClean="0"/>
              <a:t/>
            </a:r>
            <a:br>
              <a:rPr kumimoji="1" lang="en-US" altLang="ja-JP" dirty="0" smtClean="0"/>
            </a:br>
            <a:r>
              <a:rPr kumimoji="1" lang="ja-JP" altLang="en-US" dirty="0" smtClean="0"/>
              <a:t>無線製品比較ガイド</a:t>
            </a:r>
            <a:endParaRPr kumimoji="1" lang="ja-JP" altLang="en-US" dirty="0"/>
          </a:p>
        </p:txBody>
      </p:sp>
    </p:spTree>
    <p:extLst>
      <p:ext uri="{BB962C8B-B14F-4D97-AF65-F5344CB8AC3E}">
        <p14:creationId xmlns:p14="http://schemas.microsoft.com/office/powerpoint/2010/main" val="466001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62301" y="1073150"/>
            <a:ext cx="8277344" cy="3517900"/>
          </a:xfrm>
        </p:spPr>
        <p:txBody>
          <a:bodyPr/>
          <a:lstStyle/>
          <a:p>
            <a:r>
              <a:rPr kumimoji="1" lang="ja-JP" altLang="en-US" dirty="0" smtClean="0">
                <a:latin typeface="ＭＳ Ｐゴシック" panose="020B0600070205080204" pitchFamily="50" charset="-128"/>
                <a:ea typeface="ＭＳ Ｐゴシック" panose="020B0600070205080204" pitchFamily="50" charset="-128"/>
              </a:rPr>
              <a:t>パートナー ポータル</a:t>
            </a:r>
            <a:r>
              <a:rPr kumimoji="1" lang="en-US" altLang="ja-JP" dirty="0" smtClean="0">
                <a:latin typeface="ＭＳ Ｐゴシック" panose="020B0600070205080204" pitchFamily="50" charset="-128"/>
                <a:ea typeface="ＭＳ Ｐゴシック" panose="020B0600070205080204" pitchFamily="50" charset="-128"/>
              </a:rPr>
              <a:t> &gt; </a:t>
            </a:r>
            <a:r>
              <a:rPr kumimoji="1" lang="ja-JP" altLang="en-US" dirty="0" smtClean="0">
                <a:latin typeface="ＭＳ Ｐゴシック" panose="020B0600070205080204" pitchFamily="50" charset="-128"/>
                <a:ea typeface="ＭＳ Ｐゴシック" panose="020B0600070205080204" pitchFamily="50" charset="-128"/>
              </a:rPr>
              <a:t>提案資料</a:t>
            </a:r>
            <a:r>
              <a:rPr kumimoji="1" lang="en-US" altLang="ja-JP" dirty="0" smtClean="0">
                <a:latin typeface="ＭＳ Ｐゴシック" panose="020B0600070205080204" pitchFamily="50" charset="-128"/>
                <a:ea typeface="ＭＳ Ｐゴシック" panose="020B0600070205080204" pitchFamily="50" charset="-128"/>
              </a:rPr>
              <a:t> &gt; </a:t>
            </a:r>
            <a:r>
              <a:rPr kumimoji="1" lang="ja-JP" altLang="en-US" dirty="0" smtClean="0">
                <a:latin typeface="ＭＳ Ｐゴシック" panose="020B0600070205080204" pitchFamily="50" charset="-128"/>
                <a:ea typeface="ＭＳ Ｐゴシック" panose="020B0600070205080204" pitchFamily="50" charset="-128"/>
              </a:rPr>
              <a:t>ワイヤレス製品</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タイトル 2"/>
          <p:cNvSpPr>
            <a:spLocks noGrp="1"/>
          </p:cNvSpPr>
          <p:nvPr>
            <p:ph type="title"/>
          </p:nvPr>
        </p:nvSpPr>
        <p:spPr/>
        <p:txBody>
          <a:bodyPr/>
          <a:lstStyle/>
          <a:p>
            <a:r>
              <a:rPr kumimoji="1" lang="ja-JP" altLang="en-US" dirty="0" smtClean="0">
                <a:ea typeface="ＭＳ Ｐゴシック" panose="020B0600070205080204" pitchFamily="50" charset="-128"/>
              </a:rPr>
              <a:t>シスコ ワイヤレス</a:t>
            </a:r>
            <a:r>
              <a:rPr kumimoji="1" lang="en-US" altLang="ja-JP" dirty="0" smtClean="0">
                <a:ea typeface="ＭＳ Ｐゴシック" panose="020B0600070205080204" pitchFamily="50" charset="-128"/>
              </a:rPr>
              <a:t>LAN</a:t>
            </a:r>
            <a:r>
              <a:rPr kumimoji="1" lang="ja-JP" altLang="en-US" dirty="0" smtClean="0">
                <a:ea typeface="ＭＳ Ｐゴシック" panose="020B0600070205080204" pitchFamily="50" charset="-128"/>
              </a:rPr>
              <a:t> セレクト ガイド</a:t>
            </a:r>
            <a:endParaRPr kumimoji="1" lang="ja-JP" altLang="en-US" dirty="0">
              <a:ea typeface="ＭＳ Ｐゴシック" panose="020B0600070205080204"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943" y="1410311"/>
            <a:ext cx="2694895" cy="3513079"/>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07" y="1880213"/>
            <a:ext cx="4648877" cy="2903371"/>
          </a:xfrm>
          <a:prstGeom prst="rect">
            <a:avLst/>
          </a:prstGeom>
          <a:ln>
            <a:noFill/>
          </a:ln>
          <a:effectLst>
            <a:outerShdw blurRad="292100" dist="139700" dir="2700000" algn="tl" rotWithShape="0">
              <a:srgbClr val="333333">
                <a:alpha val="65000"/>
              </a:srgbClr>
            </a:outerShdw>
          </a:effectLst>
        </p:spPr>
      </p:pic>
      <p:sp>
        <p:nvSpPr>
          <p:cNvPr id="6" name="三角形 5"/>
          <p:cNvSpPr/>
          <p:nvPr/>
        </p:nvSpPr>
        <p:spPr>
          <a:xfrm rot="5400000">
            <a:off x="4801687" y="3226216"/>
            <a:ext cx="2067652" cy="225468"/>
          </a:xfrm>
          <a:prstGeom prst="triangl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1241580" y="3892062"/>
            <a:ext cx="1776224" cy="250092"/>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678180" y="4867236"/>
            <a:ext cx="4538587" cy="261610"/>
          </a:xfrm>
          <a:prstGeom prst="rect">
            <a:avLst/>
          </a:prstGeom>
          <a:noFill/>
        </p:spPr>
        <p:txBody>
          <a:bodyPr wrap="square" rtlCol="0">
            <a:spAutoFit/>
          </a:bodyPr>
          <a:lstStyle/>
          <a:p>
            <a:pPr algn="ctr"/>
            <a:r>
              <a:rPr kumimoji="1" lang="en-US" altLang="ja-JP" sz="1100" dirty="0">
                <a:latin typeface="ＭＳ Ｐゴシック" panose="020B0600070205080204" pitchFamily="50" charset="-128"/>
                <a:ea typeface="ＭＳ Ｐゴシック" panose="020B0600070205080204" pitchFamily="50" charset="-128"/>
              </a:rPr>
              <a:t>http://</a:t>
            </a:r>
            <a:r>
              <a:rPr kumimoji="1" lang="en-US" altLang="ja-JP" sz="1100" dirty="0" smtClean="0">
                <a:latin typeface="ＭＳ Ｐゴシック" panose="020B0600070205080204" pitchFamily="50" charset="-128"/>
                <a:ea typeface="ＭＳ Ｐゴシック" panose="020B0600070205080204" pitchFamily="50" charset="-128"/>
              </a:rPr>
              <a:t>www.cisco.com/jp/go/start-partner</a:t>
            </a:r>
            <a:endParaRPr kumimoji="1" lang="ja-JP" altLang="en-US" sz="1100" dirty="0" smtClean="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10971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436" y="2122591"/>
            <a:ext cx="2180608" cy="2903371"/>
          </a:xfrm>
          <a:prstGeom prst="rect">
            <a:avLst/>
          </a:prstGeom>
          <a:ln>
            <a:noFill/>
          </a:ln>
          <a:effectLst>
            <a:outerShdw blurRad="292100" dist="139700" dir="2700000" algn="tl" rotWithShape="0">
              <a:srgbClr val="333333">
                <a:alpha val="65000"/>
              </a:srgbClr>
            </a:outerShdw>
          </a:effectLst>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985" y="2122590"/>
            <a:ext cx="2184756" cy="2903371"/>
          </a:xfrm>
          <a:prstGeom prst="rect">
            <a:avLst/>
          </a:prstGeom>
          <a:ln>
            <a:noFill/>
          </a:ln>
          <a:effectLst>
            <a:outerShdw blurRad="292100" dist="139700" dir="2700000" algn="tl" rotWithShape="0">
              <a:srgbClr val="333333">
                <a:alpha val="65000"/>
              </a:srgbClr>
            </a:outerShdw>
          </a:effec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1715" y="2122590"/>
            <a:ext cx="2185776" cy="2903371"/>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05" y="2122589"/>
            <a:ext cx="2227186" cy="2903371"/>
          </a:xfrm>
          <a:prstGeom prst="rect">
            <a:avLst/>
          </a:prstGeom>
          <a:ln>
            <a:noFill/>
          </a:ln>
          <a:effectLst>
            <a:outerShdw blurRad="292100" dist="139700" dir="2700000" algn="tl" rotWithShape="0">
              <a:srgbClr val="333333">
                <a:alpha val="65000"/>
              </a:srgbClr>
            </a:outerShdw>
          </a:effectLst>
        </p:spPr>
      </p:pic>
      <p:sp>
        <p:nvSpPr>
          <p:cNvPr id="6" name="タイトル 5"/>
          <p:cNvSpPr>
            <a:spLocks noGrp="1"/>
          </p:cNvSpPr>
          <p:nvPr>
            <p:ph type="title"/>
          </p:nvPr>
        </p:nvSpPr>
        <p:spPr/>
        <p:txBody>
          <a:bodyPr/>
          <a:lstStyle/>
          <a:p>
            <a:r>
              <a:rPr kumimoji="1" lang="ja-JP" altLang="en-US" dirty="0">
                <a:ea typeface="ＭＳ Ｐゴシック" panose="020B0600070205080204" pitchFamily="50" charset="-128"/>
              </a:rPr>
              <a:t>シスコ ワイヤレス</a:t>
            </a:r>
            <a:r>
              <a:rPr kumimoji="1" lang="en-US" altLang="ja-JP" dirty="0">
                <a:ea typeface="ＭＳ Ｐゴシック" panose="020B0600070205080204" pitchFamily="50" charset="-128"/>
              </a:rPr>
              <a:t>LAN</a:t>
            </a:r>
            <a:r>
              <a:rPr kumimoji="1" lang="ja-JP" altLang="en-US" dirty="0">
                <a:ea typeface="ＭＳ Ｐゴシック" panose="020B0600070205080204" pitchFamily="50" charset="-128"/>
              </a:rPr>
              <a:t> </a:t>
            </a:r>
            <a:r>
              <a:rPr kumimoji="1" lang="ja-JP" altLang="en-US" dirty="0" smtClean="0">
                <a:ea typeface="ＭＳ Ｐゴシック" panose="020B0600070205080204" pitchFamily="50" charset="-128"/>
              </a:rPr>
              <a:t>セレクト ガイド</a:t>
            </a:r>
            <a:endParaRPr kumimoji="1" lang="ja-JP" altLang="en-US" dirty="0">
              <a:ea typeface="ＭＳ Ｐゴシック" panose="020B0600070205080204" pitchFamily="50" charset="-128"/>
            </a:endParaRPr>
          </a:p>
        </p:txBody>
      </p:sp>
      <p:sp>
        <p:nvSpPr>
          <p:cNvPr id="8" name="テキスト ボックス 7"/>
          <p:cNvSpPr txBox="1"/>
          <p:nvPr/>
        </p:nvSpPr>
        <p:spPr>
          <a:xfrm>
            <a:off x="1478159" y="1033574"/>
            <a:ext cx="6199406" cy="919401"/>
          </a:xfrm>
          <a:prstGeom prst="round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Wingdings" charset="2"/>
              <a:buChar char="ü"/>
            </a:pPr>
            <a:r>
              <a:rPr kumimoji="1" lang="en-US" altLang="ja-JP" sz="2400" dirty="0" err="1" smtClean="0">
                <a:solidFill>
                  <a:schemeClr val="tx2"/>
                </a:solidFill>
                <a:ea typeface="ＭＳ Ｐゴシック" panose="020B0600070205080204" pitchFamily="50" charset="-128"/>
              </a:rPr>
              <a:t>Aironet</a:t>
            </a:r>
            <a:r>
              <a:rPr kumimoji="1" lang="ja-JP" altLang="en-US" sz="2400" dirty="0" smtClean="0">
                <a:solidFill>
                  <a:schemeClr val="tx2"/>
                </a:solidFill>
                <a:ea typeface="ＭＳ Ｐゴシック" panose="020B0600070205080204" pitchFamily="50" charset="-128"/>
              </a:rPr>
              <a:t>、</a:t>
            </a:r>
            <a:r>
              <a:rPr kumimoji="1" lang="en-US" altLang="ja-JP" sz="2400" dirty="0" smtClean="0">
                <a:solidFill>
                  <a:schemeClr val="tx2"/>
                </a:solidFill>
                <a:ea typeface="ＭＳ Ｐゴシック" panose="020B0600070205080204" pitchFamily="50" charset="-128"/>
              </a:rPr>
              <a:t>WAP</a:t>
            </a:r>
            <a:r>
              <a:rPr kumimoji="1" lang="ja-JP" altLang="en-US" sz="2400" dirty="0" smtClean="0">
                <a:solidFill>
                  <a:schemeClr val="tx2"/>
                </a:solidFill>
                <a:ea typeface="ＭＳ Ｐゴシック" panose="020B0600070205080204" pitchFamily="50" charset="-128"/>
              </a:rPr>
              <a:t>、</a:t>
            </a:r>
            <a:r>
              <a:rPr kumimoji="1" lang="en-US" altLang="ja-JP" sz="2400" dirty="0" smtClean="0">
                <a:solidFill>
                  <a:schemeClr val="tx2"/>
                </a:solidFill>
                <a:ea typeface="ＭＳ Ｐゴシック" panose="020B0600070205080204" pitchFamily="50" charset="-128"/>
              </a:rPr>
              <a:t>Meraki</a:t>
            </a:r>
            <a:r>
              <a:rPr kumimoji="1" lang="ja-JP" altLang="en-US" sz="2400" dirty="0" smtClean="0">
                <a:solidFill>
                  <a:schemeClr val="tx2"/>
                </a:solidFill>
                <a:ea typeface="ＭＳ Ｐゴシック" panose="020B0600070205080204" pitchFamily="50" charset="-128"/>
              </a:rPr>
              <a:t>それぞれのポイント</a:t>
            </a:r>
            <a:endParaRPr kumimoji="1" lang="en-US" altLang="ja-JP" sz="2400" dirty="0" smtClean="0">
              <a:solidFill>
                <a:schemeClr val="tx2"/>
              </a:solidFill>
              <a:ea typeface="ＭＳ Ｐゴシック" panose="020B0600070205080204" pitchFamily="50" charset="-128"/>
            </a:endParaRPr>
          </a:p>
          <a:p>
            <a:pPr marL="285750" indent="-285750">
              <a:buFont typeface="Wingdings" charset="2"/>
              <a:buChar char="ü"/>
            </a:pPr>
            <a:r>
              <a:rPr kumimoji="1" lang="ja-JP" altLang="en-US" sz="2400" dirty="0" smtClean="0">
                <a:solidFill>
                  <a:schemeClr val="tx2"/>
                </a:solidFill>
                <a:ea typeface="ＭＳ Ｐゴシック" panose="020B0600070205080204" pitchFamily="50" charset="-128"/>
              </a:rPr>
              <a:t>利用シーンに合わせた選択基準</a:t>
            </a:r>
          </a:p>
        </p:txBody>
      </p:sp>
    </p:spTree>
    <p:extLst>
      <p:ext uri="{BB962C8B-B14F-4D97-AF65-F5344CB8AC3E}">
        <p14:creationId xmlns:p14="http://schemas.microsoft.com/office/powerpoint/2010/main" val="30559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831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algn="ctr" defTabSz="457178"/>
            <a:r>
              <a:rPr lang="ja-JP" altLang="en-US" sz="33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書く</a:t>
            </a:r>
            <a:r>
              <a:rPr lang="en-US" altLang="ja-JP" sz="40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40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（チームを作る）</a:t>
            </a:r>
            <a:endParaRPr lang="en-US"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7389" y="1347614"/>
            <a:ext cx="5474932" cy="32403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le 5"/>
          <p:cNvSpPr/>
          <p:nvPr/>
        </p:nvSpPr>
        <p:spPr>
          <a:xfrm>
            <a:off x="4932040" y="3363838"/>
            <a:ext cx="936104" cy="432048"/>
          </a:xfrm>
          <a:prstGeom prst="roundRect">
            <a:avLst/>
          </a:prstGeom>
          <a:noFill/>
          <a:ln>
            <a:solidFill>
              <a:srgbClr val="FF0000"/>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sp>
        <p:nvSpPr>
          <p:cNvPr id="7" name="Right Arrow 6"/>
          <p:cNvSpPr/>
          <p:nvPr/>
        </p:nvSpPr>
        <p:spPr>
          <a:xfrm rot="10800000">
            <a:off x="5868144" y="3402382"/>
            <a:ext cx="1872208" cy="288032"/>
          </a:xfrm>
          <a:prstGeom prst="rightArrow">
            <a:avLst/>
          </a:prstGeom>
          <a:solidFill>
            <a:srgbClr val="FF0000"/>
          </a:solidFill>
          <a:ln>
            <a:solidFill>
              <a:schemeClr val="bg1"/>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sp>
        <p:nvSpPr>
          <p:cNvPr id="8" name="TextBox 7"/>
          <p:cNvSpPr txBox="1"/>
          <p:nvPr/>
        </p:nvSpPr>
        <p:spPr>
          <a:xfrm>
            <a:off x="5940152" y="3690415"/>
            <a:ext cx="2808312" cy="461665"/>
          </a:xfrm>
          <a:prstGeom prst="rect">
            <a:avLst/>
          </a:prstGeom>
          <a:noFill/>
        </p:spPr>
        <p:txBody>
          <a:bodyPr wrap="square" rtlCol="0">
            <a:spAutoFit/>
          </a:bodyPr>
          <a:lstStyle/>
          <a:p>
            <a:pPr defTabSz="685800" fontAlgn="auto">
              <a:spcBef>
                <a:spcPts val="0"/>
              </a:spcBef>
              <a:spcAft>
                <a:spcPts val="0"/>
              </a:spcAft>
            </a:pPr>
            <a:r>
              <a:rPr kumimoji="1" lang="ja-JP" altLang="en-US" sz="1200" dirty="0">
                <a:solidFill>
                  <a:prstClr val="black"/>
                </a:solidFill>
                <a:latin typeface="Arial"/>
                <a:ea typeface="ＭＳ Ｐゴシック" charset="-128"/>
                <a:cs typeface=""/>
              </a:rPr>
              <a:t>①チーム名、目的、参加メンバーを</a:t>
            </a:r>
            <a:endParaRPr kumimoji="1" lang="en-US" altLang="ja-JP" sz="1200" dirty="0">
              <a:solidFill>
                <a:prstClr val="black"/>
              </a:solidFill>
              <a:latin typeface="Arial"/>
              <a:ea typeface="ＭＳ Ｐゴシック" charset="-128"/>
              <a:cs typeface=""/>
            </a:endParaRPr>
          </a:p>
          <a:p>
            <a:pPr defTabSz="685800" fontAlgn="auto">
              <a:spcBef>
                <a:spcPts val="0"/>
              </a:spcBef>
              <a:spcAft>
                <a:spcPts val="0"/>
              </a:spcAft>
            </a:pPr>
            <a:r>
              <a:rPr lang="ja-JP" altLang="en-US" sz="1200" dirty="0">
                <a:solidFill>
                  <a:prstClr val="black"/>
                </a:solidFill>
                <a:latin typeface="Arial"/>
                <a:ea typeface="ＭＳ Ｐゴシック" charset="-128"/>
                <a:cs typeface=""/>
              </a:rPr>
              <a:t>決める</a:t>
            </a:r>
            <a:endParaRPr kumimoji="1" lang="ja-JP" altLang="en-US" sz="1200" dirty="0">
              <a:solidFill>
                <a:prstClr val="black"/>
              </a:solidFill>
              <a:latin typeface="Arial"/>
              <a:ea typeface="ＭＳ Ｐゴシック" charset="-128"/>
              <a:cs typeface=""/>
            </a:endParaRPr>
          </a:p>
        </p:txBody>
      </p:sp>
      <p:sp>
        <p:nvSpPr>
          <p:cNvPr id="10" name="Right Arrow 9"/>
          <p:cNvSpPr/>
          <p:nvPr/>
        </p:nvSpPr>
        <p:spPr>
          <a:xfrm>
            <a:off x="971601" y="2323284"/>
            <a:ext cx="1152128" cy="288032"/>
          </a:xfrm>
          <a:prstGeom prst="rightArrow">
            <a:avLst/>
          </a:prstGeom>
          <a:solidFill>
            <a:srgbClr val="FF0000"/>
          </a:solidFill>
          <a:ln>
            <a:solidFill>
              <a:schemeClr val="bg1"/>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sp>
        <p:nvSpPr>
          <p:cNvPr id="11" name="Rounded Rectangle 10"/>
          <p:cNvSpPr/>
          <p:nvPr/>
        </p:nvSpPr>
        <p:spPr>
          <a:xfrm>
            <a:off x="2195737" y="2323283"/>
            <a:ext cx="1152128" cy="2192682"/>
          </a:xfrm>
          <a:prstGeom prst="roundRect">
            <a:avLst/>
          </a:prstGeom>
          <a:noFill/>
          <a:ln>
            <a:solidFill>
              <a:srgbClr val="FF0000"/>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sp>
        <p:nvSpPr>
          <p:cNvPr id="12" name="TextBox 11"/>
          <p:cNvSpPr txBox="1"/>
          <p:nvPr/>
        </p:nvSpPr>
        <p:spPr>
          <a:xfrm>
            <a:off x="337699" y="2612296"/>
            <a:ext cx="1944216" cy="276999"/>
          </a:xfrm>
          <a:prstGeom prst="rect">
            <a:avLst/>
          </a:prstGeom>
          <a:noFill/>
        </p:spPr>
        <p:txBody>
          <a:bodyPr wrap="square" rtlCol="0">
            <a:spAutoFit/>
          </a:bodyPr>
          <a:lstStyle/>
          <a:p>
            <a:pPr defTabSz="685800" fontAlgn="auto">
              <a:spcBef>
                <a:spcPts val="0"/>
              </a:spcBef>
              <a:spcAft>
                <a:spcPts val="0"/>
              </a:spcAft>
            </a:pPr>
            <a:r>
              <a:rPr lang="ja-JP" altLang="en-US" sz="1200" dirty="0">
                <a:solidFill>
                  <a:prstClr val="black"/>
                </a:solidFill>
                <a:latin typeface="Arial"/>
                <a:ea typeface="ＭＳ Ｐゴシック" charset="-128"/>
                <a:cs typeface=""/>
              </a:rPr>
              <a:t>②</a:t>
            </a:r>
            <a:r>
              <a:rPr kumimoji="1" lang="ja-JP" altLang="en-US" sz="1200" dirty="0">
                <a:solidFill>
                  <a:prstClr val="black"/>
                </a:solidFill>
                <a:latin typeface="Arial"/>
                <a:ea typeface="ＭＳ Ｐゴシック" charset="-128"/>
                <a:cs typeface=""/>
              </a:rPr>
              <a:t>メンバーを招待する</a:t>
            </a:r>
          </a:p>
        </p:txBody>
      </p:sp>
      <p:pic>
        <p:nvPicPr>
          <p:cNvPr id="13" name="図 12"/>
          <p:cNvPicPr>
            <a:picLocks noChangeAspect="1"/>
          </p:cNvPicPr>
          <p:nvPr/>
        </p:nvPicPr>
        <p:blipFill>
          <a:blip r:embed="rId3"/>
          <a:stretch>
            <a:fillRect/>
          </a:stretch>
        </p:blipFill>
        <p:spPr>
          <a:xfrm>
            <a:off x="7636505" y="33939"/>
            <a:ext cx="1422452" cy="1422452"/>
          </a:xfrm>
          <a:prstGeom prst="rect">
            <a:avLst/>
          </a:prstGeom>
        </p:spPr>
      </p:pic>
    </p:spTree>
    <p:extLst>
      <p:ext uri="{BB962C8B-B14F-4D97-AF65-F5344CB8AC3E}">
        <p14:creationId xmlns:p14="http://schemas.microsoft.com/office/powerpoint/2010/main" val="195251889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smtClean="0">
                <a:latin typeface="Meiryo" charset="-128"/>
                <a:ea typeface="Meiryo" charset="-128"/>
                <a:cs typeface="Meiryo" charset="-128"/>
              </a:rPr>
              <a:t>シスコシステムズ合同会社</a:t>
            </a:r>
            <a:endParaRPr kumimoji="1" lang="en-US" altLang="ja-JP" dirty="0" smtClean="0">
              <a:latin typeface="Meiryo" charset="-128"/>
              <a:ea typeface="Meiryo" charset="-128"/>
              <a:cs typeface="Meiryo" charset="-128"/>
            </a:endParaRPr>
          </a:p>
          <a:p>
            <a:r>
              <a:rPr kumimoji="1" lang="ja-JP" altLang="en-US" dirty="0" smtClean="0">
                <a:latin typeface="Meiryo" charset="-128"/>
                <a:ea typeface="Meiryo" charset="-128"/>
                <a:cs typeface="Meiryo" charset="-128"/>
              </a:rPr>
              <a:t>セキュリティ事業</a:t>
            </a:r>
            <a:endParaRPr kumimoji="1" lang="ja-JP" altLang="en-US" dirty="0">
              <a:latin typeface="Meiryo" charset="-128"/>
              <a:ea typeface="Meiryo" charset="-128"/>
              <a:cs typeface="Meiryo" charset="-128"/>
            </a:endParaRPr>
          </a:p>
        </p:txBody>
      </p:sp>
      <p:sp>
        <p:nvSpPr>
          <p:cNvPr id="3" name="テキスト プレースホルダー 2"/>
          <p:cNvSpPr>
            <a:spLocks noGrp="1"/>
          </p:cNvSpPr>
          <p:nvPr>
            <p:ph type="body" sz="quarter" idx="11"/>
          </p:nvPr>
        </p:nvSpPr>
        <p:spPr/>
        <p:txBody>
          <a:bodyPr/>
          <a:lstStyle/>
          <a:p>
            <a:endParaRPr kumimoji="1" lang="ja-JP" altLang="en-US" dirty="0">
              <a:latin typeface="Meiryo" charset="-128"/>
              <a:ea typeface="Meiryo" charset="-128"/>
              <a:cs typeface="Meiryo" charset="-128"/>
            </a:endParaRPr>
          </a:p>
        </p:txBody>
      </p:sp>
      <p:sp>
        <p:nvSpPr>
          <p:cNvPr id="4" name="テキスト プレースホルダー 3"/>
          <p:cNvSpPr>
            <a:spLocks noGrp="1"/>
          </p:cNvSpPr>
          <p:nvPr>
            <p:ph type="body" sz="quarter" idx="12"/>
          </p:nvPr>
        </p:nvSpPr>
        <p:spPr/>
        <p:txBody>
          <a:bodyPr/>
          <a:lstStyle/>
          <a:p>
            <a:r>
              <a:rPr kumimoji="1" lang="en-US" altLang="ja-JP" dirty="0" smtClean="0">
                <a:latin typeface="Meiryo" charset="-128"/>
                <a:ea typeface="Meiryo" charset="-128"/>
                <a:cs typeface="Meiryo" charset="-128"/>
              </a:rPr>
              <a:t>2017</a:t>
            </a:r>
            <a:r>
              <a:rPr kumimoji="1" lang="ja-JP" altLang="en-US" dirty="0" smtClean="0">
                <a:latin typeface="Meiryo" charset="-128"/>
                <a:ea typeface="Meiryo" charset="-128"/>
                <a:cs typeface="Meiryo" charset="-128"/>
              </a:rPr>
              <a:t>年</a:t>
            </a:r>
            <a:r>
              <a:rPr kumimoji="1" lang="en-US" altLang="ja-JP" dirty="0" smtClean="0">
                <a:latin typeface="Meiryo" charset="-128"/>
                <a:ea typeface="Meiryo" charset="-128"/>
                <a:cs typeface="Meiryo" charset="-128"/>
              </a:rPr>
              <a:t>10</a:t>
            </a:r>
            <a:r>
              <a:rPr kumimoji="1" lang="ja-JP" altLang="en-US" dirty="0" smtClean="0">
                <a:latin typeface="Meiryo" charset="-128"/>
                <a:ea typeface="Meiryo" charset="-128"/>
                <a:cs typeface="Meiryo" charset="-128"/>
              </a:rPr>
              <a:t>月</a:t>
            </a:r>
            <a:r>
              <a:rPr kumimoji="1" lang="en-US" altLang="ja-JP" dirty="0" smtClean="0">
                <a:latin typeface="Meiryo" charset="-128"/>
                <a:ea typeface="Meiryo" charset="-128"/>
                <a:cs typeface="Meiryo" charset="-128"/>
              </a:rPr>
              <a:t>12</a:t>
            </a:r>
            <a:r>
              <a:rPr kumimoji="1" lang="ja-JP" altLang="en-US" dirty="0" smtClean="0">
                <a:latin typeface="Meiryo" charset="-128"/>
                <a:ea typeface="Meiryo" charset="-128"/>
                <a:cs typeface="Meiryo" charset="-128"/>
              </a:rPr>
              <a:t>日</a:t>
            </a:r>
            <a:endParaRPr kumimoji="1" lang="en-US" altLang="ja-JP" dirty="0" smtClean="0">
              <a:latin typeface="Meiryo" charset="-128"/>
              <a:ea typeface="Meiryo" charset="-128"/>
              <a:cs typeface="Meiryo" charset="-128"/>
            </a:endParaRPr>
          </a:p>
        </p:txBody>
      </p:sp>
      <p:sp>
        <p:nvSpPr>
          <p:cNvPr id="6" name="タイトル 5"/>
          <p:cNvSpPr>
            <a:spLocks noGrp="1"/>
          </p:cNvSpPr>
          <p:nvPr>
            <p:ph type="ctrTitle"/>
          </p:nvPr>
        </p:nvSpPr>
        <p:spPr>
          <a:xfrm>
            <a:off x="425764" y="1840523"/>
            <a:ext cx="8718235" cy="1444184"/>
          </a:xfrm>
        </p:spPr>
        <p:txBody>
          <a:bodyPr anchor="ctr"/>
          <a:lstStyle/>
          <a:p>
            <a:r>
              <a:rPr kumimoji="1" lang="ja-JP" altLang="en-US" sz="2400" dirty="0" smtClean="0">
                <a:latin typeface="Meiryo" charset="-128"/>
                <a:ea typeface="Meiryo" charset="-128"/>
                <a:cs typeface="Meiryo" charset="-128"/>
              </a:rPr>
              <a:t>シスコ </a:t>
            </a:r>
            <a:r>
              <a:rPr kumimoji="1" lang="en-US" altLang="ja-JP" sz="2800" dirty="0" smtClean="0">
                <a:latin typeface="Meiryo" charset="-128"/>
                <a:ea typeface="Meiryo" charset="-128"/>
                <a:cs typeface="Meiryo" charset="-128"/>
              </a:rPr>
              <a:t/>
            </a:r>
            <a:br>
              <a:rPr kumimoji="1" lang="en-US" altLang="ja-JP" sz="2800" dirty="0" smtClean="0">
                <a:latin typeface="Meiryo" charset="-128"/>
                <a:ea typeface="Meiryo" charset="-128"/>
                <a:cs typeface="Meiryo" charset="-128"/>
              </a:rPr>
            </a:br>
            <a:r>
              <a:rPr kumimoji="1" lang="ja-JP" altLang="en-US" sz="1800" dirty="0">
                <a:latin typeface="Meiryo" charset="-128"/>
                <a:ea typeface="Meiryo" charset="-128"/>
                <a:cs typeface="Meiryo" charset="-128"/>
              </a:rPr>
              <a:t/>
            </a:r>
            <a:br>
              <a:rPr kumimoji="1" lang="ja-JP" altLang="en-US" sz="1800" dirty="0">
                <a:latin typeface="Meiryo" charset="-128"/>
                <a:ea typeface="Meiryo" charset="-128"/>
                <a:cs typeface="Meiryo" charset="-128"/>
              </a:rPr>
            </a:br>
            <a:r>
              <a:rPr kumimoji="1" lang="ja-JP" altLang="en-US" sz="3200" dirty="0" smtClean="0">
                <a:latin typeface="Meiryo" charset="-128"/>
                <a:ea typeface="Meiryo" charset="-128"/>
                <a:cs typeface="Meiryo" charset="-128"/>
              </a:rPr>
              <a:t>「セキュア</a:t>
            </a:r>
            <a:r>
              <a:rPr kumimoji="1" lang="en-US" altLang="ja-JP" sz="3200" dirty="0" smtClean="0">
                <a:latin typeface="Meiryo" charset="-128"/>
                <a:ea typeface="Meiryo" charset="-128"/>
                <a:cs typeface="Meiryo" charset="-128"/>
              </a:rPr>
              <a:t>DNS</a:t>
            </a:r>
            <a:r>
              <a:rPr kumimoji="1" lang="ja-JP" altLang="en-US" sz="3200" dirty="0" smtClean="0">
                <a:latin typeface="Meiryo" charset="-128"/>
                <a:ea typeface="Meiryo" charset="-128"/>
                <a:cs typeface="Meiryo" charset="-128"/>
              </a:rPr>
              <a:t>サービス</a:t>
            </a:r>
            <a:r>
              <a:rPr kumimoji="1" lang="en-US" altLang="ja-JP" sz="3200" dirty="0" smtClean="0">
                <a:latin typeface="Meiryo" charset="-128"/>
                <a:ea typeface="Meiryo" charset="-128"/>
                <a:cs typeface="Meiryo" charset="-128"/>
              </a:rPr>
              <a:t> Umbrella</a:t>
            </a:r>
            <a:r>
              <a:rPr kumimoji="1" lang="ja-JP" altLang="en-US" sz="3200" dirty="0" smtClean="0">
                <a:latin typeface="Meiryo" charset="-128"/>
                <a:ea typeface="Meiryo" charset="-128"/>
                <a:cs typeface="Meiryo" charset="-128"/>
              </a:rPr>
              <a:t>」ご紹介</a:t>
            </a:r>
            <a:endParaRPr kumimoji="1" lang="ja-JP" altLang="en-US" sz="3200" dirty="0">
              <a:latin typeface="Meiryo" charset="-128"/>
              <a:ea typeface="Meiryo" charset="-128"/>
              <a:cs typeface="Meiryo" charset="-128"/>
            </a:endParaRPr>
          </a:p>
        </p:txBody>
      </p:sp>
    </p:spTree>
    <p:extLst>
      <p:ext uri="{BB962C8B-B14F-4D97-AF65-F5344CB8AC3E}">
        <p14:creationId xmlns:p14="http://schemas.microsoft.com/office/powerpoint/2010/main" val="11732510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782423" y="3913784"/>
            <a:ext cx="2771614" cy="256939"/>
            <a:chOff x="4714183" y="3913784"/>
            <a:chExt cx="2771614" cy="256939"/>
          </a:xfrm>
        </p:grpSpPr>
        <p:cxnSp>
          <p:nvCxnSpPr>
            <p:cNvPr id="151" name="Straight Connector 150"/>
            <p:cNvCxnSpPr/>
            <p:nvPr/>
          </p:nvCxnSpPr>
          <p:spPr>
            <a:xfrm flipH="1" flipV="1">
              <a:off x="4729295" y="4170723"/>
              <a:ext cx="1066943" cy="0"/>
            </a:xfrm>
            <a:prstGeom prst="line">
              <a:avLst/>
            </a:prstGeom>
            <a:ln w="127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4714183" y="3913784"/>
              <a:ext cx="2771614" cy="0"/>
            </a:xfrm>
            <a:prstGeom prst="line">
              <a:avLst/>
            </a:prstGeom>
            <a:ln w="127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4782423" y="3913784"/>
            <a:ext cx="2771614" cy="256939"/>
            <a:chOff x="4714183" y="3913784"/>
            <a:chExt cx="2771614" cy="256939"/>
          </a:xfrm>
        </p:grpSpPr>
        <p:cxnSp>
          <p:nvCxnSpPr>
            <p:cNvPr id="87" name="Straight Connector 86"/>
            <p:cNvCxnSpPr/>
            <p:nvPr/>
          </p:nvCxnSpPr>
          <p:spPr>
            <a:xfrm flipH="1" flipV="1">
              <a:off x="4729295" y="4170723"/>
              <a:ext cx="1066943" cy="0"/>
            </a:xfrm>
            <a:prstGeom prst="line">
              <a:avLst/>
            </a:prstGeom>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4714183" y="3913784"/>
              <a:ext cx="2771614" cy="0"/>
            </a:xfrm>
            <a:prstGeom prst="line">
              <a:avLst/>
            </a:prstGeom>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p:nvGrpSpPr>
        <p:grpSpPr>
          <a:xfrm>
            <a:off x="7592032" y="3781876"/>
            <a:ext cx="602519" cy="575394"/>
            <a:chOff x="3167665" y="2626472"/>
            <a:chExt cx="602519" cy="575394"/>
          </a:xfrm>
        </p:grpSpPr>
        <p:sp>
          <p:nvSpPr>
            <p:cNvPr id="205" name="Rectangle 204"/>
            <p:cNvSpPr/>
            <p:nvPr/>
          </p:nvSpPr>
          <p:spPr>
            <a:xfrm>
              <a:off x="3167665" y="2695000"/>
              <a:ext cx="602519" cy="506866"/>
            </a:xfrm>
            <a:prstGeom prst="rect">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206" name="Line 2"/>
            <p:cNvSpPr>
              <a:spLocks noChangeShapeType="1"/>
            </p:cNvSpPr>
            <p:nvPr/>
          </p:nvSpPr>
          <p:spPr bwMode="auto">
            <a:xfrm>
              <a:off x="3291484" y="2818347"/>
              <a:ext cx="0" cy="109644"/>
            </a:xfrm>
            <a:prstGeom prst="line">
              <a:avLst/>
            </a:prstGeom>
            <a:noFill/>
            <a:ln w="25400" cap="rnd">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07" name="Freeform 3"/>
            <p:cNvSpPr>
              <a:spLocks noChangeArrowheads="1"/>
            </p:cNvSpPr>
            <p:nvPr/>
          </p:nvSpPr>
          <p:spPr bwMode="auto">
            <a:xfrm>
              <a:off x="3360010" y="3160980"/>
              <a:ext cx="219241" cy="36576"/>
            </a:xfrm>
            <a:custGeom>
              <a:avLst/>
              <a:gdLst>
                <a:gd name="T0" fmla="*/ 2257 w 4516"/>
                <a:gd name="T1" fmla="*/ 847 h 848"/>
                <a:gd name="T2" fmla="*/ 0 w 4516"/>
                <a:gd name="T3" fmla="*/ 847 h 848"/>
                <a:gd name="T4" fmla="*/ 0 w 4516"/>
                <a:gd name="T5" fmla="*/ 0 h 848"/>
                <a:gd name="T6" fmla="*/ 4515 w 4516"/>
                <a:gd name="T7" fmla="*/ 0 h 848"/>
                <a:gd name="T8" fmla="*/ 4515 w 4516"/>
                <a:gd name="T9" fmla="*/ 847 h 848"/>
                <a:gd name="T10" fmla="*/ 2257 w 4516"/>
                <a:gd name="T11" fmla="*/ 847 h 848"/>
                <a:gd name="connsiteX0" fmla="*/ 4998 w 9998"/>
                <a:gd name="connsiteY0" fmla="*/ 9988 h 9988"/>
                <a:gd name="connsiteX1" fmla="*/ 0 w 9998"/>
                <a:gd name="connsiteY1" fmla="*/ 9988 h 9988"/>
                <a:gd name="connsiteX2" fmla="*/ 0 w 9998"/>
                <a:gd name="connsiteY2" fmla="*/ 0 h 9988"/>
                <a:gd name="connsiteX3" fmla="*/ 9998 w 9998"/>
                <a:gd name="connsiteY3" fmla="*/ 0 h 9988"/>
                <a:gd name="connsiteX4" fmla="*/ 9998 w 9998"/>
                <a:gd name="connsiteY4" fmla="*/ 9988 h 9988"/>
                <a:gd name="connsiteX0" fmla="*/ 0 w 10000"/>
                <a:gd name="connsiteY0" fmla="*/ 10000 h 10000"/>
                <a:gd name="connsiteX1" fmla="*/ 0 w 10000"/>
                <a:gd name="connsiteY1" fmla="*/ 0 h 10000"/>
                <a:gd name="connsiteX2" fmla="*/ 10000 w 10000"/>
                <a:gd name="connsiteY2" fmla="*/ 0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0" y="0"/>
                  </a:lnTo>
                  <a:lnTo>
                    <a:pt x="10000" y="0"/>
                  </a:lnTo>
                  <a:lnTo>
                    <a:pt x="10000" y="10000"/>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10" name="Freeform 4"/>
            <p:cNvSpPr>
              <a:spLocks noChangeArrowheads="1"/>
            </p:cNvSpPr>
            <p:nvPr/>
          </p:nvSpPr>
          <p:spPr bwMode="auto">
            <a:xfrm>
              <a:off x="3236662" y="281834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19" name="Line 5"/>
            <p:cNvSpPr>
              <a:spLocks noChangeShapeType="1"/>
            </p:cNvSpPr>
            <p:nvPr/>
          </p:nvSpPr>
          <p:spPr bwMode="auto">
            <a:xfrm>
              <a:off x="3291484" y="2996517"/>
              <a:ext cx="0" cy="109644"/>
            </a:xfrm>
            <a:prstGeom prst="line">
              <a:avLst/>
            </a:prstGeom>
            <a:noFill/>
            <a:ln w="25400" cap="rnd">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51" name="Freeform 6"/>
            <p:cNvSpPr>
              <a:spLocks noChangeArrowheads="1"/>
            </p:cNvSpPr>
            <p:nvPr/>
          </p:nvSpPr>
          <p:spPr bwMode="auto">
            <a:xfrm>
              <a:off x="3236662" y="299651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52" name="Line 7"/>
            <p:cNvSpPr>
              <a:spLocks noChangeShapeType="1"/>
            </p:cNvSpPr>
            <p:nvPr/>
          </p:nvSpPr>
          <p:spPr bwMode="auto">
            <a:xfrm>
              <a:off x="3647607" y="2996517"/>
              <a:ext cx="0" cy="109642"/>
            </a:xfrm>
            <a:prstGeom prst="line">
              <a:avLst/>
            </a:prstGeom>
            <a:noFill/>
            <a:ln w="25400" cap="rnd">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53" name="Freeform 8"/>
            <p:cNvSpPr>
              <a:spLocks noChangeArrowheads="1"/>
            </p:cNvSpPr>
            <p:nvPr/>
          </p:nvSpPr>
          <p:spPr bwMode="auto">
            <a:xfrm>
              <a:off x="3592785" y="299651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54" name="Line 9"/>
            <p:cNvSpPr>
              <a:spLocks noChangeShapeType="1"/>
            </p:cNvSpPr>
            <p:nvPr/>
          </p:nvSpPr>
          <p:spPr bwMode="auto">
            <a:xfrm>
              <a:off x="3469439" y="2818347"/>
              <a:ext cx="0" cy="109642"/>
            </a:xfrm>
            <a:prstGeom prst="line">
              <a:avLst/>
            </a:prstGeom>
            <a:noFill/>
            <a:ln w="25400" cap="rnd">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55" name="Freeform 10"/>
            <p:cNvSpPr>
              <a:spLocks noChangeArrowheads="1"/>
            </p:cNvSpPr>
            <p:nvPr/>
          </p:nvSpPr>
          <p:spPr bwMode="auto">
            <a:xfrm>
              <a:off x="3414830" y="2818347"/>
              <a:ext cx="109642" cy="109642"/>
            </a:xfrm>
            <a:custGeom>
              <a:avLst/>
              <a:gdLst>
                <a:gd name="T0" fmla="*/ 1128 w 2258"/>
                <a:gd name="T1" fmla="*/ 2257 h 2258"/>
                <a:gd name="T2" fmla="*/ 0 w 2258"/>
                <a:gd name="T3" fmla="*/ 2257 h 2258"/>
                <a:gd name="T4" fmla="*/ 0 w 2258"/>
                <a:gd name="T5" fmla="*/ 0 h 2258"/>
                <a:gd name="T6" fmla="*/ 2257 w 2258"/>
                <a:gd name="T7" fmla="*/ 0 h 2258"/>
                <a:gd name="T8" fmla="*/ 2257 w 2258"/>
                <a:gd name="T9" fmla="*/ 2257 h 2258"/>
                <a:gd name="T10" fmla="*/ 1128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8" y="2257"/>
                  </a:moveTo>
                  <a:lnTo>
                    <a:pt x="0" y="2257"/>
                  </a:lnTo>
                  <a:lnTo>
                    <a:pt x="0" y="0"/>
                  </a:lnTo>
                  <a:lnTo>
                    <a:pt x="2257" y="0"/>
                  </a:lnTo>
                  <a:lnTo>
                    <a:pt x="2257" y="2257"/>
                  </a:lnTo>
                  <a:lnTo>
                    <a:pt x="1128" y="2257"/>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56" name="Line 11"/>
            <p:cNvSpPr>
              <a:spLocks noChangeShapeType="1"/>
            </p:cNvSpPr>
            <p:nvPr/>
          </p:nvSpPr>
          <p:spPr bwMode="auto">
            <a:xfrm>
              <a:off x="3647607" y="2818347"/>
              <a:ext cx="0" cy="109642"/>
            </a:xfrm>
            <a:prstGeom prst="line">
              <a:avLst/>
            </a:prstGeom>
            <a:noFill/>
            <a:ln w="25400" cap="rnd">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57" name="Freeform 12"/>
            <p:cNvSpPr>
              <a:spLocks noChangeArrowheads="1"/>
            </p:cNvSpPr>
            <p:nvPr/>
          </p:nvSpPr>
          <p:spPr bwMode="auto">
            <a:xfrm>
              <a:off x="3592785" y="281834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58" name="Freeform 13"/>
            <p:cNvSpPr>
              <a:spLocks noChangeArrowheads="1"/>
            </p:cNvSpPr>
            <p:nvPr/>
          </p:nvSpPr>
          <p:spPr bwMode="auto">
            <a:xfrm>
              <a:off x="3414830" y="2996517"/>
              <a:ext cx="109642" cy="164464"/>
            </a:xfrm>
            <a:custGeom>
              <a:avLst/>
              <a:gdLst>
                <a:gd name="T0" fmla="*/ 1128 w 2258"/>
                <a:gd name="T1" fmla="*/ 3386 h 3387"/>
                <a:gd name="T2" fmla="*/ 0 w 2258"/>
                <a:gd name="T3" fmla="*/ 3386 h 3387"/>
                <a:gd name="T4" fmla="*/ 0 w 2258"/>
                <a:gd name="T5" fmla="*/ 0 h 3387"/>
                <a:gd name="T6" fmla="*/ 2257 w 2258"/>
                <a:gd name="T7" fmla="*/ 0 h 3387"/>
                <a:gd name="T8" fmla="*/ 2257 w 2258"/>
                <a:gd name="T9" fmla="*/ 3386 h 3387"/>
                <a:gd name="T10" fmla="*/ 1128 w 2258"/>
                <a:gd name="T11" fmla="*/ 3386 h 3387"/>
              </a:gdLst>
              <a:ahLst/>
              <a:cxnLst>
                <a:cxn ang="0">
                  <a:pos x="T0" y="T1"/>
                </a:cxn>
                <a:cxn ang="0">
                  <a:pos x="T2" y="T3"/>
                </a:cxn>
                <a:cxn ang="0">
                  <a:pos x="T4" y="T5"/>
                </a:cxn>
                <a:cxn ang="0">
                  <a:pos x="T6" y="T7"/>
                </a:cxn>
                <a:cxn ang="0">
                  <a:pos x="T8" y="T9"/>
                </a:cxn>
                <a:cxn ang="0">
                  <a:pos x="T10" y="T11"/>
                </a:cxn>
              </a:cxnLst>
              <a:rect l="0" t="0" r="r" b="b"/>
              <a:pathLst>
                <a:path w="2258" h="3387">
                  <a:moveTo>
                    <a:pt x="1128" y="3386"/>
                  </a:moveTo>
                  <a:lnTo>
                    <a:pt x="0" y="3386"/>
                  </a:lnTo>
                  <a:lnTo>
                    <a:pt x="0" y="0"/>
                  </a:lnTo>
                  <a:lnTo>
                    <a:pt x="2257" y="0"/>
                  </a:lnTo>
                  <a:lnTo>
                    <a:pt x="2257" y="3386"/>
                  </a:lnTo>
                  <a:lnTo>
                    <a:pt x="1128" y="3386"/>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59" name="Line 14"/>
            <p:cNvSpPr>
              <a:spLocks noChangeShapeType="1"/>
            </p:cNvSpPr>
            <p:nvPr/>
          </p:nvSpPr>
          <p:spPr bwMode="auto">
            <a:xfrm>
              <a:off x="3168135" y="2749820"/>
              <a:ext cx="602049" cy="0"/>
            </a:xfrm>
            <a:prstGeom prst="line">
              <a:avLst/>
            </a:prstGeom>
            <a:noFill/>
            <a:ln w="25400" cap="rnd">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60" name="Freeform 15"/>
            <p:cNvSpPr>
              <a:spLocks noChangeArrowheads="1"/>
            </p:cNvSpPr>
            <p:nvPr/>
          </p:nvSpPr>
          <p:spPr bwMode="auto">
            <a:xfrm>
              <a:off x="3291484" y="2626472"/>
              <a:ext cx="41116" cy="68526"/>
            </a:xfrm>
            <a:custGeom>
              <a:avLst/>
              <a:gdLst>
                <a:gd name="T0" fmla="*/ 423 w 847"/>
                <a:gd name="T1" fmla="*/ 1411 h 1412"/>
                <a:gd name="T2" fmla="*/ 0 w 847"/>
                <a:gd name="T3" fmla="*/ 1411 h 1412"/>
                <a:gd name="T4" fmla="*/ 0 w 847"/>
                <a:gd name="T5" fmla="*/ 0 h 1412"/>
                <a:gd name="T6" fmla="*/ 846 w 847"/>
                <a:gd name="T7" fmla="*/ 0 h 1412"/>
                <a:gd name="T8" fmla="*/ 846 w 847"/>
                <a:gd name="T9" fmla="*/ 1411 h 1412"/>
                <a:gd name="T10" fmla="*/ 423 w 847"/>
                <a:gd name="T11" fmla="*/ 1411 h 1412"/>
              </a:gdLst>
              <a:ahLst/>
              <a:cxnLst>
                <a:cxn ang="0">
                  <a:pos x="T0" y="T1"/>
                </a:cxn>
                <a:cxn ang="0">
                  <a:pos x="T2" y="T3"/>
                </a:cxn>
                <a:cxn ang="0">
                  <a:pos x="T4" y="T5"/>
                </a:cxn>
                <a:cxn ang="0">
                  <a:pos x="T6" y="T7"/>
                </a:cxn>
                <a:cxn ang="0">
                  <a:pos x="T8" y="T9"/>
                </a:cxn>
                <a:cxn ang="0">
                  <a:pos x="T10" y="T11"/>
                </a:cxn>
              </a:cxnLst>
              <a:rect l="0" t="0" r="r" b="b"/>
              <a:pathLst>
                <a:path w="847" h="1412">
                  <a:moveTo>
                    <a:pt x="423" y="1411"/>
                  </a:moveTo>
                  <a:lnTo>
                    <a:pt x="0" y="1411"/>
                  </a:lnTo>
                  <a:lnTo>
                    <a:pt x="0" y="0"/>
                  </a:lnTo>
                  <a:lnTo>
                    <a:pt x="846" y="0"/>
                  </a:lnTo>
                  <a:lnTo>
                    <a:pt x="846" y="1411"/>
                  </a:lnTo>
                  <a:lnTo>
                    <a:pt x="423" y="1411"/>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sp>
        <p:nvSpPr>
          <p:cNvPr id="261" name="TextBox 260"/>
          <p:cNvSpPr txBox="1"/>
          <p:nvPr/>
        </p:nvSpPr>
        <p:spPr>
          <a:xfrm>
            <a:off x="7326432" y="4376548"/>
            <a:ext cx="1140164" cy="276999"/>
          </a:xfrm>
          <a:prstGeom prst="rect">
            <a:avLst/>
          </a:prstGeom>
        </p:spPr>
        <p:txBody>
          <a:bodyPr wrap="square" rtlCol="0">
            <a:spAutoFit/>
          </a:bodyPr>
          <a:lstStyle/>
          <a:p>
            <a:pPr algn="ctr" defTabSz="914400"/>
            <a:r>
              <a:rPr kumimoji="1" lang="ja-JP" altLang="en-US" sz="1200" dirty="0" smtClean="0">
                <a:solidFill>
                  <a:srgbClr val="333333"/>
                </a:solidFill>
                <a:latin typeface="Meiryo" charset="-128"/>
                <a:ea typeface="Meiryo" charset="-128"/>
                <a:cs typeface="Meiryo" charset="-128"/>
              </a:rPr>
              <a:t>支社・支店</a:t>
            </a:r>
            <a:endParaRPr kumimoji="1" lang="en-US" sz="1200" dirty="0">
              <a:solidFill>
                <a:srgbClr val="333333"/>
              </a:solidFill>
              <a:latin typeface="Meiryo" charset="-128"/>
              <a:ea typeface="Meiryo" charset="-128"/>
              <a:cs typeface="Meiryo" charset="-128"/>
            </a:endParaRPr>
          </a:p>
        </p:txBody>
      </p:sp>
      <p:sp>
        <p:nvSpPr>
          <p:cNvPr id="4" name="Title 3"/>
          <p:cNvSpPr>
            <a:spLocks noGrp="1"/>
          </p:cNvSpPr>
          <p:nvPr>
            <p:ph type="title"/>
          </p:nvPr>
        </p:nvSpPr>
        <p:spPr/>
        <p:txBody>
          <a:bodyPr/>
          <a:lstStyle/>
          <a:p>
            <a:r>
              <a:rPr lang="ja-JP" altLang="en-US" dirty="0" smtClean="0">
                <a:latin typeface="Meiryo" charset="-128"/>
                <a:ea typeface="Meiryo" charset="-128"/>
                <a:cs typeface="Meiryo" charset="-128"/>
              </a:rPr>
              <a:t>働き方改革</a:t>
            </a:r>
            <a:endParaRPr lang="en-US" dirty="0">
              <a:latin typeface="Meiryo" charset="-128"/>
              <a:ea typeface="Meiryo" charset="-128"/>
              <a:cs typeface="Meiryo" charset="-128"/>
            </a:endParaRPr>
          </a:p>
        </p:txBody>
      </p:sp>
      <p:sp>
        <p:nvSpPr>
          <p:cNvPr id="249" name="Text Placeholder 5"/>
          <p:cNvSpPr txBox="1">
            <a:spLocks/>
          </p:cNvSpPr>
          <p:nvPr/>
        </p:nvSpPr>
        <p:spPr>
          <a:xfrm>
            <a:off x="438911" y="1207008"/>
            <a:ext cx="3461340" cy="2489998"/>
          </a:xfrm>
          <a:prstGeom prst="rect">
            <a:avLst/>
          </a:prstGeom>
        </p:spPr>
        <p:txBody>
          <a:bodyPr lIns="91420" tIns="45710" rIns="91420" bIns="45710" anchor="ctr">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66666"/>
              </a:buClr>
            </a:pPr>
            <a:r>
              <a:rPr lang="ja-JP" altLang="en-US" dirty="0" smtClean="0">
                <a:solidFill>
                  <a:srgbClr val="333333"/>
                </a:solidFill>
                <a:latin typeface="Meiryo" charset="-128"/>
                <a:ea typeface="Meiryo" charset="-128"/>
                <a:cs typeface="Meiryo" charset="-128"/>
              </a:rPr>
              <a:t>アプリケーション、データ、</a:t>
            </a:r>
            <a:r>
              <a:rPr altLang="ja-JP" dirty="0" smtClean="0">
                <a:solidFill>
                  <a:srgbClr val="333333"/>
                </a:solidFill>
                <a:latin typeface="Meiryo" charset="-128"/>
                <a:ea typeface="Meiryo" charset="-128"/>
                <a:cs typeface="Meiryo" charset="-128"/>
              </a:rPr>
              <a:t/>
            </a:r>
            <a:br>
              <a:rPr altLang="ja-JP" dirty="0" smtClean="0">
                <a:solidFill>
                  <a:srgbClr val="333333"/>
                </a:solidFill>
                <a:latin typeface="Meiryo" charset="-128"/>
                <a:ea typeface="Meiryo" charset="-128"/>
                <a:cs typeface="Meiryo" charset="-128"/>
              </a:rPr>
            </a:br>
            <a:r>
              <a:rPr lang="ja-JP" altLang="en-US" dirty="0" smtClean="0">
                <a:solidFill>
                  <a:srgbClr val="333333"/>
                </a:solidFill>
                <a:latin typeface="Meiryo" charset="-128"/>
                <a:ea typeface="Meiryo" charset="-128"/>
                <a:cs typeface="Meiryo" charset="-128"/>
              </a:rPr>
              <a:t>認証情報など、すべてクラウドに移行</a:t>
            </a:r>
            <a:endParaRPr dirty="0" smtClean="0">
              <a:solidFill>
                <a:srgbClr val="333333"/>
              </a:solidFill>
              <a:latin typeface="Meiryo" charset="-128"/>
              <a:ea typeface="Meiryo" charset="-128"/>
              <a:cs typeface="Meiryo" charset="-128"/>
            </a:endParaRPr>
          </a:p>
          <a:p>
            <a:pPr>
              <a:buClr>
                <a:srgbClr val="666666"/>
              </a:buClr>
            </a:pPr>
            <a:r>
              <a:rPr lang="ja-JP" altLang="en-US" dirty="0" smtClean="0">
                <a:solidFill>
                  <a:srgbClr val="333333"/>
                </a:solidFill>
                <a:latin typeface="Meiryo" charset="-128"/>
                <a:ea typeface="Meiryo" charset="-128"/>
                <a:cs typeface="Meiryo" charset="-128"/>
              </a:rPr>
              <a:t>ビジネスの大半は、クラウド　アプリに移行し、共有も容易に</a:t>
            </a:r>
            <a:endParaRPr dirty="0" smtClean="0">
              <a:solidFill>
                <a:srgbClr val="333333"/>
              </a:solidFill>
              <a:latin typeface="Meiryo" charset="-128"/>
              <a:ea typeface="Meiryo" charset="-128"/>
              <a:cs typeface="Meiryo" charset="-128"/>
            </a:endParaRPr>
          </a:p>
          <a:p>
            <a:pPr>
              <a:buClr>
                <a:srgbClr val="666666"/>
              </a:buClr>
            </a:pPr>
            <a:r>
              <a:rPr dirty="0" smtClean="0">
                <a:solidFill>
                  <a:srgbClr val="333333"/>
                </a:solidFill>
                <a:latin typeface="Meiryo" charset="-128"/>
                <a:ea typeface="Meiryo" charset="-128"/>
                <a:cs typeface="Meiryo" charset="-128"/>
              </a:rPr>
              <a:t>VPN</a:t>
            </a:r>
            <a:r>
              <a:rPr lang="ja-JP" altLang="en-US" dirty="0" smtClean="0">
                <a:solidFill>
                  <a:srgbClr val="333333"/>
                </a:solidFill>
                <a:latin typeface="Meiryo" charset="-128"/>
                <a:ea typeface="Meiryo" charset="-128"/>
                <a:cs typeface="Meiryo" charset="-128"/>
              </a:rPr>
              <a:t>だけに依存することはなくなった</a:t>
            </a:r>
            <a:endParaRPr dirty="0">
              <a:solidFill>
                <a:srgbClr val="333333"/>
              </a:solidFill>
              <a:latin typeface="Meiryo" charset="-128"/>
              <a:ea typeface="Meiryo" charset="-128"/>
              <a:cs typeface="Meiryo" charset="-128"/>
            </a:endParaRPr>
          </a:p>
          <a:p>
            <a:pPr>
              <a:buClr>
                <a:srgbClr val="666666"/>
              </a:buClr>
            </a:pPr>
            <a:r>
              <a:rPr lang="ja-JP" altLang="en-US" dirty="0" smtClean="0">
                <a:solidFill>
                  <a:srgbClr val="333333"/>
                </a:solidFill>
                <a:latin typeface="Meiryo" charset="-128"/>
                <a:ea typeface="Meiryo" charset="-128"/>
                <a:cs typeface="Meiryo" charset="-128"/>
              </a:rPr>
              <a:t>支店や関連会社は、直接インターネット接続を実施</a:t>
            </a:r>
            <a:endParaRPr dirty="0">
              <a:solidFill>
                <a:srgbClr val="333333"/>
              </a:solidFill>
              <a:latin typeface="Meiryo" charset="-128"/>
              <a:ea typeface="Meiryo" charset="-128"/>
              <a:cs typeface="Meiryo" charset="-128"/>
            </a:endParaRPr>
          </a:p>
        </p:txBody>
      </p:sp>
      <p:grpSp>
        <p:nvGrpSpPr>
          <p:cNvPr id="71" name="Group 70"/>
          <p:cNvGrpSpPr/>
          <p:nvPr/>
        </p:nvGrpSpPr>
        <p:grpSpPr>
          <a:xfrm>
            <a:off x="5823075" y="1908292"/>
            <a:ext cx="660597" cy="645495"/>
            <a:chOff x="5413247" y="1901762"/>
            <a:chExt cx="726296" cy="709692"/>
          </a:xfrm>
        </p:grpSpPr>
        <p:sp>
          <p:nvSpPr>
            <p:cNvPr id="72" name="Rounded Rectangle 71"/>
            <p:cNvSpPr/>
            <p:nvPr/>
          </p:nvSpPr>
          <p:spPr>
            <a:xfrm>
              <a:off x="5413247" y="1901762"/>
              <a:ext cx="289453" cy="289454"/>
            </a:xfrm>
            <a:prstGeom prst="roundRect">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73" name="Rounded Rectangle 72"/>
            <p:cNvSpPr/>
            <p:nvPr/>
          </p:nvSpPr>
          <p:spPr>
            <a:xfrm>
              <a:off x="5413247" y="2249245"/>
              <a:ext cx="289453" cy="289454"/>
            </a:xfrm>
            <a:prstGeom prst="roundRect">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74" name="Rounded Rectangle 73"/>
            <p:cNvSpPr/>
            <p:nvPr/>
          </p:nvSpPr>
          <p:spPr>
            <a:xfrm>
              <a:off x="5773437" y="1901762"/>
              <a:ext cx="289453" cy="289454"/>
            </a:xfrm>
            <a:prstGeom prst="roundRect">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75" name="Rounded Rectangle 74"/>
            <p:cNvSpPr/>
            <p:nvPr/>
          </p:nvSpPr>
          <p:spPr>
            <a:xfrm>
              <a:off x="5850090" y="2322000"/>
              <a:ext cx="289453" cy="289454"/>
            </a:xfrm>
            <a:prstGeom prst="roundRect">
              <a:avLst/>
            </a:prstGeom>
            <a:solidFill>
              <a:schemeClr val="bg1"/>
            </a:solid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76" name="Freeform 75"/>
            <p:cNvSpPr/>
            <p:nvPr/>
          </p:nvSpPr>
          <p:spPr>
            <a:xfrm>
              <a:off x="5773437" y="2249245"/>
              <a:ext cx="289453" cy="289454"/>
            </a:xfrm>
            <a:custGeom>
              <a:avLst/>
              <a:gdLst>
                <a:gd name="connsiteX0" fmla="*/ 48243 w 289453"/>
                <a:gd name="connsiteY0" fmla="*/ 0 h 289454"/>
                <a:gd name="connsiteX1" fmla="*/ 241210 w 289453"/>
                <a:gd name="connsiteY1" fmla="*/ 0 h 289454"/>
                <a:gd name="connsiteX2" fmla="*/ 289453 w 289453"/>
                <a:gd name="connsiteY2" fmla="*/ 48243 h 289454"/>
                <a:gd name="connsiteX3" fmla="*/ 289453 w 289453"/>
                <a:gd name="connsiteY3" fmla="*/ 72755 h 289454"/>
                <a:gd name="connsiteX4" fmla="*/ 124896 w 289453"/>
                <a:gd name="connsiteY4" fmla="*/ 72755 h 289454"/>
                <a:gd name="connsiteX5" fmla="*/ 76653 w 289453"/>
                <a:gd name="connsiteY5" fmla="*/ 120998 h 289454"/>
                <a:gd name="connsiteX6" fmla="*/ 76653 w 289453"/>
                <a:gd name="connsiteY6" fmla="*/ 289454 h 289454"/>
                <a:gd name="connsiteX7" fmla="*/ 48243 w 289453"/>
                <a:gd name="connsiteY7" fmla="*/ 289454 h 289454"/>
                <a:gd name="connsiteX8" fmla="*/ 0 w 289453"/>
                <a:gd name="connsiteY8" fmla="*/ 241211 h 289454"/>
                <a:gd name="connsiteX9" fmla="*/ 0 w 289453"/>
                <a:gd name="connsiteY9" fmla="*/ 48243 h 289454"/>
                <a:gd name="connsiteX10" fmla="*/ 48243 w 289453"/>
                <a:gd name="connsiteY10" fmla="*/ 0 h 289454"/>
                <a:gd name="connsiteX0" fmla="*/ 124896 w 289453"/>
                <a:gd name="connsiteY0" fmla="*/ 72755 h 289454"/>
                <a:gd name="connsiteX1" fmla="*/ 76653 w 289453"/>
                <a:gd name="connsiteY1" fmla="*/ 120998 h 289454"/>
                <a:gd name="connsiteX2" fmla="*/ 76653 w 289453"/>
                <a:gd name="connsiteY2" fmla="*/ 289454 h 289454"/>
                <a:gd name="connsiteX3" fmla="*/ 48243 w 289453"/>
                <a:gd name="connsiteY3" fmla="*/ 289454 h 289454"/>
                <a:gd name="connsiteX4" fmla="*/ 0 w 289453"/>
                <a:gd name="connsiteY4" fmla="*/ 241211 h 289454"/>
                <a:gd name="connsiteX5" fmla="*/ 0 w 289453"/>
                <a:gd name="connsiteY5" fmla="*/ 48243 h 289454"/>
                <a:gd name="connsiteX6" fmla="*/ 48243 w 289453"/>
                <a:gd name="connsiteY6" fmla="*/ 0 h 289454"/>
                <a:gd name="connsiteX7" fmla="*/ 241210 w 289453"/>
                <a:gd name="connsiteY7" fmla="*/ 0 h 289454"/>
                <a:gd name="connsiteX8" fmla="*/ 289453 w 289453"/>
                <a:gd name="connsiteY8" fmla="*/ 48243 h 289454"/>
                <a:gd name="connsiteX9" fmla="*/ 289453 w 289453"/>
                <a:gd name="connsiteY9" fmla="*/ 72755 h 289454"/>
                <a:gd name="connsiteX10" fmla="*/ 216336 w 289453"/>
                <a:gd name="connsiteY10" fmla="*/ 164195 h 289454"/>
                <a:gd name="connsiteX0" fmla="*/ 124896 w 289453"/>
                <a:gd name="connsiteY0" fmla="*/ 72755 h 289454"/>
                <a:gd name="connsiteX1" fmla="*/ 76653 w 289453"/>
                <a:gd name="connsiteY1" fmla="*/ 120998 h 289454"/>
                <a:gd name="connsiteX2" fmla="*/ 76653 w 289453"/>
                <a:gd name="connsiteY2" fmla="*/ 289454 h 289454"/>
                <a:gd name="connsiteX3" fmla="*/ 48243 w 289453"/>
                <a:gd name="connsiteY3" fmla="*/ 289454 h 289454"/>
                <a:gd name="connsiteX4" fmla="*/ 0 w 289453"/>
                <a:gd name="connsiteY4" fmla="*/ 241211 h 289454"/>
                <a:gd name="connsiteX5" fmla="*/ 0 w 289453"/>
                <a:gd name="connsiteY5" fmla="*/ 48243 h 289454"/>
                <a:gd name="connsiteX6" fmla="*/ 48243 w 289453"/>
                <a:gd name="connsiteY6" fmla="*/ 0 h 289454"/>
                <a:gd name="connsiteX7" fmla="*/ 241210 w 289453"/>
                <a:gd name="connsiteY7" fmla="*/ 0 h 289454"/>
                <a:gd name="connsiteX8" fmla="*/ 289453 w 289453"/>
                <a:gd name="connsiteY8" fmla="*/ 48243 h 289454"/>
                <a:gd name="connsiteX9" fmla="*/ 289453 w 289453"/>
                <a:gd name="connsiteY9" fmla="*/ 72755 h 289454"/>
                <a:gd name="connsiteX0" fmla="*/ 76653 w 289453"/>
                <a:gd name="connsiteY0" fmla="*/ 120998 h 289454"/>
                <a:gd name="connsiteX1" fmla="*/ 76653 w 289453"/>
                <a:gd name="connsiteY1" fmla="*/ 289454 h 289454"/>
                <a:gd name="connsiteX2" fmla="*/ 48243 w 289453"/>
                <a:gd name="connsiteY2" fmla="*/ 289454 h 289454"/>
                <a:gd name="connsiteX3" fmla="*/ 0 w 289453"/>
                <a:gd name="connsiteY3" fmla="*/ 241211 h 289454"/>
                <a:gd name="connsiteX4" fmla="*/ 0 w 289453"/>
                <a:gd name="connsiteY4" fmla="*/ 48243 h 289454"/>
                <a:gd name="connsiteX5" fmla="*/ 48243 w 289453"/>
                <a:gd name="connsiteY5" fmla="*/ 0 h 289454"/>
                <a:gd name="connsiteX6" fmla="*/ 241210 w 289453"/>
                <a:gd name="connsiteY6" fmla="*/ 0 h 289454"/>
                <a:gd name="connsiteX7" fmla="*/ 289453 w 289453"/>
                <a:gd name="connsiteY7" fmla="*/ 48243 h 289454"/>
                <a:gd name="connsiteX8" fmla="*/ 289453 w 289453"/>
                <a:gd name="connsiteY8" fmla="*/ 72755 h 289454"/>
                <a:gd name="connsiteX0" fmla="*/ 76653 w 289453"/>
                <a:gd name="connsiteY0" fmla="*/ 289454 h 289454"/>
                <a:gd name="connsiteX1" fmla="*/ 48243 w 289453"/>
                <a:gd name="connsiteY1" fmla="*/ 289454 h 289454"/>
                <a:gd name="connsiteX2" fmla="*/ 0 w 289453"/>
                <a:gd name="connsiteY2" fmla="*/ 241211 h 289454"/>
                <a:gd name="connsiteX3" fmla="*/ 0 w 289453"/>
                <a:gd name="connsiteY3" fmla="*/ 48243 h 289454"/>
                <a:gd name="connsiteX4" fmla="*/ 48243 w 289453"/>
                <a:gd name="connsiteY4" fmla="*/ 0 h 289454"/>
                <a:gd name="connsiteX5" fmla="*/ 241210 w 289453"/>
                <a:gd name="connsiteY5" fmla="*/ 0 h 289454"/>
                <a:gd name="connsiteX6" fmla="*/ 289453 w 289453"/>
                <a:gd name="connsiteY6" fmla="*/ 48243 h 289454"/>
                <a:gd name="connsiteX7" fmla="*/ 289453 w 289453"/>
                <a:gd name="connsiteY7" fmla="*/ 72755 h 28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453" h="289454">
                  <a:moveTo>
                    <a:pt x="76653" y="289454"/>
                  </a:moveTo>
                  <a:lnTo>
                    <a:pt x="48243" y="289454"/>
                  </a:lnTo>
                  <a:cubicBezTo>
                    <a:pt x="21599" y="289454"/>
                    <a:pt x="0" y="267855"/>
                    <a:pt x="0" y="241211"/>
                  </a:cubicBezTo>
                  <a:lnTo>
                    <a:pt x="0" y="48243"/>
                  </a:lnTo>
                  <a:cubicBezTo>
                    <a:pt x="0" y="21599"/>
                    <a:pt x="21599" y="0"/>
                    <a:pt x="48243" y="0"/>
                  </a:cubicBezTo>
                  <a:lnTo>
                    <a:pt x="241210" y="0"/>
                  </a:lnTo>
                  <a:cubicBezTo>
                    <a:pt x="267854" y="0"/>
                    <a:pt x="289453" y="21599"/>
                    <a:pt x="289453" y="48243"/>
                  </a:cubicBezTo>
                  <a:lnTo>
                    <a:pt x="289453" y="72755"/>
                  </a:lnTo>
                </a:path>
              </a:pathLst>
            </a:custGeom>
            <a:noFill/>
            <a:ln w="25400" cap="flat">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grpSp>
      <p:grpSp>
        <p:nvGrpSpPr>
          <p:cNvPr id="77" name="Group 76"/>
          <p:cNvGrpSpPr/>
          <p:nvPr/>
        </p:nvGrpSpPr>
        <p:grpSpPr>
          <a:xfrm>
            <a:off x="5890921" y="4011720"/>
            <a:ext cx="466017" cy="345550"/>
            <a:chOff x="3789363" y="2959100"/>
            <a:chExt cx="466725" cy="346075"/>
          </a:xfrm>
        </p:grpSpPr>
        <p:sp>
          <p:nvSpPr>
            <p:cNvPr id="78"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79"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grpSp>
        <p:nvGrpSpPr>
          <p:cNvPr id="96" name="Group 95"/>
          <p:cNvGrpSpPr/>
          <p:nvPr/>
        </p:nvGrpSpPr>
        <p:grpSpPr>
          <a:xfrm>
            <a:off x="3854744" y="3518156"/>
            <a:ext cx="927686" cy="839114"/>
            <a:chOff x="1094104" y="2705765"/>
            <a:chExt cx="927686" cy="839114"/>
          </a:xfrm>
        </p:grpSpPr>
        <p:sp>
          <p:nvSpPr>
            <p:cNvPr id="97" name="Freeform 1"/>
            <p:cNvSpPr>
              <a:spLocks noChangeArrowheads="1"/>
            </p:cNvSpPr>
            <p:nvPr/>
          </p:nvSpPr>
          <p:spPr bwMode="auto">
            <a:xfrm>
              <a:off x="1397668"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98" name="Freeform 2"/>
            <p:cNvSpPr>
              <a:spLocks noChangeArrowheads="1"/>
            </p:cNvSpPr>
            <p:nvPr/>
          </p:nvSpPr>
          <p:spPr bwMode="auto">
            <a:xfrm>
              <a:off x="1594092"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99" name="Freeform 4"/>
            <p:cNvSpPr>
              <a:spLocks noChangeArrowheads="1"/>
            </p:cNvSpPr>
            <p:nvPr/>
          </p:nvSpPr>
          <p:spPr bwMode="auto">
            <a:xfrm>
              <a:off x="1397668"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00" name="Freeform 5"/>
            <p:cNvSpPr>
              <a:spLocks noChangeArrowheads="1"/>
            </p:cNvSpPr>
            <p:nvPr/>
          </p:nvSpPr>
          <p:spPr bwMode="auto">
            <a:xfrm>
              <a:off x="1397668"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01" name="Freeform 6"/>
            <p:cNvSpPr>
              <a:spLocks noChangeArrowheads="1"/>
            </p:cNvSpPr>
            <p:nvPr/>
          </p:nvSpPr>
          <p:spPr bwMode="auto">
            <a:xfrm>
              <a:off x="1594092"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02" name="Freeform 7"/>
            <p:cNvSpPr>
              <a:spLocks noChangeArrowheads="1"/>
            </p:cNvSpPr>
            <p:nvPr/>
          </p:nvSpPr>
          <p:spPr bwMode="auto">
            <a:xfrm>
              <a:off x="1594092"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03" name="Line 8"/>
            <p:cNvSpPr>
              <a:spLocks noChangeShapeType="1"/>
            </p:cNvSpPr>
            <p:nvPr/>
          </p:nvSpPr>
          <p:spPr bwMode="auto">
            <a:xfrm>
              <a:off x="1326800" y="2830764"/>
              <a:ext cx="457218" cy="0"/>
            </a:xfrm>
            <a:prstGeom prst="line">
              <a:avLst/>
            </a:prstGeom>
            <a:noFill/>
            <a:ln w="254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04" name="Freeform 9"/>
            <p:cNvSpPr>
              <a:spLocks noChangeArrowheads="1"/>
            </p:cNvSpPr>
            <p:nvPr/>
          </p:nvSpPr>
          <p:spPr bwMode="auto">
            <a:xfrm>
              <a:off x="1397668" y="3330748"/>
              <a:ext cx="321421" cy="214130"/>
            </a:xfrm>
            <a:custGeom>
              <a:avLst/>
              <a:gdLst>
                <a:gd name="T0" fmla="*/ 0 w 2541"/>
                <a:gd name="T1" fmla="*/ 1693 h 1694"/>
                <a:gd name="T2" fmla="*/ 0 w 2541"/>
                <a:gd name="T3" fmla="*/ 0 h 1694"/>
                <a:gd name="T4" fmla="*/ 2540 w 2541"/>
                <a:gd name="T5" fmla="*/ 0 h 1694"/>
                <a:gd name="T6" fmla="*/ 2540 w 2541"/>
                <a:gd name="T7" fmla="*/ 1693 h 1694"/>
              </a:gdLst>
              <a:ahLst/>
              <a:cxnLst>
                <a:cxn ang="0">
                  <a:pos x="T0" y="T1"/>
                </a:cxn>
                <a:cxn ang="0">
                  <a:pos x="T2" y="T3"/>
                </a:cxn>
                <a:cxn ang="0">
                  <a:pos x="T4" y="T5"/>
                </a:cxn>
                <a:cxn ang="0">
                  <a:pos x="T6" y="T7"/>
                </a:cxn>
              </a:cxnLst>
              <a:rect l="0" t="0" r="r" b="b"/>
              <a:pathLst>
                <a:path w="2541" h="1694">
                  <a:moveTo>
                    <a:pt x="0" y="1693"/>
                  </a:moveTo>
                  <a:lnTo>
                    <a:pt x="0" y="0"/>
                  </a:lnTo>
                  <a:lnTo>
                    <a:pt x="2540" y="0"/>
                  </a:lnTo>
                  <a:lnTo>
                    <a:pt x="2540" y="1693"/>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05" name="Line 10"/>
            <p:cNvSpPr>
              <a:spLocks noChangeShapeType="1"/>
            </p:cNvSpPr>
            <p:nvPr/>
          </p:nvSpPr>
          <p:spPr bwMode="auto">
            <a:xfrm>
              <a:off x="1558378" y="3384319"/>
              <a:ext cx="0" cy="160559"/>
            </a:xfrm>
            <a:prstGeom prst="line">
              <a:avLst/>
            </a:prstGeom>
            <a:noFill/>
            <a:ln w="254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06" name="Line 11"/>
            <p:cNvSpPr>
              <a:spLocks noChangeShapeType="1"/>
            </p:cNvSpPr>
            <p:nvPr/>
          </p:nvSpPr>
          <p:spPr bwMode="auto">
            <a:xfrm>
              <a:off x="1397666" y="3384319"/>
              <a:ext cx="321423" cy="0"/>
            </a:xfrm>
            <a:prstGeom prst="line">
              <a:avLst/>
            </a:prstGeom>
            <a:noFill/>
            <a:ln w="254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07" name="Freeform 12"/>
            <p:cNvSpPr>
              <a:spLocks noChangeArrowheads="1"/>
            </p:cNvSpPr>
            <p:nvPr/>
          </p:nvSpPr>
          <p:spPr bwMode="auto">
            <a:xfrm>
              <a:off x="1397668" y="2705765"/>
              <a:ext cx="321421" cy="71427"/>
            </a:xfrm>
            <a:custGeom>
              <a:avLst/>
              <a:gdLst>
                <a:gd name="T0" fmla="*/ 1270 w 2541"/>
                <a:gd name="T1" fmla="*/ 565 h 566"/>
                <a:gd name="T2" fmla="*/ 0 w 2541"/>
                <a:gd name="T3" fmla="*/ 565 h 566"/>
                <a:gd name="T4" fmla="*/ 0 w 2541"/>
                <a:gd name="T5" fmla="*/ 0 h 566"/>
                <a:gd name="T6" fmla="*/ 2540 w 2541"/>
                <a:gd name="T7" fmla="*/ 0 h 566"/>
                <a:gd name="T8" fmla="*/ 2540 w 2541"/>
                <a:gd name="T9" fmla="*/ 565 h 566"/>
                <a:gd name="T10" fmla="*/ 1270 w 2541"/>
                <a:gd name="T11" fmla="*/ 565 h 566"/>
              </a:gdLst>
              <a:ahLst/>
              <a:cxnLst>
                <a:cxn ang="0">
                  <a:pos x="T0" y="T1"/>
                </a:cxn>
                <a:cxn ang="0">
                  <a:pos x="T2" y="T3"/>
                </a:cxn>
                <a:cxn ang="0">
                  <a:pos x="T4" y="T5"/>
                </a:cxn>
                <a:cxn ang="0">
                  <a:pos x="T6" y="T7"/>
                </a:cxn>
                <a:cxn ang="0">
                  <a:pos x="T8" y="T9"/>
                </a:cxn>
                <a:cxn ang="0">
                  <a:pos x="T10" y="T11"/>
                </a:cxn>
              </a:cxnLst>
              <a:rect l="0" t="0" r="r" b="b"/>
              <a:pathLst>
                <a:path w="2541" h="566">
                  <a:moveTo>
                    <a:pt x="1270" y="565"/>
                  </a:moveTo>
                  <a:lnTo>
                    <a:pt x="0" y="565"/>
                  </a:lnTo>
                  <a:lnTo>
                    <a:pt x="0" y="0"/>
                  </a:lnTo>
                  <a:lnTo>
                    <a:pt x="2540" y="0"/>
                  </a:lnTo>
                  <a:lnTo>
                    <a:pt x="2540" y="565"/>
                  </a:lnTo>
                  <a:lnTo>
                    <a:pt x="1270"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08" name="Freeform 13"/>
            <p:cNvSpPr>
              <a:spLocks noChangeArrowheads="1"/>
            </p:cNvSpPr>
            <p:nvPr/>
          </p:nvSpPr>
          <p:spPr bwMode="auto">
            <a:xfrm>
              <a:off x="1166089" y="2973615"/>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09" name="Freeform 15"/>
            <p:cNvSpPr>
              <a:spLocks noChangeArrowheads="1"/>
            </p:cNvSpPr>
            <p:nvPr/>
          </p:nvSpPr>
          <p:spPr bwMode="auto">
            <a:xfrm>
              <a:off x="1166089" y="3116468"/>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10" name="Freeform 16"/>
            <p:cNvSpPr>
              <a:spLocks noChangeArrowheads="1"/>
            </p:cNvSpPr>
            <p:nvPr/>
          </p:nvSpPr>
          <p:spPr bwMode="auto">
            <a:xfrm>
              <a:off x="1166089" y="3259322"/>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11" name="Freeform 17"/>
            <p:cNvSpPr>
              <a:spLocks noChangeArrowheads="1"/>
            </p:cNvSpPr>
            <p:nvPr/>
          </p:nvSpPr>
          <p:spPr bwMode="auto">
            <a:xfrm>
              <a:off x="1166089" y="3402175"/>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12" name="Freeform 19"/>
            <p:cNvSpPr>
              <a:spLocks noChangeArrowheads="1"/>
            </p:cNvSpPr>
            <p:nvPr/>
          </p:nvSpPr>
          <p:spPr bwMode="auto">
            <a:xfrm>
              <a:off x="1861942" y="3116468"/>
              <a:ext cx="89283" cy="71427"/>
            </a:xfrm>
            <a:custGeom>
              <a:avLst/>
              <a:gdLst>
                <a:gd name="T0" fmla="*/ 353 w 706"/>
                <a:gd name="T1" fmla="*/ 564 h 565"/>
                <a:gd name="T2" fmla="*/ 0 w 706"/>
                <a:gd name="T3" fmla="*/ 564 h 565"/>
                <a:gd name="T4" fmla="*/ 0 w 706"/>
                <a:gd name="T5" fmla="*/ 0 h 565"/>
                <a:gd name="T6" fmla="*/ 705 w 706"/>
                <a:gd name="T7" fmla="*/ 0 h 565"/>
                <a:gd name="T8" fmla="*/ 705 w 706"/>
                <a:gd name="T9" fmla="*/ 564 h 565"/>
                <a:gd name="T10" fmla="*/ 353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3" y="564"/>
                  </a:moveTo>
                  <a:lnTo>
                    <a:pt x="0" y="564"/>
                  </a:lnTo>
                  <a:lnTo>
                    <a:pt x="0" y="0"/>
                  </a:lnTo>
                  <a:lnTo>
                    <a:pt x="705" y="0"/>
                  </a:lnTo>
                  <a:lnTo>
                    <a:pt x="705" y="564"/>
                  </a:lnTo>
                  <a:lnTo>
                    <a:pt x="353" y="564"/>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13" name="Freeform 20"/>
            <p:cNvSpPr>
              <a:spLocks noChangeArrowheads="1"/>
            </p:cNvSpPr>
            <p:nvPr/>
          </p:nvSpPr>
          <p:spPr bwMode="auto">
            <a:xfrm>
              <a:off x="1861942" y="3259322"/>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14" name="Freeform 21"/>
            <p:cNvSpPr>
              <a:spLocks noChangeArrowheads="1"/>
            </p:cNvSpPr>
            <p:nvPr/>
          </p:nvSpPr>
          <p:spPr bwMode="auto">
            <a:xfrm>
              <a:off x="1861944" y="3402171"/>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15" name="Freeform 114"/>
            <p:cNvSpPr/>
            <p:nvPr/>
          </p:nvSpPr>
          <p:spPr>
            <a:xfrm>
              <a:off x="1094104" y="2777124"/>
              <a:ext cx="927686" cy="767755"/>
            </a:xfrm>
            <a:custGeom>
              <a:avLst/>
              <a:gdLst>
                <a:gd name="connsiteX0" fmla="*/ 113468 w 453449"/>
                <a:gd name="connsiteY0" fmla="*/ 0 h 375275"/>
                <a:gd name="connsiteX1" fmla="*/ 340122 w 453449"/>
                <a:gd name="connsiteY1" fmla="*/ 0 h 375275"/>
                <a:gd name="connsiteX2" fmla="*/ 340122 w 453449"/>
                <a:gd name="connsiteY2" fmla="*/ 130236 h 375275"/>
                <a:gd name="connsiteX3" fmla="*/ 453449 w 453449"/>
                <a:gd name="connsiteY3" fmla="*/ 130236 h 375275"/>
                <a:gd name="connsiteX4" fmla="*/ 453449 w 453449"/>
                <a:gd name="connsiteY4" fmla="*/ 375275 h 375275"/>
                <a:gd name="connsiteX5" fmla="*/ 340122 w 453449"/>
                <a:gd name="connsiteY5" fmla="*/ 375275 h 375275"/>
                <a:gd name="connsiteX6" fmla="*/ 226795 w 453449"/>
                <a:gd name="connsiteY6" fmla="*/ 375275 h 375275"/>
                <a:gd name="connsiteX7" fmla="*/ 145978 w 453449"/>
                <a:gd name="connsiteY7" fmla="*/ 375275 h 375275"/>
                <a:gd name="connsiteX8" fmla="*/ 113468 w 453449"/>
                <a:gd name="connsiteY8" fmla="*/ 375275 h 375275"/>
                <a:gd name="connsiteX9" fmla="*/ 0 w 453449"/>
                <a:gd name="connsiteY9" fmla="*/ 375275 h 375275"/>
                <a:gd name="connsiteX10" fmla="*/ 0 w 453449"/>
                <a:gd name="connsiteY10" fmla="*/ 61131 h 375275"/>
                <a:gd name="connsiteX11" fmla="*/ 113468 w 453449"/>
                <a:gd name="connsiteY11" fmla="*/ 61131 h 37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49" h="375275">
                  <a:moveTo>
                    <a:pt x="113468" y="0"/>
                  </a:moveTo>
                  <a:lnTo>
                    <a:pt x="340122" y="0"/>
                  </a:lnTo>
                  <a:lnTo>
                    <a:pt x="340122" y="130236"/>
                  </a:lnTo>
                  <a:lnTo>
                    <a:pt x="453449" y="130236"/>
                  </a:lnTo>
                  <a:lnTo>
                    <a:pt x="453449" y="375275"/>
                  </a:lnTo>
                  <a:lnTo>
                    <a:pt x="340122" y="375275"/>
                  </a:lnTo>
                  <a:lnTo>
                    <a:pt x="226795" y="375275"/>
                  </a:lnTo>
                  <a:lnTo>
                    <a:pt x="145978" y="375275"/>
                  </a:lnTo>
                  <a:lnTo>
                    <a:pt x="113468" y="375275"/>
                  </a:lnTo>
                  <a:lnTo>
                    <a:pt x="0" y="375275"/>
                  </a:lnTo>
                  <a:lnTo>
                    <a:pt x="0" y="61131"/>
                  </a:lnTo>
                  <a:lnTo>
                    <a:pt x="113468" y="61131"/>
                  </a:lnTo>
                  <a:close/>
                </a:path>
              </a:pathLst>
            </a:custGeom>
            <a:noFill/>
            <a:ln w="25400" cap="rnd">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116" name="Line 8"/>
            <p:cNvSpPr>
              <a:spLocks noChangeShapeType="1"/>
            </p:cNvSpPr>
            <p:nvPr/>
          </p:nvSpPr>
          <p:spPr bwMode="auto">
            <a:xfrm rot="16200000">
              <a:off x="1005455" y="3223534"/>
              <a:ext cx="642689" cy="0"/>
            </a:xfrm>
            <a:prstGeom prst="line">
              <a:avLst/>
            </a:prstGeom>
            <a:noFill/>
            <a:ln w="254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17" name="Line 8"/>
            <p:cNvSpPr>
              <a:spLocks noChangeShapeType="1"/>
            </p:cNvSpPr>
            <p:nvPr/>
          </p:nvSpPr>
          <p:spPr bwMode="auto">
            <a:xfrm rot="16200000">
              <a:off x="1544095" y="3298461"/>
              <a:ext cx="492834" cy="0"/>
            </a:xfrm>
            <a:prstGeom prst="line">
              <a:avLst/>
            </a:prstGeom>
            <a:noFill/>
            <a:ln w="254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grpSp>
      <p:grpSp>
        <p:nvGrpSpPr>
          <p:cNvPr id="118" name="Group 117"/>
          <p:cNvGrpSpPr/>
          <p:nvPr/>
        </p:nvGrpSpPr>
        <p:grpSpPr>
          <a:xfrm>
            <a:off x="4320290" y="1201892"/>
            <a:ext cx="3593592" cy="1827956"/>
            <a:chOff x="1011098" y="586293"/>
            <a:chExt cx="4080238" cy="2075976"/>
          </a:xfrm>
        </p:grpSpPr>
        <p:sp>
          <p:nvSpPr>
            <p:cNvPr id="119" name="Freeform 118"/>
            <p:cNvSpPr/>
            <p:nvPr/>
          </p:nvSpPr>
          <p:spPr>
            <a:xfrm>
              <a:off x="4571974" y="1642899"/>
              <a:ext cx="519362" cy="1019020"/>
            </a:xfrm>
            <a:custGeom>
              <a:avLst/>
              <a:gdLst>
                <a:gd name="connsiteX0" fmla="*/ 255399 w 753500"/>
                <a:gd name="connsiteY0" fmla="*/ 0 h 1317490"/>
                <a:gd name="connsiteX1" fmla="*/ 343283 w 753500"/>
                <a:gd name="connsiteY1" fmla="*/ 27288 h 1317490"/>
                <a:gd name="connsiteX2" fmla="*/ 753500 w 753500"/>
                <a:gd name="connsiteY2" fmla="*/ 646005 h 1317490"/>
                <a:gd name="connsiteX3" fmla="*/ 82018 w 753500"/>
                <a:gd name="connsiteY3" fmla="*/ 1317490 h 1317490"/>
                <a:gd name="connsiteX4" fmla="*/ 0 w 753500"/>
                <a:gd name="connsiteY4" fmla="*/ 652409 h 1317490"/>
                <a:gd name="connsiteX5" fmla="*/ 255399 w 753500"/>
                <a:gd name="connsiteY5" fmla="*/ 652409 h 1317490"/>
                <a:gd name="connsiteX6" fmla="*/ 255399 w 753500"/>
                <a:gd name="connsiteY6" fmla="*/ 0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6" fmla="*/ 346839 w 753500"/>
                <a:gd name="connsiteY6" fmla="*/ 743849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0" fmla="*/ 173381 w 671482"/>
                <a:gd name="connsiteY0" fmla="*/ 652409 h 1317490"/>
                <a:gd name="connsiteX1" fmla="*/ 173381 w 671482"/>
                <a:gd name="connsiteY1" fmla="*/ 0 h 1317490"/>
                <a:gd name="connsiteX2" fmla="*/ 261265 w 671482"/>
                <a:gd name="connsiteY2" fmla="*/ 27288 h 1317490"/>
                <a:gd name="connsiteX3" fmla="*/ 671482 w 671482"/>
                <a:gd name="connsiteY3" fmla="*/ 646005 h 1317490"/>
                <a:gd name="connsiteX4" fmla="*/ 0 w 671482"/>
                <a:gd name="connsiteY4" fmla="*/ 1317490 h 1317490"/>
                <a:gd name="connsiteX0" fmla="*/ 173381 w 671482"/>
                <a:gd name="connsiteY0" fmla="*/ 0 h 1317490"/>
                <a:gd name="connsiteX1" fmla="*/ 261265 w 671482"/>
                <a:gd name="connsiteY1" fmla="*/ 27288 h 1317490"/>
                <a:gd name="connsiteX2" fmla="*/ 671482 w 671482"/>
                <a:gd name="connsiteY2" fmla="*/ 646005 h 1317490"/>
                <a:gd name="connsiteX3" fmla="*/ 0 w 671482"/>
                <a:gd name="connsiteY3" fmla="*/ 1317490 h 1317490"/>
              </a:gdLst>
              <a:ahLst/>
              <a:cxnLst>
                <a:cxn ang="0">
                  <a:pos x="connsiteX0" y="connsiteY0"/>
                </a:cxn>
                <a:cxn ang="0">
                  <a:pos x="connsiteX1" y="connsiteY1"/>
                </a:cxn>
                <a:cxn ang="0">
                  <a:pos x="connsiteX2" y="connsiteY2"/>
                </a:cxn>
                <a:cxn ang="0">
                  <a:pos x="connsiteX3" y="connsiteY3"/>
                </a:cxn>
              </a:cxnLst>
              <a:rect l="l" t="t" r="r" b="b"/>
              <a:pathLst>
                <a:path w="671482" h="1317490">
                  <a:moveTo>
                    <a:pt x="173381" y="0"/>
                  </a:moveTo>
                  <a:lnTo>
                    <a:pt x="261265" y="27288"/>
                  </a:lnTo>
                  <a:cubicBezTo>
                    <a:pt x="502234" y="129226"/>
                    <a:pt x="671482" y="367869"/>
                    <a:pt x="671482" y="646005"/>
                  </a:cubicBezTo>
                  <a:cubicBezTo>
                    <a:pt x="671482" y="1016852"/>
                    <a:pt x="370597" y="1317490"/>
                    <a:pt x="0" y="1317490"/>
                  </a:cubicBezTo>
                </a:path>
              </a:pathLst>
            </a:custGeom>
            <a:noFill/>
            <a:ln w="889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eiryo" charset="-128"/>
                <a:ea typeface="Meiryo" charset="-128"/>
                <a:cs typeface="Meiryo" charset="-128"/>
              </a:endParaRPr>
            </a:p>
          </p:txBody>
        </p:sp>
        <p:sp>
          <p:nvSpPr>
            <p:cNvPr id="120" name="Freeform 119"/>
            <p:cNvSpPr/>
            <p:nvPr/>
          </p:nvSpPr>
          <p:spPr>
            <a:xfrm>
              <a:off x="1011098" y="1654964"/>
              <a:ext cx="519362" cy="1006957"/>
            </a:xfrm>
            <a:custGeom>
              <a:avLst/>
              <a:gdLst>
                <a:gd name="connsiteX0" fmla="*/ 447870 w 877763"/>
                <a:gd name="connsiteY0" fmla="*/ 0 h 1301893"/>
                <a:gd name="connsiteX1" fmla="*/ 447870 w 877763"/>
                <a:gd name="connsiteY1" fmla="*/ 344644 h 1301893"/>
                <a:gd name="connsiteX2" fmla="*/ 877763 w 877763"/>
                <a:gd name="connsiteY2" fmla="*/ 344644 h 1301893"/>
                <a:gd name="connsiteX3" fmla="*/ 671482 w 877763"/>
                <a:gd name="connsiteY3" fmla="*/ 1301893 h 1301893"/>
                <a:gd name="connsiteX4" fmla="*/ 0 w 877763"/>
                <a:gd name="connsiteY4" fmla="*/ 630408 h 1301893"/>
                <a:gd name="connsiteX5" fmla="*/ 410217 w 877763"/>
                <a:gd name="connsiteY5" fmla="*/ 11691 h 1301893"/>
                <a:gd name="connsiteX6" fmla="*/ 447870 w 877763"/>
                <a:gd name="connsiteY6" fmla="*/ 0 h 1301893"/>
                <a:gd name="connsiteX0" fmla="*/ 877763 w 969203"/>
                <a:gd name="connsiteY0" fmla="*/ 344644 h 1301893"/>
                <a:gd name="connsiteX1" fmla="*/ 671482 w 969203"/>
                <a:gd name="connsiteY1" fmla="*/ 1301893 h 1301893"/>
                <a:gd name="connsiteX2" fmla="*/ 0 w 969203"/>
                <a:gd name="connsiteY2" fmla="*/ 630408 h 1301893"/>
                <a:gd name="connsiteX3" fmla="*/ 410217 w 969203"/>
                <a:gd name="connsiteY3" fmla="*/ 11691 h 1301893"/>
                <a:gd name="connsiteX4" fmla="*/ 447870 w 969203"/>
                <a:gd name="connsiteY4" fmla="*/ 0 h 1301893"/>
                <a:gd name="connsiteX5" fmla="*/ 447870 w 969203"/>
                <a:gd name="connsiteY5" fmla="*/ 344644 h 1301893"/>
                <a:gd name="connsiteX6" fmla="*/ 969203 w 969203"/>
                <a:gd name="connsiteY6" fmla="*/ 436084 h 1301893"/>
                <a:gd name="connsiteX0" fmla="*/ 877763 w 877763"/>
                <a:gd name="connsiteY0" fmla="*/ 344644 h 1301893"/>
                <a:gd name="connsiteX1" fmla="*/ 671482 w 877763"/>
                <a:gd name="connsiteY1" fmla="*/ 1301893 h 1301893"/>
                <a:gd name="connsiteX2" fmla="*/ 0 w 877763"/>
                <a:gd name="connsiteY2" fmla="*/ 630408 h 1301893"/>
                <a:gd name="connsiteX3" fmla="*/ 410217 w 877763"/>
                <a:gd name="connsiteY3" fmla="*/ 11691 h 1301893"/>
                <a:gd name="connsiteX4" fmla="*/ 447870 w 877763"/>
                <a:gd name="connsiteY4" fmla="*/ 0 h 1301893"/>
                <a:gd name="connsiteX5" fmla="*/ 447870 w 877763"/>
                <a:gd name="connsiteY5"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 name="connsiteX4" fmla="*/ 447870 w 671482"/>
                <a:gd name="connsiteY4"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Lst>
              <a:ahLst/>
              <a:cxnLst>
                <a:cxn ang="0">
                  <a:pos x="connsiteX0" y="connsiteY0"/>
                </a:cxn>
                <a:cxn ang="0">
                  <a:pos x="connsiteX1" y="connsiteY1"/>
                </a:cxn>
                <a:cxn ang="0">
                  <a:pos x="connsiteX2" y="connsiteY2"/>
                </a:cxn>
                <a:cxn ang="0">
                  <a:pos x="connsiteX3" y="connsiteY3"/>
                </a:cxn>
              </a:cxnLst>
              <a:rect l="l" t="t" r="r" b="b"/>
              <a:pathLst>
                <a:path w="671482" h="1301893">
                  <a:moveTo>
                    <a:pt x="671482" y="1301893"/>
                  </a:moveTo>
                  <a:cubicBezTo>
                    <a:pt x="300885" y="1301893"/>
                    <a:pt x="0" y="1001255"/>
                    <a:pt x="0" y="630408"/>
                  </a:cubicBezTo>
                  <a:cubicBezTo>
                    <a:pt x="0" y="352272"/>
                    <a:pt x="169248" y="113629"/>
                    <a:pt x="410217" y="11691"/>
                  </a:cubicBezTo>
                  <a:lnTo>
                    <a:pt x="447870" y="0"/>
                  </a:lnTo>
                </a:path>
              </a:pathLst>
            </a:custGeom>
            <a:noFill/>
            <a:ln w="889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eiryo" charset="-128"/>
                <a:ea typeface="Meiryo" charset="-128"/>
                <a:cs typeface="Meiryo" charset="-128"/>
              </a:endParaRPr>
            </a:p>
          </p:txBody>
        </p:sp>
        <p:sp>
          <p:nvSpPr>
            <p:cNvPr id="121" name="Line 103"/>
            <p:cNvSpPr>
              <a:spLocks noChangeShapeType="1"/>
            </p:cNvSpPr>
            <p:nvPr/>
          </p:nvSpPr>
          <p:spPr bwMode="auto">
            <a:xfrm flipH="1">
              <a:off x="1506498" y="2662269"/>
              <a:ext cx="3064530" cy="0"/>
            </a:xfrm>
            <a:prstGeom prst="line">
              <a:avLst/>
            </a:prstGeom>
            <a:noFill/>
            <a:ln w="889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22" name="Freeform 121"/>
            <p:cNvSpPr/>
            <p:nvPr/>
          </p:nvSpPr>
          <p:spPr>
            <a:xfrm>
              <a:off x="1385091" y="586293"/>
              <a:ext cx="2005362" cy="1192249"/>
            </a:xfrm>
            <a:custGeom>
              <a:avLst/>
              <a:gdLst>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498149 h 1346105"/>
                <a:gd name="connsiteX4" fmla="*/ 509341 w 2264147"/>
                <a:gd name="connsiteY4" fmla="*/ 1346105 h 1346105"/>
                <a:gd name="connsiteX5" fmla="*/ 4273 w 2264147"/>
                <a:gd name="connsiteY5" fmla="*/ 1346105 h 1346105"/>
                <a:gd name="connsiteX6" fmla="*/ 0 w 2264147"/>
                <a:gd name="connsiteY6" fmla="*/ 1261492 h 1346105"/>
                <a:gd name="connsiteX7" fmla="*/ 1261492 w 2264147"/>
                <a:gd name="connsiteY7" fmla="*/ 0 h 1346105"/>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1346105 h 1346105"/>
                <a:gd name="connsiteX4" fmla="*/ 4273 w 2264147"/>
                <a:gd name="connsiteY4" fmla="*/ 1346105 h 1346105"/>
                <a:gd name="connsiteX5" fmla="*/ 0 w 2264147"/>
                <a:gd name="connsiteY5" fmla="*/ 1261492 h 1346105"/>
                <a:gd name="connsiteX6" fmla="*/ 1261492 w 2264147"/>
                <a:gd name="connsiteY6" fmla="*/ 0 h 1346105"/>
                <a:gd name="connsiteX0" fmla="*/ 509341 w 2264147"/>
                <a:gd name="connsiteY0" fmla="*/ 1346105 h 1437545"/>
                <a:gd name="connsiteX1" fmla="*/ 4273 w 2264147"/>
                <a:gd name="connsiteY1" fmla="*/ 1346105 h 1437545"/>
                <a:gd name="connsiteX2" fmla="*/ 0 w 2264147"/>
                <a:gd name="connsiteY2" fmla="*/ 1261492 h 1437545"/>
                <a:gd name="connsiteX3" fmla="*/ 1261492 w 2264147"/>
                <a:gd name="connsiteY3" fmla="*/ 0 h 1437545"/>
                <a:gd name="connsiteX4" fmla="*/ 2234921 w 2264147"/>
                <a:gd name="connsiteY4" fmla="*/ 459066 h 1437545"/>
                <a:gd name="connsiteX5" fmla="*/ 2264147 w 2264147"/>
                <a:gd name="connsiteY5" fmla="*/ 498149 h 1437545"/>
                <a:gd name="connsiteX6" fmla="*/ 600781 w 2264147"/>
                <a:gd name="connsiteY6" fmla="*/ 1437545 h 1437545"/>
                <a:gd name="connsiteX0" fmla="*/ 509341 w 2264147"/>
                <a:gd name="connsiteY0" fmla="*/ 1346105 h 1346105"/>
                <a:gd name="connsiteX1" fmla="*/ 4273 w 2264147"/>
                <a:gd name="connsiteY1" fmla="*/ 1346105 h 1346105"/>
                <a:gd name="connsiteX2" fmla="*/ 0 w 2264147"/>
                <a:gd name="connsiteY2" fmla="*/ 1261492 h 1346105"/>
                <a:gd name="connsiteX3" fmla="*/ 1261492 w 2264147"/>
                <a:gd name="connsiteY3" fmla="*/ 0 h 1346105"/>
                <a:gd name="connsiteX4" fmla="*/ 2234921 w 2264147"/>
                <a:gd name="connsiteY4" fmla="*/ 459066 h 1346105"/>
                <a:gd name="connsiteX5" fmla="*/ 2264147 w 2264147"/>
                <a:gd name="connsiteY5" fmla="*/ 498149 h 1346105"/>
                <a:gd name="connsiteX0" fmla="*/ 4273 w 2264147"/>
                <a:gd name="connsiteY0" fmla="*/ 1346105 h 1346105"/>
                <a:gd name="connsiteX1" fmla="*/ 0 w 2264147"/>
                <a:gd name="connsiteY1" fmla="*/ 1261492 h 1346105"/>
                <a:gd name="connsiteX2" fmla="*/ 1261492 w 2264147"/>
                <a:gd name="connsiteY2" fmla="*/ 0 h 1346105"/>
                <a:gd name="connsiteX3" fmla="*/ 2234921 w 2264147"/>
                <a:gd name="connsiteY3" fmla="*/ 459066 h 1346105"/>
                <a:gd name="connsiteX4" fmla="*/ 2264147 w 2264147"/>
                <a:gd name="connsiteY4" fmla="*/ 498149 h 134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147" h="1346105">
                  <a:moveTo>
                    <a:pt x="4273" y="1346105"/>
                  </a:moveTo>
                  <a:lnTo>
                    <a:pt x="0" y="1261492"/>
                  </a:lnTo>
                  <a:cubicBezTo>
                    <a:pt x="0" y="564789"/>
                    <a:pt x="564789" y="0"/>
                    <a:pt x="1261492" y="0"/>
                  </a:cubicBezTo>
                  <a:cubicBezTo>
                    <a:pt x="1653388" y="0"/>
                    <a:pt x="2003545" y="178703"/>
                    <a:pt x="2234921" y="459066"/>
                  </a:cubicBezTo>
                  <a:lnTo>
                    <a:pt x="2264147" y="498149"/>
                  </a:lnTo>
                </a:path>
              </a:pathLst>
            </a:custGeom>
            <a:noFill/>
            <a:ln w="889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123" name="Freeform 122"/>
            <p:cNvSpPr/>
            <p:nvPr/>
          </p:nvSpPr>
          <p:spPr>
            <a:xfrm rot="162623">
              <a:off x="3334726" y="826964"/>
              <a:ext cx="1376155" cy="916571"/>
            </a:xfrm>
            <a:custGeom>
              <a:avLst/>
              <a:gdLst>
                <a:gd name="connsiteX0" fmla="*/ 459584 w 1376155"/>
                <a:gd name="connsiteY0" fmla="*/ 0 h 986922"/>
                <a:gd name="connsiteX1" fmla="*/ 1376155 w 1376155"/>
                <a:gd name="connsiteY1" fmla="*/ 916571 h 986922"/>
                <a:gd name="connsiteX2" fmla="*/ 1372603 w 1376155"/>
                <a:gd name="connsiteY2" fmla="*/ 986922 h 986922"/>
                <a:gd name="connsiteX3" fmla="*/ 0 w 1376155"/>
                <a:gd name="connsiteY3" fmla="*/ 986922 h 986922"/>
                <a:gd name="connsiteX4" fmla="*/ 0 w 1376155"/>
                <a:gd name="connsiteY4" fmla="*/ 124411 h 986922"/>
                <a:gd name="connsiteX5" fmla="*/ 22692 w 1376155"/>
                <a:gd name="connsiteY5" fmla="*/ 110625 h 986922"/>
                <a:gd name="connsiteX6" fmla="*/ 459584 w 1376155"/>
                <a:gd name="connsiteY6" fmla="*/ 0 h 986922"/>
                <a:gd name="connsiteX0" fmla="*/ 0 w 1376155"/>
                <a:gd name="connsiteY0" fmla="*/ 986922 h 1078362"/>
                <a:gd name="connsiteX1" fmla="*/ 0 w 1376155"/>
                <a:gd name="connsiteY1" fmla="*/ 124411 h 1078362"/>
                <a:gd name="connsiteX2" fmla="*/ 22692 w 1376155"/>
                <a:gd name="connsiteY2" fmla="*/ 110625 h 1078362"/>
                <a:gd name="connsiteX3" fmla="*/ 459584 w 1376155"/>
                <a:gd name="connsiteY3" fmla="*/ 0 h 1078362"/>
                <a:gd name="connsiteX4" fmla="*/ 1376155 w 1376155"/>
                <a:gd name="connsiteY4" fmla="*/ 916571 h 1078362"/>
                <a:gd name="connsiteX5" fmla="*/ 1372603 w 1376155"/>
                <a:gd name="connsiteY5" fmla="*/ 986922 h 1078362"/>
                <a:gd name="connsiteX6" fmla="*/ 91440 w 1376155"/>
                <a:gd name="connsiteY6" fmla="*/ 1078362 h 1078362"/>
                <a:gd name="connsiteX0" fmla="*/ 0 w 1376155"/>
                <a:gd name="connsiteY0" fmla="*/ 124411 h 1078362"/>
                <a:gd name="connsiteX1" fmla="*/ 22692 w 1376155"/>
                <a:gd name="connsiteY1" fmla="*/ 110625 h 1078362"/>
                <a:gd name="connsiteX2" fmla="*/ 459584 w 1376155"/>
                <a:gd name="connsiteY2" fmla="*/ 0 h 1078362"/>
                <a:gd name="connsiteX3" fmla="*/ 1376155 w 1376155"/>
                <a:gd name="connsiteY3" fmla="*/ 916571 h 1078362"/>
                <a:gd name="connsiteX4" fmla="*/ 1372603 w 1376155"/>
                <a:gd name="connsiteY4" fmla="*/ 986922 h 1078362"/>
                <a:gd name="connsiteX5" fmla="*/ 91440 w 1376155"/>
                <a:gd name="connsiteY5" fmla="*/ 1078362 h 1078362"/>
                <a:gd name="connsiteX0" fmla="*/ 0 w 1376155"/>
                <a:gd name="connsiteY0" fmla="*/ 124411 h 986922"/>
                <a:gd name="connsiteX1" fmla="*/ 22692 w 1376155"/>
                <a:gd name="connsiteY1" fmla="*/ 110625 h 986922"/>
                <a:gd name="connsiteX2" fmla="*/ 459584 w 1376155"/>
                <a:gd name="connsiteY2" fmla="*/ 0 h 986922"/>
                <a:gd name="connsiteX3" fmla="*/ 1376155 w 1376155"/>
                <a:gd name="connsiteY3" fmla="*/ 916571 h 986922"/>
                <a:gd name="connsiteX4" fmla="*/ 1372603 w 1376155"/>
                <a:gd name="connsiteY4" fmla="*/ 986922 h 986922"/>
                <a:gd name="connsiteX0" fmla="*/ 0 w 1376155"/>
                <a:gd name="connsiteY0" fmla="*/ 124411 h 916571"/>
                <a:gd name="connsiteX1" fmla="*/ 22692 w 1376155"/>
                <a:gd name="connsiteY1" fmla="*/ 110625 h 916571"/>
                <a:gd name="connsiteX2" fmla="*/ 459584 w 1376155"/>
                <a:gd name="connsiteY2" fmla="*/ 0 h 916571"/>
                <a:gd name="connsiteX3" fmla="*/ 1376155 w 1376155"/>
                <a:gd name="connsiteY3" fmla="*/ 916571 h 916571"/>
              </a:gdLst>
              <a:ahLst/>
              <a:cxnLst>
                <a:cxn ang="0">
                  <a:pos x="connsiteX0" y="connsiteY0"/>
                </a:cxn>
                <a:cxn ang="0">
                  <a:pos x="connsiteX1" y="connsiteY1"/>
                </a:cxn>
                <a:cxn ang="0">
                  <a:pos x="connsiteX2" y="connsiteY2"/>
                </a:cxn>
                <a:cxn ang="0">
                  <a:pos x="connsiteX3" y="connsiteY3"/>
                </a:cxn>
              </a:cxnLst>
              <a:rect l="l" t="t" r="r" b="b"/>
              <a:pathLst>
                <a:path w="1376155" h="916571">
                  <a:moveTo>
                    <a:pt x="0" y="124411"/>
                  </a:moveTo>
                  <a:lnTo>
                    <a:pt x="22692" y="110625"/>
                  </a:lnTo>
                  <a:cubicBezTo>
                    <a:pt x="152564" y="40075"/>
                    <a:pt x="301394" y="0"/>
                    <a:pt x="459584" y="0"/>
                  </a:cubicBezTo>
                  <a:cubicBezTo>
                    <a:pt x="965792" y="0"/>
                    <a:pt x="1376155" y="410363"/>
                    <a:pt x="1376155" y="916571"/>
                  </a:cubicBezTo>
                </a:path>
              </a:pathLst>
            </a:custGeom>
            <a:noFill/>
            <a:ln w="889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grpSp>
      <p:sp>
        <p:nvSpPr>
          <p:cNvPr id="124" name="TextBox 123"/>
          <p:cNvSpPr txBox="1"/>
          <p:nvPr/>
        </p:nvSpPr>
        <p:spPr>
          <a:xfrm>
            <a:off x="3980993" y="4376548"/>
            <a:ext cx="666504" cy="276999"/>
          </a:xfrm>
          <a:prstGeom prst="rect">
            <a:avLst/>
          </a:prstGeom>
        </p:spPr>
        <p:txBody>
          <a:bodyPr wrap="square" rtlCol="0">
            <a:spAutoFit/>
          </a:bodyPr>
          <a:lstStyle/>
          <a:p>
            <a:pPr algn="ctr" defTabSz="914400"/>
            <a:r>
              <a:rPr kumimoji="1" lang="ja-JP" altLang="en-US" sz="1200" dirty="0" smtClean="0">
                <a:solidFill>
                  <a:srgbClr val="333333"/>
                </a:solidFill>
                <a:latin typeface="Meiryo" charset="-128"/>
                <a:ea typeface="Meiryo" charset="-128"/>
                <a:cs typeface="Meiryo" charset="-128"/>
              </a:rPr>
              <a:t>本社</a:t>
            </a:r>
            <a:endParaRPr kumimoji="1" lang="en-US" sz="1200" dirty="0">
              <a:solidFill>
                <a:srgbClr val="333333"/>
              </a:solidFill>
              <a:latin typeface="Meiryo" charset="-128"/>
              <a:ea typeface="Meiryo" charset="-128"/>
              <a:cs typeface="Meiryo" charset="-128"/>
            </a:endParaRPr>
          </a:p>
        </p:txBody>
      </p:sp>
      <p:sp>
        <p:nvSpPr>
          <p:cNvPr id="125" name="TextBox 124"/>
          <p:cNvSpPr txBox="1"/>
          <p:nvPr/>
        </p:nvSpPr>
        <p:spPr>
          <a:xfrm>
            <a:off x="5686657" y="4376548"/>
            <a:ext cx="891942" cy="276999"/>
          </a:xfrm>
          <a:prstGeom prst="rect">
            <a:avLst/>
          </a:prstGeom>
        </p:spPr>
        <p:txBody>
          <a:bodyPr wrap="square" rtlCol="0">
            <a:spAutoFit/>
          </a:bodyPr>
          <a:lstStyle/>
          <a:p>
            <a:pPr algn="ctr" defTabSz="914400"/>
            <a:r>
              <a:rPr kumimoji="1" lang="ja-JP" altLang="en-US" sz="1200" dirty="0" smtClean="0">
                <a:solidFill>
                  <a:srgbClr val="333333"/>
                </a:solidFill>
                <a:latin typeface="Meiryo" charset="-128"/>
                <a:ea typeface="Meiryo" charset="-128"/>
                <a:cs typeface="Meiryo" charset="-128"/>
              </a:rPr>
              <a:t>外出</a:t>
            </a:r>
            <a:endParaRPr kumimoji="1" lang="en-US" sz="1200" dirty="0">
              <a:solidFill>
                <a:srgbClr val="333333"/>
              </a:solidFill>
              <a:latin typeface="Meiryo" charset="-128"/>
              <a:ea typeface="Meiryo" charset="-128"/>
              <a:cs typeface="Meiryo" charset="-128"/>
            </a:endParaRPr>
          </a:p>
        </p:txBody>
      </p:sp>
      <p:cxnSp>
        <p:nvCxnSpPr>
          <p:cNvPr id="133" name="Straight Connector 132"/>
          <p:cNvCxnSpPr/>
          <p:nvPr/>
        </p:nvCxnSpPr>
        <p:spPr>
          <a:xfrm flipH="1">
            <a:off x="4601051" y="2520950"/>
            <a:ext cx="1199312" cy="1045209"/>
          </a:xfrm>
          <a:prstGeom prst="line">
            <a:avLst/>
          </a:prstGeom>
          <a:ln w="127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6116672" y="2547257"/>
            <a:ext cx="0" cy="1410789"/>
          </a:xfrm>
          <a:prstGeom prst="line">
            <a:avLst/>
          </a:prstGeom>
          <a:ln w="127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6510938" y="2592977"/>
            <a:ext cx="1172753" cy="1139686"/>
          </a:xfrm>
          <a:prstGeom prst="line">
            <a:avLst/>
          </a:prstGeom>
          <a:ln w="127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0" name="Line 104"/>
          <p:cNvSpPr>
            <a:spLocks noChangeShapeType="1"/>
          </p:cNvSpPr>
          <p:nvPr/>
        </p:nvSpPr>
        <p:spPr bwMode="auto">
          <a:xfrm>
            <a:off x="0" y="4357270"/>
            <a:ext cx="9144000" cy="0"/>
          </a:xfrm>
          <a:prstGeom prst="line">
            <a:avLst/>
          </a:prstGeom>
          <a:noFill/>
          <a:ln w="25400" cap="flat">
            <a:solidFill>
              <a:schemeClr val="bg1">
                <a:lumMod val="75000"/>
              </a:schemeClr>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grpSp>
        <p:nvGrpSpPr>
          <p:cNvPr id="157" name="Group 156"/>
          <p:cNvGrpSpPr/>
          <p:nvPr/>
        </p:nvGrpSpPr>
        <p:grpSpPr>
          <a:xfrm>
            <a:off x="548514" y="4108511"/>
            <a:ext cx="123031" cy="250031"/>
            <a:chOff x="7310438" y="4252274"/>
            <a:chExt cx="123031" cy="250031"/>
          </a:xfrm>
        </p:grpSpPr>
        <p:sp>
          <p:nvSpPr>
            <p:cNvPr id="158"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1">
                  <a:lumMod val="75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59" name="Line 394"/>
            <p:cNvSpPr>
              <a:spLocks noChangeShapeType="1"/>
            </p:cNvSpPr>
            <p:nvPr/>
          </p:nvSpPr>
          <p:spPr bwMode="auto">
            <a:xfrm>
              <a:off x="7371953" y="4391180"/>
              <a:ext cx="1985" cy="111125"/>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grpSp>
      <p:grpSp>
        <p:nvGrpSpPr>
          <p:cNvPr id="81" name="Group 80"/>
          <p:cNvGrpSpPr/>
          <p:nvPr/>
        </p:nvGrpSpPr>
        <p:grpSpPr>
          <a:xfrm>
            <a:off x="5390834" y="1971230"/>
            <a:ext cx="456604" cy="456604"/>
            <a:chOff x="3682539" y="2003368"/>
            <a:chExt cx="515388" cy="515388"/>
          </a:xfrm>
        </p:grpSpPr>
        <p:sp>
          <p:nvSpPr>
            <p:cNvPr id="82" name="Oval 81"/>
            <p:cNvSpPr/>
            <p:nvPr/>
          </p:nvSpPr>
          <p:spPr>
            <a:xfrm>
              <a:off x="3682539" y="2003368"/>
              <a:ext cx="515388" cy="515388"/>
            </a:xfrm>
            <a:prstGeom prst="ellipse">
              <a:avLst/>
            </a:prstGeom>
            <a:solidFill>
              <a:schemeClr val="bg1"/>
            </a:solidFill>
            <a:ln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latin typeface="Meiryo" charset="-128"/>
                <a:ea typeface="Meiryo" charset="-128"/>
                <a:cs typeface="Meiryo" charset="-128"/>
              </a:endParaRPr>
            </a:p>
          </p:txBody>
        </p:sp>
        <p:sp>
          <p:nvSpPr>
            <p:cNvPr id="83" name="Shape 1452"/>
            <p:cNvSpPr/>
            <p:nvPr/>
          </p:nvSpPr>
          <p:spPr>
            <a:xfrm>
              <a:off x="3785392" y="2136823"/>
              <a:ext cx="309683" cy="248478"/>
            </a:xfrm>
            <a:custGeom>
              <a:avLst/>
              <a:gdLst/>
              <a:ahLst/>
              <a:cxnLst/>
              <a:rect l="0" t="0" r="0" b="0"/>
              <a:pathLst>
                <a:path w="120000" h="120000" extrusionOk="0">
                  <a:moveTo>
                    <a:pt x="86168" y="15692"/>
                  </a:moveTo>
                  <a:lnTo>
                    <a:pt x="88411" y="15692"/>
                  </a:lnTo>
                  <a:lnTo>
                    <a:pt x="90467" y="15692"/>
                  </a:lnTo>
                  <a:lnTo>
                    <a:pt x="92710" y="15923"/>
                  </a:lnTo>
                  <a:lnTo>
                    <a:pt x="94392" y="16615"/>
                  </a:lnTo>
                  <a:lnTo>
                    <a:pt x="96448" y="17076"/>
                  </a:lnTo>
                  <a:lnTo>
                    <a:pt x="97943" y="18230"/>
                  </a:lnTo>
                  <a:lnTo>
                    <a:pt x="99813" y="19153"/>
                  </a:lnTo>
                  <a:lnTo>
                    <a:pt x="100934" y="20307"/>
                  </a:lnTo>
                  <a:lnTo>
                    <a:pt x="102243" y="21461"/>
                  </a:lnTo>
                  <a:lnTo>
                    <a:pt x="103551" y="23076"/>
                  </a:lnTo>
                  <a:lnTo>
                    <a:pt x="104485" y="24692"/>
                  </a:lnTo>
                  <a:lnTo>
                    <a:pt x="105233" y="26307"/>
                  </a:lnTo>
                  <a:lnTo>
                    <a:pt x="105981" y="28154"/>
                  </a:lnTo>
                  <a:lnTo>
                    <a:pt x="106542" y="29538"/>
                  </a:lnTo>
                  <a:lnTo>
                    <a:pt x="106729" y="31384"/>
                  </a:lnTo>
                  <a:lnTo>
                    <a:pt x="107102" y="33461"/>
                  </a:lnTo>
                  <a:lnTo>
                    <a:pt x="107102" y="35307"/>
                  </a:lnTo>
                  <a:lnTo>
                    <a:pt x="107289" y="37384"/>
                  </a:lnTo>
                  <a:lnTo>
                    <a:pt x="107102" y="39692"/>
                  </a:lnTo>
                  <a:lnTo>
                    <a:pt x="106729" y="42923"/>
                  </a:lnTo>
                  <a:lnTo>
                    <a:pt x="106729" y="45923"/>
                  </a:lnTo>
                  <a:lnTo>
                    <a:pt x="106729" y="48692"/>
                  </a:lnTo>
                  <a:lnTo>
                    <a:pt x="107289" y="50769"/>
                  </a:lnTo>
                  <a:lnTo>
                    <a:pt x="107850" y="53076"/>
                  </a:lnTo>
                  <a:lnTo>
                    <a:pt x="108598" y="54461"/>
                  </a:lnTo>
                  <a:lnTo>
                    <a:pt x="109345" y="56076"/>
                  </a:lnTo>
                  <a:lnTo>
                    <a:pt x="110093" y="57230"/>
                  </a:lnTo>
                  <a:lnTo>
                    <a:pt x="111775" y="58846"/>
                  </a:lnTo>
                  <a:lnTo>
                    <a:pt x="113271" y="59769"/>
                  </a:lnTo>
                  <a:lnTo>
                    <a:pt x="115140" y="60461"/>
                  </a:lnTo>
                  <a:lnTo>
                    <a:pt x="114392" y="62307"/>
                  </a:lnTo>
                  <a:lnTo>
                    <a:pt x="113271" y="64154"/>
                  </a:lnTo>
                  <a:lnTo>
                    <a:pt x="111775" y="66461"/>
                  </a:lnTo>
                  <a:lnTo>
                    <a:pt x="109532" y="68769"/>
                  </a:lnTo>
                  <a:lnTo>
                    <a:pt x="106729" y="71307"/>
                  </a:lnTo>
                  <a:lnTo>
                    <a:pt x="105046" y="72461"/>
                  </a:lnTo>
                  <a:lnTo>
                    <a:pt x="102990" y="73615"/>
                  </a:lnTo>
                  <a:lnTo>
                    <a:pt x="100747" y="74538"/>
                  </a:lnTo>
                  <a:lnTo>
                    <a:pt x="98504" y="75461"/>
                  </a:lnTo>
                  <a:lnTo>
                    <a:pt x="112897" y="84461"/>
                  </a:lnTo>
                  <a:lnTo>
                    <a:pt x="114579" y="85615"/>
                  </a:lnTo>
                  <a:lnTo>
                    <a:pt x="116074" y="87461"/>
                  </a:lnTo>
                  <a:lnTo>
                    <a:pt x="117383" y="90000"/>
                  </a:lnTo>
                  <a:lnTo>
                    <a:pt x="117943" y="91154"/>
                  </a:lnTo>
                  <a:lnTo>
                    <a:pt x="118130" y="92538"/>
                  </a:lnTo>
                  <a:lnTo>
                    <a:pt x="120000" y="102230"/>
                  </a:lnTo>
                  <a:lnTo>
                    <a:pt x="120000" y="102692"/>
                  </a:lnTo>
                  <a:lnTo>
                    <a:pt x="119439" y="103615"/>
                  </a:lnTo>
                  <a:lnTo>
                    <a:pt x="118691" y="104538"/>
                  </a:lnTo>
                  <a:lnTo>
                    <a:pt x="117570" y="105230"/>
                  </a:lnTo>
                  <a:lnTo>
                    <a:pt x="115140" y="106384"/>
                  </a:lnTo>
                  <a:lnTo>
                    <a:pt x="111588" y="107769"/>
                  </a:lnTo>
                  <a:lnTo>
                    <a:pt x="107102" y="108692"/>
                  </a:lnTo>
                  <a:lnTo>
                    <a:pt x="101682" y="109615"/>
                  </a:lnTo>
                  <a:lnTo>
                    <a:pt x="95514" y="109846"/>
                  </a:lnTo>
                  <a:lnTo>
                    <a:pt x="88598" y="110307"/>
                  </a:lnTo>
                  <a:lnTo>
                    <a:pt x="85607" y="88384"/>
                  </a:lnTo>
                  <a:lnTo>
                    <a:pt x="85420" y="86307"/>
                  </a:lnTo>
                  <a:lnTo>
                    <a:pt x="84672" y="83769"/>
                  </a:lnTo>
                  <a:lnTo>
                    <a:pt x="83551" y="81692"/>
                  </a:lnTo>
                  <a:lnTo>
                    <a:pt x="82429" y="79615"/>
                  </a:lnTo>
                  <a:lnTo>
                    <a:pt x="80934" y="77769"/>
                  </a:lnTo>
                  <a:lnTo>
                    <a:pt x="79626" y="75923"/>
                  </a:lnTo>
                  <a:lnTo>
                    <a:pt x="78130" y="74769"/>
                  </a:lnTo>
                  <a:lnTo>
                    <a:pt x="76635" y="73846"/>
                  </a:lnTo>
                  <a:lnTo>
                    <a:pt x="67289" y="69230"/>
                  </a:lnTo>
                  <a:lnTo>
                    <a:pt x="65794" y="67615"/>
                  </a:lnTo>
                  <a:lnTo>
                    <a:pt x="64485" y="66000"/>
                  </a:lnTo>
                  <a:lnTo>
                    <a:pt x="62616" y="63230"/>
                  </a:lnTo>
                  <a:lnTo>
                    <a:pt x="61869" y="61384"/>
                  </a:lnTo>
                  <a:lnTo>
                    <a:pt x="61682" y="60461"/>
                  </a:lnTo>
                  <a:lnTo>
                    <a:pt x="63177" y="59769"/>
                  </a:lnTo>
                  <a:lnTo>
                    <a:pt x="64672" y="58846"/>
                  </a:lnTo>
                  <a:lnTo>
                    <a:pt x="66542" y="57230"/>
                  </a:lnTo>
                  <a:lnTo>
                    <a:pt x="67476" y="56076"/>
                  </a:lnTo>
                  <a:lnTo>
                    <a:pt x="68224" y="54461"/>
                  </a:lnTo>
                  <a:lnTo>
                    <a:pt x="68784" y="53076"/>
                  </a:lnTo>
                  <a:lnTo>
                    <a:pt x="69532" y="50769"/>
                  </a:lnTo>
                  <a:lnTo>
                    <a:pt x="69719" y="48692"/>
                  </a:lnTo>
                  <a:lnTo>
                    <a:pt x="70093" y="45923"/>
                  </a:lnTo>
                  <a:lnTo>
                    <a:pt x="70093" y="42923"/>
                  </a:lnTo>
                  <a:lnTo>
                    <a:pt x="69532" y="39692"/>
                  </a:lnTo>
                  <a:lnTo>
                    <a:pt x="69532" y="37384"/>
                  </a:lnTo>
                  <a:lnTo>
                    <a:pt x="69532" y="35307"/>
                  </a:lnTo>
                  <a:lnTo>
                    <a:pt x="69532" y="33461"/>
                  </a:lnTo>
                  <a:lnTo>
                    <a:pt x="69719" y="31384"/>
                  </a:lnTo>
                  <a:lnTo>
                    <a:pt x="70093" y="29538"/>
                  </a:lnTo>
                  <a:lnTo>
                    <a:pt x="70841" y="28154"/>
                  </a:lnTo>
                  <a:lnTo>
                    <a:pt x="71214" y="26307"/>
                  </a:lnTo>
                  <a:lnTo>
                    <a:pt x="72336" y="24692"/>
                  </a:lnTo>
                  <a:lnTo>
                    <a:pt x="73270" y="23076"/>
                  </a:lnTo>
                  <a:lnTo>
                    <a:pt x="74205" y="21461"/>
                  </a:lnTo>
                  <a:lnTo>
                    <a:pt x="75514" y="20307"/>
                  </a:lnTo>
                  <a:lnTo>
                    <a:pt x="77009" y="19153"/>
                  </a:lnTo>
                  <a:lnTo>
                    <a:pt x="78504" y="18230"/>
                  </a:lnTo>
                  <a:lnTo>
                    <a:pt x="80373" y="17076"/>
                  </a:lnTo>
                  <a:lnTo>
                    <a:pt x="82056" y="16615"/>
                  </a:lnTo>
                  <a:lnTo>
                    <a:pt x="84112" y="15923"/>
                  </a:lnTo>
                  <a:close/>
                  <a:moveTo>
                    <a:pt x="41962" y="0"/>
                  </a:moveTo>
                  <a:lnTo>
                    <a:pt x="44585" y="460"/>
                  </a:lnTo>
                  <a:lnTo>
                    <a:pt x="47395" y="691"/>
                  </a:lnTo>
                  <a:lnTo>
                    <a:pt x="49643" y="1612"/>
                  </a:lnTo>
                  <a:lnTo>
                    <a:pt x="51891" y="2533"/>
                  </a:lnTo>
                  <a:lnTo>
                    <a:pt x="53952" y="3685"/>
                  </a:lnTo>
                  <a:lnTo>
                    <a:pt x="56012" y="5297"/>
                  </a:lnTo>
                  <a:lnTo>
                    <a:pt x="57511" y="7140"/>
                  </a:lnTo>
                  <a:lnTo>
                    <a:pt x="58822" y="8982"/>
                  </a:lnTo>
                  <a:lnTo>
                    <a:pt x="60134" y="11285"/>
                  </a:lnTo>
                  <a:lnTo>
                    <a:pt x="61070" y="13358"/>
                  </a:lnTo>
                  <a:lnTo>
                    <a:pt x="61632" y="15662"/>
                  </a:lnTo>
                  <a:lnTo>
                    <a:pt x="62007" y="18195"/>
                  </a:lnTo>
                  <a:lnTo>
                    <a:pt x="62007" y="20499"/>
                  </a:lnTo>
                  <a:lnTo>
                    <a:pt x="62007" y="23032"/>
                  </a:lnTo>
                  <a:lnTo>
                    <a:pt x="61820" y="25566"/>
                  </a:lnTo>
                  <a:lnTo>
                    <a:pt x="61070" y="28099"/>
                  </a:lnTo>
                  <a:lnTo>
                    <a:pt x="61632" y="28099"/>
                  </a:lnTo>
                  <a:lnTo>
                    <a:pt x="62382" y="28099"/>
                  </a:lnTo>
                  <a:lnTo>
                    <a:pt x="63131" y="28560"/>
                  </a:lnTo>
                  <a:lnTo>
                    <a:pt x="63318" y="29251"/>
                  </a:lnTo>
                  <a:lnTo>
                    <a:pt x="63693" y="30172"/>
                  </a:lnTo>
                  <a:lnTo>
                    <a:pt x="63880" y="32706"/>
                  </a:lnTo>
                  <a:lnTo>
                    <a:pt x="63693" y="35470"/>
                  </a:lnTo>
                  <a:lnTo>
                    <a:pt x="62756" y="38234"/>
                  </a:lnTo>
                  <a:lnTo>
                    <a:pt x="61820" y="40767"/>
                  </a:lnTo>
                  <a:lnTo>
                    <a:pt x="61070" y="41689"/>
                  </a:lnTo>
                  <a:lnTo>
                    <a:pt x="60321" y="42610"/>
                  </a:lnTo>
                  <a:lnTo>
                    <a:pt x="59384" y="43301"/>
                  </a:lnTo>
                  <a:lnTo>
                    <a:pt x="58635" y="43301"/>
                  </a:lnTo>
                  <a:lnTo>
                    <a:pt x="58260" y="43301"/>
                  </a:lnTo>
                  <a:lnTo>
                    <a:pt x="56574" y="48829"/>
                  </a:lnTo>
                  <a:lnTo>
                    <a:pt x="55263" y="51362"/>
                  </a:lnTo>
                  <a:lnTo>
                    <a:pt x="54326" y="53896"/>
                  </a:lnTo>
                  <a:lnTo>
                    <a:pt x="53952" y="55278"/>
                  </a:lnTo>
                  <a:lnTo>
                    <a:pt x="53764" y="58502"/>
                  </a:lnTo>
                  <a:lnTo>
                    <a:pt x="53577" y="62879"/>
                  </a:lnTo>
                  <a:lnTo>
                    <a:pt x="53764" y="64721"/>
                  </a:lnTo>
                  <a:lnTo>
                    <a:pt x="54326" y="66333"/>
                  </a:lnTo>
                  <a:lnTo>
                    <a:pt x="54514" y="67255"/>
                  </a:lnTo>
                  <a:lnTo>
                    <a:pt x="55263" y="67715"/>
                  </a:lnTo>
                  <a:lnTo>
                    <a:pt x="57511" y="69558"/>
                  </a:lnTo>
                  <a:lnTo>
                    <a:pt x="60508" y="71401"/>
                  </a:lnTo>
                  <a:lnTo>
                    <a:pt x="63880" y="73474"/>
                  </a:lnTo>
                  <a:lnTo>
                    <a:pt x="70437" y="76698"/>
                  </a:lnTo>
                  <a:lnTo>
                    <a:pt x="74746" y="78541"/>
                  </a:lnTo>
                  <a:lnTo>
                    <a:pt x="75683" y="79232"/>
                  </a:lnTo>
                  <a:lnTo>
                    <a:pt x="76807" y="80614"/>
                  </a:lnTo>
                  <a:lnTo>
                    <a:pt x="78680" y="82917"/>
                  </a:lnTo>
                  <a:lnTo>
                    <a:pt x="79804" y="84529"/>
                  </a:lnTo>
                  <a:lnTo>
                    <a:pt x="80553" y="86142"/>
                  </a:lnTo>
                  <a:lnTo>
                    <a:pt x="81115" y="87754"/>
                  </a:lnTo>
                  <a:lnTo>
                    <a:pt x="81303" y="89136"/>
                  </a:lnTo>
                  <a:lnTo>
                    <a:pt x="83738" y="109174"/>
                  </a:lnTo>
                  <a:lnTo>
                    <a:pt x="83738" y="109404"/>
                  </a:lnTo>
                  <a:lnTo>
                    <a:pt x="83551" y="110326"/>
                  </a:lnTo>
                  <a:lnTo>
                    <a:pt x="82989" y="111477"/>
                  </a:lnTo>
                  <a:lnTo>
                    <a:pt x="82052" y="112399"/>
                  </a:lnTo>
                  <a:lnTo>
                    <a:pt x="80741" y="113320"/>
                  </a:lnTo>
                  <a:lnTo>
                    <a:pt x="79242" y="114241"/>
                  </a:lnTo>
                  <a:lnTo>
                    <a:pt x="77181" y="115393"/>
                  </a:lnTo>
                  <a:lnTo>
                    <a:pt x="72498" y="116775"/>
                  </a:lnTo>
                  <a:lnTo>
                    <a:pt x="66316" y="118157"/>
                  </a:lnTo>
                  <a:lnTo>
                    <a:pt x="59010" y="119078"/>
                  </a:lnTo>
                  <a:lnTo>
                    <a:pt x="50954" y="119539"/>
                  </a:lnTo>
                  <a:lnTo>
                    <a:pt x="41962" y="120000"/>
                  </a:lnTo>
                  <a:lnTo>
                    <a:pt x="32783" y="119539"/>
                  </a:lnTo>
                  <a:lnTo>
                    <a:pt x="24728" y="119078"/>
                  </a:lnTo>
                  <a:lnTo>
                    <a:pt x="17422" y="118157"/>
                  </a:lnTo>
                  <a:lnTo>
                    <a:pt x="11240" y="116775"/>
                  </a:lnTo>
                  <a:lnTo>
                    <a:pt x="6556" y="115393"/>
                  </a:lnTo>
                  <a:lnTo>
                    <a:pt x="4495" y="114241"/>
                  </a:lnTo>
                  <a:lnTo>
                    <a:pt x="2997" y="113320"/>
                  </a:lnTo>
                  <a:lnTo>
                    <a:pt x="1685" y="112399"/>
                  </a:lnTo>
                  <a:lnTo>
                    <a:pt x="749" y="111477"/>
                  </a:lnTo>
                  <a:lnTo>
                    <a:pt x="187" y="110326"/>
                  </a:lnTo>
                  <a:lnTo>
                    <a:pt x="0" y="109404"/>
                  </a:lnTo>
                  <a:lnTo>
                    <a:pt x="2247" y="89136"/>
                  </a:lnTo>
                  <a:lnTo>
                    <a:pt x="2809" y="87754"/>
                  </a:lnTo>
                  <a:lnTo>
                    <a:pt x="3184" y="86142"/>
                  </a:lnTo>
                  <a:lnTo>
                    <a:pt x="3933" y="84529"/>
                  </a:lnTo>
                  <a:lnTo>
                    <a:pt x="4683" y="82917"/>
                  </a:lnTo>
                  <a:lnTo>
                    <a:pt x="6931" y="80614"/>
                  </a:lnTo>
                  <a:lnTo>
                    <a:pt x="8055" y="79232"/>
                  </a:lnTo>
                  <a:lnTo>
                    <a:pt x="8992" y="78541"/>
                  </a:lnTo>
                  <a:lnTo>
                    <a:pt x="13113" y="76698"/>
                  </a:lnTo>
                  <a:lnTo>
                    <a:pt x="19670" y="73474"/>
                  </a:lnTo>
                  <a:lnTo>
                    <a:pt x="23229" y="71401"/>
                  </a:lnTo>
                  <a:lnTo>
                    <a:pt x="26039" y="69558"/>
                  </a:lnTo>
                  <a:lnTo>
                    <a:pt x="28287" y="67715"/>
                  </a:lnTo>
                  <a:lnTo>
                    <a:pt x="29036" y="67255"/>
                  </a:lnTo>
                  <a:lnTo>
                    <a:pt x="29411" y="66333"/>
                  </a:lnTo>
                  <a:lnTo>
                    <a:pt x="29973" y="64721"/>
                  </a:lnTo>
                  <a:lnTo>
                    <a:pt x="29973" y="62879"/>
                  </a:lnTo>
                  <a:lnTo>
                    <a:pt x="29973" y="58502"/>
                  </a:lnTo>
                  <a:lnTo>
                    <a:pt x="29786" y="55278"/>
                  </a:lnTo>
                  <a:lnTo>
                    <a:pt x="29411" y="53896"/>
                  </a:lnTo>
                  <a:lnTo>
                    <a:pt x="28287" y="51362"/>
                  </a:lnTo>
                  <a:lnTo>
                    <a:pt x="27163" y="48829"/>
                  </a:lnTo>
                  <a:lnTo>
                    <a:pt x="25477" y="43301"/>
                  </a:lnTo>
                  <a:lnTo>
                    <a:pt x="25290" y="43301"/>
                  </a:lnTo>
                  <a:lnTo>
                    <a:pt x="24166" y="43301"/>
                  </a:lnTo>
                  <a:lnTo>
                    <a:pt x="23416" y="42610"/>
                  </a:lnTo>
                  <a:lnTo>
                    <a:pt x="22667" y="41689"/>
                  </a:lnTo>
                  <a:lnTo>
                    <a:pt x="21918" y="40767"/>
                  </a:lnTo>
                  <a:lnTo>
                    <a:pt x="20981" y="38234"/>
                  </a:lnTo>
                  <a:lnTo>
                    <a:pt x="20232" y="35470"/>
                  </a:lnTo>
                  <a:lnTo>
                    <a:pt x="19857" y="32706"/>
                  </a:lnTo>
                  <a:lnTo>
                    <a:pt x="19857" y="30172"/>
                  </a:lnTo>
                  <a:lnTo>
                    <a:pt x="20232" y="29251"/>
                  </a:lnTo>
                  <a:lnTo>
                    <a:pt x="20606" y="28560"/>
                  </a:lnTo>
                  <a:lnTo>
                    <a:pt x="21168" y="28099"/>
                  </a:lnTo>
                  <a:lnTo>
                    <a:pt x="22105" y="28099"/>
                  </a:lnTo>
                  <a:lnTo>
                    <a:pt x="22667" y="28099"/>
                  </a:lnTo>
                  <a:lnTo>
                    <a:pt x="21918" y="25566"/>
                  </a:lnTo>
                  <a:lnTo>
                    <a:pt x="21730" y="23032"/>
                  </a:lnTo>
                  <a:lnTo>
                    <a:pt x="21356" y="20499"/>
                  </a:lnTo>
                  <a:lnTo>
                    <a:pt x="21730" y="18195"/>
                  </a:lnTo>
                  <a:lnTo>
                    <a:pt x="22105" y="15662"/>
                  </a:lnTo>
                  <a:lnTo>
                    <a:pt x="22667" y="13358"/>
                  </a:lnTo>
                  <a:lnTo>
                    <a:pt x="23604" y="11285"/>
                  </a:lnTo>
                  <a:lnTo>
                    <a:pt x="24728" y="8982"/>
                  </a:lnTo>
                  <a:lnTo>
                    <a:pt x="26226" y="7140"/>
                  </a:lnTo>
                  <a:lnTo>
                    <a:pt x="27725" y="5297"/>
                  </a:lnTo>
                  <a:lnTo>
                    <a:pt x="29411" y="3685"/>
                  </a:lnTo>
                  <a:lnTo>
                    <a:pt x="31472" y="2533"/>
                  </a:lnTo>
                  <a:lnTo>
                    <a:pt x="33720" y="1612"/>
                  </a:lnTo>
                  <a:lnTo>
                    <a:pt x="36342" y="691"/>
                  </a:lnTo>
                  <a:lnTo>
                    <a:pt x="39152" y="460"/>
                  </a:lnTo>
                  <a:close/>
                </a:path>
              </a:pathLst>
            </a:custGeom>
            <a:solidFill>
              <a:schemeClr val="tx1"/>
            </a:solidFill>
            <a:ln w="25400">
              <a:noFill/>
            </a:ln>
          </p:spPr>
          <p:txBody>
            <a:bodyPr lIns="91425" tIns="45700" rIns="91425" bIns="45700" anchor="t" anchorCtr="0">
              <a:noAutofit/>
            </a:bodyPr>
            <a:lstStyle/>
            <a:p>
              <a:pPr defTabSz="914400" fontAlgn="auto">
                <a:spcBef>
                  <a:spcPts val="0"/>
                </a:spcBef>
                <a:spcAft>
                  <a:spcPts val="0"/>
                </a:spcAft>
                <a:defRPr/>
              </a:pPr>
              <a:endParaRPr kern="0">
                <a:solidFill>
                  <a:srgbClr val="333333"/>
                </a:solidFill>
                <a:latin typeface="Meiryo" charset="-128"/>
                <a:ea typeface="Meiryo" charset="-128"/>
                <a:cs typeface="Meiryo" charset="-128"/>
                <a:sym typeface="Arial"/>
              </a:endParaRPr>
            </a:p>
          </p:txBody>
        </p:sp>
      </p:grpSp>
      <p:grpSp>
        <p:nvGrpSpPr>
          <p:cNvPr id="84" name="Group 83"/>
          <p:cNvGrpSpPr/>
          <p:nvPr/>
        </p:nvGrpSpPr>
        <p:grpSpPr>
          <a:xfrm>
            <a:off x="6386211" y="1971230"/>
            <a:ext cx="456604" cy="456604"/>
            <a:chOff x="4879572" y="1801414"/>
            <a:chExt cx="532016" cy="532016"/>
          </a:xfrm>
        </p:grpSpPr>
        <p:sp>
          <p:nvSpPr>
            <p:cNvPr id="85" name="Oval 84"/>
            <p:cNvSpPr/>
            <p:nvPr/>
          </p:nvSpPr>
          <p:spPr>
            <a:xfrm>
              <a:off x="4879572" y="1801414"/>
              <a:ext cx="532016" cy="532016"/>
            </a:xfrm>
            <a:prstGeom prst="ellipse">
              <a:avLst/>
            </a:prstGeom>
            <a:solidFill>
              <a:schemeClr val="bg1"/>
            </a:solidFill>
            <a:ln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333333"/>
                </a:solidFill>
                <a:latin typeface="Meiryo" charset="-128"/>
                <a:ea typeface="Meiryo" charset="-128"/>
                <a:cs typeface="Meiryo" charset="-128"/>
              </a:endParaRPr>
            </a:p>
          </p:txBody>
        </p:sp>
        <p:sp>
          <p:nvSpPr>
            <p:cNvPr id="86" name="Shape 1523"/>
            <p:cNvSpPr/>
            <p:nvPr/>
          </p:nvSpPr>
          <p:spPr>
            <a:xfrm>
              <a:off x="5010570" y="1949189"/>
              <a:ext cx="270021" cy="236466"/>
            </a:xfrm>
            <a:custGeom>
              <a:avLst/>
              <a:gdLst/>
              <a:ahLst/>
              <a:cxnLst/>
              <a:rect l="0" t="0" r="0" b="0"/>
              <a:pathLst>
                <a:path w="120000" h="120000" extrusionOk="0">
                  <a:moveTo>
                    <a:pt x="110155" y="93633"/>
                  </a:moveTo>
                  <a:cubicBezTo>
                    <a:pt x="108111" y="93633"/>
                    <a:pt x="106589" y="94705"/>
                    <a:pt x="105591" y="96849"/>
                  </a:cubicBezTo>
                  <a:cubicBezTo>
                    <a:pt x="104593" y="98994"/>
                    <a:pt x="104094" y="101814"/>
                    <a:pt x="104094" y="105310"/>
                  </a:cubicBezTo>
                  <a:cubicBezTo>
                    <a:pt x="104094" y="108943"/>
                    <a:pt x="104620" y="111842"/>
                    <a:pt x="105672" y="114007"/>
                  </a:cubicBezTo>
                  <a:cubicBezTo>
                    <a:pt x="106724" y="116172"/>
                    <a:pt x="108266" y="117254"/>
                    <a:pt x="110298" y="117254"/>
                  </a:cubicBezTo>
                  <a:cubicBezTo>
                    <a:pt x="112366" y="117254"/>
                    <a:pt x="113896" y="116186"/>
                    <a:pt x="114889" y="114048"/>
                  </a:cubicBezTo>
                  <a:cubicBezTo>
                    <a:pt x="115881" y="111910"/>
                    <a:pt x="116377" y="109223"/>
                    <a:pt x="116377" y="105986"/>
                  </a:cubicBezTo>
                  <a:cubicBezTo>
                    <a:pt x="116377" y="102449"/>
                    <a:pt x="115869" y="99506"/>
                    <a:pt x="114853" y="97156"/>
                  </a:cubicBezTo>
                  <a:cubicBezTo>
                    <a:pt x="113837" y="94807"/>
                    <a:pt x="112271" y="93633"/>
                    <a:pt x="110155" y="93633"/>
                  </a:cubicBezTo>
                  <a:close/>
                  <a:moveTo>
                    <a:pt x="42827" y="93633"/>
                  </a:moveTo>
                  <a:cubicBezTo>
                    <a:pt x="40783" y="93633"/>
                    <a:pt x="39261" y="94705"/>
                    <a:pt x="38263" y="96849"/>
                  </a:cubicBezTo>
                  <a:cubicBezTo>
                    <a:pt x="37265" y="98994"/>
                    <a:pt x="36766" y="101814"/>
                    <a:pt x="36766" y="105310"/>
                  </a:cubicBezTo>
                  <a:cubicBezTo>
                    <a:pt x="36766" y="108943"/>
                    <a:pt x="37292" y="111842"/>
                    <a:pt x="38344" y="114007"/>
                  </a:cubicBezTo>
                  <a:cubicBezTo>
                    <a:pt x="39396" y="116172"/>
                    <a:pt x="40938" y="117254"/>
                    <a:pt x="42970" y="117254"/>
                  </a:cubicBezTo>
                  <a:cubicBezTo>
                    <a:pt x="45038" y="117254"/>
                    <a:pt x="46568" y="116186"/>
                    <a:pt x="47561" y="114048"/>
                  </a:cubicBezTo>
                  <a:cubicBezTo>
                    <a:pt x="48553" y="111910"/>
                    <a:pt x="49049" y="109223"/>
                    <a:pt x="49049" y="105986"/>
                  </a:cubicBezTo>
                  <a:cubicBezTo>
                    <a:pt x="49049" y="102449"/>
                    <a:pt x="48541" y="99506"/>
                    <a:pt x="47525" y="97156"/>
                  </a:cubicBezTo>
                  <a:cubicBezTo>
                    <a:pt x="46509" y="94807"/>
                    <a:pt x="44943" y="93633"/>
                    <a:pt x="42827" y="93633"/>
                  </a:cubicBezTo>
                  <a:close/>
                  <a:moveTo>
                    <a:pt x="110191" y="90908"/>
                  </a:moveTo>
                  <a:cubicBezTo>
                    <a:pt x="113251" y="90908"/>
                    <a:pt x="115573" y="92369"/>
                    <a:pt x="117157" y="95292"/>
                  </a:cubicBezTo>
                  <a:cubicBezTo>
                    <a:pt x="118741" y="98215"/>
                    <a:pt x="119533" y="101643"/>
                    <a:pt x="119533" y="105576"/>
                  </a:cubicBezTo>
                  <a:cubicBezTo>
                    <a:pt x="119533" y="109428"/>
                    <a:pt x="118720" y="112795"/>
                    <a:pt x="117094" y="115677"/>
                  </a:cubicBezTo>
                  <a:cubicBezTo>
                    <a:pt x="115469" y="118559"/>
                    <a:pt x="113197" y="119999"/>
                    <a:pt x="110280" y="119999"/>
                  </a:cubicBezTo>
                  <a:cubicBezTo>
                    <a:pt x="107459" y="119999"/>
                    <a:pt x="105206" y="118603"/>
                    <a:pt x="103520" y="115810"/>
                  </a:cubicBezTo>
                  <a:cubicBezTo>
                    <a:pt x="101834" y="113017"/>
                    <a:pt x="100992" y="109551"/>
                    <a:pt x="100992" y="105413"/>
                  </a:cubicBezTo>
                  <a:cubicBezTo>
                    <a:pt x="100992" y="101342"/>
                    <a:pt x="101793" y="97908"/>
                    <a:pt x="103394" y="95108"/>
                  </a:cubicBezTo>
                  <a:cubicBezTo>
                    <a:pt x="104996" y="92308"/>
                    <a:pt x="107262" y="90908"/>
                    <a:pt x="110191" y="90908"/>
                  </a:cubicBezTo>
                  <a:close/>
                  <a:moveTo>
                    <a:pt x="77280" y="90908"/>
                  </a:moveTo>
                  <a:lnTo>
                    <a:pt x="79467" y="90908"/>
                  </a:lnTo>
                  <a:lnTo>
                    <a:pt x="79467" y="116844"/>
                  </a:lnTo>
                  <a:lnTo>
                    <a:pt x="86335" y="116844"/>
                  </a:lnTo>
                  <a:lnTo>
                    <a:pt x="86335" y="119446"/>
                  </a:lnTo>
                  <a:lnTo>
                    <a:pt x="69193" y="119446"/>
                  </a:lnTo>
                  <a:lnTo>
                    <a:pt x="69193" y="116844"/>
                  </a:lnTo>
                  <a:lnTo>
                    <a:pt x="76545" y="116844"/>
                  </a:lnTo>
                  <a:lnTo>
                    <a:pt x="76545" y="95251"/>
                  </a:lnTo>
                  <a:cubicBezTo>
                    <a:pt x="74381" y="97832"/>
                    <a:pt x="72133" y="99847"/>
                    <a:pt x="69802" y="101295"/>
                  </a:cubicBezTo>
                  <a:lnTo>
                    <a:pt x="69802" y="97771"/>
                  </a:lnTo>
                  <a:cubicBezTo>
                    <a:pt x="73018" y="95845"/>
                    <a:pt x="75511" y="93557"/>
                    <a:pt x="77280" y="90908"/>
                  </a:cubicBezTo>
                  <a:close/>
                  <a:moveTo>
                    <a:pt x="42863" y="90908"/>
                  </a:moveTo>
                  <a:cubicBezTo>
                    <a:pt x="45923" y="90908"/>
                    <a:pt x="48245" y="92369"/>
                    <a:pt x="49829" y="95292"/>
                  </a:cubicBezTo>
                  <a:cubicBezTo>
                    <a:pt x="51413" y="98215"/>
                    <a:pt x="52205" y="101643"/>
                    <a:pt x="52205" y="105576"/>
                  </a:cubicBezTo>
                  <a:cubicBezTo>
                    <a:pt x="52205" y="109428"/>
                    <a:pt x="51392" y="112795"/>
                    <a:pt x="49766" y="115677"/>
                  </a:cubicBezTo>
                  <a:cubicBezTo>
                    <a:pt x="48141" y="118559"/>
                    <a:pt x="45869" y="119999"/>
                    <a:pt x="42952" y="119999"/>
                  </a:cubicBezTo>
                  <a:cubicBezTo>
                    <a:pt x="40131" y="119999"/>
                    <a:pt x="37878" y="118603"/>
                    <a:pt x="36192" y="115810"/>
                  </a:cubicBezTo>
                  <a:cubicBezTo>
                    <a:pt x="34506" y="113017"/>
                    <a:pt x="33664" y="109551"/>
                    <a:pt x="33664" y="105413"/>
                  </a:cubicBezTo>
                  <a:cubicBezTo>
                    <a:pt x="33664" y="101342"/>
                    <a:pt x="34464" y="97908"/>
                    <a:pt x="36066" y="95108"/>
                  </a:cubicBezTo>
                  <a:cubicBezTo>
                    <a:pt x="37668" y="92308"/>
                    <a:pt x="39934" y="90908"/>
                    <a:pt x="42863" y="90908"/>
                  </a:cubicBezTo>
                  <a:close/>
                  <a:moveTo>
                    <a:pt x="9952" y="90908"/>
                  </a:moveTo>
                  <a:lnTo>
                    <a:pt x="12139" y="90908"/>
                  </a:lnTo>
                  <a:lnTo>
                    <a:pt x="12139" y="116844"/>
                  </a:lnTo>
                  <a:lnTo>
                    <a:pt x="19007" y="116844"/>
                  </a:lnTo>
                  <a:lnTo>
                    <a:pt x="19007" y="119446"/>
                  </a:lnTo>
                  <a:lnTo>
                    <a:pt x="1865" y="119446"/>
                  </a:lnTo>
                  <a:lnTo>
                    <a:pt x="1865" y="116844"/>
                  </a:lnTo>
                  <a:lnTo>
                    <a:pt x="9217" y="116844"/>
                  </a:lnTo>
                  <a:lnTo>
                    <a:pt x="9217" y="95251"/>
                  </a:lnTo>
                  <a:cubicBezTo>
                    <a:pt x="7053" y="97832"/>
                    <a:pt x="4805" y="99847"/>
                    <a:pt x="2474" y="101295"/>
                  </a:cubicBezTo>
                  <a:lnTo>
                    <a:pt x="2474" y="97771"/>
                  </a:lnTo>
                  <a:cubicBezTo>
                    <a:pt x="5690" y="95845"/>
                    <a:pt x="8183" y="93557"/>
                    <a:pt x="9952" y="90908"/>
                  </a:cubicBezTo>
                  <a:close/>
                  <a:moveTo>
                    <a:pt x="76491" y="48178"/>
                  </a:moveTo>
                  <a:cubicBezTo>
                    <a:pt x="74447" y="48178"/>
                    <a:pt x="72925" y="49251"/>
                    <a:pt x="71927" y="51395"/>
                  </a:cubicBezTo>
                  <a:cubicBezTo>
                    <a:pt x="70929" y="53539"/>
                    <a:pt x="70430" y="56360"/>
                    <a:pt x="70430" y="59856"/>
                  </a:cubicBezTo>
                  <a:cubicBezTo>
                    <a:pt x="70430" y="63489"/>
                    <a:pt x="70956" y="66388"/>
                    <a:pt x="72008" y="68553"/>
                  </a:cubicBezTo>
                  <a:cubicBezTo>
                    <a:pt x="73060" y="70718"/>
                    <a:pt x="74602" y="71800"/>
                    <a:pt x="76634" y="71800"/>
                  </a:cubicBezTo>
                  <a:cubicBezTo>
                    <a:pt x="78702" y="71800"/>
                    <a:pt x="80232" y="70731"/>
                    <a:pt x="81225" y="68594"/>
                  </a:cubicBezTo>
                  <a:cubicBezTo>
                    <a:pt x="82217" y="66456"/>
                    <a:pt x="82713" y="63769"/>
                    <a:pt x="82713" y="60532"/>
                  </a:cubicBezTo>
                  <a:cubicBezTo>
                    <a:pt x="82713" y="56995"/>
                    <a:pt x="82205" y="54051"/>
                    <a:pt x="81189" y="51702"/>
                  </a:cubicBezTo>
                  <a:cubicBezTo>
                    <a:pt x="80173" y="49353"/>
                    <a:pt x="78607" y="48178"/>
                    <a:pt x="76491" y="48178"/>
                  </a:cubicBezTo>
                  <a:close/>
                  <a:moveTo>
                    <a:pt x="9163" y="48178"/>
                  </a:moveTo>
                  <a:cubicBezTo>
                    <a:pt x="7119" y="48178"/>
                    <a:pt x="5597" y="49251"/>
                    <a:pt x="4599" y="51395"/>
                  </a:cubicBezTo>
                  <a:cubicBezTo>
                    <a:pt x="3601" y="53539"/>
                    <a:pt x="3102" y="56360"/>
                    <a:pt x="3102" y="59856"/>
                  </a:cubicBezTo>
                  <a:cubicBezTo>
                    <a:pt x="3102" y="63489"/>
                    <a:pt x="3628" y="66388"/>
                    <a:pt x="4680" y="68553"/>
                  </a:cubicBezTo>
                  <a:cubicBezTo>
                    <a:pt x="5732" y="70718"/>
                    <a:pt x="7274" y="71800"/>
                    <a:pt x="9306" y="71800"/>
                  </a:cubicBezTo>
                  <a:cubicBezTo>
                    <a:pt x="11374" y="71800"/>
                    <a:pt x="12904" y="70731"/>
                    <a:pt x="13897" y="68594"/>
                  </a:cubicBezTo>
                  <a:cubicBezTo>
                    <a:pt x="14889" y="66456"/>
                    <a:pt x="15385" y="63769"/>
                    <a:pt x="15385" y="60532"/>
                  </a:cubicBezTo>
                  <a:cubicBezTo>
                    <a:pt x="15385" y="56995"/>
                    <a:pt x="14877" y="54051"/>
                    <a:pt x="13861" y="51702"/>
                  </a:cubicBezTo>
                  <a:cubicBezTo>
                    <a:pt x="12845" y="49353"/>
                    <a:pt x="11279" y="48178"/>
                    <a:pt x="9163" y="48178"/>
                  </a:cubicBezTo>
                  <a:close/>
                  <a:moveTo>
                    <a:pt x="110944" y="45454"/>
                  </a:moveTo>
                  <a:lnTo>
                    <a:pt x="113131" y="45454"/>
                  </a:lnTo>
                  <a:lnTo>
                    <a:pt x="113131" y="71390"/>
                  </a:lnTo>
                  <a:lnTo>
                    <a:pt x="120000" y="71390"/>
                  </a:lnTo>
                  <a:lnTo>
                    <a:pt x="120000" y="73992"/>
                  </a:lnTo>
                  <a:lnTo>
                    <a:pt x="102857" y="73992"/>
                  </a:lnTo>
                  <a:lnTo>
                    <a:pt x="102857" y="71390"/>
                  </a:lnTo>
                  <a:lnTo>
                    <a:pt x="110209" y="71390"/>
                  </a:lnTo>
                  <a:lnTo>
                    <a:pt x="110209" y="49797"/>
                  </a:lnTo>
                  <a:cubicBezTo>
                    <a:pt x="108045" y="52378"/>
                    <a:pt x="105797" y="54393"/>
                    <a:pt x="103466" y="55841"/>
                  </a:cubicBezTo>
                  <a:lnTo>
                    <a:pt x="103466" y="52317"/>
                  </a:lnTo>
                  <a:cubicBezTo>
                    <a:pt x="106682" y="50391"/>
                    <a:pt x="109175" y="48103"/>
                    <a:pt x="110944" y="45454"/>
                  </a:cubicBezTo>
                  <a:close/>
                  <a:moveTo>
                    <a:pt x="76527" y="45454"/>
                  </a:moveTo>
                  <a:cubicBezTo>
                    <a:pt x="79587" y="45454"/>
                    <a:pt x="81909" y="46915"/>
                    <a:pt x="83493" y="49838"/>
                  </a:cubicBezTo>
                  <a:cubicBezTo>
                    <a:pt x="85077" y="52761"/>
                    <a:pt x="85869" y="56189"/>
                    <a:pt x="85869" y="60122"/>
                  </a:cubicBezTo>
                  <a:cubicBezTo>
                    <a:pt x="85869" y="63974"/>
                    <a:pt x="85056" y="67341"/>
                    <a:pt x="83430" y="70223"/>
                  </a:cubicBezTo>
                  <a:cubicBezTo>
                    <a:pt x="81805" y="73105"/>
                    <a:pt x="79533" y="74545"/>
                    <a:pt x="76616" y="74545"/>
                  </a:cubicBezTo>
                  <a:cubicBezTo>
                    <a:pt x="73795" y="74545"/>
                    <a:pt x="71542" y="73149"/>
                    <a:pt x="69856" y="70356"/>
                  </a:cubicBezTo>
                  <a:cubicBezTo>
                    <a:pt x="68170" y="67563"/>
                    <a:pt x="67328" y="64097"/>
                    <a:pt x="67328" y="59959"/>
                  </a:cubicBezTo>
                  <a:cubicBezTo>
                    <a:pt x="67328" y="55888"/>
                    <a:pt x="68129" y="52454"/>
                    <a:pt x="69730" y="49653"/>
                  </a:cubicBezTo>
                  <a:cubicBezTo>
                    <a:pt x="71332" y="46854"/>
                    <a:pt x="73598" y="45454"/>
                    <a:pt x="76527" y="45454"/>
                  </a:cubicBezTo>
                  <a:close/>
                  <a:moveTo>
                    <a:pt x="43616" y="45454"/>
                  </a:moveTo>
                  <a:lnTo>
                    <a:pt x="45803" y="45454"/>
                  </a:lnTo>
                  <a:lnTo>
                    <a:pt x="45803" y="71390"/>
                  </a:lnTo>
                  <a:lnTo>
                    <a:pt x="52671" y="71390"/>
                  </a:lnTo>
                  <a:lnTo>
                    <a:pt x="52671" y="73992"/>
                  </a:lnTo>
                  <a:lnTo>
                    <a:pt x="35529" y="73992"/>
                  </a:lnTo>
                  <a:lnTo>
                    <a:pt x="35529" y="71390"/>
                  </a:lnTo>
                  <a:lnTo>
                    <a:pt x="42881" y="71390"/>
                  </a:lnTo>
                  <a:lnTo>
                    <a:pt x="42881" y="49797"/>
                  </a:lnTo>
                  <a:cubicBezTo>
                    <a:pt x="40717" y="52378"/>
                    <a:pt x="38469" y="54393"/>
                    <a:pt x="36138" y="55841"/>
                  </a:cubicBezTo>
                  <a:lnTo>
                    <a:pt x="36138" y="52317"/>
                  </a:lnTo>
                  <a:cubicBezTo>
                    <a:pt x="39354" y="50391"/>
                    <a:pt x="41847" y="48103"/>
                    <a:pt x="43616" y="45454"/>
                  </a:cubicBezTo>
                  <a:close/>
                  <a:moveTo>
                    <a:pt x="9199" y="45454"/>
                  </a:moveTo>
                  <a:cubicBezTo>
                    <a:pt x="12259" y="45454"/>
                    <a:pt x="14581" y="46915"/>
                    <a:pt x="16165" y="49838"/>
                  </a:cubicBezTo>
                  <a:cubicBezTo>
                    <a:pt x="17749" y="52761"/>
                    <a:pt x="18541" y="56189"/>
                    <a:pt x="18541" y="60122"/>
                  </a:cubicBezTo>
                  <a:cubicBezTo>
                    <a:pt x="18541" y="63974"/>
                    <a:pt x="17728" y="67341"/>
                    <a:pt x="16102" y="70223"/>
                  </a:cubicBezTo>
                  <a:cubicBezTo>
                    <a:pt x="14477" y="73105"/>
                    <a:pt x="12205" y="74545"/>
                    <a:pt x="9288" y="74545"/>
                  </a:cubicBezTo>
                  <a:cubicBezTo>
                    <a:pt x="6467" y="74545"/>
                    <a:pt x="4214" y="73149"/>
                    <a:pt x="2528" y="70356"/>
                  </a:cubicBezTo>
                  <a:cubicBezTo>
                    <a:pt x="842" y="67563"/>
                    <a:pt x="0" y="64097"/>
                    <a:pt x="0" y="59959"/>
                  </a:cubicBezTo>
                  <a:cubicBezTo>
                    <a:pt x="0" y="55888"/>
                    <a:pt x="800" y="52454"/>
                    <a:pt x="2402" y="49653"/>
                  </a:cubicBezTo>
                  <a:cubicBezTo>
                    <a:pt x="4004" y="46854"/>
                    <a:pt x="6270" y="45454"/>
                    <a:pt x="9199" y="45454"/>
                  </a:cubicBezTo>
                  <a:close/>
                  <a:moveTo>
                    <a:pt x="42827" y="2724"/>
                  </a:moveTo>
                  <a:cubicBezTo>
                    <a:pt x="40783" y="2724"/>
                    <a:pt x="39261" y="3797"/>
                    <a:pt x="38263" y="5941"/>
                  </a:cubicBezTo>
                  <a:cubicBezTo>
                    <a:pt x="37265" y="8085"/>
                    <a:pt x="36766" y="10906"/>
                    <a:pt x="36766" y="14402"/>
                  </a:cubicBezTo>
                  <a:cubicBezTo>
                    <a:pt x="36766" y="18035"/>
                    <a:pt x="37292" y="20934"/>
                    <a:pt x="38344" y="23099"/>
                  </a:cubicBezTo>
                  <a:cubicBezTo>
                    <a:pt x="39396" y="25264"/>
                    <a:pt x="40938" y="26346"/>
                    <a:pt x="42970" y="26346"/>
                  </a:cubicBezTo>
                  <a:cubicBezTo>
                    <a:pt x="45038" y="26346"/>
                    <a:pt x="46568" y="25277"/>
                    <a:pt x="47561" y="23140"/>
                  </a:cubicBezTo>
                  <a:cubicBezTo>
                    <a:pt x="48553" y="21002"/>
                    <a:pt x="49049" y="18315"/>
                    <a:pt x="49049" y="15078"/>
                  </a:cubicBezTo>
                  <a:cubicBezTo>
                    <a:pt x="49049" y="11541"/>
                    <a:pt x="48541" y="8597"/>
                    <a:pt x="47525" y="6248"/>
                  </a:cubicBezTo>
                  <a:cubicBezTo>
                    <a:pt x="46509" y="3899"/>
                    <a:pt x="44943" y="2724"/>
                    <a:pt x="42827" y="2724"/>
                  </a:cubicBezTo>
                  <a:close/>
                  <a:moveTo>
                    <a:pt x="110944" y="0"/>
                  </a:moveTo>
                  <a:lnTo>
                    <a:pt x="113131" y="0"/>
                  </a:lnTo>
                  <a:lnTo>
                    <a:pt x="113131" y="25936"/>
                  </a:lnTo>
                  <a:lnTo>
                    <a:pt x="120000" y="25936"/>
                  </a:lnTo>
                  <a:lnTo>
                    <a:pt x="120000" y="28538"/>
                  </a:lnTo>
                  <a:lnTo>
                    <a:pt x="102857" y="28538"/>
                  </a:lnTo>
                  <a:lnTo>
                    <a:pt x="102857" y="25936"/>
                  </a:lnTo>
                  <a:lnTo>
                    <a:pt x="110209" y="25936"/>
                  </a:lnTo>
                  <a:lnTo>
                    <a:pt x="110209" y="4343"/>
                  </a:lnTo>
                  <a:cubicBezTo>
                    <a:pt x="108045" y="6924"/>
                    <a:pt x="105797" y="8939"/>
                    <a:pt x="103466" y="10386"/>
                  </a:cubicBezTo>
                  <a:lnTo>
                    <a:pt x="103466" y="6863"/>
                  </a:lnTo>
                  <a:cubicBezTo>
                    <a:pt x="106682" y="4937"/>
                    <a:pt x="109175" y="2649"/>
                    <a:pt x="110944" y="0"/>
                  </a:cubicBezTo>
                  <a:close/>
                  <a:moveTo>
                    <a:pt x="77280" y="0"/>
                  </a:moveTo>
                  <a:lnTo>
                    <a:pt x="79467" y="0"/>
                  </a:lnTo>
                  <a:lnTo>
                    <a:pt x="79467" y="25936"/>
                  </a:lnTo>
                  <a:lnTo>
                    <a:pt x="86335" y="25936"/>
                  </a:lnTo>
                  <a:lnTo>
                    <a:pt x="86335" y="28538"/>
                  </a:lnTo>
                  <a:lnTo>
                    <a:pt x="69193" y="28538"/>
                  </a:lnTo>
                  <a:lnTo>
                    <a:pt x="69193" y="25936"/>
                  </a:lnTo>
                  <a:lnTo>
                    <a:pt x="76545" y="25936"/>
                  </a:lnTo>
                  <a:lnTo>
                    <a:pt x="76545" y="4343"/>
                  </a:lnTo>
                  <a:cubicBezTo>
                    <a:pt x="74381" y="6924"/>
                    <a:pt x="72133" y="8939"/>
                    <a:pt x="69802" y="10386"/>
                  </a:cubicBezTo>
                  <a:lnTo>
                    <a:pt x="69802" y="6863"/>
                  </a:lnTo>
                  <a:cubicBezTo>
                    <a:pt x="73018" y="4937"/>
                    <a:pt x="75511" y="2649"/>
                    <a:pt x="77280" y="0"/>
                  </a:cubicBezTo>
                  <a:close/>
                  <a:moveTo>
                    <a:pt x="42863" y="0"/>
                  </a:moveTo>
                  <a:cubicBezTo>
                    <a:pt x="45923" y="0"/>
                    <a:pt x="48245" y="1461"/>
                    <a:pt x="49829" y="4384"/>
                  </a:cubicBezTo>
                  <a:cubicBezTo>
                    <a:pt x="51413" y="7307"/>
                    <a:pt x="52205" y="10735"/>
                    <a:pt x="52205" y="14668"/>
                  </a:cubicBezTo>
                  <a:cubicBezTo>
                    <a:pt x="52205" y="18520"/>
                    <a:pt x="51392" y="21886"/>
                    <a:pt x="49766" y="24768"/>
                  </a:cubicBezTo>
                  <a:cubicBezTo>
                    <a:pt x="48141" y="27650"/>
                    <a:pt x="45869" y="29091"/>
                    <a:pt x="42952" y="29091"/>
                  </a:cubicBezTo>
                  <a:cubicBezTo>
                    <a:pt x="40131" y="29091"/>
                    <a:pt x="37878" y="27695"/>
                    <a:pt x="36192" y="24902"/>
                  </a:cubicBezTo>
                  <a:cubicBezTo>
                    <a:pt x="34506" y="22109"/>
                    <a:pt x="33664" y="18643"/>
                    <a:pt x="33664" y="14504"/>
                  </a:cubicBezTo>
                  <a:cubicBezTo>
                    <a:pt x="33664" y="10434"/>
                    <a:pt x="34464" y="6999"/>
                    <a:pt x="36066" y="4199"/>
                  </a:cubicBezTo>
                  <a:cubicBezTo>
                    <a:pt x="37668" y="1400"/>
                    <a:pt x="39934" y="0"/>
                    <a:pt x="42863" y="0"/>
                  </a:cubicBezTo>
                  <a:close/>
                  <a:moveTo>
                    <a:pt x="9952" y="0"/>
                  </a:moveTo>
                  <a:lnTo>
                    <a:pt x="12139" y="0"/>
                  </a:lnTo>
                  <a:lnTo>
                    <a:pt x="12139" y="25936"/>
                  </a:lnTo>
                  <a:lnTo>
                    <a:pt x="19007" y="25936"/>
                  </a:lnTo>
                  <a:lnTo>
                    <a:pt x="19007" y="28538"/>
                  </a:lnTo>
                  <a:lnTo>
                    <a:pt x="1865" y="28538"/>
                  </a:lnTo>
                  <a:lnTo>
                    <a:pt x="1865" y="25936"/>
                  </a:lnTo>
                  <a:lnTo>
                    <a:pt x="9217" y="25936"/>
                  </a:lnTo>
                  <a:lnTo>
                    <a:pt x="9217" y="4343"/>
                  </a:lnTo>
                  <a:cubicBezTo>
                    <a:pt x="7053" y="6924"/>
                    <a:pt x="4805" y="8939"/>
                    <a:pt x="2474" y="10386"/>
                  </a:cubicBezTo>
                  <a:lnTo>
                    <a:pt x="2474" y="6863"/>
                  </a:lnTo>
                  <a:cubicBezTo>
                    <a:pt x="5690" y="4937"/>
                    <a:pt x="8183" y="2649"/>
                    <a:pt x="9952" y="0"/>
                  </a:cubicBezTo>
                  <a:close/>
                </a:path>
              </a:pathLst>
            </a:custGeom>
            <a:solidFill>
              <a:schemeClr val="accent4"/>
            </a:solidFill>
            <a:ln>
              <a:solidFill>
                <a:schemeClr val="tx1"/>
              </a:solidFill>
            </a:ln>
          </p:spPr>
          <p:txBody>
            <a:bodyPr lIns="91425" tIns="45700" rIns="91425" bIns="45700" anchor="t" anchorCtr="0">
              <a:noAutofit/>
            </a:bodyPr>
            <a:lstStyle/>
            <a:p>
              <a:pPr defTabSz="914400" fontAlgn="auto">
                <a:spcBef>
                  <a:spcPts val="0"/>
                </a:spcBef>
                <a:spcAft>
                  <a:spcPts val="0"/>
                </a:spcAft>
                <a:buClr>
                  <a:srgbClr val="4D4D4C"/>
                </a:buClr>
                <a:buFont typeface="Arial"/>
                <a:buNone/>
                <a:defRPr/>
              </a:pPr>
              <a:endParaRPr kern="0">
                <a:solidFill>
                  <a:srgbClr val="333333"/>
                </a:solidFill>
                <a:latin typeface="Meiryo" charset="-128"/>
                <a:ea typeface="Meiryo" charset="-128"/>
                <a:cs typeface="Meiryo" charset="-128"/>
                <a:sym typeface="Arial"/>
              </a:endParaRPr>
            </a:p>
          </p:txBody>
        </p:sp>
      </p:grpSp>
    </p:spTree>
    <p:extLst>
      <p:ext uri="{BB962C8B-B14F-4D97-AF65-F5344CB8AC3E}">
        <p14:creationId xmlns:p14="http://schemas.microsoft.com/office/powerpoint/2010/main" val="214701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animEffect transition="in" filter="fade">
                                      <p:cBhvr>
                                        <p:cTn id="7" dur="250"/>
                                        <p:tgtEl>
                                          <p:spTgt spid="249">
                                            <p:txEl>
                                              <p:pRg st="0" end="0"/>
                                            </p:txEl>
                                          </p:spTgt>
                                        </p:tgtEl>
                                      </p:cBhvr>
                                    </p:animEffect>
                                  </p:childTnLst>
                                </p:cTn>
                              </p:par>
                            </p:childTnLst>
                          </p:cTn>
                        </p:par>
                        <p:par>
                          <p:cTn id="8" fill="hold">
                            <p:stCondLst>
                              <p:cond delay="250"/>
                            </p:stCondLst>
                            <p:childTnLst>
                              <p:par>
                                <p:cTn id="9" presetID="42"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anim calcmode="lin" valueType="num">
                                      <p:cBhvr>
                                        <p:cTn id="12" dur="500" fill="hold"/>
                                        <p:tgtEl>
                                          <p:spTgt spid="71"/>
                                        </p:tgtEl>
                                        <p:attrNameLst>
                                          <p:attrName>ppt_x</p:attrName>
                                        </p:attrNameLst>
                                      </p:cBhvr>
                                      <p:tavLst>
                                        <p:tav tm="0">
                                          <p:val>
                                            <p:strVal val="#ppt_x"/>
                                          </p:val>
                                        </p:tav>
                                        <p:tav tm="100000">
                                          <p:val>
                                            <p:strVal val="#ppt_x"/>
                                          </p:val>
                                        </p:tav>
                                      </p:tavLst>
                                    </p:anim>
                                    <p:anim calcmode="lin" valueType="num">
                                      <p:cBhvr>
                                        <p:cTn id="13" dur="500" fill="hold"/>
                                        <p:tgtEl>
                                          <p:spTgt spid="71"/>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133"/>
                                        </p:tgtEl>
                                        <p:attrNameLst>
                                          <p:attrName>style.visibility</p:attrName>
                                        </p:attrNameLst>
                                      </p:cBhvr>
                                      <p:to>
                                        <p:strVal val="visible"/>
                                      </p:to>
                                    </p:set>
                                    <p:animEffect transition="in" filter="wipe(down)">
                                      <p:cBhvr>
                                        <p:cTn id="16" dur="500"/>
                                        <p:tgtEl>
                                          <p:spTgt spid="13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500"/>
                                        <p:tgtEl>
                                          <p:spTgt spid="84"/>
                                        </p:tgtEl>
                                      </p:cBhvr>
                                    </p:animEffect>
                                  </p:childTnLst>
                                </p:cTn>
                              </p:par>
                              <p:par>
                                <p:cTn id="21" presetID="10" presetClass="entr" presetSubtype="0" fill="hold" nodeType="with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9">
                                            <p:txEl>
                                              <p:pRg st="1" end="1"/>
                                            </p:txEl>
                                          </p:spTgt>
                                        </p:tgtEl>
                                        <p:attrNameLst>
                                          <p:attrName>style.visibility</p:attrName>
                                        </p:attrNameLst>
                                      </p:cBhvr>
                                      <p:to>
                                        <p:strVal val="visible"/>
                                      </p:to>
                                    </p:set>
                                    <p:animEffect transition="in" filter="fade">
                                      <p:cBhvr>
                                        <p:cTn id="28" dur="250"/>
                                        <p:tgtEl>
                                          <p:spTgt spid="24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9">
                                            <p:txEl>
                                              <p:pRg st="2" end="2"/>
                                            </p:txEl>
                                          </p:spTgt>
                                        </p:tgtEl>
                                        <p:attrNameLst>
                                          <p:attrName>style.visibility</p:attrName>
                                        </p:attrNameLst>
                                      </p:cBhvr>
                                      <p:to>
                                        <p:strVal val="visible"/>
                                      </p:to>
                                    </p:set>
                                    <p:animEffect transition="in" filter="fade">
                                      <p:cBhvr>
                                        <p:cTn id="33" dur="250"/>
                                        <p:tgtEl>
                                          <p:spTgt spid="249">
                                            <p:txEl>
                                              <p:pRg st="2" end="2"/>
                                            </p:txEl>
                                          </p:spTgt>
                                        </p:tgtEl>
                                      </p:cBhvr>
                                    </p:animEffect>
                                  </p:childTnLst>
                                </p:cTn>
                              </p:par>
                              <p:par>
                                <p:cTn id="34" presetID="10" presetClass="exit" presetSubtype="0" fill="hold" nodeType="with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500"/>
                                        <p:tgtEl>
                                          <p:spTgt spid="80"/>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135"/>
                                        </p:tgtEl>
                                        <p:attrNameLst>
                                          <p:attrName>style.visibility</p:attrName>
                                        </p:attrNameLst>
                                      </p:cBhvr>
                                      <p:to>
                                        <p:strVal val="visible"/>
                                      </p:to>
                                    </p:set>
                                    <p:animEffect transition="in" filter="wipe(down)">
                                      <p:cBhvr>
                                        <p:cTn id="43" dur="500"/>
                                        <p:tgtEl>
                                          <p:spTgt spid="1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49">
                                            <p:txEl>
                                              <p:pRg st="3" end="3"/>
                                            </p:txEl>
                                          </p:spTgt>
                                        </p:tgtEl>
                                        <p:attrNameLst>
                                          <p:attrName>style.visibility</p:attrName>
                                        </p:attrNameLst>
                                      </p:cBhvr>
                                      <p:to>
                                        <p:strVal val="visible"/>
                                      </p:to>
                                    </p:set>
                                    <p:animEffect transition="in" filter="fade">
                                      <p:cBhvr>
                                        <p:cTn id="48" dur="500"/>
                                        <p:tgtEl>
                                          <p:spTgt spid="249">
                                            <p:txEl>
                                              <p:pRg st="3" end="3"/>
                                            </p:txEl>
                                          </p:spTgt>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137"/>
                                        </p:tgtEl>
                                        <p:attrNameLst>
                                          <p:attrName>style.visibility</p:attrName>
                                        </p:attrNameLst>
                                      </p:cBhvr>
                                      <p:to>
                                        <p:strVal val="visible"/>
                                      </p:to>
                                    </p:set>
                                    <p:animEffect transition="in" filter="wipe(down)">
                                      <p:cBhvr>
                                        <p:cTn id="5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5" name="Straight Connector 184"/>
          <p:cNvCxnSpPr>
            <a:stCxn id="367" idx="0"/>
          </p:cNvCxnSpPr>
          <p:nvPr/>
        </p:nvCxnSpPr>
        <p:spPr>
          <a:xfrm flipH="1" flipV="1">
            <a:off x="4939991" y="1325779"/>
            <a:ext cx="679145" cy="645451"/>
          </a:xfrm>
          <a:prstGeom prst="line">
            <a:avLst/>
          </a:prstGeom>
          <a:ln w="127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a:endCxn id="370" idx="0"/>
          </p:cNvCxnSpPr>
          <p:nvPr/>
        </p:nvCxnSpPr>
        <p:spPr>
          <a:xfrm flipH="1">
            <a:off x="6614513" y="1382070"/>
            <a:ext cx="627983" cy="589160"/>
          </a:xfrm>
          <a:prstGeom prst="line">
            <a:avLst/>
          </a:prstGeom>
          <a:ln w="127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a:xfrm>
            <a:off x="6243687" y="1070050"/>
            <a:ext cx="330296" cy="740559"/>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18" name="Rectangle 17"/>
          <p:cNvSpPr/>
          <p:nvPr/>
        </p:nvSpPr>
        <p:spPr>
          <a:xfrm>
            <a:off x="5874021" y="1331116"/>
            <a:ext cx="330296" cy="455461"/>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grpSp>
        <p:nvGrpSpPr>
          <p:cNvPr id="117" name="Group 116"/>
          <p:cNvGrpSpPr/>
          <p:nvPr/>
        </p:nvGrpSpPr>
        <p:grpSpPr>
          <a:xfrm>
            <a:off x="5823075" y="1908292"/>
            <a:ext cx="660597" cy="645495"/>
            <a:chOff x="5413247" y="1901762"/>
            <a:chExt cx="726296" cy="709692"/>
          </a:xfrm>
        </p:grpSpPr>
        <p:sp>
          <p:nvSpPr>
            <p:cNvPr id="124" name="Rounded Rectangle 123"/>
            <p:cNvSpPr/>
            <p:nvPr/>
          </p:nvSpPr>
          <p:spPr>
            <a:xfrm>
              <a:off x="5413247" y="1901762"/>
              <a:ext cx="289453" cy="289454"/>
            </a:xfrm>
            <a:prstGeom prst="roundRect">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125" name="Rounded Rectangle 124"/>
            <p:cNvSpPr/>
            <p:nvPr/>
          </p:nvSpPr>
          <p:spPr>
            <a:xfrm>
              <a:off x="5413247" y="2249245"/>
              <a:ext cx="289453" cy="289454"/>
            </a:xfrm>
            <a:prstGeom prst="roundRect">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126" name="Rounded Rectangle 125"/>
            <p:cNvSpPr/>
            <p:nvPr/>
          </p:nvSpPr>
          <p:spPr>
            <a:xfrm>
              <a:off x="5773437" y="1901762"/>
              <a:ext cx="289453" cy="289454"/>
            </a:xfrm>
            <a:prstGeom prst="roundRect">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127" name="Rounded Rectangle 126"/>
            <p:cNvSpPr/>
            <p:nvPr/>
          </p:nvSpPr>
          <p:spPr>
            <a:xfrm>
              <a:off x="5850090" y="2322000"/>
              <a:ext cx="289453" cy="289454"/>
            </a:xfrm>
            <a:prstGeom prst="roundRect">
              <a:avLst/>
            </a:prstGeom>
            <a:solidFill>
              <a:schemeClr val="bg1"/>
            </a:solid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128" name="Freeform 127"/>
            <p:cNvSpPr/>
            <p:nvPr/>
          </p:nvSpPr>
          <p:spPr>
            <a:xfrm>
              <a:off x="5773437" y="2249245"/>
              <a:ext cx="289453" cy="289454"/>
            </a:xfrm>
            <a:custGeom>
              <a:avLst/>
              <a:gdLst>
                <a:gd name="connsiteX0" fmla="*/ 48243 w 289453"/>
                <a:gd name="connsiteY0" fmla="*/ 0 h 289454"/>
                <a:gd name="connsiteX1" fmla="*/ 241210 w 289453"/>
                <a:gd name="connsiteY1" fmla="*/ 0 h 289454"/>
                <a:gd name="connsiteX2" fmla="*/ 289453 w 289453"/>
                <a:gd name="connsiteY2" fmla="*/ 48243 h 289454"/>
                <a:gd name="connsiteX3" fmla="*/ 289453 w 289453"/>
                <a:gd name="connsiteY3" fmla="*/ 72755 h 289454"/>
                <a:gd name="connsiteX4" fmla="*/ 124896 w 289453"/>
                <a:gd name="connsiteY4" fmla="*/ 72755 h 289454"/>
                <a:gd name="connsiteX5" fmla="*/ 76653 w 289453"/>
                <a:gd name="connsiteY5" fmla="*/ 120998 h 289454"/>
                <a:gd name="connsiteX6" fmla="*/ 76653 w 289453"/>
                <a:gd name="connsiteY6" fmla="*/ 289454 h 289454"/>
                <a:gd name="connsiteX7" fmla="*/ 48243 w 289453"/>
                <a:gd name="connsiteY7" fmla="*/ 289454 h 289454"/>
                <a:gd name="connsiteX8" fmla="*/ 0 w 289453"/>
                <a:gd name="connsiteY8" fmla="*/ 241211 h 289454"/>
                <a:gd name="connsiteX9" fmla="*/ 0 w 289453"/>
                <a:gd name="connsiteY9" fmla="*/ 48243 h 289454"/>
                <a:gd name="connsiteX10" fmla="*/ 48243 w 289453"/>
                <a:gd name="connsiteY10" fmla="*/ 0 h 289454"/>
                <a:gd name="connsiteX0" fmla="*/ 124896 w 289453"/>
                <a:gd name="connsiteY0" fmla="*/ 72755 h 289454"/>
                <a:gd name="connsiteX1" fmla="*/ 76653 w 289453"/>
                <a:gd name="connsiteY1" fmla="*/ 120998 h 289454"/>
                <a:gd name="connsiteX2" fmla="*/ 76653 w 289453"/>
                <a:gd name="connsiteY2" fmla="*/ 289454 h 289454"/>
                <a:gd name="connsiteX3" fmla="*/ 48243 w 289453"/>
                <a:gd name="connsiteY3" fmla="*/ 289454 h 289454"/>
                <a:gd name="connsiteX4" fmla="*/ 0 w 289453"/>
                <a:gd name="connsiteY4" fmla="*/ 241211 h 289454"/>
                <a:gd name="connsiteX5" fmla="*/ 0 w 289453"/>
                <a:gd name="connsiteY5" fmla="*/ 48243 h 289454"/>
                <a:gd name="connsiteX6" fmla="*/ 48243 w 289453"/>
                <a:gd name="connsiteY6" fmla="*/ 0 h 289454"/>
                <a:gd name="connsiteX7" fmla="*/ 241210 w 289453"/>
                <a:gd name="connsiteY7" fmla="*/ 0 h 289454"/>
                <a:gd name="connsiteX8" fmla="*/ 289453 w 289453"/>
                <a:gd name="connsiteY8" fmla="*/ 48243 h 289454"/>
                <a:gd name="connsiteX9" fmla="*/ 289453 w 289453"/>
                <a:gd name="connsiteY9" fmla="*/ 72755 h 289454"/>
                <a:gd name="connsiteX10" fmla="*/ 216336 w 289453"/>
                <a:gd name="connsiteY10" fmla="*/ 164195 h 289454"/>
                <a:gd name="connsiteX0" fmla="*/ 124896 w 289453"/>
                <a:gd name="connsiteY0" fmla="*/ 72755 h 289454"/>
                <a:gd name="connsiteX1" fmla="*/ 76653 w 289453"/>
                <a:gd name="connsiteY1" fmla="*/ 120998 h 289454"/>
                <a:gd name="connsiteX2" fmla="*/ 76653 w 289453"/>
                <a:gd name="connsiteY2" fmla="*/ 289454 h 289454"/>
                <a:gd name="connsiteX3" fmla="*/ 48243 w 289453"/>
                <a:gd name="connsiteY3" fmla="*/ 289454 h 289454"/>
                <a:gd name="connsiteX4" fmla="*/ 0 w 289453"/>
                <a:gd name="connsiteY4" fmla="*/ 241211 h 289454"/>
                <a:gd name="connsiteX5" fmla="*/ 0 w 289453"/>
                <a:gd name="connsiteY5" fmla="*/ 48243 h 289454"/>
                <a:gd name="connsiteX6" fmla="*/ 48243 w 289453"/>
                <a:gd name="connsiteY6" fmla="*/ 0 h 289454"/>
                <a:gd name="connsiteX7" fmla="*/ 241210 w 289453"/>
                <a:gd name="connsiteY7" fmla="*/ 0 h 289454"/>
                <a:gd name="connsiteX8" fmla="*/ 289453 w 289453"/>
                <a:gd name="connsiteY8" fmla="*/ 48243 h 289454"/>
                <a:gd name="connsiteX9" fmla="*/ 289453 w 289453"/>
                <a:gd name="connsiteY9" fmla="*/ 72755 h 289454"/>
                <a:gd name="connsiteX0" fmla="*/ 76653 w 289453"/>
                <a:gd name="connsiteY0" fmla="*/ 120998 h 289454"/>
                <a:gd name="connsiteX1" fmla="*/ 76653 w 289453"/>
                <a:gd name="connsiteY1" fmla="*/ 289454 h 289454"/>
                <a:gd name="connsiteX2" fmla="*/ 48243 w 289453"/>
                <a:gd name="connsiteY2" fmla="*/ 289454 h 289454"/>
                <a:gd name="connsiteX3" fmla="*/ 0 w 289453"/>
                <a:gd name="connsiteY3" fmla="*/ 241211 h 289454"/>
                <a:gd name="connsiteX4" fmla="*/ 0 w 289453"/>
                <a:gd name="connsiteY4" fmla="*/ 48243 h 289454"/>
                <a:gd name="connsiteX5" fmla="*/ 48243 w 289453"/>
                <a:gd name="connsiteY5" fmla="*/ 0 h 289454"/>
                <a:gd name="connsiteX6" fmla="*/ 241210 w 289453"/>
                <a:gd name="connsiteY6" fmla="*/ 0 h 289454"/>
                <a:gd name="connsiteX7" fmla="*/ 289453 w 289453"/>
                <a:gd name="connsiteY7" fmla="*/ 48243 h 289454"/>
                <a:gd name="connsiteX8" fmla="*/ 289453 w 289453"/>
                <a:gd name="connsiteY8" fmla="*/ 72755 h 289454"/>
                <a:gd name="connsiteX0" fmla="*/ 76653 w 289453"/>
                <a:gd name="connsiteY0" fmla="*/ 289454 h 289454"/>
                <a:gd name="connsiteX1" fmla="*/ 48243 w 289453"/>
                <a:gd name="connsiteY1" fmla="*/ 289454 h 289454"/>
                <a:gd name="connsiteX2" fmla="*/ 0 w 289453"/>
                <a:gd name="connsiteY2" fmla="*/ 241211 h 289454"/>
                <a:gd name="connsiteX3" fmla="*/ 0 w 289453"/>
                <a:gd name="connsiteY3" fmla="*/ 48243 h 289454"/>
                <a:gd name="connsiteX4" fmla="*/ 48243 w 289453"/>
                <a:gd name="connsiteY4" fmla="*/ 0 h 289454"/>
                <a:gd name="connsiteX5" fmla="*/ 241210 w 289453"/>
                <a:gd name="connsiteY5" fmla="*/ 0 h 289454"/>
                <a:gd name="connsiteX6" fmla="*/ 289453 w 289453"/>
                <a:gd name="connsiteY6" fmla="*/ 48243 h 289454"/>
                <a:gd name="connsiteX7" fmla="*/ 289453 w 289453"/>
                <a:gd name="connsiteY7" fmla="*/ 72755 h 28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453" h="289454">
                  <a:moveTo>
                    <a:pt x="76653" y="289454"/>
                  </a:moveTo>
                  <a:lnTo>
                    <a:pt x="48243" y="289454"/>
                  </a:lnTo>
                  <a:cubicBezTo>
                    <a:pt x="21599" y="289454"/>
                    <a:pt x="0" y="267855"/>
                    <a:pt x="0" y="241211"/>
                  </a:cubicBezTo>
                  <a:lnTo>
                    <a:pt x="0" y="48243"/>
                  </a:lnTo>
                  <a:cubicBezTo>
                    <a:pt x="0" y="21599"/>
                    <a:pt x="21599" y="0"/>
                    <a:pt x="48243" y="0"/>
                  </a:cubicBezTo>
                  <a:lnTo>
                    <a:pt x="241210" y="0"/>
                  </a:lnTo>
                  <a:cubicBezTo>
                    <a:pt x="267854" y="0"/>
                    <a:pt x="289453" y="21599"/>
                    <a:pt x="289453" y="48243"/>
                  </a:cubicBezTo>
                  <a:lnTo>
                    <a:pt x="289453" y="72755"/>
                  </a:lnTo>
                </a:path>
              </a:pathLst>
            </a:custGeom>
            <a:noFill/>
            <a:ln w="25400" cap="flat">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grpSp>
      <p:grpSp>
        <p:nvGrpSpPr>
          <p:cNvPr id="680" name="Group 679"/>
          <p:cNvGrpSpPr/>
          <p:nvPr/>
        </p:nvGrpSpPr>
        <p:grpSpPr>
          <a:xfrm>
            <a:off x="7592032" y="3781876"/>
            <a:ext cx="602519" cy="575394"/>
            <a:chOff x="3167665" y="2626472"/>
            <a:chExt cx="602519" cy="575394"/>
          </a:xfrm>
        </p:grpSpPr>
        <p:sp>
          <p:nvSpPr>
            <p:cNvPr id="681" name="Rectangle 680"/>
            <p:cNvSpPr/>
            <p:nvPr/>
          </p:nvSpPr>
          <p:spPr>
            <a:xfrm>
              <a:off x="3167665" y="2695000"/>
              <a:ext cx="602519" cy="506866"/>
            </a:xfrm>
            <a:prstGeom prst="rect">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682" name="Line 2"/>
            <p:cNvSpPr>
              <a:spLocks noChangeShapeType="1"/>
            </p:cNvSpPr>
            <p:nvPr/>
          </p:nvSpPr>
          <p:spPr bwMode="auto">
            <a:xfrm>
              <a:off x="3291484" y="2818347"/>
              <a:ext cx="0" cy="109644"/>
            </a:xfrm>
            <a:prstGeom prst="line">
              <a:avLst/>
            </a:prstGeom>
            <a:noFill/>
            <a:ln w="25400" cap="rnd">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83" name="Freeform 3"/>
            <p:cNvSpPr>
              <a:spLocks noChangeArrowheads="1"/>
            </p:cNvSpPr>
            <p:nvPr/>
          </p:nvSpPr>
          <p:spPr bwMode="auto">
            <a:xfrm>
              <a:off x="3360010" y="3160980"/>
              <a:ext cx="219241" cy="36576"/>
            </a:xfrm>
            <a:custGeom>
              <a:avLst/>
              <a:gdLst>
                <a:gd name="T0" fmla="*/ 2257 w 4516"/>
                <a:gd name="T1" fmla="*/ 847 h 848"/>
                <a:gd name="T2" fmla="*/ 0 w 4516"/>
                <a:gd name="T3" fmla="*/ 847 h 848"/>
                <a:gd name="T4" fmla="*/ 0 w 4516"/>
                <a:gd name="T5" fmla="*/ 0 h 848"/>
                <a:gd name="T6" fmla="*/ 4515 w 4516"/>
                <a:gd name="T7" fmla="*/ 0 h 848"/>
                <a:gd name="T8" fmla="*/ 4515 w 4516"/>
                <a:gd name="T9" fmla="*/ 847 h 848"/>
                <a:gd name="T10" fmla="*/ 2257 w 4516"/>
                <a:gd name="T11" fmla="*/ 847 h 848"/>
                <a:gd name="connsiteX0" fmla="*/ 4998 w 9998"/>
                <a:gd name="connsiteY0" fmla="*/ 9988 h 9988"/>
                <a:gd name="connsiteX1" fmla="*/ 0 w 9998"/>
                <a:gd name="connsiteY1" fmla="*/ 9988 h 9988"/>
                <a:gd name="connsiteX2" fmla="*/ 0 w 9998"/>
                <a:gd name="connsiteY2" fmla="*/ 0 h 9988"/>
                <a:gd name="connsiteX3" fmla="*/ 9998 w 9998"/>
                <a:gd name="connsiteY3" fmla="*/ 0 h 9988"/>
                <a:gd name="connsiteX4" fmla="*/ 9998 w 9998"/>
                <a:gd name="connsiteY4" fmla="*/ 9988 h 9988"/>
                <a:gd name="connsiteX0" fmla="*/ 0 w 10000"/>
                <a:gd name="connsiteY0" fmla="*/ 10000 h 10000"/>
                <a:gd name="connsiteX1" fmla="*/ 0 w 10000"/>
                <a:gd name="connsiteY1" fmla="*/ 0 h 10000"/>
                <a:gd name="connsiteX2" fmla="*/ 10000 w 10000"/>
                <a:gd name="connsiteY2" fmla="*/ 0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0" y="0"/>
                  </a:lnTo>
                  <a:lnTo>
                    <a:pt x="10000" y="0"/>
                  </a:lnTo>
                  <a:lnTo>
                    <a:pt x="10000" y="10000"/>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84" name="Freeform 4"/>
            <p:cNvSpPr>
              <a:spLocks noChangeArrowheads="1"/>
            </p:cNvSpPr>
            <p:nvPr/>
          </p:nvSpPr>
          <p:spPr bwMode="auto">
            <a:xfrm>
              <a:off x="3236662" y="281834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85" name="Line 5"/>
            <p:cNvSpPr>
              <a:spLocks noChangeShapeType="1"/>
            </p:cNvSpPr>
            <p:nvPr/>
          </p:nvSpPr>
          <p:spPr bwMode="auto">
            <a:xfrm>
              <a:off x="3291484" y="2996517"/>
              <a:ext cx="0" cy="109644"/>
            </a:xfrm>
            <a:prstGeom prst="line">
              <a:avLst/>
            </a:prstGeom>
            <a:noFill/>
            <a:ln w="25400" cap="rnd">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86" name="Freeform 6"/>
            <p:cNvSpPr>
              <a:spLocks noChangeArrowheads="1"/>
            </p:cNvSpPr>
            <p:nvPr/>
          </p:nvSpPr>
          <p:spPr bwMode="auto">
            <a:xfrm>
              <a:off x="3236662" y="299651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87" name="Line 7"/>
            <p:cNvSpPr>
              <a:spLocks noChangeShapeType="1"/>
            </p:cNvSpPr>
            <p:nvPr/>
          </p:nvSpPr>
          <p:spPr bwMode="auto">
            <a:xfrm>
              <a:off x="3647607" y="2996517"/>
              <a:ext cx="0" cy="109642"/>
            </a:xfrm>
            <a:prstGeom prst="line">
              <a:avLst/>
            </a:prstGeom>
            <a:noFill/>
            <a:ln w="25400" cap="rnd">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88" name="Freeform 8"/>
            <p:cNvSpPr>
              <a:spLocks noChangeArrowheads="1"/>
            </p:cNvSpPr>
            <p:nvPr/>
          </p:nvSpPr>
          <p:spPr bwMode="auto">
            <a:xfrm>
              <a:off x="3592785" y="299651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89" name="Line 9"/>
            <p:cNvSpPr>
              <a:spLocks noChangeShapeType="1"/>
            </p:cNvSpPr>
            <p:nvPr/>
          </p:nvSpPr>
          <p:spPr bwMode="auto">
            <a:xfrm>
              <a:off x="3469439" y="2818347"/>
              <a:ext cx="0" cy="109642"/>
            </a:xfrm>
            <a:prstGeom prst="line">
              <a:avLst/>
            </a:prstGeom>
            <a:noFill/>
            <a:ln w="25400" cap="rnd">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90" name="Freeform 10"/>
            <p:cNvSpPr>
              <a:spLocks noChangeArrowheads="1"/>
            </p:cNvSpPr>
            <p:nvPr/>
          </p:nvSpPr>
          <p:spPr bwMode="auto">
            <a:xfrm>
              <a:off x="3414830" y="2818347"/>
              <a:ext cx="109642" cy="109642"/>
            </a:xfrm>
            <a:custGeom>
              <a:avLst/>
              <a:gdLst>
                <a:gd name="T0" fmla="*/ 1128 w 2258"/>
                <a:gd name="T1" fmla="*/ 2257 h 2258"/>
                <a:gd name="T2" fmla="*/ 0 w 2258"/>
                <a:gd name="T3" fmla="*/ 2257 h 2258"/>
                <a:gd name="T4" fmla="*/ 0 w 2258"/>
                <a:gd name="T5" fmla="*/ 0 h 2258"/>
                <a:gd name="T6" fmla="*/ 2257 w 2258"/>
                <a:gd name="T7" fmla="*/ 0 h 2258"/>
                <a:gd name="T8" fmla="*/ 2257 w 2258"/>
                <a:gd name="T9" fmla="*/ 2257 h 2258"/>
                <a:gd name="T10" fmla="*/ 1128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8" y="2257"/>
                  </a:moveTo>
                  <a:lnTo>
                    <a:pt x="0" y="2257"/>
                  </a:lnTo>
                  <a:lnTo>
                    <a:pt x="0" y="0"/>
                  </a:lnTo>
                  <a:lnTo>
                    <a:pt x="2257" y="0"/>
                  </a:lnTo>
                  <a:lnTo>
                    <a:pt x="2257" y="2257"/>
                  </a:lnTo>
                  <a:lnTo>
                    <a:pt x="1128" y="2257"/>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91" name="Line 11"/>
            <p:cNvSpPr>
              <a:spLocks noChangeShapeType="1"/>
            </p:cNvSpPr>
            <p:nvPr/>
          </p:nvSpPr>
          <p:spPr bwMode="auto">
            <a:xfrm>
              <a:off x="3647607" y="2818347"/>
              <a:ext cx="0" cy="109642"/>
            </a:xfrm>
            <a:prstGeom prst="line">
              <a:avLst/>
            </a:prstGeom>
            <a:noFill/>
            <a:ln w="25400" cap="rnd">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92" name="Freeform 12"/>
            <p:cNvSpPr>
              <a:spLocks noChangeArrowheads="1"/>
            </p:cNvSpPr>
            <p:nvPr/>
          </p:nvSpPr>
          <p:spPr bwMode="auto">
            <a:xfrm>
              <a:off x="3592785" y="281834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93" name="Freeform 13"/>
            <p:cNvSpPr>
              <a:spLocks noChangeArrowheads="1"/>
            </p:cNvSpPr>
            <p:nvPr/>
          </p:nvSpPr>
          <p:spPr bwMode="auto">
            <a:xfrm>
              <a:off x="3414830" y="2996517"/>
              <a:ext cx="109642" cy="164464"/>
            </a:xfrm>
            <a:custGeom>
              <a:avLst/>
              <a:gdLst>
                <a:gd name="T0" fmla="*/ 1128 w 2258"/>
                <a:gd name="T1" fmla="*/ 3386 h 3387"/>
                <a:gd name="T2" fmla="*/ 0 w 2258"/>
                <a:gd name="T3" fmla="*/ 3386 h 3387"/>
                <a:gd name="T4" fmla="*/ 0 w 2258"/>
                <a:gd name="T5" fmla="*/ 0 h 3387"/>
                <a:gd name="T6" fmla="*/ 2257 w 2258"/>
                <a:gd name="T7" fmla="*/ 0 h 3387"/>
                <a:gd name="T8" fmla="*/ 2257 w 2258"/>
                <a:gd name="T9" fmla="*/ 3386 h 3387"/>
                <a:gd name="T10" fmla="*/ 1128 w 2258"/>
                <a:gd name="T11" fmla="*/ 3386 h 3387"/>
              </a:gdLst>
              <a:ahLst/>
              <a:cxnLst>
                <a:cxn ang="0">
                  <a:pos x="T0" y="T1"/>
                </a:cxn>
                <a:cxn ang="0">
                  <a:pos x="T2" y="T3"/>
                </a:cxn>
                <a:cxn ang="0">
                  <a:pos x="T4" y="T5"/>
                </a:cxn>
                <a:cxn ang="0">
                  <a:pos x="T6" y="T7"/>
                </a:cxn>
                <a:cxn ang="0">
                  <a:pos x="T8" y="T9"/>
                </a:cxn>
                <a:cxn ang="0">
                  <a:pos x="T10" y="T11"/>
                </a:cxn>
              </a:cxnLst>
              <a:rect l="0" t="0" r="r" b="b"/>
              <a:pathLst>
                <a:path w="2258" h="3387">
                  <a:moveTo>
                    <a:pt x="1128" y="3386"/>
                  </a:moveTo>
                  <a:lnTo>
                    <a:pt x="0" y="3386"/>
                  </a:lnTo>
                  <a:lnTo>
                    <a:pt x="0" y="0"/>
                  </a:lnTo>
                  <a:lnTo>
                    <a:pt x="2257" y="0"/>
                  </a:lnTo>
                  <a:lnTo>
                    <a:pt x="2257" y="3386"/>
                  </a:lnTo>
                  <a:lnTo>
                    <a:pt x="1128" y="3386"/>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94" name="Line 14"/>
            <p:cNvSpPr>
              <a:spLocks noChangeShapeType="1"/>
            </p:cNvSpPr>
            <p:nvPr/>
          </p:nvSpPr>
          <p:spPr bwMode="auto">
            <a:xfrm>
              <a:off x="3168135" y="2749820"/>
              <a:ext cx="602049" cy="0"/>
            </a:xfrm>
            <a:prstGeom prst="line">
              <a:avLst/>
            </a:prstGeom>
            <a:noFill/>
            <a:ln w="25400" cap="rnd">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95" name="Freeform 15"/>
            <p:cNvSpPr>
              <a:spLocks noChangeArrowheads="1"/>
            </p:cNvSpPr>
            <p:nvPr/>
          </p:nvSpPr>
          <p:spPr bwMode="auto">
            <a:xfrm>
              <a:off x="3291484" y="2626472"/>
              <a:ext cx="41116" cy="68526"/>
            </a:xfrm>
            <a:custGeom>
              <a:avLst/>
              <a:gdLst>
                <a:gd name="T0" fmla="*/ 423 w 847"/>
                <a:gd name="T1" fmla="*/ 1411 h 1412"/>
                <a:gd name="T2" fmla="*/ 0 w 847"/>
                <a:gd name="T3" fmla="*/ 1411 h 1412"/>
                <a:gd name="T4" fmla="*/ 0 w 847"/>
                <a:gd name="T5" fmla="*/ 0 h 1412"/>
                <a:gd name="T6" fmla="*/ 846 w 847"/>
                <a:gd name="T7" fmla="*/ 0 h 1412"/>
                <a:gd name="T8" fmla="*/ 846 w 847"/>
                <a:gd name="T9" fmla="*/ 1411 h 1412"/>
                <a:gd name="T10" fmla="*/ 423 w 847"/>
                <a:gd name="T11" fmla="*/ 1411 h 1412"/>
              </a:gdLst>
              <a:ahLst/>
              <a:cxnLst>
                <a:cxn ang="0">
                  <a:pos x="T0" y="T1"/>
                </a:cxn>
                <a:cxn ang="0">
                  <a:pos x="T2" y="T3"/>
                </a:cxn>
                <a:cxn ang="0">
                  <a:pos x="T4" y="T5"/>
                </a:cxn>
                <a:cxn ang="0">
                  <a:pos x="T6" y="T7"/>
                </a:cxn>
                <a:cxn ang="0">
                  <a:pos x="T8" y="T9"/>
                </a:cxn>
                <a:cxn ang="0">
                  <a:pos x="T10" y="T11"/>
                </a:cxn>
              </a:cxnLst>
              <a:rect l="0" t="0" r="r" b="b"/>
              <a:pathLst>
                <a:path w="847" h="1412">
                  <a:moveTo>
                    <a:pt x="423" y="1411"/>
                  </a:moveTo>
                  <a:lnTo>
                    <a:pt x="0" y="1411"/>
                  </a:lnTo>
                  <a:lnTo>
                    <a:pt x="0" y="0"/>
                  </a:lnTo>
                  <a:lnTo>
                    <a:pt x="846" y="0"/>
                  </a:lnTo>
                  <a:lnTo>
                    <a:pt x="846" y="1411"/>
                  </a:lnTo>
                  <a:lnTo>
                    <a:pt x="423" y="1411"/>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sp>
        <p:nvSpPr>
          <p:cNvPr id="4" name="Title 3"/>
          <p:cNvSpPr>
            <a:spLocks noGrp="1"/>
          </p:cNvSpPr>
          <p:nvPr>
            <p:ph type="title"/>
          </p:nvPr>
        </p:nvSpPr>
        <p:spPr/>
        <p:txBody>
          <a:bodyPr/>
          <a:lstStyle/>
          <a:p>
            <a:r>
              <a:rPr lang="ja-JP" altLang="en-US" dirty="0" smtClean="0">
                <a:latin typeface="Meiryo" charset="-128"/>
                <a:ea typeface="Meiryo" charset="-128"/>
                <a:cs typeface="Meiryo" charset="-128"/>
              </a:rPr>
              <a:t>これまでとは異なるリスクが発生</a:t>
            </a:r>
            <a:endParaRPr lang="en-US" dirty="0">
              <a:latin typeface="Meiryo" charset="-128"/>
              <a:ea typeface="Meiryo" charset="-128"/>
              <a:cs typeface="Meiryo" charset="-128"/>
            </a:endParaRPr>
          </a:p>
        </p:txBody>
      </p:sp>
      <p:sp>
        <p:nvSpPr>
          <p:cNvPr id="249" name="Text Placeholder 5"/>
          <p:cNvSpPr txBox="1">
            <a:spLocks/>
          </p:cNvSpPr>
          <p:nvPr/>
        </p:nvSpPr>
        <p:spPr>
          <a:xfrm>
            <a:off x="438911" y="1367881"/>
            <a:ext cx="3407391" cy="2489998"/>
          </a:xfrm>
          <a:prstGeom prst="rect">
            <a:avLst/>
          </a:prstGeom>
        </p:spPr>
        <p:txBody>
          <a:bodyPr lIns="91420" tIns="45710" rIns="91420" bIns="45710" anchor="ctr">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66666"/>
              </a:buClr>
            </a:pPr>
            <a:r>
              <a:rPr lang="ja-JP" altLang="en-US" dirty="0" smtClean="0">
                <a:solidFill>
                  <a:srgbClr val="333333"/>
                </a:solidFill>
                <a:latin typeface="Meiryo" charset="-128"/>
                <a:ea typeface="Meiryo" charset="-128"/>
                <a:cs typeface="Meiryo" charset="-128"/>
              </a:rPr>
              <a:t>ユーザはゲートウェイ　セキュリティで守られなくなった</a:t>
            </a:r>
            <a:endParaRPr dirty="0">
              <a:solidFill>
                <a:srgbClr val="333333"/>
              </a:solidFill>
              <a:latin typeface="Meiryo" charset="-128"/>
              <a:ea typeface="Meiryo" charset="-128"/>
              <a:cs typeface="Meiryo" charset="-128"/>
            </a:endParaRPr>
          </a:p>
          <a:p>
            <a:pPr>
              <a:buClr>
                <a:srgbClr val="666666"/>
              </a:buClr>
            </a:pPr>
            <a:r>
              <a:rPr lang="ja-JP" altLang="en-US" dirty="0" smtClean="0">
                <a:solidFill>
                  <a:srgbClr val="333333"/>
                </a:solidFill>
                <a:latin typeface="Meiryo" charset="-128"/>
                <a:ea typeface="Meiryo" charset="-128"/>
                <a:cs typeface="Meiryo" charset="-128"/>
              </a:rPr>
              <a:t>可視化とその範囲に差異が発生している</a:t>
            </a:r>
            <a:endParaRPr dirty="0">
              <a:solidFill>
                <a:srgbClr val="333333"/>
              </a:solidFill>
              <a:latin typeface="Meiryo" charset="-128"/>
              <a:ea typeface="Meiryo" charset="-128"/>
              <a:cs typeface="Meiryo" charset="-128"/>
            </a:endParaRPr>
          </a:p>
          <a:p>
            <a:pPr>
              <a:buClr>
                <a:srgbClr val="666666"/>
              </a:buClr>
            </a:pPr>
            <a:r>
              <a:rPr lang="ja-JP" altLang="en-US" dirty="0" smtClean="0">
                <a:solidFill>
                  <a:srgbClr val="333333"/>
                </a:solidFill>
                <a:latin typeface="Meiryo" charset="-128"/>
                <a:ea typeface="Meiryo" charset="-128"/>
                <a:cs typeface="Meiryo" charset="-128"/>
              </a:rPr>
              <a:t>機微な情報が危険にさられさている</a:t>
            </a:r>
            <a:r>
              <a:rPr dirty="0" smtClean="0">
                <a:solidFill>
                  <a:srgbClr val="333333"/>
                </a:solidFill>
                <a:latin typeface="Meiryo" charset="-128"/>
                <a:ea typeface="Meiryo" charset="-128"/>
                <a:cs typeface="Meiryo" charset="-128"/>
              </a:rPr>
              <a:t> (</a:t>
            </a:r>
            <a:r>
              <a:rPr lang="ja-JP" altLang="en-US" dirty="0" smtClean="0">
                <a:solidFill>
                  <a:srgbClr val="333333"/>
                </a:solidFill>
                <a:latin typeface="Meiryo" charset="-128"/>
                <a:ea typeface="Meiryo" charset="-128"/>
                <a:cs typeface="Meiryo" charset="-128"/>
              </a:rPr>
              <a:t>うっかり共有</a:t>
            </a:r>
            <a:r>
              <a:rPr dirty="0" smtClean="0">
                <a:solidFill>
                  <a:srgbClr val="333333"/>
                </a:solidFill>
                <a:latin typeface="Meiryo" charset="-128"/>
                <a:ea typeface="Meiryo" charset="-128"/>
                <a:cs typeface="Meiryo" charset="-128"/>
              </a:rPr>
              <a:t> </a:t>
            </a:r>
            <a:r>
              <a:rPr dirty="0">
                <a:solidFill>
                  <a:srgbClr val="333333"/>
                </a:solidFill>
                <a:latin typeface="Meiryo" charset="-128"/>
                <a:ea typeface="Meiryo" charset="-128"/>
                <a:cs typeface="Meiryo" charset="-128"/>
              </a:rPr>
              <a:t>or </a:t>
            </a:r>
            <a:r>
              <a:rPr lang="ja-JP" altLang="en-US" dirty="0" smtClean="0">
                <a:solidFill>
                  <a:srgbClr val="333333"/>
                </a:solidFill>
                <a:latin typeface="Meiryo" charset="-128"/>
                <a:ea typeface="Meiryo" charset="-128"/>
                <a:cs typeface="Meiryo" charset="-128"/>
              </a:rPr>
              <a:t>悪意の侵害</a:t>
            </a:r>
            <a:r>
              <a:rPr dirty="0" smtClean="0">
                <a:solidFill>
                  <a:srgbClr val="333333"/>
                </a:solidFill>
                <a:latin typeface="Meiryo" charset="-128"/>
                <a:ea typeface="Meiryo" charset="-128"/>
                <a:cs typeface="Meiryo" charset="-128"/>
              </a:rPr>
              <a:t>)</a:t>
            </a:r>
            <a:endParaRPr dirty="0">
              <a:solidFill>
                <a:srgbClr val="333333"/>
              </a:solidFill>
              <a:latin typeface="Meiryo" charset="-128"/>
              <a:ea typeface="Meiryo" charset="-128"/>
              <a:cs typeface="Meiryo" charset="-128"/>
            </a:endParaRPr>
          </a:p>
          <a:p>
            <a:pPr>
              <a:buClr>
                <a:srgbClr val="666666"/>
              </a:buClr>
            </a:pPr>
            <a:r>
              <a:rPr lang="ja-JP" altLang="en-US" dirty="0" smtClean="0">
                <a:solidFill>
                  <a:srgbClr val="333333"/>
                </a:solidFill>
                <a:latin typeface="Meiryo" charset="-128"/>
                <a:ea typeface="Meiryo" charset="-128"/>
                <a:cs typeface="Meiryo" charset="-128"/>
              </a:rPr>
              <a:t>ユーザは知らないうちに、悪意のあるアプリケーションを使ってしまっている</a:t>
            </a:r>
            <a:endParaRPr dirty="0">
              <a:solidFill>
                <a:srgbClr val="333333"/>
              </a:solidFill>
              <a:latin typeface="Meiryo" charset="-128"/>
              <a:ea typeface="Meiryo" charset="-128"/>
              <a:cs typeface="Meiryo" charset="-128"/>
            </a:endParaRPr>
          </a:p>
        </p:txBody>
      </p:sp>
      <p:sp>
        <p:nvSpPr>
          <p:cNvPr id="365" name="Freeform 366"/>
          <p:cNvSpPr>
            <a:spLocks noChangeArrowheads="1"/>
          </p:cNvSpPr>
          <p:nvPr/>
        </p:nvSpPr>
        <p:spPr bwMode="auto">
          <a:xfrm>
            <a:off x="7262919" y="2430531"/>
            <a:ext cx="144860" cy="144859"/>
          </a:xfrm>
          <a:custGeom>
            <a:avLst/>
            <a:gdLst>
              <a:gd name="T0" fmla="*/ 189 w 320"/>
              <a:gd name="T1" fmla="*/ 28 h 320"/>
              <a:gd name="T2" fmla="*/ 189 w 320"/>
              <a:gd name="T3" fmla="*/ 28 h 320"/>
              <a:gd name="T4" fmla="*/ 232 w 320"/>
              <a:gd name="T5" fmla="*/ 45 h 320"/>
              <a:gd name="T6" fmla="*/ 232 w 320"/>
              <a:gd name="T7" fmla="*/ 45 h 320"/>
              <a:gd name="T8" fmla="*/ 274 w 320"/>
              <a:gd name="T9" fmla="*/ 87 h 320"/>
              <a:gd name="T10" fmla="*/ 274 w 320"/>
              <a:gd name="T11" fmla="*/ 87 h 320"/>
              <a:gd name="T12" fmla="*/ 291 w 320"/>
              <a:gd name="T13" fmla="*/ 130 h 320"/>
              <a:gd name="T14" fmla="*/ 291 w 320"/>
              <a:gd name="T15" fmla="*/ 130 h 320"/>
              <a:gd name="T16" fmla="*/ 291 w 320"/>
              <a:gd name="T17" fmla="*/ 189 h 320"/>
              <a:gd name="T18" fmla="*/ 291 w 320"/>
              <a:gd name="T19" fmla="*/ 189 h 320"/>
              <a:gd name="T20" fmla="*/ 274 w 320"/>
              <a:gd name="T21" fmla="*/ 231 h 320"/>
              <a:gd name="T22" fmla="*/ 274 w 320"/>
              <a:gd name="T23" fmla="*/ 231 h 320"/>
              <a:gd name="T24" fmla="*/ 232 w 320"/>
              <a:gd name="T25" fmla="*/ 274 h 320"/>
              <a:gd name="T26" fmla="*/ 232 w 320"/>
              <a:gd name="T27" fmla="*/ 274 h 320"/>
              <a:gd name="T28" fmla="*/ 189 w 320"/>
              <a:gd name="T29" fmla="*/ 290 h 320"/>
              <a:gd name="T30" fmla="*/ 189 w 320"/>
              <a:gd name="T31" fmla="*/ 290 h 320"/>
              <a:gd name="T32" fmla="*/ 130 w 320"/>
              <a:gd name="T33" fmla="*/ 290 h 320"/>
              <a:gd name="T34" fmla="*/ 130 w 320"/>
              <a:gd name="T35" fmla="*/ 290 h 320"/>
              <a:gd name="T36" fmla="*/ 88 w 320"/>
              <a:gd name="T37" fmla="*/ 274 h 320"/>
              <a:gd name="T38" fmla="*/ 88 w 320"/>
              <a:gd name="T39" fmla="*/ 274 h 320"/>
              <a:gd name="T40" fmla="*/ 45 w 320"/>
              <a:gd name="T41" fmla="*/ 231 h 320"/>
              <a:gd name="T42" fmla="*/ 45 w 320"/>
              <a:gd name="T43" fmla="*/ 231 h 320"/>
              <a:gd name="T44" fmla="*/ 29 w 320"/>
              <a:gd name="T45" fmla="*/ 189 h 320"/>
              <a:gd name="T46" fmla="*/ 29 w 320"/>
              <a:gd name="T47" fmla="*/ 189 h 320"/>
              <a:gd name="T48" fmla="*/ 29 w 320"/>
              <a:gd name="T49" fmla="*/ 130 h 320"/>
              <a:gd name="T50" fmla="*/ 29 w 320"/>
              <a:gd name="T51" fmla="*/ 130 h 320"/>
              <a:gd name="T52" fmla="*/ 45 w 320"/>
              <a:gd name="T53" fmla="*/ 87 h 320"/>
              <a:gd name="T54" fmla="*/ 45 w 320"/>
              <a:gd name="T55" fmla="*/ 87 h 320"/>
              <a:gd name="T56" fmla="*/ 88 w 320"/>
              <a:gd name="T57" fmla="*/ 45 h 320"/>
              <a:gd name="T58" fmla="*/ 88 w 320"/>
              <a:gd name="T59" fmla="*/ 45 h 320"/>
              <a:gd name="T60" fmla="*/ 130 w 320"/>
              <a:gd name="T61" fmla="*/ 28 h 320"/>
              <a:gd name="T62" fmla="*/ 130 w 320"/>
              <a:gd name="T63" fmla="*/ 28 h 320"/>
              <a:gd name="T64" fmla="*/ 189 w 320"/>
              <a:gd name="T65" fmla="*/ 2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0" h="320">
                <a:moveTo>
                  <a:pt x="189" y="28"/>
                </a:moveTo>
                <a:lnTo>
                  <a:pt x="189" y="28"/>
                </a:lnTo>
                <a:cubicBezTo>
                  <a:pt x="195" y="45"/>
                  <a:pt x="215" y="53"/>
                  <a:pt x="232" y="45"/>
                </a:cubicBezTo>
                <a:lnTo>
                  <a:pt x="232" y="45"/>
                </a:lnTo>
                <a:cubicBezTo>
                  <a:pt x="257" y="34"/>
                  <a:pt x="285" y="59"/>
                  <a:pt x="274" y="87"/>
                </a:cubicBezTo>
                <a:lnTo>
                  <a:pt x="274" y="87"/>
                </a:lnTo>
                <a:cubicBezTo>
                  <a:pt x="266" y="104"/>
                  <a:pt x="274" y="124"/>
                  <a:pt x="291" y="130"/>
                </a:cubicBezTo>
                <a:lnTo>
                  <a:pt x="291" y="130"/>
                </a:lnTo>
                <a:cubicBezTo>
                  <a:pt x="319" y="138"/>
                  <a:pt x="319" y="178"/>
                  <a:pt x="291" y="189"/>
                </a:cubicBezTo>
                <a:lnTo>
                  <a:pt x="291" y="189"/>
                </a:lnTo>
                <a:cubicBezTo>
                  <a:pt x="274" y="195"/>
                  <a:pt x="266" y="214"/>
                  <a:pt x="274" y="231"/>
                </a:cubicBezTo>
                <a:lnTo>
                  <a:pt x="274" y="231"/>
                </a:lnTo>
                <a:cubicBezTo>
                  <a:pt x="285" y="257"/>
                  <a:pt x="260" y="285"/>
                  <a:pt x="232" y="274"/>
                </a:cubicBezTo>
                <a:lnTo>
                  <a:pt x="232" y="274"/>
                </a:lnTo>
                <a:cubicBezTo>
                  <a:pt x="215" y="265"/>
                  <a:pt x="195" y="274"/>
                  <a:pt x="189" y="290"/>
                </a:cubicBezTo>
                <a:lnTo>
                  <a:pt x="189" y="290"/>
                </a:lnTo>
                <a:cubicBezTo>
                  <a:pt x="181" y="319"/>
                  <a:pt x="141" y="319"/>
                  <a:pt x="130" y="290"/>
                </a:cubicBezTo>
                <a:lnTo>
                  <a:pt x="130" y="290"/>
                </a:lnTo>
                <a:cubicBezTo>
                  <a:pt x="124" y="274"/>
                  <a:pt x="105" y="265"/>
                  <a:pt x="88" y="274"/>
                </a:cubicBezTo>
                <a:lnTo>
                  <a:pt x="88" y="274"/>
                </a:lnTo>
                <a:cubicBezTo>
                  <a:pt x="62" y="285"/>
                  <a:pt x="34" y="259"/>
                  <a:pt x="45" y="231"/>
                </a:cubicBezTo>
                <a:lnTo>
                  <a:pt x="45" y="231"/>
                </a:lnTo>
                <a:cubicBezTo>
                  <a:pt x="54" y="214"/>
                  <a:pt x="45" y="195"/>
                  <a:pt x="29" y="189"/>
                </a:cubicBezTo>
                <a:lnTo>
                  <a:pt x="29" y="189"/>
                </a:lnTo>
                <a:cubicBezTo>
                  <a:pt x="0" y="180"/>
                  <a:pt x="0" y="141"/>
                  <a:pt x="29" y="130"/>
                </a:cubicBezTo>
                <a:lnTo>
                  <a:pt x="29" y="130"/>
                </a:lnTo>
                <a:cubicBezTo>
                  <a:pt x="45" y="124"/>
                  <a:pt x="54" y="104"/>
                  <a:pt x="45" y="87"/>
                </a:cubicBezTo>
                <a:lnTo>
                  <a:pt x="45" y="87"/>
                </a:lnTo>
                <a:cubicBezTo>
                  <a:pt x="34" y="62"/>
                  <a:pt x="60" y="34"/>
                  <a:pt x="88" y="45"/>
                </a:cubicBezTo>
                <a:lnTo>
                  <a:pt x="88" y="45"/>
                </a:lnTo>
                <a:cubicBezTo>
                  <a:pt x="105" y="53"/>
                  <a:pt x="124" y="45"/>
                  <a:pt x="130" y="28"/>
                </a:cubicBezTo>
                <a:lnTo>
                  <a:pt x="130" y="28"/>
                </a:lnTo>
                <a:cubicBezTo>
                  <a:pt x="139" y="0"/>
                  <a:pt x="178" y="0"/>
                  <a:pt x="189" y="28"/>
                </a:cubicBezTo>
              </a:path>
            </a:pathLst>
          </a:custGeom>
          <a:solidFill>
            <a:schemeClr val="accent4"/>
          </a:solidFill>
          <a:ln>
            <a:noFill/>
          </a:ln>
          <a:effectLst/>
        </p:spPr>
        <p:txBody>
          <a:bodyPr wrap="none" anchor="ctr"/>
          <a:lstStyle/>
          <a:p>
            <a:endParaRPr lang="en-US">
              <a:solidFill>
                <a:srgbClr val="333333"/>
              </a:solidFill>
              <a:latin typeface="Meiryo" charset="-128"/>
              <a:ea typeface="Meiryo" charset="-128"/>
              <a:cs typeface="Meiryo" charset="-128"/>
            </a:endParaRPr>
          </a:p>
        </p:txBody>
      </p:sp>
      <p:grpSp>
        <p:nvGrpSpPr>
          <p:cNvPr id="366" name="Group 365"/>
          <p:cNvGrpSpPr/>
          <p:nvPr/>
        </p:nvGrpSpPr>
        <p:grpSpPr>
          <a:xfrm>
            <a:off x="5390834" y="1971230"/>
            <a:ext cx="456604" cy="456604"/>
            <a:chOff x="3682539" y="2003368"/>
            <a:chExt cx="515388" cy="515388"/>
          </a:xfrm>
        </p:grpSpPr>
        <p:sp>
          <p:nvSpPr>
            <p:cNvPr id="367" name="Oval 366"/>
            <p:cNvSpPr/>
            <p:nvPr/>
          </p:nvSpPr>
          <p:spPr>
            <a:xfrm>
              <a:off x="3682539" y="2003368"/>
              <a:ext cx="515388" cy="515388"/>
            </a:xfrm>
            <a:prstGeom prst="ellipse">
              <a:avLst/>
            </a:prstGeom>
            <a:solidFill>
              <a:schemeClr val="bg1"/>
            </a:solidFill>
            <a:ln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368" name="Shape 1452"/>
            <p:cNvSpPr/>
            <p:nvPr/>
          </p:nvSpPr>
          <p:spPr>
            <a:xfrm>
              <a:off x="3785392" y="2136823"/>
              <a:ext cx="309683" cy="248478"/>
            </a:xfrm>
            <a:custGeom>
              <a:avLst/>
              <a:gdLst/>
              <a:ahLst/>
              <a:cxnLst/>
              <a:rect l="0" t="0" r="0" b="0"/>
              <a:pathLst>
                <a:path w="120000" h="120000" extrusionOk="0">
                  <a:moveTo>
                    <a:pt x="86168" y="15692"/>
                  </a:moveTo>
                  <a:lnTo>
                    <a:pt x="88411" y="15692"/>
                  </a:lnTo>
                  <a:lnTo>
                    <a:pt x="90467" y="15692"/>
                  </a:lnTo>
                  <a:lnTo>
                    <a:pt x="92710" y="15923"/>
                  </a:lnTo>
                  <a:lnTo>
                    <a:pt x="94392" y="16615"/>
                  </a:lnTo>
                  <a:lnTo>
                    <a:pt x="96448" y="17076"/>
                  </a:lnTo>
                  <a:lnTo>
                    <a:pt x="97943" y="18230"/>
                  </a:lnTo>
                  <a:lnTo>
                    <a:pt x="99813" y="19153"/>
                  </a:lnTo>
                  <a:lnTo>
                    <a:pt x="100934" y="20307"/>
                  </a:lnTo>
                  <a:lnTo>
                    <a:pt x="102243" y="21461"/>
                  </a:lnTo>
                  <a:lnTo>
                    <a:pt x="103551" y="23076"/>
                  </a:lnTo>
                  <a:lnTo>
                    <a:pt x="104485" y="24692"/>
                  </a:lnTo>
                  <a:lnTo>
                    <a:pt x="105233" y="26307"/>
                  </a:lnTo>
                  <a:lnTo>
                    <a:pt x="105981" y="28154"/>
                  </a:lnTo>
                  <a:lnTo>
                    <a:pt x="106542" y="29538"/>
                  </a:lnTo>
                  <a:lnTo>
                    <a:pt x="106729" y="31384"/>
                  </a:lnTo>
                  <a:lnTo>
                    <a:pt x="107102" y="33461"/>
                  </a:lnTo>
                  <a:lnTo>
                    <a:pt x="107102" y="35307"/>
                  </a:lnTo>
                  <a:lnTo>
                    <a:pt x="107289" y="37384"/>
                  </a:lnTo>
                  <a:lnTo>
                    <a:pt x="107102" y="39692"/>
                  </a:lnTo>
                  <a:lnTo>
                    <a:pt x="106729" y="42923"/>
                  </a:lnTo>
                  <a:lnTo>
                    <a:pt x="106729" y="45923"/>
                  </a:lnTo>
                  <a:lnTo>
                    <a:pt x="106729" y="48692"/>
                  </a:lnTo>
                  <a:lnTo>
                    <a:pt x="107289" y="50769"/>
                  </a:lnTo>
                  <a:lnTo>
                    <a:pt x="107850" y="53076"/>
                  </a:lnTo>
                  <a:lnTo>
                    <a:pt x="108598" y="54461"/>
                  </a:lnTo>
                  <a:lnTo>
                    <a:pt x="109345" y="56076"/>
                  </a:lnTo>
                  <a:lnTo>
                    <a:pt x="110093" y="57230"/>
                  </a:lnTo>
                  <a:lnTo>
                    <a:pt x="111775" y="58846"/>
                  </a:lnTo>
                  <a:lnTo>
                    <a:pt x="113271" y="59769"/>
                  </a:lnTo>
                  <a:lnTo>
                    <a:pt x="115140" y="60461"/>
                  </a:lnTo>
                  <a:lnTo>
                    <a:pt x="114392" y="62307"/>
                  </a:lnTo>
                  <a:lnTo>
                    <a:pt x="113271" y="64154"/>
                  </a:lnTo>
                  <a:lnTo>
                    <a:pt x="111775" y="66461"/>
                  </a:lnTo>
                  <a:lnTo>
                    <a:pt x="109532" y="68769"/>
                  </a:lnTo>
                  <a:lnTo>
                    <a:pt x="106729" y="71307"/>
                  </a:lnTo>
                  <a:lnTo>
                    <a:pt x="105046" y="72461"/>
                  </a:lnTo>
                  <a:lnTo>
                    <a:pt x="102990" y="73615"/>
                  </a:lnTo>
                  <a:lnTo>
                    <a:pt x="100747" y="74538"/>
                  </a:lnTo>
                  <a:lnTo>
                    <a:pt x="98504" y="75461"/>
                  </a:lnTo>
                  <a:lnTo>
                    <a:pt x="112897" y="84461"/>
                  </a:lnTo>
                  <a:lnTo>
                    <a:pt x="114579" y="85615"/>
                  </a:lnTo>
                  <a:lnTo>
                    <a:pt x="116074" y="87461"/>
                  </a:lnTo>
                  <a:lnTo>
                    <a:pt x="117383" y="90000"/>
                  </a:lnTo>
                  <a:lnTo>
                    <a:pt x="117943" y="91154"/>
                  </a:lnTo>
                  <a:lnTo>
                    <a:pt x="118130" y="92538"/>
                  </a:lnTo>
                  <a:lnTo>
                    <a:pt x="120000" y="102230"/>
                  </a:lnTo>
                  <a:lnTo>
                    <a:pt x="120000" y="102692"/>
                  </a:lnTo>
                  <a:lnTo>
                    <a:pt x="119439" y="103615"/>
                  </a:lnTo>
                  <a:lnTo>
                    <a:pt x="118691" y="104538"/>
                  </a:lnTo>
                  <a:lnTo>
                    <a:pt x="117570" y="105230"/>
                  </a:lnTo>
                  <a:lnTo>
                    <a:pt x="115140" y="106384"/>
                  </a:lnTo>
                  <a:lnTo>
                    <a:pt x="111588" y="107769"/>
                  </a:lnTo>
                  <a:lnTo>
                    <a:pt x="107102" y="108692"/>
                  </a:lnTo>
                  <a:lnTo>
                    <a:pt x="101682" y="109615"/>
                  </a:lnTo>
                  <a:lnTo>
                    <a:pt x="95514" y="109846"/>
                  </a:lnTo>
                  <a:lnTo>
                    <a:pt x="88598" y="110307"/>
                  </a:lnTo>
                  <a:lnTo>
                    <a:pt x="85607" y="88384"/>
                  </a:lnTo>
                  <a:lnTo>
                    <a:pt x="85420" y="86307"/>
                  </a:lnTo>
                  <a:lnTo>
                    <a:pt x="84672" y="83769"/>
                  </a:lnTo>
                  <a:lnTo>
                    <a:pt x="83551" y="81692"/>
                  </a:lnTo>
                  <a:lnTo>
                    <a:pt x="82429" y="79615"/>
                  </a:lnTo>
                  <a:lnTo>
                    <a:pt x="80934" y="77769"/>
                  </a:lnTo>
                  <a:lnTo>
                    <a:pt x="79626" y="75923"/>
                  </a:lnTo>
                  <a:lnTo>
                    <a:pt x="78130" y="74769"/>
                  </a:lnTo>
                  <a:lnTo>
                    <a:pt x="76635" y="73846"/>
                  </a:lnTo>
                  <a:lnTo>
                    <a:pt x="67289" y="69230"/>
                  </a:lnTo>
                  <a:lnTo>
                    <a:pt x="65794" y="67615"/>
                  </a:lnTo>
                  <a:lnTo>
                    <a:pt x="64485" y="66000"/>
                  </a:lnTo>
                  <a:lnTo>
                    <a:pt x="62616" y="63230"/>
                  </a:lnTo>
                  <a:lnTo>
                    <a:pt x="61869" y="61384"/>
                  </a:lnTo>
                  <a:lnTo>
                    <a:pt x="61682" y="60461"/>
                  </a:lnTo>
                  <a:lnTo>
                    <a:pt x="63177" y="59769"/>
                  </a:lnTo>
                  <a:lnTo>
                    <a:pt x="64672" y="58846"/>
                  </a:lnTo>
                  <a:lnTo>
                    <a:pt x="66542" y="57230"/>
                  </a:lnTo>
                  <a:lnTo>
                    <a:pt x="67476" y="56076"/>
                  </a:lnTo>
                  <a:lnTo>
                    <a:pt x="68224" y="54461"/>
                  </a:lnTo>
                  <a:lnTo>
                    <a:pt x="68784" y="53076"/>
                  </a:lnTo>
                  <a:lnTo>
                    <a:pt x="69532" y="50769"/>
                  </a:lnTo>
                  <a:lnTo>
                    <a:pt x="69719" y="48692"/>
                  </a:lnTo>
                  <a:lnTo>
                    <a:pt x="70093" y="45923"/>
                  </a:lnTo>
                  <a:lnTo>
                    <a:pt x="70093" y="42923"/>
                  </a:lnTo>
                  <a:lnTo>
                    <a:pt x="69532" y="39692"/>
                  </a:lnTo>
                  <a:lnTo>
                    <a:pt x="69532" y="37384"/>
                  </a:lnTo>
                  <a:lnTo>
                    <a:pt x="69532" y="35307"/>
                  </a:lnTo>
                  <a:lnTo>
                    <a:pt x="69532" y="33461"/>
                  </a:lnTo>
                  <a:lnTo>
                    <a:pt x="69719" y="31384"/>
                  </a:lnTo>
                  <a:lnTo>
                    <a:pt x="70093" y="29538"/>
                  </a:lnTo>
                  <a:lnTo>
                    <a:pt x="70841" y="28154"/>
                  </a:lnTo>
                  <a:lnTo>
                    <a:pt x="71214" y="26307"/>
                  </a:lnTo>
                  <a:lnTo>
                    <a:pt x="72336" y="24692"/>
                  </a:lnTo>
                  <a:lnTo>
                    <a:pt x="73270" y="23076"/>
                  </a:lnTo>
                  <a:lnTo>
                    <a:pt x="74205" y="21461"/>
                  </a:lnTo>
                  <a:lnTo>
                    <a:pt x="75514" y="20307"/>
                  </a:lnTo>
                  <a:lnTo>
                    <a:pt x="77009" y="19153"/>
                  </a:lnTo>
                  <a:lnTo>
                    <a:pt x="78504" y="18230"/>
                  </a:lnTo>
                  <a:lnTo>
                    <a:pt x="80373" y="17076"/>
                  </a:lnTo>
                  <a:lnTo>
                    <a:pt x="82056" y="16615"/>
                  </a:lnTo>
                  <a:lnTo>
                    <a:pt x="84112" y="15923"/>
                  </a:lnTo>
                  <a:close/>
                  <a:moveTo>
                    <a:pt x="41962" y="0"/>
                  </a:moveTo>
                  <a:lnTo>
                    <a:pt x="44585" y="460"/>
                  </a:lnTo>
                  <a:lnTo>
                    <a:pt x="47395" y="691"/>
                  </a:lnTo>
                  <a:lnTo>
                    <a:pt x="49643" y="1612"/>
                  </a:lnTo>
                  <a:lnTo>
                    <a:pt x="51891" y="2533"/>
                  </a:lnTo>
                  <a:lnTo>
                    <a:pt x="53952" y="3685"/>
                  </a:lnTo>
                  <a:lnTo>
                    <a:pt x="56012" y="5297"/>
                  </a:lnTo>
                  <a:lnTo>
                    <a:pt x="57511" y="7140"/>
                  </a:lnTo>
                  <a:lnTo>
                    <a:pt x="58822" y="8982"/>
                  </a:lnTo>
                  <a:lnTo>
                    <a:pt x="60134" y="11285"/>
                  </a:lnTo>
                  <a:lnTo>
                    <a:pt x="61070" y="13358"/>
                  </a:lnTo>
                  <a:lnTo>
                    <a:pt x="61632" y="15662"/>
                  </a:lnTo>
                  <a:lnTo>
                    <a:pt x="62007" y="18195"/>
                  </a:lnTo>
                  <a:lnTo>
                    <a:pt x="62007" y="20499"/>
                  </a:lnTo>
                  <a:lnTo>
                    <a:pt x="62007" y="23032"/>
                  </a:lnTo>
                  <a:lnTo>
                    <a:pt x="61820" y="25566"/>
                  </a:lnTo>
                  <a:lnTo>
                    <a:pt x="61070" y="28099"/>
                  </a:lnTo>
                  <a:lnTo>
                    <a:pt x="61632" y="28099"/>
                  </a:lnTo>
                  <a:lnTo>
                    <a:pt x="62382" y="28099"/>
                  </a:lnTo>
                  <a:lnTo>
                    <a:pt x="63131" y="28560"/>
                  </a:lnTo>
                  <a:lnTo>
                    <a:pt x="63318" y="29251"/>
                  </a:lnTo>
                  <a:lnTo>
                    <a:pt x="63693" y="30172"/>
                  </a:lnTo>
                  <a:lnTo>
                    <a:pt x="63880" y="32706"/>
                  </a:lnTo>
                  <a:lnTo>
                    <a:pt x="63693" y="35470"/>
                  </a:lnTo>
                  <a:lnTo>
                    <a:pt x="62756" y="38234"/>
                  </a:lnTo>
                  <a:lnTo>
                    <a:pt x="61820" y="40767"/>
                  </a:lnTo>
                  <a:lnTo>
                    <a:pt x="61070" y="41689"/>
                  </a:lnTo>
                  <a:lnTo>
                    <a:pt x="60321" y="42610"/>
                  </a:lnTo>
                  <a:lnTo>
                    <a:pt x="59384" y="43301"/>
                  </a:lnTo>
                  <a:lnTo>
                    <a:pt x="58635" y="43301"/>
                  </a:lnTo>
                  <a:lnTo>
                    <a:pt x="58260" y="43301"/>
                  </a:lnTo>
                  <a:lnTo>
                    <a:pt x="56574" y="48829"/>
                  </a:lnTo>
                  <a:lnTo>
                    <a:pt x="55263" y="51362"/>
                  </a:lnTo>
                  <a:lnTo>
                    <a:pt x="54326" y="53896"/>
                  </a:lnTo>
                  <a:lnTo>
                    <a:pt x="53952" y="55278"/>
                  </a:lnTo>
                  <a:lnTo>
                    <a:pt x="53764" y="58502"/>
                  </a:lnTo>
                  <a:lnTo>
                    <a:pt x="53577" y="62879"/>
                  </a:lnTo>
                  <a:lnTo>
                    <a:pt x="53764" y="64721"/>
                  </a:lnTo>
                  <a:lnTo>
                    <a:pt x="54326" y="66333"/>
                  </a:lnTo>
                  <a:lnTo>
                    <a:pt x="54514" y="67255"/>
                  </a:lnTo>
                  <a:lnTo>
                    <a:pt x="55263" y="67715"/>
                  </a:lnTo>
                  <a:lnTo>
                    <a:pt x="57511" y="69558"/>
                  </a:lnTo>
                  <a:lnTo>
                    <a:pt x="60508" y="71401"/>
                  </a:lnTo>
                  <a:lnTo>
                    <a:pt x="63880" y="73474"/>
                  </a:lnTo>
                  <a:lnTo>
                    <a:pt x="70437" y="76698"/>
                  </a:lnTo>
                  <a:lnTo>
                    <a:pt x="74746" y="78541"/>
                  </a:lnTo>
                  <a:lnTo>
                    <a:pt x="75683" y="79232"/>
                  </a:lnTo>
                  <a:lnTo>
                    <a:pt x="76807" y="80614"/>
                  </a:lnTo>
                  <a:lnTo>
                    <a:pt x="78680" y="82917"/>
                  </a:lnTo>
                  <a:lnTo>
                    <a:pt x="79804" y="84529"/>
                  </a:lnTo>
                  <a:lnTo>
                    <a:pt x="80553" y="86142"/>
                  </a:lnTo>
                  <a:lnTo>
                    <a:pt x="81115" y="87754"/>
                  </a:lnTo>
                  <a:lnTo>
                    <a:pt x="81303" y="89136"/>
                  </a:lnTo>
                  <a:lnTo>
                    <a:pt x="83738" y="109174"/>
                  </a:lnTo>
                  <a:lnTo>
                    <a:pt x="83738" y="109404"/>
                  </a:lnTo>
                  <a:lnTo>
                    <a:pt x="83551" y="110326"/>
                  </a:lnTo>
                  <a:lnTo>
                    <a:pt x="82989" y="111477"/>
                  </a:lnTo>
                  <a:lnTo>
                    <a:pt x="82052" y="112399"/>
                  </a:lnTo>
                  <a:lnTo>
                    <a:pt x="80741" y="113320"/>
                  </a:lnTo>
                  <a:lnTo>
                    <a:pt x="79242" y="114241"/>
                  </a:lnTo>
                  <a:lnTo>
                    <a:pt x="77181" y="115393"/>
                  </a:lnTo>
                  <a:lnTo>
                    <a:pt x="72498" y="116775"/>
                  </a:lnTo>
                  <a:lnTo>
                    <a:pt x="66316" y="118157"/>
                  </a:lnTo>
                  <a:lnTo>
                    <a:pt x="59010" y="119078"/>
                  </a:lnTo>
                  <a:lnTo>
                    <a:pt x="50954" y="119539"/>
                  </a:lnTo>
                  <a:lnTo>
                    <a:pt x="41962" y="120000"/>
                  </a:lnTo>
                  <a:lnTo>
                    <a:pt x="32783" y="119539"/>
                  </a:lnTo>
                  <a:lnTo>
                    <a:pt x="24728" y="119078"/>
                  </a:lnTo>
                  <a:lnTo>
                    <a:pt x="17422" y="118157"/>
                  </a:lnTo>
                  <a:lnTo>
                    <a:pt x="11240" y="116775"/>
                  </a:lnTo>
                  <a:lnTo>
                    <a:pt x="6556" y="115393"/>
                  </a:lnTo>
                  <a:lnTo>
                    <a:pt x="4495" y="114241"/>
                  </a:lnTo>
                  <a:lnTo>
                    <a:pt x="2997" y="113320"/>
                  </a:lnTo>
                  <a:lnTo>
                    <a:pt x="1685" y="112399"/>
                  </a:lnTo>
                  <a:lnTo>
                    <a:pt x="749" y="111477"/>
                  </a:lnTo>
                  <a:lnTo>
                    <a:pt x="187" y="110326"/>
                  </a:lnTo>
                  <a:lnTo>
                    <a:pt x="0" y="109404"/>
                  </a:lnTo>
                  <a:lnTo>
                    <a:pt x="2247" y="89136"/>
                  </a:lnTo>
                  <a:lnTo>
                    <a:pt x="2809" y="87754"/>
                  </a:lnTo>
                  <a:lnTo>
                    <a:pt x="3184" y="86142"/>
                  </a:lnTo>
                  <a:lnTo>
                    <a:pt x="3933" y="84529"/>
                  </a:lnTo>
                  <a:lnTo>
                    <a:pt x="4683" y="82917"/>
                  </a:lnTo>
                  <a:lnTo>
                    <a:pt x="6931" y="80614"/>
                  </a:lnTo>
                  <a:lnTo>
                    <a:pt x="8055" y="79232"/>
                  </a:lnTo>
                  <a:lnTo>
                    <a:pt x="8992" y="78541"/>
                  </a:lnTo>
                  <a:lnTo>
                    <a:pt x="13113" y="76698"/>
                  </a:lnTo>
                  <a:lnTo>
                    <a:pt x="19670" y="73474"/>
                  </a:lnTo>
                  <a:lnTo>
                    <a:pt x="23229" y="71401"/>
                  </a:lnTo>
                  <a:lnTo>
                    <a:pt x="26039" y="69558"/>
                  </a:lnTo>
                  <a:lnTo>
                    <a:pt x="28287" y="67715"/>
                  </a:lnTo>
                  <a:lnTo>
                    <a:pt x="29036" y="67255"/>
                  </a:lnTo>
                  <a:lnTo>
                    <a:pt x="29411" y="66333"/>
                  </a:lnTo>
                  <a:lnTo>
                    <a:pt x="29973" y="64721"/>
                  </a:lnTo>
                  <a:lnTo>
                    <a:pt x="29973" y="62879"/>
                  </a:lnTo>
                  <a:lnTo>
                    <a:pt x="29973" y="58502"/>
                  </a:lnTo>
                  <a:lnTo>
                    <a:pt x="29786" y="55278"/>
                  </a:lnTo>
                  <a:lnTo>
                    <a:pt x="29411" y="53896"/>
                  </a:lnTo>
                  <a:lnTo>
                    <a:pt x="28287" y="51362"/>
                  </a:lnTo>
                  <a:lnTo>
                    <a:pt x="27163" y="48829"/>
                  </a:lnTo>
                  <a:lnTo>
                    <a:pt x="25477" y="43301"/>
                  </a:lnTo>
                  <a:lnTo>
                    <a:pt x="25290" y="43301"/>
                  </a:lnTo>
                  <a:lnTo>
                    <a:pt x="24166" y="43301"/>
                  </a:lnTo>
                  <a:lnTo>
                    <a:pt x="23416" y="42610"/>
                  </a:lnTo>
                  <a:lnTo>
                    <a:pt x="22667" y="41689"/>
                  </a:lnTo>
                  <a:lnTo>
                    <a:pt x="21918" y="40767"/>
                  </a:lnTo>
                  <a:lnTo>
                    <a:pt x="20981" y="38234"/>
                  </a:lnTo>
                  <a:lnTo>
                    <a:pt x="20232" y="35470"/>
                  </a:lnTo>
                  <a:lnTo>
                    <a:pt x="19857" y="32706"/>
                  </a:lnTo>
                  <a:lnTo>
                    <a:pt x="19857" y="30172"/>
                  </a:lnTo>
                  <a:lnTo>
                    <a:pt x="20232" y="29251"/>
                  </a:lnTo>
                  <a:lnTo>
                    <a:pt x="20606" y="28560"/>
                  </a:lnTo>
                  <a:lnTo>
                    <a:pt x="21168" y="28099"/>
                  </a:lnTo>
                  <a:lnTo>
                    <a:pt x="22105" y="28099"/>
                  </a:lnTo>
                  <a:lnTo>
                    <a:pt x="22667" y="28099"/>
                  </a:lnTo>
                  <a:lnTo>
                    <a:pt x="21918" y="25566"/>
                  </a:lnTo>
                  <a:lnTo>
                    <a:pt x="21730" y="23032"/>
                  </a:lnTo>
                  <a:lnTo>
                    <a:pt x="21356" y="20499"/>
                  </a:lnTo>
                  <a:lnTo>
                    <a:pt x="21730" y="18195"/>
                  </a:lnTo>
                  <a:lnTo>
                    <a:pt x="22105" y="15662"/>
                  </a:lnTo>
                  <a:lnTo>
                    <a:pt x="22667" y="13358"/>
                  </a:lnTo>
                  <a:lnTo>
                    <a:pt x="23604" y="11285"/>
                  </a:lnTo>
                  <a:lnTo>
                    <a:pt x="24728" y="8982"/>
                  </a:lnTo>
                  <a:lnTo>
                    <a:pt x="26226" y="7140"/>
                  </a:lnTo>
                  <a:lnTo>
                    <a:pt x="27725" y="5297"/>
                  </a:lnTo>
                  <a:lnTo>
                    <a:pt x="29411" y="3685"/>
                  </a:lnTo>
                  <a:lnTo>
                    <a:pt x="31472" y="2533"/>
                  </a:lnTo>
                  <a:lnTo>
                    <a:pt x="33720" y="1612"/>
                  </a:lnTo>
                  <a:lnTo>
                    <a:pt x="36342" y="691"/>
                  </a:lnTo>
                  <a:lnTo>
                    <a:pt x="39152" y="460"/>
                  </a:lnTo>
                  <a:close/>
                </a:path>
              </a:pathLst>
            </a:custGeom>
            <a:solidFill>
              <a:schemeClr val="accent4"/>
            </a:solidFill>
            <a:ln w="25400">
              <a:noFill/>
            </a:ln>
          </p:spPr>
          <p:txBody>
            <a:bodyPr lIns="91425" tIns="45700" rIns="91425" bIns="45700" anchor="t" anchorCtr="0">
              <a:noAutofit/>
            </a:bodyPr>
            <a:lstStyle/>
            <a:p>
              <a:pPr defTabSz="914400" fontAlgn="auto">
                <a:spcBef>
                  <a:spcPts val="0"/>
                </a:spcBef>
                <a:spcAft>
                  <a:spcPts val="0"/>
                </a:spcAft>
                <a:defRPr/>
              </a:pPr>
              <a:endParaRPr kern="0">
                <a:solidFill>
                  <a:srgbClr val="4D4D4C"/>
                </a:solidFill>
                <a:latin typeface="Meiryo" charset="-128"/>
                <a:ea typeface="Meiryo" charset="-128"/>
                <a:cs typeface="Meiryo" charset="-128"/>
                <a:sym typeface="Arial"/>
              </a:endParaRPr>
            </a:p>
          </p:txBody>
        </p:sp>
      </p:grpSp>
      <p:grpSp>
        <p:nvGrpSpPr>
          <p:cNvPr id="369" name="Group 368"/>
          <p:cNvGrpSpPr/>
          <p:nvPr/>
        </p:nvGrpSpPr>
        <p:grpSpPr>
          <a:xfrm>
            <a:off x="6386211" y="1971230"/>
            <a:ext cx="456604" cy="456604"/>
            <a:chOff x="4879572" y="1801414"/>
            <a:chExt cx="532016" cy="532016"/>
          </a:xfrm>
        </p:grpSpPr>
        <p:sp>
          <p:nvSpPr>
            <p:cNvPr id="370" name="Oval 369"/>
            <p:cNvSpPr/>
            <p:nvPr/>
          </p:nvSpPr>
          <p:spPr>
            <a:xfrm>
              <a:off x="4879572" y="1801414"/>
              <a:ext cx="532016" cy="532016"/>
            </a:xfrm>
            <a:prstGeom prst="ellipse">
              <a:avLst/>
            </a:prstGeom>
            <a:solidFill>
              <a:schemeClr val="bg1"/>
            </a:solidFill>
            <a:ln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371" name="Shape 1523"/>
            <p:cNvSpPr/>
            <p:nvPr/>
          </p:nvSpPr>
          <p:spPr>
            <a:xfrm>
              <a:off x="5010570" y="1949189"/>
              <a:ext cx="270021" cy="236466"/>
            </a:xfrm>
            <a:custGeom>
              <a:avLst/>
              <a:gdLst/>
              <a:ahLst/>
              <a:cxnLst/>
              <a:rect l="0" t="0" r="0" b="0"/>
              <a:pathLst>
                <a:path w="120000" h="120000" extrusionOk="0">
                  <a:moveTo>
                    <a:pt x="110155" y="93633"/>
                  </a:moveTo>
                  <a:cubicBezTo>
                    <a:pt x="108111" y="93633"/>
                    <a:pt x="106589" y="94705"/>
                    <a:pt x="105591" y="96849"/>
                  </a:cubicBezTo>
                  <a:cubicBezTo>
                    <a:pt x="104593" y="98994"/>
                    <a:pt x="104094" y="101814"/>
                    <a:pt x="104094" y="105310"/>
                  </a:cubicBezTo>
                  <a:cubicBezTo>
                    <a:pt x="104094" y="108943"/>
                    <a:pt x="104620" y="111842"/>
                    <a:pt x="105672" y="114007"/>
                  </a:cubicBezTo>
                  <a:cubicBezTo>
                    <a:pt x="106724" y="116172"/>
                    <a:pt x="108266" y="117254"/>
                    <a:pt x="110298" y="117254"/>
                  </a:cubicBezTo>
                  <a:cubicBezTo>
                    <a:pt x="112366" y="117254"/>
                    <a:pt x="113896" y="116186"/>
                    <a:pt x="114889" y="114048"/>
                  </a:cubicBezTo>
                  <a:cubicBezTo>
                    <a:pt x="115881" y="111910"/>
                    <a:pt x="116377" y="109223"/>
                    <a:pt x="116377" y="105986"/>
                  </a:cubicBezTo>
                  <a:cubicBezTo>
                    <a:pt x="116377" y="102449"/>
                    <a:pt x="115869" y="99506"/>
                    <a:pt x="114853" y="97156"/>
                  </a:cubicBezTo>
                  <a:cubicBezTo>
                    <a:pt x="113837" y="94807"/>
                    <a:pt x="112271" y="93633"/>
                    <a:pt x="110155" y="93633"/>
                  </a:cubicBezTo>
                  <a:close/>
                  <a:moveTo>
                    <a:pt x="42827" y="93633"/>
                  </a:moveTo>
                  <a:cubicBezTo>
                    <a:pt x="40783" y="93633"/>
                    <a:pt x="39261" y="94705"/>
                    <a:pt x="38263" y="96849"/>
                  </a:cubicBezTo>
                  <a:cubicBezTo>
                    <a:pt x="37265" y="98994"/>
                    <a:pt x="36766" y="101814"/>
                    <a:pt x="36766" y="105310"/>
                  </a:cubicBezTo>
                  <a:cubicBezTo>
                    <a:pt x="36766" y="108943"/>
                    <a:pt x="37292" y="111842"/>
                    <a:pt x="38344" y="114007"/>
                  </a:cubicBezTo>
                  <a:cubicBezTo>
                    <a:pt x="39396" y="116172"/>
                    <a:pt x="40938" y="117254"/>
                    <a:pt x="42970" y="117254"/>
                  </a:cubicBezTo>
                  <a:cubicBezTo>
                    <a:pt x="45038" y="117254"/>
                    <a:pt x="46568" y="116186"/>
                    <a:pt x="47561" y="114048"/>
                  </a:cubicBezTo>
                  <a:cubicBezTo>
                    <a:pt x="48553" y="111910"/>
                    <a:pt x="49049" y="109223"/>
                    <a:pt x="49049" y="105986"/>
                  </a:cubicBezTo>
                  <a:cubicBezTo>
                    <a:pt x="49049" y="102449"/>
                    <a:pt x="48541" y="99506"/>
                    <a:pt x="47525" y="97156"/>
                  </a:cubicBezTo>
                  <a:cubicBezTo>
                    <a:pt x="46509" y="94807"/>
                    <a:pt x="44943" y="93633"/>
                    <a:pt x="42827" y="93633"/>
                  </a:cubicBezTo>
                  <a:close/>
                  <a:moveTo>
                    <a:pt x="110191" y="90908"/>
                  </a:moveTo>
                  <a:cubicBezTo>
                    <a:pt x="113251" y="90908"/>
                    <a:pt x="115573" y="92369"/>
                    <a:pt x="117157" y="95292"/>
                  </a:cubicBezTo>
                  <a:cubicBezTo>
                    <a:pt x="118741" y="98215"/>
                    <a:pt x="119533" y="101643"/>
                    <a:pt x="119533" y="105576"/>
                  </a:cubicBezTo>
                  <a:cubicBezTo>
                    <a:pt x="119533" y="109428"/>
                    <a:pt x="118720" y="112795"/>
                    <a:pt x="117094" y="115677"/>
                  </a:cubicBezTo>
                  <a:cubicBezTo>
                    <a:pt x="115469" y="118559"/>
                    <a:pt x="113197" y="119999"/>
                    <a:pt x="110280" y="119999"/>
                  </a:cubicBezTo>
                  <a:cubicBezTo>
                    <a:pt x="107459" y="119999"/>
                    <a:pt x="105206" y="118603"/>
                    <a:pt x="103520" y="115810"/>
                  </a:cubicBezTo>
                  <a:cubicBezTo>
                    <a:pt x="101834" y="113017"/>
                    <a:pt x="100992" y="109551"/>
                    <a:pt x="100992" y="105413"/>
                  </a:cubicBezTo>
                  <a:cubicBezTo>
                    <a:pt x="100992" y="101342"/>
                    <a:pt x="101793" y="97908"/>
                    <a:pt x="103394" y="95108"/>
                  </a:cubicBezTo>
                  <a:cubicBezTo>
                    <a:pt x="104996" y="92308"/>
                    <a:pt x="107262" y="90908"/>
                    <a:pt x="110191" y="90908"/>
                  </a:cubicBezTo>
                  <a:close/>
                  <a:moveTo>
                    <a:pt x="77280" y="90908"/>
                  </a:moveTo>
                  <a:lnTo>
                    <a:pt x="79467" y="90908"/>
                  </a:lnTo>
                  <a:lnTo>
                    <a:pt x="79467" y="116844"/>
                  </a:lnTo>
                  <a:lnTo>
                    <a:pt x="86335" y="116844"/>
                  </a:lnTo>
                  <a:lnTo>
                    <a:pt x="86335" y="119446"/>
                  </a:lnTo>
                  <a:lnTo>
                    <a:pt x="69193" y="119446"/>
                  </a:lnTo>
                  <a:lnTo>
                    <a:pt x="69193" y="116844"/>
                  </a:lnTo>
                  <a:lnTo>
                    <a:pt x="76545" y="116844"/>
                  </a:lnTo>
                  <a:lnTo>
                    <a:pt x="76545" y="95251"/>
                  </a:lnTo>
                  <a:cubicBezTo>
                    <a:pt x="74381" y="97832"/>
                    <a:pt x="72133" y="99847"/>
                    <a:pt x="69802" y="101295"/>
                  </a:cubicBezTo>
                  <a:lnTo>
                    <a:pt x="69802" y="97771"/>
                  </a:lnTo>
                  <a:cubicBezTo>
                    <a:pt x="73018" y="95845"/>
                    <a:pt x="75511" y="93557"/>
                    <a:pt x="77280" y="90908"/>
                  </a:cubicBezTo>
                  <a:close/>
                  <a:moveTo>
                    <a:pt x="42863" y="90908"/>
                  </a:moveTo>
                  <a:cubicBezTo>
                    <a:pt x="45923" y="90908"/>
                    <a:pt x="48245" y="92369"/>
                    <a:pt x="49829" y="95292"/>
                  </a:cubicBezTo>
                  <a:cubicBezTo>
                    <a:pt x="51413" y="98215"/>
                    <a:pt x="52205" y="101643"/>
                    <a:pt x="52205" y="105576"/>
                  </a:cubicBezTo>
                  <a:cubicBezTo>
                    <a:pt x="52205" y="109428"/>
                    <a:pt x="51392" y="112795"/>
                    <a:pt x="49766" y="115677"/>
                  </a:cubicBezTo>
                  <a:cubicBezTo>
                    <a:pt x="48141" y="118559"/>
                    <a:pt x="45869" y="119999"/>
                    <a:pt x="42952" y="119999"/>
                  </a:cubicBezTo>
                  <a:cubicBezTo>
                    <a:pt x="40131" y="119999"/>
                    <a:pt x="37878" y="118603"/>
                    <a:pt x="36192" y="115810"/>
                  </a:cubicBezTo>
                  <a:cubicBezTo>
                    <a:pt x="34506" y="113017"/>
                    <a:pt x="33664" y="109551"/>
                    <a:pt x="33664" y="105413"/>
                  </a:cubicBezTo>
                  <a:cubicBezTo>
                    <a:pt x="33664" y="101342"/>
                    <a:pt x="34464" y="97908"/>
                    <a:pt x="36066" y="95108"/>
                  </a:cubicBezTo>
                  <a:cubicBezTo>
                    <a:pt x="37668" y="92308"/>
                    <a:pt x="39934" y="90908"/>
                    <a:pt x="42863" y="90908"/>
                  </a:cubicBezTo>
                  <a:close/>
                  <a:moveTo>
                    <a:pt x="9952" y="90908"/>
                  </a:moveTo>
                  <a:lnTo>
                    <a:pt x="12139" y="90908"/>
                  </a:lnTo>
                  <a:lnTo>
                    <a:pt x="12139" y="116844"/>
                  </a:lnTo>
                  <a:lnTo>
                    <a:pt x="19007" y="116844"/>
                  </a:lnTo>
                  <a:lnTo>
                    <a:pt x="19007" y="119446"/>
                  </a:lnTo>
                  <a:lnTo>
                    <a:pt x="1865" y="119446"/>
                  </a:lnTo>
                  <a:lnTo>
                    <a:pt x="1865" y="116844"/>
                  </a:lnTo>
                  <a:lnTo>
                    <a:pt x="9217" y="116844"/>
                  </a:lnTo>
                  <a:lnTo>
                    <a:pt x="9217" y="95251"/>
                  </a:lnTo>
                  <a:cubicBezTo>
                    <a:pt x="7053" y="97832"/>
                    <a:pt x="4805" y="99847"/>
                    <a:pt x="2474" y="101295"/>
                  </a:cubicBezTo>
                  <a:lnTo>
                    <a:pt x="2474" y="97771"/>
                  </a:lnTo>
                  <a:cubicBezTo>
                    <a:pt x="5690" y="95845"/>
                    <a:pt x="8183" y="93557"/>
                    <a:pt x="9952" y="90908"/>
                  </a:cubicBezTo>
                  <a:close/>
                  <a:moveTo>
                    <a:pt x="76491" y="48178"/>
                  </a:moveTo>
                  <a:cubicBezTo>
                    <a:pt x="74447" y="48178"/>
                    <a:pt x="72925" y="49251"/>
                    <a:pt x="71927" y="51395"/>
                  </a:cubicBezTo>
                  <a:cubicBezTo>
                    <a:pt x="70929" y="53539"/>
                    <a:pt x="70430" y="56360"/>
                    <a:pt x="70430" y="59856"/>
                  </a:cubicBezTo>
                  <a:cubicBezTo>
                    <a:pt x="70430" y="63489"/>
                    <a:pt x="70956" y="66388"/>
                    <a:pt x="72008" y="68553"/>
                  </a:cubicBezTo>
                  <a:cubicBezTo>
                    <a:pt x="73060" y="70718"/>
                    <a:pt x="74602" y="71800"/>
                    <a:pt x="76634" y="71800"/>
                  </a:cubicBezTo>
                  <a:cubicBezTo>
                    <a:pt x="78702" y="71800"/>
                    <a:pt x="80232" y="70731"/>
                    <a:pt x="81225" y="68594"/>
                  </a:cubicBezTo>
                  <a:cubicBezTo>
                    <a:pt x="82217" y="66456"/>
                    <a:pt x="82713" y="63769"/>
                    <a:pt x="82713" y="60532"/>
                  </a:cubicBezTo>
                  <a:cubicBezTo>
                    <a:pt x="82713" y="56995"/>
                    <a:pt x="82205" y="54051"/>
                    <a:pt x="81189" y="51702"/>
                  </a:cubicBezTo>
                  <a:cubicBezTo>
                    <a:pt x="80173" y="49353"/>
                    <a:pt x="78607" y="48178"/>
                    <a:pt x="76491" y="48178"/>
                  </a:cubicBezTo>
                  <a:close/>
                  <a:moveTo>
                    <a:pt x="9163" y="48178"/>
                  </a:moveTo>
                  <a:cubicBezTo>
                    <a:pt x="7119" y="48178"/>
                    <a:pt x="5597" y="49251"/>
                    <a:pt x="4599" y="51395"/>
                  </a:cubicBezTo>
                  <a:cubicBezTo>
                    <a:pt x="3601" y="53539"/>
                    <a:pt x="3102" y="56360"/>
                    <a:pt x="3102" y="59856"/>
                  </a:cubicBezTo>
                  <a:cubicBezTo>
                    <a:pt x="3102" y="63489"/>
                    <a:pt x="3628" y="66388"/>
                    <a:pt x="4680" y="68553"/>
                  </a:cubicBezTo>
                  <a:cubicBezTo>
                    <a:pt x="5732" y="70718"/>
                    <a:pt x="7274" y="71800"/>
                    <a:pt x="9306" y="71800"/>
                  </a:cubicBezTo>
                  <a:cubicBezTo>
                    <a:pt x="11374" y="71800"/>
                    <a:pt x="12904" y="70731"/>
                    <a:pt x="13897" y="68594"/>
                  </a:cubicBezTo>
                  <a:cubicBezTo>
                    <a:pt x="14889" y="66456"/>
                    <a:pt x="15385" y="63769"/>
                    <a:pt x="15385" y="60532"/>
                  </a:cubicBezTo>
                  <a:cubicBezTo>
                    <a:pt x="15385" y="56995"/>
                    <a:pt x="14877" y="54051"/>
                    <a:pt x="13861" y="51702"/>
                  </a:cubicBezTo>
                  <a:cubicBezTo>
                    <a:pt x="12845" y="49353"/>
                    <a:pt x="11279" y="48178"/>
                    <a:pt x="9163" y="48178"/>
                  </a:cubicBezTo>
                  <a:close/>
                  <a:moveTo>
                    <a:pt x="110944" y="45454"/>
                  </a:moveTo>
                  <a:lnTo>
                    <a:pt x="113131" y="45454"/>
                  </a:lnTo>
                  <a:lnTo>
                    <a:pt x="113131" y="71390"/>
                  </a:lnTo>
                  <a:lnTo>
                    <a:pt x="120000" y="71390"/>
                  </a:lnTo>
                  <a:lnTo>
                    <a:pt x="120000" y="73992"/>
                  </a:lnTo>
                  <a:lnTo>
                    <a:pt x="102857" y="73992"/>
                  </a:lnTo>
                  <a:lnTo>
                    <a:pt x="102857" y="71390"/>
                  </a:lnTo>
                  <a:lnTo>
                    <a:pt x="110209" y="71390"/>
                  </a:lnTo>
                  <a:lnTo>
                    <a:pt x="110209" y="49797"/>
                  </a:lnTo>
                  <a:cubicBezTo>
                    <a:pt x="108045" y="52378"/>
                    <a:pt x="105797" y="54393"/>
                    <a:pt x="103466" y="55841"/>
                  </a:cubicBezTo>
                  <a:lnTo>
                    <a:pt x="103466" y="52317"/>
                  </a:lnTo>
                  <a:cubicBezTo>
                    <a:pt x="106682" y="50391"/>
                    <a:pt x="109175" y="48103"/>
                    <a:pt x="110944" y="45454"/>
                  </a:cubicBezTo>
                  <a:close/>
                  <a:moveTo>
                    <a:pt x="76527" y="45454"/>
                  </a:moveTo>
                  <a:cubicBezTo>
                    <a:pt x="79587" y="45454"/>
                    <a:pt x="81909" y="46915"/>
                    <a:pt x="83493" y="49838"/>
                  </a:cubicBezTo>
                  <a:cubicBezTo>
                    <a:pt x="85077" y="52761"/>
                    <a:pt x="85869" y="56189"/>
                    <a:pt x="85869" y="60122"/>
                  </a:cubicBezTo>
                  <a:cubicBezTo>
                    <a:pt x="85869" y="63974"/>
                    <a:pt x="85056" y="67341"/>
                    <a:pt x="83430" y="70223"/>
                  </a:cubicBezTo>
                  <a:cubicBezTo>
                    <a:pt x="81805" y="73105"/>
                    <a:pt x="79533" y="74545"/>
                    <a:pt x="76616" y="74545"/>
                  </a:cubicBezTo>
                  <a:cubicBezTo>
                    <a:pt x="73795" y="74545"/>
                    <a:pt x="71542" y="73149"/>
                    <a:pt x="69856" y="70356"/>
                  </a:cubicBezTo>
                  <a:cubicBezTo>
                    <a:pt x="68170" y="67563"/>
                    <a:pt x="67328" y="64097"/>
                    <a:pt x="67328" y="59959"/>
                  </a:cubicBezTo>
                  <a:cubicBezTo>
                    <a:pt x="67328" y="55888"/>
                    <a:pt x="68129" y="52454"/>
                    <a:pt x="69730" y="49653"/>
                  </a:cubicBezTo>
                  <a:cubicBezTo>
                    <a:pt x="71332" y="46854"/>
                    <a:pt x="73598" y="45454"/>
                    <a:pt x="76527" y="45454"/>
                  </a:cubicBezTo>
                  <a:close/>
                  <a:moveTo>
                    <a:pt x="43616" y="45454"/>
                  </a:moveTo>
                  <a:lnTo>
                    <a:pt x="45803" y="45454"/>
                  </a:lnTo>
                  <a:lnTo>
                    <a:pt x="45803" y="71390"/>
                  </a:lnTo>
                  <a:lnTo>
                    <a:pt x="52671" y="71390"/>
                  </a:lnTo>
                  <a:lnTo>
                    <a:pt x="52671" y="73992"/>
                  </a:lnTo>
                  <a:lnTo>
                    <a:pt x="35529" y="73992"/>
                  </a:lnTo>
                  <a:lnTo>
                    <a:pt x="35529" y="71390"/>
                  </a:lnTo>
                  <a:lnTo>
                    <a:pt x="42881" y="71390"/>
                  </a:lnTo>
                  <a:lnTo>
                    <a:pt x="42881" y="49797"/>
                  </a:lnTo>
                  <a:cubicBezTo>
                    <a:pt x="40717" y="52378"/>
                    <a:pt x="38469" y="54393"/>
                    <a:pt x="36138" y="55841"/>
                  </a:cubicBezTo>
                  <a:lnTo>
                    <a:pt x="36138" y="52317"/>
                  </a:lnTo>
                  <a:cubicBezTo>
                    <a:pt x="39354" y="50391"/>
                    <a:pt x="41847" y="48103"/>
                    <a:pt x="43616" y="45454"/>
                  </a:cubicBezTo>
                  <a:close/>
                  <a:moveTo>
                    <a:pt x="9199" y="45454"/>
                  </a:moveTo>
                  <a:cubicBezTo>
                    <a:pt x="12259" y="45454"/>
                    <a:pt x="14581" y="46915"/>
                    <a:pt x="16165" y="49838"/>
                  </a:cubicBezTo>
                  <a:cubicBezTo>
                    <a:pt x="17749" y="52761"/>
                    <a:pt x="18541" y="56189"/>
                    <a:pt x="18541" y="60122"/>
                  </a:cubicBezTo>
                  <a:cubicBezTo>
                    <a:pt x="18541" y="63974"/>
                    <a:pt x="17728" y="67341"/>
                    <a:pt x="16102" y="70223"/>
                  </a:cubicBezTo>
                  <a:cubicBezTo>
                    <a:pt x="14477" y="73105"/>
                    <a:pt x="12205" y="74545"/>
                    <a:pt x="9288" y="74545"/>
                  </a:cubicBezTo>
                  <a:cubicBezTo>
                    <a:pt x="6467" y="74545"/>
                    <a:pt x="4214" y="73149"/>
                    <a:pt x="2528" y="70356"/>
                  </a:cubicBezTo>
                  <a:cubicBezTo>
                    <a:pt x="842" y="67563"/>
                    <a:pt x="0" y="64097"/>
                    <a:pt x="0" y="59959"/>
                  </a:cubicBezTo>
                  <a:cubicBezTo>
                    <a:pt x="0" y="55888"/>
                    <a:pt x="800" y="52454"/>
                    <a:pt x="2402" y="49653"/>
                  </a:cubicBezTo>
                  <a:cubicBezTo>
                    <a:pt x="4004" y="46854"/>
                    <a:pt x="6270" y="45454"/>
                    <a:pt x="9199" y="45454"/>
                  </a:cubicBezTo>
                  <a:close/>
                  <a:moveTo>
                    <a:pt x="42827" y="2724"/>
                  </a:moveTo>
                  <a:cubicBezTo>
                    <a:pt x="40783" y="2724"/>
                    <a:pt x="39261" y="3797"/>
                    <a:pt x="38263" y="5941"/>
                  </a:cubicBezTo>
                  <a:cubicBezTo>
                    <a:pt x="37265" y="8085"/>
                    <a:pt x="36766" y="10906"/>
                    <a:pt x="36766" y="14402"/>
                  </a:cubicBezTo>
                  <a:cubicBezTo>
                    <a:pt x="36766" y="18035"/>
                    <a:pt x="37292" y="20934"/>
                    <a:pt x="38344" y="23099"/>
                  </a:cubicBezTo>
                  <a:cubicBezTo>
                    <a:pt x="39396" y="25264"/>
                    <a:pt x="40938" y="26346"/>
                    <a:pt x="42970" y="26346"/>
                  </a:cubicBezTo>
                  <a:cubicBezTo>
                    <a:pt x="45038" y="26346"/>
                    <a:pt x="46568" y="25277"/>
                    <a:pt x="47561" y="23140"/>
                  </a:cubicBezTo>
                  <a:cubicBezTo>
                    <a:pt x="48553" y="21002"/>
                    <a:pt x="49049" y="18315"/>
                    <a:pt x="49049" y="15078"/>
                  </a:cubicBezTo>
                  <a:cubicBezTo>
                    <a:pt x="49049" y="11541"/>
                    <a:pt x="48541" y="8597"/>
                    <a:pt x="47525" y="6248"/>
                  </a:cubicBezTo>
                  <a:cubicBezTo>
                    <a:pt x="46509" y="3899"/>
                    <a:pt x="44943" y="2724"/>
                    <a:pt x="42827" y="2724"/>
                  </a:cubicBezTo>
                  <a:close/>
                  <a:moveTo>
                    <a:pt x="110944" y="0"/>
                  </a:moveTo>
                  <a:lnTo>
                    <a:pt x="113131" y="0"/>
                  </a:lnTo>
                  <a:lnTo>
                    <a:pt x="113131" y="25936"/>
                  </a:lnTo>
                  <a:lnTo>
                    <a:pt x="120000" y="25936"/>
                  </a:lnTo>
                  <a:lnTo>
                    <a:pt x="120000" y="28538"/>
                  </a:lnTo>
                  <a:lnTo>
                    <a:pt x="102857" y="28538"/>
                  </a:lnTo>
                  <a:lnTo>
                    <a:pt x="102857" y="25936"/>
                  </a:lnTo>
                  <a:lnTo>
                    <a:pt x="110209" y="25936"/>
                  </a:lnTo>
                  <a:lnTo>
                    <a:pt x="110209" y="4343"/>
                  </a:lnTo>
                  <a:cubicBezTo>
                    <a:pt x="108045" y="6924"/>
                    <a:pt x="105797" y="8939"/>
                    <a:pt x="103466" y="10386"/>
                  </a:cubicBezTo>
                  <a:lnTo>
                    <a:pt x="103466" y="6863"/>
                  </a:lnTo>
                  <a:cubicBezTo>
                    <a:pt x="106682" y="4937"/>
                    <a:pt x="109175" y="2649"/>
                    <a:pt x="110944" y="0"/>
                  </a:cubicBezTo>
                  <a:close/>
                  <a:moveTo>
                    <a:pt x="77280" y="0"/>
                  </a:moveTo>
                  <a:lnTo>
                    <a:pt x="79467" y="0"/>
                  </a:lnTo>
                  <a:lnTo>
                    <a:pt x="79467" y="25936"/>
                  </a:lnTo>
                  <a:lnTo>
                    <a:pt x="86335" y="25936"/>
                  </a:lnTo>
                  <a:lnTo>
                    <a:pt x="86335" y="28538"/>
                  </a:lnTo>
                  <a:lnTo>
                    <a:pt x="69193" y="28538"/>
                  </a:lnTo>
                  <a:lnTo>
                    <a:pt x="69193" y="25936"/>
                  </a:lnTo>
                  <a:lnTo>
                    <a:pt x="76545" y="25936"/>
                  </a:lnTo>
                  <a:lnTo>
                    <a:pt x="76545" y="4343"/>
                  </a:lnTo>
                  <a:cubicBezTo>
                    <a:pt x="74381" y="6924"/>
                    <a:pt x="72133" y="8939"/>
                    <a:pt x="69802" y="10386"/>
                  </a:cubicBezTo>
                  <a:lnTo>
                    <a:pt x="69802" y="6863"/>
                  </a:lnTo>
                  <a:cubicBezTo>
                    <a:pt x="73018" y="4937"/>
                    <a:pt x="75511" y="2649"/>
                    <a:pt x="77280" y="0"/>
                  </a:cubicBezTo>
                  <a:close/>
                  <a:moveTo>
                    <a:pt x="42863" y="0"/>
                  </a:moveTo>
                  <a:cubicBezTo>
                    <a:pt x="45923" y="0"/>
                    <a:pt x="48245" y="1461"/>
                    <a:pt x="49829" y="4384"/>
                  </a:cubicBezTo>
                  <a:cubicBezTo>
                    <a:pt x="51413" y="7307"/>
                    <a:pt x="52205" y="10735"/>
                    <a:pt x="52205" y="14668"/>
                  </a:cubicBezTo>
                  <a:cubicBezTo>
                    <a:pt x="52205" y="18520"/>
                    <a:pt x="51392" y="21886"/>
                    <a:pt x="49766" y="24768"/>
                  </a:cubicBezTo>
                  <a:cubicBezTo>
                    <a:pt x="48141" y="27650"/>
                    <a:pt x="45869" y="29091"/>
                    <a:pt x="42952" y="29091"/>
                  </a:cubicBezTo>
                  <a:cubicBezTo>
                    <a:pt x="40131" y="29091"/>
                    <a:pt x="37878" y="27695"/>
                    <a:pt x="36192" y="24902"/>
                  </a:cubicBezTo>
                  <a:cubicBezTo>
                    <a:pt x="34506" y="22109"/>
                    <a:pt x="33664" y="18643"/>
                    <a:pt x="33664" y="14504"/>
                  </a:cubicBezTo>
                  <a:cubicBezTo>
                    <a:pt x="33664" y="10434"/>
                    <a:pt x="34464" y="6999"/>
                    <a:pt x="36066" y="4199"/>
                  </a:cubicBezTo>
                  <a:cubicBezTo>
                    <a:pt x="37668" y="1400"/>
                    <a:pt x="39934" y="0"/>
                    <a:pt x="42863" y="0"/>
                  </a:cubicBezTo>
                  <a:close/>
                  <a:moveTo>
                    <a:pt x="9952" y="0"/>
                  </a:moveTo>
                  <a:lnTo>
                    <a:pt x="12139" y="0"/>
                  </a:lnTo>
                  <a:lnTo>
                    <a:pt x="12139" y="25936"/>
                  </a:lnTo>
                  <a:lnTo>
                    <a:pt x="19007" y="25936"/>
                  </a:lnTo>
                  <a:lnTo>
                    <a:pt x="19007" y="28538"/>
                  </a:lnTo>
                  <a:lnTo>
                    <a:pt x="1865" y="28538"/>
                  </a:lnTo>
                  <a:lnTo>
                    <a:pt x="1865" y="25936"/>
                  </a:lnTo>
                  <a:lnTo>
                    <a:pt x="9217" y="25936"/>
                  </a:lnTo>
                  <a:lnTo>
                    <a:pt x="9217" y="4343"/>
                  </a:lnTo>
                  <a:cubicBezTo>
                    <a:pt x="7053" y="6924"/>
                    <a:pt x="4805" y="8939"/>
                    <a:pt x="2474" y="10386"/>
                  </a:cubicBezTo>
                  <a:lnTo>
                    <a:pt x="2474" y="6863"/>
                  </a:lnTo>
                  <a:cubicBezTo>
                    <a:pt x="5690" y="4937"/>
                    <a:pt x="8183" y="2649"/>
                    <a:pt x="9952" y="0"/>
                  </a:cubicBezTo>
                  <a:close/>
                </a:path>
              </a:pathLst>
            </a:custGeom>
            <a:solidFill>
              <a:schemeClr val="accent4"/>
            </a:solidFill>
            <a:ln>
              <a:solidFill>
                <a:schemeClr val="accent4"/>
              </a:solidFill>
            </a:ln>
          </p:spPr>
          <p:txBody>
            <a:bodyPr lIns="91425" tIns="45700" rIns="91425" bIns="45700" anchor="t" anchorCtr="0">
              <a:noAutofit/>
            </a:bodyPr>
            <a:lstStyle/>
            <a:p>
              <a:pPr defTabSz="914400" fontAlgn="auto">
                <a:spcBef>
                  <a:spcPts val="0"/>
                </a:spcBef>
                <a:spcAft>
                  <a:spcPts val="0"/>
                </a:spcAft>
                <a:buClr>
                  <a:srgbClr val="4D4D4C"/>
                </a:buClr>
                <a:buFont typeface="Arial"/>
                <a:buNone/>
                <a:defRPr/>
              </a:pPr>
              <a:endParaRPr kern="0">
                <a:solidFill>
                  <a:srgbClr val="6CC04A"/>
                </a:solidFill>
                <a:latin typeface="Meiryo" charset="-128"/>
                <a:ea typeface="Meiryo" charset="-128"/>
                <a:cs typeface="Meiryo" charset="-128"/>
                <a:sym typeface="Arial"/>
              </a:endParaRPr>
            </a:p>
          </p:txBody>
        </p:sp>
      </p:grpSp>
      <p:grpSp>
        <p:nvGrpSpPr>
          <p:cNvPr id="598" name="Group 597"/>
          <p:cNvGrpSpPr/>
          <p:nvPr/>
        </p:nvGrpSpPr>
        <p:grpSpPr>
          <a:xfrm>
            <a:off x="5890921" y="4011720"/>
            <a:ext cx="466017" cy="345550"/>
            <a:chOff x="3789363" y="2959100"/>
            <a:chExt cx="466725" cy="346075"/>
          </a:xfrm>
        </p:grpSpPr>
        <p:sp>
          <p:nvSpPr>
            <p:cNvPr id="599"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00"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grpSp>
        <p:nvGrpSpPr>
          <p:cNvPr id="618" name="Group 617"/>
          <p:cNvGrpSpPr/>
          <p:nvPr/>
        </p:nvGrpSpPr>
        <p:grpSpPr>
          <a:xfrm>
            <a:off x="3854744" y="3518156"/>
            <a:ext cx="927686" cy="839114"/>
            <a:chOff x="1094104" y="2705765"/>
            <a:chExt cx="927686" cy="839114"/>
          </a:xfrm>
        </p:grpSpPr>
        <p:sp>
          <p:nvSpPr>
            <p:cNvPr id="619" name="Freeform 1"/>
            <p:cNvSpPr>
              <a:spLocks noChangeArrowheads="1"/>
            </p:cNvSpPr>
            <p:nvPr/>
          </p:nvSpPr>
          <p:spPr bwMode="auto">
            <a:xfrm>
              <a:off x="1397668"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20" name="Freeform 2"/>
            <p:cNvSpPr>
              <a:spLocks noChangeArrowheads="1"/>
            </p:cNvSpPr>
            <p:nvPr/>
          </p:nvSpPr>
          <p:spPr bwMode="auto">
            <a:xfrm>
              <a:off x="1594092"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21" name="Freeform 4"/>
            <p:cNvSpPr>
              <a:spLocks noChangeArrowheads="1"/>
            </p:cNvSpPr>
            <p:nvPr/>
          </p:nvSpPr>
          <p:spPr bwMode="auto">
            <a:xfrm>
              <a:off x="1397668"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22" name="Freeform 5"/>
            <p:cNvSpPr>
              <a:spLocks noChangeArrowheads="1"/>
            </p:cNvSpPr>
            <p:nvPr/>
          </p:nvSpPr>
          <p:spPr bwMode="auto">
            <a:xfrm>
              <a:off x="1397668"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23" name="Freeform 6"/>
            <p:cNvSpPr>
              <a:spLocks noChangeArrowheads="1"/>
            </p:cNvSpPr>
            <p:nvPr/>
          </p:nvSpPr>
          <p:spPr bwMode="auto">
            <a:xfrm>
              <a:off x="1594092"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24" name="Freeform 7"/>
            <p:cNvSpPr>
              <a:spLocks noChangeArrowheads="1"/>
            </p:cNvSpPr>
            <p:nvPr/>
          </p:nvSpPr>
          <p:spPr bwMode="auto">
            <a:xfrm>
              <a:off x="1594092"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25" name="Line 8"/>
            <p:cNvSpPr>
              <a:spLocks noChangeShapeType="1"/>
            </p:cNvSpPr>
            <p:nvPr/>
          </p:nvSpPr>
          <p:spPr bwMode="auto">
            <a:xfrm>
              <a:off x="1326800" y="2830764"/>
              <a:ext cx="457218" cy="0"/>
            </a:xfrm>
            <a:prstGeom prst="line">
              <a:avLst/>
            </a:prstGeom>
            <a:noFill/>
            <a:ln w="254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26" name="Freeform 9"/>
            <p:cNvSpPr>
              <a:spLocks noChangeArrowheads="1"/>
            </p:cNvSpPr>
            <p:nvPr/>
          </p:nvSpPr>
          <p:spPr bwMode="auto">
            <a:xfrm>
              <a:off x="1397668" y="3330748"/>
              <a:ext cx="321421" cy="214130"/>
            </a:xfrm>
            <a:custGeom>
              <a:avLst/>
              <a:gdLst>
                <a:gd name="T0" fmla="*/ 0 w 2541"/>
                <a:gd name="T1" fmla="*/ 1693 h 1694"/>
                <a:gd name="T2" fmla="*/ 0 w 2541"/>
                <a:gd name="T3" fmla="*/ 0 h 1694"/>
                <a:gd name="T4" fmla="*/ 2540 w 2541"/>
                <a:gd name="T5" fmla="*/ 0 h 1694"/>
                <a:gd name="T6" fmla="*/ 2540 w 2541"/>
                <a:gd name="T7" fmla="*/ 1693 h 1694"/>
              </a:gdLst>
              <a:ahLst/>
              <a:cxnLst>
                <a:cxn ang="0">
                  <a:pos x="T0" y="T1"/>
                </a:cxn>
                <a:cxn ang="0">
                  <a:pos x="T2" y="T3"/>
                </a:cxn>
                <a:cxn ang="0">
                  <a:pos x="T4" y="T5"/>
                </a:cxn>
                <a:cxn ang="0">
                  <a:pos x="T6" y="T7"/>
                </a:cxn>
              </a:cxnLst>
              <a:rect l="0" t="0" r="r" b="b"/>
              <a:pathLst>
                <a:path w="2541" h="1694">
                  <a:moveTo>
                    <a:pt x="0" y="1693"/>
                  </a:moveTo>
                  <a:lnTo>
                    <a:pt x="0" y="0"/>
                  </a:lnTo>
                  <a:lnTo>
                    <a:pt x="2540" y="0"/>
                  </a:lnTo>
                  <a:lnTo>
                    <a:pt x="2540" y="1693"/>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27" name="Line 10"/>
            <p:cNvSpPr>
              <a:spLocks noChangeShapeType="1"/>
            </p:cNvSpPr>
            <p:nvPr/>
          </p:nvSpPr>
          <p:spPr bwMode="auto">
            <a:xfrm>
              <a:off x="1558378" y="3384319"/>
              <a:ext cx="0" cy="160559"/>
            </a:xfrm>
            <a:prstGeom prst="line">
              <a:avLst/>
            </a:prstGeom>
            <a:noFill/>
            <a:ln w="254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28" name="Line 11"/>
            <p:cNvSpPr>
              <a:spLocks noChangeShapeType="1"/>
            </p:cNvSpPr>
            <p:nvPr/>
          </p:nvSpPr>
          <p:spPr bwMode="auto">
            <a:xfrm>
              <a:off x="1397666" y="3384319"/>
              <a:ext cx="321423" cy="0"/>
            </a:xfrm>
            <a:prstGeom prst="line">
              <a:avLst/>
            </a:prstGeom>
            <a:noFill/>
            <a:ln w="254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29" name="Freeform 12"/>
            <p:cNvSpPr>
              <a:spLocks noChangeArrowheads="1"/>
            </p:cNvSpPr>
            <p:nvPr/>
          </p:nvSpPr>
          <p:spPr bwMode="auto">
            <a:xfrm>
              <a:off x="1397668" y="2705765"/>
              <a:ext cx="321421" cy="71427"/>
            </a:xfrm>
            <a:custGeom>
              <a:avLst/>
              <a:gdLst>
                <a:gd name="T0" fmla="*/ 1270 w 2541"/>
                <a:gd name="T1" fmla="*/ 565 h 566"/>
                <a:gd name="T2" fmla="*/ 0 w 2541"/>
                <a:gd name="T3" fmla="*/ 565 h 566"/>
                <a:gd name="T4" fmla="*/ 0 w 2541"/>
                <a:gd name="T5" fmla="*/ 0 h 566"/>
                <a:gd name="T6" fmla="*/ 2540 w 2541"/>
                <a:gd name="T7" fmla="*/ 0 h 566"/>
                <a:gd name="T8" fmla="*/ 2540 w 2541"/>
                <a:gd name="T9" fmla="*/ 565 h 566"/>
                <a:gd name="T10" fmla="*/ 1270 w 2541"/>
                <a:gd name="T11" fmla="*/ 565 h 566"/>
              </a:gdLst>
              <a:ahLst/>
              <a:cxnLst>
                <a:cxn ang="0">
                  <a:pos x="T0" y="T1"/>
                </a:cxn>
                <a:cxn ang="0">
                  <a:pos x="T2" y="T3"/>
                </a:cxn>
                <a:cxn ang="0">
                  <a:pos x="T4" y="T5"/>
                </a:cxn>
                <a:cxn ang="0">
                  <a:pos x="T6" y="T7"/>
                </a:cxn>
                <a:cxn ang="0">
                  <a:pos x="T8" y="T9"/>
                </a:cxn>
                <a:cxn ang="0">
                  <a:pos x="T10" y="T11"/>
                </a:cxn>
              </a:cxnLst>
              <a:rect l="0" t="0" r="r" b="b"/>
              <a:pathLst>
                <a:path w="2541" h="566">
                  <a:moveTo>
                    <a:pt x="1270" y="565"/>
                  </a:moveTo>
                  <a:lnTo>
                    <a:pt x="0" y="565"/>
                  </a:lnTo>
                  <a:lnTo>
                    <a:pt x="0" y="0"/>
                  </a:lnTo>
                  <a:lnTo>
                    <a:pt x="2540" y="0"/>
                  </a:lnTo>
                  <a:lnTo>
                    <a:pt x="2540" y="565"/>
                  </a:lnTo>
                  <a:lnTo>
                    <a:pt x="1270"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30" name="Freeform 13"/>
            <p:cNvSpPr>
              <a:spLocks noChangeArrowheads="1"/>
            </p:cNvSpPr>
            <p:nvPr/>
          </p:nvSpPr>
          <p:spPr bwMode="auto">
            <a:xfrm>
              <a:off x="1166089" y="2973615"/>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31" name="Freeform 15"/>
            <p:cNvSpPr>
              <a:spLocks noChangeArrowheads="1"/>
            </p:cNvSpPr>
            <p:nvPr/>
          </p:nvSpPr>
          <p:spPr bwMode="auto">
            <a:xfrm>
              <a:off x="1166089" y="3116468"/>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32" name="Freeform 16"/>
            <p:cNvSpPr>
              <a:spLocks noChangeArrowheads="1"/>
            </p:cNvSpPr>
            <p:nvPr/>
          </p:nvSpPr>
          <p:spPr bwMode="auto">
            <a:xfrm>
              <a:off x="1166089" y="3259322"/>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33" name="Freeform 17"/>
            <p:cNvSpPr>
              <a:spLocks noChangeArrowheads="1"/>
            </p:cNvSpPr>
            <p:nvPr/>
          </p:nvSpPr>
          <p:spPr bwMode="auto">
            <a:xfrm>
              <a:off x="1166089" y="3402175"/>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34" name="Freeform 19"/>
            <p:cNvSpPr>
              <a:spLocks noChangeArrowheads="1"/>
            </p:cNvSpPr>
            <p:nvPr/>
          </p:nvSpPr>
          <p:spPr bwMode="auto">
            <a:xfrm>
              <a:off x="1861942" y="3116468"/>
              <a:ext cx="89283" cy="71427"/>
            </a:xfrm>
            <a:custGeom>
              <a:avLst/>
              <a:gdLst>
                <a:gd name="T0" fmla="*/ 353 w 706"/>
                <a:gd name="T1" fmla="*/ 564 h 565"/>
                <a:gd name="T2" fmla="*/ 0 w 706"/>
                <a:gd name="T3" fmla="*/ 564 h 565"/>
                <a:gd name="T4" fmla="*/ 0 w 706"/>
                <a:gd name="T5" fmla="*/ 0 h 565"/>
                <a:gd name="T6" fmla="*/ 705 w 706"/>
                <a:gd name="T7" fmla="*/ 0 h 565"/>
                <a:gd name="T8" fmla="*/ 705 w 706"/>
                <a:gd name="T9" fmla="*/ 564 h 565"/>
                <a:gd name="T10" fmla="*/ 353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3" y="564"/>
                  </a:moveTo>
                  <a:lnTo>
                    <a:pt x="0" y="564"/>
                  </a:lnTo>
                  <a:lnTo>
                    <a:pt x="0" y="0"/>
                  </a:lnTo>
                  <a:lnTo>
                    <a:pt x="705" y="0"/>
                  </a:lnTo>
                  <a:lnTo>
                    <a:pt x="705" y="564"/>
                  </a:lnTo>
                  <a:lnTo>
                    <a:pt x="353" y="564"/>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35" name="Freeform 20"/>
            <p:cNvSpPr>
              <a:spLocks noChangeArrowheads="1"/>
            </p:cNvSpPr>
            <p:nvPr/>
          </p:nvSpPr>
          <p:spPr bwMode="auto">
            <a:xfrm>
              <a:off x="1861942" y="3259322"/>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36" name="Freeform 21"/>
            <p:cNvSpPr>
              <a:spLocks noChangeArrowheads="1"/>
            </p:cNvSpPr>
            <p:nvPr/>
          </p:nvSpPr>
          <p:spPr bwMode="auto">
            <a:xfrm>
              <a:off x="1861944" y="3402171"/>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37" name="Freeform 636"/>
            <p:cNvSpPr/>
            <p:nvPr/>
          </p:nvSpPr>
          <p:spPr>
            <a:xfrm>
              <a:off x="1094104" y="2777124"/>
              <a:ext cx="927686" cy="767755"/>
            </a:xfrm>
            <a:custGeom>
              <a:avLst/>
              <a:gdLst>
                <a:gd name="connsiteX0" fmla="*/ 113468 w 453449"/>
                <a:gd name="connsiteY0" fmla="*/ 0 h 375275"/>
                <a:gd name="connsiteX1" fmla="*/ 340122 w 453449"/>
                <a:gd name="connsiteY1" fmla="*/ 0 h 375275"/>
                <a:gd name="connsiteX2" fmla="*/ 340122 w 453449"/>
                <a:gd name="connsiteY2" fmla="*/ 130236 h 375275"/>
                <a:gd name="connsiteX3" fmla="*/ 453449 w 453449"/>
                <a:gd name="connsiteY3" fmla="*/ 130236 h 375275"/>
                <a:gd name="connsiteX4" fmla="*/ 453449 w 453449"/>
                <a:gd name="connsiteY4" fmla="*/ 375275 h 375275"/>
                <a:gd name="connsiteX5" fmla="*/ 340122 w 453449"/>
                <a:gd name="connsiteY5" fmla="*/ 375275 h 375275"/>
                <a:gd name="connsiteX6" fmla="*/ 226795 w 453449"/>
                <a:gd name="connsiteY6" fmla="*/ 375275 h 375275"/>
                <a:gd name="connsiteX7" fmla="*/ 145978 w 453449"/>
                <a:gd name="connsiteY7" fmla="*/ 375275 h 375275"/>
                <a:gd name="connsiteX8" fmla="*/ 113468 w 453449"/>
                <a:gd name="connsiteY8" fmla="*/ 375275 h 375275"/>
                <a:gd name="connsiteX9" fmla="*/ 0 w 453449"/>
                <a:gd name="connsiteY9" fmla="*/ 375275 h 375275"/>
                <a:gd name="connsiteX10" fmla="*/ 0 w 453449"/>
                <a:gd name="connsiteY10" fmla="*/ 61131 h 375275"/>
                <a:gd name="connsiteX11" fmla="*/ 113468 w 453449"/>
                <a:gd name="connsiteY11" fmla="*/ 61131 h 37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49" h="375275">
                  <a:moveTo>
                    <a:pt x="113468" y="0"/>
                  </a:moveTo>
                  <a:lnTo>
                    <a:pt x="340122" y="0"/>
                  </a:lnTo>
                  <a:lnTo>
                    <a:pt x="340122" y="130236"/>
                  </a:lnTo>
                  <a:lnTo>
                    <a:pt x="453449" y="130236"/>
                  </a:lnTo>
                  <a:lnTo>
                    <a:pt x="453449" y="375275"/>
                  </a:lnTo>
                  <a:lnTo>
                    <a:pt x="340122" y="375275"/>
                  </a:lnTo>
                  <a:lnTo>
                    <a:pt x="226795" y="375275"/>
                  </a:lnTo>
                  <a:lnTo>
                    <a:pt x="145978" y="375275"/>
                  </a:lnTo>
                  <a:lnTo>
                    <a:pt x="113468" y="375275"/>
                  </a:lnTo>
                  <a:lnTo>
                    <a:pt x="0" y="375275"/>
                  </a:lnTo>
                  <a:lnTo>
                    <a:pt x="0" y="61131"/>
                  </a:lnTo>
                  <a:lnTo>
                    <a:pt x="113468" y="61131"/>
                  </a:lnTo>
                  <a:close/>
                </a:path>
              </a:pathLst>
            </a:custGeom>
            <a:noFill/>
            <a:ln w="25400" cap="rnd">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638" name="Line 8"/>
            <p:cNvSpPr>
              <a:spLocks noChangeShapeType="1"/>
            </p:cNvSpPr>
            <p:nvPr/>
          </p:nvSpPr>
          <p:spPr bwMode="auto">
            <a:xfrm rot="16200000">
              <a:off x="1005455" y="3223534"/>
              <a:ext cx="642689" cy="0"/>
            </a:xfrm>
            <a:prstGeom prst="line">
              <a:avLst/>
            </a:prstGeom>
            <a:noFill/>
            <a:ln w="254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39" name="Line 8"/>
            <p:cNvSpPr>
              <a:spLocks noChangeShapeType="1"/>
            </p:cNvSpPr>
            <p:nvPr/>
          </p:nvSpPr>
          <p:spPr bwMode="auto">
            <a:xfrm rot="16200000">
              <a:off x="1544095" y="3298461"/>
              <a:ext cx="492834" cy="0"/>
            </a:xfrm>
            <a:prstGeom prst="line">
              <a:avLst/>
            </a:prstGeom>
            <a:noFill/>
            <a:ln w="254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grpSp>
      <p:sp>
        <p:nvSpPr>
          <p:cNvPr id="250" name="Line 104"/>
          <p:cNvSpPr>
            <a:spLocks noChangeShapeType="1"/>
          </p:cNvSpPr>
          <p:nvPr/>
        </p:nvSpPr>
        <p:spPr bwMode="auto">
          <a:xfrm>
            <a:off x="0" y="4357270"/>
            <a:ext cx="9144000" cy="0"/>
          </a:xfrm>
          <a:prstGeom prst="line">
            <a:avLst/>
          </a:prstGeom>
          <a:noFill/>
          <a:ln w="25400" cap="flat">
            <a:solidFill>
              <a:schemeClr val="bg1">
                <a:lumMod val="75000"/>
              </a:schemeClr>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grpSp>
        <p:nvGrpSpPr>
          <p:cNvPr id="670" name="Group 669"/>
          <p:cNvGrpSpPr/>
          <p:nvPr/>
        </p:nvGrpSpPr>
        <p:grpSpPr>
          <a:xfrm>
            <a:off x="548514" y="4108511"/>
            <a:ext cx="123031" cy="250031"/>
            <a:chOff x="7310438" y="4252274"/>
            <a:chExt cx="123031" cy="250031"/>
          </a:xfrm>
        </p:grpSpPr>
        <p:sp>
          <p:nvSpPr>
            <p:cNvPr id="671"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1">
                  <a:lumMod val="75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72" name="Line 394"/>
            <p:cNvSpPr>
              <a:spLocks noChangeShapeType="1"/>
            </p:cNvSpPr>
            <p:nvPr/>
          </p:nvSpPr>
          <p:spPr bwMode="auto">
            <a:xfrm>
              <a:off x="7371953" y="4391180"/>
              <a:ext cx="1985" cy="111125"/>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grpSp>
      <p:sp>
        <p:nvSpPr>
          <p:cNvPr id="283" name="Freeform 366"/>
          <p:cNvSpPr>
            <a:spLocks noChangeArrowheads="1"/>
          </p:cNvSpPr>
          <p:nvPr/>
        </p:nvSpPr>
        <p:spPr bwMode="auto">
          <a:xfrm>
            <a:off x="6044242" y="2691828"/>
            <a:ext cx="144860" cy="144859"/>
          </a:xfrm>
          <a:custGeom>
            <a:avLst/>
            <a:gdLst>
              <a:gd name="T0" fmla="*/ 189 w 320"/>
              <a:gd name="T1" fmla="*/ 28 h 320"/>
              <a:gd name="T2" fmla="*/ 189 w 320"/>
              <a:gd name="T3" fmla="*/ 28 h 320"/>
              <a:gd name="T4" fmla="*/ 232 w 320"/>
              <a:gd name="T5" fmla="*/ 45 h 320"/>
              <a:gd name="T6" fmla="*/ 232 w 320"/>
              <a:gd name="T7" fmla="*/ 45 h 320"/>
              <a:gd name="T8" fmla="*/ 274 w 320"/>
              <a:gd name="T9" fmla="*/ 87 h 320"/>
              <a:gd name="T10" fmla="*/ 274 w 320"/>
              <a:gd name="T11" fmla="*/ 87 h 320"/>
              <a:gd name="T12" fmla="*/ 291 w 320"/>
              <a:gd name="T13" fmla="*/ 130 h 320"/>
              <a:gd name="T14" fmla="*/ 291 w 320"/>
              <a:gd name="T15" fmla="*/ 130 h 320"/>
              <a:gd name="T16" fmla="*/ 291 w 320"/>
              <a:gd name="T17" fmla="*/ 189 h 320"/>
              <a:gd name="T18" fmla="*/ 291 w 320"/>
              <a:gd name="T19" fmla="*/ 189 h 320"/>
              <a:gd name="T20" fmla="*/ 274 w 320"/>
              <a:gd name="T21" fmla="*/ 231 h 320"/>
              <a:gd name="T22" fmla="*/ 274 w 320"/>
              <a:gd name="T23" fmla="*/ 231 h 320"/>
              <a:gd name="T24" fmla="*/ 232 w 320"/>
              <a:gd name="T25" fmla="*/ 274 h 320"/>
              <a:gd name="T26" fmla="*/ 232 w 320"/>
              <a:gd name="T27" fmla="*/ 274 h 320"/>
              <a:gd name="T28" fmla="*/ 189 w 320"/>
              <a:gd name="T29" fmla="*/ 290 h 320"/>
              <a:gd name="T30" fmla="*/ 189 w 320"/>
              <a:gd name="T31" fmla="*/ 290 h 320"/>
              <a:gd name="T32" fmla="*/ 130 w 320"/>
              <a:gd name="T33" fmla="*/ 290 h 320"/>
              <a:gd name="T34" fmla="*/ 130 w 320"/>
              <a:gd name="T35" fmla="*/ 290 h 320"/>
              <a:gd name="T36" fmla="*/ 88 w 320"/>
              <a:gd name="T37" fmla="*/ 274 h 320"/>
              <a:gd name="T38" fmla="*/ 88 w 320"/>
              <a:gd name="T39" fmla="*/ 274 h 320"/>
              <a:gd name="T40" fmla="*/ 45 w 320"/>
              <a:gd name="T41" fmla="*/ 231 h 320"/>
              <a:gd name="T42" fmla="*/ 45 w 320"/>
              <a:gd name="T43" fmla="*/ 231 h 320"/>
              <a:gd name="T44" fmla="*/ 29 w 320"/>
              <a:gd name="T45" fmla="*/ 189 h 320"/>
              <a:gd name="T46" fmla="*/ 29 w 320"/>
              <a:gd name="T47" fmla="*/ 189 h 320"/>
              <a:gd name="T48" fmla="*/ 29 w 320"/>
              <a:gd name="T49" fmla="*/ 130 h 320"/>
              <a:gd name="T50" fmla="*/ 29 w 320"/>
              <a:gd name="T51" fmla="*/ 130 h 320"/>
              <a:gd name="T52" fmla="*/ 45 w 320"/>
              <a:gd name="T53" fmla="*/ 87 h 320"/>
              <a:gd name="T54" fmla="*/ 45 w 320"/>
              <a:gd name="T55" fmla="*/ 87 h 320"/>
              <a:gd name="T56" fmla="*/ 88 w 320"/>
              <a:gd name="T57" fmla="*/ 45 h 320"/>
              <a:gd name="T58" fmla="*/ 88 w 320"/>
              <a:gd name="T59" fmla="*/ 45 h 320"/>
              <a:gd name="T60" fmla="*/ 130 w 320"/>
              <a:gd name="T61" fmla="*/ 28 h 320"/>
              <a:gd name="T62" fmla="*/ 130 w 320"/>
              <a:gd name="T63" fmla="*/ 28 h 320"/>
              <a:gd name="T64" fmla="*/ 189 w 320"/>
              <a:gd name="T65" fmla="*/ 2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0" h="320">
                <a:moveTo>
                  <a:pt x="189" y="28"/>
                </a:moveTo>
                <a:lnTo>
                  <a:pt x="189" y="28"/>
                </a:lnTo>
                <a:cubicBezTo>
                  <a:pt x="195" y="45"/>
                  <a:pt x="215" y="53"/>
                  <a:pt x="232" y="45"/>
                </a:cubicBezTo>
                <a:lnTo>
                  <a:pt x="232" y="45"/>
                </a:lnTo>
                <a:cubicBezTo>
                  <a:pt x="257" y="34"/>
                  <a:pt x="285" y="59"/>
                  <a:pt x="274" y="87"/>
                </a:cubicBezTo>
                <a:lnTo>
                  <a:pt x="274" y="87"/>
                </a:lnTo>
                <a:cubicBezTo>
                  <a:pt x="266" y="104"/>
                  <a:pt x="274" y="124"/>
                  <a:pt x="291" y="130"/>
                </a:cubicBezTo>
                <a:lnTo>
                  <a:pt x="291" y="130"/>
                </a:lnTo>
                <a:cubicBezTo>
                  <a:pt x="319" y="138"/>
                  <a:pt x="319" y="178"/>
                  <a:pt x="291" y="189"/>
                </a:cubicBezTo>
                <a:lnTo>
                  <a:pt x="291" y="189"/>
                </a:lnTo>
                <a:cubicBezTo>
                  <a:pt x="274" y="195"/>
                  <a:pt x="266" y="214"/>
                  <a:pt x="274" y="231"/>
                </a:cubicBezTo>
                <a:lnTo>
                  <a:pt x="274" y="231"/>
                </a:lnTo>
                <a:cubicBezTo>
                  <a:pt x="285" y="257"/>
                  <a:pt x="260" y="285"/>
                  <a:pt x="232" y="274"/>
                </a:cubicBezTo>
                <a:lnTo>
                  <a:pt x="232" y="274"/>
                </a:lnTo>
                <a:cubicBezTo>
                  <a:pt x="215" y="265"/>
                  <a:pt x="195" y="274"/>
                  <a:pt x="189" y="290"/>
                </a:cubicBezTo>
                <a:lnTo>
                  <a:pt x="189" y="290"/>
                </a:lnTo>
                <a:cubicBezTo>
                  <a:pt x="181" y="319"/>
                  <a:pt x="141" y="319"/>
                  <a:pt x="130" y="290"/>
                </a:cubicBezTo>
                <a:lnTo>
                  <a:pt x="130" y="290"/>
                </a:lnTo>
                <a:cubicBezTo>
                  <a:pt x="124" y="274"/>
                  <a:pt x="105" y="265"/>
                  <a:pt x="88" y="274"/>
                </a:cubicBezTo>
                <a:lnTo>
                  <a:pt x="88" y="274"/>
                </a:lnTo>
                <a:cubicBezTo>
                  <a:pt x="62" y="285"/>
                  <a:pt x="34" y="259"/>
                  <a:pt x="45" y="231"/>
                </a:cubicBezTo>
                <a:lnTo>
                  <a:pt x="45" y="231"/>
                </a:lnTo>
                <a:cubicBezTo>
                  <a:pt x="54" y="214"/>
                  <a:pt x="45" y="195"/>
                  <a:pt x="29" y="189"/>
                </a:cubicBezTo>
                <a:lnTo>
                  <a:pt x="29" y="189"/>
                </a:lnTo>
                <a:cubicBezTo>
                  <a:pt x="0" y="180"/>
                  <a:pt x="0" y="141"/>
                  <a:pt x="29" y="130"/>
                </a:cubicBezTo>
                <a:lnTo>
                  <a:pt x="29" y="130"/>
                </a:lnTo>
                <a:cubicBezTo>
                  <a:pt x="45" y="124"/>
                  <a:pt x="54" y="104"/>
                  <a:pt x="45" y="87"/>
                </a:cubicBezTo>
                <a:lnTo>
                  <a:pt x="45" y="87"/>
                </a:lnTo>
                <a:cubicBezTo>
                  <a:pt x="34" y="62"/>
                  <a:pt x="60" y="34"/>
                  <a:pt x="88" y="45"/>
                </a:cubicBezTo>
                <a:lnTo>
                  <a:pt x="88" y="45"/>
                </a:lnTo>
                <a:cubicBezTo>
                  <a:pt x="105" y="53"/>
                  <a:pt x="124" y="45"/>
                  <a:pt x="130" y="28"/>
                </a:cubicBezTo>
                <a:lnTo>
                  <a:pt x="130" y="28"/>
                </a:lnTo>
                <a:cubicBezTo>
                  <a:pt x="139" y="0"/>
                  <a:pt x="178" y="0"/>
                  <a:pt x="189" y="28"/>
                </a:cubicBezTo>
              </a:path>
            </a:pathLst>
          </a:custGeom>
          <a:solidFill>
            <a:schemeClr val="accent4"/>
          </a:solidFill>
          <a:ln>
            <a:noFill/>
          </a:ln>
          <a:effectLst/>
        </p:spPr>
        <p:txBody>
          <a:bodyPr wrap="none" anchor="ctr"/>
          <a:lstStyle/>
          <a:p>
            <a:endParaRPr lang="en-US">
              <a:solidFill>
                <a:srgbClr val="333333"/>
              </a:solidFill>
              <a:latin typeface="Meiryo" charset="-128"/>
              <a:ea typeface="Meiryo" charset="-128"/>
              <a:cs typeface="Meiryo" charset="-128"/>
            </a:endParaRPr>
          </a:p>
        </p:txBody>
      </p:sp>
      <p:grpSp>
        <p:nvGrpSpPr>
          <p:cNvPr id="21" name="Group 20"/>
          <p:cNvGrpSpPr/>
          <p:nvPr/>
        </p:nvGrpSpPr>
        <p:grpSpPr>
          <a:xfrm>
            <a:off x="4320291" y="1201892"/>
            <a:ext cx="3592763" cy="1827650"/>
            <a:chOff x="1011098" y="586293"/>
            <a:chExt cx="4080238" cy="2075628"/>
          </a:xfrm>
        </p:grpSpPr>
        <p:sp>
          <p:nvSpPr>
            <p:cNvPr id="607" name="Freeform 606"/>
            <p:cNvSpPr/>
            <p:nvPr/>
          </p:nvSpPr>
          <p:spPr>
            <a:xfrm>
              <a:off x="4571974" y="1642899"/>
              <a:ext cx="519362" cy="1019020"/>
            </a:xfrm>
            <a:custGeom>
              <a:avLst/>
              <a:gdLst>
                <a:gd name="connsiteX0" fmla="*/ 255399 w 753500"/>
                <a:gd name="connsiteY0" fmla="*/ 0 h 1317490"/>
                <a:gd name="connsiteX1" fmla="*/ 343283 w 753500"/>
                <a:gd name="connsiteY1" fmla="*/ 27288 h 1317490"/>
                <a:gd name="connsiteX2" fmla="*/ 753500 w 753500"/>
                <a:gd name="connsiteY2" fmla="*/ 646005 h 1317490"/>
                <a:gd name="connsiteX3" fmla="*/ 82018 w 753500"/>
                <a:gd name="connsiteY3" fmla="*/ 1317490 h 1317490"/>
                <a:gd name="connsiteX4" fmla="*/ 0 w 753500"/>
                <a:gd name="connsiteY4" fmla="*/ 652409 h 1317490"/>
                <a:gd name="connsiteX5" fmla="*/ 255399 w 753500"/>
                <a:gd name="connsiteY5" fmla="*/ 652409 h 1317490"/>
                <a:gd name="connsiteX6" fmla="*/ 255399 w 753500"/>
                <a:gd name="connsiteY6" fmla="*/ 0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6" fmla="*/ 346839 w 753500"/>
                <a:gd name="connsiteY6" fmla="*/ 743849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0" fmla="*/ 173381 w 671482"/>
                <a:gd name="connsiteY0" fmla="*/ 652409 h 1317490"/>
                <a:gd name="connsiteX1" fmla="*/ 173381 w 671482"/>
                <a:gd name="connsiteY1" fmla="*/ 0 h 1317490"/>
                <a:gd name="connsiteX2" fmla="*/ 261265 w 671482"/>
                <a:gd name="connsiteY2" fmla="*/ 27288 h 1317490"/>
                <a:gd name="connsiteX3" fmla="*/ 671482 w 671482"/>
                <a:gd name="connsiteY3" fmla="*/ 646005 h 1317490"/>
                <a:gd name="connsiteX4" fmla="*/ 0 w 671482"/>
                <a:gd name="connsiteY4" fmla="*/ 1317490 h 1317490"/>
                <a:gd name="connsiteX0" fmla="*/ 173381 w 671482"/>
                <a:gd name="connsiteY0" fmla="*/ 0 h 1317490"/>
                <a:gd name="connsiteX1" fmla="*/ 261265 w 671482"/>
                <a:gd name="connsiteY1" fmla="*/ 27288 h 1317490"/>
                <a:gd name="connsiteX2" fmla="*/ 671482 w 671482"/>
                <a:gd name="connsiteY2" fmla="*/ 646005 h 1317490"/>
                <a:gd name="connsiteX3" fmla="*/ 0 w 671482"/>
                <a:gd name="connsiteY3" fmla="*/ 1317490 h 1317490"/>
              </a:gdLst>
              <a:ahLst/>
              <a:cxnLst>
                <a:cxn ang="0">
                  <a:pos x="connsiteX0" y="connsiteY0"/>
                </a:cxn>
                <a:cxn ang="0">
                  <a:pos x="connsiteX1" y="connsiteY1"/>
                </a:cxn>
                <a:cxn ang="0">
                  <a:pos x="connsiteX2" y="connsiteY2"/>
                </a:cxn>
                <a:cxn ang="0">
                  <a:pos x="connsiteX3" y="connsiteY3"/>
                </a:cxn>
              </a:cxnLst>
              <a:rect l="l" t="t" r="r" b="b"/>
              <a:pathLst>
                <a:path w="671482" h="1317490">
                  <a:moveTo>
                    <a:pt x="173381" y="0"/>
                  </a:moveTo>
                  <a:lnTo>
                    <a:pt x="261265" y="27288"/>
                  </a:lnTo>
                  <a:cubicBezTo>
                    <a:pt x="502234" y="129226"/>
                    <a:pt x="671482" y="367869"/>
                    <a:pt x="671482" y="646005"/>
                  </a:cubicBezTo>
                  <a:cubicBezTo>
                    <a:pt x="671482" y="1016852"/>
                    <a:pt x="370597" y="1317490"/>
                    <a:pt x="0" y="1317490"/>
                  </a:cubicBezTo>
                </a:path>
              </a:pathLst>
            </a:custGeom>
            <a:noFill/>
            <a:ln w="889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eiryo" charset="-128"/>
                <a:ea typeface="Meiryo" charset="-128"/>
                <a:cs typeface="Meiryo" charset="-128"/>
              </a:endParaRPr>
            </a:p>
          </p:txBody>
        </p:sp>
        <p:sp>
          <p:nvSpPr>
            <p:cNvPr id="545" name="Freeform 544"/>
            <p:cNvSpPr/>
            <p:nvPr/>
          </p:nvSpPr>
          <p:spPr>
            <a:xfrm>
              <a:off x="1011098" y="1654963"/>
              <a:ext cx="519362" cy="1006958"/>
            </a:xfrm>
            <a:custGeom>
              <a:avLst/>
              <a:gdLst>
                <a:gd name="connsiteX0" fmla="*/ 447870 w 877763"/>
                <a:gd name="connsiteY0" fmla="*/ 0 h 1301893"/>
                <a:gd name="connsiteX1" fmla="*/ 447870 w 877763"/>
                <a:gd name="connsiteY1" fmla="*/ 344644 h 1301893"/>
                <a:gd name="connsiteX2" fmla="*/ 877763 w 877763"/>
                <a:gd name="connsiteY2" fmla="*/ 344644 h 1301893"/>
                <a:gd name="connsiteX3" fmla="*/ 671482 w 877763"/>
                <a:gd name="connsiteY3" fmla="*/ 1301893 h 1301893"/>
                <a:gd name="connsiteX4" fmla="*/ 0 w 877763"/>
                <a:gd name="connsiteY4" fmla="*/ 630408 h 1301893"/>
                <a:gd name="connsiteX5" fmla="*/ 410217 w 877763"/>
                <a:gd name="connsiteY5" fmla="*/ 11691 h 1301893"/>
                <a:gd name="connsiteX6" fmla="*/ 447870 w 877763"/>
                <a:gd name="connsiteY6" fmla="*/ 0 h 1301893"/>
                <a:gd name="connsiteX0" fmla="*/ 877763 w 969203"/>
                <a:gd name="connsiteY0" fmla="*/ 344644 h 1301893"/>
                <a:gd name="connsiteX1" fmla="*/ 671482 w 969203"/>
                <a:gd name="connsiteY1" fmla="*/ 1301893 h 1301893"/>
                <a:gd name="connsiteX2" fmla="*/ 0 w 969203"/>
                <a:gd name="connsiteY2" fmla="*/ 630408 h 1301893"/>
                <a:gd name="connsiteX3" fmla="*/ 410217 w 969203"/>
                <a:gd name="connsiteY3" fmla="*/ 11691 h 1301893"/>
                <a:gd name="connsiteX4" fmla="*/ 447870 w 969203"/>
                <a:gd name="connsiteY4" fmla="*/ 0 h 1301893"/>
                <a:gd name="connsiteX5" fmla="*/ 447870 w 969203"/>
                <a:gd name="connsiteY5" fmla="*/ 344644 h 1301893"/>
                <a:gd name="connsiteX6" fmla="*/ 969203 w 969203"/>
                <a:gd name="connsiteY6" fmla="*/ 436084 h 1301893"/>
                <a:gd name="connsiteX0" fmla="*/ 877763 w 877763"/>
                <a:gd name="connsiteY0" fmla="*/ 344644 h 1301893"/>
                <a:gd name="connsiteX1" fmla="*/ 671482 w 877763"/>
                <a:gd name="connsiteY1" fmla="*/ 1301893 h 1301893"/>
                <a:gd name="connsiteX2" fmla="*/ 0 w 877763"/>
                <a:gd name="connsiteY2" fmla="*/ 630408 h 1301893"/>
                <a:gd name="connsiteX3" fmla="*/ 410217 w 877763"/>
                <a:gd name="connsiteY3" fmla="*/ 11691 h 1301893"/>
                <a:gd name="connsiteX4" fmla="*/ 447870 w 877763"/>
                <a:gd name="connsiteY4" fmla="*/ 0 h 1301893"/>
                <a:gd name="connsiteX5" fmla="*/ 447870 w 877763"/>
                <a:gd name="connsiteY5"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 name="connsiteX4" fmla="*/ 447870 w 671482"/>
                <a:gd name="connsiteY4"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Lst>
              <a:ahLst/>
              <a:cxnLst>
                <a:cxn ang="0">
                  <a:pos x="connsiteX0" y="connsiteY0"/>
                </a:cxn>
                <a:cxn ang="0">
                  <a:pos x="connsiteX1" y="connsiteY1"/>
                </a:cxn>
                <a:cxn ang="0">
                  <a:pos x="connsiteX2" y="connsiteY2"/>
                </a:cxn>
                <a:cxn ang="0">
                  <a:pos x="connsiteX3" y="connsiteY3"/>
                </a:cxn>
              </a:cxnLst>
              <a:rect l="l" t="t" r="r" b="b"/>
              <a:pathLst>
                <a:path w="671482" h="1301893">
                  <a:moveTo>
                    <a:pt x="671482" y="1301893"/>
                  </a:moveTo>
                  <a:cubicBezTo>
                    <a:pt x="300885" y="1301893"/>
                    <a:pt x="0" y="1001255"/>
                    <a:pt x="0" y="630408"/>
                  </a:cubicBezTo>
                  <a:cubicBezTo>
                    <a:pt x="0" y="352272"/>
                    <a:pt x="169248" y="113629"/>
                    <a:pt x="410217" y="11691"/>
                  </a:cubicBezTo>
                  <a:lnTo>
                    <a:pt x="447870" y="0"/>
                  </a:lnTo>
                </a:path>
              </a:pathLst>
            </a:custGeom>
            <a:noFill/>
            <a:ln w="889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eiryo" charset="-128"/>
                <a:ea typeface="Meiryo" charset="-128"/>
                <a:cs typeface="Meiryo" charset="-128"/>
              </a:endParaRPr>
            </a:p>
          </p:txBody>
        </p:sp>
        <p:sp>
          <p:nvSpPr>
            <p:cNvPr id="244" name="Line 103"/>
            <p:cNvSpPr>
              <a:spLocks noChangeShapeType="1"/>
            </p:cNvSpPr>
            <p:nvPr/>
          </p:nvSpPr>
          <p:spPr bwMode="auto">
            <a:xfrm flipH="1">
              <a:off x="1506497" y="2661921"/>
              <a:ext cx="3064530" cy="0"/>
            </a:xfrm>
            <a:prstGeom prst="line">
              <a:avLst/>
            </a:prstGeom>
            <a:noFill/>
            <a:ln w="889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67" name="Freeform 266"/>
            <p:cNvSpPr/>
            <p:nvPr/>
          </p:nvSpPr>
          <p:spPr>
            <a:xfrm>
              <a:off x="1385091" y="586293"/>
              <a:ext cx="2005362" cy="1192249"/>
            </a:xfrm>
            <a:custGeom>
              <a:avLst/>
              <a:gdLst>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498149 h 1346105"/>
                <a:gd name="connsiteX4" fmla="*/ 509341 w 2264147"/>
                <a:gd name="connsiteY4" fmla="*/ 1346105 h 1346105"/>
                <a:gd name="connsiteX5" fmla="*/ 4273 w 2264147"/>
                <a:gd name="connsiteY5" fmla="*/ 1346105 h 1346105"/>
                <a:gd name="connsiteX6" fmla="*/ 0 w 2264147"/>
                <a:gd name="connsiteY6" fmla="*/ 1261492 h 1346105"/>
                <a:gd name="connsiteX7" fmla="*/ 1261492 w 2264147"/>
                <a:gd name="connsiteY7" fmla="*/ 0 h 1346105"/>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1346105 h 1346105"/>
                <a:gd name="connsiteX4" fmla="*/ 4273 w 2264147"/>
                <a:gd name="connsiteY4" fmla="*/ 1346105 h 1346105"/>
                <a:gd name="connsiteX5" fmla="*/ 0 w 2264147"/>
                <a:gd name="connsiteY5" fmla="*/ 1261492 h 1346105"/>
                <a:gd name="connsiteX6" fmla="*/ 1261492 w 2264147"/>
                <a:gd name="connsiteY6" fmla="*/ 0 h 1346105"/>
                <a:gd name="connsiteX0" fmla="*/ 509341 w 2264147"/>
                <a:gd name="connsiteY0" fmla="*/ 1346105 h 1437545"/>
                <a:gd name="connsiteX1" fmla="*/ 4273 w 2264147"/>
                <a:gd name="connsiteY1" fmla="*/ 1346105 h 1437545"/>
                <a:gd name="connsiteX2" fmla="*/ 0 w 2264147"/>
                <a:gd name="connsiteY2" fmla="*/ 1261492 h 1437545"/>
                <a:gd name="connsiteX3" fmla="*/ 1261492 w 2264147"/>
                <a:gd name="connsiteY3" fmla="*/ 0 h 1437545"/>
                <a:gd name="connsiteX4" fmla="*/ 2234921 w 2264147"/>
                <a:gd name="connsiteY4" fmla="*/ 459066 h 1437545"/>
                <a:gd name="connsiteX5" fmla="*/ 2264147 w 2264147"/>
                <a:gd name="connsiteY5" fmla="*/ 498149 h 1437545"/>
                <a:gd name="connsiteX6" fmla="*/ 600781 w 2264147"/>
                <a:gd name="connsiteY6" fmla="*/ 1437545 h 1437545"/>
                <a:gd name="connsiteX0" fmla="*/ 509341 w 2264147"/>
                <a:gd name="connsiteY0" fmla="*/ 1346105 h 1346105"/>
                <a:gd name="connsiteX1" fmla="*/ 4273 w 2264147"/>
                <a:gd name="connsiteY1" fmla="*/ 1346105 h 1346105"/>
                <a:gd name="connsiteX2" fmla="*/ 0 w 2264147"/>
                <a:gd name="connsiteY2" fmla="*/ 1261492 h 1346105"/>
                <a:gd name="connsiteX3" fmla="*/ 1261492 w 2264147"/>
                <a:gd name="connsiteY3" fmla="*/ 0 h 1346105"/>
                <a:gd name="connsiteX4" fmla="*/ 2234921 w 2264147"/>
                <a:gd name="connsiteY4" fmla="*/ 459066 h 1346105"/>
                <a:gd name="connsiteX5" fmla="*/ 2264147 w 2264147"/>
                <a:gd name="connsiteY5" fmla="*/ 498149 h 1346105"/>
                <a:gd name="connsiteX0" fmla="*/ 4273 w 2264147"/>
                <a:gd name="connsiteY0" fmla="*/ 1346105 h 1346105"/>
                <a:gd name="connsiteX1" fmla="*/ 0 w 2264147"/>
                <a:gd name="connsiteY1" fmla="*/ 1261492 h 1346105"/>
                <a:gd name="connsiteX2" fmla="*/ 1261492 w 2264147"/>
                <a:gd name="connsiteY2" fmla="*/ 0 h 1346105"/>
                <a:gd name="connsiteX3" fmla="*/ 2234921 w 2264147"/>
                <a:gd name="connsiteY3" fmla="*/ 459066 h 1346105"/>
                <a:gd name="connsiteX4" fmla="*/ 2264147 w 2264147"/>
                <a:gd name="connsiteY4" fmla="*/ 498149 h 134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147" h="1346105">
                  <a:moveTo>
                    <a:pt x="4273" y="1346105"/>
                  </a:moveTo>
                  <a:lnTo>
                    <a:pt x="0" y="1261492"/>
                  </a:lnTo>
                  <a:cubicBezTo>
                    <a:pt x="0" y="564789"/>
                    <a:pt x="564789" y="0"/>
                    <a:pt x="1261492" y="0"/>
                  </a:cubicBezTo>
                  <a:cubicBezTo>
                    <a:pt x="1653388" y="0"/>
                    <a:pt x="2003545" y="178703"/>
                    <a:pt x="2234921" y="459066"/>
                  </a:cubicBezTo>
                  <a:lnTo>
                    <a:pt x="2264147" y="498149"/>
                  </a:lnTo>
                </a:path>
              </a:pathLst>
            </a:custGeom>
            <a:noFill/>
            <a:ln w="889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sp>
          <p:nvSpPr>
            <p:cNvPr id="273" name="Freeform 272"/>
            <p:cNvSpPr/>
            <p:nvPr/>
          </p:nvSpPr>
          <p:spPr>
            <a:xfrm rot="162623">
              <a:off x="3334726" y="826964"/>
              <a:ext cx="1376155" cy="916571"/>
            </a:xfrm>
            <a:custGeom>
              <a:avLst/>
              <a:gdLst>
                <a:gd name="connsiteX0" fmla="*/ 459584 w 1376155"/>
                <a:gd name="connsiteY0" fmla="*/ 0 h 986922"/>
                <a:gd name="connsiteX1" fmla="*/ 1376155 w 1376155"/>
                <a:gd name="connsiteY1" fmla="*/ 916571 h 986922"/>
                <a:gd name="connsiteX2" fmla="*/ 1372603 w 1376155"/>
                <a:gd name="connsiteY2" fmla="*/ 986922 h 986922"/>
                <a:gd name="connsiteX3" fmla="*/ 0 w 1376155"/>
                <a:gd name="connsiteY3" fmla="*/ 986922 h 986922"/>
                <a:gd name="connsiteX4" fmla="*/ 0 w 1376155"/>
                <a:gd name="connsiteY4" fmla="*/ 124411 h 986922"/>
                <a:gd name="connsiteX5" fmla="*/ 22692 w 1376155"/>
                <a:gd name="connsiteY5" fmla="*/ 110625 h 986922"/>
                <a:gd name="connsiteX6" fmla="*/ 459584 w 1376155"/>
                <a:gd name="connsiteY6" fmla="*/ 0 h 986922"/>
                <a:gd name="connsiteX0" fmla="*/ 0 w 1376155"/>
                <a:gd name="connsiteY0" fmla="*/ 986922 h 1078362"/>
                <a:gd name="connsiteX1" fmla="*/ 0 w 1376155"/>
                <a:gd name="connsiteY1" fmla="*/ 124411 h 1078362"/>
                <a:gd name="connsiteX2" fmla="*/ 22692 w 1376155"/>
                <a:gd name="connsiteY2" fmla="*/ 110625 h 1078362"/>
                <a:gd name="connsiteX3" fmla="*/ 459584 w 1376155"/>
                <a:gd name="connsiteY3" fmla="*/ 0 h 1078362"/>
                <a:gd name="connsiteX4" fmla="*/ 1376155 w 1376155"/>
                <a:gd name="connsiteY4" fmla="*/ 916571 h 1078362"/>
                <a:gd name="connsiteX5" fmla="*/ 1372603 w 1376155"/>
                <a:gd name="connsiteY5" fmla="*/ 986922 h 1078362"/>
                <a:gd name="connsiteX6" fmla="*/ 91440 w 1376155"/>
                <a:gd name="connsiteY6" fmla="*/ 1078362 h 1078362"/>
                <a:gd name="connsiteX0" fmla="*/ 0 w 1376155"/>
                <a:gd name="connsiteY0" fmla="*/ 124411 h 1078362"/>
                <a:gd name="connsiteX1" fmla="*/ 22692 w 1376155"/>
                <a:gd name="connsiteY1" fmla="*/ 110625 h 1078362"/>
                <a:gd name="connsiteX2" fmla="*/ 459584 w 1376155"/>
                <a:gd name="connsiteY2" fmla="*/ 0 h 1078362"/>
                <a:gd name="connsiteX3" fmla="*/ 1376155 w 1376155"/>
                <a:gd name="connsiteY3" fmla="*/ 916571 h 1078362"/>
                <a:gd name="connsiteX4" fmla="*/ 1372603 w 1376155"/>
                <a:gd name="connsiteY4" fmla="*/ 986922 h 1078362"/>
                <a:gd name="connsiteX5" fmla="*/ 91440 w 1376155"/>
                <a:gd name="connsiteY5" fmla="*/ 1078362 h 1078362"/>
                <a:gd name="connsiteX0" fmla="*/ 0 w 1376155"/>
                <a:gd name="connsiteY0" fmla="*/ 124411 h 986922"/>
                <a:gd name="connsiteX1" fmla="*/ 22692 w 1376155"/>
                <a:gd name="connsiteY1" fmla="*/ 110625 h 986922"/>
                <a:gd name="connsiteX2" fmla="*/ 459584 w 1376155"/>
                <a:gd name="connsiteY2" fmla="*/ 0 h 986922"/>
                <a:gd name="connsiteX3" fmla="*/ 1376155 w 1376155"/>
                <a:gd name="connsiteY3" fmla="*/ 916571 h 986922"/>
                <a:gd name="connsiteX4" fmla="*/ 1372603 w 1376155"/>
                <a:gd name="connsiteY4" fmla="*/ 986922 h 986922"/>
                <a:gd name="connsiteX0" fmla="*/ 0 w 1376155"/>
                <a:gd name="connsiteY0" fmla="*/ 124411 h 916571"/>
                <a:gd name="connsiteX1" fmla="*/ 22692 w 1376155"/>
                <a:gd name="connsiteY1" fmla="*/ 110625 h 916571"/>
                <a:gd name="connsiteX2" fmla="*/ 459584 w 1376155"/>
                <a:gd name="connsiteY2" fmla="*/ 0 h 916571"/>
                <a:gd name="connsiteX3" fmla="*/ 1376155 w 1376155"/>
                <a:gd name="connsiteY3" fmla="*/ 916571 h 916571"/>
              </a:gdLst>
              <a:ahLst/>
              <a:cxnLst>
                <a:cxn ang="0">
                  <a:pos x="connsiteX0" y="connsiteY0"/>
                </a:cxn>
                <a:cxn ang="0">
                  <a:pos x="connsiteX1" y="connsiteY1"/>
                </a:cxn>
                <a:cxn ang="0">
                  <a:pos x="connsiteX2" y="connsiteY2"/>
                </a:cxn>
                <a:cxn ang="0">
                  <a:pos x="connsiteX3" y="connsiteY3"/>
                </a:cxn>
              </a:cxnLst>
              <a:rect l="l" t="t" r="r" b="b"/>
              <a:pathLst>
                <a:path w="1376155" h="916571">
                  <a:moveTo>
                    <a:pt x="0" y="124411"/>
                  </a:moveTo>
                  <a:lnTo>
                    <a:pt x="22692" y="110625"/>
                  </a:lnTo>
                  <a:cubicBezTo>
                    <a:pt x="152564" y="40075"/>
                    <a:pt x="301394" y="0"/>
                    <a:pt x="459584" y="0"/>
                  </a:cubicBezTo>
                  <a:cubicBezTo>
                    <a:pt x="965792" y="0"/>
                    <a:pt x="1376155" y="410363"/>
                    <a:pt x="1376155" y="916571"/>
                  </a:cubicBezTo>
                </a:path>
              </a:pathLst>
            </a:custGeom>
            <a:noFill/>
            <a:ln w="889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grpSp>
      <p:cxnSp>
        <p:nvCxnSpPr>
          <p:cNvPr id="362" name="Straight Connector 361"/>
          <p:cNvCxnSpPr/>
          <p:nvPr/>
        </p:nvCxnSpPr>
        <p:spPr>
          <a:xfrm>
            <a:off x="7365152" y="2589581"/>
            <a:ext cx="324612" cy="1126149"/>
          </a:xfrm>
          <a:prstGeom prst="line">
            <a:avLst/>
          </a:prstGeom>
          <a:ln w="127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a:stCxn id="367" idx="4"/>
          </p:cNvCxnSpPr>
          <p:nvPr/>
        </p:nvCxnSpPr>
        <p:spPr>
          <a:xfrm flipH="1">
            <a:off x="4601052" y="2427834"/>
            <a:ext cx="1018084" cy="1138325"/>
          </a:xfrm>
          <a:prstGeom prst="line">
            <a:avLst/>
          </a:prstGeom>
          <a:ln w="127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a:stCxn id="370" idx="4"/>
          </p:cNvCxnSpPr>
          <p:nvPr/>
        </p:nvCxnSpPr>
        <p:spPr>
          <a:xfrm>
            <a:off x="6614513" y="2427834"/>
            <a:ext cx="1059576" cy="1313724"/>
          </a:xfrm>
          <a:prstGeom prst="line">
            <a:avLst/>
          </a:prstGeom>
          <a:ln w="127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6116672" y="2893807"/>
            <a:ext cx="0" cy="1096185"/>
          </a:xfrm>
          <a:prstGeom prst="line">
            <a:avLst/>
          </a:prstGeom>
          <a:ln w="127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6798347" y="986738"/>
            <a:ext cx="1101355" cy="950976"/>
            <a:chOff x="6798347" y="986738"/>
            <a:chExt cx="1101355" cy="950976"/>
          </a:xfrm>
        </p:grpSpPr>
        <p:grpSp>
          <p:nvGrpSpPr>
            <p:cNvPr id="32" name="Group 31"/>
            <p:cNvGrpSpPr/>
            <p:nvPr/>
          </p:nvGrpSpPr>
          <p:grpSpPr>
            <a:xfrm>
              <a:off x="6798347" y="986738"/>
              <a:ext cx="1101355" cy="950976"/>
              <a:chOff x="6905720" y="886292"/>
              <a:chExt cx="1101355" cy="949488"/>
            </a:xfrm>
          </p:grpSpPr>
          <p:sp>
            <p:nvSpPr>
              <p:cNvPr id="205" name="Freeform 204"/>
              <p:cNvSpPr/>
              <p:nvPr/>
            </p:nvSpPr>
            <p:spPr>
              <a:xfrm rot="3150228">
                <a:off x="7512842" y="1029423"/>
                <a:ext cx="405813" cy="170831"/>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 name="connsiteX0" fmla="*/ 0 w 729903"/>
                  <a:gd name="connsiteY0" fmla="*/ 311204 h 311204"/>
                  <a:gd name="connsiteX1" fmla="*/ 1679 w 729903"/>
                  <a:gd name="connsiteY1" fmla="*/ 303443 h 311204"/>
                  <a:gd name="connsiteX2" fmla="*/ 93636 w 729903"/>
                  <a:gd name="connsiteY2" fmla="*/ 139429 h 311204"/>
                  <a:gd name="connsiteX3" fmla="*/ 690959 w 729903"/>
                  <a:gd name="connsiteY3" fmla="*/ 109085 h 311204"/>
                  <a:gd name="connsiteX4" fmla="*/ 729903 w 729903"/>
                  <a:gd name="connsiteY4" fmla="*/ 149256 h 311204"/>
                  <a:gd name="connsiteX0" fmla="*/ 0 w 739272"/>
                  <a:gd name="connsiteY0" fmla="*/ 311204 h 311204"/>
                  <a:gd name="connsiteX1" fmla="*/ 1679 w 739272"/>
                  <a:gd name="connsiteY1" fmla="*/ 303443 h 311204"/>
                  <a:gd name="connsiteX2" fmla="*/ 93636 w 739272"/>
                  <a:gd name="connsiteY2" fmla="*/ 139429 h 311204"/>
                  <a:gd name="connsiteX3" fmla="*/ 690959 w 739272"/>
                  <a:gd name="connsiteY3" fmla="*/ 109085 h 311204"/>
                  <a:gd name="connsiteX4" fmla="*/ 739273 w 739272"/>
                  <a:gd name="connsiteY4" fmla="*/ 161050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272" h="311204">
                    <a:moveTo>
                      <a:pt x="0" y="311204"/>
                    </a:moveTo>
                    <a:lnTo>
                      <a:pt x="1679" y="303443"/>
                    </a:lnTo>
                    <a:cubicBezTo>
                      <a:pt x="19026" y="244368"/>
                      <a:pt x="49601" y="188177"/>
                      <a:pt x="93636" y="139429"/>
                    </a:cubicBezTo>
                    <a:cubicBezTo>
                      <a:pt x="250203" y="-33896"/>
                      <a:pt x="517634" y="-47482"/>
                      <a:pt x="690959" y="109085"/>
                    </a:cubicBezTo>
                    <a:cubicBezTo>
                      <a:pt x="712624" y="128656"/>
                      <a:pt x="722620" y="138415"/>
                      <a:pt x="739273" y="161050"/>
                    </a:cubicBez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eiryo" charset="-128"/>
                  <a:ea typeface="Meiryo" charset="-128"/>
                  <a:cs typeface="Meiryo" charset="-128"/>
                </a:endParaRPr>
              </a:p>
            </p:txBody>
          </p:sp>
          <p:sp>
            <p:nvSpPr>
              <p:cNvPr id="207" name="Freeform 206"/>
              <p:cNvSpPr/>
              <p:nvPr/>
            </p:nvSpPr>
            <p:spPr>
              <a:xfrm rot="787047" flipH="1">
                <a:off x="6905720" y="886292"/>
                <a:ext cx="595251" cy="458734"/>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0" fmla="*/ 0 w 1270634"/>
                  <a:gd name="connsiteY0" fmla="*/ 158010 h 958945"/>
                  <a:gd name="connsiteX1" fmla="*/ 26309 w 1270634"/>
                  <a:gd name="connsiteY1" fmla="*/ 136303 h 958945"/>
                  <a:gd name="connsiteX2" fmla="*/ 472534 w 1270634"/>
                  <a:gd name="connsiteY2" fmla="*/ 0 h 958945"/>
                  <a:gd name="connsiteX3" fmla="*/ 1270634 w 1270634"/>
                  <a:gd name="connsiteY3" fmla="*/ 798100 h 958945"/>
                  <a:gd name="connsiteX4" fmla="*/ 1254419 w 1270634"/>
                  <a:gd name="connsiteY4" fmla="*/ 958945 h 958945"/>
                  <a:gd name="connsiteX0" fmla="*/ 0 w 1244325"/>
                  <a:gd name="connsiteY0" fmla="*/ 136303 h 958945"/>
                  <a:gd name="connsiteX1" fmla="*/ 446225 w 1244325"/>
                  <a:gd name="connsiteY1" fmla="*/ 0 h 958945"/>
                  <a:gd name="connsiteX2" fmla="*/ 1244325 w 1244325"/>
                  <a:gd name="connsiteY2" fmla="*/ 798100 h 958945"/>
                  <a:gd name="connsiteX3" fmla="*/ 1228110 w 1244325"/>
                  <a:gd name="connsiteY3" fmla="*/ 958945 h 958945"/>
                </a:gdLst>
                <a:ahLst/>
                <a:cxnLst>
                  <a:cxn ang="0">
                    <a:pos x="connsiteX0" y="connsiteY0"/>
                  </a:cxn>
                  <a:cxn ang="0">
                    <a:pos x="connsiteX1" y="connsiteY1"/>
                  </a:cxn>
                  <a:cxn ang="0">
                    <a:pos x="connsiteX2" y="connsiteY2"/>
                  </a:cxn>
                  <a:cxn ang="0">
                    <a:pos x="connsiteX3" y="connsiteY3"/>
                  </a:cxn>
                </a:cxnLst>
                <a:rect l="l" t="t" r="r" b="b"/>
                <a:pathLst>
                  <a:path w="1244325" h="958945">
                    <a:moveTo>
                      <a:pt x="0" y="136303"/>
                    </a:moveTo>
                    <a:cubicBezTo>
                      <a:pt x="127378" y="50248"/>
                      <a:pt x="280933" y="0"/>
                      <a:pt x="446225" y="0"/>
                    </a:cubicBezTo>
                    <a:cubicBezTo>
                      <a:pt x="887003" y="0"/>
                      <a:pt x="1244325" y="357322"/>
                      <a:pt x="1244325" y="798100"/>
                    </a:cubicBezTo>
                    <a:cubicBezTo>
                      <a:pt x="1244325" y="853197"/>
                      <a:pt x="1238742" y="906991"/>
                      <a:pt x="1228110" y="958945"/>
                    </a:cubicBez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eiryo" charset="-128"/>
                  <a:ea typeface="Meiryo" charset="-128"/>
                  <a:cs typeface="Meiryo" charset="-128"/>
                </a:endParaRPr>
              </a:p>
            </p:txBody>
          </p:sp>
          <p:sp>
            <p:nvSpPr>
              <p:cNvPr id="208" name="Freeform 207"/>
              <p:cNvSpPr/>
              <p:nvPr/>
            </p:nvSpPr>
            <p:spPr>
              <a:xfrm flipH="1">
                <a:off x="7839907" y="1254387"/>
                <a:ext cx="167168" cy="333743"/>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eiryo" charset="-128"/>
                  <a:ea typeface="Meiryo" charset="-128"/>
                  <a:cs typeface="Meiryo" charset="-128"/>
                </a:endParaRPr>
              </a:p>
            </p:txBody>
          </p:sp>
          <p:sp>
            <p:nvSpPr>
              <p:cNvPr id="209" name="Freeform 208"/>
              <p:cNvSpPr/>
              <p:nvPr/>
            </p:nvSpPr>
            <p:spPr>
              <a:xfrm flipH="1">
                <a:off x="7516090" y="1588130"/>
                <a:ext cx="323813" cy="247650"/>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 name="connsiteX0" fmla="*/ 1 w 2174314"/>
                  <a:gd name="connsiteY0" fmla="*/ 318487 h 318487"/>
                  <a:gd name="connsiteX1" fmla="*/ 1855826 w 2174314"/>
                  <a:gd name="connsiteY1" fmla="*/ 318487 h 318487"/>
                  <a:gd name="connsiteX2" fmla="*/ 2174314 w 2174314"/>
                  <a:gd name="connsiteY2" fmla="*/ 0 h 318487"/>
                  <a:gd name="connsiteX0" fmla="*/ -1 w 1855825"/>
                  <a:gd name="connsiteY0" fmla="*/ 0 h 0"/>
                  <a:gd name="connsiteX1" fmla="*/ 1855824 w 1855825"/>
                  <a:gd name="connsiteY1" fmla="*/ 0 h 0"/>
                </a:gdLst>
                <a:ahLst/>
                <a:cxnLst>
                  <a:cxn ang="0">
                    <a:pos x="connsiteX0" y="connsiteY0"/>
                  </a:cxn>
                  <a:cxn ang="0">
                    <a:pos x="connsiteX1" y="connsiteY1"/>
                  </a:cxn>
                </a:cxnLst>
                <a:rect l="l" t="t" r="r" b="b"/>
                <a:pathLst>
                  <a:path w="1855825">
                    <a:moveTo>
                      <a:pt x="-1" y="0"/>
                    </a:moveTo>
                    <a:lnTo>
                      <a:pt x="1855824" y="0"/>
                    </a:ln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eiryo" charset="-128"/>
                  <a:ea typeface="Meiryo" charset="-128"/>
                  <a:cs typeface="Meiryo" charset="-128"/>
                </a:endParaRPr>
              </a:p>
            </p:txBody>
          </p:sp>
        </p:grpSp>
        <p:grpSp>
          <p:nvGrpSpPr>
            <p:cNvPr id="194" name="Group 193"/>
            <p:cNvGrpSpPr/>
            <p:nvPr/>
          </p:nvGrpSpPr>
          <p:grpSpPr>
            <a:xfrm flipH="1">
              <a:off x="7235976" y="1235919"/>
              <a:ext cx="161727" cy="161663"/>
              <a:chOff x="4986170" y="1924050"/>
              <a:chExt cx="127387" cy="127336"/>
            </a:xfrm>
          </p:grpSpPr>
          <p:sp>
            <p:nvSpPr>
              <p:cNvPr id="195" name="Freeform 14"/>
              <p:cNvSpPr>
                <a:spLocks noChangeArrowheads="1"/>
              </p:cNvSpPr>
              <p:nvPr/>
            </p:nvSpPr>
            <p:spPr bwMode="auto">
              <a:xfrm>
                <a:off x="4986170" y="1924050"/>
                <a:ext cx="127387" cy="127336"/>
              </a:xfrm>
              <a:custGeom>
                <a:avLst/>
                <a:gdLst>
                  <a:gd name="T0" fmla="*/ 11158 w 11159"/>
                  <a:gd name="T1" fmla="*/ 11157 h 11158"/>
                  <a:gd name="T2" fmla="*/ 0 w 11159"/>
                  <a:gd name="T3" fmla="*/ 11157 h 11158"/>
                  <a:gd name="T4" fmla="*/ 5578 w 11159"/>
                  <a:gd name="T5" fmla="*/ 0 h 11158"/>
                  <a:gd name="T6" fmla="*/ 11158 w 11159"/>
                  <a:gd name="T7" fmla="*/ 11157 h 11158"/>
                </a:gdLst>
                <a:ahLst/>
                <a:cxnLst>
                  <a:cxn ang="0">
                    <a:pos x="T0" y="T1"/>
                  </a:cxn>
                  <a:cxn ang="0">
                    <a:pos x="T2" y="T3"/>
                  </a:cxn>
                  <a:cxn ang="0">
                    <a:pos x="T4" y="T5"/>
                  </a:cxn>
                  <a:cxn ang="0">
                    <a:pos x="T6" y="T7"/>
                  </a:cxn>
                </a:cxnLst>
                <a:rect l="0" t="0" r="r" b="b"/>
                <a:pathLst>
                  <a:path w="11159" h="11158">
                    <a:moveTo>
                      <a:pt x="11158" y="11157"/>
                    </a:moveTo>
                    <a:lnTo>
                      <a:pt x="0" y="11157"/>
                    </a:lnTo>
                    <a:lnTo>
                      <a:pt x="5578" y="0"/>
                    </a:lnTo>
                    <a:lnTo>
                      <a:pt x="11158" y="11157"/>
                    </a:lnTo>
                  </a:path>
                </a:pathLst>
              </a:custGeom>
              <a:solidFill>
                <a:schemeClr val="accent4"/>
              </a:solidFill>
              <a:ln w="12700" cap="rnd">
                <a:solidFill>
                  <a:schemeClr val="accent4"/>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96" name="Line 13"/>
              <p:cNvSpPr>
                <a:spLocks noChangeShapeType="1"/>
              </p:cNvSpPr>
              <p:nvPr/>
            </p:nvSpPr>
            <p:spPr bwMode="auto">
              <a:xfrm flipV="1">
                <a:off x="5049838" y="1965166"/>
                <a:ext cx="50" cy="44391"/>
              </a:xfrm>
              <a:prstGeom prst="line">
                <a:avLst/>
              </a:prstGeom>
              <a:noFill/>
              <a:ln w="12700"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97" name="Freeform 15"/>
              <p:cNvSpPr>
                <a:spLocks noChangeArrowheads="1"/>
              </p:cNvSpPr>
              <p:nvPr/>
            </p:nvSpPr>
            <p:spPr bwMode="auto">
              <a:xfrm>
                <a:off x="5046969" y="2028234"/>
                <a:ext cx="5788" cy="5788"/>
              </a:xfrm>
              <a:custGeom>
                <a:avLst/>
                <a:gdLst>
                  <a:gd name="T0" fmla="*/ 507 w 508"/>
                  <a:gd name="T1" fmla="*/ 254 h 509"/>
                  <a:gd name="T2" fmla="*/ 253 w 508"/>
                  <a:gd name="T3" fmla="*/ 508 h 509"/>
                  <a:gd name="T4" fmla="*/ 253 w 508"/>
                  <a:gd name="T5" fmla="*/ 508 h 509"/>
                  <a:gd name="T6" fmla="*/ 0 w 508"/>
                  <a:gd name="T7" fmla="*/ 254 h 509"/>
                  <a:gd name="T8" fmla="*/ 0 w 508"/>
                  <a:gd name="T9" fmla="*/ 254 h 509"/>
                  <a:gd name="T10" fmla="*/ 253 w 508"/>
                  <a:gd name="T11" fmla="*/ 0 h 509"/>
                  <a:gd name="T12" fmla="*/ 253 w 508"/>
                  <a:gd name="T13" fmla="*/ 0 h 509"/>
                  <a:gd name="T14" fmla="*/ 507 w 508"/>
                  <a:gd name="T15" fmla="*/ 254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8" h="509">
                    <a:moveTo>
                      <a:pt x="507" y="254"/>
                    </a:moveTo>
                    <a:cubicBezTo>
                      <a:pt x="507" y="395"/>
                      <a:pt x="394" y="508"/>
                      <a:pt x="253" y="508"/>
                    </a:cubicBezTo>
                    <a:lnTo>
                      <a:pt x="253" y="508"/>
                    </a:lnTo>
                    <a:cubicBezTo>
                      <a:pt x="113" y="508"/>
                      <a:pt x="0" y="395"/>
                      <a:pt x="0" y="254"/>
                    </a:cubicBezTo>
                    <a:lnTo>
                      <a:pt x="0" y="254"/>
                    </a:lnTo>
                    <a:cubicBezTo>
                      <a:pt x="0" y="113"/>
                      <a:pt x="113" y="0"/>
                      <a:pt x="253" y="0"/>
                    </a:cubicBezTo>
                    <a:lnTo>
                      <a:pt x="253" y="0"/>
                    </a:lnTo>
                    <a:cubicBezTo>
                      <a:pt x="393" y="0"/>
                      <a:pt x="507" y="114"/>
                      <a:pt x="507" y="254"/>
                    </a:cubicBezTo>
                  </a:path>
                </a:pathLst>
              </a:custGeom>
              <a:solidFill>
                <a:schemeClr val="bg1"/>
              </a:solidFill>
              <a:ln w="12700" cap="rnd">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grpSp>
      <p:grpSp>
        <p:nvGrpSpPr>
          <p:cNvPr id="39" name="Group 38"/>
          <p:cNvGrpSpPr/>
          <p:nvPr/>
        </p:nvGrpSpPr>
        <p:grpSpPr>
          <a:xfrm>
            <a:off x="4299771" y="886479"/>
            <a:ext cx="1143778" cy="701651"/>
            <a:chOff x="4299771" y="886479"/>
            <a:chExt cx="1143778" cy="701651"/>
          </a:xfrm>
        </p:grpSpPr>
        <p:grpSp>
          <p:nvGrpSpPr>
            <p:cNvPr id="217" name="Group 216"/>
            <p:cNvGrpSpPr/>
            <p:nvPr/>
          </p:nvGrpSpPr>
          <p:grpSpPr>
            <a:xfrm>
              <a:off x="4706808" y="1079344"/>
              <a:ext cx="250899" cy="250902"/>
              <a:chOff x="4992410" y="2176437"/>
              <a:chExt cx="213902" cy="213904"/>
            </a:xfrm>
          </p:grpSpPr>
          <p:sp>
            <p:nvSpPr>
              <p:cNvPr id="218" name="Rounded Rectangle 217"/>
              <p:cNvSpPr/>
              <p:nvPr/>
            </p:nvSpPr>
            <p:spPr>
              <a:xfrm>
                <a:off x="4992410" y="2176437"/>
                <a:ext cx="213902" cy="213904"/>
              </a:xfrm>
              <a:prstGeom prst="roundRect">
                <a:avLst/>
              </a:prstGeom>
              <a:noFill/>
              <a:ln w="12700" cap="rnd">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grpSp>
            <p:nvGrpSpPr>
              <p:cNvPr id="219" name="Group 218"/>
              <p:cNvGrpSpPr/>
              <p:nvPr/>
            </p:nvGrpSpPr>
            <p:grpSpPr>
              <a:xfrm>
                <a:off x="5030422" y="2214477"/>
                <a:ext cx="137879" cy="137824"/>
                <a:chOff x="4986170" y="1924050"/>
                <a:chExt cx="127387" cy="127336"/>
              </a:xfrm>
            </p:grpSpPr>
            <p:sp>
              <p:nvSpPr>
                <p:cNvPr id="220" name="Freeform 14"/>
                <p:cNvSpPr>
                  <a:spLocks noChangeArrowheads="1"/>
                </p:cNvSpPr>
                <p:nvPr/>
              </p:nvSpPr>
              <p:spPr bwMode="auto">
                <a:xfrm>
                  <a:off x="4986170" y="1924050"/>
                  <a:ext cx="127387" cy="127336"/>
                </a:xfrm>
                <a:custGeom>
                  <a:avLst/>
                  <a:gdLst>
                    <a:gd name="T0" fmla="*/ 11158 w 11159"/>
                    <a:gd name="T1" fmla="*/ 11157 h 11158"/>
                    <a:gd name="T2" fmla="*/ 0 w 11159"/>
                    <a:gd name="T3" fmla="*/ 11157 h 11158"/>
                    <a:gd name="T4" fmla="*/ 5578 w 11159"/>
                    <a:gd name="T5" fmla="*/ 0 h 11158"/>
                    <a:gd name="T6" fmla="*/ 11158 w 11159"/>
                    <a:gd name="T7" fmla="*/ 11157 h 11158"/>
                  </a:gdLst>
                  <a:ahLst/>
                  <a:cxnLst>
                    <a:cxn ang="0">
                      <a:pos x="T0" y="T1"/>
                    </a:cxn>
                    <a:cxn ang="0">
                      <a:pos x="T2" y="T3"/>
                    </a:cxn>
                    <a:cxn ang="0">
                      <a:pos x="T4" y="T5"/>
                    </a:cxn>
                    <a:cxn ang="0">
                      <a:pos x="T6" y="T7"/>
                    </a:cxn>
                  </a:cxnLst>
                  <a:rect l="0" t="0" r="r" b="b"/>
                  <a:pathLst>
                    <a:path w="11159" h="11158">
                      <a:moveTo>
                        <a:pt x="11158" y="11157"/>
                      </a:moveTo>
                      <a:lnTo>
                        <a:pt x="0" y="11157"/>
                      </a:lnTo>
                      <a:lnTo>
                        <a:pt x="5578" y="0"/>
                      </a:lnTo>
                      <a:lnTo>
                        <a:pt x="11158" y="11157"/>
                      </a:lnTo>
                    </a:path>
                  </a:pathLst>
                </a:custGeom>
                <a:solidFill>
                  <a:schemeClr val="accent4"/>
                </a:solidFill>
                <a:ln w="12700" cap="rnd">
                  <a:solidFill>
                    <a:schemeClr val="accent4"/>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21" name="Line 13"/>
                <p:cNvSpPr>
                  <a:spLocks noChangeShapeType="1"/>
                </p:cNvSpPr>
                <p:nvPr/>
              </p:nvSpPr>
              <p:spPr bwMode="auto">
                <a:xfrm flipV="1">
                  <a:off x="5049838" y="1965166"/>
                  <a:ext cx="50" cy="44391"/>
                </a:xfrm>
                <a:prstGeom prst="line">
                  <a:avLst/>
                </a:prstGeom>
                <a:noFill/>
                <a:ln w="12700"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22" name="Freeform 15"/>
                <p:cNvSpPr>
                  <a:spLocks noChangeArrowheads="1"/>
                </p:cNvSpPr>
                <p:nvPr/>
              </p:nvSpPr>
              <p:spPr bwMode="auto">
                <a:xfrm>
                  <a:off x="5046969" y="2028234"/>
                  <a:ext cx="5788" cy="5788"/>
                </a:xfrm>
                <a:custGeom>
                  <a:avLst/>
                  <a:gdLst>
                    <a:gd name="T0" fmla="*/ 507 w 508"/>
                    <a:gd name="T1" fmla="*/ 254 h 509"/>
                    <a:gd name="T2" fmla="*/ 253 w 508"/>
                    <a:gd name="T3" fmla="*/ 508 h 509"/>
                    <a:gd name="T4" fmla="*/ 253 w 508"/>
                    <a:gd name="T5" fmla="*/ 508 h 509"/>
                    <a:gd name="T6" fmla="*/ 0 w 508"/>
                    <a:gd name="T7" fmla="*/ 254 h 509"/>
                    <a:gd name="T8" fmla="*/ 0 w 508"/>
                    <a:gd name="T9" fmla="*/ 254 h 509"/>
                    <a:gd name="T10" fmla="*/ 253 w 508"/>
                    <a:gd name="T11" fmla="*/ 0 h 509"/>
                    <a:gd name="T12" fmla="*/ 253 w 508"/>
                    <a:gd name="T13" fmla="*/ 0 h 509"/>
                    <a:gd name="T14" fmla="*/ 507 w 508"/>
                    <a:gd name="T15" fmla="*/ 254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8" h="509">
                      <a:moveTo>
                        <a:pt x="507" y="254"/>
                      </a:moveTo>
                      <a:cubicBezTo>
                        <a:pt x="507" y="395"/>
                        <a:pt x="394" y="508"/>
                        <a:pt x="253" y="508"/>
                      </a:cubicBezTo>
                      <a:lnTo>
                        <a:pt x="253" y="508"/>
                      </a:lnTo>
                      <a:cubicBezTo>
                        <a:pt x="113" y="508"/>
                        <a:pt x="0" y="395"/>
                        <a:pt x="0" y="254"/>
                      </a:cubicBezTo>
                      <a:lnTo>
                        <a:pt x="0" y="254"/>
                      </a:lnTo>
                      <a:cubicBezTo>
                        <a:pt x="0" y="113"/>
                        <a:pt x="113" y="0"/>
                        <a:pt x="253" y="0"/>
                      </a:cubicBezTo>
                      <a:lnTo>
                        <a:pt x="253" y="0"/>
                      </a:lnTo>
                      <a:cubicBezTo>
                        <a:pt x="393" y="0"/>
                        <a:pt x="507" y="114"/>
                        <a:pt x="507" y="254"/>
                      </a:cubicBezTo>
                    </a:path>
                  </a:pathLst>
                </a:custGeom>
                <a:solidFill>
                  <a:schemeClr val="bg1"/>
                </a:solidFill>
                <a:ln w="12700" cap="rnd">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grpSp>
        <p:grpSp>
          <p:nvGrpSpPr>
            <p:cNvPr id="38" name="Group 37"/>
            <p:cNvGrpSpPr/>
            <p:nvPr/>
          </p:nvGrpSpPr>
          <p:grpSpPr>
            <a:xfrm>
              <a:off x="4299771" y="886479"/>
              <a:ext cx="1143778" cy="701651"/>
              <a:chOff x="4299771" y="886479"/>
              <a:chExt cx="1143778" cy="701651"/>
            </a:xfrm>
          </p:grpSpPr>
          <p:sp>
            <p:nvSpPr>
              <p:cNvPr id="231" name="Freeform 230"/>
              <p:cNvSpPr/>
              <p:nvPr/>
            </p:nvSpPr>
            <p:spPr>
              <a:xfrm>
                <a:off x="4299771" y="1254476"/>
                <a:ext cx="167124" cy="33365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eiryo" charset="-128"/>
                  <a:ea typeface="Meiryo" charset="-128"/>
                  <a:cs typeface="Meiryo" charset="-128"/>
                </a:endParaRPr>
              </a:p>
            </p:txBody>
          </p:sp>
          <p:sp>
            <p:nvSpPr>
              <p:cNvPr id="232" name="Freeform 231"/>
              <p:cNvSpPr/>
              <p:nvPr/>
            </p:nvSpPr>
            <p:spPr>
              <a:xfrm rot="787047" flipH="1">
                <a:off x="4506786" y="886479"/>
                <a:ext cx="595092" cy="458612"/>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0" fmla="*/ 0 w 1270634"/>
                  <a:gd name="connsiteY0" fmla="*/ 158010 h 958945"/>
                  <a:gd name="connsiteX1" fmla="*/ 26309 w 1270634"/>
                  <a:gd name="connsiteY1" fmla="*/ 136303 h 958945"/>
                  <a:gd name="connsiteX2" fmla="*/ 472534 w 1270634"/>
                  <a:gd name="connsiteY2" fmla="*/ 0 h 958945"/>
                  <a:gd name="connsiteX3" fmla="*/ 1270634 w 1270634"/>
                  <a:gd name="connsiteY3" fmla="*/ 798100 h 958945"/>
                  <a:gd name="connsiteX4" fmla="*/ 1254419 w 1270634"/>
                  <a:gd name="connsiteY4" fmla="*/ 958945 h 958945"/>
                  <a:gd name="connsiteX0" fmla="*/ 0 w 1244325"/>
                  <a:gd name="connsiteY0" fmla="*/ 136303 h 958945"/>
                  <a:gd name="connsiteX1" fmla="*/ 446225 w 1244325"/>
                  <a:gd name="connsiteY1" fmla="*/ 0 h 958945"/>
                  <a:gd name="connsiteX2" fmla="*/ 1244325 w 1244325"/>
                  <a:gd name="connsiteY2" fmla="*/ 798100 h 958945"/>
                  <a:gd name="connsiteX3" fmla="*/ 1228110 w 1244325"/>
                  <a:gd name="connsiteY3" fmla="*/ 958945 h 958945"/>
                </a:gdLst>
                <a:ahLst/>
                <a:cxnLst>
                  <a:cxn ang="0">
                    <a:pos x="connsiteX0" y="connsiteY0"/>
                  </a:cxn>
                  <a:cxn ang="0">
                    <a:pos x="connsiteX1" y="connsiteY1"/>
                  </a:cxn>
                  <a:cxn ang="0">
                    <a:pos x="connsiteX2" y="connsiteY2"/>
                  </a:cxn>
                  <a:cxn ang="0">
                    <a:pos x="connsiteX3" y="connsiteY3"/>
                  </a:cxn>
                </a:cxnLst>
                <a:rect l="l" t="t" r="r" b="b"/>
                <a:pathLst>
                  <a:path w="1244325" h="958945">
                    <a:moveTo>
                      <a:pt x="0" y="136303"/>
                    </a:moveTo>
                    <a:cubicBezTo>
                      <a:pt x="127378" y="50248"/>
                      <a:pt x="280933" y="0"/>
                      <a:pt x="446225" y="0"/>
                    </a:cubicBezTo>
                    <a:cubicBezTo>
                      <a:pt x="887003" y="0"/>
                      <a:pt x="1244325" y="357322"/>
                      <a:pt x="1244325" y="798100"/>
                    </a:cubicBezTo>
                    <a:cubicBezTo>
                      <a:pt x="1244325" y="853197"/>
                      <a:pt x="1238742" y="906991"/>
                      <a:pt x="1228110" y="958945"/>
                    </a:cubicBez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eiryo" charset="-128"/>
                  <a:ea typeface="Meiryo" charset="-128"/>
                  <a:cs typeface="Meiryo" charset="-128"/>
                </a:endParaRPr>
              </a:p>
            </p:txBody>
          </p:sp>
          <p:sp>
            <p:nvSpPr>
              <p:cNvPr id="234" name="Freeform 233"/>
              <p:cNvSpPr/>
              <p:nvPr/>
            </p:nvSpPr>
            <p:spPr>
              <a:xfrm flipH="1" flipV="1">
                <a:off x="4466896" y="1542410"/>
                <a:ext cx="384310" cy="45719"/>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 name="connsiteX0" fmla="*/ -1 w 2174312"/>
                  <a:gd name="connsiteY0" fmla="*/ 318487 h 318487"/>
                  <a:gd name="connsiteX1" fmla="*/ 1855824 w 2174312"/>
                  <a:gd name="connsiteY1" fmla="*/ 318487 h 318487"/>
                  <a:gd name="connsiteX2" fmla="*/ 2174312 w 2174312"/>
                  <a:gd name="connsiteY2" fmla="*/ 0 h 318487"/>
                  <a:gd name="connsiteX0" fmla="*/ 1 w 1855825"/>
                  <a:gd name="connsiteY0" fmla="*/ 0 h 0"/>
                  <a:gd name="connsiteX1" fmla="*/ 1855826 w 1855825"/>
                  <a:gd name="connsiteY1" fmla="*/ 0 h 0"/>
                </a:gdLst>
                <a:ahLst/>
                <a:cxnLst>
                  <a:cxn ang="0">
                    <a:pos x="connsiteX0" y="connsiteY0"/>
                  </a:cxn>
                  <a:cxn ang="0">
                    <a:pos x="connsiteX1" y="connsiteY1"/>
                  </a:cxn>
                </a:cxnLst>
                <a:rect l="l" t="t" r="r" b="b"/>
                <a:pathLst>
                  <a:path w="1855825">
                    <a:moveTo>
                      <a:pt x="1" y="0"/>
                    </a:moveTo>
                    <a:lnTo>
                      <a:pt x="1855826" y="0"/>
                    </a:lnTo>
                  </a:path>
                </a:pathLst>
              </a:custGeom>
              <a:noFill/>
              <a:ln w="254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eiryo" charset="-128"/>
                  <a:ea typeface="Meiryo" charset="-128"/>
                  <a:cs typeface="Meiryo" charset="-128"/>
                </a:endParaRPr>
              </a:p>
            </p:txBody>
          </p:sp>
          <p:sp>
            <p:nvSpPr>
              <p:cNvPr id="236" name="Freeform 235"/>
              <p:cNvSpPr/>
              <p:nvPr/>
            </p:nvSpPr>
            <p:spPr>
              <a:xfrm>
                <a:off x="5125372" y="988632"/>
                <a:ext cx="318177" cy="218934"/>
              </a:xfrm>
              <a:custGeom>
                <a:avLst/>
                <a:gdLst>
                  <a:gd name="connsiteX0" fmla="*/ 106071 w 318177"/>
                  <a:gd name="connsiteY0" fmla="*/ 758 h 218934"/>
                  <a:gd name="connsiteX1" fmla="*/ 317868 w 318177"/>
                  <a:gd name="connsiteY1" fmla="*/ 203698 h 218934"/>
                  <a:gd name="connsiteX2" fmla="*/ 318177 w 318177"/>
                  <a:gd name="connsiteY2" fmla="*/ 218934 h 218934"/>
                  <a:gd name="connsiteX3" fmla="*/ 231688 w 318177"/>
                  <a:gd name="connsiteY3" fmla="*/ 218934 h 218934"/>
                  <a:gd name="connsiteX4" fmla="*/ 0 w 318177"/>
                  <a:gd name="connsiteY4" fmla="*/ 17370 h 218934"/>
                  <a:gd name="connsiteX5" fmla="*/ 3940 w 318177"/>
                  <a:gd name="connsiteY5" fmla="*/ 15508 h 218934"/>
                  <a:gd name="connsiteX6" fmla="*/ 106071 w 318177"/>
                  <a:gd name="connsiteY6" fmla="*/ 758 h 218934"/>
                  <a:gd name="connsiteX0" fmla="*/ 231688 w 323128"/>
                  <a:gd name="connsiteY0" fmla="*/ 218934 h 310374"/>
                  <a:gd name="connsiteX1" fmla="*/ 0 w 323128"/>
                  <a:gd name="connsiteY1" fmla="*/ 17370 h 310374"/>
                  <a:gd name="connsiteX2" fmla="*/ 3940 w 323128"/>
                  <a:gd name="connsiteY2" fmla="*/ 15508 h 310374"/>
                  <a:gd name="connsiteX3" fmla="*/ 106071 w 323128"/>
                  <a:gd name="connsiteY3" fmla="*/ 758 h 310374"/>
                  <a:gd name="connsiteX4" fmla="*/ 317868 w 323128"/>
                  <a:gd name="connsiteY4" fmla="*/ 203698 h 310374"/>
                  <a:gd name="connsiteX5" fmla="*/ 318177 w 323128"/>
                  <a:gd name="connsiteY5" fmla="*/ 218934 h 310374"/>
                  <a:gd name="connsiteX6" fmla="*/ 323128 w 323128"/>
                  <a:gd name="connsiteY6" fmla="*/ 310374 h 310374"/>
                  <a:gd name="connsiteX0" fmla="*/ 231688 w 318177"/>
                  <a:gd name="connsiteY0" fmla="*/ 218934 h 218934"/>
                  <a:gd name="connsiteX1" fmla="*/ 0 w 318177"/>
                  <a:gd name="connsiteY1" fmla="*/ 17370 h 218934"/>
                  <a:gd name="connsiteX2" fmla="*/ 3940 w 318177"/>
                  <a:gd name="connsiteY2" fmla="*/ 15508 h 218934"/>
                  <a:gd name="connsiteX3" fmla="*/ 106071 w 318177"/>
                  <a:gd name="connsiteY3" fmla="*/ 758 h 218934"/>
                  <a:gd name="connsiteX4" fmla="*/ 317868 w 318177"/>
                  <a:gd name="connsiteY4" fmla="*/ 203698 h 218934"/>
                  <a:gd name="connsiteX5" fmla="*/ 318177 w 318177"/>
                  <a:gd name="connsiteY5" fmla="*/ 218934 h 218934"/>
                  <a:gd name="connsiteX0" fmla="*/ 0 w 318177"/>
                  <a:gd name="connsiteY0" fmla="*/ 17370 h 218934"/>
                  <a:gd name="connsiteX1" fmla="*/ 3940 w 318177"/>
                  <a:gd name="connsiteY1" fmla="*/ 15508 h 218934"/>
                  <a:gd name="connsiteX2" fmla="*/ 106071 w 318177"/>
                  <a:gd name="connsiteY2" fmla="*/ 758 h 218934"/>
                  <a:gd name="connsiteX3" fmla="*/ 317868 w 318177"/>
                  <a:gd name="connsiteY3" fmla="*/ 203698 h 218934"/>
                  <a:gd name="connsiteX4" fmla="*/ 318177 w 318177"/>
                  <a:gd name="connsiteY4" fmla="*/ 218934 h 218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77" h="218934">
                    <a:moveTo>
                      <a:pt x="0" y="17370"/>
                    </a:moveTo>
                    <a:lnTo>
                      <a:pt x="3940" y="15508"/>
                    </a:lnTo>
                    <a:cubicBezTo>
                      <a:pt x="35456" y="3327"/>
                      <a:pt x="70136" y="-2131"/>
                      <a:pt x="106071" y="758"/>
                    </a:cubicBezTo>
                    <a:cubicBezTo>
                      <a:pt x="217868" y="9744"/>
                      <a:pt x="304770" y="96543"/>
                      <a:pt x="317868" y="203698"/>
                    </a:cubicBezTo>
                    <a:lnTo>
                      <a:pt x="318177" y="218934"/>
                    </a:lnTo>
                  </a:path>
                </a:pathLst>
              </a:custGeom>
              <a:noFill/>
              <a:ln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latin typeface="Meiryo" charset="-128"/>
                  <a:ea typeface="Meiryo" charset="-128"/>
                  <a:cs typeface="Meiryo" charset="-128"/>
                </a:endParaRPr>
              </a:p>
            </p:txBody>
          </p:sp>
        </p:grpSp>
      </p:grpSp>
      <p:sp>
        <p:nvSpPr>
          <p:cNvPr id="102" name="TextBox 260"/>
          <p:cNvSpPr txBox="1"/>
          <p:nvPr/>
        </p:nvSpPr>
        <p:spPr>
          <a:xfrm>
            <a:off x="7326432" y="4376548"/>
            <a:ext cx="1140164" cy="276999"/>
          </a:xfrm>
          <a:prstGeom prst="rect">
            <a:avLst/>
          </a:prstGeom>
        </p:spPr>
        <p:txBody>
          <a:bodyPr wrap="square" rtlCol="0">
            <a:spAutoFit/>
          </a:bodyPr>
          <a:lstStyle/>
          <a:p>
            <a:pPr algn="ctr" defTabSz="914400"/>
            <a:r>
              <a:rPr kumimoji="1" lang="ja-JP" altLang="en-US" sz="1200" dirty="0" smtClean="0">
                <a:solidFill>
                  <a:srgbClr val="333333"/>
                </a:solidFill>
                <a:latin typeface="Meiryo" charset="-128"/>
                <a:ea typeface="Meiryo" charset="-128"/>
                <a:cs typeface="Meiryo" charset="-128"/>
              </a:rPr>
              <a:t>支社・支店</a:t>
            </a:r>
            <a:endParaRPr kumimoji="1" lang="en-US" sz="1200" dirty="0">
              <a:solidFill>
                <a:srgbClr val="333333"/>
              </a:solidFill>
              <a:latin typeface="Meiryo" charset="-128"/>
              <a:ea typeface="Meiryo" charset="-128"/>
              <a:cs typeface="Meiryo" charset="-128"/>
            </a:endParaRPr>
          </a:p>
        </p:txBody>
      </p:sp>
      <p:sp>
        <p:nvSpPr>
          <p:cNvPr id="103" name="TextBox 123"/>
          <p:cNvSpPr txBox="1"/>
          <p:nvPr/>
        </p:nvSpPr>
        <p:spPr>
          <a:xfrm>
            <a:off x="3980993" y="4376548"/>
            <a:ext cx="666504" cy="276999"/>
          </a:xfrm>
          <a:prstGeom prst="rect">
            <a:avLst/>
          </a:prstGeom>
        </p:spPr>
        <p:txBody>
          <a:bodyPr wrap="square" rtlCol="0">
            <a:spAutoFit/>
          </a:bodyPr>
          <a:lstStyle/>
          <a:p>
            <a:pPr algn="ctr" defTabSz="914400"/>
            <a:r>
              <a:rPr kumimoji="1" lang="ja-JP" altLang="en-US" sz="1200" dirty="0" smtClean="0">
                <a:solidFill>
                  <a:srgbClr val="333333"/>
                </a:solidFill>
                <a:latin typeface="Meiryo" charset="-128"/>
                <a:ea typeface="Meiryo" charset="-128"/>
                <a:cs typeface="Meiryo" charset="-128"/>
              </a:rPr>
              <a:t>本社</a:t>
            </a:r>
            <a:endParaRPr kumimoji="1" lang="en-US" sz="1200" dirty="0">
              <a:solidFill>
                <a:srgbClr val="333333"/>
              </a:solidFill>
              <a:latin typeface="Meiryo" charset="-128"/>
              <a:ea typeface="Meiryo" charset="-128"/>
              <a:cs typeface="Meiryo" charset="-128"/>
            </a:endParaRPr>
          </a:p>
        </p:txBody>
      </p:sp>
      <p:sp>
        <p:nvSpPr>
          <p:cNvPr id="104" name="TextBox 124"/>
          <p:cNvSpPr txBox="1"/>
          <p:nvPr/>
        </p:nvSpPr>
        <p:spPr>
          <a:xfrm>
            <a:off x="5686657" y="4376548"/>
            <a:ext cx="891942" cy="276999"/>
          </a:xfrm>
          <a:prstGeom prst="rect">
            <a:avLst/>
          </a:prstGeom>
        </p:spPr>
        <p:txBody>
          <a:bodyPr wrap="square" rtlCol="0">
            <a:spAutoFit/>
          </a:bodyPr>
          <a:lstStyle/>
          <a:p>
            <a:pPr algn="ctr" defTabSz="914400"/>
            <a:r>
              <a:rPr kumimoji="1" lang="ja-JP" altLang="en-US" sz="1200" dirty="0" smtClean="0">
                <a:solidFill>
                  <a:srgbClr val="333333"/>
                </a:solidFill>
                <a:latin typeface="Meiryo" charset="-128"/>
                <a:ea typeface="Meiryo" charset="-128"/>
                <a:cs typeface="Meiryo" charset="-128"/>
              </a:rPr>
              <a:t>外出</a:t>
            </a:r>
            <a:endParaRPr kumimoji="1" lang="en-US" sz="1200" dirty="0">
              <a:solidFill>
                <a:srgbClr val="333333"/>
              </a:solidFill>
              <a:latin typeface="Meiryo" charset="-128"/>
              <a:ea typeface="Meiryo" charset="-128"/>
              <a:cs typeface="Meiryo" charset="-128"/>
            </a:endParaRPr>
          </a:p>
        </p:txBody>
      </p:sp>
    </p:spTree>
    <p:extLst>
      <p:ext uri="{BB962C8B-B14F-4D97-AF65-F5344CB8AC3E}">
        <p14:creationId xmlns:p14="http://schemas.microsoft.com/office/powerpoint/2010/main" val="133429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animEffect transition="in" filter="fade">
                                      <p:cBhvr>
                                        <p:cTn id="7" dur="500"/>
                                        <p:tgtEl>
                                          <p:spTgt spid="249">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82"/>
                                        </p:tgtEl>
                                        <p:attrNameLst>
                                          <p:attrName>style.visibility</p:attrName>
                                        </p:attrNameLst>
                                      </p:cBhvr>
                                      <p:to>
                                        <p:strVal val="visible"/>
                                      </p:to>
                                    </p:set>
                                    <p:animEffect transition="in" filter="wipe(down)">
                                      <p:cBhvr>
                                        <p:cTn id="11" dur="500"/>
                                        <p:tgtEl>
                                          <p:spTgt spid="28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3"/>
                                        </p:tgtEl>
                                        <p:attrNameLst>
                                          <p:attrName>style.visibility</p:attrName>
                                        </p:attrNameLst>
                                      </p:cBhvr>
                                      <p:to>
                                        <p:strVal val="visible"/>
                                      </p:to>
                                    </p:set>
                                    <p:animEffect transition="in" filter="fade">
                                      <p:cBhvr>
                                        <p:cTn id="15" dur="500"/>
                                        <p:tgtEl>
                                          <p:spTgt spid="2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9">
                                            <p:txEl>
                                              <p:pRg st="1" end="1"/>
                                            </p:txEl>
                                          </p:spTgt>
                                        </p:tgtEl>
                                        <p:attrNameLst>
                                          <p:attrName>style.visibility</p:attrName>
                                        </p:attrNameLst>
                                      </p:cBhvr>
                                      <p:to>
                                        <p:strVal val="visible"/>
                                      </p:to>
                                    </p:set>
                                    <p:animEffect transition="in" filter="fade">
                                      <p:cBhvr>
                                        <p:cTn id="20" dur="500"/>
                                        <p:tgtEl>
                                          <p:spTgt spid="249">
                                            <p:txEl>
                                              <p:pRg st="1" end="1"/>
                                            </p:txEl>
                                          </p:spTgt>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362"/>
                                        </p:tgtEl>
                                        <p:attrNameLst>
                                          <p:attrName>style.visibility</p:attrName>
                                        </p:attrNameLst>
                                      </p:cBhvr>
                                      <p:to>
                                        <p:strVal val="visible"/>
                                      </p:to>
                                    </p:set>
                                    <p:animEffect transition="in" filter="wipe(down)">
                                      <p:cBhvr>
                                        <p:cTn id="24" dur="500"/>
                                        <p:tgtEl>
                                          <p:spTgt spid="362"/>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65"/>
                                        </p:tgtEl>
                                        <p:attrNameLst>
                                          <p:attrName>style.visibility</p:attrName>
                                        </p:attrNameLst>
                                      </p:cBhvr>
                                      <p:to>
                                        <p:strVal val="visible"/>
                                      </p:to>
                                    </p:set>
                                    <p:animEffect transition="in" filter="fade">
                                      <p:cBhvr>
                                        <p:cTn id="28" dur="500"/>
                                        <p:tgtEl>
                                          <p:spTgt spid="36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9">
                                            <p:txEl>
                                              <p:pRg st="2" end="2"/>
                                            </p:txEl>
                                          </p:spTgt>
                                        </p:tgtEl>
                                        <p:attrNameLst>
                                          <p:attrName>style.visibility</p:attrName>
                                        </p:attrNameLst>
                                      </p:cBhvr>
                                      <p:to>
                                        <p:strVal val="visible"/>
                                      </p:to>
                                    </p:set>
                                    <p:animEffect transition="in" filter="fade">
                                      <p:cBhvr>
                                        <p:cTn id="33" dur="500"/>
                                        <p:tgtEl>
                                          <p:spTgt spid="249">
                                            <p:txEl>
                                              <p:pRg st="2" end="2"/>
                                            </p:txEl>
                                          </p:spTgt>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379"/>
                                        </p:tgtEl>
                                        <p:attrNameLst>
                                          <p:attrName>style.visibility</p:attrName>
                                        </p:attrNameLst>
                                      </p:cBhvr>
                                      <p:to>
                                        <p:strVal val="visible"/>
                                      </p:to>
                                    </p:set>
                                    <p:animEffect transition="in" filter="wipe(down)">
                                      <p:cBhvr>
                                        <p:cTn id="37" dur="500"/>
                                        <p:tgtEl>
                                          <p:spTgt spid="379"/>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69"/>
                                        </p:tgtEl>
                                        <p:attrNameLst>
                                          <p:attrName>style.visibility</p:attrName>
                                        </p:attrNameLst>
                                      </p:cBhvr>
                                      <p:to>
                                        <p:strVal val="visible"/>
                                      </p:to>
                                    </p:set>
                                    <p:animEffect transition="in" filter="fade">
                                      <p:cBhvr>
                                        <p:cTn id="41" dur="500"/>
                                        <p:tgtEl>
                                          <p:spTgt spid="369"/>
                                        </p:tgtEl>
                                      </p:cBhvr>
                                    </p:animEffect>
                                  </p:childTnLst>
                                </p:cTn>
                              </p:par>
                            </p:childTnLst>
                          </p:cTn>
                        </p:par>
                        <p:par>
                          <p:cTn id="42" fill="hold">
                            <p:stCondLst>
                              <p:cond delay="1500"/>
                            </p:stCondLst>
                            <p:childTnLst>
                              <p:par>
                                <p:cTn id="43" presetID="22" presetClass="entr" presetSubtype="4" fill="hold" nodeType="afterEffect">
                                  <p:stCondLst>
                                    <p:cond delay="0"/>
                                  </p:stCondLst>
                                  <p:childTnLst>
                                    <p:set>
                                      <p:cBhvr>
                                        <p:cTn id="44" dur="1" fill="hold">
                                          <p:stCondLst>
                                            <p:cond delay="0"/>
                                          </p:stCondLst>
                                        </p:cTn>
                                        <p:tgtEl>
                                          <p:spTgt spid="187"/>
                                        </p:tgtEl>
                                        <p:attrNameLst>
                                          <p:attrName>style.visibility</p:attrName>
                                        </p:attrNameLst>
                                      </p:cBhvr>
                                      <p:to>
                                        <p:strVal val="visible"/>
                                      </p:to>
                                    </p:set>
                                    <p:animEffect transition="in" filter="wipe(down)">
                                      <p:cBhvr>
                                        <p:cTn id="45" dur="500"/>
                                        <p:tgtEl>
                                          <p:spTgt spid="187"/>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9">
                                            <p:txEl>
                                              <p:pRg st="3" end="3"/>
                                            </p:txEl>
                                          </p:spTgt>
                                        </p:tgtEl>
                                        <p:attrNameLst>
                                          <p:attrName>style.visibility</p:attrName>
                                        </p:attrNameLst>
                                      </p:cBhvr>
                                      <p:to>
                                        <p:strVal val="visible"/>
                                      </p:to>
                                    </p:set>
                                    <p:animEffect transition="in" filter="fade">
                                      <p:cBhvr>
                                        <p:cTn id="54" dur="500"/>
                                        <p:tgtEl>
                                          <p:spTgt spid="249">
                                            <p:txEl>
                                              <p:pRg st="3" end="3"/>
                                            </p:txEl>
                                          </p:spTgt>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378"/>
                                        </p:tgtEl>
                                        <p:attrNameLst>
                                          <p:attrName>style.visibility</p:attrName>
                                        </p:attrNameLst>
                                      </p:cBhvr>
                                      <p:to>
                                        <p:strVal val="visible"/>
                                      </p:to>
                                    </p:set>
                                    <p:animEffect transition="in" filter="wipe(left)">
                                      <p:cBhvr>
                                        <p:cTn id="58" dur="500"/>
                                        <p:tgtEl>
                                          <p:spTgt spid="378"/>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366"/>
                                        </p:tgtEl>
                                        <p:attrNameLst>
                                          <p:attrName>style.visibility</p:attrName>
                                        </p:attrNameLst>
                                      </p:cBhvr>
                                      <p:to>
                                        <p:strVal val="visible"/>
                                      </p:to>
                                    </p:set>
                                    <p:animEffect transition="in" filter="fade">
                                      <p:cBhvr>
                                        <p:cTn id="62" dur="500"/>
                                        <p:tgtEl>
                                          <p:spTgt spid="366"/>
                                        </p:tgtEl>
                                      </p:cBhvr>
                                    </p:animEffect>
                                  </p:childTnLst>
                                </p:cTn>
                              </p:par>
                            </p:childTnLst>
                          </p:cTn>
                        </p:par>
                        <p:par>
                          <p:cTn id="63" fill="hold">
                            <p:stCondLst>
                              <p:cond delay="1500"/>
                            </p:stCondLst>
                            <p:childTnLst>
                              <p:par>
                                <p:cTn id="64" presetID="22" presetClass="entr" presetSubtype="4" fill="hold" nodeType="afterEffect">
                                  <p:stCondLst>
                                    <p:cond delay="0"/>
                                  </p:stCondLst>
                                  <p:childTnLst>
                                    <p:set>
                                      <p:cBhvr>
                                        <p:cTn id="65" dur="1" fill="hold">
                                          <p:stCondLst>
                                            <p:cond delay="0"/>
                                          </p:stCondLst>
                                        </p:cTn>
                                        <p:tgtEl>
                                          <p:spTgt spid="185"/>
                                        </p:tgtEl>
                                        <p:attrNameLst>
                                          <p:attrName>style.visibility</p:attrName>
                                        </p:attrNameLst>
                                      </p:cBhvr>
                                      <p:to>
                                        <p:strVal val="visible"/>
                                      </p:to>
                                    </p:set>
                                    <p:animEffect transition="in" filter="wipe(down)">
                                      <p:cBhvr>
                                        <p:cTn id="66" dur="500"/>
                                        <p:tgtEl>
                                          <p:spTgt spid="185"/>
                                        </p:tgtEl>
                                      </p:cBhvr>
                                    </p:animEffect>
                                  </p:childTnLst>
                                </p:cTn>
                              </p:par>
                            </p:childTnLst>
                          </p:cTn>
                        </p:par>
                        <p:par>
                          <p:cTn id="67" fill="hold">
                            <p:stCondLst>
                              <p:cond delay="2000"/>
                            </p:stCondLst>
                            <p:childTnLst>
                              <p:par>
                                <p:cTn id="68" presetID="10" presetClass="entr" presetSubtype="0" fill="hold"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p:bldP spid="28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dirty="0" smtClean="0">
                <a:latin typeface="Meiryo" charset="-128"/>
                <a:ea typeface="Meiryo" charset="-128"/>
                <a:cs typeface="Meiryo" charset="-128"/>
              </a:rPr>
              <a:t>クラウド型のインターネット</a:t>
            </a:r>
            <a:r>
              <a:rPr lang="en-US" altLang="ja-JP" dirty="0" smtClean="0">
                <a:latin typeface="Meiryo" charset="-128"/>
                <a:ea typeface="Meiryo" charset="-128"/>
                <a:cs typeface="Meiryo" charset="-128"/>
              </a:rPr>
              <a:t> </a:t>
            </a:r>
            <a:r>
              <a:rPr lang="ja-JP" altLang="en-US" dirty="0" smtClean="0">
                <a:latin typeface="Meiryo" charset="-128"/>
                <a:ea typeface="Meiryo" charset="-128"/>
                <a:cs typeface="Meiryo" charset="-128"/>
              </a:rPr>
              <a:t>セキュリティ</a:t>
            </a:r>
            <a:endParaRPr lang="en-US" dirty="0">
              <a:latin typeface="Meiryo" charset="-128"/>
              <a:ea typeface="Meiryo" charset="-128"/>
              <a:cs typeface="Meiryo" charset="-128"/>
            </a:endParaRPr>
          </a:p>
        </p:txBody>
      </p:sp>
      <p:cxnSp>
        <p:nvCxnSpPr>
          <p:cNvPr id="6" name="Straight Connector 5"/>
          <p:cNvCxnSpPr/>
          <p:nvPr/>
        </p:nvCxnSpPr>
        <p:spPr>
          <a:xfrm>
            <a:off x="4185115" y="3144033"/>
            <a:ext cx="610301" cy="475270"/>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73003" y="3167256"/>
            <a:ext cx="159595" cy="547702"/>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756036" y="3155711"/>
            <a:ext cx="487514" cy="941024"/>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12632" y="3167256"/>
            <a:ext cx="174157" cy="808881"/>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69374" y="3162499"/>
            <a:ext cx="1125141" cy="1206500"/>
            <a:chOff x="646906" y="3291836"/>
            <a:chExt cx="1125141" cy="1206500"/>
          </a:xfrm>
        </p:grpSpPr>
        <p:sp>
          <p:nvSpPr>
            <p:cNvPr id="11" name="Line 454"/>
            <p:cNvSpPr>
              <a:spLocks noChangeShapeType="1"/>
            </p:cNvSpPr>
            <p:nvPr/>
          </p:nvSpPr>
          <p:spPr bwMode="auto">
            <a:xfrm>
              <a:off x="1478359" y="4359430"/>
              <a:ext cx="0" cy="63500"/>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2" name="Freeform 455"/>
            <p:cNvSpPr>
              <a:spLocks noChangeArrowheads="1"/>
            </p:cNvSpPr>
            <p:nvPr/>
          </p:nvSpPr>
          <p:spPr bwMode="auto">
            <a:xfrm>
              <a:off x="831453" y="4053836"/>
              <a:ext cx="940594" cy="444500"/>
            </a:xfrm>
            <a:custGeom>
              <a:avLst/>
              <a:gdLst>
                <a:gd name="T0" fmla="*/ 1044 w 2089"/>
                <a:gd name="T1" fmla="*/ 988 h 989"/>
                <a:gd name="T2" fmla="*/ 0 w 2089"/>
                <a:gd name="T3" fmla="*/ 988 h 989"/>
                <a:gd name="T4" fmla="*/ 0 w 2089"/>
                <a:gd name="T5" fmla="*/ 0 h 989"/>
                <a:gd name="T6" fmla="*/ 2088 w 2089"/>
                <a:gd name="T7" fmla="*/ 0 h 989"/>
                <a:gd name="T8" fmla="*/ 2088 w 2089"/>
                <a:gd name="T9" fmla="*/ 988 h 989"/>
                <a:gd name="T10" fmla="*/ 1044 w 2089"/>
                <a:gd name="T11" fmla="*/ 988 h 989"/>
              </a:gdLst>
              <a:ahLst/>
              <a:cxnLst>
                <a:cxn ang="0">
                  <a:pos x="T0" y="T1"/>
                </a:cxn>
                <a:cxn ang="0">
                  <a:pos x="T2" y="T3"/>
                </a:cxn>
                <a:cxn ang="0">
                  <a:pos x="T4" y="T5"/>
                </a:cxn>
                <a:cxn ang="0">
                  <a:pos x="T6" y="T7"/>
                </a:cxn>
                <a:cxn ang="0">
                  <a:pos x="T8" y="T9"/>
                </a:cxn>
                <a:cxn ang="0">
                  <a:pos x="T10" y="T11"/>
                </a:cxn>
              </a:cxnLst>
              <a:rect l="0" t="0" r="r" b="b"/>
              <a:pathLst>
                <a:path w="2089" h="989">
                  <a:moveTo>
                    <a:pt x="1044" y="988"/>
                  </a:moveTo>
                  <a:lnTo>
                    <a:pt x="0" y="988"/>
                  </a:lnTo>
                  <a:lnTo>
                    <a:pt x="0" y="0"/>
                  </a:lnTo>
                  <a:lnTo>
                    <a:pt x="2088" y="0"/>
                  </a:lnTo>
                  <a:lnTo>
                    <a:pt x="2088" y="988"/>
                  </a:lnTo>
                  <a:lnTo>
                    <a:pt x="1044" y="988"/>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3" name="Freeform 456"/>
            <p:cNvSpPr>
              <a:spLocks noChangeArrowheads="1"/>
            </p:cNvSpPr>
            <p:nvPr/>
          </p:nvSpPr>
          <p:spPr bwMode="auto">
            <a:xfrm>
              <a:off x="1238250" y="4105430"/>
              <a:ext cx="127000" cy="178594"/>
            </a:xfrm>
            <a:custGeom>
              <a:avLst/>
              <a:gdLst>
                <a:gd name="T0" fmla="*/ 282 w 283"/>
                <a:gd name="T1" fmla="*/ 141 h 396"/>
                <a:gd name="T2" fmla="*/ 141 w 283"/>
                <a:gd name="T3" fmla="*/ 0 h 396"/>
                <a:gd name="T4" fmla="*/ 0 w 283"/>
                <a:gd name="T5" fmla="*/ 141 h 396"/>
                <a:gd name="T6" fmla="*/ 0 w 283"/>
                <a:gd name="T7" fmla="*/ 395 h 396"/>
                <a:gd name="T8" fmla="*/ 282 w 283"/>
                <a:gd name="T9" fmla="*/ 395 h 396"/>
                <a:gd name="T10" fmla="*/ 282 w 283"/>
                <a:gd name="T11" fmla="*/ 141 h 396"/>
              </a:gdLst>
              <a:ahLst/>
              <a:cxnLst>
                <a:cxn ang="0">
                  <a:pos x="T0" y="T1"/>
                </a:cxn>
                <a:cxn ang="0">
                  <a:pos x="T2" y="T3"/>
                </a:cxn>
                <a:cxn ang="0">
                  <a:pos x="T4" y="T5"/>
                </a:cxn>
                <a:cxn ang="0">
                  <a:pos x="T6" y="T7"/>
                </a:cxn>
                <a:cxn ang="0">
                  <a:pos x="T8" y="T9"/>
                </a:cxn>
                <a:cxn ang="0">
                  <a:pos x="T10" y="T11"/>
                </a:cxn>
              </a:cxnLst>
              <a:rect l="0" t="0" r="r" b="b"/>
              <a:pathLst>
                <a:path w="283" h="396">
                  <a:moveTo>
                    <a:pt x="282" y="141"/>
                  </a:moveTo>
                  <a:cubicBezTo>
                    <a:pt x="282" y="62"/>
                    <a:pt x="220" y="0"/>
                    <a:pt x="141" y="0"/>
                  </a:cubicBezTo>
                  <a:cubicBezTo>
                    <a:pt x="62" y="0"/>
                    <a:pt x="0" y="62"/>
                    <a:pt x="0" y="141"/>
                  </a:cubicBezTo>
                  <a:lnTo>
                    <a:pt x="0" y="395"/>
                  </a:lnTo>
                  <a:lnTo>
                    <a:pt x="282" y="395"/>
                  </a:lnTo>
                  <a:lnTo>
                    <a:pt x="282" y="141"/>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4" name="Line 457"/>
            <p:cNvSpPr>
              <a:spLocks noChangeShapeType="1"/>
            </p:cNvSpPr>
            <p:nvPr/>
          </p:nvSpPr>
          <p:spPr bwMode="auto">
            <a:xfrm flipV="1">
              <a:off x="1301750" y="4101461"/>
              <a:ext cx="0" cy="182563"/>
            </a:xfrm>
            <a:prstGeom prst="line">
              <a:avLst/>
            </a:prstGeom>
            <a:noFill/>
            <a:ln w="25400" cap="flat">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5" name="Freeform 458"/>
            <p:cNvSpPr>
              <a:spLocks noChangeArrowheads="1"/>
            </p:cNvSpPr>
            <p:nvPr/>
          </p:nvSpPr>
          <p:spPr bwMode="auto">
            <a:xfrm>
              <a:off x="1238250" y="4333634"/>
              <a:ext cx="127000" cy="127000"/>
            </a:xfrm>
            <a:custGeom>
              <a:avLst/>
              <a:gdLst>
                <a:gd name="T0" fmla="*/ 282 w 283"/>
                <a:gd name="T1" fmla="*/ 141 h 283"/>
                <a:gd name="T2" fmla="*/ 141 w 283"/>
                <a:gd name="T3" fmla="*/ 0 h 283"/>
                <a:gd name="T4" fmla="*/ 0 w 283"/>
                <a:gd name="T5" fmla="*/ 141 h 283"/>
                <a:gd name="T6" fmla="*/ 0 w 283"/>
                <a:gd name="T7" fmla="*/ 282 h 283"/>
                <a:gd name="T8" fmla="*/ 282 w 283"/>
                <a:gd name="T9" fmla="*/ 282 h 283"/>
                <a:gd name="T10" fmla="*/ 282 w 283"/>
                <a:gd name="T11" fmla="*/ 141 h 283"/>
              </a:gdLst>
              <a:ahLst/>
              <a:cxnLst>
                <a:cxn ang="0">
                  <a:pos x="T0" y="T1"/>
                </a:cxn>
                <a:cxn ang="0">
                  <a:pos x="T2" y="T3"/>
                </a:cxn>
                <a:cxn ang="0">
                  <a:pos x="T4" y="T5"/>
                </a:cxn>
                <a:cxn ang="0">
                  <a:pos x="T6" y="T7"/>
                </a:cxn>
                <a:cxn ang="0">
                  <a:pos x="T8" y="T9"/>
                </a:cxn>
                <a:cxn ang="0">
                  <a:pos x="T10" y="T11"/>
                </a:cxn>
              </a:cxnLst>
              <a:rect l="0" t="0" r="r" b="b"/>
              <a:pathLst>
                <a:path w="283" h="283">
                  <a:moveTo>
                    <a:pt x="282" y="141"/>
                  </a:moveTo>
                  <a:cubicBezTo>
                    <a:pt x="282" y="62"/>
                    <a:pt x="220" y="0"/>
                    <a:pt x="141" y="0"/>
                  </a:cubicBezTo>
                  <a:cubicBezTo>
                    <a:pt x="62" y="0"/>
                    <a:pt x="0" y="62"/>
                    <a:pt x="0" y="141"/>
                  </a:cubicBezTo>
                  <a:lnTo>
                    <a:pt x="0" y="282"/>
                  </a:lnTo>
                  <a:lnTo>
                    <a:pt x="282" y="282"/>
                  </a:lnTo>
                  <a:lnTo>
                    <a:pt x="282" y="141"/>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6" name="Freeform 459"/>
            <p:cNvSpPr>
              <a:spLocks noChangeArrowheads="1"/>
            </p:cNvSpPr>
            <p:nvPr/>
          </p:nvSpPr>
          <p:spPr bwMode="auto">
            <a:xfrm>
              <a:off x="1059656" y="4105430"/>
              <a:ext cx="127000" cy="178594"/>
            </a:xfrm>
            <a:custGeom>
              <a:avLst/>
              <a:gdLst>
                <a:gd name="T0" fmla="*/ 283 w 284"/>
                <a:gd name="T1" fmla="*/ 141 h 396"/>
                <a:gd name="T2" fmla="*/ 142 w 284"/>
                <a:gd name="T3" fmla="*/ 0 h 396"/>
                <a:gd name="T4" fmla="*/ 0 w 284"/>
                <a:gd name="T5" fmla="*/ 141 h 396"/>
                <a:gd name="T6" fmla="*/ 0 w 284"/>
                <a:gd name="T7" fmla="*/ 395 h 396"/>
                <a:gd name="T8" fmla="*/ 283 w 284"/>
                <a:gd name="T9" fmla="*/ 395 h 396"/>
                <a:gd name="T10" fmla="*/ 283 w 284"/>
                <a:gd name="T11" fmla="*/ 141 h 396"/>
              </a:gdLst>
              <a:ahLst/>
              <a:cxnLst>
                <a:cxn ang="0">
                  <a:pos x="T0" y="T1"/>
                </a:cxn>
                <a:cxn ang="0">
                  <a:pos x="T2" y="T3"/>
                </a:cxn>
                <a:cxn ang="0">
                  <a:pos x="T4" y="T5"/>
                </a:cxn>
                <a:cxn ang="0">
                  <a:pos x="T6" y="T7"/>
                </a:cxn>
                <a:cxn ang="0">
                  <a:pos x="T8" y="T9"/>
                </a:cxn>
                <a:cxn ang="0">
                  <a:pos x="T10" y="T11"/>
                </a:cxn>
              </a:cxnLst>
              <a:rect l="0" t="0" r="r" b="b"/>
              <a:pathLst>
                <a:path w="284" h="396">
                  <a:moveTo>
                    <a:pt x="283" y="141"/>
                  </a:moveTo>
                  <a:cubicBezTo>
                    <a:pt x="283" y="62"/>
                    <a:pt x="221" y="0"/>
                    <a:pt x="142" y="0"/>
                  </a:cubicBezTo>
                  <a:cubicBezTo>
                    <a:pt x="63" y="0"/>
                    <a:pt x="0" y="62"/>
                    <a:pt x="0" y="141"/>
                  </a:cubicBezTo>
                  <a:lnTo>
                    <a:pt x="0" y="395"/>
                  </a:lnTo>
                  <a:lnTo>
                    <a:pt x="283" y="395"/>
                  </a:lnTo>
                  <a:lnTo>
                    <a:pt x="283" y="141"/>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7" name="Line 460"/>
            <p:cNvSpPr>
              <a:spLocks noChangeShapeType="1"/>
            </p:cNvSpPr>
            <p:nvPr/>
          </p:nvSpPr>
          <p:spPr bwMode="auto">
            <a:xfrm flipV="1">
              <a:off x="1123156" y="4101461"/>
              <a:ext cx="0" cy="182563"/>
            </a:xfrm>
            <a:prstGeom prst="line">
              <a:avLst/>
            </a:prstGeom>
            <a:noFill/>
            <a:ln w="25400" cap="flat">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8" name="Freeform 461"/>
            <p:cNvSpPr>
              <a:spLocks noChangeArrowheads="1"/>
            </p:cNvSpPr>
            <p:nvPr/>
          </p:nvSpPr>
          <p:spPr bwMode="auto">
            <a:xfrm>
              <a:off x="881063" y="4105430"/>
              <a:ext cx="127000" cy="178594"/>
            </a:xfrm>
            <a:custGeom>
              <a:avLst/>
              <a:gdLst>
                <a:gd name="T0" fmla="*/ 283 w 284"/>
                <a:gd name="T1" fmla="*/ 141 h 396"/>
                <a:gd name="T2" fmla="*/ 141 w 284"/>
                <a:gd name="T3" fmla="*/ 0 h 396"/>
                <a:gd name="T4" fmla="*/ 0 w 284"/>
                <a:gd name="T5" fmla="*/ 141 h 396"/>
                <a:gd name="T6" fmla="*/ 0 w 284"/>
                <a:gd name="T7" fmla="*/ 395 h 396"/>
                <a:gd name="T8" fmla="*/ 283 w 284"/>
                <a:gd name="T9" fmla="*/ 395 h 396"/>
                <a:gd name="T10" fmla="*/ 283 w 284"/>
                <a:gd name="T11" fmla="*/ 141 h 396"/>
              </a:gdLst>
              <a:ahLst/>
              <a:cxnLst>
                <a:cxn ang="0">
                  <a:pos x="T0" y="T1"/>
                </a:cxn>
                <a:cxn ang="0">
                  <a:pos x="T2" y="T3"/>
                </a:cxn>
                <a:cxn ang="0">
                  <a:pos x="T4" y="T5"/>
                </a:cxn>
                <a:cxn ang="0">
                  <a:pos x="T6" y="T7"/>
                </a:cxn>
                <a:cxn ang="0">
                  <a:pos x="T8" y="T9"/>
                </a:cxn>
                <a:cxn ang="0">
                  <a:pos x="T10" y="T11"/>
                </a:cxn>
              </a:cxnLst>
              <a:rect l="0" t="0" r="r" b="b"/>
              <a:pathLst>
                <a:path w="284" h="396">
                  <a:moveTo>
                    <a:pt x="283" y="141"/>
                  </a:moveTo>
                  <a:cubicBezTo>
                    <a:pt x="283" y="62"/>
                    <a:pt x="220" y="0"/>
                    <a:pt x="141" y="0"/>
                  </a:cubicBezTo>
                  <a:cubicBezTo>
                    <a:pt x="61" y="0"/>
                    <a:pt x="0" y="62"/>
                    <a:pt x="0" y="141"/>
                  </a:cubicBezTo>
                  <a:lnTo>
                    <a:pt x="0" y="395"/>
                  </a:lnTo>
                  <a:lnTo>
                    <a:pt x="283" y="395"/>
                  </a:lnTo>
                  <a:lnTo>
                    <a:pt x="283" y="141"/>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9" name="Line 462"/>
            <p:cNvSpPr>
              <a:spLocks noChangeShapeType="1"/>
            </p:cNvSpPr>
            <p:nvPr/>
          </p:nvSpPr>
          <p:spPr bwMode="auto">
            <a:xfrm flipV="1">
              <a:off x="944563" y="4101461"/>
              <a:ext cx="0" cy="182563"/>
            </a:xfrm>
            <a:prstGeom prst="line">
              <a:avLst/>
            </a:prstGeom>
            <a:noFill/>
            <a:ln w="25400" cap="flat">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0" name="Freeform 463"/>
            <p:cNvSpPr>
              <a:spLocks noChangeArrowheads="1"/>
            </p:cNvSpPr>
            <p:nvPr/>
          </p:nvSpPr>
          <p:spPr bwMode="auto">
            <a:xfrm>
              <a:off x="1593453" y="4105430"/>
              <a:ext cx="127000" cy="178594"/>
            </a:xfrm>
            <a:custGeom>
              <a:avLst/>
              <a:gdLst>
                <a:gd name="T0" fmla="*/ 282 w 283"/>
                <a:gd name="T1" fmla="*/ 141 h 396"/>
                <a:gd name="T2" fmla="*/ 141 w 283"/>
                <a:gd name="T3" fmla="*/ 0 h 396"/>
                <a:gd name="T4" fmla="*/ 0 w 283"/>
                <a:gd name="T5" fmla="*/ 141 h 396"/>
                <a:gd name="T6" fmla="*/ 0 w 283"/>
                <a:gd name="T7" fmla="*/ 395 h 396"/>
                <a:gd name="T8" fmla="*/ 282 w 283"/>
                <a:gd name="T9" fmla="*/ 395 h 396"/>
                <a:gd name="T10" fmla="*/ 282 w 283"/>
                <a:gd name="T11" fmla="*/ 141 h 396"/>
              </a:gdLst>
              <a:ahLst/>
              <a:cxnLst>
                <a:cxn ang="0">
                  <a:pos x="T0" y="T1"/>
                </a:cxn>
                <a:cxn ang="0">
                  <a:pos x="T2" y="T3"/>
                </a:cxn>
                <a:cxn ang="0">
                  <a:pos x="T4" y="T5"/>
                </a:cxn>
                <a:cxn ang="0">
                  <a:pos x="T6" y="T7"/>
                </a:cxn>
                <a:cxn ang="0">
                  <a:pos x="T8" y="T9"/>
                </a:cxn>
                <a:cxn ang="0">
                  <a:pos x="T10" y="T11"/>
                </a:cxn>
              </a:cxnLst>
              <a:rect l="0" t="0" r="r" b="b"/>
              <a:pathLst>
                <a:path w="283" h="396">
                  <a:moveTo>
                    <a:pt x="282" y="141"/>
                  </a:moveTo>
                  <a:cubicBezTo>
                    <a:pt x="282" y="62"/>
                    <a:pt x="220" y="0"/>
                    <a:pt x="141" y="0"/>
                  </a:cubicBezTo>
                  <a:cubicBezTo>
                    <a:pt x="62" y="0"/>
                    <a:pt x="0" y="62"/>
                    <a:pt x="0" y="141"/>
                  </a:cubicBezTo>
                  <a:lnTo>
                    <a:pt x="0" y="395"/>
                  </a:lnTo>
                  <a:lnTo>
                    <a:pt x="282" y="395"/>
                  </a:lnTo>
                  <a:lnTo>
                    <a:pt x="282" y="141"/>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1" name="Line 464"/>
            <p:cNvSpPr>
              <a:spLocks noChangeShapeType="1"/>
            </p:cNvSpPr>
            <p:nvPr/>
          </p:nvSpPr>
          <p:spPr bwMode="auto">
            <a:xfrm flipV="1">
              <a:off x="1656953" y="4101461"/>
              <a:ext cx="0" cy="182563"/>
            </a:xfrm>
            <a:prstGeom prst="line">
              <a:avLst/>
            </a:prstGeom>
            <a:noFill/>
            <a:ln w="25400" cap="flat">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2" name="Freeform 465"/>
            <p:cNvSpPr>
              <a:spLocks noChangeArrowheads="1"/>
            </p:cNvSpPr>
            <p:nvPr/>
          </p:nvSpPr>
          <p:spPr bwMode="auto">
            <a:xfrm>
              <a:off x="1414859" y="4105430"/>
              <a:ext cx="127000" cy="178594"/>
            </a:xfrm>
            <a:custGeom>
              <a:avLst/>
              <a:gdLst>
                <a:gd name="T0" fmla="*/ 282 w 283"/>
                <a:gd name="T1" fmla="*/ 141 h 396"/>
                <a:gd name="T2" fmla="*/ 141 w 283"/>
                <a:gd name="T3" fmla="*/ 0 h 396"/>
                <a:gd name="T4" fmla="*/ 0 w 283"/>
                <a:gd name="T5" fmla="*/ 141 h 396"/>
                <a:gd name="T6" fmla="*/ 0 w 283"/>
                <a:gd name="T7" fmla="*/ 395 h 396"/>
                <a:gd name="T8" fmla="*/ 282 w 283"/>
                <a:gd name="T9" fmla="*/ 395 h 396"/>
                <a:gd name="T10" fmla="*/ 282 w 283"/>
                <a:gd name="T11" fmla="*/ 141 h 396"/>
              </a:gdLst>
              <a:ahLst/>
              <a:cxnLst>
                <a:cxn ang="0">
                  <a:pos x="T0" y="T1"/>
                </a:cxn>
                <a:cxn ang="0">
                  <a:pos x="T2" y="T3"/>
                </a:cxn>
                <a:cxn ang="0">
                  <a:pos x="T4" y="T5"/>
                </a:cxn>
                <a:cxn ang="0">
                  <a:pos x="T6" y="T7"/>
                </a:cxn>
                <a:cxn ang="0">
                  <a:pos x="T8" y="T9"/>
                </a:cxn>
                <a:cxn ang="0">
                  <a:pos x="T10" y="T11"/>
                </a:cxn>
              </a:cxnLst>
              <a:rect l="0" t="0" r="r" b="b"/>
              <a:pathLst>
                <a:path w="283" h="396">
                  <a:moveTo>
                    <a:pt x="282" y="141"/>
                  </a:moveTo>
                  <a:cubicBezTo>
                    <a:pt x="282" y="62"/>
                    <a:pt x="220" y="0"/>
                    <a:pt x="141" y="0"/>
                  </a:cubicBezTo>
                  <a:cubicBezTo>
                    <a:pt x="62" y="0"/>
                    <a:pt x="0" y="62"/>
                    <a:pt x="0" y="141"/>
                  </a:cubicBezTo>
                  <a:lnTo>
                    <a:pt x="0" y="395"/>
                  </a:lnTo>
                  <a:lnTo>
                    <a:pt x="282" y="395"/>
                  </a:lnTo>
                  <a:lnTo>
                    <a:pt x="282" y="141"/>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3" name="Line 466"/>
            <p:cNvSpPr>
              <a:spLocks noChangeShapeType="1"/>
            </p:cNvSpPr>
            <p:nvPr/>
          </p:nvSpPr>
          <p:spPr bwMode="auto">
            <a:xfrm flipV="1">
              <a:off x="1478359" y="4101461"/>
              <a:ext cx="0" cy="182563"/>
            </a:xfrm>
            <a:prstGeom prst="line">
              <a:avLst/>
            </a:prstGeom>
            <a:noFill/>
            <a:ln w="25400" cap="flat">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4" name="Freeform 467"/>
            <p:cNvSpPr>
              <a:spLocks noChangeArrowheads="1"/>
            </p:cNvSpPr>
            <p:nvPr/>
          </p:nvSpPr>
          <p:spPr bwMode="auto">
            <a:xfrm>
              <a:off x="1414859" y="4359430"/>
              <a:ext cx="127000" cy="63500"/>
            </a:xfrm>
            <a:custGeom>
              <a:avLst/>
              <a:gdLst>
                <a:gd name="T0" fmla="*/ 141 w 283"/>
                <a:gd name="T1" fmla="*/ 141 h 142"/>
                <a:gd name="T2" fmla="*/ 0 w 283"/>
                <a:gd name="T3" fmla="*/ 141 h 142"/>
                <a:gd name="T4" fmla="*/ 0 w 283"/>
                <a:gd name="T5" fmla="*/ 0 h 142"/>
                <a:gd name="T6" fmla="*/ 282 w 283"/>
                <a:gd name="T7" fmla="*/ 0 h 142"/>
                <a:gd name="T8" fmla="*/ 282 w 283"/>
                <a:gd name="T9" fmla="*/ 141 h 142"/>
                <a:gd name="T10" fmla="*/ 141 w 283"/>
                <a:gd name="T11" fmla="*/ 141 h 142"/>
              </a:gdLst>
              <a:ahLst/>
              <a:cxnLst>
                <a:cxn ang="0">
                  <a:pos x="T0" y="T1"/>
                </a:cxn>
                <a:cxn ang="0">
                  <a:pos x="T2" y="T3"/>
                </a:cxn>
                <a:cxn ang="0">
                  <a:pos x="T4" y="T5"/>
                </a:cxn>
                <a:cxn ang="0">
                  <a:pos x="T6" y="T7"/>
                </a:cxn>
                <a:cxn ang="0">
                  <a:pos x="T8" y="T9"/>
                </a:cxn>
                <a:cxn ang="0">
                  <a:pos x="T10" y="T11"/>
                </a:cxn>
              </a:cxnLst>
              <a:rect l="0" t="0" r="r" b="b"/>
              <a:pathLst>
                <a:path w="283" h="142">
                  <a:moveTo>
                    <a:pt x="141" y="141"/>
                  </a:moveTo>
                  <a:lnTo>
                    <a:pt x="0" y="141"/>
                  </a:lnTo>
                  <a:lnTo>
                    <a:pt x="0" y="0"/>
                  </a:lnTo>
                  <a:lnTo>
                    <a:pt x="282" y="0"/>
                  </a:lnTo>
                  <a:lnTo>
                    <a:pt x="282" y="141"/>
                  </a:lnTo>
                  <a:lnTo>
                    <a:pt x="141" y="141"/>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5" name="Freeform 468"/>
            <p:cNvSpPr>
              <a:spLocks noChangeArrowheads="1"/>
            </p:cNvSpPr>
            <p:nvPr/>
          </p:nvSpPr>
          <p:spPr bwMode="auto">
            <a:xfrm>
              <a:off x="1593453" y="4359430"/>
              <a:ext cx="127000" cy="63500"/>
            </a:xfrm>
            <a:custGeom>
              <a:avLst/>
              <a:gdLst>
                <a:gd name="T0" fmla="*/ 141 w 283"/>
                <a:gd name="T1" fmla="*/ 141 h 142"/>
                <a:gd name="T2" fmla="*/ 0 w 283"/>
                <a:gd name="T3" fmla="*/ 141 h 142"/>
                <a:gd name="T4" fmla="*/ 0 w 283"/>
                <a:gd name="T5" fmla="*/ 0 h 142"/>
                <a:gd name="T6" fmla="*/ 282 w 283"/>
                <a:gd name="T7" fmla="*/ 0 h 142"/>
                <a:gd name="T8" fmla="*/ 282 w 283"/>
                <a:gd name="T9" fmla="*/ 141 h 142"/>
                <a:gd name="T10" fmla="*/ 141 w 283"/>
                <a:gd name="T11" fmla="*/ 141 h 142"/>
              </a:gdLst>
              <a:ahLst/>
              <a:cxnLst>
                <a:cxn ang="0">
                  <a:pos x="T0" y="T1"/>
                </a:cxn>
                <a:cxn ang="0">
                  <a:pos x="T2" y="T3"/>
                </a:cxn>
                <a:cxn ang="0">
                  <a:pos x="T4" y="T5"/>
                </a:cxn>
                <a:cxn ang="0">
                  <a:pos x="T6" y="T7"/>
                </a:cxn>
                <a:cxn ang="0">
                  <a:pos x="T8" y="T9"/>
                </a:cxn>
                <a:cxn ang="0">
                  <a:pos x="T10" y="T11"/>
                </a:cxn>
              </a:cxnLst>
              <a:rect l="0" t="0" r="r" b="b"/>
              <a:pathLst>
                <a:path w="283" h="142">
                  <a:moveTo>
                    <a:pt x="141" y="141"/>
                  </a:moveTo>
                  <a:lnTo>
                    <a:pt x="0" y="141"/>
                  </a:lnTo>
                  <a:lnTo>
                    <a:pt x="0" y="0"/>
                  </a:lnTo>
                  <a:lnTo>
                    <a:pt x="282" y="0"/>
                  </a:lnTo>
                  <a:lnTo>
                    <a:pt x="282" y="141"/>
                  </a:lnTo>
                  <a:lnTo>
                    <a:pt x="141" y="141"/>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6" name="Line 469"/>
            <p:cNvSpPr>
              <a:spLocks noChangeShapeType="1"/>
            </p:cNvSpPr>
            <p:nvPr/>
          </p:nvSpPr>
          <p:spPr bwMode="auto">
            <a:xfrm>
              <a:off x="1656953" y="4359430"/>
              <a:ext cx="0" cy="63500"/>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7" name="Freeform 470"/>
            <p:cNvSpPr>
              <a:spLocks noChangeArrowheads="1"/>
            </p:cNvSpPr>
            <p:nvPr/>
          </p:nvSpPr>
          <p:spPr bwMode="auto">
            <a:xfrm>
              <a:off x="881063" y="4359430"/>
              <a:ext cx="127000" cy="63500"/>
            </a:xfrm>
            <a:custGeom>
              <a:avLst/>
              <a:gdLst>
                <a:gd name="T0" fmla="*/ 141 w 284"/>
                <a:gd name="T1" fmla="*/ 141 h 142"/>
                <a:gd name="T2" fmla="*/ 0 w 284"/>
                <a:gd name="T3" fmla="*/ 141 h 142"/>
                <a:gd name="T4" fmla="*/ 0 w 284"/>
                <a:gd name="T5" fmla="*/ 0 h 142"/>
                <a:gd name="T6" fmla="*/ 283 w 284"/>
                <a:gd name="T7" fmla="*/ 0 h 142"/>
                <a:gd name="T8" fmla="*/ 283 w 284"/>
                <a:gd name="T9" fmla="*/ 141 h 142"/>
                <a:gd name="T10" fmla="*/ 141 w 284"/>
                <a:gd name="T11" fmla="*/ 141 h 142"/>
              </a:gdLst>
              <a:ahLst/>
              <a:cxnLst>
                <a:cxn ang="0">
                  <a:pos x="T0" y="T1"/>
                </a:cxn>
                <a:cxn ang="0">
                  <a:pos x="T2" y="T3"/>
                </a:cxn>
                <a:cxn ang="0">
                  <a:pos x="T4" y="T5"/>
                </a:cxn>
                <a:cxn ang="0">
                  <a:pos x="T6" y="T7"/>
                </a:cxn>
                <a:cxn ang="0">
                  <a:pos x="T8" y="T9"/>
                </a:cxn>
                <a:cxn ang="0">
                  <a:pos x="T10" y="T11"/>
                </a:cxn>
              </a:cxnLst>
              <a:rect l="0" t="0" r="r" b="b"/>
              <a:pathLst>
                <a:path w="284" h="142">
                  <a:moveTo>
                    <a:pt x="141" y="141"/>
                  </a:moveTo>
                  <a:lnTo>
                    <a:pt x="0" y="141"/>
                  </a:lnTo>
                  <a:lnTo>
                    <a:pt x="0" y="0"/>
                  </a:lnTo>
                  <a:lnTo>
                    <a:pt x="283" y="0"/>
                  </a:lnTo>
                  <a:lnTo>
                    <a:pt x="283" y="141"/>
                  </a:lnTo>
                  <a:lnTo>
                    <a:pt x="141" y="141"/>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8" name="Line 471"/>
            <p:cNvSpPr>
              <a:spLocks noChangeShapeType="1"/>
            </p:cNvSpPr>
            <p:nvPr/>
          </p:nvSpPr>
          <p:spPr bwMode="auto">
            <a:xfrm>
              <a:off x="944563" y="4359430"/>
              <a:ext cx="0" cy="63500"/>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9" name="Freeform 472"/>
            <p:cNvSpPr>
              <a:spLocks noChangeArrowheads="1"/>
            </p:cNvSpPr>
            <p:nvPr/>
          </p:nvSpPr>
          <p:spPr bwMode="auto">
            <a:xfrm>
              <a:off x="1059656" y="4359430"/>
              <a:ext cx="127000" cy="63500"/>
            </a:xfrm>
            <a:custGeom>
              <a:avLst/>
              <a:gdLst>
                <a:gd name="T0" fmla="*/ 142 w 284"/>
                <a:gd name="T1" fmla="*/ 141 h 142"/>
                <a:gd name="T2" fmla="*/ 0 w 284"/>
                <a:gd name="T3" fmla="*/ 141 h 142"/>
                <a:gd name="T4" fmla="*/ 0 w 284"/>
                <a:gd name="T5" fmla="*/ 0 h 142"/>
                <a:gd name="T6" fmla="*/ 283 w 284"/>
                <a:gd name="T7" fmla="*/ 0 h 142"/>
                <a:gd name="T8" fmla="*/ 283 w 284"/>
                <a:gd name="T9" fmla="*/ 141 h 142"/>
                <a:gd name="T10" fmla="*/ 142 w 284"/>
                <a:gd name="T11" fmla="*/ 141 h 142"/>
              </a:gdLst>
              <a:ahLst/>
              <a:cxnLst>
                <a:cxn ang="0">
                  <a:pos x="T0" y="T1"/>
                </a:cxn>
                <a:cxn ang="0">
                  <a:pos x="T2" y="T3"/>
                </a:cxn>
                <a:cxn ang="0">
                  <a:pos x="T4" y="T5"/>
                </a:cxn>
                <a:cxn ang="0">
                  <a:pos x="T6" y="T7"/>
                </a:cxn>
                <a:cxn ang="0">
                  <a:pos x="T8" y="T9"/>
                </a:cxn>
                <a:cxn ang="0">
                  <a:pos x="T10" y="T11"/>
                </a:cxn>
              </a:cxnLst>
              <a:rect l="0" t="0" r="r" b="b"/>
              <a:pathLst>
                <a:path w="284" h="142">
                  <a:moveTo>
                    <a:pt x="142" y="141"/>
                  </a:moveTo>
                  <a:lnTo>
                    <a:pt x="0" y="141"/>
                  </a:lnTo>
                  <a:lnTo>
                    <a:pt x="0" y="0"/>
                  </a:lnTo>
                  <a:lnTo>
                    <a:pt x="283" y="0"/>
                  </a:lnTo>
                  <a:lnTo>
                    <a:pt x="283" y="141"/>
                  </a:lnTo>
                  <a:lnTo>
                    <a:pt x="142" y="141"/>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30" name="Line 473"/>
            <p:cNvSpPr>
              <a:spLocks noChangeShapeType="1"/>
            </p:cNvSpPr>
            <p:nvPr/>
          </p:nvSpPr>
          <p:spPr bwMode="auto">
            <a:xfrm>
              <a:off x="1123156" y="4359430"/>
              <a:ext cx="0" cy="63500"/>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31" name="Freeform 474"/>
            <p:cNvSpPr>
              <a:spLocks noChangeArrowheads="1"/>
            </p:cNvSpPr>
            <p:nvPr/>
          </p:nvSpPr>
          <p:spPr bwMode="auto">
            <a:xfrm>
              <a:off x="1224359" y="4456976"/>
              <a:ext cx="152798" cy="39688"/>
            </a:xfrm>
            <a:custGeom>
              <a:avLst/>
              <a:gdLst>
                <a:gd name="T0" fmla="*/ 0 w 340"/>
                <a:gd name="T1" fmla="*/ 85 h 86"/>
                <a:gd name="T2" fmla="*/ 0 w 340"/>
                <a:gd name="T3" fmla="*/ 0 h 86"/>
                <a:gd name="T4" fmla="*/ 339 w 340"/>
                <a:gd name="T5" fmla="*/ 0 h 86"/>
                <a:gd name="T6" fmla="*/ 339 w 340"/>
                <a:gd name="T7" fmla="*/ 85 h 86"/>
              </a:gdLst>
              <a:ahLst/>
              <a:cxnLst>
                <a:cxn ang="0">
                  <a:pos x="T0" y="T1"/>
                </a:cxn>
                <a:cxn ang="0">
                  <a:pos x="T2" y="T3"/>
                </a:cxn>
                <a:cxn ang="0">
                  <a:pos x="T4" y="T5"/>
                </a:cxn>
                <a:cxn ang="0">
                  <a:pos x="T6" y="T7"/>
                </a:cxn>
              </a:cxnLst>
              <a:rect l="0" t="0" r="r" b="b"/>
              <a:pathLst>
                <a:path w="340" h="86">
                  <a:moveTo>
                    <a:pt x="0" y="85"/>
                  </a:moveTo>
                  <a:lnTo>
                    <a:pt x="0" y="0"/>
                  </a:lnTo>
                  <a:lnTo>
                    <a:pt x="339" y="0"/>
                  </a:lnTo>
                  <a:lnTo>
                    <a:pt x="339" y="85"/>
                  </a:lnTo>
                </a:path>
              </a:pathLst>
            </a:custGeom>
            <a:noFill/>
            <a:ln w="25400" cap="flat">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32" name="Freeform 475"/>
            <p:cNvSpPr>
              <a:spLocks noChangeArrowheads="1"/>
            </p:cNvSpPr>
            <p:nvPr/>
          </p:nvSpPr>
          <p:spPr bwMode="auto">
            <a:xfrm>
              <a:off x="881063" y="3825634"/>
              <a:ext cx="839390" cy="228203"/>
            </a:xfrm>
            <a:custGeom>
              <a:avLst/>
              <a:gdLst>
                <a:gd name="T0" fmla="*/ 1863 w 1864"/>
                <a:gd name="T1" fmla="*/ 508 h 509"/>
                <a:gd name="T2" fmla="*/ 0 w 1864"/>
                <a:gd name="T3" fmla="*/ 508 h 509"/>
                <a:gd name="T4" fmla="*/ 0 w 1864"/>
                <a:gd name="T5" fmla="*/ 254 h 509"/>
                <a:gd name="T6" fmla="*/ 1863 w 1864"/>
                <a:gd name="T7" fmla="*/ 0 h 509"/>
                <a:gd name="T8" fmla="*/ 1863 w 1864"/>
                <a:gd name="T9" fmla="*/ 508 h 509"/>
              </a:gdLst>
              <a:ahLst/>
              <a:cxnLst>
                <a:cxn ang="0">
                  <a:pos x="T0" y="T1"/>
                </a:cxn>
                <a:cxn ang="0">
                  <a:pos x="T2" y="T3"/>
                </a:cxn>
                <a:cxn ang="0">
                  <a:pos x="T4" y="T5"/>
                </a:cxn>
                <a:cxn ang="0">
                  <a:pos x="T6" y="T7"/>
                </a:cxn>
                <a:cxn ang="0">
                  <a:pos x="T8" y="T9"/>
                </a:cxn>
              </a:cxnLst>
              <a:rect l="0" t="0" r="r" b="b"/>
              <a:pathLst>
                <a:path w="1864" h="509">
                  <a:moveTo>
                    <a:pt x="1863" y="508"/>
                  </a:moveTo>
                  <a:lnTo>
                    <a:pt x="0" y="508"/>
                  </a:lnTo>
                  <a:lnTo>
                    <a:pt x="0" y="254"/>
                  </a:lnTo>
                  <a:lnTo>
                    <a:pt x="1863" y="0"/>
                  </a:lnTo>
                  <a:lnTo>
                    <a:pt x="1863" y="508"/>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33" name="Line 476"/>
            <p:cNvSpPr>
              <a:spLocks noChangeShapeType="1"/>
            </p:cNvSpPr>
            <p:nvPr/>
          </p:nvSpPr>
          <p:spPr bwMode="auto">
            <a:xfrm flipH="1">
              <a:off x="881063" y="4016134"/>
              <a:ext cx="841375" cy="1984"/>
            </a:xfrm>
            <a:prstGeom prst="line">
              <a:avLst/>
            </a:prstGeom>
            <a:noFill/>
            <a:ln w="25400" cap="flat">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34" name="Line 477"/>
            <p:cNvSpPr>
              <a:spLocks noChangeShapeType="1"/>
            </p:cNvSpPr>
            <p:nvPr/>
          </p:nvSpPr>
          <p:spPr bwMode="auto">
            <a:xfrm flipH="1">
              <a:off x="881063" y="3978430"/>
              <a:ext cx="841375" cy="1985"/>
            </a:xfrm>
            <a:prstGeom prst="line">
              <a:avLst/>
            </a:prstGeom>
            <a:noFill/>
            <a:ln w="25400" cap="flat">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35" name="Freeform 478"/>
            <p:cNvSpPr>
              <a:spLocks noChangeArrowheads="1"/>
            </p:cNvSpPr>
            <p:nvPr/>
          </p:nvSpPr>
          <p:spPr bwMode="auto">
            <a:xfrm>
              <a:off x="996156" y="3482336"/>
              <a:ext cx="115094" cy="39688"/>
            </a:xfrm>
            <a:custGeom>
              <a:avLst/>
              <a:gdLst>
                <a:gd name="T0" fmla="*/ 212 w 255"/>
                <a:gd name="T1" fmla="*/ 85 h 86"/>
                <a:gd name="T2" fmla="*/ 43 w 255"/>
                <a:gd name="T3" fmla="*/ 85 h 86"/>
                <a:gd name="T4" fmla="*/ 0 w 255"/>
                <a:gd name="T5" fmla="*/ 43 h 86"/>
                <a:gd name="T6" fmla="*/ 0 w 255"/>
                <a:gd name="T7" fmla="*/ 43 h 86"/>
                <a:gd name="T8" fmla="*/ 43 w 255"/>
                <a:gd name="T9" fmla="*/ 0 h 86"/>
                <a:gd name="T10" fmla="*/ 212 w 255"/>
                <a:gd name="T11" fmla="*/ 0 h 86"/>
                <a:gd name="T12" fmla="*/ 254 w 255"/>
                <a:gd name="T13" fmla="*/ 43 h 86"/>
                <a:gd name="T14" fmla="*/ 254 w 255"/>
                <a:gd name="T15" fmla="*/ 43 h 86"/>
                <a:gd name="T16" fmla="*/ 212 w 255"/>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86">
                  <a:moveTo>
                    <a:pt x="212" y="85"/>
                  </a:moveTo>
                  <a:lnTo>
                    <a:pt x="43" y="85"/>
                  </a:lnTo>
                  <a:cubicBezTo>
                    <a:pt x="20" y="85"/>
                    <a:pt x="0" y="65"/>
                    <a:pt x="0" y="43"/>
                  </a:cubicBezTo>
                  <a:lnTo>
                    <a:pt x="0" y="43"/>
                  </a:lnTo>
                  <a:cubicBezTo>
                    <a:pt x="0" y="20"/>
                    <a:pt x="20" y="0"/>
                    <a:pt x="43" y="0"/>
                  </a:cubicBezTo>
                  <a:lnTo>
                    <a:pt x="212" y="0"/>
                  </a:lnTo>
                  <a:cubicBezTo>
                    <a:pt x="235" y="0"/>
                    <a:pt x="254" y="20"/>
                    <a:pt x="254" y="43"/>
                  </a:cubicBezTo>
                  <a:lnTo>
                    <a:pt x="254" y="43"/>
                  </a:lnTo>
                  <a:cubicBezTo>
                    <a:pt x="254" y="68"/>
                    <a:pt x="235" y="85"/>
                    <a:pt x="212" y="85"/>
                  </a:cubicBez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36" name="Freeform 479"/>
            <p:cNvSpPr>
              <a:spLocks noChangeArrowheads="1"/>
            </p:cNvSpPr>
            <p:nvPr/>
          </p:nvSpPr>
          <p:spPr bwMode="auto">
            <a:xfrm>
              <a:off x="996155" y="3520040"/>
              <a:ext cx="114645" cy="394456"/>
            </a:xfrm>
            <a:custGeom>
              <a:avLst/>
              <a:gdLst>
                <a:gd name="T0" fmla="*/ 0 w 255"/>
                <a:gd name="T1" fmla="*/ 875 h 876"/>
                <a:gd name="T2" fmla="*/ 29 w 255"/>
                <a:gd name="T3" fmla="*/ 0 h 876"/>
                <a:gd name="T4" fmla="*/ 226 w 255"/>
                <a:gd name="T5" fmla="*/ 0 h 876"/>
                <a:gd name="T6" fmla="*/ 254 w 255"/>
                <a:gd name="T7" fmla="*/ 875 h 876"/>
                <a:gd name="connsiteX0" fmla="*/ 0 w 9961"/>
                <a:gd name="connsiteY0" fmla="*/ 9989 h 9989"/>
                <a:gd name="connsiteX1" fmla="*/ 1137 w 9961"/>
                <a:gd name="connsiteY1" fmla="*/ 0 h 9989"/>
                <a:gd name="connsiteX2" fmla="*/ 8863 w 9961"/>
                <a:gd name="connsiteY2" fmla="*/ 0 h 9989"/>
                <a:gd name="connsiteX3" fmla="*/ 9961 w 9961"/>
                <a:gd name="connsiteY3" fmla="*/ 9667 h 9989"/>
              </a:gdLst>
              <a:ahLst/>
              <a:cxnLst>
                <a:cxn ang="0">
                  <a:pos x="connsiteX0" y="connsiteY0"/>
                </a:cxn>
                <a:cxn ang="0">
                  <a:pos x="connsiteX1" y="connsiteY1"/>
                </a:cxn>
                <a:cxn ang="0">
                  <a:pos x="connsiteX2" y="connsiteY2"/>
                </a:cxn>
                <a:cxn ang="0">
                  <a:pos x="connsiteX3" y="connsiteY3"/>
                </a:cxn>
              </a:cxnLst>
              <a:rect l="l" t="t" r="r" b="b"/>
              <a:pathLst>
                <a:path w="9961" h="9989">
                  <a:moveTo>
                    <a:pt x="0" y="9989"/>
                  </a:moveTo>
                  <a:lnTo>
                    <a:pt x="1137" y="0"/>
                  </a:lnTo>
                  <a:lnTo>
                    <a:pt x="8863" y="0"/>
                  </a:lnTo>
                  <a:cubicBezTo>
                    <a:pt x="9229" y="3330"/>
                    <a:pt x="9595" y="6337"/>
                    <a:pt x="9961" y="9667"/>
                  </a:cubicBez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37" name="Line 480"/>
            <p:cNvSpPr>
              <a:spLocks noChangeShapeType="1"/>
            </p:cNvSpPr>
            <p:nvPr/>
          </p:nvSpPr>
          <p:spPr bwMode="auto">
            <a:xfrm>
              <a:off x="1010046" y="3825634"/>
              <a:ext cx="91440" cy="0"/>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38" name="Freeform 481"/>
            <p:cNvSpPr>
              <a:spLocks noChangeArrowheads="1"/>
            </p:cNvSpPr>
            <p:nvPr/>
          </p:nvSpPr>
          <p:spPr bwMode="auto">
            <a:xfrm>
              <a:off x="1200546" y="3482336"/>
              <a:ext cx="115094" cy="39688"/>
            </a:xfrm>
            <a:custGeom>
              <a:avLst/>
              <a:gdLst>
                <a:gd name="T0" fmla="*/ 212 w 255"/>
                <a:gd name="T1" fmla="*/ 85 h 86"/>
                <a:gd name="T2" fmla="*/ 42 w 255"/>
                <a:gd name="T3" fmla="*/ 85 h 86"/>
                <a:gd name="T4" fmla="*/ 0 w 255"/>
                <a:gd name="T5" fmla="*/ 43 h 86"/>
                <a:gd name="T6" fmla="*/ 0 w 255"/>
                <a:gd name="T7" fmla="*/ 43 h 86"/>
                <a:gd name="T8" fmla="*/ 42 w 255"/>
                <a:gd name="T9" fmla="*/ 0 h 86"/>
                <a:gd name="T10" fmla="*/ 212 w 255"/>
                <a:gd name="T11" fmla="*/ 0 h 86"/>
                <a:gd name="T12" fmla="*/ 254 w 255"/>
                <a:gd name="T13" fmla="*/ 43 h 86"/>
                <a:gd name="T14" fmla="*/ 254 w 255"/>
                <a:gd name="T15" fmla="*/ 43 h 86"/>
                <a:gd name="T16" fmla="*/ 212 w 255"/>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86">
                  <a:moveTo>
                    <a:pt x="212" y="85"/>
                  </a:moveTo>
                  <a:lnTo>
                    <a:pt x="42" y="85"/>
                  </a:lnTo>
                  <a:cubicBezTo>
                    <a:pt x="20" y="85"/>
                    <a:pt x="0" y="65"/>
                    <a:pt x="0" y="43"/>
                  </a:cubicBezTo>
                  <a:lnTo>
                    <a:pt x="0" y="43"/>
                  </a:lnTo>
                  <a:cubicBezTo>
                    <a:pt x="0" y="20"/>
                    <a:pt x="20" y="0"/>
                    <a:pt x="42" y="0"/>
                  </a:cubicBezTo>
                  <a:lnTo>
                    <a:pt x="212" y="0"/>
                  </a:lnTo>
                  <a:cubicBezTo>
                    <a:pt x="234" y="0"/>
                    <a:pt x="254" y="20"/>
                    <a:pt x="254" y="43"/>
                  </a:cubicBezTo>
                  <a:lnTo>
                    <a:pt x="254" y="43"/>
                  </a:lnTo>
                  <a:cubicBezTo>
                    <a:pt x="254" y="68"/>
                    <a:pt x="234" y="85"/>
                    <a:pt x="212" y="85"/>
                  </a:cubicBez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39" name="Freeform 482"/>
            <p:cNvSpPr>
              <a:spLocks noChangeArrowheads="1"/>
            </p:cNvSpPr>
            <p:nvPr/>
          </p:nvSpPr>
          <p:spPr bwMode="auto">
            <a:xfrm>
              <a:off x="1218406" y="3406930"/>
              <a:ext cx="77390" cy="39688"/>
            </a:xfrm>
            <a:custGeom>
              <a:avLst/>
              <a:gdLst>
                <a:gd name="T0" fmla="*/ 127 w 171"/>
                <a:gd name="T1" fmla="*/ 85 h 86"/>
                <a:gd name="T2" fmla="*/ 43 w 171"/>
                <a:gd name="T3" fmla="*/ 85 h 86"/>
                <a:gd name="T4" fmla="*/ 0 w 171"/>
                <a:gd name="T5" fmla="*/ 42 h 86"/>
                <a:gd name="T6" fmla="*/ 0 w 171"/>
                <a:gd name="T7" fmla="*/ 42 h 86"/>
                <a:gd name="T8" fmla="*/ 43 w 171"/>
                <a:gd name="T9" fmla="*/ 0 h 86"/>
                <a:gd name="T10" fmla="*/ 127 w 171"/>
                <a:gd name="T11" fmla="*/ 0 h 86"/>
                <a:gd name="T12" fmla="*/ 170 w 171"/>
                <a:gd name="T13" fmla="*/ 42 h 86"/>
                <a:gd name="T14" fmla="*/ 170 w 171"/>
                <a:gd name="T15" fmla="*/ 42 h 86"/>
                <a:gd name="T16" fmla="*/ 127 w 171"/>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86">
                  <a:moveTo>
                    <a:pt x="127" y="85"/>
                  </a:moveTo>
                  <a:lnTo>
                    <a:pt x="43" y="85"/>
                  </a:lnTo>
                  <a:cubicBezTo>
                    <a:pt x="20" y="85"/>
                    <a:pt x="0" y="65"/>
                    <a:pt x="0" y="42"/>
                  </a:cubicBezTo>
                  <a:lnTo>
                    <a:pt x="0" y="42"/>
                  </a:lnTo>
                  <a:cubicBezTo>
                    <a:pt x="0" y="20"/>
                    <a:pt x="20" y="0"/>
                    <a:pt x="43" y="0"/>
                  </a:cubicBezTo>
                  <a:lnTo>
                    <a:pt x="127" y="0"/>
                  </a:lnTo>
                  <a:cubicBezTo>
                    <a:pt x="150" y="0"/>
                    <a:pt x="170" y="20"/>
                    <a:pt x="170" y="42"/>
                  </a:cubicBezTo>
                  <a:lnTo>
                    <a:pt x="170" y="42"/>
                  </a:lnTo>
                  <a:cubicBezTo>
                    <a:pt x="170" y="68"/>
                    <a:pt x="150" y="85"/>
                    <a:pt x="127" y="85"/>
                  </a:cubicBez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40" name="Freeform 483"/>
            <p:cNvSpPr>
              <a:spLocks noChangeArrowheads="1"/>
            </p:cNvSpPr>
            <p:nvPr/>
          </p:nvSpPr>
          <p:spPr bwMode="auto">
            <a:xfrm>
              <a:off x="914796" y="3406930"/>
              <a:ext cx="158750" cy="39688"/>
            </a:xfrm>
            <a:custGeom>
              <a:avLst/>
              <a:gdLst>
                <a:gd name="T0" fmla="*/ 310 w 354"/>
                <a:gd name="T1" fmla="*/ 85 h 86"/>
                <a:gd name="T2" fmla="*/ 42 w 354"/>
                <a:gd name="T3" fmla="*/ 85 h 86"/>
                <a:gd name="T4" fmla="*/ 0 w 354"/>
                <a:gd name="T5" fmla="*/ 42 h 86"/>
                <a:gd name="T6" fmla="*/ 0 w 354"/>
                <a:gd name="T7" fmla="*/ 42 h 86"/>
                <a:gd name="T8" fmla="*/ 42 w 354"/>
                <a:gd name="T9" fmla="*/ 0 h 86"/>
                <a:gd name="T10" fmla="*/ 310 w 354"/>
                <a:gd name="T11" fmla="*/ 0 h 86"/>
                <a:gd name="T12" fmla="*/ 353 w 354"/>
                <a:gd name="T13" fmla="*/ 42 h 86"/>
                <a:gd name="T14" fmla="*/ 353 w 354"/>
                <a:gd name="T15" fmla="*/ 42 h 86"/>
                <a:gd name="T16" fmla="*/ 310 w 354"/>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86">
                  <a:moveTo>
                    <a:pt x="310" y="85"/>
                  </a:moveTo>
                  <a:lnTo>
                    <a:pt x="42" y="85"/>
                  </a:lnTo>
                  <a:cubicBezTo>
                    <a:pt x="20" y="85"/>
                    <a:pt x="0" y="65"/>
                    <a:pt x="0" y="42"/>
                  </a:cubicBezTo>
                  <a:lnTo>
                    <a:pt x="0" y="42"/>
                  </a:lnTo>
                  <a:cubicBezTo>
                    <a:pt x="0" y="20"/>
                    <a:pt x="20" y="0"/>
                    <a:pt x="42" y="0"/>
                  </a:cubicBezTo>
                  <a:lnTo>
                    <a:pt x="310" y="0"/>
                  </a:lnTo>
                  <a:cubicBezTo>
                    <a:pt x="333" y="0"/>
                    <a:pt x="353" y="20"/>
                    <a:pt x="353" y="42"/>
                  </a:cubicBezTo>
                  <a:lnTo>
                    <a:pt x="353" y="42"/>
                  </a:lnTo>
                  <a:cubicBezTo>
                    <a:pt x="353" y="68"/>
                    <a:pt x="333" y="85"/>
                    <a:pt x="310" y="85"/>
                  </a:cubicBez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41" name="Freeform 484"/>
            <p:cNvSpPr>
              <a:spLocks noChangeArrowheads="1"/>
            </p:cNvSpPr>
            <p:nvPr/>
          </p:nvSpPr>
          <p:spPr bwMode="auto">
            <a:xfrm>
              <a:off x="756046" y="3291836"/>
              <a:ext cx="521891" cy="77391"/>
            </a:xfrm>
            <a:custGeom>
              <a:avLst/>
              <a:gdLst>
                <a:gd name="T0" fmla="*/ 1073 w 1158"/>
                <a:gd name="T1" fmla="*/ 169 h 170"/>
                <a:gd name="T2" fmla="*/ 85 w 1158"/>
                <a:gd name="T3" fmla="*/ 169 h 170"/>
                <a:gd name="T4" fmla="*/ 0 w 1158"/>
                <a:gd name="T5" fmla="*/ 85 h 170"/>
                <a:gd name="T6" fmla="*/ 0 w 1158"/>
                <a:gd name="T7" fmla="*/ 85 h 170"/>
                <a:gd name="T8" fmla="*/ 85 w 1158"/>
                <a:gd name="T9" fmla="*/ 0 h 170"/>
                <a:gd name="T10" fmla="*/ 1073 w 1158"/>
                <a:gd name="T11" fmla="*/ 0 h 170"/>
                <a:gd name="T12" fmla="*/ 1157 w 1158"/>
                <a:gd name="T13" fmla="*/ 85 h 170"/>
                <a:gd name="T14" fmla="*/ 1157 w 1158"/>
                <a:gd name="T15" fmla="*/ 85 h 170"/>
                <a:gd name="T16" fmla="*/ 1073 w 1158"/>
                <a:gd name="T17"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8" h="170">
                  <a:moveTo>
                    <a:pt x="1073" y="169"/>
                  </a:moveTo>
                  <a:lnTo>
                    <a:pt x="85" y="169"/>
                  </a:lnTo>
                  <a:cubicBezTo>
                    <a:pt x="37" y="169"/>
                    <a:pt x="0" y="133"/>
                    <a:pt x="0" y="85"/>
                  </a:cubicBezTo>
                  <a:lnTo>
                    <a:pt x="0" y="85"/>
                  </a:lnTo>
                  <a:cubicBezTo>
                    <a:pt x="0" y="37"/>
                    <a:pt x="37" y="0"/>
                    <a:pt x="85" y="0"/>
                  </a:cubicBezTo>
                  <a:lnTo>
                    <a:pt x="1073" y="0"/>
                  </a:lnTo>
                  <a:cubicBezTo>
                    <a:pt x="1121" y="0"/>
                    <a:pt x="1157" y="37"/>
                    <a:pt x="1157" y="85"/>
                  </a:cubicBezTo>
                  <a:lnTo>
                    <a:pt x="1157" y="85"/>
                  </a:lnTo>
                  <a:cubicBezTo>
                    <a:pt x="1157" y="133"/>
                    <a:pt x="1121" y="169"/>
                    <a:pt x="1073" y="169"/>
                  </a:cubicBez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42" name="Freeform 485"/>
            <p:cNvSpPr>
              <a:spLocks noChangeArrowheads="1"/>
            </p:cNvSpPr>
            <p:nvPr/>
          </p:nvSpPr>
          <p:spPr bwMode="auto">
            <a:xfrm>
              <a:off x="646906" y="3406930"/>
              <a:ext cx="210344" cy="39688"/>
            </a:xfrm>
            <a:custGeom>
              <a:avLst/>
              <a:gdLst>
                <a:gd name="T0" fmla="*/ 424 w 467"/>
                <a:gd name="T1" fmla="*/ 85 h 86"/>
                <a:gd name="T2" fmla="*/ 43 w 467"/>
                <a:gd name="T3" fmla="*/ 85 h 86"/>
                <a:gd name="T4" fmla="*/ 0 w 467"/>
                <a:gd name="T5" fmla="*/ 42 h 86"/>
                <a:gd name="T6" fmla="*/ 0 w 467"/>
                <a:gd name="T7" fmla="*/ 42 h 86"/>
                <a:gd name="T8" fmla="*/ 43 w 467"/>
                <a:gd name="T9" fmla="*/ 0 h 86"/>
                <a:gd name="T10" fmla="*/ 424 w 467"/>
                <a:gd name="T11" fmla="*/ 0 h 86"/>
                <a:gd name="T12" fmla="*/ 466 w 467"/>
                <a:gd name="T13" fmla="*/ 42 h 86"/>
                <a:gd name="T14" fmla="*/ 466 w 467"/>
                <a:gd name="T15" fmla="*/ 42 h 86"/>
                <a:gd name="T16" fmla="*/ 424 w 467"/>
                <a:gd name="T17" fmla="*/ 8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86">
                  <a:moveTo>
                    <a:pt x="424" y="85"/>
                  </a:moveTo>
                  <a:lnTo>
                    <a:pt x="43" y="85"/>
                  </a:lnTo>
                  <a:cubicBezTo>
                    <a:pt x="20" y="85"/>
                    <a:pt x="0" y="65"/>
                    <a:pt x="0" y="42"/>
                  </a:cubicBezTo>
                  <a:lnTo>
                    <a:pt x="0" y="42"/>
                  </a:lnTo>
                  <a:cubicBezTo>
                    <a:pt x="0" y="20"/>
                    <a:pt x="20" y="0"/>
                    <a:pt x="43" y="0"/>
                  </a:cubicBezTo>
                  <a:lnTo>
                    <a:pt x="424" y="0"/>
                  </a:lnTo>
                  <a:cubicBezTo>
                    <a:pt x="446" y="0"/>
                    <a:pt x="466" y="20"/>
                    <a:pt x="466" y="42"/>
                  </a:cubicBezTo>
                  <a:lnTo>
                    <a:pt x="466" y="42"/>
                  </a:lnTo>
                  <a:cubicBezTo>
                    <a:pt x="466" y="68"/>
                    <a:pt x="446" y="85"/>
                    <a:pt x="424" y="85"/>
                  </a:cubicBez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43" name="Freeform 486"/>
            <p:cNvSpPr>
              <a:spLocks noChangeArrowheads="1"/>
            </p:cNvSpPr>
            <p:nvPr/>
          </p:nvSpPr>
          <p:spPr bwMode="auto">
            <a:xfrm>
              <a:off x="1200546" y="3520040"/>
              <a:ext cx="111125" cy="369094"/>
            </a:xfrm>
            <a:custGeom>
              <a:avLst/>
              <a:gdLst>
                <a:gd name="T0" fmla="*/ 0 w 249"/>
                <a:gd name="T1" fmla="*/ 818 h 819"/>
                <a:gd name="T2" fmla="*/ 25 w 249"/>
                <a:gd name="T3" fmla="*/ 0 h 819"/>
                <a:gd name="T4" fmla="*/ 223 w 249"/>
                <a:gd name="T5" fmla="*/ 0 h 819"/>
                <a:gd name="T6" fmla="*/ 248 w 249"/>
                <a:gd name="T7" fmla="*/ 790 h 819"/>
              </a:gdLst>
              <a:ahLst/>
              <a:cxnLst>
                <a:cxn ang="0">
                  <a:pos x="T0" y="T1"/>
                </a:cxn>
                <a:cxn ang="0">
                  <a:pos x="T2" y="T3"/>
                </a:cxn>
                <a:cxn ang="0">
                  <a:pos x="T4" y="T5"/>
                </a:cxn>
                <a:cxn ang="0">
                  <a:pos x="T6" y="T7"/>
                </a:cxn>
              </a:cxnLst>
              <a:rect l="0" t="0" r="r" b="b"/>
              <a:pathLst>
                <a:path w="249" h="819">
                  <a:moveTo>
                    <a:pt x="0" y="818"/>
                  </a:moveTo>
                  <a:lnTo>
                    <a:pt x="25" y="0"/>
                  </a:lnTo>
                  <a:lnTo>
                    <a:pt x="223" y="0"/>
                  </a:lnTo>
                  <a:lnTo>
                    <a:pt x="248" y="790"/>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44" name="Line 487"/>
            <p:cNvSpPr>
              <a:spLocks noChangeShapeType="1"/>
            </p:cNvSpPr>
            <p:nvPr/>
          </p:nvSpPr>
          <p:spPr bwMode="auto">
            <a:xfrm>
              <a:off x="1212453" y="3825634"/>
              <a:ext cx="91440" cy="0"/>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grpSp>
      <p:grpSp>
        <p:nvGrpSpPr>
          <p:cNvPr id="45" name="Group 44"/>
          <p:cNvGrpSpPr/>
          <p:nvPr/>
        </p:nvGrpSpPr>
        <p:grpSpPr>
          <a:xfrm>
            <a:off x="8085481" y="4170645"/>
            <a:ext cx="95329" cy="193733"/>
            <a:chOff x="7310438" y="4252274"/>
            <a:chExt cx="123031" cy="250031"/>
          </a:xfrm>
        </p:grpSpPr>
        <p:sp>
          <p:nvSpPr>
            <p:cNvPr id="46"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1">
                  <a:lumMod val="75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47" name="Line 394"/>
            <p:cNvSpPr>
              <a:spLocks noChangeShapeType="1"/>
            </p:cNvSpPr>
            <p:nvPr/>
          </p:nvSpPr>
          <p:spPr bwMode="auto">
            <a:xfrm>
              <a:off x="7371953" y="4391180"/>
              <a:ext cx="0" cy="111125"/>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grpSp>
      <p:grpSp>
        <p:nvGrpSpPr>
          <p:cNvPr id="48" name="Group 47"/>
          <p:cNvGrpSpPr/>
          <p:nvPr/>
        </p:nvGrpSpPr>
        <p:grpSpPr>
          <a:xfrm>
            <a:off x="8250120" y="4114347"/>
            <a:ext cx="123031" cy="250031"/>
            <a:chOff x="7310438" y="4252274"/>
            <a:chExt cx="123031" cy="250031"/>
          </a:xfrm>
        </p:grpSpPr>
        <p:sp>
          <p:nvSpPr>
            <p:cNvPr id="49"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1">
                  <a:lumMod val="75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50" name="Line 394"/>
            <p:cNvSpPr>
              <a:spLocks noChangeShapeType="1"/>
            </p:cNvSpPr>
            <p:nvPr/>
          </p:nvSpPr>
          <p:spPr bwMode="auto">
            <a:xfrm>
              <a:off x="7371953" y="4391180"/>
              <a:ext cx="0" cy="111125"/>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grpSp>
      <p:grpSp>
        <p:nvGrpSpPr>
          <p:cNvPr id="51" name="Group 50"/>
          <p:cNvGrpSpPr/>
          <p:nvPr/>
        </p:nvGrpSpPr>
        <p:grpSpPr>
          <a:xfrm>
            <a:off x="3986789" y="3619303"/>
            <a:ext cx="999352" cy="745075"/>
            <a:chOff x="3918862" y="3619303"/>
            <a:chExt cx="999352" cy="745075"/>
          </a:xfrm>
        </p:grpSpPr>
        <p:grpSp>
          <p:nvGrpSpPr>
            <p:cNvPr id="52" name="Group 51"/>
            <p:cNvGrpSpPr/>
            <p:nvPr/>
          </p:nvGrpSpPr>
          <p:grpSpPr>
            <a:xfrm>
              <a:off x="4339958" y="4114347"/>
              <a:ext cx="123031" cy="250031"/>
              <a:chOff x="7310438" y="4252274"/>
              <a:chExt cx="123031" cy="250031"/>
            </a:xfrm>
          </p:grpSpPr>
          <p:sp>
            <p:nvSpPr>
              <p:cNvPr id="73"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bg1">
                    <a:lumMod val="75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74" name="Line 394"/>
              <p:cNvSpPr>
                <a:spLocks noChangeShapeType="1"/>
              </p:cNvSpPr>
              <p:nvPr/>
            </p:nvSpPr>
            <p:spPr bwMode="auto">
              <a:xfrm>
                <a:off x="7371953" y="4391180"/>
                <a:ext cx="0" cy="111125"/>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grpSp>
        <p:grpSp>
          <p:nvGrpSpPr>
            <p:cNvPr id="53" name="Group 52"/>
            <p:cNvGrpSpPr/>
            <p:nvPr/>
          </p:nvGrpSpPr>
          <p:grpSpPr>
            <a:xfrm>
              <a:off x="3918862" y="4077693"/>
              <a:ext cx="354742" cy="279797"/>
              <a:chOff x="6605984" y="4218540"/>
              <a:chExt cx="354742" cy="279797"/>
            </a:xfrm>
          </p:grpSpPr>
          <p:sp>
            <p:nvSpPr>
              <p:cNvPr id="67" name="Freeform 341"/>
              <p:cNvSpPr>
                <a:spLocks noChangeArrowheads="1"/>
              </p:cNvSpPr>
              <p:nvPr/>
            </p:nvSpPr>
            <p:spPr bwMode="auto">
              <a:xfrm>
                <a:off x="6605984" y="4218540"/>
                <a:ext cx="354742" cy="100758"/>
              </a:xfrm>
              <a:custGeom>
                <a:avLst/>
                <a:gdLst>
                  <a:gd name="T0" fmla="*/ 395 w 791"/>
                  <a:gd name="T1" fmla="*/ 85 h 227"/>
                  <a:gd name="T2" fmla="*/ 57 w 791"/>
                  <a:gd name="T3" fmla="*/ 226 h 227"/>
                  <a:gd name="T4" fmla="*/ 0 w 791"/>
                  <a:gd name="T5" fmla="*/ 226 h 227"/>
                  <a:gd name="T6" fmla="*/ 0 w 791"/>
                  <a:gd name="T7" fmla="*/ 169 h 227"/>
                  <a:gd name="T8" fmla="*/ 395 w 791"/>
                  <a:gd name="T9" fmla="*/ 0 h 227"/>
                  <a:gd name="T10" fmla="*/ 790 w 791"/>
                  <a:gd name="T11" fmla="*/ 169 h 227"/>
                  <a:gd name="T12" fmla="*/ 790 w 791"/>
                  <a:gd name="T13" fmla="*/ 226 h 227"/>
                  <a:gd name="T14" fmla="*/ 734 w 791"/>
                  <a:gd name="T15" fmla="*/ 226 h 227"/>
                  <a:gd name="T16" fmla="*/ 395 w 791"/>
                  <a:gd name="T17" fmla="*/ 85 h 227"/>
                  <a:gd name="connsiteX0" fmla="*/ 4994 w 9987"/>
                  <a:gd name="connsiteY0" fmla="*/ 3744 h 9956"/>
                  <a:gd name="connsiteX1" fmla="*/ 721 w 9987"/>
                  <a:gd name="connsiteY1" fmla="*/ 9956 h 9956"/>
                  <a:gd name="connsiteX2" fmla="*/ 0 w 9987"/>
                  <a:gd name="connsiteY2" fmla="*/ 9956 h 9956"/>
                  <a:gd name="connsiteX3" fmla="*/ 0 w 9987"/>
                  <a:gd name="connsiteY3" fmla="*/ 7445 h 9956"/>
                  <a:gd name="connsiteX4" fmla="*/ 4994 w 9987"/>
                  <a:gd name="connsiteY4" fmla="*/ 0 h 9956"/>
                  <a:gd name="connsiteX5" fmla="*/ 9987 w 9987"/>
                  <a:gd name="connsiteY5" fmla="*/ 7445 h 9956"/>
                  <a:gd name="connsiteX6" fmla="*/ 9987 w 9987"/>
                  <a:gd name="connsiteY6" fmla="*/ 9956 h 9956"/>
                  <a:gd name="connsiteX7" fmla="*/ 9279 w 9987"/>
                  <a:gd name="connsiteY7" fmla="*/ 9956 h 9956"/>
                  <a:gd name="connsiteX8" fmla="*/ 4994 w 9987"/>
                  <a:gd name="connsiteY8" fmla="*/ 3744 h 9956"/>
                  <a:gd name="connsiteX9" fmla="*/ 4994 w 9987"/>
                  <a:gd name="connsiteY9" fmla="*/ 3744 h 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87" h="9956">
                    <a:moveTo>
                      <a:pt x="4994" y="3744"/>
                    </a:moveTo>
                    <a:lnTo>
                      <a:pt x="721" y="9956"/>
                    </a:lnTo>
                    <a:lnTo>
                      <a:pt x="0" y="9956"/>
                    </a:lnTo>
                    <a:lnTo>
                      <a:pt x="0" y="7445"/>
                    </a:lnTo>
                    <a:lnTo>
                      <a:pt x="4994" y="0"/>
                    </a:lnTo>
                    <a:lnTo>
                      <a:pt x="9987" y="7445"/>
                    </a:lnTo>
                    <a:lnTo>
                      <a:pt x="9987" y="9956"/>
                    </a:lnTo>
                    <a:lnTo>
                      <a:pt x="9279" y="9956"/>
                    </a:lnTo>
                    <a:lnTo>
                      <a:pt x="4994" y="3744"/>
                    </a:lnTo>
                    <a:lnTo>
                      <a:pt x="4994" y="3744"/>
                    </a:lnTo>
                    <a:close/>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8" name="Line 342"/>
              <p:cNvSpPr>
                <a:spLocks noChangeShapeType="1"/>
              </p:cNvSpPr>
              <p:nvPr/>
            </p:nvSpPr>
            <p:spPr bwMode="auto">
              <a:xfrm flipV="1">
                <a:off x="6631781" y="4319742"/>
                <a:ext cx="1984" cy="174625"/>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9" name="Line 343"/>
              <p:cNvSpPr>
                <a:spLocks noChangeShapeType="1"/>
              </p:cNvSpPr>
              <p:nvPr/>
            </p:nvSpPr>
            <p:spPr bwMode="auto">
              <a:xfrm>
                <a:off x="6937375" y="4325696"/>
                <a:ext cx="1984" cy="170656"/>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70" name="Freeform 344"/>
              <p:cNvSpPr>
                <a:spLocks noChangeArrowheads="1"/>
              </p:cNvSpPr>
              <p:nvPr/>
            </p:nvSpPr>
            <p:spPr bwMode="auto">
              <a:xfrm>
                <a:off x="6746875" y="4333634"/>
                <a:ext cx="77390" cy="164703"/>
              </a:xfrm>
              <a:custGeom>
                <a:avLst/>
                <a:gdLst>
                  <a:gd name="T0" fmla="*/ 169 w 170"/>
                  <a:gd name="T1" fmla="*/ 367 h 368"/>
                  <a:gd name="T2" fmla="*/ 169 w 170"/>
                  <a:gd name="T3" fmla="*/ 0 h 368"/>
                  <a:gd name="T4" fmla="*/ 0 w 170"/>
                  <a:gd name="T5" fmla="*/ 0 h 368"/>
                  <a:gd name="T6" fmla="*/ 0 w 170"/>
                  <a:gd name="T7" fmla="*/ 367 h 368"/>
                </a:gdLst>
                <a:ahLst/>
                <a:cxnLst>
                  <a:cxn ang="0">
                    <a:pos x="T0" y="T1"/>
                  </a:cxn>
                  <a:cxn ang="0">
                    <a:pos x="T2" y="T3"/>
                  </a:cxn>
                  <a:cxn ang="0">
                    <a:pos x="T4" y="T5"/>
                  </a:cxn>
                  <a:cxn ang="0">
                    <a:pos x="T6" y="T7"/>
                  </a:cxn>
                </a:cxnLst>
                <a:rect l="0" t="0" r="r" b="b"/>
                <a:pathLst>
                  <a:path w="170" h="368">
                    <a:moveTo>
                      <a:pt x="169" y="367"/>
                    </a:moveTo>
                    <a:lnTo>
                      <a:pt x="169" y="0"/>
                    </a:lnTo>
                    <a:lnTo>
                      <a:pt x="0" y="0"/>
                    </a:lnTo>
                    <a:lnTo>
                      <a:pt x="0" y="367"/>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71" name="Freeform 345"/>
              <p:cNvSpPr>
                <a:spLocks noChangeArrowheads="1"/>
              </p:cNvSpPr>
              <p:nvPr/>
            </p:nvSpPr>
            <p:spPr bwMode="auto">
              <a:xfrm>
                <a:off x="6859984" y="4371336"/>
                <a:ext cx="37704" cy="89298"/>
              </a:xfrm>
              <a:custGeom>
                <a:avLst/>
                <a:gdLst>
                  <a:gd name="T0" fmla="*/ 42 w 85"/>
                  <a:gd name="T1" fmla="*/ 197 h 198"/>
                  <a:gd name="T2" fmla="*/ 0 w 85"/>
                  <a:gd name="T3" fmla="*/ 197 h 198"/>
                  <a:gd name="T4" fmla="*/ 0 w 85"/>
                  <a:gd name="T5" fmla="*/ 0 h 198"/>
                  <a:gd name="T6" fmla="*/ 84 w 85"/>
                  <a:gd name="T7" fmla="*/ 0 h 198"/>
                  <a:gd name="T8" fmla="*/ 84 w 85"/>
                  <a:gd name="T9" fmla="*/ 197 h 198"/>
                  <a:gd name="T10" fmla="*/ 42 w 85"/>
                  <a:gd name="T11" fmla="*/ 197 h 198"/>
                </a:gdLst>
                <a:ahLst/>
                <a:cxnLst>
                  <a:cxn ang="0">
                    <a:pos x="T0" y="T1"/>
                  </a:cxn>
                  <a:cxn ang="0">
                    <a:pos x="T2" y="T3"/>
                  </a:cxn>
                  <a:cxn ang="0">
                    <a:pos x="T4" y="T5"/>
                  </a:cxn>
                  <a:cxn ang="0">
                    <a:pos x="T6" y="T7"/>
                  </a:cxn>
                  <a:cxn ang="0">
                    <a:pos x="T8" y="T9"/>
                  </a:cxn>
                  <a:cxn ang="0">
                    <a:pos x="T10" y="T11"/>
                  </a:cxn>
                </a:cxnLst>
                <a:rect l="0" t="0" r="r" b="b"/>
                <a:pathLst>
                  <a:path w="85" h="198">
                    <a:moveTo>
                      <a:pt x="42" y="197"/>
                    </a:moveTo>
                    <a:lnTo>
                      <a:pt x="0" y="197"/>
                    </a:lnTo>
                    <a:lnTo>
                      <a:pt x="0" y="0"/>
                    </a:lnTo>
                    <a:lnTo>
                      <a:pt x="84" y="0"/>
                    </a:lnTo>
                    <a:lnTo>
                      <a:pt x="84" y="197"/>
                    </a:lnTo>
                    <a:lnTo>
                      <a:pt x="42" y="197"/>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72" name="Freeform 346"/>
              <p:cNvSpPr>
                <a:spLocks noChangeArrowheads="1"/>
              </p:cNvSpPr>
              <p:nvPr/>
            </p:nvSpPr>
            <p:spPr bwMode="auto">
              <a:xfrm>
                <a:off x="6669484" y="4371336"/>
                <a:ext cx="39688" cy="89298"/>
              </a:xfrm>
              <a:custGeom>
                <a:avLst/>
                <a:gdLst>
                  <a:gd name="T0" fmla="*/ 43 w 86"/>
                  <a:gd name="T1" fmla="*/ 197 h 198"/>
                  <a:gd name="T2" fmla="*/ 0 w 86"/>
                  <a:gd name="T3" fmla="*/ 197 h 198"/>
                  <a:gd name="T4" fmla="*/ 0 w 86"/>
                  <a:gd name="T5" fmla="*/ 0 h 198"/>
                  <a:gd name="T6" fmla="*/ 85 w 86"/>
                  <a:gd name="T7" fmla="*/ 0 h 198"/>
                  <a:gd name="T8" fmla="*/ 85 w 86"/>
                  <a:gd name="T9" fmla="*/ 197 h 198"/>
                  <a:gd name="T10" fmla="*/ 43 w 86"/>
                  <a:gd name="T11" fmla="*/ 197 h 198"/>
                </a:gdLst>
                <a:ahLst/>
                <a:cxnLst>
                  <a:cxn ang="0">
                    <a:pos x="T0" y="T1"/>
                  </a:cxn>
                  <a:cxn ang="0">
                    <a:pos x="T2" y="T3"/>
                  </a:cxn>
                  <a:cxn ang="0">
                    <a:pos x="T4" y="T5"/>
                  </a:cxn>
                  <a:cxn ang="0">
                    <a:pos x="T6" y="T7"/>
                  </a:cxn>
                  <a:cxn ang="0">
                    <a:pos x="T8" y="T9"/>
                  </a:cxn>
                  <a:cxn ang="0">
                    <a:pos x="T10" y="T11"/>
                  </a:cxn>
                </a:cxnLst>
                <a:rect l="0" t="0" r="r" b="b"/>
                <a:pathLst>
                  <a:path w="86" h="198">
                    <a:moveTo>
                      <a:pt x="43" y="197"/>
                    </a:moveTo>
                    <a:lnTo>
                      <a:pt x="0" y="197"/>
                    </a:lnTo>
                    <a:lnTo>
                      <a:pt x="0" y="0"/>
                    </a:lnTo>
                    <a:lnTo>
                      <a:pt x="85" y="0"/>
                    </a:lnTo>
                    <a:lnTo>
                      <a:pt x="85" y="197"/>
                    </a:lnTo>
                    <a:lnTo>
                      <a:pt x="43" y="197"/>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grpSp>
          <p:nvGrpSpPr>
            <p:cNvPr id="54" name="Group 53"/>
            <p:cNvGrpSpPr/>
            <p:nvPr/>
          </p:nvGrpSpPr>
          <p:grpSpPr>
            <a:xfrm>
              <a:off x="4537214" y="3619303"/>
              <a:ext cx="381000" cy="738187"/>
              <a:chOff x="7689453" y="3762134"/>
              <a:chExt cx="381000" cy="738187"/>
            </a:xfrm>
          </p:grpSpPr>
          <p:sp>
            <p:nvSpPr>
              <p:cNvPr id="55"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56"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57"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58"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59"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0"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1"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2"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3"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4"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65"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66"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grpSp>
      </p:grpSp>
      <p:grpSp>
        <p:nvGrpSpPr>
          <p:cNvPr id="75" name="Group 74"/>
          <p:cNvGrpSpPr/>
          <p:nvPr/>
        </p:nvGrpSpPr>
        <p:grpSpPr>
          <a:xfrm>
            <a:off x="1579047" y="3962202"/>
            <a:ext cx="648891" cy="406797"/>
            <a:chOff x="1345291" y="3941420"/>
            <a:chExt cx="648891" cy="406797"/>
          </a:xfrm>
        </p:grpSpPr>
        <p:grpSp>
          <p:nvGrpSpPr>
            <p:cNvPr id="76" name="Group 75"/>
            <p:cNvGrpSpPr/>
            <p:nvPr/>
          </p:nvGrpSpPr>
          <p:grpSpPr>
            <a:xfrm>
              <a:off x="1345291" y="4082310"/>
              <a:ext cx="648891" cy="265907"/>
              <a:chOff x="1859359" y="4232430"/>
              <a:chExt cx="648891" cy="265907"/>
            </a:xfrm>
          </p:grpSpPr>
          <p:sp>
            <p:nvSpPr>
              <p:cNvPr id="96" name="Freeform 429"/>
              <p:cNvSpPr>
                <a:spLocks noChangeArrowheads="1"/>
              </p:cNvSpPr>
              <p:nvPr/>
            </p:nvSpPr>
            <p:spPr bwMode="auto">
              <a:xfrm>
                <a:off x="1885156" y="4272830"/>
                <a:ext cx="595313" cy="225507"/>
              </a:xfrm>
              <a:custGeom>
                <a:avLst/>
                <a:gdLst>
                  <a:gd name="T0" fmla="*/ 662 w 1324"/>
                  <a:gd name="T1" fmla="*/ 508 h 509"/>
                  <a:gd name="T2" fmla="*/ 0 w 1324"/>
                  <a:gd name="T3" fmla="*/ 508 h 509"/>
                  <a:gd name="T4" fmla="*/ 0 w 1324"/>
                  <a:gd name="T5" fmla="*/ 0 h 509"/>
                  <a:gd name="T6" fmla="*/ 1323 w 1324"/>
                  <a:gd name="T7" fmla="*/ 0 h 509"/>
                  <a:gd name="T8" fmla="*/ 1323 w 1324"/>
                  <a:gd name="T9" fmla="*/ 508 h 509"/>
                  <a:gd name="T10" fmla="*/ 662 w 1324"/>
                  <a:gd name="T11" fmla="*/ 508 h 509"/>
                </a:gdLst>
                <a:ahLst/>
                <a:cxnLst>
                  <a:cxn ang="0">
                    <a:pos x="T0" y="T1"/>
                  </a:cxn>
                  <a:cxn ang="0">
                    <a:pos x="T2" y="T3"/>
                  </a:cxn>
                  <a:cxn ang="0">
                    <a:pos x="T4" y="T5"/>
                  </a:cxn>
                  <a:cxn ang="0">
                    <a:pos x="T6" y="T7"/>
                  </a:cxn>
                  <a:cxn ang="0">
                    <a:pos x="T8" y="T9"/>
                  </a:cxn>
                  <a:cxn ang="0">
                    <a:pos x="T10" y="T11"/>
                  </a:cxn>
                </a:cxnLst>
                <a:rect l="0" t="0" r="r" b="b"/>
                <a:pathLst>
                  <a:path w="1324" h="509">
                    <a:moveTo>
                      <a:pt x="662" y="508"/>
                    </a:moveTo>
                    <a:lnTo>
                      <a:pt x="0" y="508"/>
                    </a:lnTo>
                    <a:lnTo>
                      <a:pt x="0" y="0"/>
                    </a:lnTo>
                    <a:lnTo>
                      <a:pt x="1323" y="0"/>
                    </a:lnTo>
                    <a:lnTo>
                      <a:pt x="1323" y="508"/>
                    </a:lnTo>
                    <a:lnTo>
                      <a:pt x="662" y="508"/>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97" name="Freeform 430"/>
              <p:cNvSpPr>
                <a:spLocks noChangeArrowheads="1"/>
              </p:cNvSpPr>
              <p:nvPr/>
            </p:nvSpPr>
            <p:spPr bwMode="auto">
              <a:xfrm>
                <a:off x="1936750" y="4319742"/>
                <a:ext cx="265906" cy="101204"/>
              </a:xfrm>
              <a:custGeom>
                <a:avLst/>
                <a:gdLst>
                  <a:gd name="T0" fmla="*/ 296 w 593"/>
                  <a:gd name="T1" fmla="*/ 225 h 226"/>
                  <a:gd name="T2" fmla="*/ 0 w 593"/>
                  <a:gd name="T3" fmla="*/ 225 h 226"/>
                  <a:gd name="T4" fmla="*/ 0 w 593"/>
                  <a:gd name="T5" fmla="*/ 0 h 226"/>
                  <a:gd name="T6" fmla="*/ 592 w 593"/>
                  <a:gd name="T7" fmla="*/ 0 h 226"/>
                  <a:gd name="T8" fmla="*/ 592 w 593"/>
                  <a:gd name="T9" fmla="*/ 225 h 226"/>
                  <a:gd name="T10" fmla="*/ 296 w 593"/>
                  <a:gd name="T11" fmla="*/ 225 h 226"/>
                </a:gdLst>
                <a:ahLst/>
                <a:cxnLst>
                  <a:cxn ang="0">
                    <a:pos x="T0" y="T1"/>
                  </a:cxn>
                  <a:cxn ang="0">
                    <a:pos x="T2" y="T3"/>
                  </a:cxn>
                  <a:cxn ang="0">
                    <a:pos x="T4" y="T5"/>
                  </a:cxn>
                  <a:cxn ang="0">
                    <a:pos x="T6" y="T7"/>
                  </a:cxn>
                  <a:cxn ang="0">
                    <a:pos x="T8" y="T9"/>
                  </a:cxn>
                  <a:cxn ang="0">
                    <a:pos x="T10" y="T11"/>
                  </a:cxn>
                </a:cxnLst>
                <a:rect l="0" t="0" r="r" b="b"/>
                <a:pathLst>
                  <a:path w="593" h="226">
                    <a:moveTo>
                      <a:pt x="296" y="225"/>
                    </a:moveTo>
                    <a:lnTo>
                      <a:pt x="0" y="225"/>
                    </a:lnTo>
                    <a:lnTo>
                      <a:pt x="0" y="0"/>
                    </a:lnTo>
                    <a:lnTo>
                      <a:pt x="592" y="0"/>
                    </a:lnTo>
                    <a:lnTo>
                      <a:pt x="592" y="225"/>
                    </a:lnTo>
                    <a:lnTo>
                      <a:pt x="296" y="225"/>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98" name="Line 431"/>
              <p:cNvSpPr>
                <a:spLocks noChangeShapeType="1"/>
              </p:cNvSpPr>
              <p:nvPr/>
            </p:nvSpPr>
            <p:spPr bwMode="auto">
              <a:xfrm>
                <a:off x="2024063" y="4319742"/>
                <a:ext cx="0" cy="101204"/>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99" name="Line 432"/>
              <p:cNvSpPr>
                <a:spLocks noChangeShapeType="1"/>
              </p:cNvSpPr>
              <p:nvPr/>
            </p:nvSpPr>
            <p:spPr bwMode="auto">
              <a:xfrm>
                <a:off x="2113359" y="4319742"/>
                <a:ext cx="0" cy="101204"/>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00" name="Freeform 433"/>
              <p:cNvSpPr>
                <a:spLocks noChangeArrowheads="1"/>
              </p:cNvSpPr>
              <p:nvPr/>
            </p:nvSpPr>
            <p:spPr bwMode="auto">
              <a:xfrm>
                <a:off x="2254250" y="4319742"/>
                <a:ext cx="178594" cy="178594"/>
              </a:xfrm>
              <a:custGeom>
                <a:avLst/>
                <a:gdLst>
                  <a:gd name="T0" fmla="*/ 198 w 396"/>
                  <a:gd name="T1" fmla="*/ 395 h 396"/>
                  <a:gd name="T2" fmla="*/ 0 w 396"/>
                  <a:gd name="T3" fmla="*/ 395 h 396"/>
                  <a:gd name="T4" fmla="*/ 0 w 396"/>
                  <a:gd name="T5" fmla="*/ 0 h 396"/>
                  <a:gd name="T6" fmla="*/ 395 w 396"/>
                  <a:gd name="T7" fmla="*/ 0 h 396"/>
                  <a:gd name="T8" fmla="*/ 395 w 396"/>
                  <a:gd name="T9" fmla="*/ 395 h 396"/>
                  <a:gd name="T10" fmla="*/ 198 w 396"/>
                  <a:gd name="T11" fmla="*/ 395 h 396"/>
                </a:gdLst>
                <a:ahLst/>
                <a:cxnLst>
                  <a:cxn ang="0">
                    <a:pos x="T0" y="T1"/>
                  </a:cxn>
                  <a:cxn ang="0">
                    <a:pos x="T2" y="T3"/>
                  </a:cxn>
                  <a:cxn ang="0">
                    <a:pos x="T4" y="T5"/>
                  </a:cxn>
                  <a:cxn ang="0">
                    <a:pos x="T6" y="T7"/>
                  </a:cxn>
                  <a:cxn ang="0">
                    <a:pos x="T8" y="T9"/>
                  </a:cxn>
                  <a:cxn ang="0">
                    <a:pos x="T10" y="T11"/>
                  </a:cxn>
                </a:cxnLst>
                <a:rect l="0" t="0" r="r" b="b"/>
                <a:pathLst>
                  <a:path w="396" h="396">
                    <a:moveTo>
                      <a:pt x="198" y="395"/>
                    </a:moveTo>
                    <a:lnTo>
                      <a:pt x="0" y="395"/>
                    </a:lnTo>
                    <a:lnTo>
                      <a:pt x="0" y="0"/>
                    </a:lnTo>
                    <a:lnTo>
                      <a:pt x="395" y="0"/>
                    </a:lnTo>
                    <a:lnTo>
                      <a:pt x="395" y="395"/>
                    </a:lnTo>
                    <a:lnTo>
                      <a:pt x="198" y="395"/>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01" name="Line 434"/>
              <p:cNvSpPr>
                <a:spLocks noChangeShapeType="1"/>
              </p:cNvSpPr>
              <p:nvPr/>
            </p:nvSpPr>
            <p:spPr bwMode="auto">
              <a:xfrm>
                <a:off x="2343546" y="4319742"/>
                <a:ext cx="0" cy="178594"/>
              </a:xfrm>
              <a:prstGeom prst="line">
                <a:avLst/>
              </a:prstGeom>
              <a:noFill/>
              <a:ln w="25400" cap="rnd">
                <a:solidFill>
                  <a:schemeClr val="bg1">
                    <a:lumMod val="7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02" name="Freeform 435"/>
              <p:cNvSpPr>
                <a:spLocks noChangeArrowheads="1"/>
              </p:cNvSpPr>
              <p:nvPr/>
            </p:nvSpPr>
            <p:spPr bwMode="auto">
              <a:xfrm>
                <a:off x="1859359" y="4232430"/>
                <a:ext cx="648891" cy="39688"/>
              </a:xfrm>
              <a:custGeom>
                <a:avLst/>
                <a:gdLst>
                  <a:gd name="T0" fmla="*/ 720 w 1441"/>
                  <a:gd name="T1" fmla="*/ 85 h 86"/>
                  <a:gd name="T2" fmla="*/ 0 w 1441"/>
                  <a:gd name="T3" fmla="*/ 85 h 86"/>
                  <a:gd name="T4" fmla="*/ 0 w 1441"/>
                  <a:gd name="T5" fmla="*/ 0 h 86"/>
                  <a:gd name="T6" fmla="*/ 1440 w 1441"/>
                  <a:gd name="T7" fmla="*/ 0 h 86"/>
                  <a:gd name="T8" fmla="*/ 1440 w 1441"/>
                  <a:gd name="T9" fmla="*/ 85 h 86"/>
                  <a:gd name="T10" fmla="*/ 720 w 1441"/>
                  <a:gd name="T11" fmla="*/ 85 h 86"/>
                </a:gdLst>
                <a:ahLst/>
                <a:cxnLst>
                  <a:cxn ang="0">
                    <a:pos x="T0" y="T1"/>
                  </a:cxn>
                  <a:cxn ang="0">
                    <a:pos x="T2" y="T3"/>
                  </a:cxn>
                  <a:cxn ang="0">
                    <a:pos x="T4" y="T5"/>
                  </a:cxn>
                  <a:cxn ang="0">
                    <a:pos x="T6" y="T7"/>
                  </a:cxn>
                  <a:cxn ang="0">
                    <a:pos x="T8" y="T9"/>
                  </a:cxn>
                  <a:cxn ang="0">
                    <a:pos x="T10" y="T11"/>
                  </a:cxn>
                </a:cxnLst>
                <a:rect l="0" t="0" r="r" b="b"/>
                <a:pathLst>
                  <a:path w="1441" h="86">
                    <a:moveTo>
                      <a:pt x="720" y="85"/>
                    </a:moveTo>
                    <a:lnTo>
                      <a:pt x="0" y="85"/>
                    </a:lnTo>
                    <a:lnTo>
                      <a:pt x="0" y="0"/>
                    </a:lnTo>
                    <a:lnTo>
                      <a:pt x="1440" y="0"/>
                    </a:lnTo>
                    <a:lnTo>
                      <a:pt x="1440" y="85"/>
                    </a:lnTo>
                    <a:lnTo>
                      <a:pt x="720" y="85"/>
                    </a:lnTo>
                  </a:path>
                </a:pathLst>
              </a:custGeom>
              <a:noFill/>
              <a:ln w="25400" cap="rnd">
                <a:solidFill>
                  <a:schemeClr val="bg1">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grpSp>
          <p:nvGrpSpPr>
            <p:cNvPr id="77" name="Group 76"/>
            <p:cNvGrpSpPr/>
            <p:nvPr/>
          </p:nvGrpSpPr>
          <p:grpSpPr>
            <a:xfrm>
              <a:off x="1688588" y="3941420"/>
              <a:ext cx="291703" cy="148907"/>
              <a:chOff x="2202656" y="4091540"/>
              <a:chExt cx="291703" cy="148907"/>
            </a:xfrm>
            <a:solidFill>
              <a:schemeClr val="bg1">
                <a:lumMod val="75000"/>
              </a:schemeClr>
            </a:solidFill>
          </p:grpSpPr>
          <p:sp>
            <p:nvSpPr>
              <p:cNvPr id="78" name="Freeform 436"/>
              <p:cNvSpPr>
                <a:spLocks noChangeArrowheads="1"/>
              </p:cNvSpPr>
              <p:nvPr/>
            </p:nvSpPr>
            <p:spPr bwMode="auto">
              <a:xfrm>
                <a:off x="2291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79" name="Freeform 437"/>
              <p:cNvSpPr>
                <a:spLocks noChangeArrowheads="1"/>
              </p:cNvSpPr>
              <p:nvPr/>
            </p:nvSpPr>
            <p:spPr bwMode="auto">
              <a:xfrm>
                <a:off x="2303859" y="4117336"/>
                <a:ext cx="25798" cy="13891"/>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80" name="Freeform 438"/>
              <p:cNvSpPr>
                <a:spLocks noChangeArrowheads="1"/>
              </p:cNvSpPr>
              <p:nvPr/>
            </p:nvSpPr>
            <p:spPr bwMode="auto">
              <a:xfrm>
                <a:off x="2303859" y="4143134"/>
                <a:ext cx="25798" cy="13890"/>
              </a:xfrm>
              <a:custGeom>
                <a:avLst/>
                <a:gdLst>
                  <a:gd name="T0" fmla="*/ 28 w 58"/>
                  <a:gd name="T1" fmla="*/ 28 h 29"/>
                  <a:gd name="T2" fmla="*/ 0 w 58"/>
                  <a:gd name="T3" fmla="*/ 28 h 29"/>
                  <a:gd name="T4" fmla="*/ 0 w 58"/>
                  <a:gd name="T5" fmla="*/ 0 h 29"/>
                  <a:gd name="T6" fmla="*/ 57 w 58"/>
                  <a:gd name="T7" fmla="*/ 0 h 29"/>
                  <a:gd name="T8" fmla="*/ 57 w 58"/>
                  <a:gd name="T9" fmla="*/ 28 h 29"/>
                  <a:gd name="T10" fmla="*/ 28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8" y="28"/>
                    </a:moveTo>
                    <a:lnTo>
                      <a:pt x="0" y="28"/>
                    </a:lnTo>
                    <a:lnTo>
                      <a:pt x="0" y="0"/>
                    </a:lnTo>
                    <a:lnTo>
                      <a:pt x="57" y="0"/>
                    </a:lnTo>
                    <a:lnTo>
                      <a:pt x="57" y="28"/>
                    </a:lnTo>
                    <a:lnTo>
                      <a:pt x="28" y="28"/>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81" name="Freeform 439"/>
              <p:cNvSpPr>
                <a:spLocks noChangeArrowheads="1"/>
              </p:cNvSpPr>
              <p:nvPr/>
            </p:nvSpPr>
            <p:spPr bwMode="auto">
              <a:xfrm>
                <a:off x="2329656" y="4117336"/>
                <a:ext cx="13890"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82" name="Freeform 440"/>
              <p:cNvSpPr>
                <a:spLocks noChangeArrowheads="1"/>
              </p:cNvSpPr>
              <p:nvPr/>
            </p:nvSpPr>
            <p:spPr bwMode="auto">
              <a:xfrm>
                <a:off x="2228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83" name="Freeform 441"/>
              <p:cNvSpPr>
                <a:spLocks noChangeArrowheads="1"/>
              </p:cNvSpPr>
              <p:nvPr/>
            </p:nvSpPr>
            <p:spPr bwMode="auto">
              <a:xfrm>
                <a:off x="2266156" y="4129242"/>
                <a:ext cx="13890" cy="39688"/>
              </a:xfrm>
              <a:custGeom>
                <a:avLst/>
                <a:gdLst>
                  <a:gd name="T0" fmla="*/ 15 w 30"/>
                  <a:gd name="T1" fmla="*/ 85 h 86"/>
                  <a:gd name="T2" fmla="*/ 0 w 30"/>
                  <a:gd name="T3" fmla="*/ 85 h 86"/>
                  <a:gd name="T4" fmla="*/ 0 w 30"/>
                  <a:gd name="T5" fmla="*/ 0 h 86"/>
                  <a:gd name="T6" fmla="*/ 29 w 30"/>
                  <a:gd name="T7" fmla="*/ 0 h 86"/>
                  <a:gd name="T8" fmla="*/ 29 w 30"/>
                  <a:gd name="T9" fmla="*/ 85 h 86"/>
                  <a:gd name="T10" fmla="*/ 15 w 30"/>
                  <a:gd name="T11" fmla="*/ 85 h 86"/>
                </a:gdLst>
                <a:ahLst/>
                <a:cxnLst>
                  <a:cxn ang="0">
                    <a:pos x="T0" y="T1"/>
                  </a:cxn>
                  <a:cxn ang="0">
                    <a:pos x="T2" y="T3"/>
                  </a:cxn>
                  <a:cxn ang="0">
                    <a:pos x="T4" y="T5"/>
                  </a:cxn>
                  <a:cxn ang="0">
                    <a:pos x="T6" y="T7"/>
                  </a:cxn>
                  <a:cxn ang="0">
                    <a:pos x="T8" y="T9"/>
                  </a:cxn>
                  <a:cxn ang="0">
                    <a:pos x="T10" y="T11"/>
                  </a:cxn>
                </a:cxnLst>
                <a:rect l="0" t="0" r="r" b="b"/>
                <a:pathLst>
                  <a:path w="30" h="86">
                    <a:moveTo>
                      <a:pt x="15" y="85"/>
                    </a:moveTo>
                    <a:lnTo>
                      <a:pt x="0" y="85"/>
                    </a:lnTo>
                    <a:lnTo>
                      <a:pt x="0" y="0"/>
                    </a:lnTo>
                    <a:lnTo>
                      <a:pt x="29" y="0"/>
                    </a:lnTo>
                    <a:lnTo>
                      <a:pt x="29" y="85"/>
                    </a:lnTo>
                    <a:lnTo>
                      <a:pt x="15" y="85"/>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84" name="Freeform 442"/>
              <p:cNvSpPr>
                <a:spLocks noChangeArrowheads="1"/>
              </p:cNvSpPr>
              <p:nvPr/>
            </p:nvSpPr>
            <p:spPr bwMode="auto">
              <a:xfrm>
                <a:off x="2228453" y="4129242"/>
                <a:ext cx="13891" cy="39688"/>
              </a:xfrm>
              <a:custGeom>
                <a:avLst/>
                <a:gdLst>
                  <a:gd name="T0" fmla="*/ 14 w 29"/>
                  <a:gd name="T1" fmla="*/ 85 h 86"/>
                  <a:gd name="T2" fmla="*/ 0 w 29"/>
                  <a:gd name="T3" fmla="*/ 85 h 86"/>
                  <a:gd name="T4" fmla="*/ 0 w 29"/>
                  <a:gd name="T5" fmla="*/ 0 h 86"/>
                  <a:gd name="T6" fmla="*/ 28 w 29"/>
                  <a:gd name="T7" fmla="*/ 0 h 86"/>
                  <a:gd name="T8" fmla="*/ 28 w 29"/>
                  <a:gd name="T9" fmla="*/ 85 h 86"/>
                  <a:gd name="T10" fmla="*/ 14 w 29"/>
                  <a:gd name="T11" fmla="*/ 85 h 86"/>
                </a:gdLst>
                <a:ahLst/>
                <a:cxnLst>
                  <a:cxn ang="0">
                    <a:pos x="T0" y="T1"/>
                  </a:cxn>
                  <a:cxn ang="0">
                    <a:pos x="T2" y="T3"/>
                  </a:cxn>
                  <a:cxn ang="0">
                    <a:pos x="T4" y="T5"/>
                  </a:cxn>
                  <a:cxn ang="0">
                    <a:pos x="T6" y="T7"/>
                  </a:cxn>
                  <a:cxn ang="0">
                    <a:pos x="T8" y="T9"/>
                  </a:cxn>
                  <a:cxn ang="0">
                    <a:pos x="T10" y="T11"/>
                  </a:cxn>
                </a:cxnLst>
                <a:rect l="0" t="0" r="r" b="b"/>
                <a:pathLst>
                  <a:path w="29" h="86">
                    <a:moveTo>
                      <a:pt x="14" y="85"/>
                    </a:moveTo>
                    <a:lnTo>
                      <a:pt x="0" y="85"/>
                    </a:lnTo>
                    <a:lnTo>
                      <a:pt x="0" y="0"/>
                    </a:lnTo>
                    <a:lnTo>
                      <a:pt x="28" y="0"/>
                    </a:lnTo>
                    <a:lnTo>
                      <a:pt x="28" y="85"/>
                    </a:lnTo>
                    <a:lnTo>
                      <a:pt x="14" y="85"/>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85" name="Freeform 443"/>
              <p:cNvSpPr>
                <a:spLocks noChangeArrowheads="1"/>
              </p:cNvSpPr>
              <p:nvPr/>
            </p:nvSpPr>
            <p:spPr bwMode="auto">
              <a:xfrm>
                <a:off x="2355453" y="4117336"/>
                <a:ext cx="13891" cy="51594"/>
              </a:xfrm>
              <a:custGeom>
                <a:avLst/>
                <a:gdLst>
                  <a:gd name="T0" fmla="*/ 14 w 29"/>
                  <a:gd name="T1" fmla="*/ 113 h 114"/>
                  <a:gd name="T2" fmla="*/ 0 w 29"/>
                  <a:gd name="T3" fmla="*/ 113 h 114"/>
                  <a:gd name="T4" fmla="*/ 0 w 29"/>
                  <a:gd name="T5" fmla="*/ 0 h 114"/>
                  <a:gd name="T6" fmla="*/ 28 w 29"/>
                  <a:gd name="T7" fmla="*/ 0 h 114"/>
                  <a:gd name="T8" fmla="*/ 28 w 29"/>
                  <a:gd name="T9" fmla="*/ 113 h 114"/>
                  <a:gd name="T10" fmla="*/ 14 w 29"/>
                  <a:gd name="T11" fmla="*/ 113 h 114"/>
                </a:gdLst>
                <a:ahLst/>
                <a:cxnLst>
                  <a:cxn ang="0">
                    <a:pos x="T0" y="T1"/>
                  </a:cxn>
                  <a:cxn ang="0">
                    <a:pos x="T2" y="T3"/>
                  </a:cxn>
                  <a:cxn ang="0">
                    <a:pos x="T4" y="T5"/>
                  </a:cxn>
                  <a:cxn ang="0">
                    <a:pos x="T6" y="T7"/>
                  </a:cxn>
                  <a:cxn ang="0">
                    <a:pos x="T8" y="T9"/>
                  </a:cxn>
                  <a:cxn ang="0">
                    <a:pos x="T10" y="T11"/>
                  </a:cxn>
                </a:cxnLst>
                <a:rect l="0" t="0" r="r" b="b"/>
                <a:pathLst>
                  <a:path w="29" h="114">
                    <a:moveTo>
                      <a:pt x="14" y="113"/>
                    </a:moveTo>
                    <a:lnTo>
                      <a:pt x="0" y="113"/>
                    </a:lnTo>
                    <a:lnTo>
                      <a:pt x="0" y="0"/>
                    </a:lnTo>
                    <a:lnTo>
                      <a:pt x="28" y="0"/>
                    </a:lnTo>
                    <a:lnTo>
                      <a:pt x="28" y="113"/>
                    </a:lnTo>
                    <a:lnTo>
                      <a:pt x="14" y="113"/>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86" name="Freeform 444"/>
              <p:cNvSpPr>
                <a:spLocks noChangeArrowheads="1"/>
              </p:cNvSpPr>
              <p:nvPr/>
            </p:nvSpPr>
            <p:spPr bwMode="auto">
              <a:xfrm>
                <a:off x="2355453" y="4117336"/>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87" name="Freeform 445"/>
              <p:cNvSpPr>
                <a:spLocks noChangeArrowheads="1"/>
              </p:cNvSpPr>
              <p:nvPr/>
            </p:nvSpPr>
            <p:spPr bwMode="auto">
              <a:xfrm>
                <a:off x="2355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88" name="Freeform 446"/>
              <p:cNvSpPr>
                <a:spLocks noChangeArrowheads="1"/>
              </p:cNvSpPr>
              <p:nvPr/>
            </p:nvSpPr>
            <p:spPr bwMode="auto">
              <a:xfrm>
                <a:off x="2355453" y="4143134"/>
                <a:ext cx="39688" cy="13890"/>
              </a:xfrm>
              <a:custGeom>
                <a:avLst/>
                <a:gdLst>
                  <a:gd name="T0" fmla="*/ 42 w 86"/>
                  <a:gd name="T1" fmla="*/ 28 h 29"/>
                  <a:gd name="T2" fmla="*/ 0 w 86"/>
                  <a:gd name="T3" fmla="*/ 28 h 29"/>
                  <a:gd name="T4" fmla="*/ 0 w 86"/>
                  <a:gd name="T5" fmla="*/ 0 h 29"/>
                  <a:gd name="T6" fmla="*/ 85 w 86"/>
                  <a:gd name="T7" fmla="*/ 0 h 29"/>
                  <a:gd name="T8" fmla="*/ 85 w 86"/>
                  <a:gd name="T9" fmla="*/ 28 h 29"/>
                  <a:gd name="T10" fmla="*/ 42 w 86"/>
                  <a:gd name="T11" fmla="*/ 28 h 29"/>
                </a:gdLst>
                <a:ahLst/>
                <a:cxnLst>
                  <a:cxn ang="0">
                    <a:pos x="T0" y="T1"/>
                  </a:cxn>
                  <a:cxn ang="0">
                    <a:pos x="T2" y="T3"/>
                  </a:cxn>
                  <a:cxn ang="0">
                    <a:pos x="T4" y="T5"/>
                  </a:cxn>
                  <a:cxn ang="0">
                    <a:pos x="T6" y="T7"/>
                  </a:cxn>
                  <a:cxn ang="0">
                    <a:pos x="T8" y="T9"/>
                  </a:cxn>
                  <a:cxn ang="0">
                    <a:pos x="T10" y="T11"/>
                  </a:cxn>
                </a:cxnLst>
                <a:rect l="0" t="0" r="r" b="b"/>
                <a:pathLst>
                  <a:path w="86" h="29">
                    <a:moveTo>
                      <a:pt x="42" y="28"/>
                    </a:moveTo>
                    <a:lnTo>
                      <a:pt x="0" y="28"/>
                    </a:lnTo>
                    <a:lnTo>
                      <a:pt x="0" y="0"/>
                    </a:lnTo>
                    <a:lnTo>
                      <a:pt x="85" y="0"/>
                    </a:lnTo>
                    <a:lnTo>
                      <a:pt x="85" y="28"/>
                    </a:lnTo>
                    <a:lnTo>
                      <a:pt x="42" y="28"/>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89" name="Freeform 447"/>
              <p:cNvSpPr>
                <a:spLocks noChangeArrowheads="1"/>
              </p:cNvSpPr>
              <p:nvPr/>
            </p:nvSpPr>
            <p:spPr bwMode="auto">
              <a:xfrm>
                <a:off x="2418953" y="4117336"/>
                <a:ext cx="13891"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90" name="Freeform 448"/>
              <p:cNvSpPr>
                <a:spLocks noChangeArrowheads="1"/>
              </p:cNvSpPr>
              <p:nvPr/>
            </p:nvSpPr>
            <p:spPr bwMode="auto">
              <a:xfrm>
                <a:off x="2456656" y="4117336"/>
                <a:ext cx="13890" cy="63500"/>
              </a:xfrm>
              <a:custGeom>
                <a:avLst/>
                <a:gdLst>
                  <a:gd name="T0" fmla="*/ 14 w 29"/>
                  <a:gd name="T1" fmla="*/ 141 h 142"/>
                  <a:gd name="T2" fmla="*/ 0 w 29"/>
                  <a:gd name="T3" fmla="*/ 141 h 142"/>
                  <a:gd name="T4" fmla="*/ 0 w 29"/>
                  <a:gd name="T5" fmla="*/ 0 h 142"/>
                  <a:gd name="T6" fmla="*/ 28 w 29"/>
                  <a:gd name="T7" fmla="*/ 0 h 142"/>
                  <a:gd name="T8" fmla="*/ 28 w 29"/>
                  <a:gd name="T9" fmla="*/ 141 h 142"/>
                  <a:gd name="T10" fmla="*/ 14 w 29"/>
                  <a:gd name="T11" fmla="*/ 141 h 142"/>
                </a:gdLst>
                <a:ahLst/>
                <a:cxnLst>
                  <a:cxn ang="0">
                    <a:pos x="T0" y="T1"/>
                  </a:cxn>
                  <a:cxn ang="0">
                    <a:pos x="T2" y="T3"/>
                  </a:cxn>
                  <a:cxn ang="0">
                    <a:pos x="T4" y="T5"/>
                  </a:cxn>
                  <a:cxn ang="0">
                    <a:pos x="T6" y="T7"/>
                  </a:cxn>
                  <a:cxn ang="0">
                    <a:pos x="T8" y="T9"/>
                  </a:cxn>
                  <a:cxn ang="0">
                    <a:pos x="T10" y="T11"/>
                  </a:cxn>
                </a:cxnLst>
                <a:rect l="0" t="0" r="r" b="b"/>
                <a:pathLst>
                  <a:path w="29" h="142">
                    <a:moveTo>
                      <a:pt x="14" y="141"/>
                    </a:moveTo>
                    <a:lnTo>
                      <a:pt x="0" y="141"/>
                    </a:lnTo>
                    <a:lnTo>
                      <a:pt x="0" y="0"/>
                    </a:lnTo>
                    <a:lnTo>
                      <a:pt x="28" y="0"/>
                    </a:lnTo>
                    <a:lnTo>
                      <a:pt x="28" y="141"/>
                    </a:lnTo>
                    <a:lnTo>
                      <a:pt x="14" y="141"/>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91" name="Freeform 449"/>
              <p:cNvSpPr>
                <a:spLocks noChangeArrowheads="1"/>
              </p:cNvSpPr>
              <p:nvPr/>
            </p:nvSpPr>
            <p:spPr bwMode="auto">
              <a:xfrm>
                <a:off x="2430859" y="4117336"/>
                <a:ext cx="25798" cy="13891"/>
              </a:xfrm>
              <a:custGeom>
                <a:avLst/>
                <a:gdLst>
                  <a:gd name="T0" fmla="*/ 29 w 58"/>
                  <a:gd name="T1" fmla="*/ 28 h 29"/>
                  <a:gd name="T2" fmla="*/ 0 w 58"/>
                  <a:gd name="T3" fmla="*/ 28 h 29"/>
                  <a:gd name="T4" fmla="*/ 0 w 58"/>
                  <a:gd name="T5" fmla="*/ 0 h 29"/>
                  <a:gd name="T6" fmla="*/ 57 w 58"/>
                  <a:gd name="T7" fmla="*/ 0 h 29"/>
                  <a:gd name="T8" fmla="*/ 57 w 58"/>
                  <a:gd name="T9" fmla="*/ 28 h 29"/>
                  <a:gd name="T10" fmla="*/ 29 w 58"/>
                  <a:gd name="T11" fmla="*/ 28 h 29"/>
                </a:gdLst>
                <a:ahLst/>
                <a:cxnLst>
                  <a:cxn ang="0">
                    <a:pos x="T0" y="T1"/>
                  </a:cxn>
                  <a:cxn ang="0">
                    <a:pos x="T2" y="T3"/>
                  </a:cxn>
                  <a:cxn ang="0">
                    <a:pos x="T4" y="T5"/>
                  </a:cxn>
                  <a:cxn ang="0">
                    <a:pos x="T6" y="T7"/>
                  </a:cxn>
                  <a:cxn ang="0">
                    <a:pos x="T8" y="T9"/>
                  </a:cxn>
                  <a:cxn ang="0">
                    <a:pos x="T10" y="T11"/>
                  </a:cxn>
                </a:cxnLst>
                <a:rect l="0" t="0" r="r" b="b"/>
                <a:pathLst>
                  <a:path w="58" h="29">
                    <a:moveTo>
                      <a:pt x="29" y="28"/>
                    </a:moveTo>
                    <a:lnTo>
                      <a:pt x="0" y="28"/>
                    </a:lnTo>
                    <a:lnTo>
                      <a:pt x="0" y="0"/>
                    </a:lnTo>
                    <a:lnTo>
                      <a:pt x="57" y="0"/>
                    </a:lnTo>
                    <a:lnTo>
                      <a:pt x="57" y="28"/>
                    </a:lnTo>
                    <a:lnTo>
                      <a:pt x="29" y="28"/>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92" name="Freeform 450"/>
              <p:cNvSpPr>
                <a:spLocks noChangeArrowheads="1"/>
              </p:cNvSpPr>
              <p:nvPr/>
            </p:nvSpPr>
            <p:spPr bwMode="auto">
              <a:xfrm>
                <a:off x="2202656" y="4091540"/>
                <a:ext cx="291703" cy="115094"/>
              </a:xfrm>
              <a:custGeom>
                <a:avLst/>
                <a:gdLst>
                  <a:gd name="T0" fmla="*/ 621 w 650"/>
                  <a:gd name="T1" fmla="*/ 226 h 255"/>
                  <a:gd name="T2" fmla="*/ 29 w 650"/>
                  <a:gd name="T3" fmla="*/ 226 h 255"/>
                  <a:gd name="T4" fmla="*/ 29 w 650"/>
                  <a:gd name="T5" fmla="*/ 28 h 255"/>
                  <a:gd name="T6" fmla="*/ 621 w 650"/>
                  <a:gd name="T7" fmla="*/ 28 h 255"/>
                  <a:gd name="T8" fmla="*/ 621 w 650"/>
                  <a:gd name="T9" fmla="*/ 226 h 255"/>
                  <a:gd name="T10" fmla="*/ 649 w 650"/>
                  <a:gd name="T11" fmla="*/ 0 h 255"/>
                  <a:gd name="T12" fmla="*/ 0 w 650"/>
                  <a:gd name="T13" fmla="*/ 0 h 255"/>
                  <a:gd name="T14" fmla="*/ 0 w 650"/>
                  <a:gd name="T15" fmla="*/ 254 h 255"/>
                  <a:gd name="T16" fmla="*/ 649 w 650"/>
                  <a:gd name="T17" fmla="*/ 254 h 255"/>
                  <a:gd name="T18" fmla="*/ 649 w 650"/>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0" h="255">
                    <a:moveTo>
                      <a:pt x="621" y="226"/>
                    </a:moveTo>
                    <a:lnTo>
                      <a:pt x="29" y="226"/>
                    </a:lnTo>
                    <a:lnTo>
                      <a:pt x="29" y="28"/>
                    </a:lnTo>
                    <a:lnTo>
                      <a:pt x="621" y="28"/>
                    </a:lnTo>
                    <a:lnTo>
                      <a:pt x="621" y="226"/>
                    </a:lnTo>
                    <a:close/>
                    <a:moveTo>
                      <a:pt x="649" y="0"/>
                    </a:moveTo>
                    <a:lnTo>
                      <a:pt x="0" y="0"/>
                    </a:lnTo>
                    <a:lnTo>
                      <a:pt x="0" y="254"/>
                    </a:lnTo>
                    <a:lnTo>
                      <a:pt x="649" y="254"/>
                    </a:lnTo>
                    <a:lnTo>
                      <a:pt x="649" y="0"/>
                    </a:lnTo>
                    <a:close/>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93" name="Freeform 451"/>
              <p:cNvSpPr>
                <a:spLocks noChangeArrowheads="1"/>
              </p:cNvSpPr>
              <p:nvPr/>
            </p:nvSpPr>
            <p:spPr bwMode="auto">
              <a:xfrm>
                <a:off x="2228453" y="4168930"/>
                <a:ext cx="51594" cy="13891"/>
              </a:xfrm>
              <a:custGeom>
                <a:avLst/>
                <a:gdLst>
                  <a:gd name="T0" fmla="*/ 56 w 114"/>
                  <a:gd name="T1" fmla="*/ 28 h 29"/>
                  <a:gd name="T2" fmla="*/ 0 w 114"/>
                  <a:gd name="T3" fmla="*/ 28 h 29"/>
                  <a:gd name="T4" fmla="*/ 0 w 114"/>
                  <a:gd name="T5" fmla="*/ 0 h 29"/>
                  <a:gd name="T6" fmla="*/ 113 w 114"/>
                  <a:gd name="T7" fmla="*/ 0 h 29"/>
                  <a:gd name="T8" fmla="*/ 113 w 114"/>
                  <a:gd name="T9" fmla="*/ 28 h 29"/>
                  <a:gd name="T10" fmla="*/ 56 w 114"/>
                  <a:gd name="T11" fmla="*/ 28 h 29"/>
                </a:gdLst>
                <a:ahLst/>
                <a:cxnLst>
                  <a:cxn ang="0">
                    <a:pos x="T0" y="T1"/>
                  </a:cxn>
                  <a:cxn ang="0">
                    <a:pos x="T2" y="T3"/>
                  </a:cxn>
                  <a:cxn ang="0">
                    <a:pos x="T4" y="T5"/>
                  </a:cxn>
                  <a:cxn ang="0">
                    <a:pos x="T6" y="T7"/>
                  </a:cxn>
                  <a:cxn ang="0">
                    <a:pos x="T8" y="T9"/>
                  </a:cxn>
                  <a:cxn ang="0">
                    <a:pos x="T10" y="T11"/>
                  </a:cxn>
                </a:cxnLst>
                <a:rect l="0" t="0" r="r" b="b"/>
                <a:pathLst>
                  <a:path w="114" h="29">
                    <a:moveTo>
                      <a:pt x="56" y="28"/>
                    </a:moveTo>
                    <a:lnTo>
                      <a:pt x="0" y="28"/>
                    </a:lnTo>
                    <a:lnTo>
                      <a:pt x="0" y="0"/>
                    </a:lnTo>
                    <a:lnTo>
                      <a:pt x="113" y="0"/>
                    </a:lnTo>
                    <a:lnTo>
                      <a:pt x="113" y="28"/>
                    </a:lnTo>
                    <a:lnTo>
                      <a:pt x="56" y="28"/>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94" name="Freeform 452"/>
              <p:cNvSpPr>
                <a:spLocks noChangeArrowheads="1"/>
              </p:cNvSpPr>
              <p:nvPr/>
            </p:nvSpPr>
            <p:spPr bwMode="auto">
              <a:xfrm>
                <a:off x="2228453" y="4194727"/>
                <a:ext cx="13891"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95" name="Freeform 453"/>
              <p:cNvSpPr>
                <a:spLocks noChangeArrowheads="1"/>
              </p:cNvSpPr>
              <p:nvPr/>
            </p:nvSpPr>
            <p:spPr bwMode="auto">
              <a:xfrm>
                <a:off x="2456656" y="4194727"/>
                <a:ext cx="13890" cy="45720"/>
              </a:xfrm>
              <a:custGeom>
                <a:avLst/>
                <a:gdLst>
                  <a:gd name="T0" fmla="*/ 14 w 29"/>
                  <a:gd name="T1" fmla="*/ 112 h 113"/>
                  <a:gd name="T2" fmla="*/ 0 w 29"/>
                  <a:gd name="T3" fmla="*/ 112 h 113"/>
                  <a:gd name="T4" fmla="*/ 0 w 29"/>
                  <a:gd name="T5" fmla="*/ 0 h 113"/>
                  <a:gd name="T6" fmla="*/ 28 w 29"/>
                  <a:gd name="T7" fmla="*/ 0 h 113"/>
                  <a:gd name="T8" fmla="*/ 28 w 29"/>
                  <a:gd name="T9" fmla="*/ 112 h 113"/>
                  <a:gd name="T10" fmla="*/ 14 w 29"/>
                  <a:gd name="T11" fmla="*/ 112 h 113"/>
                </a:gdLst>
                <a:ahLst/>
                <a:cxnLst>
                  <a:cxn ang="0">
                    <a:pos x="T0" y="T1"/>
                  </a:cxn>
                  <a:cxn ang="0">
                    <a:pos x="T2" y="T3"/>
                  </a:cxn>
                  <a:cxn ang="0">
                    <a:pos x="T4" y="T5"/>
                  </a:cxn>
                  <a:cxn ang="0">
                    <a:pos x="T6" y="T7"/>
                  </a:cxn>
                  <a:cxn ang="0">
                    <a:pos x="T8" y="T9"/>
                  </a:cxn>
                  <a:cxn ang="0">
                    <a:pos x="T10" y="T11"/>
                  </a:cxn>
                </a:cxnLst>
                <a:rect l="0" t="0" r="r" b="b"/>
                <a:pathLst>
                  <a:path w="29" h="113">
                    <a:moveTo>
                      <a:pt x="14" y="112"/>
                    </a:moveTo>
                    <a:lnTo>
                      <a:pt x="0" y="112"/>
                    </a:lnTo>
                    <a:lnTo>
                      <a:pt x="0" y="0"/>
                    </a:lnTo>
                    <a:lnTo>
                      <a:pt x="28" y="0"/>
                    </a:lnTo>
                    <a:lnTo>
                      <a:pt x="28" y="112"/>
                    </a:lnTo>
                    <a:lnTo>
                      <a:pt x="14" y="112"/>
                    </a:lnTo>
                  </a:path>
                </a:pathLst>
              </a:custGeom>
              <a:grpFill/>
              <a:ln w="0"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grpSp>
      <p:grpSp>
        <p:nvGrpSpPr>
          <p:cNvPr id="103" name="Group 102"/>
          <p:cNvGrpSpPr/>
          <p:nvPr/>
        </p:nvGrpSpPr>
        <p:grpSpPr>
          <a:xfrm>
            <a:off x="2874355" y="4023449"/>
            <a:ext cx="466017" cy="345550"/>
            <a:chOff x="3789359" y="2959092"/>
            <a:chExt cx="466725" cy="346074"/>
          </a:xfrm>
        </p:grpSpPr>
        <p:sp>
          <p:nvSpPr>
            <p:cNvPr id="104"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05"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cxnSp>
        <p:nvCxnSpPr>
          <p:cNvPr id="106" name="Straight Connector 105"/>
          <p:cNvCxnSpPr/>
          <p:nvPr/>
        </p:nvCxnSpPr>
        <p:spPr>
          <a:xfrm flipH="1">
            <a:off x="3161154" y="3150296"/>
            <a:ext cx="377850" cy="863713"/>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7" name="Line 104"/>
          <p:cNvSpPr>
            <a:spLocks noChangeShapeType="1"/>
          </p:cNvSpPr>
          <p:nvPr/>
        </p:nvSpPr>
        <p:spPr bwMode="auto">
          <a:xfrm>
            <a:off x="0" y="4368999"/>
            <a:ext cx="9144000" cy="0"/>
          </a:xfrm>
          <a:prstGeom prst="line">
            <a:avLst/>
          </a:prstGeom>
          <a:noFill/>
          <a:ln w="25400" cap="flat">
            <a:solidFill>
              <a:schemeClr val="bg1">
                <a:lumMod val="75000"/>
              </a:schemeClr>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a typeface="ＭＳ Ｐゴシック" pitchFamily="34" charset="-128"/>
              <a:cs typeface=""/>
            </a:endParaRPr>
          </a:p>
        </p:txBody>
      </p:sp>
      <p:cxnSp>
        <p:nvCxnSpPr>
          <p:cNvPr id="108" name="Straight Connector 107"/>
          <p:cNvCxnSpPr/>
          <p:nvPr/>
        </p:nvCxnSpPr>
        <p:spPr>
          <a:xfrm>
            <a:off x="3595399" y="3075140"/>
            <a:ext cx="568779" cy="1002553"/>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261900" y="1033182"/>
            <a:ext cx="0" cy="3135630"/>
          </a:xfrm>
          <a:prstGeom prst="line">
            <a:avLst/>
          </a:prstGeom>
          <a:ln w="2540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0" name="Text Placeholder 5"/>
          <p:cNvSpPr txBox="1">
            <a:spLocks/>
          </p:cNvSpPr>
          <p:nvPr/>
        </p:nvSpPr>
        <p:spPr>
          <a:xfrm>
            <a:off x="5360633" y="1210856"/>
            <a:ext cx="3975873" cy="2780283"/>
          </a:xfrm>
          <a:prstGeom prst="rect">
            <a:avLst/>
          </a:prstGeom>
        </p:spPr>
        <p:txBody>
          <a:bodyPr lIns="91420" tIns="45710" rIns="91420" bIns="45710" anchor="ctr">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2" indent="0">
              <a:spcBef>
                <a:spcPts val="1800"/>
              </a:spcBef>
              <a:buFont typeface=".AppleSystemUIFont" charset="-120"/>
              <a:buNone/>
            </a:pPr>
            <a:r>
              <a:rPr lang="ja-JP" altLang="en-US" sz="1600" dirty="0" smtClean="0">
                <a:solidFill>
                  <a:srgbClr val="333333"/>
                </a:solidFill>
                <a:latin typeface="Meiryo" charset="-128"/>
                <a:ea typeface="Meiryo" charset="-128"/>
                <a:cs typeface="Meiryo" charset="-128"/>
              </a:rPr>
              <a:t>企業の</a:t>
            </a:r>
            <a:r>
              <a:rPr altLang="ja-JP" sz="1600" dirty="0" smtClean="0">
                <a:solidFill>
                  <a:srgbClr val="333333"/>
                </a:solidFill>
                <a:latin typeface="Meiryo" charset="-128"/>
                <a:ea typeface="Meiryo" charset="-128"/>
                <a:cs typeface="Meiryo" charset="-128"/>
              </a:rPr>
              <a:t>NW</a:t>
            </a:r>
            <a:r>
              <a:rPr lang="ja-JP" altLang="en-US" sz="1600" dirty="0" smtClean="0">
                <a:solidFill>
                  <a:srgbClr val="333333"/>
                </a:solidFill>
                <a:latin typeface="Meiryo" charset="-128"/>
                <a:ea typeface="Meiryo" charset="-128"/>
                <a:cs typeface="Meiryo" charset="-128"/>
              </a:rPr>
              <a:t>内外に関わらず保護</a:t>
            </a:r>
            <a:endParaRPr sz="1600" dirty="0" smtClean="0">
              <a:solidFill>
                <a:srgbClr val="333333"/>
              </a:solidFill>
              <a:latin typeface="Meiryo" charset="-128"/>
              <a:ea typeface="Meiryo" charset="-128"/>
              <a:cs typeface="Meiryo" charset="-128"/>
            </a:endParaRPr>
          </a:p>
          <a:p>
            <a:pPr marL="0" lvl="2" indent="0">
              <a:spcBef>
                <a:spcPts val="1800"/>
              </a:spcBef>
              <a:buFont typeface=".AppleSystemUIFont" charset="-120"/>
              <a:buNone/>
            </a:pPr>
            <a:r>
              <a:rPr lang="ja-JP" altLang="en-US" sz="1600" dirty="0">
                <a:solidFill>
                  <a:srgbClr val="333333"/>
                </a:solidFill>
                <a:latin typeface="Meiryo" charset="-128"/>
                <a:ea typeface="Meiryo" charset="-128"/>
                <a:cs typeface="Meiryo" charset="-128"/>
              </a:rPr>
              <a:t>全</a:t>
            </a:r>
            <a:r>
              <a:rPr lang="ja-JP" altLang="en-US" sz="1600" dirty="0" smtClean="0">
                <a:solidFill>
                  <a:srgbClr val="333333"/>
                </a:solidFill>
                <a:latin typeface="Meiryo" charset="-128"/>
                <a:ea typeface="Meiryo" charset="-128"/>
                <a:cs typeface="Meiryo" charset="-128"/>
              </a:rPr>
              <a:t>てのプロトコルとポートが対象</a:t>
            </a:r>
            <a:endParaRPr altLang="ja-JP" sz="1600" dirty="0" smtClean="0">
              <a:solidFill>
                <a:srgbClr val="333333"/>
              </a:solidFill>
              <a:latin typeface="Meiryo" charset="-128"/>
              <a:ea typeface="Meiryo" charset="-128"/>
              <a:cs typeface="Meiryo" charset="-128"/>
            </a:endParaRPr>
          </a:p>
          <a:p>
            <a:pPr marL="0" lvl="2" indent="0">
              <a:spcBef>
                <a:spcPts val="1800"/>
              </a:spcBef>
              <a:buFont typeface=".AppleSystemUIFont" charset="-120"/>
              <a:buNone/>
            </a:pPr>
            <a:r>
              <a:rPr lang="ja-JP" altLang="en-US" sz="1600" dirty="0" smtClean="0">
                <a:solidFill>
                  <a:srgbClr val="333333"/>
                </a:solidFill>
                <a:latin typeface="Meiryo" charset="-128"/>
                <a:ea typeface="Meiryo" charset="-128"/>
                <a:cs typeface="Meiryo" charset="-128"/>
              </a:rPr>
              <a:t>攻撃の先手を取る防御手法</a:t>
            </a:r>
            <a:endParaRPr altLang="ja-JP" sz="1600" dirty="0" smtClean="0">
              <a:solidFill>
                <a:srgbClr val="333333"/>
              </a:solidFill>
              <a:latin typeface="Meiryo" charset="-128"/>
              <a:ea typeface="Meiryo" charset="-128"/>
              <a:cs typeface="Meiryo" charset="-128"/>
            </a:endParaRPr>
          </a:p>
          <a:p>
            <a:pPr marL="0" lvl="2" indent="0">
              <a:spcBef>
                <a:spcPts val="1800"/>
              </a:spcBef>
              <a:buFont typeface=".AppleSystemUIFont" charset="-120"/>
              <a:buNone/>
            </a:pPr>
            <a:r>
              <a:rPr lang="ja-JP" altLang="en-US" sz="1600" dirty="0">
                <a:solidFill>
                  <a:srgbClr val="333333"/>
                </a:solidFill>
                <a:latin typeface="Meiryo" charset="-128"/>
                <a:ea typeface="Meiryo" charset="-128"/>
                <a:cs typeface="Meiryo" charset="-128"/>
              </a:rPr>
              <a:t>プロキ</a:t>
            </a:r>
            <a:r>
              <a:rPr lang="ja-JP" altLang="en-US" sz="1600" dirty="0" smtClean="0">
                <a:solidFill>
                  <a:srgbClr val="333333"/>
                </a:solidFill>
                <a:latin typeface="Meiryo" charset="-128"/>
                <a:ea typeface="Meiryo" charset="-128"/>
                <a:cs typeface="Meiryo" charset="-128"/>
              </a:rPr>
              <a:t>シ</a:t>
            </a:r>
            <a:r>
              <a:rPr lang="ja-JP" altLang="en-US" sz="1600" dirty="0">
                <a:solidFill>
                  <a:srgbClr val="333333"/>
                </a:solidFill>
                <a:latin typeface="Meiryo" charset="-128"/>
                <a:ea typeface="Meiryo" charset="-128"/>
                <a:cs typeface="Meiryo" charset="-128"/>
              </a:rPr>
              <a:t>機</a:t>
            </a:r>
            <a:r>
              <a:rPr lang="ja-JP" altLang="en-US" sz="1600" dirty="0" smtClean="0">
                <a:solidFill>
                  <a:srgbClr val="333333"/>
                </a:solidFill>
                <a:latin typeface="Meiryo" charset="-128"/>
                <a:ea typeface="Meiryo" charset="-128"/>
                <a:cs typeface="Meiryo" charset="-128"/>
              </a:rPr>
              <a:t>能、ファイル検査機能</a:t>
            </a:r>
            <a:endParaRPr altLang="ja-JP" sz="1600" dirty="0" smtClean="0">
              <a:solidFill>
                <a:srgbClr val="333333"/>
              </a:solidFill>
              <a:latin typeface="Meiryo" charset="-128"/>
              <a:ea typeface="Meiryo" charset="-128"/>
              <a:cs typeface="Meiryo" charset="-128"/>
            </a:endParaRPr>
          </a:p>
          <a:p>
            <a:pPr marL="0" lvl="2" indent="0">
              <a:spcBef>
                <a:spcPts val="1800"/>
              </a:spcBef>
              <a:buFont typeface=".AppleSystemUIFont" charset="-120"/>
              <a:buNone/>
            </a:pPr>
            <a:r>
              <a:rPr lang="ja-JP" altLang="en-US" sz="1600" dirty="0" smtClean="0">
                <a:solidFill>
                  <a:srgbClr val="333333"/>
                </a:solidFill>
                <a:latin typeface="Meiryo" charset="-128"/>
                <a:ea typeface="Meiryo" charset="-128"/>
                <a:cs typeface="Meiryo" charset="-128"/>
              </a:rPr>
              <a:t>導入は最速で分単位で完了</a:t>
            </a:r>
            <a:endParaRPr sz="1600" dirty="0" smtClean="0">
              <a:solidFill>
                <a:srgbClr val="333333"/>
              </a:solidFill>
              <a:latin typeface="Meiryo" charset="-128"/>
              <a:ea typeface="Meiryo" charset="-128"/>
              <a:cs typeface="Meiryo" charset="-128"/>
            </a:endParaRPr>
          </a:p>
        </p:txBody>
      </p:sp>
      <p:grpSp>
        <p:nvGrpSpPr>
          <p:cNvPr id="111" name="Group 110"/>
          <p:cNvGrpSpPr/>
          <p:nvPr/>
        </p:nvGrpSpPr>
        <p:grpSpPr>
          <a:xfrm>
            <a:off x="911353" y="1673942"/>
            <a:ext cx="3543906" cy="1320927"/>
            <a:chOff x="911353" y="1673942"/>
            <a:chExt cx="3543906" cy="1320927"/>
          </a:xfrm>
        </p:grpSpPr>
        <p:sp>
          <p:nvSpPr>
            <p:cNvPr id="112" name="Rectangle 111"/>
            <p:cNvSpPr/>
            <p:nvPr/>
          </p:nvSpPr>
          <p:spPr>
            <a:xfrm>
              <a:off x="911353" y="2256205"/>
              <a:ext cx="3543906" cy="738664"/>
            </a:xfrm>
            <a:prstGeom prst="rect">
              <a:avLst/>
            </a:prstGeom>
          </p:spPr>
          <p:txBody>
            <a:bodyPr wrap="square">
              <a:spAutoFit/>
            </a:bodyPr>
            <a:lstStyle/>
            <a:p>
              <a:pPr algn="ctr"/>
              <a:r>
                <a:rPr lang="ja-JP" altLang="en-US" sz="1400" dirty="0">
                  <a:solidFill>
                    <a:srgbClr val="333333"/>
                  </a:solidFill>
                  <a:latin typeface="Meiryo" charset="-128"/>
                  <a:ea typeface="Meiryo" charset="-128"/>
                  <a:cs typeface="Meiryo" charset="-128"/>
                </a:rPr>
                <a:t>ユーザ</a:t>
              </a:r>
              <a:r>
                <a:rPr lang="ja-JP" altLang="en-US" sz="1400" dirty="0" smtClean="0">
                  <a:solidFill>
                    <a:srgbClr val="333333"/>
                  </a:solidFill>
                  <a:latin typeface="Meiryo" charset="-128"/>
                  <a:ea typeface="Meiryo" charset="-128"/>
                  <a:cs typeface="Meiryo" charset="-128"/>
                </a:rPr>
                <a:t>がどこにいても</a:t>
              </a:r>
              <a:r>
                <a:rPr lang="en-US" altLang="ja-JP" sz="1400" dirty="0" smtClean="0">
                  <a:solidFill>
                    <a:srgbClr val="333333"/>
                  </a:solidFill>
                  <a:latin typeface="Meiryo" charset="-128"/>
                  <a:ea typeface="Meiryo" charset="-128"/>
                  <a:cs typeface="Meiryo" charset="-128"/>
                </a:rPr>
                <a:t/>
              </a:r>
              <a:br>
                <a:rPr lang="en-US" altLang="ja-JP" sz="1400" dirty="0" smtClean="0">
                  <a:solidFill>
                    <a:srgbClr val="333333"/>
                  </a:solidFill>
                  <a:latin typeface="Meiryo" charset="-128"/>
                  <a:ea typeface="Meiryo" charset="-128"/>
                  <a:cs typeface="Meiryo" charset="-128"/>
                </a:rPr>
              </a:br>
              <a:r>
                <a:rPr lang="ja-JP" altLang="en-US" sz="1400" dirty="0" smtClean="0">
                  <a:solidFill>
                    <a:srgbClr val="333333"/>
                  </a:solidFill>
                  <a:latin typeface="Meiryo" charset="-128"/>
                  <a:ea typeface="Meiryo" charset="-128"/>
                  <a:cs typeface="Meiryo" charset="-128"/>
                </a:rPr>
                <a:t>安全なイ</a:t>
              </a:r>
              <a:r>
                <a:rPr lang="ja-JP" altLang="en-US" sz="1400" dirty="0">
                  <a:solidFill>
                    <a:srgbClr val="333333"/>
                  </a:solidFill>
                  <a:latin typeface="Meiryo" charset="-128"/>
                  <a:ea typeface="Meiryo" charset="-128"/>
                  <a:cs typeface="Meiryo" charset="-128"/>
                </a:rPr>
                <a:t>ンタ</a:t>
              </a:r>
              <a:r>
                <a:rPr lang="ja-JP" altLang="en-US" sz="1400" dirty="0" smtClean="0">
                  <a:solidFill>
                    <a:srgbClr val="333333"/>
                  </a:solidFill>
                  <a:latin typeface="Meiryo" charset="-128"/>
                  <a:ea typeface="Meiryo" charset="-128"/>
                  <a:cs typeface="Meiryo" charset="-128"/>
                </a:rPr>
                <a:t>ーネット通信を</a:t>
              </a:r>
              <a:r>
                <a:rPr lang="en-US" altLang="ja-JP" sz="1400" dirty="0" smtClean="0">
                  <a:solidFill>
                    <a:srgbClr val="333333"/>
                  </a:solidFill>
                  <a:latin typeface="Meiryo" charset="-128"/>
                  <a:ea typeface="Meiryo" charset="-128"/>
                  <a:cs typeface="Meiryo" charset="-128"/>
                </a:rPr>
                <a:t/>
              </a:r>
              <a:br>
                <a:rPr lang="en-US" altLang="ja-JP" sz="1400" dirty="0" smtClean="0">
                  <a:solidFill>
                    <a:srgbClr val="333333"/>
                  </a:solidFill>
                  <a:latin typeface="Meiryo" charset="-128"/>
                  <a:ea typeface="Meiryo" charset="-128"/>
                  <a:cs typeface="Meiryo" charset="-128"/>
                </a:rPr>
              </a:br>
              <a:r>
                <a:rPr lang="ja-JP" altLang="en-US" sz="1400" dirty="0" smtClean="0">
                  <a:solidFill>
                    <a:srgbClr val="333333"/>
                  </a:solidFill>
                  <a:latin typeface="Meiryo" charset="-128"/>
                  <a:ea typeface="Meiryo" charset="-128"/>
                  <a:cs typeface="Meiryo" charset="-128"/>
                </a:rPr>
                <a:t>提供するサービス</a:t>
              </a:r>
              <a:endParaRPr lang="en-US" sz="1400" dirty="0">
                <a:solidFill>
                  <a:srgbClr val="333333"/>
                </a:solidFill>
                <a:latin typeface="Meiryo" charset="-128"/>
                <a:ea typeface="Meiryo" charset="-128"/>
                <a:cs typeface="Meiryo" charset="-128"/>
              </a:endParaRPr>
            </a:p>
          </p:txBody>
        </p:sp>
        <p:sp>
          <p:nvSpPr>
            <p:cNvPr id="113" name="Rectangle 112"/>
            <p:cNvSpPr/>
            <p:nvPr/>
          </p:nvSpPr>
          <p:spPr>
            <a:xfrm>
              <a:off x="1464241" y="1673942"/>
              <a:ext cx="2412840" cy="461665"/>
            </a:xfrm>
            <a:prstGeom prst="rect">
              <a:avLst/>
            </a:prstGeom>
          </p:spPr>
          <p:txBody>
            <a:bodyPr wrap="none">
              <a:spAutoFit/>
            </a:bodyPr>
            <a:lstStyle/>
            <a:p>
              <a:pPr algn="ctr">
                <a:spcAft>
                  <a:spcPts val="0"/>
                </a:spcAft>
              </a:pPr>
              <a:r>
                <a:rPr lang="en-US" altLang="ja-JP" sz="2400" dirty="0" smtClean="0">
                  <a:solidFill>
                    <a:srgbClr val="049FD9"/>
                  </a:solidFill>
                  <a:latin typeface="Meiryo" charset="-128"/>
                  <a:ea typeface="Meiryo" charset="-128"/>
                  <a:cs typeface="Meiryo" charset="-128"/>
                </a:rPr>
                <a:t>Cisco</a:t>
              </a:r>
              <a:r>
                <a:rPr lang="ja-JP" altLang="en-US" sz="2400" dirty="0" smtClean="0">
                  <a:solidFill>
                    <a:srgbClr val="049FD9"/>
                  </a:solidFill>
                  <a:latin typeface="Meiryo" charset="-128"/>
                  <a:ea typeface="Meiryo" charset="-128"/>
                  <a:cs typeface="Meiryo" charset="-128"/>
                </a:rPr>
                <a:t> </a:t>
              </a:r>
              <a:r>
                <a:rPr lang="en-US" altLang="ja-JP" sz="2400" dirty="0" smtClean="0">
                  <a:solidFill>
                    <a:srgbClr val="049FD9"/>
                  </a:solidFill>
                  <a:latin typeface="Meiryo" charset="-128"/>
                  <a:ea typeface="Meiryo" charset="-128"/>
                  <a:cs typeface="Meiryo" charset="-128"/>
                </a:rPr>
                <a:t>Umbrella</a:t>
              </a:r>
              <a:endParaRPr lang="en-US" sz="2400" dirty="0">
                <a:solidFill>
                  <a:srgbClr val="049FD9"/>
                </a:solidFill>
                <a:latin typeface="Meiryo" charset="-128"/>
                <a:ea typeface="Meiryo" charset="-128"/>
                <a:cs typeface="Meiryo" charset="-128"/>
              </a:endParaRPr>
            </a:p>
          </p:txBody>
        </p:sp>
      </p:grpSp>
      <p:grpSp>
        <p:nvGrpSpPr>
          <p:cNvPr id="114" name="Group 113"/>
          <p:cNvGrpSpPr/>
          <p:nvPr/>
        </p:nvGrpSpPr>
        <p:grpSpPr>
          <a:xfrm>
            <a:off x="582459" y="920663"/>
            <a:ext cx="4201694" cy="2145063"/>
            <a:chOff x="693516" y="941727"/>
            <a:chExt cx="4113197" cy="2099884"/>
          </a:xfrm>
        </p:grpSpPr>
        <p:sp>
          <p:nvSpPr>
            <p:cNvPr id="115" name="Freeform 114"/>
            <p:cNvSpPr/>
            <p:nvPr/>
          </p:nvSpPr>
          <p:spPr>
            <a:xfrm>
              <a:off x="4283200" y="2014093"/>
              <a:ext cx="523513" cy="1027165"/>
            </a:xfrm>
            <a:custGeom>
              <a:avLst/>
              <a:gdLst>
                <a:gd name="connsiteX0" fmla="*/ 255399 w 753500"/>
                <a:gd name="connsiteY0" fmla="*/ 0 h 1317490"/>
                <a:gd name="connsiteX1" fmla="*/ 343283 w 753500"/>
                <a:gd name="connsiteY1" fmla="*/ 27288 h 1317490"/>
                <a:gd name="connsiteX2" fmla="*/ 753500 w 753500"/>
                <a:gd name="connsiteY2" fmla="*/ 646005 h 1317490"/>
                <a:gd name="connsiteX3" fmla="*/ 82018 w 753500"/>
                <a:gd name="connsiteY3" fmla="*/ 1317490 h 1317490"/>
                <a:gd name="connsiteX4" fmla="*/ 0 w 753500"/>
                <a:gd name="connsiteY4" fmla="*/ 652409 h 1317490"/>
                <a:gd name="connsiteX5" fmla="*/ 255399 w 753500"/>
                <a:gd name="connsiteY5" fmla="*/ 652409 h 1317490"/>
                <a:gd name="connsiteX6" fmla="*/ 255399 w 753500"/>
                <a:gd name="connsiteY6" fmla="*/ 0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6" fmla="*/ 346839 w 753500"/>
                <a:gd name="connsiteY6" fmla="*/ 743849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0" fmla="*/ 173381 w 671482"/>
                <a:gd name="connsiteY0" fmla="*/ 652409 h 1317490"/>
                <a:gd name="connsiteX1" fmla="*/ 173381 w 671482"/>
                <a:gd name="connsiteY1" fmla="*/ 0 h 1317490"/>
                <a:gd name="connsiteX2" fmla="*/ 261265 w 671482"/>
                <a:gd name="connsiteY2" fmla="*/ 27288 h 1317490"/>
                <a:gd name="connsiteX3" fmla="*/ 671482 w 671482"/>
                <a:gd name="connsiteY3" fmla="*/ 646005 h 1317490"/>
                <a:gd name="connsiteX4" fmla="*/ 0 w 671482"/>
                <a:gd name="connsiteY4" fmla="*/ 1317490 h 1317490"/>
                <a:gd name="connsiteX0" fmla="*/ 173381 w 671482"/>
                <a:gd name="connsiteY0" fmla="*/ 0 h 1317490"/>
                <a:gd name="connsiteX1" fmla="*/ 261265 w 671482"/>
                <a:gd name="connsiteY1" fmla="*/ 27288 h 1317490"/>
                <a:gd name="connsiteX2" fmla="*/ 671482 w 671482"/>
                <a:gd name="connsiteY2" fmla="*/ 646005 h 1317490"/>
                <a:gd name="connsiteX3" fmla="*/ 0 w 671482"/>
                <a:gd name="connsiteY3" fmla="*/ 1317490 h 1317490"/>
              </a:gdLst>
              <a:ahLst/>
              <a:cxnLst>
                <a:cxn ang="0">
                  <a:pos x="connsiteX0" y="connsiteY0"/>
                </a:cxn>
                <a:cxn ang="0">
                  <a:pos x="connsiteX1" y="connsiteY1"/>
                </a:cxn>
                <a:cxn ang="0">
                  <a:pos x="connsiteX2" y="connsiteY2"/>
                </a:cxn>
                <a:cxn ang="0">
                  <a:pos x="connsiteX3" y="connsiteY3"/>
                </a:cxn>
              </a:cxnLst>
              <a:rect l="l" t="t" r="r" b="b"/>
              <a:pathLst>
                <a:path w="671482" h="1317490">
                  <a:moveTo>
                    <a:pt x="173381" y="0"/>
                  </a:moveTo>
                  <a:lnTo>
                    <a:pt x="261265" y="27288"/>
                  </a:lnTo>
                  <a:cubicBezTo>
                    <a:pt x="502234" y="129226"/>
                    <a:pt x="671482" y="367869"/>
                    <a:pt x="671482" y="646005"/>
                  </a:cubicBezTo>
                  <a:cubicBezTo>
                    <a:pt x="671482" y="1016852"/>
                    <a:pt x="370597" y="1317490"/>
                    <a:pt x="0" y="1317490"/>
                  </a:cubicBez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sp>
          <p:nvSpPr>
            <p:cNvPr id="116" name="Freeform 115"/>
            <p:cNvSpPr/>
            <p:nvPr/>
          </p:nvSpPr>
          <p:spPr>
            <a:xfrm>
              <a:off x="693867" y="2026255"/>
              <a:ext cx="523513" cy="1015005"/>
            </a:xfrm>
            <a:custGeom>
              <a:avLst/>
              <a:gdLst>
                <a:gd name="connsiteX0" fmla="*/ 447870 w 877763"/>
                <a:gd name="connsiteY0" fmla="*/ 0 h 1301893"/>
                <a:gd name="connsiteX1" fmla="*/ 447870 w 877763"/>
                <a:gd name="connsiteY1" fmla="*/ 344644 h 1301893"/>
                <a:gd name="connsiteX2" fmla="*/ 877763 w 877763"/>
                <a:gd name="connsiteY2" fmla="*/ 344644 h 1301893"/>
                <a:gd name="connsiteX3" fmla="*/ 671482 w 877763"/>
                <a:gd name="connsiteY3" fmla="*/ 1301893 h 1301893"/>
                <a:gd name="connsiteX4" fmla="*/ 0 w 877763"/>
                <a:gd name="connsiteY4" fmla="*/ 630408 h 1301893"/>
                <a:gd name="connsiteX5" fmla="*/ 410217 w 877763"/>
                <a:gd name="connsiteY5" fmla="*/ 11691 h 1301893"/>
                <a:gd name="connsiteX6" fmla="*/ 447870 w 877763"/>
                <a:gd name="connsiteY6" fmla="*/ 0 h 1301893"/>
                <a:gd name="connsiteX0" fmla="*/ 877763 w 969203"/>
                <a:gd name="connsiteY0" fmla="*/ 344644 h 1301893"/>
                <a:gd name="connsiteX1" fmla="*/ 671482 w 969203"/>
                <a:gd name="connsiteY1" fmla="*/ 1301893 h 1301893"/>
                <a:gd name="connsiteX2" fmla="*/ 0 w 969203"/>
                <a:gd name="connsiteY2" fmla="*/ 630408 h 1301893"/>
                <a:gd name="connsiteX3" fmla="*/ 410217 w 969203"/>
                <a:gd name="connsiteY3" fmla="*/ 11691 h 1301893"/>
                <a:gd name="connsiteX4" fmla="*/ 447870 w 969203"/>
                <a:gd name="connsiteY4" fmla="*/ 0 h 1301893"/>
                <a:gd name="connsiteX5" fmla="*/ 447870 w 969203"/>
                <a:gd name="connsiteY5" fmla="*/ 344644 h 1301893"/>
                <a:gd name="connsiteX6" fmla="*/ 969203 w 969203"/>
                <a:gd name="connsiteY6" fmla="*/ 436084 h 1301893"/>
                <a:gd name="connsiteX0" fmla="*/ 877763 w 877763"/>
                <a:gd name="connsiteY0" fmla="*/ 344644 h 1301893"/>
                <a:gd name="connsiteX1" fmla="*/ 671482 w 877763"/>
                <a:gd name="connsiteY1" fmla="*/ 1301893 h 1301893"/>
                <a:gd name="connsiteX2" fmla="*/ 0 w 877763"/>
                <a:gd name="connsiteY2" fmla="*/ 630408 h 1301893"/>
                <a:gd name="connsiteX3" fmla="*/ 410217 w 877763"/>
                <a:gd name="connsiteY3" fmla="*/ 11691 h 1301893"/>
                <a:gd name="connsiteX4" fmla="*/ 447870 w 877763"/>
                <a:gd name="connsiteY4" fmla="*/ 0 h 1301893"/>
                <a:gd name="connsiteX5" fmla="*/ 447870 w 877763"/>
                <a:gd name="connsiteY5"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 name="connsiteX4" fmla="*/ 447870 w 671482"/>
                <a:gd name="connsiteY4"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Lst>
              <a:ahLst/>
              <a:cxnLst>
                <a:cxn ang="0">
                  <a:pos x="connsiteX0" y="connsiteY0"/>
                </a:cxn>
                <a:cxn ang="0">
                  <a:pos x="connsiteX1" y="connsiteY1"/>
                </a:cxn>
                <a:cxn ang="0">
                  <a:pos x="connsiteX2" y="connsiteY2"/>
                </a:cxn>
                <a:cxn ang="0">
                  <a:pos x="connsiteX3" y="connsiteY3"/>
                </a:cxn>
              </a:cxnLst>
              <a:rect l="l" t="t" r="r" b="b"/>
              <a:pathLst>
                <a:path w="671482" h="1301893">
                  <a:moveTo>
                    <a:pt x="671482" y="1301893"/>
                  </a:moveTo>
                  <a:cubicBezTo>
                    <a:pt x="300885" y="1301893"/>
                    <a:pt x="0" y="1001255"/>
                    <a:pt x="0" y="630408"/>
                  </a:cubicBezTo>
                  <a:cubicBezTo>
                    <a:pt x="0" y="352272"/>
                    <a:pt x="169248" y="113629"/>
                    <a:pt x="410217" y="11691"/>
                  </a:cubicBezTo>
                  <a:lnTo>
                    <a:pt x="447870" y="0"/>
                  </a:ln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sp>
          <p:nvSpPr>
            <p:cNvPr id="117" name="Freeform 312"/>
            <p:cNvSpPr>
              <a:spLocks noChangeArrowheads="1"/>
            </p:cNvSpPr>
            <p:nvPr/>
          </p:nvSpPr>
          <p:spPr bwMode="auto">
            <a:xfrm flipH="1">
              <a:off x="693516" y="2517146"/>
              <a:ext cx="524465" cy="524465"/>
            </a:xfrm>
            <a:custGeom>
              <a:avLst/>
              <a:gdLst>
                <a:gd name="T0" fmla="*/ 1493 w 1494"/>
                <a:gd name="T1" fmla="*/ 0 h 1494"/>
                <a:gd name="T2" fmla="*/ 1055 w 1494"/>
                <a:gd name="T3" fmla="*/ 1056 h 1494"/>
                <a:gd name="T4" fmla="*/ 0 w 1494"/>
                <a:gd name="T5" fmla="*/ 1493 h 1494"/>
              </a:gdLst>
              <a:ahLst/>
              <a:cxnLst>
                <a:cxn ang="0">
                  <a:pos x="T0" y="T1"/>
                </a:cxn>
                <a:cxn ang="0">
                  <a:pos x="T2" y="T3"/>
                </a:cxn>
                <a:cxn ang="0">
                  <a:pos x="T4" y="T5"/>
                </a:cxn>
              </a:cxnLst>
              <a:rect l="0" t="0" r="r" b="b"/>
              <a:pathLst>
                <a:path w="1494" h="1494">
                  <a:moveTo>
                    <a:pt x="1493" y="0"/>
                  </a:moveTo>
                  <a:cubicBezTo>
                    <a:pt x="1493" y="412"/>
                    <a:pt x="1326" y="785"/>
                    <a:pt x="1055" y="1056"/>
                  </a:cubicBezTo>
                  <a:cubicBezTo>
                    <a:pt x="784" y="1327"/>
                    <a:pt x="412" y="1493"/>
                    <a:pt x="0" y="1493"/>
                  </a:cubicBezTo>
                </a:path>
              </a:pathLst>
            </a:custGeom>
            <a:noFill/>
            <a:ln w="101600" cap="rnd">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18" name="Line 103"/>
            <p:cNvSpPr>
              <a:spLocks noChangeShapeType="1"/>
            </p:cNvSpPr>
            <p:nvPr/>
          </p:nvSpPr>
          <p:spPr bwMode="auto">
            <a:xfrm flipH="1">
              <a:off x="1193226" y="3041611"/>
              <a:ext cx="3089021" cy="0"/>
            </a:xfrm>
            <a:prstGeom prst="line">
              <a:avLst/>
            </a:prstGeom>
            <a:noFill/>
            <a:ln w="101600" cap="rnd">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19" name="Freeform 312"/>
            <p:cNvSpPr>
              <a:spLocks noChangeArrowheads="1"/>
            </p:cNvSpPr>
            <p:nvPr/>
          </p:nvSpPr>
          <p:spPr bwMode="auto">
            <a:xfrm>
              <a:off x="4282248" y="2517146"/>
              <a:ext cx="524465" cy="524465"/>
            </a:xfrm>
            <a:custGeom>
              <a:avLst/>
              <a:gdLst>
                <a:gd name="T0" fmla="*/ 1493 w 1494"/>
                <a:gd name="T1" fmla="*/ 0 h 1494"/>
                <a:gd name="T2" fmla="*/ 1055 w 1494"/>
                <a:gd name="T3" fmla="*/ 1056 h 1494"/>
                <a:gd name="T4" fmla="*/ 0 w 1494"/>
                <a:gd name="T5" fmla="*/ 1493 h 1494"/>
              </a:gdLst>
              <a:ahLst/>
              <a:cxnLst>
                <a:cxn ang="0">
                  <a:pos x="T0" y="T1"/>
                </a:cxn>
                <a:cxn ang="0">
                  <a:pos x="T2" y="T3"/>
                </a:cxn>
                <a:cxn ang="0">
                  <a:pos x="T4" y="T5"/>
                </a:cxn>
              </a:cxnLst>
              <a:rect l="0" t="0" r="r" b="b"/>
              <a:pathLst>
                <a:path w="1494" h="1494">
                  <a:moveTo>
                    <a:pt x="1493" y="0"/>
                  </a:moveTo>
                  <a:cubicBezTo>
                    <a:pt x="1493" y="412"/>
                    <a:pt x="1326" y="785"/>
                    <a:pt x="1055" y="1056"/>
                  </a:cubicBezTo>
                  <a:cubicBezTo>
                    <a:pt x="784" y="1327"/>
                    <a:pt x="412" y="1493"/>
                    <a:pt x="0" y="1493"/>
                  </a:cubicBezTo>
                </a:path>
              </a:pathLst>
            </a:custGeom>
            <a:noFill/>
            <a:ln w="101600" cap="rnd">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20" name="Freeform 119"/>
            <p:cNvSpPr/>
            <p:nvPr/>
          </p:nvSpPr>
          <p:spPr>
            <a:xfrm>
              <a:off x="1070849" y="941727"/>
              <a:ext cx="2021388" cy="1201778"/>
            </a:xfrm>
            <a:custGeom>
              <a:avLst/>
              <a:gdLst>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498149 h 1346105"/>
                <a:gd name="connsiteX4" fmla="*/ 509341 w 2264147"/>
                <a:gd name="connsiteY4" fmla="*/ 1346105 h 1346105"/>
                <a:gd name="connsiteX5" fmla="*/ 4273 w 2264147"/>
                <a:gd name="connsiteY5" fmla="*/ 1346105 h 1346105"/>
                <a:gd name="connsiteX6" fmla="*/ 0 w 2264147"/>
                <a:gd name="connsiteY6" fmla="*/ 1261492 h 1346105"/>
                <a:gd name="connsiteX7" fmla="*/ 1261492 w 2264147"/>
                <a:gd name="connsiteY7" fmla="*/ 0 h 1346105"/>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1346105 h 1346105"/>
                <a:gd name="connsiteX4" fmla="*/ 4273 w 2264147"/>
                <a:gd name="connsiteY4" fmla="*/ 1346105 h 1346105"/>
                <a:gd name="connsiteX5" fmla="*/ 0 w 2264147"/>
                <a:gd name="connsiteY5" fmla="*/ 1261492 h 1346105"/>
                <a:gd name="connsiteX6" fmla="*/ 1261492 w 2264147"/>
                <a:gd name="connsiteY6" fmla="*/ 0 h 1346105"/>
                <a:gd name="connsiteX0" fmla="*/ 509341 w 2264147"/>
                <a:gd name="connsiteY0" fmla="*/ 1346105 h 1437545"/>
                <a:gd name="connsiteX1" fmla="*/ 4273 w 2264147"/>
                <a:gd name="connsiteY1" fmla="*/ 1346105 h 1437545"/>
                <a:gd name="connsiteX2" fmla="*/ 0 w 2264147"/>
                <a:gd name="connsiteY2" fmla="*/ 1261492 h 1437545"/>
                <a:gd name="connsiteX3" fmla="*/ 1261492 w 2264147"/>
                <a:gd name="connsiteY3" fmla="*/ 0 h 1437545"/>
                <a:gd name="connsiteX4" fmla="*/ 2234921 w 2264147"/>
                <a:gd name="connsiteY4" fmla="*/ 459066 h 1437545"/>
                <a:gd name="connsiteX5" fmla="*/ 2264147 w 2264147"/>
                <a:gd name="connsiteY5" fmla="*/ 498149 h 1437545"/>
                <a:gd name="connsiteX6" fmla="*/ 600781 w 2264147"/>
                <a:gd name="connsiteY6" fmla="*/ 1437545 h 1437545"/>
                <a:gd name="connsiteX0" fmla="*/ 509341 w 2264147"/>
                <a:gd name="connsiteY0" fmla="*/ 1346105 h 1346105"/>
                <a:gd name="connsiteX1" fmla="*/ 4273 w 2264147"/>
                <a:gd name="connsiteY1" fmla="*/ 1346105 h 1346105"/>
                <a:gd name="connsiteX2" fmla="*/ 0 w 2264147"/>
                <a:gd name="connsiteY2" fmla="*/ 1261492 h 1346105"/>
                <a:gd name="connsiteX3" fmla="*/ 1261492 w 2264147"/>
                <a:gd name="connsiteY3" fmla="*/ 0 h 1346105"/>
                <a:gd name="connsiteX4" fmla="*/ 2234921 w 2264147"/>
                <a:gd name="connsiteY4" fmla="*/ 459066 h 1346105"/>
                <a:gd name="connsiteX5" fmla="*/ 2264147 w 2264147"/>
                <a:gd name="connsiteY5" fmla="*/ 498149 h 1346105"/>
                <a:gd name="connsiteX0" fmla="*/ 4273 w 2264147"/>
                <a:gd name="connsiteY0" fmla="*/ 1346105 h 1346105"/>
                <a:gd name="connsiteX1" fmla="*/ 0 w 2264147"/>
                <a:gd name="connsiteY1" fmla="*/ 1261492 h 1346105"/>
                <a:gd name="connsiteX2" fmla="*/ 1261492 w 2264147"/>
                <a:gd name="connsiteY2" fmla="*/ 0 h 1346105"/>
                <a:gd name="connsiteX3" fmla="*/ 2234921 w 2264147"/>
                <a:gd name="connsiteY3" fmla="*/ 459066 h 1346105"/>
                <a:gd name="connsiteX4" fmla="*/ 2264147 w 2264147"/>
                <a:gd name="connsiteY4" fmla="*/ 498149 h 134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147" h="1346105">
                  <a:moveTo>
                    <a:pt x="4273" y="1346105"/>
                  </a:moveTo>
                  <a:lnTo>
                    <a:pt x="0" y="1261492"/>
                  </a:lnTo>
                  <a:cubicBezTo>
                    <a:pt x="0" y="564789"/>
                    <a:pt x="564789" y="0"/>
                    <a:pt x="1261492" y="0"/>
                  </a:cubicBezTo>
                  <a:cubicBezTo>
                    <a:pt x="1653388" y="0"/>
                    <a:pt x="2003545" y="178703"/>
                    <a:pt x="2234921" y="459066"/>
                  </a:cubicBezTo>
                  <a:lnTo>
                    <a:pt x="2264147" y="498149"/>
                  </a:ln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sp>
          <p:nvSpPr>
            <p:cNvPr id="121" name="Freeform 120"/>
            <p:cNvSpPr/>
            <p:nvPr/>
          </p:nvSpPr>
          <p:spPr>
            <a:xfrm rot="162623">
              <a:off x="3036065" y="1184322"/>
              <a:ext cx="1387153" cy="923897"/>
            </a:xfrm>
            <a:custGeom>
              <a:avLst/>
              <a:gdLst>
                <a:gd name="connsiteX0" fmla="*/ 459584 w 1376155"/>
                <a:gd name="connsiteY0" fmla="*/ 0 h 986922"/>
                <a:gd name="connsiteX1" fmla="*/ 1376155 w 1376155"/>
                <a:gd name="connsiteY1" fmla="*/ 916571 h 986922"/>
                <a:gd name="connsiteX2" fmla="*/ 1372603 w 1376155"/>
                <a:gd name="connsiteY2" fmla="*/ 986922 h 986922"/>
                <a:gd name="connsiteX3" fmla="*/ 0 w 1376155"/>
                <a:gd name="connsiteY3" fmla="*/ 986922 h 986922"/>
                <a:gd name="connsiteX4" fmla="*/ 0 w 1376155"/>
                <a:gd name="connsiteY4" fmla="*/ 124411 h 986922"/>
                <a:gd name="connsiteX5" fmla="*/ 22692 w 1376155"/>
                <a:gd name="connsiteY5" fmla="*/ 110625 h 986922"/>
                <a:gd name="connsiteX6" fmla="*/ 459584 w 1376155"/>
                <a:gd name="connsiteY6" fmla="*/ 0 h 986922"/>
                <a:gd name="connsiteX0" fmla="*/ 0 w 1376155"/>
                <a:gd name="connsiteY0" fmla="*/ 986922 h 1078362"/>
                <a:gd name="connsiteX1" fmla="*/ 0 w 1376155"/>
                <a:gd name="connsiteY1" fmla="*/ 124411 h 1078362"/>
                <a:gd name="connsiteX2" fmla="*/ 22692 w 1376155"/>
                <a:gd name="connsiteY2" fmla="*/ 110625 h 1078362"/>
                <a:gd name="connsiteX3" fmla="*/ 459584 w 1376155"/>
                <a:gd name="connsiteY3" fmla="*/ 0 h 1078362"/>
                <a:gd name="connsiteX4" fmla="*/ 1376155 w 1376155"/>
                <a:gd name="connsiteY4" fmla="*/ 916571 h 1078362"/>
                <a:gd name="connsiteX5" fmla="*/ 1372603 w 1376155"/>
                <a:gd name="connsiteY5" fmla="*/ 986922 h 1078362"/>
                <a:gd name="connsiteX6" fmla="*/ 91440 w 1376155"/>
                <a:gd name="connsiteY6" fmla="*/ 1078362 h 1078362"/>
                <a:gd name="connsiteX0" fmla="*/ 0 w 1376155"/>
                <a:gd name="connsiteY0" fmla="*/ 124411 h 1078362"/>
                <a:gd name="connsiteX1" fmla="*/ 22692 w 1376155"/>
                <a:gd name="connsiteY1" fmla="*/ 110625 h 1078362"/>
                <a:gd name="connsiteX2" fmla="*/ 459584 w 1376155"/>
                <a:gd name="connsiteY2" fmla="*/ 0 h 1078362"/>
                <a:gd name="connsiteX3" fmla="*/ 1376155 w 1376155"/>
                <a:gd name="connsiteY3" fmla="*/ 916571 h 1078362"/>
                <a:gd name="connsiteX4" fmla="*/ 1372603 w 1376155"/>
                <a:gd name="connsiteY4" fmla="*/ 986922 h 1078362"/>
                <a:gd name="connsiteX5" fmla="*/ 91440 w 1376155"/>
                <a:gd name="connsiteY5" fmla="*/ 1078362 h 1078362"/>
                <a:gd name="connsiteX0" fmla="*/ 0 w 1376155"/>
                <a:gd name="connsiteY0" fmla="*/ 124411 h 986922"/>
                <a:gd name="connsiteX1" fmla="*/ 22692 w 1376155"/>
                <a:gd name="connsiteY1" fmla="*/ 110625 h 986922"/>
                <a:gd name="connsiteX2" fmla="*/ 459584 w 1376155"/>
                <a:gd name="connsiteY2" fmla="*/ 0 h 986922"/>
                <a:gd name="connsiteX3" fmla="*/ 1376155 w 1376155"/>
                <a:gd name="connsiteY3" fmla="*/ 916571 h 986922"/>
                <a:gd name="connsiteX4" fmla="*/ 1372603 w 1376155"/>
                <a:gd name="connsiteY4" fmla="*/ 986922 h 986922"/>
                <a:gd name="connsiteX0" fmla="*/ 0 w 1376155"/>
                <a:gd name="connsiteY0" fmla="*/ 124411 h 916571"/>
                <a:gd name="connsiteX1" fmla="*/ 22692 w 1376155"/>
                <a:gd name="connsiteY1" fmla="*/ 110625 h 916571"/>
                <a:gd name="connsiteX2" fmla="*/ 459584 w 1376155"/>
                <a:gd name="connsiteY2" fmla="*/ 0 h 916571"/>
                <a:gd name="connsiteX3" fmla="*/ 1376155 w 1376155"/>
                <a:gd name="connsiteY3" fmla="*/ 916571 h 916571"/>
              </a:gdLst>
              <a:ahLst/>
              <a:cxnLst>
                <a:cxn ang="0">
                  <a:pos x="connsiteX0" y="connsiteY0"/>
                </a:cxn>
                <a:cxn ang="0">
                  <a:pos x="connsiteX1" y="connsiteY1"/>
                </a:cxn>
                <a:cxn ang="0">
                  <a:pos x="connsiteX2" y="connsiteY2"/>
                </a:cxn>
                <a:cxn ang="0">
                  <a:pos x="connsiteX3" y="connsiteY3"/>
                </a:cxn>
              </a:cxnLst>
              <a:rect l="l" t="t" r="r" b="b"/>
              <a:pathLst>
                <a:path w="1376155" h="916571">
                  <a:moveTo>
                    <a:pt x="0" y="124411"/>
                  </a:moveTo>
                  <a:lnTo>
                    <a:pt x="22692" y="110625"/>
                  </a:lnTo>
                  <a:cubicBezTo>
                    <a:pt x="152564" y="40075"/>
                    <a:pt x="301394" y="0"/>
                    <a:pt x="459584" y="0"/>
                  </a:cubicBezTo>
                  <a:cubicBezTo>
                    <a:pt x="965792" y="0"/>
                    <a:pt x="1376155" y="410363"/>
                    <a:pt x="1376155" y="916571"/>
                  </a:cubicBezTo>
                </a:path>
              </a:pathLst>
            </a:custGeom>
            <a:noFill/>
            <a:ln w="1016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grpSp>
      <p:grpSp>
        <p:nvGrpSpPr>
          <p:cNvPr id="122" name="Group 121"/>
          <p:cNvGrpSpPr/>
          <p:nvPr/>
        </p:nvGrpSpPr>
        <p:grpSpPr>
          <a:xfrm>
            <a:off x="1803462" y="2979934"/>
            <a:ext cx="168671" cy="164592"/>
            <a:chOff x="1745303" y="3178183"/>
            <a:chExt cx="168671" cy="164592"/>
          </a:xfrm>
        </p:grpSpPr>
        <p:sp>
          <p:nvSpPr>
            <p:cNvPr id="123" name="Freeform 337"/>
            <p:cNvSpPr>
              <a:spLocks noChangeArrowheads="1"/>
            </p:cNvSpPr>
            <p:nvPr/>
          </p:nvSpPr>
          <p:spPr bwMode="auto">
            <a:xfrm>
              <a:off x="1745303" y="3178183"/>
              <a:ext cx="168671" cy="164592"/>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24" name="Freeform 46"/>
            <p:cNvSpPr>
              <a:spLocks noChangeArrowheads="1"/>
            </p:cNvSpPr>
            <p:nvPr/>
          </p:nvSpPr>
          <p:spPr bwMode="auto">
            <a:xfrm>
              <a:off x="1780205" y="3226817"/>
              <a:ext cx="99298" cy="77232"/>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chemeClr val="accent1"/>
            </a:solidFill>
            <a:ln>
              <a:noFill/>
            </a:ln>
            <a:effectLst/>
            <a:extLst/>
          </p:spPr>
          <p:txBody>
            <a:bodyPr wrap="none" anchor="ctr"/>
            <a:lstStyle/>
            <a:p>
              <a:endParaRPr lang="en-US">
                <a:solidFill>
                  <a:srgbClr val="333333"/>
                </a:solidFill>
                <a:latin typeface="Meiryo" charset="-128"/>
                <a:ea typeface="Meiryo" charset="-128"/>
                <a:cs typeface="Meiryo" charset="-128"/>
              </a:endParaRPr>
            </a:p>
          </p:txBody>
        </p:sp>
      </p:grpSp>
      <p:grpSp>
        <p:nvGrpSpPr>
          <p:cNvPr id="125" name="Group 124"/>
          <p:cNvGrpSpPr/>
          <p:nvPr/>
        </p:nvGrpSpPr>
        <p:grpSpPr>
          <a:xfrm>
            <a:off x="2195730" y="2979934"/>
            <a:ext cx="168671" cy="164592"/>
            <a:chOff x="1745303" y="3178183"/>
            <a:chExt cx="168671" cy="164592"/>
          </a:xfrm>
        </p:grpSpPr>
        <p:sp>
          <p:nvSpPr>
            <p:cNvPr id="126" name="Freeform 337"/>
            <p:cNvSpPr>
              <a:spLocks noChangeArrowheads="1"/>
            </p:cNvSpPr>
            <p:nvPr/>
          </p:nvSpPr>
          <p:spPr bwMode="auto">
            <a:xfrm>
              <a:off x="1745303" y="3178183"/>
              <a:ext cx="168671" cy="164592"/>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27" name="Freeform 46"/>
            <p:cNvSpPr>
              <a:spLocks noChangeArrowheads="1"/>
            </p:cNvSpPr>
            <p:nvPr/>
          </p:nvSpPr>
          <p:spPr bwMode="auto">
            <a:xfrm>
              <a:off x="1780205" y="3226817"/>
              <a:ext cx="99298" cy="77232"/>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chemeClr val="accent1"/>
            </a:solidFill>
            <a:ln>
              <a:noFill/>
            </a:ln>
            <a:effectLst/>
            <a:extLst/>
          </p:spPr>
          <p:txBody>
            <a:bodyPr wrap="none" anchor="ctr"/>
            <a:lstStyle/>
            <a:p>
              <a:endParaRPr lang="en-US">
                <a:solidFill>
                  <a:srgbClr val="333333"/>
                </a:solidFill>
                <a:latin typeface="Meiryo" charset="-128"/>
                <a:ea typeface="Meiryo" charset="-128"/>
                <a:cs typeface="Meiryo" charset="-128"/>
              </a:endParaRPr>
            </a:p>
          </p:txBody>
        </p:sp>
      </p:grpSp>
      <p:grpSp>
        <p:nvGrpSpPr>
          <p:cNvPr id="128" name="Group 127"/>
          <p:cNvGrpSpPr/>
          <p:nvPr/>
        </p:nvGrpSpPr>
        <p:grpSpPr>
          <a:xfrm>
            <a:off x="3497626" y="2979934"/>
            <a:ext cx="168671" cy="164592"/>
            <a:chOff x="1745303" y="3178183"/>
            <a:chExt cx="168671" cy="164592"/>
          </a:xfrm>
        </p:grpSpPr>
        <p:sp>
          <p:nvSpPr>
            <p:cNvPr id="129" name="Freeform 337"/>
            <p:cNvSpPr>
              <a:spLocks noChangeArrowheads="1"/>
            </p:cNvSpPr>
            <p:nvPr/>
          </p:nvSpPr>
          <p:spPr bwMode="auto">
            <a:xfrm>
              <a:off x="1745303" y="3178183"/>
              <a:ext cx="168671" cy="164592"/>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30" name="Freeform 46"/>
            <p:cNvSpPr>
              <a:spLocks noChangeArrowheads="1"/>
            </p:cNvSpPr>
            <p:nvPr/>
          </p:nvSpPr>
          <p:spPr bwMode="auto">
            <a:xfrm>
              <a:off x="1780205" y="3226817"/>
              <a:ext cx="99298" cy="77232"/>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chemeClr val="accent1"/>
            </a:solidFill>
            <a:ln>
              <a:noFill/>
            </a:ln>
            <a:effectLst/>
            <a:extLst/>
          </p:spPr>
          <p:txBody>
            <a:bodyPr wrap="none" anchor="ctr"/>
            <a:lstStyle/>
            <a:p>
              <a:endParaRPr lang="en-US">
                <a:solidFill>
                  <a:srgbClr val="333333"/>
                </a:solidFill>
                <a:latin typeface="Meiryo" charset="-128"/>
                <a:ea typeface="Meiryo" charset="-128"/>
                <a:cs typeface="Meiryo" charset="-128"/>
              </a:endParaRPr>
            </a:p>
          </p:txBody>
        </p:sp>
      </p:grpSp>
      <p:grpSp>
        <p:nvGrpSpPr>
          <p:cNvPr id="131" name="Group 130"/>
          <p:cNvGrpSpPr/>
          <p:nvPr/>
        </p:nvGrpSpPr>
        <p:grpSpPr>
          <a:xfrm>
            <a:off x="7346789" y="4070776"/>
            <a:ext cx="464357" cy="282337"/>
            <a:chOff x="3355975" y="3073400"/>
            <a:chExt cx="2336800" cy="1420813"/>
          </a:xfrm>
        </p:grpSpPr>
        <p:sp>
          <p:nvSpPr>
            <p:cNvPr id="132" name="Freeform 1"/>
            <p:cNvSpPr>
              <a:spLocks noChangeArrowheads="1"/>
            </p:cNvSpPr>
            <p:nvPr/>
          </p:nvSpPr>
          <p:spPr bwMode="auto">
            <a:xfrm>
              <a:off x="3559175" y="4087813"/>
              <a:ext cx="406400" cy="406400"/>
            </a:xfrm>
            <a:custGeom>
              <a:avLst/>
              <a:gdLst>
                <a:gd name="T0" fmla="*/ 1128 w 1129"/>
                <a:gd name="T1" fmla="*/ 565 h 1130"/>
                <a:gd name="T2" fmla="*/ 1053 w 1129"/>
                <a:gd name="T3" fmla="*/ 847 h 1130"/>
                <a:gd name="T4" fmla="*/ 846 w 1129"/>
                <a:gd name="T5" fmla="*/ 1053 h 1130"/>
                <a:gd name="T6" fmla="*/ 564 w 1129"/>
                <a:gd name="T7" fmla="*/ 1129 h 1130"/>
                <a:gd name="T8" fmla="*/ 282 w 1129"/>
                <a:gd name="T9" fmla="*/ 1053 h 1130"/>
                <a:gd name="T10" fmla="*/ 75 w 1129"/>
                <a:gd name="T11" fmla="*/ 847 h 1130"/>
                <a:gd name="T12" fmla="*/ 0 w 1129"/>
                <a:gd name="T13" fmla="*/ 565 h 1130"/>
                <a:gd name="T14" fmla="*/ 75 w 1129"/>
                <a:gd name="T15" fmla="*/ 282 h 1130"/>
                <a:gd name="T16" fmla="*/ 282 w 1129"/>
                <a:gd name="T17" fmla="*/ 76 h 1130"/>
                <a:gd name="T18" fmla="*/ 564 w 1129"/>
                <a:gd name="T19" fmla="*/ 0 h 1130"/>
                <a:gd name="T20" fmla="*/ 846 w 1129"/>
                <a:gd name="T21" fmla="*/ 76 h 1130"/>
                <a:gd name="T22" fmla="*/ 1053 w 1129"/>
                <a:gd name="T23" fmla="*/ 282 h 1130"/>
                <a:gd name="T24" fmla="*/ 1128 w 1129"/>
                <a:gd name="T25" fmla="*/ 56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9" h="1130">
                  <a:moveTo>
                    <a:pt x="1128" y="565"/>
                  </a:moveTo>
                  <a:cubicBezTo>
                    <a:pt x="1128" y="669"/>
                    <a:pt x="1105" y="757"/>
                    <a:pt x="1053" y="847"/>
                  </a:cubicBezTo>
                  <a:cubicBezTo>
                    <a:pt x="1001" y="937"/>
                    <a:pt x="936" y="1001"/>
                    <a:pt x="846" y="1053"/>
                  </a:cubicBezTo>
                  <a:cubicBezTo>
                    <a:pt x="756" y="1105"/>
                    <a:pt x="668" y="1129"/>
                    <a:pt x="564" y="1129"/>
                  </a:cubicBezTo>
                  <a:cubicBezTo>
                    <a:pt x="460" y="1129"/>
                    <a:pt x="372" y="1105"/>
                    <a:pt x="282" y="1053"/>
                  </a:cubicBezTo>
                  <a:cubicBezTo>
                    <a:pt x="192" y="1001"/>
                    <a:pt x="127" y="937"/>
                    <a:pt x="75" y="847"/>
                  </a:cubicBezTo>
                  <a:cubicBezTo>
                    <a:pt x="23" y="757"/>
                    <a:pt x="0" y="669"/>
                    <a:pt x="0" y="565"/>
                  </a:cubicBezTo>
                  <a:cubicBezTo>
                    <a:pt x="0" y="461"/>
                    <a:pt x="23" y="372"/>
                    <a:pt x="75" y="282"/>
                  </a:cubicBezTo>
                  <a:cubicBezTo>
                    <a:pt x="127" y="192"/>
                    <a:pt x="192" y="128"/>
                    <a:pt x="282" y="76"/>
                  </a:cubicBezTo>
                  <a:cubicBezTo>
                    <a:pt x="372" y="24"/>
                    <a:pt x="460" y="0"/>
                    <a:pt x="564" y="0"/>
                  </a:cubicBezTo>
                  <a:cubicBezTo>
                    <a:pt x="668" y="0"/>
                    <a:pt x="756" y="24"/>
                    <a:pt x="846" y="76"/>
                  </a:cubicBezTo>
                  <a:cubicBezTo>
                    <a:pt x="936" y="128"/>
                    <a:pt x="1001" y="192"/>
                    <a:pt x="1053" y="282"/>
                  </a:cubicBezTo>
                  <a:cubicBezTo>
                    <a:pt x="1105" y="372"/>
                    <a:pt x="1128" y="461"/>
                    <a:pt x="1128" y="56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33" name="Line 2"/>
            <p:cNvSpPr>
              <a:spLocks noChangeShapeType="1"/>
            </p:cNvSpPr>
            <p:nvPr/>
          </p:nvSpPr>
          <p:spPr bwMode="auto">
            <a:xfrm>
              <a:off x="5387975" y="4292600"/>
              <a:ext cx="304800"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34" name="Freeform 3"/>
            <p:cNvSpPr>
              <a:spLocks noChangeArrowheads="1"/>
            </p:cNvSpPr>
            <p:nvPr/>
          </p:nvSpPr>
          <p:spPr bwMode="auto">
            <a:xfrm>
              <a:off x="4981575" y="4087813"/>
              <a:ext cx="406400" cy="406400"/>
            </a:xfrm>
            <a:custGeom>
              <a:avLst/>
              <a:gdLst>
                <a:gd name="T0" fmla="*/ 1129 w 1130"/>
                <a:gd name="T1" fmla="*/ 565 h 1130"/>
                <a:gd name="T2" fmla="*/ 1054 w 1130"/>
                <a:gd name="T3" fmla="*/ 847 h 1130"/>
                <a:gd name="T4" fmla="*/ 847 w 1130"/>
                <a:gd name="T5" fmla="*/ 1053 h 1130"/>
                <a:gd name="T6" fmla="*/ 565 w 1130"/>
                <a:gd name="T7" fmla="*/ 1129 h 1130"/>
                <a:gd name="T8" fmla="*/ 283 w 1130"/>
                <a:gd name="T9" fmla="*/ 1053 h 1130"/>
                <a:gd name="T10" fmla="*/ 76 w 1130"/>
                <a:gd name="T11" fmla="*/ 847 h 1130"/>
                <a:gd name="T12" fmla="*/ 0 w 1130"/>
                <a:gd name="T13" fmla="*/ 565 h 1130"/>
                <a:gd name="T14" fmla="*/ 76 w 1130"/>
                <a:gd name="T15" fmla="*/ 282 h 1130"/>
                <a:gd name="T16" fmla="*/ 283 w 1130"/>
                <a:gd name="T17" fmla="*/ 76 h 1130"/>
                <a:gd name="T18" fmla="*/ 565 w 1130"/>
                <a:gd name="T19" fmla="*/ 0 h 1130"/>
                <a:gd name="T20" fmla="*/ 847 w 1130"/>
                <a:gd name="T21" fmla="*/ 76 h 1130"/>
                <a:gd name="T22" fmla="*/ 1054 w 1130"/>
                <a:gd name="T23" fmla="*/ 282 h 1130"/>
                <a:gd name="T24" fmla="*/ 1129 w 1130"/>
                <a:gd name="T25" fmla="*/ 56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0" h="1130">
                  <a:moveTo>
                    <a:pt x="1129" y="565"/>
                  </a:moveTo>
                  <a:cubicBezTo>
                    <a:pt x="1129" y="669"/>
                    <a:pt x="1106" y="757"/>
                    <a:pt x="1054" y="847"/>
                  </a:cubicBezTo>
                  <a:cubicBezTo>
                    <a:pt x="1002" y="937"/>
                    <a:pt x="937" y="1001"/>
                    <a:pt x="847" y="1053"/>
                  </a:cubicBezTo>
                  <a:cubicBezTo>
                    <a:pt x="757" y="1105"/>
                    <a:pt x="669" y="1129"/>
                    <a:pt x="565" y="1129"/>
                  </a:cubicBezTo>
                  <a:cubicBezTo>
                    <a:pt x="461" y="1129"/>
                    <a:pt x="373" y="1105"/>
                    <a:pt x="283" y="1053"/>
                  </a:cubicBezTo>
                  <a:cubicBezTo>
                    <a:pt x="193" y="1001"/>
                    <a:pt x="128" y="937"/>
                    <a:pt x="76" y="847"/>
                  </a:cubicBezTo>
                  <a:cubicBezTo>
                    <a:pt x="24" y="757"/>
                    <a:pt x="0" y="669"/>
                    <a:pt x="0" y="565"/>
                  </a:cubicBezTo>
                  <a:cubicBezTo>
                    <a:pt x="0" y="461"/>
                    <a:pt x="24" y="372"/>
                    <a:pt x="76" y="282"/>
                  </a:cubicBezTo>
                  <a:cubicBezTo>
                    <a:pt x="128" y="192"/>
                    <a:pt x="193" y="128"/>
                    <a:pt x="283" y="76"/>
                  </a:cubicBezTo>
                  <a:cubicBezTo>
                    <a:pt x="373" y="24"/>
                    <a:pt x="461" y="0"/>
                    <a:pt x="565" y="0"/>
                  </a:cubicBezTo>
                  <a:cubicBezTo>
                    <a:pt x="669" y="0"/>
                    <a:pt x="757" y="24"/>
                    <a:pt x="847" y="76"/>
                  </a:cubicBezTo>
                  <a:cubicBezTo>
                    <a:pt x="937" y="128"/>
                    <a:pt x="1002" y="192"/>
                    <a:pt x="1054" y="282"/>
                  </a:cubicBezTo>
                  <a:cubicBezTo>
                    <a:pt x="1106" y="372"/>
                    <a:pt x="1129" y="461"/>
                    <a:pt x="1129" y="565"/>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35" name="Line 4"/>
            <p:cNvSpPr>
              <a:spLocks noChangeShapeType="1"/>
            </p:cNvSpPr>
            <p:nvPr/>
          </p:nvSpPr>
          <p:spPr bwMode="auto">
            <a:xfrm>
              <a:off x="3965575" y="4292600"/>
              <a:ext cx="1016000"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36" name="Freeform 5"/>
            <p:cNvSpPr>
              <a:spLocks noChangeArrowheads="1"/>
            </p:cNvSpPr>
            <p:nvPr/>
          </p:nvSpPr>
          <p:spPr bwMode="auto">
            <a:xfrm>
              <a:off x="3355975" y="3073400"/>
              <a:ext cx="2235200" cy="1219200"/>
            </a:xfrm>
            <a:custGeom>
              <a:avLst/>
              <a:gdLst>
                <a:gd name="T0" fmla="*/ 6208 w 6209"/>
                <a:gd name="T1" fmla="*/ 3386 h 3387"/>
                <a:gd name="T2" fmla="*/ 5988 w 6209"/>
                <a:gd name="T3" fmla="*/ 2068 h 3387"/>
                <a:gd name="T4" fmla="*/ 3552 w 6209"/>
                <a:gd name="T5" fmla="*/ 0 h 3387"/>
                <a:gd name="T6" fmla="*/ 1157 w 6209"/>
                <a:gd name="T7" fmla="*/ 1581 h 3387"/>
                <a:gd name="T8" fmla="*/ 988 w 6209"/>
                <a:gd name="T9" fmla="*/ 1975 h 3387"/>
                <a:gd name="T10" fmla="*/ 0 w 6209"/>
                <a:gd name="T11" fmla="*/ 3386 h 3387"/>
                <a:gd name="T12" fmla="*/ 565 w 6209"/>
                <a:gd name="T13" fmla="*/ 3386 h 3387"/>
              </a:gdLst>
              <a:ahLst/>
              <a:cxnLst>
                <a:cxn ang="0">
                  <a:pos x="T0" y="T1"/>
                </a:cxn>
                <a:cxn ang="0">
                  <a:pos x="T2" y="T3"/>
                </a:cxn>
                <a:cxn ang="0">
                  <a:pos x="T4" y="T5"/>
                </a:cxn>
                <a:cxn ang="0">
                  <a:pos x="T6" y="T7"/>
                </a:cxn>
                <a:cxn ang="0">
                  <a:pos x="T8" y="T9"/>
                </a:cxn>
                <a:cxn ang="0">
                  <a:pos x="T10" y="T11"/>
                </a:cxn>
                <a:cxn ang="0">
                  <a:pos x="T12" y="T13"/>
                </a:cxn>
              </a:cxnLst>
              <a:rect l="0" t="0" r="r" b="b"/>
              <a:pathLst>
                <a:path w="6209" h="3387">
                  <a:moveTo>
                    <a:pt x="6208" y="3386"/>
                  </a:moveTo>
                  <a:cubicBezTo>
                    <a:pt x="6208" y="3386"/>
                    <a:pt x="6106" y="2773"/>
                    <a:pt x="5988" y="2068"/>
                  </a:cubicBezTo>
                  <a:cubicBezTo>
                    <a:pt x="5790" y="878"/>
                    <a:pt x="4760" y="0"/>
                    <a:pt x="3552" y="0"/>
                  </a:cubicBezTo>
                  <a:cubicBezTo>
                    <a:pt x="2512" y="0"/>
                    <a:pt x="1569" y="621"/>
                    <a:pt x="1157" y="1581"/>
                  </a:cubicBezTo>
                  <a:lnTo>
                    <a:pt x="988" y="1975"/>
                  </a:lnTo>
                  <a:cubicBezTo>
                    <a:pt x="141" y="1975"/>
                    <a:pt x="0" y="2703"/>
                    <a:pt x="0" y="3386"/>
                  </a:cubicBezTo>
                  <a:lnTo>
                    <a:pt x="565" y="3386"/>
                  </a:lnTo>
                </a:path>
              </a:pathLst>
            </a:custGeom>
            <a:noFill/>
            <a:ln w="25400" cap="rnd">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37" name="Line 6"/>
            <p:cNvSpPr>
              <a:spLocks noChangeShapeType="1"/>
            </p:cNvSpPr>
            <p:nvPr/>
          </p:nvSpPr>
          <p:spPr bwMode="auto">
            <a:xfrm>
              <a:off x="4676775" y="3276600"/>
              <a:ext cx="0" cy="81280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grpSp>
      <p:grpSp>
        <p:nvGrpSpPr>
          <p:cNvPr id="138" name="Group 137"/>
          <p:cNvGrpSpPr/>
          <p:nvPr/>
        </p:nvGrpSpPr>
        <p:grpSpPr>
          <a:xfrm>
            <a:off x="4037726" y="2979934"/>
            <a:ext cx="168671" cy="164592"/>
            <a:chOff x="1745303" y="3178183"/>
            <a:chExt cx="168671" cy="164592"/>
          </a:xfrm>
        </p:grpSpPr>
        <p:sp>
          <p:nvSpPr>
            <p:cNvPr id="139" name="Freeform 337"/>
            <p:cNvSpPr>
              <a:spLocks noChangeArrowheads="1"/>
            </p:cNvSpPr>
            <p:nvPr/>
          </p:nvSpPr>
          <p:spPr bwMode="auto">
            <a:xfrm>
              <a:off x="1745303" y="3178183"/>
              <a:ext cx="168671" cy="164592"/>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40" name="Freeform 46"/>
            <p:cNvSpPr>
              <a:spLocks noChangeArrowheads="1"/>
            </p:cNvSpPr>
            <p:nvPr/>
          </p:nvSpPr>
          <p:spPr bwMode="auto">
            <a:xfrm>
              <a:off x="1780205" y="3226817"/>
              <a:ext cx="99298" cy="77232"/>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chemeClr val="accent1"/>
            </a:solidFill>
            <a:ln>
              <a:noFill/>
            </a:ln>
            <a:effectLst/>
            <a:extLst/>
          </p:spPr>
          <p:txBody>
            <a:bodyPr wrap="none" anchor="ctr"/>
            <a:lstStyle/>
            <a:p>
              <a:endParaRPr lang="en-US">
                <a:solidFill>
                  <a:srgbClr val="333333"/>
                </a:solidFill>
                <a:latin typeface="Meiryo" charset="-128"/>
                <a:ea typeface="Meiryo" charset="-128"/>
                <a:cs typeface="Meiryo" charset="-128"/>
              </a:endParaRPr>
            </a:p>
          </p:txBody>
        </p:sp>
      </p:grpSp>
      <p:grpSp>
        <p:nvGrpSpPr>
          <p:cNvPr id="141" name="Group 140"/>
          <p:cNvGrpSpPr/>
          <p:nvPr/>
        </p:nvGrpSpPr>
        <p:grpSpPr>
          <a:xfrm>
            <a:off x="1155786" y="2979934"/>
            <a:ext cx="168671" cy="164592"/>
            <a:chOff x="1745303" y="3178183"/>
            <a:chExt cx="168671" cy="164592"/>
          </a:xfrm>
        </p:grpSpPr>
        <p:sp>
          <p:nvSpPr>
            <p:cNvPr id="142" name="Freeform 337"/>
            <p:cNvSpPr>
              <a:spLocks noChangeArrowheads="1"/>
            </p:cNvSpPr>
            <p:nvPr/>
          </p:nvSpPr>
          <p:spPr bwMode="auto">
            <a:xfrm>
              <a:off x="1745303" y="3178183"/>
              <a:ext cx="168671" cy="164592"/>
            </a:xfrm>
            <a:custGeom>
              <a:avLst/>
              <a:gdLst>
                <a:gd name="T0" fmla="*/ 372 w 373"/>
                <a:gd name="T1" fmla="*/ 186 h 374"/>
                <a:gd name="T2" fmla="*/ 347 w 373"/>
                <a:gd name="T3" fmla="*/ 280 h 374"/>
                <a:gd name="T4" fmla="*/ 279 w 373"/>
                <a:gd name="T5" fmla="*/ 348 h 374"/>
                <a:gd name="T6" fmla="*/ 186 w 373"/>
                <a:gd name="T7" fmla="*/ 373 h 374"/>
                <a:gd name="T8" fmla="*/ 93 w 373"/>
                <a:gd name="T9" fmla="*/ 348 h 374"/>
                <a:gd name="T10" fmla="*/ 25 w 373"/>
                <a:gd name="T11" fmla="*/ 280 h 374"/>
                <a:gd name="T12" fmla="*/ 0 w 373"/>
                <a:gd name="T13" fmla="*/ 186 h 374"/>
                <a:gd name="T14" fmla="*/ 25 w 373"/>
                <a:gd name="T15" fmla="*/ 93 h 374"/>
                <a:gd name="T16" fmla="*/ 93 w 373"/>
                <a:gd name="T17" fmla="*/ 25 h 374"/>
                <a:gd name="T18" fmla="*/ 186 w 373"/>
                <a:gd name="T19" fmla="*/ 0 h 374"/>
                <a:gd name="T20" fmla="*/ 279 w 373"/>
                <a:gd name="T21" fmla="*/ 25 h 374"/>
                <a:gd name="T22" fmla="*/ 347 w 373"/>
                <a:gd name="T23" fmla="*/ 93 h 374"/>
                <a:gd name="T24" fmla="*/ 372 w 373"/>
                <a:gd name="T25" fmla="*/ 18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4">
                  <a:moveTo>
                    <a:pt x="372" y="186"/>
                  </a:moveTo>
                  <a:cubicBezTo>
                    <a:pt x="372" y="221"/>
                    <a:pt x="364" y="251"/>
                    <a:pt x="347" y="280"/>
                  </a:cubicBezTo>
                  <a:cubicBezTo>
                    <a:pt x="330" y="310"/>
                    <a:pt x="309" y="331"/>
                    <a:pt x="279" y="348"/>
                  </a:cubicBezTo>
                  <a:cubicBezTo>
                    <a:pt x="249" y="365"/>
                    <a:pt x="220" y="373"/>
                    <a:pt x="186" y="373"/>
                  </a:cubicBezTo>
                  <a:cubicBezTo>
                    <a:pt x="152" y="373"/>
                    <a:pt x="122" y="365"/>
                    <a:pt x="93" y="348"/>
                  </a:cubicBezTo>
                  <a:cubicBezTo>
                    <a:pt x="63" y="331"/>
                    <a:pt x="42" y="310"/>
                    <a:pt x="25" y="280"/>
                  </a:cubicBezTo>
                  <a:cubicBezTo>
                    <a:pt x="7" y="251"/>
                    <a:pt x="0" y="221"/>
                    <a:pt x="0" y="186"/>
                  </a:cubicBezTo>
                  <a:cubicBezTo>
                    <a:pt x="0" y="152"/>
                    <a:pt x="7" y="123"/>
                    <a:pt x="25" y="93"/>
                  </a:cubicBezTo>
                  <a:cubicBezTo>
                    <a:pt x="42" y="64"/>
                    <a:pt x="63" y="42"/>
                    <a:pt x="93" y="25"/>
                  </a:cubicBezTo>
                  <a:cubicBezTo>
                    <a:pt x="122" y="8"/>
                    <a:pt x="152" y="0"/>
                    <a:pt x="186" y="0"/>
                  </a:cubicBezTo>
                  <a:cubicBezTo>
                    <a:pt x="220" y="0"/>
                    <a:pt x="249" y="8"/>
                    <a:pt x="279" y="25"/>
                  </a:cubicBezTo>
                  <a:cubicBezTo>
                    <a:pt x="309" y="42"/>
                    <a:pt x="330" y="64"/>
                    <a:pt x="347" y="93"/>
                  </a:cubicBezTo>
                  <a:cubicBezTo>
                    <a:pt x="364" y="123"/>
                    <a:pt x="372" y="152"/>
                    <a:pt x="372" y="186"/>
                  </a:cubicBezTo>
                </a:path>
              </a:pathLst>
            </a:custGeom>
            <a:solidFill>
              <a:srgbClr val="FFFFFF"/>
            </a:solidFill>
            <a:ln w="25400" cap="rnd">
              <a:solidFill>
                <a:schemeClr val="accent1"/>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43" name="Freeform 46"/>
            <p:cNvSpPr>
              <a:spLocks noChangeArrowheads="1"/>
            </p:cNvSpPr>
            <p:nvPr/>
          </p:nvSpPr>
          <p:spPr bwMode="auto">
            <a:xfrm>
              <a:off x="1780205" y="3226817"/>
              <a:ext cx="99298" cy="77232"/>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chemeClr val="accent1"/>
            </a:solidFill>
            <a:ln>
              <a:noFill/>
            </a:ln>
            <a:effectLst/>
            <a:extLst/>
          </p:spPr>
          <p:txBody>
            <a:bodyPr wrap="none" anchor="ctr"/>
            <a:lstStyle/>
            <a:p>
              <a:endParaRPr lang="en-US">
                <a:solidFill>
                  <a:srgbClr val="333333"/>
                </a:solidFill>
                <a:latin typeface="Meiryo" charset="-128"/>
                <a:ea typeface="Meiryo" charset="-128"/>
                <a:cs typeface="Meiryo" charset="-128"/>
              </a:endParaRPr>
            </a:p>
          </p:txBody>
        </p:sp>
      </p:grpSp>
      <p:cxnSp>
        <p:nvCxnSpPr>
          <p:cNvPr id="144" name="Straight Connector 143"/>
          <p:cNvCxnSpPr/>
          <p:nvPr/>
        </p:nvCxnSpPr>
        <p:spPr>
          <a:xfrm>
            <a:off x="2350335" y="3155711"/>
            <a:ext cx="706016" cy="846355"/>
          </a:xfrm>
          <a:prstGeom prst="line">
            <a:avLst/>
          </a:prstGeom>
          <a:ln w="1270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9700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arn(outHorizontal)">
                                      <p:cBhvr>
                                        <p:cTn id="7" dur="500"/>
                                        <p:tgtEl>
                                          <p:spTgt spid="1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 name="Straight Connector 116"/>
          <p:cNvCxnSpPr/>
          <p:nvPr/>
        </p:nvCxnSpPr>
        <p:spPr>
          <a:xfrm>
            <a:off x="2255650" y="2092897"/>
            <a:ext cx="0" cy="1673036"/>
          </a:xfrm>
          <a:prstGeom prst="line">
            <a:avLst/>
          </a:prstGeom>
          <a:ln w="12700" cap="rnd">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80952" y="2092897"/>
            <a:ext cx="0" cy="1673036"/>
          </a:xfrm>
          <a:prstGeom prst="line">
            <a:avLst/>
          </a:prstGeom>
          <a:ln w="12700" cap="rnd">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19" name="Group 118"/>
          <p:cNvGrpSpPr/>
          <p:nvPr/>
        </p:nvGrpSpPr>
        <p:grpSpPr>
          <a:xfrm>
            <a:off x="952377" y="2047773"/>
            <a:ext cx="1561236" cy="1770530"/>
            <a:chOff x="3349611" y="2284193"/>
            <a:chExt cx="1561236" cy="1770530"/>
          </a:xfrm>
        </p:grpSpPr>
        <p:sp>
          <p:nvSpPr>
            <p:cNvPr id="120" name="Rectangle 119"/>
            <p:cNvSpPr/>
            <p:nvPr/>
          </p:nvSpPr>
          <p:spPr>
            <a:xfrm>
              <a:off x="4385653" y="2284193"/>
              <a:ext cx="362928" cy="1770530"/>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grpSp>
          <p:nvGrpSpPr>
            <p:cNvPr id="121" name="Group 120"/>
            <p:cNvGrpSpPr/>
            <p:nvPr/>
          </p:nvGrpSpPr>
          <p:grpSpPr>
            <a:xfrm>
              <a:off x="3349611" y="2329317"/>
              <a:ext cx="1561236" cy="1673036"/>
              <a:chOff x="3349611" y="2329317"/>
              <a:chExt cx="1561236" cy="1673036"/>
            </a:xfrm>
          </p:grpSpPr>
          <p:cxnSp>
            <p:nvCxnSpPr>
              <p:cNvPr id="122" name="Straight Connector 121"/>
              <p:cNvCxnSpPr/>
              <p:nvPr/>
            </p:nvCxnSpPr>
            <p:spPr>
              <a:xfrm>
                <a:off x="4652884" y="2329317"/>
                <a:ext cx="0" cy="746634"/>
              </a:xfrm>
              <a:prstGeom prst="line">
                <a:avLst/>
              </a:prstGeom>
              <a:ln w="12700" cap="rnd">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478186" y="3165835"/>
                <a:ext cx="0" cy="836518"/>
              </a:xfrm>
              <a:prstGeom prst="line">
                <a:avLst/>
              </a:prstGeom>
              <a:ln w="12700" cap="rnd">
                <a:solidFill>
                  <a:schemeClr val="bg1">
                    <a:lumMod val="75000"/>
                  </a:schemeClr>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478186" y="2329317"/>
                <a:ext cx="0" cy="746634"/>
              </a:xfrm>
              <a:prstGeom prst="line">
                <a:avLst/>
              </a:prstGeom>
              <a:ln w="12700" cap="rnd">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652884" y="3307761"/>
                <a:ext cx="0" cy="694592"/>
              </a:xfrm>
              <a:prstGeom prst="line">
                <a:avLst/>
              </a:prstGeom>
              <a:ln w="12700" cap="rnd">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126" name="Group 125"/>
              <p:cNvGrpSpPr/>
              <p:nvPr/>
            </p:nvGrpSpPr>
            <p:grpSpPr>
              <a:xfrm>
                <a:off x="3349611" y="2965779"/>
                <a:ext cx="1561236" cy="400110"/>
                <a:chOff x="3349611" y="2965779"/>
                <a:chExt cx="1561236" cy="400110"/>
              </a:xfrm>
            </p:grpSpPr>
            <p:sp>
              <p:nvSpPr>
                <p:cNvPr id="127" name="Rectangle 126"/>
                <p:cNvSpPr/>
                <p:nvPr/>
              </p:nvSpPr>
              <p:spPr>
                <a:xfrm>
                  <a:off x="3349611" y="2965779"/>
                  <a:ext cx="873306" cy="400110"/>
                </a:xfrm>
                <a:prstGeom prst="rect">
                  <a:avLst/>
                </a:prstGeom>
              </p:spPr>
              <p:txBody>
                <a:bodyPr wrap="square" anchor="ctr">
                  <a:spAutoFit/>
                </a:bodyPr>
                <a:lstStyle/>
                <a:p>
                  <a:pPr algn="r" defTabSz="913577"/>
                  <a:r>
                    <a:rPr kumimoji="1" lang="en-US" altLang="ja-JP" sz="1000" dirty="0" smtClean="0">
                      <a:solidFill>
                        <a:srgbClr val="676767"/>
                      </a:solidFill>
                      <a:latin typeface="Meiryo" charset="-128"/>
                      <a:ea typeface="Meiryo" charset="-128"/>
                      <a:cs typeface="Meiryo" charset="-128"/>
                    </a:rPr>
                    <a:t>Web</a:t>
                  </a:r>
                  <a:br>
                    <a:rPr kumimoji="1" lang="en-US" altLang="ja-JP" sz="1000" dirty="0" smtClean="0">
                      <a:solidFill>
                        <a:srgbClr val="676767"/>
                      </a:solidFill>
                      <a:latin typeface="Meiryo" charset="-128"/>
                      <a:ea typeface="Meiryo" charset="-128"/>
                      <a:cs typeface="Meiryo" charset="-128"/>
                    </a:rPr>
                  </a:br>
                  <a:r>
                    <a:rPr kumimoji="1" lang="en-US" altLang="ja-JP" sz="1000" dirty="0" smtClean="0">
                      <a:solidFill>
                        <a:srgbClr val="676767"/>
                      </a:solidFill>
                      <a:latin typeface="Meiryo" charset="-128"/>
                      <a:ea typeface="Meiryo" charset="-128"/>
                      <a:cs typeface="Meiryo" charset="-128"/>
                    </a:rPr>
                    <a:t>Security</a:t>
                  </a:r>
                  <a:endParaRPr kumimoji="1" lang="en-US" sz="600" dirty="0">
                    <a:solidFill>
                      <a:srgbClr val="676767"/>
                    </a:solidFill>
                    <a:latin typeface="Meiryo" charset="-128"/>
                    <a:ea typeface="Meiryo" charset="-128"/>
                    <a:cs typeface="Meiryo" charset="-128"/>
                  </a:endParaRPr>
                </a:p>
              </p:txBody>
            </p:sp>
            <p:grpSp>
              <p:nvGrpSpPr>
                <p:cNvPr id="128" name="Group 127"/>
                <p:cNvGrpSpPr/>
                <p:nvPr/>
              </p:nvGrpSpPr>
              <p:grpSpPr>
                <a:xfrm>
                  <a:off x="4233856" y="3075951"/>
                  <a:ext cx="676991" cy="179769"/>
                  <a:chOff x="4233856" y="3912341"/>
                  <a:chExt cx="676991" cy="179769"/>
                </a:xfrm>
              </p:grpSpPr>
              <p:sp>
                <p:nvSpPr>
                  <p:cNvPr id="129" name="Rounded Rectangle 128"/>
                  <p:cNvSpPr/>
                  <p:nvPr/>
                </p:nvSpPr>
                <p:spPr>
                  <a:xfrm>
                    <a:off x="4233856" y="3912341"/>
                    <a:ext cx="676991" cy="179769"/>
                  </a:xfrm>
                  <a:prstGeom prst="roundRect">
                    <a:avLst>
                      <a:gd name="adj" fmla="val 19917"/>
                    </a:avLst>
                  </a:prstGeom>
                  <a:solidFill>
                    <a:schemeClr val="bg1"/>
                  </a:solid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sp>
                <p:nvSpPr>
                  <p:cNvPr id="130" name="Oval 129"/>
                  <p:cNvSpPr>
                    <a:spLocks noChangeAspect="1"/>
                  </p:cNvSpPr>
                  <p:nvPr/>
                </p:nvSpPr>
                <p:spPr>
                  <a:xfrm>
                    <a:off x="4303488" y="3975687"/>
                    <a:ext cx="52545" cy="53077"/>
                  </a:xfrm>
                  <a:prstGeom prst="ellipse">
                    <a:avLst/>
                  </a:prstGeom>
                  <a:no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cxnSp>
                <p:nvCxnSpPr>
                  <p:cNvPr id="131" name="Straight Connector 130"/>
                  <p:cNvCxnSpPr/>
                  <p:nvPr/>
                </p:nvCxnSpPr>
                <p:spPr>
                  <a:xfrm>
                    <a:off x="4430613" y="3975687"/>
                    <a:ext cx="368429"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430613" y="4027802"/>
                    <a:ext cx="368429"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sp>
        <p:nvSpPr>
          <p:cNvPr id="133" name="Oval 174"/>
          <p:cNvSpPr/>
          <p:nvPr/>
        </p:nvSpPr>
        <p:spPr>
          <a:xfrm>
            <a:off x="2278958" y="2084564"/>
            <a:ext cx="408849" cy="1559626"/>
          </a:xfrm>
          <a:custGeom>
            <a:avLst/>
            <a:gdLst>
              <a:gd name="connsiteX0" fmla="*/ 0 w 506161"/>
              <a:gd name="connsiteY0" fmla="*/ 253081 h 506161"/>
              <a:gd name="connsiteX1" fmla="*/ 253081 w 506161"/>
              <a:gd name="connsiteY1" fmla="*/ 0 h 506161"/>
              <a:gd name="connsiteX2" fmla="*/ 506162 w 506161"/>
              <a:gd name="connsiteY2" fmla="*/ 253081 h 506161"/>
              <a:gd name="connsiteX3" fmla="*/ 253081 w 506161"/>
              <a:gd name="connsiteY3" fmla="*/ 506162 h 506161"/>
              <a:gd name="connsiteX4" fmla="*/ 0 w 506161"/>
              <a:gd name="connsiteY4" fmla="*/ 253081 h 506161"/>
              <a:gd name="connsiteX0" fmla="*/ 0 w 506162"/>
              <a:gd name="connsiteY0" fmla="*/ 253081 h 506162"/>
              <a:gd name="connsiteX1" fmla="*/ 253081 w 506162"/>
              <a:gd name="connsiteY1" fmla="*/ 0 h 506162"/>
              <a:gd name="connsiteX2" fmla="*/ 506162 w 506162"/>
              <a:gd name="connsiteY2" fmla="*/ 253081 h 506162"/>
              <a:gd name="connsiteX3" fmla="*/ 253081 w 506162"/>
              <a:gd name="connsiteY3" fmla="*/ 506162 h 506162"/>
              <a:gd name="connsiteX4" fmla="*/ 91440 w 506162"/>
              <a:gd name="connsiteY4" fmla="*/ 344521 h 506162"/>
              <a:gd name="connsiteX0" fmla="*/ 0 w 707115"/>
              <a:gd name="connsiteY0" fmla="*/ 271224 h 524305"/>
              <a:gd name="connsiteX1" fmla="*/ 670366 w 707115"/>
              <a:gd name="connsiteY1" fmla="*/ 0 h 524305"/>
              <a:gd name="connsiteX2" fmla="*/ 506162 w 707115"/>
              <a:gd name="connsiteY2" fmla="*/ 271224 h 524305"/>
              <a:gd name="connsiteX3" fmla="*/ 253081 w 707115"/>
              <a:gd name="connsiteY3" fmla="*/ 524305 h 524305"/>
              <a:gd name="connsiteX4" fmla="*/ 91440 w 707115"/>
              <a:gd name="connsiteY4" fmla="*/ 362664 h 524305"/>
              <a:gd name="connsiteX0" fmla="*/ 0 w 698753"/>
              <a:gd name="connsiteY0" fmla="*/ 273950 h 527031"/>
              <a:gd name="connsiteX1" fmla="*/ 670366 w 698753"/>
              <a:gd name="connsiteY1" fmla="*/ 2726 h 527031"/>
              <a:gd name="connsiteX2" fmla="*/ 506162 w 698753"/>
              <a:gd name="connsiteY2" fmla="*/ 273950 h 527031"/>
              <a:gd name="connsiteX3" fmla="*/ 253081 w 698753"/>
              <a:gd name="connsiteY3" fmla="*/ 527031 h 527031"/>
              <a:gd name="connsiteX4" fmla="*/ 91440 w 698753"/>
              <a:gd name="connsiteY4" fmla="*/ 365390 h 527031"/>
              <a:gd name="connsiteX0" fmla="*/ 39281 w 738034"/>
              <a:gd name="connsiteY0" fmla="*/ 273950 h 775383"/>
              <a:gd name="connsiteX1" fmla="*/ 709647 w 738034"/>
              <a:gd name="connsiteY1" fmla="*/ 2726 h 775383"/>
              <a:gd name="connsiteX2" fmla="*/ 545443 w 738034"/>
              <a:gd name="connsiteY2" fmla="*/ 273950 h 775383"/>
              <a:gd name="connsiteX3" fmla="*/ 292362 w 738034"/>
              <a:gd name="connsiteY3" fmla="*/ 527031 h 775383"/>
              <a:gd name="connsiteX4" fmla="*/ 18235 w 738034"/>
              <a:gd name="connsiteY4" fmla="*/ 768162 h 775383"/>
              <a:gd name="connsiteX0" fmla="*/ 21046 w 719799"/>
              <a:gd name="connsiteY0" fmla="*/ 273950 h 768162"/>
              <a:gd name="connsiteX1" fmla="*/ 691412 w 719799"/>
              <a:gd name="connsiteY1" fmla="*/ 2726 h 768162"/>
              <a:gd name="connsiteX2" fmla="*/ 527208 w 719799"/>
              <a:gd name="connsiteY2" fmla="*/ 273950 h 768162"/>
              <a:gd name="connsiteX3" fmla="*/ 274127 w 719799"/>
              <a:gd name="connsiteY3" fmla="*/ 527031 h 768162"/>
              <a:gd name="connsiteX4" fmla="*/ 0 w 719799"/>
              <a:gd name="connsiteY4" fmla="*/ 768162 h 768162"/>
              <a:gd name="connsiteX0" fmla="*/ 21046 w 719799"/>
              <a:gd name="connsiteY0" fmla="*/ 273950 h 768162"/>
              <a:gd name="connsiteX1" fmla="*/ 691412 w 719799"/>
              <a:gd name="connsiteY1" fmla="*/ 2726 h 768162"/>
              <a:gd name="connsiteX2" fmla="*/ 527208 w 719799"/>
              <a:gd name="connsiteY2" fmla="*/ 273950 h 768162"/>
              <a:gd name="connsiteX3" fmla="*/ 274127 w 719799"/>
              <a:gd name="connsiteY3" fmla="*/ 527031 h 768162"/>
              <a:gd name="connsiteX4" fmla="*/ 0 w 719799"/>
              <a:gd name="connsiteY4" fmla="*/ 768162 h 768162"/>
              <a:gd name="connsiteX0" fmla="*/ 21046 w 719799"/>
              <a:gd name="connsiteY0" fmla="*/ 273950 h 768162"/>
              <a:gd name="connsiteX1" fmla="*/ 691412 w 719799"/>
              <a:gd name="connsiteY1" fmla="*/ 2726 h 768162"/>
              <a:gd name="connsiteX2" fmla="*/ 527208 w 719799"/>
              <a:gd name="connsiteY2" fmla="*/ 273950 h 768162"/>
              <a:gd name="connsiteX3" fmla="*/ 274127 w 719799"/>
              <a:gd name="connsiteY3" fmla="*/ 527031 h 768162"/>
              <a:gd name="connsiteX4" fmla="*/ 0 w 719799"/>
              <a:gd name="connsiteY4" fmla="*/ 768162 h 768162"/>
              <a:gd name="connsiteX0" fmla="*/ 21046 w 719799"/>
              <a:gd name="connsiteY0" fmla="*/ 273950 h 768162"/>
              <a:gd name="connsiteX1" fmla="*/ 691412 w 719799"/>
              <a:gd name="connsiteY1" fmla="*/ 2726 h 768162"/>
              <a:gd name="connsiteX2" fmla="*/ 527208 w 719799"/>
              <a:gd name="connsiteY2" fmla="*/ 273950 h 768162"/>
              <a:gd name="connsiteX3" fmla="*/ 270498 w 719799"/>
              <a:gd name="connsiteY3" fmla="*/ 545174 h 768162"/>
              <a:gd name="connsiteX4" fmla="*/ 0 w 719799"/>
              <a:gd name="connsiteY4" fmla="*/ 768162 h 768162"/>
              <a:gd name="connsiteX0" fmla="*/ 21046 w 719799"/>
              <a:gd name="connsiteY0" fmla="*/ 273950 h 768162"/>
              <a:gd name="connsiteX1" fmla="*/ 691412 w 719799"/>
              <a:gd name="connsiteY1" fmla="*/ 2726 h 768162"/>
              <a:gd name="connsiteX2" fmla="*/ 527208 w 719799"/>
              <a:gd name="connsiteY2" fmla="*/ 273950 h 768162"/>
              <a:gd name="connsiteX3" fmla="*/ 259613 w 719799"/>
              <a:gd name="connsiteY3" fmla="*/ 537917 h 768162"/>
              <a:gd name="connsiteX4" fmla="*/ 0 w 719799"/>
              <a:gd name="connsiteY4" fmla="*/ 768162 h 768162"/>
              <a:gd name="connsiteX0" fmla="*/ 691412 w 691412"/>
              <a:gd name="connsiteY0" fmla="*/ 0 h 765436"/>
              <a:gd name="connsiteX1" fmla="*/ 527208 w 691412"/>
              <a:gd name="connsiteY1" fmla="*/ 271224 h 765436"/>
              <a:gd name="connsiteX2" fmla="*/ 259613 w 691412"/>
              <a:gd name="connsiteY2" fmla="*/ 535191 h 765436"/>
              <a:gd name="connsiteX3" fmla="*/ 0 w 691412"/>
              <a:gd name="connsiteY3" fmla="*/ 765436 h 765436"/>
              <a:gd name="connsiteX0" fmla="*/ 527208 w 527208"/>
              <a:gd name="connsiteY0" fmla="*/ 0 h 494212"/>
              <a:gd name="connsiteX1" fmla="*/ 259613 w 527208"/>
              <a:gd name="connsiteY1" fmla="*/ 263967 h 494212"/>
              <a:gd name="connsiteX2" fmla="*/ 0 w 527208"/>
              <a:gd name="connsiteY2" fmla="*/ 494212 h 494212"/>
              <a:gd name="connsiteX0" fmla="*/ 501808 w 501808"/>
              <a:gd name="connsiteY0" fmla="*/ 0 h 494212"/>
              <a:gd name="connsiteX1" fmla="*/ 259613 w 501808"/>
              <a:gd name="connsiteY1" fmla="*/ 263967 h 494212"/>
              <a:gd name="connsiteX2" fmla="*/ 0 w 501808"/>
              <a:gd name="connsiteY2" fmla="*/ 494212 h 494212"/>
              <a:gd name="connsiteX0" fmla="*/ 501808 w 501867"/>
              <a:gd name="connsiteY0" fmla="*/ 0 h 494212"/>
              <a:gd name="connsiteX1" fmla="*/ 259613 w 501867"/>
              <a:gd name="connsiteY1" fmla="*/ 263967 h 494212"/>
              <a:gd name="connsiteX2" fmla="*/ 0 w 501867"/>
              <a:gd name="connsiteY2" fmla="*/ 494212 h 494212"/>
              <a:gd name="connsiteX0" fmla="*/ 501808 w 501886"/>
              <a:gd name="connsiteY0" fmla="*/ 0 h 494212"/>
              <a:gd name="connsiteX1" fmla="*/ 259613 w 501886"/>
              <a:gd name="connsiteY1" fmla="*/ 263967 h 494212"/>
              <a:gd name="connsiteX2" fmla="*/ 0 w 501886"/>
              <a:gd name="connsiteY2" fmla="*/ 494212 h 494212"/>
              <a:gd name="connsiteX0" fmla="*/ 501808 w 501873"/>
              <a:gd name="connsiteY0" fmla="*/ 0 h 494212"/>
              <a:gd name="connsiteX1" fmla="*/ 259613 w 501873"/>
              <a:gd name="connsiteY1" fmla="*/ 263967 h 494212"/>
              <a:gd name="connsiteX2" fmla="*/ 0 w 501873"/>
              <a:gd name="connsiteY2" fmla="*/ 494212 h 494212"/>
              <a:gd name="connsiteX0" fmla="*/ 501810 w 501875"/>
              <a:gd name="connsiteY0" fmla="*/ 0 h 494212"/>
              <a:gd name="connsiteX1" fmla="*/ 259615 w 501875"/>
              <a:gd name="connsiteY1" fmla="*/ 263967 h 494212"/>
              <a:gd name="connsiteX2" fmla="*/ 2 w 501875"/>
              <a:gd name="connsiteY2" fmla="*/ 494212 h 494212"/>
              <a:gd name="connsiteX0" fmla="*/ 501810 w 501878"/>
              <a:gd name="connsiteY0" fmla="*/ 0 h 494212"/>
              <a:gd name="connsiteX1" fmla="*/ 259615 w 501878"/>
              <a:gd name="connsiteY1" fmla="*/ 263967 h 494212"/>
              <a:gd name="connsiteX2" fmla="*/ 2 w 501878"/>
              <a:gd name="connsiteY2" fmla="*/ 494212 h 494212"/>
              <a:gd name="connsiteX0" fmla="*/ 501810 w 501880"/>
              <a:gd name="connsiteY0" fmla="*/ 0 h 494212"/>
              <a:gd name="connsiteX1" fmla="*/ 259615 w 501880"/>
              <a:gd name="connsiteY1" fmla="*/ 263967 h 494212"/>
              <a:gd name="connsiteX2" fmla="*/ 2 w 501880"/>
              <a:gd name="connsiteY2" fmla="*/ 494212 h 494212"/>
              <a:gd name="connsiteX0" fmla="*/ 501810 w 502080"/>
              <a:gd name="connsiteY0" fmla="*/ 0 h 494212"/>
              <a:gd name="connsiteX1" fmla="*/ 259615 w 502080"/>
              <a:gd name="connsiteY1" fmla="*/ 263967 h 494212"/>
              <a:gd name="connsiteX2" fmla="*/ 2 w 502080"/>
              <a:gd name="connsiteY2" fmla="*/ 494212 h 494212"/>
              <a:gd name="connsiteX0" fmla="*/ 501808 w 502078"/>
              <a:gd name="connsiteY0" fmla="*/ 0 h 494212"/>
              <a:gd name="connsiteX1" fmla="*/ 259613 w 502078"/>
              <a:gd name="connsiteY1" fmla="*/ 263967 h 494212"/>
              <a:gd name="connsiteX2" fmla="*/ 0 w 502078"/>
              <a:gd name="connsiteY2" fmla="*/ 494212 h 494212"/>
              <a:gd name="connsiteX0" fmla="*/ 486197 w 486424"/>
              <a:gd name="connsiteY0" fmla="*/ 0 h 615269"/>
              <a:gd name="connsiteX1" fmla="*/ 244002 w 486424"/>
              <a:gd name="connsiteY1" fmla="*/ 263967 h 615269"/>
              <a:gd name="connsiteX2" fmla="*/ 0 w 486424"/>
              <a:gd name="connsiteY2" fmla="*/ 615269 h 615269"/>
              <a:gd name="connsiteX0" fmla="*/ 486197 w 486424"/>
              <a:gd name="connsiteY0" fmla="*/ 0 h 615269"/>
              <a:gd name="connsiteX1" fmla="*/ 244002 w 486424"/>
              <a:gd name="connsiteY1" fmla="*/ 263967 h 615269"/>
              <a:gd name="connsiteX2" fmla="*/ 39960 w 486424"/>
              <a:gd name="connsiteY2" fmla="*/ 497575 h 615269"/>
              <a:gd name="connsiteX3" fmla="*/ 0 w 486424"/>
              <a:gd name="connsiteY3" fmla="*/ 615269 h 615269"/>
              <a:gd name="connsiteX0" fmla="*/ 496373 w 496598"/>
              <a:gd name="connsiteY0" fmla="*/ 0 h 615269"/>
              <a:gd name="connsiteX1" fmla="*/ 254178 w 496598"/>
              <a:gd name="connsiteY1" fmla="*/ 263967 h 615269"/>
              <a:gd name="connsiteX2" fmla="*/ 18916 w 496598"/>
              <a:gd name="connsiteY2" fmla="*/ 474036 h 615269"/>
              <a:gd name="connsiteX3" fmla="*/ 10176 w 496598"/>
              <a:gd name="connsiteY3" fmla="*/ 615269 h 615269"/>
              <a:gd name="connsiteX0" fmla="*/ 496373 w 496598"/>
              <a:gd name="connsiteY0" fmla="*/ 0 h 615269"/>
              <a:gd name="connsiteX1" fmla="*/ 254178 w 496598"/>
              <a:gd name="connsiteY1" fmla="*/ 263967 h 615269"/>
              <a:gd name="connsiteX2" fmla="*/ 18916 w 496598"/>
              <a:gd name="connsiteY2" fmla="*/ 474036 h 615269"/>
              <a:gd name="connsiteX3" fmla="*/ 10176 w 496598"/>
              <a:gd name="connsiteY3" fmla="*/ 615269 h 615269"/>
              <a:gd name="connsiteX0" fmla="*/ 496373 w 496598"/>
              <a:gd name="connsiteY0" fmla="*/ 0 h 615269"/>
              <a:gd name="connsiteX1" fmla="*/ 254178 w 496598"/>
              <a:gd name="connsiteY1" fmla="*/ 263967 h 615269"/>
              <a:gd name="connsiteX2" fmla="*/ 18916 w 496598"/>
              <a:gd name="connsiteY2" fmla="*/ 474036 h 615269"/>
              <a:gd name="connsiteX3" fmla="*/ 10176 w 496598"/>
              <a:gd name="connsiteY3" fmla="*/ 615269 h 615269"/>
              <a:gd name="connsiteX0" fmla="*/ 496373 w 496598"/>
              <a:gd name="connsiteY0" fmla="*/ 0 h 615269"/>
              <a:gd name="connsiteX1" fmla="*/ 254178 w 496598"/>
              <a:gd name="connsiteY1" fmla="*/ 263967 h 615269"/>
              <a:gd name="connsiteX2" fmla="*/ 18916 w 496598"/>
              <a:gd name="connsiteY2" fmla="*/ 474036 h 615269"/>
              <a:gd name="connsiteX3" fmla="*/ 10176 w 496598"/>
              <a:gd name="connsiteY3" fmla="*/ 615269 h 615269"/>
              <a:gd name="connsiteX0" fmla="*/ 486197 w 486422"/>
              <a:gd name="connsiteY0" fmla="*/ 0 h 615269"/>
              <a:gd name="connsiteX1" fmla="*/ 244002 w 486422"/>
              <a:gd name="connsiteY1" fmla="*/ 263967 h 615269"/>
              <a:gd name="connsiteX2" fmla="*/ 8740 w 486422"/>
              <a:gd name="connsiteY2" fmla="*/ 474036 h 615269"/>
              <a:gd name="connsiteX3" fmla="*/ 0 w 486422"/>
              <a:gd name="connsiteY3" fmla="*/ 615269 h 615269"/>
              <a:gd name="connsiteX0" fmla="*/ 486197 w 486422"/>
              <a:gd name="connsiteY0" fmla="*/ 0 h 615269"/>
              <a:gd name="connsiteX1" fmla="*/ 244002 w 486422"/>
              <a:gd name="connsiteY1" fmla="*/ 263967 h 615269"/>
              <a:gd name="connsiteX2" fmla="*/ 8740 w 486422"/>
              <a:gd name="connsiteY2" fmla="*/ 474036 h 615269"/>
              <a:gd name="connsiteX3" fmla="*/ 0 w 486422"/>
              <a:gd name="connsiteY3" fmla="*/ 615269 h 615269"/>
              <a:gd name="connsiteX0" fmla="*/ 500702 w 500927"/>
              <a:gd name="connsiteY0" fmla="*/ 0 h 608544"/>
              <a:gd name="connsiteX1" fmla="*/ 258507 w 500927"/>
              <a:gd name="connsiteY1" fmla="*/ 263967 h 608544"/>
              <a:gd name="connsiteX2" fmla="*/ 23245 w 500927"/>
              <a:gd name="connsiteY2" fmla="*/ 474036 h 608544"/>
              <a:gd name="connsiteX3" fmla="*/ 4098 w 500927"/>
              <a:gd name="connsiteY3" fmla="*/ 608544 h 608544"/>
              <a:gd name="connsiteX0" fmla="*/ 500702 w 500927"/>
              <a:gd name="connsiteY0" fmla="*/ 0 h 608544"/>
              <a:gd name="connsiteX1" fmla="*/ 258507 w 500927"/>
              <a:gd name="connsiteY1" fmla="*/ 263967 h 608544"/>
              <a:gd name="connsiteX2" fmla="*/ 23245 w 500927"/>
              <a:gd name="connsiteY2" fmla="*/ 410146 h 608544"/>
              <a:gd name="connsiteX3" fmla="*/ 4098 w 500927"/>
              <a:gd name="connsiteY3" fmla="*/ 608544 h 608544"/>
              <a:gd name="connsiteX0" fmla="*/ 500702 w 501007"/>
              <a:gd name="connsiteY0" fmla="*/ 0 h 608544"/>
              <a:gd name="connsiteX1" fmla="*/ 258507 w 501007"/>
              <a:gd name="connsiteY1" fmla="*/ 263967 h 608544"/>
              <a:gd name="connsiteX2" fmla="*/ 23245 w 501007"/>
              <a:gd name="connsiteY2" fmla="*/ 410146 h 608544"/>
              <a:gd name="connsiteX3" fmla="*/ 4098 w 501007"/>
              <a:gd name="connsiteY3" fmla="*/ 608544 h 608544"/>
              <a:gd name="connsiteX0" fmla="*/ 479356 w 479661"/>
              <a:gd name="connsiteY0" fmla="*/ 0 h 595094"/>
              <a:gd name="connsiteX1" fmla="*/ 237161 w 479661"/>
              <a:gd name="connsiteY1" fmla="*/ 263967 h 595094"/>
              <a:gd name="connsiteX2" fmla="*/ 1899 w 479661"/>
              <a:gd name="connsiteY2" fmla="*/ 410146 h 595094"/>
              <a:gd name="connsiteX3" fmla="*/ 118040 w 479661"/>
              <a:gd name="connsiteY3" fmla="*/ 595094 h 595094"/>
              <a:gd name="connsiteX0" fmla="*/ 503364 w 503669"/>
              <a:gd name="connsiteY0" fmla="*/ 0 h 652259"/>
              <a:gd name="connsiteX1" fmla="*/ 261169 w 503669"/>
              <a:gd name="connsiteY1" fmla="*/ 263967 h 652259"/>
              <a:gd name="connsiteX2" fmla="*/ 25907 w 503669"/>
              <a:gd name="connsiteY2" fmla="*/ 410146 h 652259"/>
              <a:gd name="connsiteX3" fmla="*/ 1557 w 503669"/>
              <a:gd name="connsiteY3" fmla="*/ 652259 h 652259"/>
              <a:gd name="connsiteX0" fmla="*/ 503364 w 503669"/>
              <a:gd name="connsiteY0" fmla="*/ 0 h 810305"/>
              <a:gd name="connsiteX1" fmla="*/ 261169 w 503669"/>
              <a:gd name="connsiteY1" fmla="*/ 263967 h 810305"/>
              <a:gd name="connsiteX2" fmla="*/ 25907 w 503669"/>
              <a:gd name="connsiteY2" fmla="*/ 410146 h 810305"/>
              <a:gd name="connsiteX3" fmla="*/ 1557 w 503669"/>
              <a:gd name="connsiteY3" fmla="*/ 810305 h 810305"/>
              <a:gd name="connsiteX0" fmla="*/ 503364 w 503669"/>
              <a:gd name="connsiteY0" fmla="*/ 0 h 810305"/>
              <a:gd name="connsiteX1" fmla="*/ 261169 w 503669"/>
              <a:gd name="connsiteY1" fmla="*/ 263967 h 810305"/>
              <a:gd name="connsiteX2" fmla="*/ 25907 w 503669"/>
              <a:gd name="connsiteY2" fmla="*/ 410146 h 810305"/>
              <a:gd name="connsiteX3" fmla="*/ 1557 w 503669"/>
              <a:gd name="connsiteY3" fmla="*/ 810305 h 810305"/>
              <a:gd name="connsiteX0" fmla="*/ 503364 w 503669"/>
              <a:gd name="connsiteY0" fmla="*/ 0 h 810305"/>
              <a:gd name="connsiteX1" fmla="*/ 261169 w 503669"/>
              <a:gd name="connsiteY1" fmla="*/ 263967 h 810305"/>
              <a:gd name="connsiteX2" fmla="*/ 25907 w 503669"/>
              <a:gd name="connsiteY2" fmla="*/ 410146 h 810305"/>
              <a:gd name="connsiteX3" fmla="*/ 1557 w 503669"/>
              <a:gd name="connsiteY3" fmla="*/ 810305 h 810305"/>
              <a:gd name="connsiteX0" fmla="*/ 503364 w 503726"/>
              <a:gd name="connsiteY0" fmla="*/ 0 h 810305"/>
              <a:gd name="connsiteX1" fmla="*/ 261169 w 503726"/>
              <a:gd name="connsiteY1" fmla="*/ 263967 h 810305"/>
              <a:gd name="connsiteX2" fmla="*/ 25907 w 503726"/>
              <a:gd name="connsiteY2" fmla="*/ 410146 h 810305"/>
              <a:gd name="connsiteX3" fmla="*/ 1557 w 503726"/>
              <a:gd name="connsiteY3" fmla="*/ 810305 h 810305"/>
              <a:gd name="connsiteX0" fmla="*/ 503364 w 503937"/>
              <a:gd name="connsiteY0" fmla="*/ 0 h 810305"/>
              <a:gd name="connsiteX1" fmla="*/ 261169 w 503937"/>
              <a:gd name="connsiteY1" fmla="*/ 263967 h 810305"/>
              <a:gd name="connsiteX2" fmla="*/ 25907 w 503937"/>
              <a:gd name="connsiteY2" fmla="*/ 410146 h 810305"/>
              <a:gd name="connsiteX3" fmla="*/ 1557 w 503937"/>
              <a:gd name="connsiteY3" fmla="*/ 810305 h 810305"/>
              <a:gd name="connsiteX0" fmla="*/ 501807 w 502380"/>
              <a:gd name="connsiteY0" fmla="*/ 0 h 810305"/>
              <a:gd name="connsiteX1" fmla="*/ 259612 w 502380"/>
              <a:gd name="connsiteY1" fmla="*/ 263967 h 810305"/>
              <a:gd name="connsiteX2" fmla="*/ 24350 w 502380"/>
              <a:gd name="connsiteY2" fmla="*/ 410146 h 810305"/>
              <a:gd name="connsiteX3" fmla="*/ 0 w 502380"/>
              <a:gd name="connsiteY3" fmla="*/ 810305 h 810305"/>
              <a:gd name="connsiteX0" fmla="*/ 502055 w 502282"/>
              <a:gd name="connsiteY0" fmla="*/ 0 h 810305"/>
              <a:gd name="connsiteX1" fmla="*/ 259860 w 502282"/>
              <a:gd name="connsiteY1" fmla="*/ 263967 h 810305"/>
              <a:gd name="connsiteX2" fmla="*/ 8987 w 502282"/>
              <a:gd name="connsiteY2" fmla="*/ 420234 h 810305"/>
              <a:gd name="connsiteX3" fmla="*/ 248 w 502282"/>
              <a:gd name="connsiteY3" fmla="*/ 810305 h 810305"/>
              <a:gd name="connsiteX0" fmla="*/ 501807 w 502035"/>
              <a:gd name="connsiteY0" fmla="*/ 0 h 810305"/>
              <a:gd name="connsiteX1" fmla="*/ 259612 w 502035"/>
              <a:gd name="connsiteY1" fmla="*/ 263967 h 810305"/>
              <a:gd name="connsiteX2" fmla="*/ 8739 w 502035"/>
              <a:gd name="connsiteY2" fmla="*/ 420234 h 810305"/>
              <a:gd name="connsiteX3" fmla="*/ 0 w 502035"/>
              <a:gd name="connsiteY3" fmla="*/ 810305 h 810305"/>
              <a:gd name="connsiteX0" fmla="*/ 503587 w 503816"/>
              <a:gd name="connsiteY0" fmla="*/ 0 h 810305"/>
              <a:gd name="connsiteX1" fmla="*/ 261392 w 503816"/>
              <a:gd name="connsiteY1" fmla="*/ 263967 h 810305"/>
              <a:gd name="connsiteX2" fmla="*/ 112 w 503816"/>
              <a:gd name="connsiteY2" fmla="*/ 413509 h 810305"/>
              <a:gd name="connsiteX3" fmla="*/ 1780 w 503816"/>
              <a:gd name="connsiteY3" fmla="*/ 810305 h 810305"/>
              <a:gd name="connsiteX0" fmla="*/ 503587 w 503817"/>
              <a:gd name="connsiteY0" fmla="*/ 0 h 810305"/>
              <a:gd name="connsiteX1" fmla="*/ 261392 w 503817"/>
              <a:gd name="connsiteY1" fmla="*/ 263967 h 810305"/>
              <a:gd name="connsiteX2" fmla="*/ 112 w 503817"/>
              <a:gd name="connsiteY2" fmla="*/ 413509 h 810305"/>
              <a:gd name="connsiteX3" fmla="*/ 1780 w 503817"/>
              <a:gd name="connsiteY3" fmla="*/ 810305 h 810305"/>
              <a:gd name="connsiteX0" fmla="*/ 503619 w 503922"/>
              <a:gd name="connsiteY0" fmla="*/ 0 h 810305"/>
              <a:gd name="connsiteX1" fmla="*/ 261424 w 503922"/>
              <a:gd name="connsiteY1" fmla="*/ 263967 h 810305"/>
              <a:gd name="connsiteX2" fmla="*/ 144 w 503922"/>
              <a:gd name="connsiteY2" fmla="*/ 413509 h 810305"/>
              <a:gd name="connsiteX3" fmla="*/ 1812 w 503922"/>
              <a:gd name="connsiteY3" fmla="*/ 810305 h 810305"/>
              <a:gd name="connsiteX0" fmla="*/ 503686 w 504153"/>
              <a:gd name="connsiteY0" fmla="*/ 0 h 810305"/>
              <a:gd name="connsiteX1" fmla="*/ 261491 w 504153"/>
              <a:gd name="connsiteY1" fmla="*/ 263967 h 810305"/>
              <a:gd name="connsiteX2" fmla="*/ 211 w 504153"/>
              <a:gd name="connsiteY2" fmla="*/ 413509 h 810305"/>
              <a:gd name="connsiteX3" fmla="*/ 1879 w 504153"/>
              <a:gd name="connsiteY3" fmla="*/ 810305 h 810305"/>
              <a:gd name="connsiteX0" fmla="*/ 503778 w 504491"/>
              <a:gd name="connsiteY0" fmla="*/ 0 h 810305"/>
              <a:gd name="connsiteX1" fmla="*/ 261583 w 504491"/>
              <a:gd name="connsiteY1" fmla="*/ 263967 h 810305"/>
              <a:gd name="connsiteX2" fmla="*/ 303 w 504491"/>
              <a:gd name="connsiteY2" fmla="*/ 413509 h 810305"/>
              <a:gd name="connsiteX3" fmla="*/ 1971 w 504491"/>
              <a:gd name="connsiteY3" fmla="*/ 810305 h 810305"/>
              <a:gd name="connsiteX0" fmla="*/ 503940 w 505121"/>
              <a:gd name="connsiteY0" fmla="*/ 0 h 810305"/>
              <a:gd name="connsiteX1" fmla="*/ 261745 w 505121"/>
              <a:gd name="connsiteY1" fmla="*/ 263967 h 810305"/>
              <a:gd name="connsiteX2" fmla="*/ 465 w 505121"/>
              <a:gd name="connsiteY2" fmla="*/ 413509 h 810305"/>
              <a:gd name="connsiteX3" fmla="*/ 2133 w 505121"/>
              <a:gd name="connsiteY3" fmla="*/ 810305 h 810305"/>
              <a:gd name="connsiteX0" fmla="*/ 503940 w 505121"/>
              <a:gd name="connsiteY0" fmla="*/ 0 h 810305"/>
              <a:gd name="connsiteX1" fmla="*/ 261745 w 505121"/>
              <a:gd name="connsiteY1" fmla="*/ 263967 h 810305"/>
              <a:gd name="connsiteX2" fmla="*/ 465 w 505121"/>
              <a:gd name="connsiteY2" fmla="*/ 413509 h 810305"/>
              <a:gd name="connsiteX3" fmla="*/ 2133 w 505121"/>
              <a:gd name="connsiteY3" fmla="*/ 810305 h 810305"/>
              <a:gd name="connsiteX0" fmla="*/ 503759 w 504417"/>
              <a:gd name="connsiteY0" fmla="*/ 0 h 810305"/>
              <a:gd name="connsiteX1" fmla="*/ 261564 w 504417"/>
              <a:gd name="connsiteY1" fmla="*/ 263967 h 810305"/>
              <a:gd name="connsiteX2" fmla="*/ 284 w 504417"/>
              <a:gd name="connsiteY2" fmla="*/ 413509 h 810305"/>
              <a:gd name="connsiteX3" fmla="*/ 1952 w 504417"/>
              <a:gd name="connsiteY3" fmla="*/ 810305 h 810305"/>
              <a:gd name="connsiteX0" fmla="*/ 503759 w 503759"/>
              <a:gd name="connsiteY0" fmla="*/ 0 h 810305"/>
              <a:gd name="connsiteX1" fmla="*/ 261564 w 503759"/>
              <a:gd name="connsiteY1" fmla="*/ 263967 h 810305"/>
              <a:gd name="connsiteX2" fmla="*/ 284 w 503759"/>
              <a:gd name="connsiteY2" fmla="*/ 413509 h 810305"/>
              <a:gd name="connsiteX3" fmla="*/ 1952 w 503759"/>
              <a:gd name="connsiteY3" fmla="*/ 810305 h 810305"/>
              <a:gd name="connsiteX0" fmla="*/ 503759 w 505402"/>
              <a:gd name="connsiteY0" fmla="*/ 0 h 810305"/>
              <a:gd name="connsiteX1" fmla="*/ 261564 w 505402"/>
              <a:gd name="connsiteY1" fmla="*/ 263967 h 810305"/>
              <a:gd name="connsiteX2" fmla="*/ 284 w 505402"/>
              <a:gd name="connsiteY2" fmla="*/ 413509 h 810305"/>
              <a:gd name="connsiteX3" fmla="*/ 1952 w 505402"/>
              <a:gd name="connsiteY3" fmla="*/ 810305 h 810305"/>
              <a:gd name="connsiteX0" fmla="*/ 503759 w 506640"/>
              <a:gd name="connsiteY0" fmla="*/ 0 h 810305"/>
              <a:gd name="connsiteX1" fmla="*/ 261564 w 506640"/>
              <a:gd name="connsiteY1" fmla="*/ 263967 h 810305"/>
              <a:gd name="connsiteX2" fmla="*/ 284 w 506640"/>
              <a:gd name="connsiteY2" fmla="*/ 413509 h 810305"/>
              <a:gd name="connsiteX3" fmla="*/ 1952 w 506640"/>
              <a:gd name="connsiteY3" fmla="*/ 810305 h 810305"/>
              <a:gd name="connsiteX0" fmla="*/ 521320 w 524377"/>
              <a:gd name="connsiteY0" fmla="*/ 0 h 810305"/>
              <a:gd name="connsiteX1" fmla="*/ 284329 w 524377"/>
              <a:gd name="connsiteY1" fmla="*/ 267329 h 810305"/>
              <a:gd name="connsiteX2" fmla="*/ 17845 w 524377"/>
              <a:gd name="connsiteY2" fmla="*/ 413509 h 810305"/>
              <a:gd name="connsiteX3" fmla="*/ 19513 w 524377"/>
              <a:gd name="connsiteY3" fmla="*/ 810305 h 810305"/>
              <a:gd name="connsiteX0" fmla="*/ 503860 w 506917"/>
              <a:gd name="connsiteY0" fmla="*/ 0 h 810305"/>
              <a:gd name="connsiteX1" fmla="*/ 266869 w 506917"/>
              <a:gd name="connsiteY1" fmla="*/ 267329 h 810305"/>
              <a:gd name="connsiteX2" fmla="*/ 385 w 506917"/>
              <a:gd name="connsiteY2" fmla="*/ 413509 h 810305"/>
              <a:gd name="connsiteX3" fmla="*/ 2053 w 506917"/>
              <a:gd name="connsiteY3" fmla="*/ 810305 h 810305"/>
              <a:gd name="connsiteX0" fmla="*/ 521703 w 524957"/>
              <a:gd name="connsiteY0" fmla="*/ 0 h 810305"/>
              <a:gd name="connsiteX1" fmla="*/ 289914 w 524957"/>
              <a:gd name="connsiteY1" fmla="*/ 300956 h 810305"/>
              <a:gd name="connsiteX2" fmla="*/ 18228 w 524957"/>
              <a:gd name="connsiteY2" fmla="*/ 413509 h 810305"/>
              <a:gd name="connsiteX3" fmla="*/ 19896 w 524957"/>
              <a:gd name="connsiteY3" fmla="*/ 810305 h 810305"/>
              <a:gd name="connsiteX0" fmla="*/ 521703 w 523011"/>
              <a:gd name="connsiteY0" fmla="*/ 0 h 810305"/>
              <a:gd name="connsiteX1" fmla="*/ 289914 w 523011"/>
              <a:gd name="connsiteY1" fmla="*/ 300956 h 810305"/>
              <a:gd name="connsiteX2" fmla="*/ 18228 w 523011"/>
              <a:gd name="connsiteY2" fmla="*/ 477399 h 810305"/>
              <a:gd name="connsiteX3" fmla="*/ 19896 w 523011"/>
              <a:gd name="connsiteY3" fmla="*/ 810305 h 810305"/>
              <a:gd name="connsiteX0" fmla="*/ 503779 w 505087"/>
              <a:gd name="connsiteY0" fmla="*/ 0 h 810305"/>
              <a:gd name="connsiteX1" fmla="*/ 271990 w 505087"/>
              <a:gd name="connsiteY1" fmla="*/ 300956 h 810305"/>
              <a:gd name="connsiteX2" fmla="*/ 304 w 505087"/>
              <a:gd name="connsiteY2" fmla="*/ 477399 h 810305"/>
              <a:gd name="connsiteX3" fmla="*/ 1972 w 505087"/>
              <a:gd name="connsiteY3" fmla="*/ 810305 h 810305"/>
              <a:gd name="connsiteX0" fmla="*/ 503779 w 507032"/>
              <a:gd name="connsiteY0" fmla="*/ 0 h 810305"/>
              <a:gd name="connsiteX1" fmla="*/ 271990 w 507032"/>
              <a:gd name="connsiteY1" fmla="*/ 300956 h 810305"/>
              <a:gd name="connsiteX2" fmla="*/ 304 w 507032"/>
              <a:gd name="connsiteY2" fmla="*/ 477399 h 810305"/>
              <a:gd name="connsiteX3" fmla="*/ 1972 w 507032"/>
              <a:gd name="connsiteY3" fmla="*/ 810305 h 810305"/>
              <a:gd name="connsiteX0" fmla="*/ 581831 w 582792"/>
              <a:gd name="connsiteY0" fmla="*/ 0 h 810305"/>
              <a:gd name="connsiteX1" fmla="*/ 271990 w 582792"/>
              <a:gd name="connsiteY1" fmla="*/ 300956 h 810305"/>
              <a:gd name="connsiteX2" fmla="*/ 304 w 582792"/>
              <a:gd name="connsiteY2" fmla="*/ 477399 h 810305"/>
              <a:gd name="connsiteX3" fmla="*/ 1972 w 582792"/>
              <a:gd name="connsiteY3" fmla="*/ 810305 h 810305"/>
              <a:gd name="connsiteX0" fmla="*/ 581831 w 583363"/>
              <a:gd name="connsiteY0" fmla="*/ 0 h 810305"/>
              <a:gd name="connsiteX1" fmla="*/ 271990 w 583363"/>
              <a:gd name="connsiteY1" fmla="*/ 300956 h 810305"/>
              <a:gd name="connsiteX2" fmla="*/ 304 w 583363"/>
              <a:gd name="connsiteY2" fmla="*/ 477399 h 810305"/>
              <a:gd name="connsiteX3" fmla="*/ 1972 w 583363"/>
              <a:gd name="connsiteY3" fmla="*/ 810305 h 810305"/>
              <a:gd name="connsiteX0" fmla="*/ 581831 w 583730"/>
              <a:gd name="connsiteY0" fmla="*/ 0 h 810305"/>
              <a:gd name="connsiteX1" fmla="*/ 271990 w 583730"/>
              <a:gd name="connsiteY1" fmla="*/ 300956 h 810305"/>
              <a:gd name="connsiteX2" fmla="*/ 304 w 583730"/>
              <a:gd name="connsiteY2" fmla="*/ 477399 h 810305"/>
              <a:gd name="connsiteX3" fmla="*/ 1972 w 583730"/>
              <a:gd name="connsiteY3" fmla="*/ 810305 h 810305"/>
              <a:gd name="connsiteX0" fmla="*/ 581831 w 583658"/>
              <a:gd name="connsiteY0" fmla="*/ 0 h 810305"/>
              <a:gd name="connsiteX1" fmla="*/ 271990 w 583658"/>
              <a:gd name="connsiteY1" fmla="*/ 300956 h 810305"/>
              <a:gd name="connsiteX2" fmla="*/ 304 w 583658"/>
              <a:gd name="connsiteY2" fmla="*/ 477399 h 810305"/>
              <a:gd name="connsiteX3" fmla="*/ 1972 w 583658"/>
              <a:gd name="connsiteY3" fmla="*/ 810305 h 810305"/>
              <a:gd name="connsiteX0" fmla="*/ 581831 w 584078"/>
              <a:gd name="connsiteY0" fmla="*/ 0 h 810305"/>
              <a:gd name="connsiteX1" fmla="*/ 271990 w 584078"/>
              <a:gd name="connsiteY1" fmla="*/ 300956 h 810305"/>
              <a:gd name="connsiteX2" fmla="*/ 304 w 584078"/>
              <a:gd name="connsiteY2" fmla="*/ 477399 h 810305"/>
              <a:gd name="connsiteX3" fmla="*/ 1972 w 584078"/>
              <a:gd name="connsiteY3" fmla="*/ 810305 h 810305"/>
              <a:gd name="connsiteX0" fmla="*/ 581831 w 581874"/>
              <a:gd name="connsiteY0" fmla="*/ 0 h 810305"/>
              <a:gd name="connsiteX1" fmla="*/ 271990 w 581874"/>
              <a:gd name="connsiteY1" fmla="*/ 300956 h 810305"/>
              <a:gd name="connsiteX2" fmla="*/ 304 w 581874"/>
              <a:gd name="connsiteY2" fmla="*/ 477399 h 810305"/>
              <a:gd name="connsiteX3" fmla="*/ 1972 w 581874"/>
              <a:gd name="connsiteY3" fmla="*/ 810305 h 810305"/>
              <a:gd name="connsiteX0" fmla="*/ 581831 w 586586"/>
              <a:gd name="connsiteY0" fmla="*/ 0 h 810305"/>
              <a:gd name="connsiteX1" fmla="*/ 271990 w 586586"/>
              <a:gd name="connsiteY1" fmla="*/ 300956 h 810305"/>
              <a:gd name="connsiteX2" fmla="*/ 304 w 586586"/>
              <a:gd name="connsiteY2" fmla="*/ 477399 h 810305"/>
              <a:gd name="connsiteX3" fmla="*/ 1972 w 586586"/>
              <a:gd name="connsiteY3" fmla="*/ 810305 h 810305"/>
              <a:gd name="connsiteX0" fmla="*/ 581831 w 586586"/>
              <a:gd name="connsiteY0" fmla="*/ 0 h 810305"/>
              <a:gd name="connsiteX1" fmla="*/ 271990 w 586586"/>
              <a:gd name="connsiteY1" fmla="*/ 300956 h 810305"/>
              <a:gd name="connsiteX2" fmla="*/ 304 w 586586"/>
              <a:gd name="connsiteY2" fmla="*/ 477399 h 810305"/>
              <a:gd name="connsiteX3" fmla="*/ 1972 w 586586"/>
              <a:gd name="connsiteY3" fmla="*/ 810305 h 810305"/>
              <a:gd name="connsiteX0" fmla="*/ 581831 w 582306"/>
              <a:gd name="connsiteY0" fmla="*/ 0 h 810305"/>
              <a:gd name="connsiteX1" fmla="*/ 271990 w 582306"/>
              <a:gd name="connsiteY1" fmla="*/ 300956 h 810305"/>
              <a:gd name="connsiteX2" fmla="*/ 304 w 582306"/>
              <a:gd name="connsiteY2" fmla="*/ 477399 h 810305"/>
              <a:gd name="connsiteX3" fmla="*/ 1972 w 582306"/>
              <a:gd name="connsiteY3" fmla="*/ 810305 h 810305"/>
              <a:gd name="connsiteX0" fmla="*/ 576627 w 576805"/>
              <a:gd name="connsiteY0" fmla="*/ 0 h 803580"/>
              <a:gd name="connsiteX1" fmla="*/ 271990 w 576805"/>
              <a:gd name="connsiteY1" fmla="*/ 294231 h 803580"/>
              <a:gd name="connsiteX2" fmla="*/ 304 w 576805"/>
              <a:gd name="connsiteY2" fmla="*/ 470674 h 803580"/>
              <a:gd name="connsiteX3" fmla="*/ 1972 w 576805"/>
              <a:gd name="connsiteY3" fmla="*/ 803580 h 803580"/>
              <a:gd name="connsiteX0" fmla="*/ 576627 w 576921"/>
              <a:gd name="connsiteY0" fmla="*/ 0 h 803580"/>
              <a:gd name="connsiteX1" fmla="*/ 271990 w 576921"/>
              <a:gd name="connsiteY1" fmla="*/ 294231 h 803580"/>
              <a:gd name="connsiteX2" fmla="*/ 304 w 576921"/>
              <a:gd name="connsiteY2" fmla="*/ 470674 h 803580"/>
              <a:gd name="connsiteX3" fmla="*/ 1972 w 576921"/>
              <a:gd name="connsiteY3" fmla="*/ 803580 h 803580"/>
              <a:gd name="connsiteX0" fmla="*/ 576627 w 577127"/>
              <a:gd name="connsiteY0" fmla="*/ 0 h 803580"/>
              <a:gd name="connsiteX1" fmla="*/ 271990 w 577127"/>
              <a:gd name="connsiteY1" fmla="*/ 294231 h 803580"/>
              <a:gd name="connsiteX2" fmla="*/ 304 w 577127"/>
              <a:gd name="connsiteY2" fmla="*/ 470674 h 803580"/>
              <a:gd name="connsiteX3" fmla="*/ 1972 w 577127"/>
              <a:gd name="connsiteY3" fmla="*/ 803580 h 803580"/>
              <a:gd name="connsiteX0" fmla="*/ 576627 w 576627"/>
              <a:gd name="connsiteY0" fmla="*/ 0 h 803580"/>
              <a:gd name="connsiteX1" fmla="*/ 271990 w 576627"/>
              <a:gd name="connsiteY1" fmla="*/ 294231 h 803580"/>
              <a:gd name="connsiteX2" fmla="*/ 304 w 576627"/>
              <a:gd name="connsiteY2" fmla="*/ 470674 h 803580"/>
              <a:gd name="connsiteX3" fmla="*/ 1972 w 576627"/>
              <a:gd name="connsiteY3" fmla="*/ 803580 h 803580"/>
              <a:gd name="connsiteX0" fmla="*/ 576627 w 577127"/>
              <a:gd name="connsiteY0" fmla="*/ 0 h 803580"/>
              <a:gd name="connsiteX1" fmla="*/ 271990 w 577127"/>
              <a:gd name="connsiteY1" fmla="*/ 294231 h 803580"/>
              <a:gd name="connsiteX2" fmla="*/ 304 w 577127"/>
              <a:gd name="connsiteY2" fmla="*/ 470674 h 803580"/>
              <a:gd name="connsiteX3" fmla="*/ 1972 w 577127"/>
              <a:gd name="connsiteY3" fmla="*/ 803580 h 803580"/>
              <a:gd name="connsiteX0" fmla="*/ 594551 w 595051"/>
              <a:gd name="connsiteY0" fmla="*/ 0 h 884285"/>
              <a:gd name="connsiteX1" fmla="*/ 289914 w 595051"/>
              <a:gd name="connsiteY1" fmla="*/ 294231 h 884285"/>
              <a:gd name="connsiteX2" fmla="*/ 18228 w 595051"/>
              <a:gd name="connsiteY2" fmla="*/ 470674 h 884285"/>
              <a:gd name="connsiteX3" fmla="*/ 19896 w 595051"/>
              <a:gd name="connsiteY3" fmla="*/ 884285 h 884285"/>
              <a:gd name="connsiteX0" fmla="*/ 576888 w 577388"/>
              <a:gd name="connsiteY0" fmla="*/ 0 h 884285"/>
              <a:gd name="connsiteX1" fmla="*/ 272251 w 577388"/>
              <a:gd name="connsiteY1" fmla="*/ 294231 h 884285"/>
              <a:gd name="connsiteX2" fmla="*/ 565 w 577388"/>
              <a:gd name="connsiteY2" fmla="*/ 470674 h 884285"/>
              <a:gd name="connsiteX3" fmla="*/ 2233 w 577388"/>
              <a:gd name="connsiteY3" fmla="*/ 884285 h 884285"/>
              <a:gd name="connsiteX0" fmla="*/ 594551 w 595051"/>
              <a:gd name="connsiteY0" fmla="*/ 0 h 891010"/>
              <a:gd name="connsiteX1" fmla="*/ 289914 w 595051"/>
              <a:gd name="connsiteY1" fmla="*/ 294231 h 891010"/>
              <a:gd name="connsiteX2" fmla="*/ 18228 w 595051"/>
              <a:gd name="connsiteY2" fmla="*/ 470674 h 891010"/>
              <a:gd name="connsiteX3" fmla="*/ 19896 w 595051"/>
              <a:gd name="connsiteY3" fmla="*/ 891010 h 891010"/>
              <a:gd name="connsiteX0" fmla="*/ 576949 w 577449"/>
              <a:gd name="connsiteY0" fmla="*/ 0 h 891010"/>
              <a:gd name="connsiteX1" fmla="*/ 272312 w 577449"/>
              <a:gd name="connsiteY1" fmla="*/ 294231 h 891010"/>
              <a:gd name="connsiteX2" fmla="*/ 626 w 577449"/>
              <a:gd name="connsiteY2" fmla="*/ 470674 h 891010"/>
              <a:gd name="connsiteX3" fmla="*/ 2294 w 577449"/>
              <a:gd name="connsiteY3" fmla="*/ 891010 h 891010"/>
              <a:gd name="connsiteX0" fmla="*/ 599906 w 600406"/>
              <a:gd name="connsiteY0" fmla="*/ 0 h 911186"/>
              <a:gd name="connsiteX1" fmla="*/ 295269 w 600406"/>
              <a:gd name="connsiteY1" fmla="*/ 294231 h 911186"/>
              <a:gd name="connsiteX2" fmla="*/ 23583 w 600406"/>
              <a:gd name="connsiteY2" fmla="*/ 470674 h 911186"/>
              <a:gd name="connsiteX3" fmla="*/ 9641 w 600406"/>
              <a:gd name="connsiteY3" fmla="*/ 911186 h 911186"/>
              <a:gd name="connsiteX0" fmla="*/ 597929 w 598429"/>
              <a:gd name="connsiteY0" fmla="*/ 0 h 907823"/>
              <a:gd name="connsiteX1" fmla="*/ 293292 w 598429"/>
              <a:gd name="connsiteY1" fmla="*/ 294231 h 907823"/>
              <a:gd name="connsiteX2" fmla="*/ 21606 w 598429"/>
              <a:gd name="connsiteY2" fmla="*/ 470674 h 907823"/>
              <a:gd name="connsiteX3" fmla="*/ 12868 w 598429"/>
              <a:gd name="connsiteY3" fmla="*/ 907823 h 907823"/>
              <a:gd name="connsiteX0" fmla="*/ 585062 w 585562"/>
              <a:gd name="connsiteY0" fmla="*/ 0 h 907823"/>
              <a:gd name="connsiteX1" fmla="*/ 280425 w 585562"/>
              <a:gd name="connsiteY1" fmla="*/ 294231 h 907823"/>
              <a:gd name="connsiteX2" fmla="*/ 8739 w 585562"/>
              <a:gd name="connsiteY2" fmla="*/ 470674 h 907823"/>
              <a:gd name="connsiteX3" fmla="*/ 1 w 585562"/>
              <a:gd name="connsiteY3" fmla="*/ 907823 h 907823"/>
              <a:gd name="connsiteX0" fmla="*/ 594549 w 595049"/>
              <a:gd name="connsiteY0" fmla="*/ 0 h 901097"/>
              <a:gd name="connsiteX1" fmla="*/ 289912 w 595049"/>
              <a:gd name="connsiteY1" fmla="*/ 294231 h 901097"/>
              <a:gd name="connsiteX2" fmla="*/ 18226 w 595049"/>
              <a:gd name="connsiteY2" fmla="*/ 470674 h 901097"/>
              <a:gd name="connsiteX3" fmla="*/ 19896 w 595049"/>
              <a:gd name="connsiteY3" fmla="*/ 901097 h 901097"/>
              <a:gd name="connsiteX0" fmla="*/ 576395 w 576895"/>
              <a:gd name="connsiteY0" fmla="*/ 0 h 901097"/>
              <a:gd name="connsiteX1" fmla="*/ 271758 w 576895"/>
              <a:gd name="connsiteY1" fmla="*/ 294231 h 901097"/>
              <a:gd name="connsiteX2" fmla="*/ 72 w 576895"/>
              <a:gd name="connsiteY2" fmla="*/ 470674 h 901097"/>
              <a:gd name="connsiteX3" fmla="*/ 1742 w 576895"/>
              <a:gd name="connsiteY3" fmla="*/ 901097 h 901097"/>
              <a:gd name="connsiteX0" fmla="*/ 576742 w 577242"/>
              <a:gd name="connsiteY0" fmla="*/ 0 h 901097"/>
              <a:gd name="connsiteX1" fmla="*/ 272105 w 577242"/>
              <a:gd name="connsiteY1" fmla="*/ 294231 h 901097"/>
              <a:gd name="connsiteX2" fmla="*/ 419 w 577242"/>
              <a:gd name="connsiteY2" fmla="*/ 470674 h 901097"/>
              <a:gd name="connsiteX3" fmla="*/ 2089 w 577242"/>
              <a:gd name="connsiteY3" fmla="*/ 901097 h 901097"/>
              <a:gd name="connsiteX0" fmla="*/ 623572 w 623722"/>
              <a:gd name="connsiteY0" fmla="*/ 0 h 904460"/>
              <a:gd name="connsiteX1" fmla="*/ 272105 w 623722"/>
              <a:gd name="connsiteY1" fmla="*/ 297594 h 904460"/>
              <a:gd name="connsiteX2" fmla="*/ 419 w 623722"/>
              <a:gd name="connsiteY2" fmla="*/ 474037 h 904460"/>
              <a:gd name="connsiteX3" fmla="*/ 2089 w 623722"/>
              <a:gd name="connsiteY3" fmla="*/ 904460 h 904460"/>
              <a:gd name="connsiteX0" fmla="*/ 623572 w 623799"/>
              <a:gd name="connsiteY0" fmla="*/ 0 h 904460"/>
              <a:gd name="connsiteX1" fmla="*/ 272105 w 623799"/>
              <a:gd name="connsiteY1" fmla="*/ 297594 h 904460"/>
              <a:gd name="connsiteX2" fmla="*/ 419 w 623799"/>
              <a:gd name="connsiteY2" fmla="*/ 474037 h 904460"/>
              <a:gd name="connsiteX3" fmla="*/ 2089 w 623799"/>
              <a:gd name="connsiteY3" fmla="*/ 904460 h 904460"/>
              <a:gd name="connsiteX0" fmla="*/ 642983 w 643211"/>
              <a:gd name="connsiteY0" fmla="*/ 0 h 860745"/>
              <a:gd name="connsiteX1" fmla="*/ 291516 w 643211"/>
              <a:gd name="connsiteY1" fmla="*/ 297594 h 860745"/>
              <a:gd name="connsiteX2" fmla="*/ 19830 w 643211"/>
              <a:gd name="connsiteY2" fmla="*/ 474037 h 860745"/>
              <a:gd name="connsiteX3" fmla="*/ 16296 w 643211"/>
              <a:gd name="connsiteY3" fmla="*/ 860745 h 860745"/>
              <a:gd name="connsiteX0" fmla="*/ 626687 w 626915"/>
              <a:gd name="connsiteY0" fmla="*/ 0 h 860745"/>
              <a:gd name="connsiteX1" fmla="*/ 275220 w 626915"/>
              <a:gd name="connsiteY1" fmla="*/ 297594 h 860745"/>
              <a:gd name="connsiteX2" fmla="*/ 3534 w 626915"/>
              <a:gd name="connsiteY2" fmla="*/ 474037 h 860745"/>
              <a:gd name="connsiteX3" fmla="*/ 0 w 626915"/>
              <a:gd name="connsiteY3" fmla="*/ 860745 h 860745"/>
              <a:gd name="connsiteX0" fmla="*/ 626687 w 626915"/>
              <a:gd name="connsiteY0" fmla="*/ 0 h 860746"/>
              <a:gd name="connsiteX1" fmla="*/ 275220 w 626915"/>
              <a:gd name="connsiteY1" fmla="*/ 297594 h 860746"/>
              <a:gd name="connsiteX2" fmla="*/ 3534 w 626915"/>
              <a:gd name="connsiteY2" fmla="*/ 474037 h 860746"/>
              <a:gd name="connsiteX3" fmla="*/ 0 w 626915"/>
              <a:gd name="connsiteY3" fmla="*/ 860745 h 860746"/>
              <a:gd name="connsiteX0" fmla="*/ 642982 w 643210"/>
              <a:gd name="connsiteY0" fmla="*/ 0 h 860745"/>
              <a:gd name="connsiteX1" fmla="*/ 291516 w 643210"/>
              <a:gd name="connsiteY1" fmla="*/ 284143 h 860745"/>
              <a:gd name="connsiteX2" fmla="*/ 19829 w 643210"/>
              <a:gd name="connsiteY2" fmla="*/ 474037 h 860745"/>
              <a:gd name="connsiteX3" fmla="*/ 16295 w 643210"/>
              <a:gd name="connsiteY3" fmla="*/ 860745 h 860745"/>
              <a:gd name="connsiteX0" fmla="*/ 626687 w 626915"/>
              <a:gd name="connsiteY0" fmla="*/ 0 h 860745"/>
              <a:gd name="connsiteX1" fmla="*/ 275221 w 626915"/>
              <a:gd name="connsiteY1" fmla="*/ 284143 h 860745"/>
              <a:gd name="connsiteX2" fmla="*/ 3534 w 626915"/>
              <a:gd name="connsiteY2" fmla="*/ 474037 h 860745"/>
              <a:gd name="connsiteX3" fmla="*/ 0 w 626915"/>
              <a:gd name="connsiteY3" fmla="*/ 860745 h 860745"/>
              <a:gd name="connsiteX0" fmla="*/ 626687 w 626987"/>
              <a:gd name="connsiteY0" fmla="*/ 0 h 860745"/>
              <a:gd name="connsiteX1" fmla="*/ 275221 w 626987"/>
              <a:gd name="connsiteY1" fmla="*/ 284143 h 860745"/>
              <a:gd name="connsiteX2" fmla="*/ 3534 w 626987"/>
              <a:gd name="connsiteY2" fmla="*/ 474037 h 860745"/>
              <a:gd name="connsiteX3" fmla="*/ 0 w 626987"/>
              <a:gd name="connsiteY3" fmla="*/ 860745 h 860745"/>
              <a:gd name="connsiteX0" fmla="*/ 626687 w 627140"/>
              <a:gd name="connsiteY0" fmla="*/ 0 h 860745"/>
              <a:gd name="connsiteX1" fmla="*/ 275221 w 627140"/>
              <a:gd name="connsiteY1" fmla="*/ 284143 h 860745"/>
              <a:gd name="connsiteX2" fmla="*/ 3534 w 627140"/>
              <a:gd name="connsiteY2" fmla="*/ 474037 h 860745"/>
              <a:gd name="connsiteX3" fmla="*/ 0 w 627140"/>
              <a:gd name="connsiteY3" fmla="*/ 860745 h 860745"/>
              <a:gd name="connsiteX0" fmla="*/ 626687 w 626687"/>
              <a:gd name="connsiteY0" fmla="*/ 0 h 860745"/>
              <a:gd name="connsiteX1" fmla="*/ 275221 w 626687"/>
              <a:gd name="connsiteY1" fmla="*/ 284143 h 860745"/>
              <a:gd name="connsiteX2" fmla="*/ 3534 w 626687"/>
              <a:gd name="connsiteY2" fmla="*/ 474037 h 860745"/>
              <a:gd name="connsiteX3" fmla="*/ 0 w 626687"/>
              <a:gd name="connsiteY3" fmla="*/ 860745 h 860745"/>
              <a:gd name="connsiteX0" fmla="*/ 626687 w 626687"/>
              <a:gd name="connsiteY0" fmla="*/ 0 h 860745"/>
              <a:gd name="connsiteX1" fmla="*/ 275221 w 626687"/>
              <a:gd name="connsiteY1" fmla="*/ 284143 h 860745"/>
              <a:gd name="connsiteX2" fmla="*/ 3534 w 626687"/>
              <a:gd name="connsiteY2" fmla="*/ 474037 h 860745"/>
              <a:gd name="connsiteX3" fmla="*/ 0 w 626687"/>
              <a:gd name="connsiteY3" fmla="*/ 860745 h 860745"/>
              <a:gd name="connsiteX0" fmla="*/ 626687 w 626729"/>
              <a:gd name="connsiteY0" fmla="*/ 0 h 860745"/>
              <a:gd name="connsiteX1" fmla="*/ 275221 w 626729"/>
              <a:gd name="connsiteY1" fmla="*/ 284143 h 860745"/>
              <a:gd name="connsiteX2" fmla="*/ 3534 w 626729"/>
              <a:gd name="connsiteY2" fmla="*/ 474037 h 860745"/>
              <a:gd name="connsiteX3" fmla="*/ 0 w 626729"/>
              <a:gd name="connsiteY3" fmla="*/ 860745 h 860745"/>
              <a:gd name="connsiteX0" fmla="*/ 626687 w 626699"/>
              <a:gd name="connsiteY0" fmla="*/ 0 h 793492"/>
              <a:gd name="connsiteX1" fmla="*/ 275221 w 626699"/>
              <a:gd name="connsiteY1" fmla="*/ 216890 h 793492"/>
              <a:gd name="connsiteX2" fmla="*/ 3534 w 626699"/>
              <a:gd name="connsiteY2" fmla="*/ 406784 h 793492"/>
              <a:gd name="connsiteX3" fmla="*/ 0 w 626699"/>
              <a:gd name="connsiteY3" fmla="*/ 793492 h 793492"/>
              <a:gd name="connsiteX0" fmla="*/ 626688 w 626700"/>
              <a:gd name="connsiteY0" fmla="*/ 0 h 817031"/>
              <a:gd name="connsiteX1" fmla="*/ 275221 w 626700"/>
              <a:gd name="connsiteY1" fmla="*/ 240429 h 817031"/>
              <a:gd name="connsiteX2" fmla="*/ 3534 w 626700"/>
              <a:gd name="connsiteY2" fmla="*/ 430323 h 817031"/>
              <a:gd name="connsiteX3" fmla="*/ 0 w 626700"/>
              <a:gd name="connsiteY3" fmla="*/ 817031 h 817031"/>
              <a:gd name="connsiteX0" fmla="*/ 626688 w 626722"/>
              <a:gd name="connsiteY0" fmla="*/ 0 h 817031"/>
              <a:gd name="connsiteX1" fmla="*/ 275221 w 626722"/>
              <a:gd name="connsiteY1" fmla="*/ 240429 h 817031"/>
              <a:gd name="connsiteX2" fmla="*/ 3534 w 626722"/>
              <a:gd name="connsiteY2" fmla="*/ 430323 h 817031"/>
              <a:gd name="connsiteX3" fmla="*/ 0 w 626722"/>
              <a:gd name="connsiteY3" fmla="*/ 817031 h 817031"/>
              <a:gd name="connsiteX0" fmla="*/ 626688 w 626700"/>
              <a:gd name="connsiteY0" fmla="*/ 0 h 817031"/>
              <a:gd name="connsiteX1" fmla="*/ 275221 w 626700"/>
              <a:gd name="connsiteY1" fmla="*/ 240429 h 817031"/>
              <a:gd name="connsiteX2" fmla="*/ 0 w 626700"/>
              <a:gd name="connsiteY2" fmla="*/ 817031 h 817031"/>
              <a:gd name="connsiteX0" fmla="*/ 626688 w 626700"/>
              <a:gd name="connsiteY0" fmla="*/ 0 h 817031"/>
              <a:gd name="connsiteX1" fmla="*/ 275221 w 626700"/>
              <a:gd name="connsiteY1" fmla="*/ 438828 h 817031"/>
              <a:gd name="connsiteX2" fmla="*/ 0 w 626700"/>
              <a:gd name="connsiteY2" fmla="*/ 817031 h 817031"/>
              <a:gd name="connsiteX0" fmla="*/ 626688 w 626707"/>
              <a:gd name="connsiteY0" fmla="*/ 0 h 817031"/>
              <a:gd name="connsiteX1" fmla="*/ 275221 w 626707"/>
              <a:gd name="connsiteY1" fmla="*/ 438828 h 817031"/>
              <a:gd name="connsiteX2" fmla="*/ 0 w 626707"/>
              <a:gd name="connsiteY2" fmla="*/ 817031 h 817031"/>
              <a:gd name="connsiteX0" fmla="*/ 626688 w 626707"/>
              <a:gd name="connsiteY0" fmla="*/ 0 h 817031"/>
              <a:gd name="connsiteX1" fmla="*/ 275221 w 626707"/>
              <a:gd name="connsiteY1" fmla="*/ 438828 h 817031"/>
              <a:gd name="connsiteX2" fmla="*/ 0 w 626707"/>
              <a:gd name="connsiteY2" fmla="*/ 817031 h 817031"/>
              <a:gd name="connsiteX0" fmla="*/ 626688 w 651063"/>
              <a:gd name="connsiteY0" fmla="*/ 0 h 817031"/>
              <a:gd name="connsiteX1" fmla="*/ 624545 w 651063"/>
              <a:gd name="connsiteY1" fmla="*/ 60586 h 817031"/>
              <a:gd name="connsiteX2" fmla="*/ 275221 w 651063"/>
              <a:gd name="connsiteY2" fmla="*/ 438828 h 817031"/>
              <a:gd name="connsiteX3" fmla="*/ 0 w 651063"/>
              <a:gd name="connsiteY3" fmla="*/ 817031 h 817031"/>
              <a:gd name="connsiteX0" fmla="*/ 626688 w 626688"/>
              <a:gd name="connsiteY0" fmla="*/ 322108 h 1139139"/>
              <a:gd name="connsiteX1" fmla="*/ 624545 w 626688"/>
              <a:gd name="connsiteY1" fmla="*/ 382694 h 1139139"/>
              <a:gd name="connsiteX2" fmla="*/ 275221 w 626688"/>
              <a:gd name="connsiteY2" fmla="*/ 760936 h 1139139"/>
              <a:gd name="connsiteX3" fmla="*/ 0 w 626688"/>
              <a:gd name="connsiteY3" fmla="*/ 1139139 h 1139139"/>
              <a:gd name="connsiteX0" fmla="*/ 626688 w 626688"/>
              <a:gd name="connsiteY0" fmla="*/ 322108 h 1139139"/>
              <a:gd name="connsiteX1" fmla="*/ 624545 w 626688"/>
              <a:gd name="connsiteY1" fmla="*/ 382694 h 1139139"/>
              <a:gd name="connsiteX2" fmla="*/ 275221 w 626688"/>
              <a:gd name="connsiteY2" fmla="*/ 760936 h 1139139"/>
              <a:gd name="connsiteX3" fmla="*/ 0 w 626688"/>
              <a:gd name="connsiteY3" fmla="*/ 1139139 h 1139139"/>
              <a:gd name="connsiteX0" fmla="*/ 626688 w 626688"/>
              <a:gd name="connsiteY0" fmla="*/ 322108 h 1139139"/>
              <a:gd name="connsiteX1" fmla="*/ 624545 w 626688"/>
              <a:gd name="connsiteY1" fmla="*/ 382694 h 1139139"/>
              <a:gd name="connsiteX2" fmla="*/ 275221 w 626688"/>
              <a:gd name="connsiteY2" fmla="*/ 760936 h 1139139"/>
              <a:gd name="connsiteX3" fmla="*/ 0 w 626688"/>
              <a:gd name="connsiteY3" fmla="*/ 1139139 h 1139139"/>
              <a:gd name="connsiteX0" fmla="*/ 620292 w 624666"/>
              <a:gd name="connsiteY0" fmla="*/ 0 h 1610692"/>
              <a:gd name="connsiteX1" fmla="*/ 624545 w 624666"/>
              <a:gd name="connsiteY1" fmla="*/ 854247 h 1610692"/>
              <a:gd name="connsiteX2" fmla="*/ 275221 w 624666"/>
              <a:gd name="connsiteY2" fmla="*/ 1232489 h 1610692"/>
              <a:gd name="connsiteX3" fmla="*/ 0 w 624666"/>
              <a:gd name="connsiteY3" fmla="*/ 1610692 h 1610692"/>
              <a:gd name="connsiteX0" fmla="*/ 620292 w 624666"/>
              <a:gd name="connsiteY0" fmla="*/ 0 h 1610692"/>
              <a:gd name="connsiteX1" fmla="*/ 624545 w 624666"/>
              <a:gd name="connsiteY1" fmla="*/ 854247 h 1610692"/>
              <a:gd name="connsiteX2" fmla="*/ 275221 w 624666"/>
              <a:gd name="connsiteY2" fmla="*/ 1232489 h 1610692"/>
              <a:gd name="connsiteX3" fmla="*/ 0 w 624666"/>
              <a:gd name="connsiteY3" fmla="*/ 1610692 h 1610692"/>
              <a:gd name="connsiteX0" fmla="*/ 594707 w 599081"/>
              <a:gd name="connsiteY0" fmla="*/ 0 h 1548688"/>
              <a:gd name="connsiteX1" fmla="*/ 598960 w 599081"/>
              <a:gd name="connsiteY1" fmla="*/ 854247 h 1548688"/>
              <a:gd name="connsiteX2" fmla="*/ 249636 w 599081"/>
              <a:gd name="connsiteY2" fmla="*/ 1232489 h 1548688"/>
              <a:gd name="connsiteX3" fmla="*/ 0 w 599081"/>
              <a:gd name="connsiteY3" fmla="*/ 1548688 h 1548688"/>
              <a:gd name="connsiteX0" fmla="*/ 517951 w 522325"/>
              <a:gd name="connsiteY0" fmla="*/ 0 h 1523886"/>
              <a:gd name="connsiteX1" fmla="*/ 522204 w 522325"/>
              <a:gd name="connsiteY1" fmla="*/ 854247 h 1523886"/>
              <a:gd name="connsiteX2" fmla="*/ 172880 w 522325"/>
              <a:gd name="connsiteY2" fmla="*/ 1232489 h 1523886"/>
              <a:gd name="connsiteX3" fmla="*/ 0 w 522325"/>
              <a:gd name="connsiteY3" fmla="*/ 1523886 h 1523886"/>
              <a:gd name="connsiteX0" fmla="*/ 588312 w 592686"/>
              <a:gd name="connsiteY0" fmla="*/ 0 h 1544554"/>
              <a:gd name="connsiteX1" fmla="*/ 592565 w 592686"/>
              <a:gd name="connsiteY1" fmla="*/ 854247 h 1544554"/>
              <a:gd name="connsiteX2" fmla="*/ 243241 w 592686"/>
              <a:gd name="connsiteY2" fmla="*/ 1232489 h 1544554"/>
              <a:gd name="connsiteX3" fmla="*/ 0 w 592686"/>
              <a:gd name="connsiteY3" fmla="*/ 1544554 h 1544554"/>
              <a:gd name="connsiteX0" fmla="*/ 588312 w 592686"/>
              <a:gd name="connsiteY0" fmla="*/ 0 h 1544554"/>
              <a:gd name="connsiteX1" fmla="*/ 592565 w 592686"/>
              <a:gd name="connsiteY1" fmla="*/ 854247 h 1544554"/>
              <a:gd name="connsiteX2" fmla="*/ 243241 w 592686"/>
              <a:gd name="connsiteY2" fmla="*/ 1232489 h 1544554"/>
              <a:gd name="connsiteX3" fmla="*/ 0 w 592686"/>
              <a:gd name="connsiteY3" fmla="*/ 1544554 h 1544554"/>
              <a:gd name="connsiteX0" fmla="*/ 588312 w 592686"/>
              <a:gd name="connsiteY0" fmla="*/ 0 h 1544554"/>
              <a:gd name="connsiteX1" fmla="*/ 592565 w 592686"/>
              <a:gd name="connsiteY1" fmla="*/ 854247 h 1544554"/>
              <a:gd name="connsiteX2" fmla="*/ 268827 w 592686"/>
              <a:gd name="connsiteY2" fmla="*/ 1220088 h 1544554"/>
              <a:gd name="connsiteX3" fmla="*/ 0 w 592686"/>
              <a:gd name="connsiteY3" fmla="*/ 1544554 h 1544554"/>
              <a:gd name="connsiteX0" fmla="*/ 588312 w 592686"/>
              <a:gd name="connsiteY0" fmla="*/ 0 h 1544554"/>
              <a:gd name="connsiteX1" fmla="*/ 592565 w 592686"/>
              <a:gd name="connsiteY1" fmla="*/ 854247 h 1544554"/>
              <a:gd name="connsiteX2" fmla="*/ 268827 w 592686"/>
              <a:gd name="connsiteY2" fmla="*/ 1220088 h 1544554"/>
              <a:gd name="connsiteX3" fmla="*/ 0 w 592686"/>
              <a:gd name="connsiteY3" fmla="*/ 1544554 h 1544554"/>
              <a:gd name="connsiteX0" fmla="*/ 588312 w 592686"/>
              <a:gd name="connsiteY0" fmla="*/ 0 h 1494950"/>
              <a:gd name="connsiteX1" fmla="*/ 592565 w 592686"/>
              <a:gd name="connsiteY1" fmla="*/ 854247 h 1494950"/>
              <a:gd name="connsiteX2" fmla="*/ 268827 w 592686"/>
              <a:gd name="connsiteY2" fmla="*/ 1220088 h 1494950"/>
              <a:gd name="connsiteX3" fmla="*/ 0 w 592686"/>
              <a:gd name="connsiteY3" fmla="*/ 1494950 h 1494950"/>
              <a:gd name="connsiteX0" fmla="*/ 588312 w 592686"/>
              <a:gd name="connsiteY0" fmla="*/ 0 h 1494950"/>
              <a:gd name="connsiteX1" fmla="*/ 592565 w 592686"/>
              <a:gd name="connsiteY1" fmla="*/ 854247 h 1494950"/>
              <a:gd name="connsiteX2" fmla="*/ 268827 w 592686"/>
              <a:gd name="connsiteY2" fmla="*/ 1220088 h 1494950"/>
              <a:gd name="connsiteX3" fmla="*/ 0 w 592686"/>
              <a:gd name="connsiteY3" fmla="*/ 1494950 h 1494950"/>
              <a:gd name="connsiteX0" fmla="*/ 588312 w 592686"/>
              <a:gd name="connsiteY0" fmla="*/ 0 h 1494950"/>
              <a:gd name="connsiteX1" fmla="*/ 592565 w 592686"/>
              <a:gd name="connsiteY1" fmla="*/ 854247 h 1494950"/>
              <a:gd name="connsiteX2" fmla="*/ 281619 w 592686"/>
              <a:gd name="connsiteY2" fmla="*/ 1191153 h 1494950"/>
              <a:gd name="connsiteX3" fmla="*/ 0 w 592686"/>
              <a:gd name="connsiteY3" fmla="*/ 1494950 h 1494950"/>
              <a:gd name="connsiteX0" fmla="*/ 581916 w 586290"/>
              <a:gd name="connsiteY0" fmla="*/ 0 h 1445346"/>
              <a:gd name="connsiteX1" fmla="*/ 586169 w 586290"/>
              <a:gd name="connsiteY1" fmla="*/ 854247 h 1445346"/>
              <a:gd name="connsiteX2" fmla="*/ 275223 w 586290"/>
              <a:gd name="connsiteY2" fmla="*/ 1191153 h 1445346"/>
              <a:gd name="connsiteX3" fmla="*/ 0 w 586290"/>
              <a:gd name="connsiteY3" fmla="*/ 1445346 h 1445346"/>
              <a:gd name="connsiteX0" fmla="*/ 581916 w 586290"/>
              <a:gd name="connsiteY0" fmla="*/ 0 h 1445346"/>
              <a:gd name="connsiteX1" fmla="*/ 586169 w 586290"/>
              <a:gd name="connsiteY1" fmla="*/ 854247 h 1445346"/>
              <a:gd name="connsiteX2" fmla="*/ 275223 w 586290"/>
              <a:gd name="connsiteY2" fmla="*/ 1191153 h 1445346"/>
              <a:gd name="connsiteX3" fmla="*/ 0 w 586290"/>
              <a:gd name="connsiteY3" fmla="*/ 1445346 h 1445346"/>
              <a:gd name="connsiteX0" fmla="*/ 581916 w 586290"/>
              <a:gd name="connsiteY0" fmla="*/ 0 h 1445346"/>
              <a:gd name="connsiteX1" fmla="*/ 586169 w 586290"/>
              <a:gd name="connsiteY1" fmla="*/ 854247 h 1445346"/>
              <a:gd name="connsiteX2" fmla="*/ 275223 w 586290"/>
              <a:gd name="connsiteY2" fmla="*/ 1191153 h 1445346"/>
              <a:gd name="connsiteX3" fmla="*/ 0 w 586290"/>
              <a:gd name="connsiteY3" fmla="*/ 1445346 h 1445346"/>
              <a:gd name="connsiteX0" fmla="*/ 581916 w 586290"/>
              <a:gd name="connsiteY0" fmla="*/ 0 h 1445346"/>
              <a:gd name="connsiteX1" fmla="*/ 586169 w 586290"/>
              <a:gd name="connsiteY1" fmla="*/ 854247 h 1445346"/>
              <a:gd name="connsiteX2" fmla="*/ 275223 w 586290"/>
              <a:gd name="connsiteY2" fmla="*/ 1191153 h 1445346"/>
              <a:gd name="connsiteX3" fmla="*/ 0 w 586290"/>
              <a:gd name="connsiteY3" fmla="*/ 1445346 h 1445346"/>
              <a:gd name="connsiteX0" fmla="*/ 581916 w 586290"/>
              <a:gd name="connsiteY0" fmla="*/ 0 h 1445346"/>
              <a:gd name="connsiteX1" fmla="*/ 586169 w 586290"/>
              <a:gd name="connsiteY1" fmla="*/ 854247 h 1445346"/>
              <a:gd name="connsiteX2" fmla="*/ 307206 w 586290"/>
              <a:gd name="connsiteY2" fmla="*/ 1187019 h 1445346"/>
              <a:gd name="connsiteX3" fmla="*/ 0 w 586290"/>
              <a:gd name="connsiteY3" fmla="*/ 1445346 h 1445346"/>
            </a:gdLst>
            <a:ahLst/>
            <a:cxnLst>
              <a:cxn ang="0">
                <a:pos x="connsiteX0" y="connsiteY0"/>
              </a:cxn>
              <a:cxn ang="0">
                <a:pos x="connsiteX1" y="connsiteY1"/>
              </a:cxn>
              <a:cxn ang="0">
                <a:pos x="connsiteX2" y="connsiteY2"/>
              </a:cxn>
              <a:cxn ang="0">
                <a:pos x="connsiteX3" y="connsiteY3"/>
              </a:cxn>
            </a:cxnLst>
            <a:rect l="l" t="t" r="r" b="b"/>
            <a:pathLst>
              <a:path w="586290" h="1445346">
                <a:moveTo>
                  <a:pt x="581916" y="0"/>
                </a:moveTo>
                <a:cubicBezTo>
                  <a:pt x="581559" y="10098"/>
                  <a:pt x="587180" y="24652"/>
                  <a:pt x="586169" y="854247"/>
                </a:cubicBezTo>
                <a:cubicBezTo>
                  <a:pt x="585157" y="1047261"/>
                  <a:pt x="468863" y="1129839"/>
                  <a:pt x="307206" y="1187019"/>
                </a:cubicBezTo>
                <a:cubicBezTo>
                  <a:pt x="145549" y="1244199"/>
                  <a:pt x="11700" y="1351992"/>
                  <a:pt x="0" y="1445346"/>
                </a:cubicBezTo>
              </a:path>
            </a:pathLst>
          </a:custGeom>
          <a:noFill/>
          <a:ln w="12700" cap="rnd">
            <a:solidFill>
              <a:srgbClr val="C31230"/>
            </a:solidFill>
            <a:prstDash val="dash"/>
            <a:headEnd type="triangle"/>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sp>
        <p:nvSpPr>
          <p:cNvPr id="10" name="Title 1"/>
          <p:cNvSpPr>
            <a:spLocks noGrp="1"/>
          </p:cNvSpPr>
          <p:nvPr>
            <p:ph type="title"/>
          </p:nvPr>
        </p:nvSpPr>
        <p:spPr>
          <a:xfrm>
            <a:off x="437765" y="489099"/>
            <a:ext cx="8423205" cy="380852"/>
          </a:xfrm>
        </p:spPr>
        <p:txBody>
          <a:bodyPr/>
          <a:lstStyle/>
          <a:p>
            <a:r>
              <a:rPr lang="en-US" altLang="ja-JP" dirty="0" smtClean="0">
                <a:latin typeface="Meiryo" charset="-128"/>
                <a:ea typeface="Meiryo" charset="-128"/>
                <a:cs typeface="Meiryo" charset="-128"/>
              </a:rPr>
              <a:t>DNS</a:t>
            </a:r>
            <a:r>
              <a:rPr lang="ja-JP" altLang="en-US" dirty="0" smtClean="0">
                <a:latin typeface="Meiryo" charset="-128"/>
                <a:ea typeface="Meiryo" charset="-128"/>
                <a:cs typeface="Meiryo" charset="-128"/>
              </a:rPr>
              <a:t>による保護は、有効であ</a:t>
            </a:r>
            <a:r>
              <a:rPr lang="ja-JP" altLang="en-US" dirty="0">
                <a:latin typeface="Meiryo" charset="-128"/>
                <a:ea typeface="Meiryo" charset="-128"/>
                <a:cs typeface="Meiryo" charset="-128"/>
              </a:rPr>
              <a:t>り</a:t>
            </a:r>
            <a:r>
              <a:rPr lang="ja-JP" altLang="en-US" dirty="0" smtClean="0">
                <a:latin typeface="Meiryo" charset="-128"/>
                <a:ea typeface="Meiryo" charset="-128"/>
                <a:cs typeface="Meiryo" charset="-128"/>
              </a:rPr>
              <a:t>重要</a:t>
            </a:r>
            <a:endParaRPr lang="en-US" dirty="0">
              <a:latin typeface="Meiryo" charset="-128"/>
              <a:ea typeface="Meiryo" charset="-128"/>
              <a:cs typeface="Meiryo" charset="-128"/>
            </a:endParaRPr>
          </a:p>
        </p:txBody>
      </p:sp>
      <p:sp>
        <p:nvSpPr>
          <p:cNvPr id="11" name="Text Placeholder 29"/>
          <p:cNvSpPr>
            <a:spLocks noGrp="1"/>
          </p:cNvSpPr>
          <p:nvPr>
            <p:ph type="body" sz="quarter" idx="11"/>
          </p:nvPr>
        </p:nvSpPr>
        <p:spPr>
          <a:xfrm>
            <a:off x="437766" y="869950"/>
            <a:ext cx="8268468" cy="477838"/>
          </a:xfrm>
        </p:spPr>
        <p:txBody>
          <a:bodyPr/>
          <a:lstStyle/>
          <a:p>
            <a:r>
              <a:rPr lang="en-US" altLang="ja-JP" dirty="0" smtClean="0">
                <a:latin typeface="Meiryo" charset="-128"/>
                <a:ea typeface="Meiryo" charset="-128"/>
                <a:cs typeface="Meiryo" charset="-128"/>
              </a:rPr>
              <a:t>DNS</a:t>
            </a:r>
            <a:r>
              <a:rPr lang="ja-JP" altLang="en-US" dirty="0" smtClean="0">
                <a:latin typeface="Meiryo" charset="-128"/>
                <a:ea typeface="Meiryo" charset="-128"/>
                <a:cs typeface="Meiryo" charset="-128"/>
              </a:rPr>
              <a:t>はマルウェアにとっても生命線</a:t>
            </a:r>
            <a:endParaRPr lang="en-US" dirty="0">
              <a:latin typeface="Meiryo" charset="-128"/>
              <a:ea typeface="Meiryo" charset="-128"/>
              <a:cs typeface="Meiryo" charset="-128"/>
            </a:endParaRPr>
          </a:p>
        </p:txBody>
      </p:sp>
      <p:cxnSp>
        <p:nvCxnSpPr>
          <p:cNvPr id="12" name="Straight Connector 11"/>
          <p:cNvCxnSpPr/>
          <p:nvPr/>
        </p:nvCxnSpPr>
        <p:spPr>
          <a:xfrm flipH="1">
            <a:off x="4479023" y="1579587"/>
            <a:ext cx="1" cy="2781846"/>
          </a:xfrm>
          <a:prstGeom prst="line">
            <a:avLst/>
          </a:prstGeom>
          <a:ln w="2540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5"/>
          <p:cNvSpPr txBox="1">
            <a:spLocks/>
          </p:cNvSpPr>
          <p:nvPr/>
        </p:nvSpPr>
        <p:spPr>
          <a:xfrm>
            <a:off x="4681063" y="1581151"/>
            <a:ext cx="4108709" cy="2780283"/>
          </a:xfrm>
          <a:prstGeom prst="rect">
            <a:avLst/>
          </a:prstGeom>
        </p:spPr>
        <p:txBody>
          <a:bodyPr lIns="91420" tIns="45710" rIns="91420" bIns="45710" anchor="ctr">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66666"/>
              </a:buClr>
            </a:pPr>
            <a:r>
              <a:rPr altLang="ja-JP" sz="1600" dirty="0" smtClean="0">
                <a:solidFill>
                  <a:srgbClr val="676767"/>
                </a:solidFill>
                <a:latin typeface="Meiryo" charset="-128"/>
                <a:ea typeface="Meiryo" charset="-128"/>
                <a:cs typeface="Meiryo" charset="-128"/>
              </a:rPr>
              <a:t>C2(Command &amp; Control)</a:t>
            </a:r>
            <a:r>
              <a:rPr lang="ja-JP" altLang="en-US" sz="1600" dirty="0" smtClean="0">
                <a:solidFill>
                  <a:srgbClr val="676767"/>
                </a:solidFill>
                <a:latin typeface="Meiryo" charset="-128"/>
                <a:ea typeface="Meiryo" charset="-128"/>
                <a:cs typeface="Meiryo" charset="-128"/>
              </a:rPr>
              <a:t>通信は、</a:t>
            </a:r>
            <a:r>
              <a:rPr altLang="ja-JP" sz="1600" dirty="0" smtClean="0">
                <a:solidFill>
                  <a:srgbClr val="676767"/>
                </a:solidFill>
                <a:latin typeface="Meiryo" charset="-128"/>
                <a:ea typeface="Meiryo" charset="-128"/>
                <a:cs typeface="Meiryo" charset="-128"/>
              </a:rPr>
              <a:t/>
            </a:r>
            <a:br>
              <a:rPr altLang="ja-JP" sz="1600" dirty="0" smtClean="0">
                <a:solidFill>
                  <a:srgbClr val="676767"/>
                </a:solidFill>
                <a:latin typeface="Meiryo" charset="-128"/>
                <a:ea typeface="Meiryo" charset="-128"/>
                <a:cs typeface="Meiryo" charset="-128"/>
              </a:rPr>
            </a:br>
            <a:r>
              <a:rPr lang="ja-JP" altLang="en-US" sz="1600" dirty="0" smtClean="0">
                <a:solidFill>
                  <a:srgbClr val="676767"/>
                </a:solidFill>
                <a:latin typeface="Meiryo" charset="-128"/>
                <a:ea typeface="Meiryo" charset="-128"/>
                <a:cs typeface="Meiryo" charset="-128"/>
              </a:rPr>
              <a:t>マ</a:t>
            </a:r>
            <a:r>
              <a:rPr lang="ja-JP" altLang="en-US" sz="1600" dirty="0">
                <a:solidFill>
                  <a:srgbClr val="676767"/>
                </a:solidFill>
                <a:latin typeface="Meiryo" charset="-128"/>
                <a:ea typeface="Meiryo" charset="-128"/>
                <a:cs typeface="Meiryo" charset="-128"/>
              </a:rPr>
              <a:t>ルウェアやランサムウェア</a:t>
            </a:r>
            <a:r>
              <a:rPr lang="ja-JP" altLang="en-US" sz="1600" dirty="0" smtClean="0">
                <a:solidFill>
                  <a:srgbClr val="676767"/>
                </a:solidFill>
                <a:latin typeface="Meiryo" charset="-128"/>
                <a:ea typeface="Meiryo" charset="-128"/>
                <a:cs typeface="Meiryo" charset="-128"/>
              </a:rPr>
              <a:t>が活動するために必</a:t>
            </a:r>
            <a:r>
              <a:rPr lang="ja-JP" altLang="en-US" sz="1600" dirty="0">
                <a:solidFill>
                  <a:srgbClr val="676767"/>
                </a:solidFill>
                <a:latin typeface="Meiryo" charset="-128"/>
                <a:ea typeface="Meiryo" charset="-128"/>
                <a:cs typeface="Meiryo" charset="-128"/>
              </a:rPr>
              <a:t>要</a:t>
            </a:r>
            <a:r>
              <a:rPr lang="ja-JP" altLang="en-US" sz="1600" dirty="0" smtClean="0">
                <a:solidFill>
                  <a:srgbClr val="676767"/>
                </a:solidFill>
                <a:latin typeface="Meiryo" charset="-128"/>
                <a:ea typeface="Meiryo" charset="-128"/>
                <a:cs typeface="Meiryo" charset="-128"/>
              </a:rPr>
              <a:t>となる、攻撃者との間で行われる通信</a:t>
            </a:r>
            <a:r>
              <a:rPr altLang="ja-JP" sz="1600" dirty="0" smtClean="0">
                <a:solidFill>
                  <a:srgbClr val="333333"/>
                </a:solidFill>
                <a:latin typeface="Meiryo" charset="-128"/>
                <a:ea typeface="Meiryo" charset="-128"/>
                <a:cs typeface="Meiryo" charset="-128"/>
              </a:rPr>
              <a:t/>
            </a:r>
            <a:br>
              <a:rPr altLang="ja-JP" sz="1600" dirty="0" smtClean="0">
                <a:solidFill>
                  <a:srgbClr val="333333"/>
                </a:solidFill>
                <a:latin typeface="Meiryo" charset="-128"/>
                <a:ea typeface="Meiryo" charset="-128"/>
                <a:cs typeface="Meiryo" charset="-128"/>
              </a:rPr>
            </a:br>
            <a:r>
              <a:rPr altLang="ja-JP" sz="1600" dirty="0">
                <a:solidFill>
                  <a:srgbClr val="333333"/>
                </a:solidFill>
                <a:latin typeface="Meiryo" charset="-128"/>
                <a:ea typeface="Meiryo" charset="-128"/>
                <a:cs typeface="Meiryo" charset="-128"/>
              </a:rPr>
              <a:t/>
            </a:r>
            <a:br>
              <a:rPr altLang="ja-JP" sz="1600" dirty="0">
                <a:solidFill>
                  <a:srgbClr val="333333"/>
                </a:solidFill>
                <a:latin typeface="Meiryo" charset="-128"/>
                <a:ea typeface="Meiryo" charset="-128"/>
                <a:cs typeface="Meiryo" charset="-128"/>
              </a:rPr>
            </a:br>
            <a:r>
              <a:rPr altLang="ja-JP" sz="1600" dirty="0" smtClean="0">
                <a:solidFill>
                  <a:srgbClr val="333333"/>
                </a:solidFill>
                <a:latin typeface="Meiryo" charset="-128"/>
                <a:ea typeface="Meiryo" charset="-128"/>
                <a:cs typeface="Meiryo" charset="-128"/>
              </a:rPr>
              <a:t>C2</a:t>
            </a:r>
            <a:r>
              <a:rPr lang="ja-JP" altLang="en-US" sz="1600" dirty="0" smtClean="0">
                <a:solidFill>
                  <a:srgbClr val="333333"/>
                </a:solidFill>
                <a:latin typeface="Meiryo" charset="-128"/>
                <a:ea typeface="Meiryo" charset="-128"/>
                <a:cs typeface="Meiryo" charset="-128"/>
              </a:rPr>
              <a:t>通信は</a:t>
            </a:r>
            <a:r>
              <a:rPr altLang="ja-JP" sz="1600" dirty="0" smtClean="0">
                <a:solidFill>
                  <a:srgbClr val="333333"/>
                </a:solidFill>
                <a:latin typeface="Meiryo" charset="-128"/>
                <a:ea typeface="Meiryo" charset="-128"/>
                <a:cs typeface="Meiryo" charset="-128"/>
              </a:rPr>
              <a:t>Firewall</a:t>
            </a:r>
            <a:r>
              <a:rPr lang="ja-JP" altLang="en-US" sz="1600" dirty="0" smtClean="0">
                <a:solidFill>
                  <a:srgbClr val="333333"/>
                </a:solidFill>
                <a:latin typeface="Meiryo" charset="-128"/>
                <a:ea typeface="Meiryo" charset="-128"/>
                <a:cs typeface="Meiryo" charset="-128"/>
              </a:rPr>
              <a:t>などを通り抜けやすい</a:t>
            </a:r>
            <a:r>
              <a:rPr altLang="ja-JP" sz="1600" dirty="0" smtClean="0">
                <a:solidFill>
                  <a:srgbClr val="333333"/>
                </a:solidFill>
                <a:latin typeface="Meiryo" charset="-128"/>
                <a:ea typeface="Meiryo" charset="-128"/>
                <a:cs typeface="Meiryo" charset="-128"/>
              </a:rPr>
              <a:t/>
            </a:r>
            <a:br>
              <a:rPr altLang="ja-JP" sz="1600" dirty="0" smtClean="0">
                <a:solidFill>
                  <a:srgbClr val="333333"/>
                </a:solidFill>
                <a:latin typeface="Meiryo" charset="-128"/>
                <a:ea typeface="Meiryo" charset="-128"/>
                <a:cs typeface="Meiryo" charset="-128"/>
              </a:rPr>
            </a:br>
            <a:r>
              <a:rPr altLang="ja-JP" sz="1600" dirty="0" smtClean="0">
                <a:solidFill>
                  <a:srgbClr val="333333"/>
                </a:solidFill>
                <a:latin typeface="Meiryo" charset="-128"/>
                <a:ea typeface="Meiryo" charset="-128"/>
                <a:cs typeface="Meiryo" charset="-128"/>
              </a:rPr>
              <a:t>80/443</a:t>
            </a:r>
            <a:r>
              <a:rPr lang="ja-JP" altLang="en-US" sz="1600" dirty="0" smtClean="0">
                <a:solidFill>
                  <a:srgbClr val="333333"/>
                </a:solidFill>
                <a:latin typeface="Meiryo" charset="-128"/>
                <a:ea typeface="Meiryo" charset="-128"/>
                <a:cs typeface="Meiryo" charset="-128"/>
              </a:rPr>
              <a:t>ポートを使うことが多いが、</a:t>
            </a:r>
            <a:r>
              <a:rPr altLang="ja-JP" sz="1600" dirty="0" smtClean="0">
                <a:solidFill>
                  <a:srgbClr val="333333"/>
                </a:solidFill>
                <a:latin typeface="Meiryo" charset="-128"/>
                <a:ea typeface="Meiryo" charset="-128"/>
                <a:cs typeface="Meiryo" charset="-128"/>
              </a:rPr>
              <a:t/>
            </a:r>
            <a:br>
              <a:rPr altLang="ja-JP" sz="1600" dirty="0" smtClean="0">
                <a:solidFill>
                  <a:srgbClr val="333333"/>
                </a:solidFill>
                <a:latin typeface="Meiryo" charset="-128"/>
                <a:ea typeface="Meiryo" charset="-128"/>
                <a:cs typeface="Meiryo" charset="-128"/>
              </a:rPr>
            </a:br>
            <a:r>
              <a:rPr lang="ja-JP" altLang="en-US" sz="1600" dirty="0" smtClean="0">
                <a:solidFill>
                  <a:srgbClr val="333333"/>
                </a:solidFill>
                <a:latin typeface="Meiryo" charset="-128"/>
                <a:ea typeface="Meiryo" charset="-128"/>
                <a:cs typeface="Meiryo" charset="-128"/>
              </a:rPr>
              <a:t>それ以外のポートを使うものが増加中</a:t>
            </a:r>
            <a:r>
              <a:rPr altLang="ja-JP" sz="1600" dirty="0">
                <a:solidFill>
                  <a:srgbClr val="333333"/>
                </a:solidFill>
                <a:latin typeface="Meiryo" charset="-128"/>
                <a:ea typeface="Meiryo" charset="-128"/>
                <a:cs typeface="Meiryo" charset="-128"/>
              </a:rPr>
              <a:t/>
            </a:r>
            <a:br>
              <a:rPr altLang="ja-JP" sz="1600" dirty="0">
                <a:solidFill>
                  <a:srgbClr val="333333"/>
                </a:solidFill>
                <a:latin typeface="Meiryo" charset="-128"/>
                <a:ea typeface="Meiryo" charset="-128"/>
                <a:cs typeface="Meiryo" charset="-128"/>
              </a:rPr>
            </a:br>
            <a:r>
              <a:rPr lang="ja-JP" altLang="en-US" sz="1600" dirty="0" smtClean="0">
                <a:solidFill>
                  <a:srgbClr val="C00000"/>
                </a:solidFill>
                <a:latin typeface="Meiryo" charset="-128"/>
                <a:ea typeface="Meiryo" charset="-128"/>
                <a:cs typeface="Meiryo" charset="-128"/>
              </a:rPr>
              <a:t>➡</a:t>
            </a:r>
            <a:r>
              <a:rPr lang="ja-JP" altLang="en-US" sz="1600" dirty="0" smtClean="0">
                <a:solidFill>
                  <a:srgbClr val="333333"/>
                </a:solidFill>
                <a:latin typeface="Meiryo" charset="-128"/>
                <a:ea typeface="Meiryo" charset="-128"/>
                <a:cs typeface="Meiryo" charset="-128"/>
              </a:rPr>
              <a:t> </a:t>
            </a:r>
            <a:r>
              <a:rPr altLang="ja-JP" sz="1600" dirty="0" smtClean="0">
                <a:solidFill>
                  <a:srgbClr val="333333"/>
                </a:solidFill>
                <a:latin typeface="Meiryo" charset="-128"/>
                <a:ea typeface="Meiryo" charset="-128"/>
                <a:cs typeface="Meiryo" charset="-128"/>
              </a:rPr>
              <a:t>Web</a:t>
            </a:r>
            <a:r>
              <a:rPr lang="ja-JP" altLang="en-US" sz="1600" dirty="0" smtClean="0">
                <a:solidFill>
                  <a:srgbClr val="333333"/>
                </a:solidFill>
                <a:latin typeface="Meiryo" charset="-128"/>
                <a:ea typeface="Meiryo" charset="-128"/>
                <a:cs typeface="Meiryo" charset="-128"/>
              </a:rPr>
              <a:t> セキュリティでは対応が不</a:t>
            </a:r>
            <a:r>
              <a:rPr lang="ja-JP" altLang="en-US" sz="1600" dirty="0">
                <a:solidFill>
                  <a:srgbClr val="333333"/>
                </a:solidFill>
                <a:latin typeface="Meiryo" charset="-128"/>
                <a:ea typeface="Meiryo" charset="-128"/>
                <a:cs typeface="Meiryo" charset="-128"/>
              </a:rPr>
              <a:t>可能</a:t>
            </a:r>
            <a:endParaRPr altLang="ja-JP" sz="1600" dirty="0" smtClean="0">
              <a:solidFill>
                <a:srgbClr val="333333"/>
              </a:solidFill>
              <a:latin typeface="Meiryo" charset="-128"/>
              <a:ea typeface="Meiryo" charset="-128"/>
              <a:cs typeface="Meiryo" charset="-128"/>
            </a:endParaRPr>
          </a:p>
          <a:p>
            <a:pPr>
              <a:buClr>
                <a:srgbClr val="666666"/>
              </a:buClr>
            </a:pPr>
            <a:r>
              <a:rPr lang="ja-JP" altLang="en-US" sz="1600" dirty="0" smtClean="0">
                <a:solidFill>
                  <a:srgbClr val="676767"/>
                </a:solidFill>
                <a:latin typeface="Meiryo" charset="-128"/>
                <a:ea typeface="Meiryo" charset="-128"/>
                <a:cs typeface="Meiryo" charset="-128"/>
              </a:rPr>
              <a:t>使われるポートに関わらず、</a:t>
            </a:r>
            <a:r>
              <a:rPr altLang="ja-JP" sz="1600" dirty="0" smtClean="0">
                <a:solidFill>
                  <a:srgbClr val="676767"/>
                </a:solidFill>
                <a:latin typeface="Meiryo" charset="-128"/>
                <a:ea typeface="Meiryo" charset="-128"/>
                <a:cs typeface="Meiryo" charset="-128"/>
              </a:rPr>
              <a:t/>
            </a:r>
            <a:br>
              <a:rPr altLang="ja-JP" sz="1600" dirty="0" smtClean="0">
                <a:solidFill>
                  <a:srgbClr val="676767"/>
                </a:solidFill>
                <a:latin typeface="Meiryo" charset="-128"/>
                <a:ea typeface="Meiryo" charset="-128"/>
                <a:cs typeface="Meiryo" charset="-128"/>
              </a:rPr>
            </a:br>
            <a:r>
              <a:rPr altLang="ja-JP" sz="1600" dirty="0" smtClean="0">
                <a:solidFill>
                  <a:srgbClr val="676767"/>
                </a:solidFill>
                <a:latin typeface="Meiryo" charset="-128"/>
                <a:ea typeface="Meiryo" charset="-128"/>
                <a:cs typeface="Meiryo" charset="-128"/>
              </a:rPr>
              <a:t>C2</a:t>
            </a:r>
            <a:r>
              <a:rPr lang="ja-JP" altLang="en-US" sz="1600" dirty="0">
                <a:solidFill>
                  <a:srgbClr val="676767"/>
                </a:solidFill>
                <a:latin typeface="Meiryo" charset="-128"/>
                <a:ea typeface="Meiryo" charset="-128"/>
                <a:cs typeface="Meiryo" charset="-128"/>
              </a:rPr>
              <a:t>通信のほとんどが、</a:t>
            </a:r>
            <a:r>
              <a:rPr altLang="ja-JP" sz="1600" dirty="0">
                <a:solidFill>
                  <a:srgbClr val="676767"/>
                </a:solidFill>
                <a:latin typeface="Meiryo" charset="-128"/>
                <a:ea typeface="Meiryo" charset="-128"/>
                <a:cs typeface="Meiryo" charset="-128"/>
              </a:rPr>
              <a:t>DNS</a:t>
            </a:r>
            <a:r>
              <a:rPr lang="ja-JP" altLang="en-US" sz="1600" dirty="0">
                <a:solidFill>
                  <a:srgbClr val="676767"/>
                </a:solidFill>
                <a:latin typeface="Meiryo" charset="-128"/>
                <a:ea typeface="Meiryo" charset="-128"/>
                <a:cs typeface="Meiryo" charset="-128"/>
              </a:rPr>
              <a:t>を利</a:t>
            </a:r>
            <a:r>
              <a:rPr lang="ja-JP" altLang="en-US" sz="1600" dirty="0" smtClean="0">
                <a:solidFill>
                  <a:srgbClr val="676767"/>
                </a:solidFill>
                <a:latin typeface="Meiryo" charset="-128"/>
                <a:ea typeface="Meiryo" charset="-128"/>
                <a:cs typeface="Meiryo" charset="-128"/>
              </a:rPr>
              <a:t>用</a:t>
            </a:r>
            <a:r>
              <a:rPr altLang="ja-JP" sz="1600" dirty="0">
                <a:solidFill>
                  <a:srgbClr val="333333"/>
                </a:solidFill>
                <a:latin typeface="Meiryo" charset="-128"/>
                <a:ea typeface="Meiryo" charset="-128"/>
                <a:cs typeface="Meiryo" charset="-128"/>
              </a:rPr>
              <a:t/>
            </a:r>
            <a:br>
              <a:rPr altLang="ja-JP" sz="1600" dirty="0">
                <a:solidFill>
                  <a:srgbClr val="333333"/>
                </a:solidFill>
                <a:latin typeface="Meiryo" charset="-128"/>
                <a:ea typeface="Meiryo" charset="-128"/>
                <a:cs typeface="Meiryo" charset="-128"/>
              </a:rPr>
            </a:br>
            <a:r>
              <a:rPr lang="ja-JP" altLang="en-US" sz="1600" dirty="0">
                <a:solidFill>
                  <a:srgbClr val="214794"/>
                </a:solidFill>
                <a:latin typeface="Meiryo" charset="-128"/>
                <a:ea typeface="Meiryo" charset="-128"/>
                <a:cs typeface="Meiryo" charset="-128"/>
              </a:rPr>
              <a:t>➡</a:t>
            </a:r>
            <a:r>
              <a:rPr lang="ja-JP" altLang="en-US" sz="1600" dirty="0">
                <a:solidFill>
                  <a:srgbClr val="333333"/>
                </a:solidFill>
                <a:latin typeface="Meiryo" charset="-128"/>
                <a:ea typeface="Meiryo" charset="-128"/>
                <a:cs typeface="Meiryo" charset="-128"/>
              </a:rPr>
              <a:t> </a:t>
            </a:r>
            <a:r>
              <a:rPr altLang="ja-JP" sz="1600" dirty="0">
                <a:solidFill>
                  <a:srgbClr val="333333"/>
                </a:solidFill>
                <a:latin typeface="Meiryo" charset="-128"/>
                <a:ea typeface="Meiryo" charset="-128"/>
                <a:cs typeface="Meiryo" charset="-128"/>
              </a:rPr>
              <a:t>DNS</a:t>
            </a:r>
            <a:r>
              <a:rPr lang="ja-JP" altLang="en-US" sz="1600" dirty="0">
                <a:solidFill>
                  <a:srgbClr val="333333"/>
                </a:solidFill>
                <a:latin typeface="Meiryo" charset="-128"/>
                <a:ea typeface="Meiryo" charset="-128"/>
                <a:cs typeface="Meiryo" charset="-128"/>
              </a:rPr>
              <a:t>による保護が有</a:t>
            </a:r>
            <a:r>
              <a:rPr lang="ja-JP" altLang="en-US" sz="1600" dirty="0" smtClean="0">
                <a:solidFill>
                  <a:srgbClr val="333333"/>
                </a:solidFill>
                <a:latin typeface="Meiryo" charset="-128"/>
                <a:ea typeface="Meiryo" charset="-128"/>
                <a:cs typeface="Meiryo" charset="-128"/>
              </a:rPr>
              <a:t>効</a:t>
            </a:r>
            <a:endParaRPr altLang="ja-JP" sz="1600" dirty="0">
              <a:solidFill>
                <a:srgbClr val="333333"/>
              </a:solidFill>
              <a:latin typeface="Meiryo" charset="-128"/>
              <a:ea typeface="Meiryo" charset="-128"/>
              <a:cs typeface="Meiryo" charset="-128"/>
            </a:endParaRPr>
          </a:p>
        </p:txBody>
      </p:sp>
      <p:grpSp>
        <p:nvGrpSpPr>
          <p:cNvPr id="15" name="Group 14"/>
          <p:cNvGrpSpPr/>
          <p:nvPr/>
        </p:nvGrpSpPr>
        <p:grpSpPr>
          <a:xfrm>
            <a:off x="1745815" y="3819318"/>
            <a:ext cx="874017" cy="629620"/>
            <a:chOff x="4300196" y="4008403"/>
            <a:chExt cx="609901" cy="452240"/>
          </a:xfrm>
        </p:grpSpPr>
        <p:sp>
          <p:nvSpPr>
            <p:cNvPr id="16" name="Rectangle 15"/>
            <p:cNvSpPr/>
            <p:nvPr/>
          </p:nvSpPr>
          <p:spPr>
            <a:xfrm>
              <a:off x="4323776" y="4014738"/>
              <a:ext cx="561427" cy="405123"/>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grpSp>
          <p:nvGrpSpPr>
            <p:cNvPr id="17" name="Group 16"/>
            <p:cNvGrpSpPr/>
            <p:nvPr/>
          </p:nvGrpSpPr>
          <p:grpSpPr>
            <a:xfrm>
              <a:off x="4300196" y="4008403"/>
              <a:ext cx="609901" cy="452240"/>
              <a:chOff x="3789363" y="2959100"/>
              <a:chExt cx="466725" cy="346075"/>
            </a:xfrm>
            <a:noFill/>
          </p:grpSpPr>
          <p:sp>
            <p:nvSpPr>
              <p:cNvPr id="18"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solidFill>
                <a:schemeClr val="bg1"/>
              </a:solid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9"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solidFill>
                <a:schemeClr val="bg1"/>
              </a:solid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grpSp>
      <p:grpSp>
        <p:nvGrpSpPr>
          <p:cNvPr id="42" name="Group 41"/>
          <p:cNvGrpSpPr/>
          <p:nvPr/>
        </p:nvGrpSpPr>
        <p:grpSpPr>
          <a:xfrm>
            <a:off x="2023376" y="3957001"/>
            <a:ext cx="317010" cy="317014"/>
            <a:chOff x="1239211" y="1569263"/>
            <a:chExt cx="347588" cy="347592"/>
          </a:xfrm>
        </p:grpSpPr>
        <p:sp>
          <p:nvSpPr>
            <p:cNvPr id="43"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4"/>
            </a:solidFill>
            <a:ln>
              <a:noFill/>
            </a:ln>
            <a:effectLst/>
          </p:spPr>
          <p:txBody>
            <a:bodyPr wrap="none" anchor="ctr"/>
            <a:lstStyle/>
            <a:p>
              <a:endParaRPr lang="en-US">
                <a:solidFill>
                  <a:srgbClr val="676767"/>
                </a:solidFill>
                <a:latin typeface="Meiryo" charset="-128"/>
                <a:ea typeface="Meiryo" charset="-128"/>
                <a:cs typeface="Meiryo" charset="-128"/>
              </a:endParaRPr>
            </a:p>
          </p:txBody>
        </p:sp>
        <p:grpSp>
          <p:nvGrpSpPr>
            <p:cNvPr id="44" name="Group 43"/>
            <p:cNvGrpSpPr/>
            <p:nvPr/>
          </p:nvGrpSpPr>
          <p:grpSpPr>
            <a:xfrm>
              <a:off x="1330788" y="1649282"/>
              <a:ext cx="164435" cy="178646"/>
              <a:chOff x="6562985" y="1082506"/>
              <a:chExt cx="204378" cy="222040"/>
            </a:xfrm>
            <a:solidFill>
              <a:schemeClr val="bg1"/>
            </a:solidFill>
          </p:grpSpPr>
          <p:sp>
            <p:nvSpPr>
              <p:cNvPr id="65" name="Freeform 64"/>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Meiryo" charset="-128"/>
                  <a:ea typeface="Meiryo" charset="-128"/>
                  <a:cs typeface="Meiryo" charset="-128"/>
                </a:endParaRPr>
              </a:p>
            </p:txBody>
          </p:sp>
          <p:sp>
            <p:nvSpPr>
              <p:cNvPr id="66" name="Freeform 65"/>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Meiryo" charset="-128"/>
                  <a:ea typeface="Meiryo" charset="-128"/>
                  <a:cs typeface="Meiryo" charset="-128"/>
                </a:endParaRPr>
              </a:p>
            </p:txBody>
          </p:sp>
          <p:sp>
            <p:nvSpPr>
              <p:cNvPr id="67" name="Freeform 66"/>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Meiryo" charset="-128"/>
                  <a:ea typeface="Meiryo" charset="-128"/>
                  <a:cs typeface="Meiryo" charset="-128"/>
                </a:endParaRPr>
              </a:p>
            </p:txBody>
          </p:sp>
        </p:grpSp>
      </p:grpSp>
      <p:sp>
        <p:nvSpPr>
          <p:cNvPr id="2" name="TextBox 1"/>
          <p:cNvSpPr txBox="1"/>
          <p:nvPr/>
        </p:nvSpPr>
        <p:spPr>
          <a:xfrm>
            <a:off x="1808362" y="4428365"/>
            <a:ext cx="748923"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a:solidFill>
                  <a:srgbClr val="676767"/>
                </a:solidFill>
                <a:latin typeface="Meiryo" charset="-128"/>
                <a:ea typeface="Meiryo" charset="-128"/>
                <a:cs typeface="Meiryo" charset="-128"/>
              </a:rPr>
              <a:t>感染</a:t>
            </a:r>
            <a:r>
              <a:rPr kumimoji="1" lang="ja-JP" altLang="en-US" sz="1100" dirty="0" smtClean="0">
                <a:solidFill>
                  <a:srgbClr val="676767"/>
                </a:solidFill>
                <a:latin typeface="Meiryo" charset="-128"/>
                <a:ea typeface="Meiryo" charset="-128"/>
                <a:cs typeface="Meiryo" charset="-128"/>
              </a:rPr>
              <a:t>端</a:t>
            </a:r>
            <a:r>
              <a:rPr kumimoji="1" lang="ja-JP" altLang="en-US" sz="1100" dirty="0">
                <a:solidFill>
                  <a:srgbClr val="676767"/>
                </a:solidFill>
                <a:latin typeface="Meiryo" charset="-128"/>
                <a:ea typeface="Meiryo" charset="-128"/>
                <a:cs typeface="Meiryo" charset="-128"/>
              </a:rPr>
              <a:t>末</a:t>
            </a:r>
            <a:endParaRPr kumimoji="1" lang="ja-JP" altLang="en-US" sz="1100" dirty="0" smtClean="0">
              <a:solidFill>
                <a:srgbClr val="676767"/>
              </a:solidFill>
              <a:latin typeface="Meiryo" charset="-128"/>
              <a:ea typeface="Meiryo" charset="-128"/>
              <a:cs typeface="Meiryo" charset="-128"/>
            </a:endParaRPr>
          </a:p>
        </p:txBody>
      </p:sp>
      <p:grpSp>
        <p:nvGrpSpPr>
          <p:cNvPr id="76" name="Group 75"/>
          <p:cNvGrpSpPr/>
          <p:nvPr/>
        </p:nvGrpSpPr>
        <p:grpSpPr>
          <a:xfrm>
            <a:off x="2007150" y="1504047"/>
            <a:ext cx="328732" cy="269778"/>
            <a:chOff x="4248457" y="1569371"/>
            <a:chExt cx="647084" cy="519664"/>
          </a:xfrm>
        </p:grpSpPr>
        <p:sp>
          <p:nvSpPr>
            <p:cNvPr id="79" name="Freeform 20"/>
            <p:cNvSpPr>
              <a:spLocks noChangeArrowheads="1"/>
            </p:cNvSpPr>
            <p:nvPr/>
          </p:nvSpPr>
          <p:spPr bwMode="auto">
            <a:xfrm rot="10800000">
              <a:off x="4248457" y="1834354"/>
              <a:ext cx="647084" cy="70274"/>
            </a:xfrm>
            <a:custGeom>
              <a:avLst/>
              <a:gdLst>
                <a:gd name="T0" fmla="*/ 2437 w 2438"/>
                <a:gd name="T1" fmla="*/ 0 h 477"/>
                <a:gd name="T2" fmla="*/ 1960 w 2438"/>
                <a:gd name="T3" fmla="*/ 476 h 477"/>
                <a:gd name="T4" fmla="*/ 477 w 2438"/>
                <a:gd name="T5" fmla="*/ 476 h 477"/>
                <a:gd name="T6" fmla="*/ 0 w 2438"/>
                <a:gd name="T7" fmla="*/ 0 h 477"/>
              </a:gdLst>
              <a:ahLst/>
              <a:cxnLst>
                <a:cxn ang="0">
                  <a:pos x="T0" y="T1"/>
                </a:cxn>
                <a:cxn ang="0">
                  <a:pos x="T2" y="T3"/>
                </a:cxn>
                <a:cxn ang="0">
                  <a:pos x="T4" y="T5"/>
                </a:cxn>
                <a:cxn ang="0">
                  <a:pos x="T6" y="T7"/>
                </a:cxn>
              </a:cxnLst>
              <a:rect l="0" t="0" r="r" b="b"/>
              <a:pathLst>
                <a:path w="2438" h="477">
                  <a:moveTo>
                    <a:pt x="2437" y="0"/>
                  </a:moveTo>
                  <a:cubicBezTo>
                    <a:pt x="2437" y="262"/>
                    <a:pt x="2222" y="476"/>
                    <a:pt x="1960" y="476"/>
                  </a:cubicBezTo>
                  <a:lnTo>
                    <a:pt x="477" y="476"/>
                  </a:lnTo>
                  <a:cubicBezTo>
                    <a:pt x="215" y="476"/>
                    <a:pt x="0" y="262"/>
                    <a:pt x="0" y="0"/>
                  </a:cubicBezTo>
                </a:path>
              </a:pathLst>
            </a:custGeom>
            <a:noFill/>
            <a:ln w="25400" cap="rnd">
              <a:solidFill>
                <a:schemeClr val="accent4"/>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676767"/>
                </a:solidFill>
                <a:latin typeface="Meiryo" charset="-128"/>
                <a:ea typeface="Meiryo" charset="-128"/>
                <a:cs typeface="Meiryo" charset="-128"/>
              </a:endParaRPr>
            </a:p>
          </p:txBody>
        </p:sp>
        <p:sp>
          <p:nvSpPr>
            <p:cNvPr id="80" name="Freeform 21"/>
            <p:cNvSpPr>
              <a:spLocks noChangeArrowheads="1"/>
            </p:cNvSpPr>
            <p:nvPr/>
          </p:nvSpPr>
          <p:spPr bwMode="auto">
            <a:xfrm>
              <a:off x="4344958" y="1569371"/>
              <a:ext cx="454084" cy="266806"/>
            </a:xfrm>
            <a:custGeom>
              <a:avLst/>
              <a:gdLst>
                <a:gd name="T0" fmla="*/ 1096 w 1590"/>
                <a:gd name="T1" fmla="*/ 137 h 1282"/>
                <a:gd name="T2" fmla="*/ 495 w 1590"/>
                <a:gd name="T3" fmla="*/ 140 h 1282"/>
                <a:gd name="T4" fmla="*/ 0 w 1590"/>
                <a:gd name="T5" fmla="*/ 1281 h 1282"/>
                <a:gd name="T6" fmla="*/ 1589 w 1590"/>
                <a:gd name="T7" fmla="*/ 1281 h 1282"/>
                <a:gd name="T8" fmla="*/ 1096 w 1590"/>
                <a:gd name="T9" fmla="*/ 137 h 1282"/>
              </a:gdLst>
              <a:ahLst/>
              <a:cxnLst>
                <a:cxn ang="0">
                  <a:pos x="T0" y="T1"/>
                </a:cxn>
                <a:cxn ang="0">
                  <a:pos x="T2" y="T3"/>
                </a:cxn>
                <a:cxn ang="0">
                  <a:pos x="T4" y="T5"/>
                </a:cxn>
                <a:cxn ang="0">
                  <a:pos x="T6" y="T7"/>
                </a:cxn>
                <a:cxn ang="0">
                  <a:pos x="T8" y="T9"/>
                </a:cxn>
              </a:cxnLst>
              <a:rect l="0" t="0" r="r" b="b"/>
              <a:pathLst>
                <a:path w="1590" h="1282">
                  <a:moveTo>
                    <a:pt x="1096" y="137"/>
                  </a:moveTo>
                  <a:cubicBezTo>
                    <a:pt x="752" y="259"/>
                    <a:pt x="834" y="259"/>
                    <a:pt x="495" y="140"/>
                  </a:cubicBezTo>
                  <a:cubicBezTo>
                    <a:pt x="117" y="5"/>
                    <a:pt x="297" y="659"/>
                    <a:pt x="0" y="1281"/>
                  </a:cubicBezTo>
                  <a:lnTo>
                    <a:pt x="1589" y="1281"/>
                  </a:lnTo>
                  <a:cubicBezTo>
                    <a:pt x="1205" y="656"/>
                    <a:pt x="1486" y="0"/>
                    <a:pt x="1096" y="137"/>
                  </a:cubicBezTo>
                </a:path>
              </a:pathLst>
            </a:custGeom>
            <a:solidFill>
              <a:schemeClr val="accent4"/>
            </a:solidFill>
            <a:ln w="25400" cap="rnd">
              <a:solidFill>
                <a:schemeClr val="accent4"/>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676767"/>
                </a:solidFill>
                <a:latin typeface="Meiryo" charset="-128"/>
                <a:ea typeface="Meiryo" charset="-128"/>
                <a:cs typeface="Meiryo" charset="-128"/>
              </a:endParaRPr>
            </a:p>
          </p:txBody>
        </p:sp>
        <p:sp>
          <p:nvSpPr>
            <p:cNvPr id="81" name="Freeform 23"/>
            <p:cNvSpPr>
              <a:spLocks noChangeArrowheads="1"/>
            </p:cNvSpPr>
            <p:nvPr/>
          </p:nvSpPr>
          <p:spPr bwMode="auto">
            <a:xfrm>
              <a:off x="4338727" y="1926083"/>
              <a:ext cx="198840" cy="162952"/>
            </a:xfrm>
            <a:custGeom>
              <a:avLst/>
              <a:gdLst>
                <a:gd name="T0" fmla="*/ 901 w 902"/>
                <a:gd name="T1" fmla="*/ 264 h 742"/>
                <a:gd name="T2" fmla="*/ 424 w 902"/>
                <a:gd name="T3" fmla="*/ 741 h 742"/>
                <a:gd name="T4" fmla="*/ 0 w 902"/>
                <a:gd name="T5" fmla="*/ 264 h 742"/>
                <a:gd name="T6" fmla="*/ 265 w 902"/>
                <a:gd name="T7" fmla="*/ 0 h 742"/>
                <a:gd name="T8" fmla="*/ 742 w 902"/>
                <a:gd name="T9" fmla="*/ 0 h 742"/>
                <a:gd name="T10" fmla="*/ 901 w 902"/>
                <a:gd name="T11" fmla="*/ 158 h 742"/>
                <a:gd name="T12" fmla="*/ 901 w 902"/>
                <a:gd name="T13" fmla="*/ 264 h 742"/>
              </a:gdLst>
              <a:ahLst/>
              <a:cxnLst>
                <a:cxn ang="0">
                  <a:pos x="T0" y="T1"/>
                </a:cxn>
                <a:cxn ang="0">
                  <a:pos x="T2" y="T3"/>
                </a:cxn>
                <a:cxn ang="0">
                  <a:pos x="T4" y="T5"/>
                </a:cxn>
                <a:cxn ang="0">
                  <a:pos x="T6" y="T7"/>
                </a:cxn>
                <a:cxn ang="0">
                  <a:pos x="T8" y="T9"/>
                </a:cxn>
                <a:cxn ang="0">
                  <a:pos x="T10" y="T11"/>
                </a:cxn>
                <a:cxn ang="0">
                  <a:pos x="T12" y="T13"/>
                </a:cxn>
              </a:cxnLst>
              <a:rect l="0" t="0" r="r" b="b"/>
              <a:pathLst>
                <a:path w="902" h="742">
                  <a:moveTo>
                    <a:pt x="901" y="264"/>
                  </a:moveTo>
                  <a:cubicBezTo>
                    <a:pt x="901" y="527"/>
                    <a:pt x="686" y="741"/>
                    <a:pt x="424" y="741"/>
                  </a:cubicBezTo>
                  <a:cubicBezTo>
                    <a:pt x="162" y="741"/>
                    <a:pt x="0" y="527"/>
                    <a:pt x="0" y="264"/>
                  </a:cubicBezTo>
                  <a:cubicBezTo>
                    <a:pt x="0" y="119"/>
                    <a:pt x="119" y="0"/>
                    <a:pt x="265" y="0"/>
                  </a:cubicBezTo>
                  <a:lnTo>
                    <a:pt x="742" y="0"/>
                  </a:lnTo>
                  <a:cubicBezTo>
                    <a:pt x="829" y="0"/>
                    <a:pt x="901" y="71"/>
                    <a:pt x="901" y="158"/>
                  </a:cubicBezTo>
                  <a:lnTo>
                    <a:pt x="901" y="264"/>
                  </a:lnTo>
                </a:path>
              </a:pathLst>
            </a:custGeom>
            <a:solidFill>
              <a:schemeClr val="accent4"/>
            </a:solidFill>
            <a:ln w="25400" cap="flat">
              <a:solidFill>
                <a:schemeClr val="accent4"/>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676767"/>
                </a:solidFill>
                <a:latin typeface="Meiryo" charset="-128"/>
                <a:ea typeface="Meiryo" charset="-128"/>
                <a:cs typeface="Meiryo" charset="-128"/>
              </a:endParaRPr>
            </a:p>
          </p:txBody>
        </p:sp>
        <p:sp>
          <p:nvSpPr>
            <p:cNvPr id="82" name="Freeform 24"/>
            <p:cNvSpPr>
              <a:spLocks noChangeArrowheads="1"/>
            </p:cNvSpPr>
            <p:nvPr/>
          </p:nvSpPr>
          <p:spPr bwMode="auto">
            <a:xfrm>
              <a:off x="4606434" y="1926083"/>
              <a:ext cx="198840" cy="162952"/>
            </a:xfrm>
            <a:custGeom>
              <a:avLst/>
              <a:gdLst>
                <a:gd name="T0" fmla="*/ 0 w 902"/>
                <a:gd name="T1" fmla="*/ 264 h 742"/>
                <a:gd name="T2" fmla="*/ 477 w 902"/>
                <a:gd name="T3" fmla="*/ 741 h 742"/>
                <a:gd name="T4" fmla="*/ 901 w 902"/>
                <a:gd name="T5" fmla="*/ 264 h 742"/>
                <a:gd name="T6" fmla="*/ 636 w 902"/>
                <a:gd name="T7" fmla="*/ 0 h 742"/>
                <a:gd name="T8" fmla="*/ 159 w 902"/>
                <a:gd name="T9" fmla="*/ 0 h 742"/>
                <a:gd name="T10" fmla="*/ 0 w 902"/>
                <a:gd name="T11" fmla="*/ 158 h 742"/>
                <a:gd name="T12" fmla="*/ 0 w 902"/>
                <a:gd name="T13" fmla="*/ 264 h 742"/>
              </a:gdLst>
              <a:ahLst/>
              <a:cxnLst>
                <a:cxn ang="0">
                  <a:pos x="T0" y="T1"/>
                </a:cxn>
                <a:cxn ang="0">
                  <a:pos x="T2" y="T3"/>
                </a:cxn>
                <a:cxn ang="0">
                  <a:pos x="T4" y="T5"/>
                </a:cxn>
                <a:cxn ang="0">
                  <a:pos x="T6" y="T7"/>
                </a:cxn>
                <a:cxn ang="0">
                  <a:pos x="T8" y="T9"/>
                </a:cxn>
                <a:cxn ang="0">
                  <a:pos x="T10" y="T11"/>
                </a:cxn>
                <a:cxn ang="0">
                  <a:pos x="T12" y="T13"/>
                </a:cxn>
              </a:cxnLst>
              <a:rect l="0" t="0" r="r" b="b"/>
              <a:pathLst>
                <a:path w="902" h="742">
                  <a:moveTo>
                    <a:pt x="0" y="264"/>
                  </a:moveTo>
                  <a:cubicBezTo>
                    <a:pt x="0" y="527"/>
                    <a:pt x="215" y="741"/>
                    <a:pt x="477" y="741"/>
                  </a:cubicBezTo>
                  <a:cubicBezTo>
                    <a:pt x="739" y="741"/>
                    <a:pt x="901" y="527"/>
                    <a:pt x="901" y="264"/>
                  </a:cubicBezTo>
                  <a:cubicBezTo>
                    <a:pt x="901" y="119"/>
                    <a:pt x="782" y="0"/>
                    <a:pt x="636" y="0"/>
                  </a:cubicBezTo>
                  <a:lnTo>
                    <a:pt x="159" y="0"/>
                  </a:lnTo>
                  <a:cubicBezTo>
                    <a:pt x="72" y="0"/>
                    <a:pt x="0" y="71"/>
                    <a:pt x="0" y="158"/>
                  </a:cubicBezTo>
                  <a:lnTo>
                    <a:pt x="0" y="264"/>
                  </a:lnTo>
                </a:path>
              </a:pathLst>
            </a:custGeom>
            <a:solidFill>
              <a:schemeClr val="accent4"/>
            </a:solidFill>
            <a:ln w="25400" cap="flat">
              <a:solidFill>
                <a:schemeClr val="accent4"/>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676767"/>
                </a:solidFill>
                <a:latin typeface="Meiryo" charset="-128"/>
                <a:ea typeface="Meiryo" charset="-128"/>
                <a:cs typeface="Meiryo" charset="-128"/>
              </a:endParaRPr>
            </a:p>
          </p:txBody>
        </p:sp>
        <p:sp>
          <p:nvSpPr>
            <p:cNvPr id="83" name="Freeform 25"/>
            <p:cNvSpPr>
              <a:spLocks noChangeArrowheads="1"/>
            </p:cNvSpPr>
            <p:nvPr/>
          </p:nvSpPr>
          <p:spPr bwMode="auto">
            <a:xfrm>
              <a:off x="4303809" y="1926083"/>
              <a:ext cx="23279" cy="23279"/>
            </a:xfrm>
            <a:custGeom>
              <a:avLst/>
              <a:gdLst>
                <a:gd name="T0" fmla="*/ 0 w 107"/>
                <a:gd name="T1" fmla="*/ 105 h 106"/>
                <a:gd name="T2" fmla="*/ 106 w 107"/>
                <a:gd name="T3" fmla="*/ 0 h 106"/>
              </a:gdLst>
              <a:ahLst/>
              <a:cxnLst>
                <a:cxn ang="0">
                  <a:pos x="T0" y="T1"/>
                </a:cxn>
                <a:cxn ang="0">
                  <a:pos x="T2" y="T3"/>
                </a:cxn>
              </a:cxnLst>
              <a:rect l="0" t="0" r="r" b="b"/>
              <a:pathLst>
                <a:path w="107" h="106">
                  <a:moveTo>
                    <a:pt x="0" y="105"/>
                  </a:moveTo>
                  <a:cubicBezTo>
                    <a:pt x="0" y="47"/>
                    <a:pt x="48" y="0"/>
                    <a:pt x="106" y="0"/>
                  </a:cubicBezTo>
                </a:path>
              </a:pathLst>
            </a:custGeom>
            <a:noFill/>
            <a:ln w="25400" cap="rnd">
              <a:solidFill>
                <a:schemeClr val="accent4"/>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676767"/>
                </a:solidFill>
                <a:latin typeface="Meiryo" charset="-128"/>
                <a:ea typeface="Meiryo" charset="-128"/>
                <a:cs typeface="Meiryo" charset="-128"/>
              </a:endParaRPr>
            </a:p>
          </p:txBody>
        </p:sp>
        <p:sp>
          <p:nvSpPr>
            <p:cNvPr id="84" name="Freeform 26"/>
            <p:cNvSpPr>
              <a:spLocks noChangeArrowheads="1"/>
            </p:cNvSpPr>
            <p:nvPr/>
          </p:nvSpPr>
          <p:spPr bwMode="auto">
            <a:xfrm>
              <a:off x="4815944" y="1926083"/>
              <a:ext cx="23279" cy="23279"/>
            </a:xfrm>
            <a:custGeom>
              <a:avLst/>
              <a:gdLst>
                <a:gd name="T0" fmla="*/ 106 w 107"/>
                <a:gd name="T1" fmla="*/ 105 h 106"/>
                <a:gd name="T2" fmla="*/ 0 w 107"/>
                <a:gd name="T3" fmla="*/ 0 h 106"/>
              </a:gdLst>
              <a:ahLst/>
              <a:cxnLst>
                <a:cxn ang="0">
                  <a:pos x="T0" y="T1"/>
                </a:cxn>
                <a:cxn ang="0">
                  <a:pos x="T2" y="T3"/>
                </a:cxn>
              </a:cxnLst>
              <a:rect l="0" t="0" r="r" b="b"/>
              <a:pathLst>
                <a:path w="107" h="106">
                  <a:moveTo>
                    <a:pt x="106" y="105"/>
                  </a:moveTo>
                  <a:cubicBezTo>
                    <a:pt x="106" y="47"/>
                    <a:pt x="58" y="0"/>
                    <a:pt x="0" y="0"/>
                  </a:cubicBezTo>
                </a:path>
              </a:pathLst>
            </a:custGeom>
            <a:noFill/>
            <a:ln w="25400" cap="rnd">
              <a:solidFill>
                <a:schemeClr val="accent4"/>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676767"/>
                </a:solidFill>
                <a:latin typeface="Meiryo" charset="-128"/>
                <a:ea typeface="Meiryo" charset="-128"/>
                <a:cs typeface="Meiryo" charset="-128"/>
              </a:endParaRPr>
            </a:p>
          </p:txBody>
        </p:sp>
        <p:sp>
          <p:nvSpPr>
            <p:cNvPr id="85" name="Freeform 27"/>
            <p:cNvSpPr>
              <a:spLocks noChangeArrowheads="1"/>
            </p:cNvSpPr>
            <p:nvPr/>
          </p:nvSpPr>
          <p:spPr bwMode="auto">
            <a:xfrm>
              <a:off x="4536597" y="1902805"/>
              <a:ext cx="69836" cy="58197"/>
            </a:xfrm>
            <a:custGeom>
              <a:avLst/>
              <a:gdLst>
                <a:gd name="T0" fmla="*/ 0 w 318"/>
                <a:gd name="T1" fmla="*/ 264 h 265"/>
                <a:gd name="T2" fmla="*/ 0 w 318"/>
                <a:gd name="T3" fmla="*/ 159 h 265"/>
                <a:gd name="T4" fmla="*/ 159 w 318"/>
                <a:gd name="T5" fmla="*/ 0 h 265"/>
                <a:gd name="T6" fmla="*/ 317 w 318"/>
                <a:gd name="T7" fmla="*/ 159 h 265"/>
                <a:gd name="T8" fmla="*/ 317 w 318"/>
                <a:gd name="T9" fmla="*/ 264 h 265"/>
              </a:gdLst>
              <a:ahLst/>
              <a:cxnLst>
                <a:cxn ang="0">
                  <a:pos x="T0" y="T1"/>
                </a:cxn>
                <a:cxn ang="0">
                  <a:pos x="T2" y="T3"/>
                </a:cxn>
                <a:cxn ang="0">
                  <a:pos x="T4" y="T5"/>
                </a:cxn>
                <a:cxn ang="0">
                  <a:pos x="T6" y="T7"/>
                </a:cxn>
                <a:cxn ang="0">
                  <a:pos x="T8" y="T9"/>
                </a:cxn>
              </a:cxnLst>
              <a:rect l="0" t="0" r="r" b="b"/>
              <a:pathLst>
                <a:path w="318" h="265">
                  <a:moveTo>
                    <a:pt x="0" y="264"/>
                  </a:moveTo>
                  <a:lnTo>
                    <a:pt x="0" y="159"/>
                  </a:lnTo>
                  <a:cubicBezTo>
                    <a:pt x="0" y="71"/>
                    <a:pt x="72" y="0"/>
                    <a:pt x="159" y="0"/>
                  </a:cubicBezTo>
                  <a:cubicBezTo>
                    <a:pt x="247" y="0"/>
                    <a:pt x="317" y="71"/>
                    <a:pt x="317" y="159"/>
                  </a:cubicBezTo>
                  <a:lnTo>
                    <a:pt x="317" y="264"/>
                  </a:lnTo>
                </a:path>
              </a:pathLst>
            </a:custGeom>
            <a:noFill/>
            <a:ln w="25400" cap="flat">
              <a:solidFill>
                <a:schemeClr val="accent4"/>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676767"/>
                </a:solidFill>
                <a:latin typeface="Meiryo" charset="-128"/>
                <a:ea typeface="Meiryo" charset="-128"/>
                <a:cs typeface="Meiryo" charset="-128"/>
              </a:endParaRPr>
            </a:p>
          </p:txBody>
        </p:sp>
      </p:grpSp>
      <p:grpSp>
        <p:nvGrpSpPr>
          <p:cNvPr id="86" name="Group 85"/>
          <p:cNvGrpSpPr/>
          <p:nvPr/>
        </p:nvGrpSpPr>
        <p:grpSpPr>
          <a:xfrm>
            <a:off x="2007150" y="1504047"/>
            <a:ext cx="328732" cy="269778"/>
            <a:chOff x="4248457" y="1569371"/>
            <a:chExt cx="647084" cy="519664"/>
          </a:xfrm>
        </p:grpSpPr>
        <p:sp>
          <p:nvSpPr>
            <p:cNvPr id="87" name="Freeform 20"/>
            <p:cNvSpPr>
              <a:spLocks noChangeArrowheads="1"/>
            </p:cNvSpPr>
            <p:nvPr/>
          </p:nvSpPr>
          <p:spPr bwMode="auto">
            <a:xfrm rot="10800000">
              <a:off x="4248457" y="1834354"/>
              <a:ext cx="647084" cy="70274"/>
            </a:xfrm>
            <a:custGeom>
              <a:avLst/>
              <a:gdLst>
                <a:gd name="T0" fmla="*/ 2437 w 2438"/>
                <a:gd name="T1" fmla="*/ 0 h 477"/>
                <a:gd name="T2" fmla="*/ 1960 w 2438"/>
                <a:gd name="T3" fmla="*/ 476 h 477"/>
                <a:gd name="T4" fmla="*/ 477 w 2438"/>
                <a:gd name="T5" fmla="*/ 476 h 477"/>
                <a:gd name="T6" fmla="*/ 0 w 2438"/>
                <a:gd name="T7" fmla="*/ 0 h 477"/>
              </a:gdLst>
              <a:ahLst/>
              <a:cxnLst>
                <a:cxn ang="0">
                  <a:pos x="T0" y="T1"/>
                </a:cxn>
                <a:cxn ang="0">
                  <a:pos x="T2" y="T3"/>
                </a:cxn>
                <a:cxn ang="0">
                  <a:pos x="T4" y="T5"/>
                </a:cxn>
                <a:cxn ang="0">
                  <a:pos x="T6" y="T7"/>
                </a:cxn>
              </a:cxnLst>
              <a:rect l="0" t="0" r="r" b="b"/>
              <a:pathLst>
                <a:path w="2438" h="477">
                  <a:moveTo>
                    <a:pt x="2437" y="0"/>
                  </a:moveTo>
                  <a:cubicBezTo>
                    <a:pt x="2437" y="262"/>
                    <a:pt x="2222" y="476"/>
                    <a:pt x="1960" y="476"/>
                  </a:cubicBezTo>
                  <a:lnTo>
                    <a:pt x="477" y="476"/>
                  </a:lnTo>
                  <a:cubicBezTo>
                    <a:pt x="215" y="476"/>
                    <a:pt x="0" y="262"/>
                    <a:pt x="0" y="0"/>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676767"/>
                </a:solidFill>
                <a:latin typeface="Meiryo" charset="-128"/>
                <a:ea typeface="Meiryo" charset="-128"/>
                <a:cs typeface="Meiryo" charset="-128"/>
              </a:endParaRPr>
            </a:p>
          </p:txBody>
        </p:sp>
        <p:sp>
          <p:nvSpPr>
            <p:cNvPr id="88" name="Freeform 21"/>
            <p:cNvSpPr>
              <a:spLocks noChangeArrowheads="1"/>
            </p:cNvSpPr>
            <p:nvPr/>
          </p:nvSpPr>
          <p:spPr bwMode="auto">
            <a:xfrm>
              <a:off x="4344959" y="1569371"/>
              <a:ext cx="454085" cy="266807"/>
            </a:xfrm>
            <a:custGeom>
              <a:avLst/>
              <a:gdLst>
                <a:gd name="T0" fmla="*/ 1096 w 1590"/>
                <a:gd name="T1" fmla="*/ 137 h 1282"/>
                <a:gd name="T2" fmla="*/ 495 w 1590"/>
                <a:gd name="T3" fmla="*/ 140 h 1282"/>
                <a:gd name="T4" fmla="*/ 0 w 1590"/>
                <a:gd name="T5" fmla="*/ 1281 h 1282"/>
                <a:gd name="T6" fmla="*/ 1589 w 1590"/>
                <a:gd name="T7" fmla="*/ 1281 h 1282"/>
                <a:gd name="T8" fmla="*/ 1096 w 1590"/>
                <a:gd name="T9" fmla="*/ 137 h 1282"/>
              </a:gdLst>
              <a:ahLst/>
              <a:cxnLst>
                <a:cxn ang="0">
                  <a:pos x="T0" y="T1"/>
                </a:cxn>
                <a:cxn ang="0">
                  <a:pos x="T2" y="T3"/>
                </a:cxn>
                <a:cxn ang="0">
                  <a:pos x="T4" y="T5"/>
                </a:cxn>
                <a:cxn ang="0">
                  <a:pos x="T6" y="T7"/>
                </a:cxn>
                <a:cxn ang="0">
                  <a:pos x="T8" y="T9"/>
                </a:cxn>
              </a:cxnLst>
              <a:rect l="0" t="0" r="r" b="b"/>
              <a:pathLst>
                <a:path w="1590" h="1282">
                  <a:moveTo>
                    <a:pt x="1096" y="137"/>
                  </a:moveTo>
                  <a:cubicBezTo>
                    <a:pt x="752" y="259"/>
                    <a:pt x="834" y="259"/>
                    <a:pt x="495" y="140"/>
                  </a:cubicBezTo>
                  <a:cubicBezTo>
                    <a:pt x="117" y="5"/>
                    <a:pt x="297" y="659"/>
                    <a:pt x="0" y="1281"/>
                  </a:cubicBezTo>
                  <a:lnTo>
                    <a:pt x="1589" y="1281"/>
                  </a:lnTo>
                  <a:cubicBezTo>
                    <a:pt x="1205" y="656"/>
                    <a:pt x="1486" y="0"/>
                    <a:pt x="1096" y="137"/>
                  </a:cubicBezTo>
                </a:path>
              </a:pathLst>
            </a:custGeom>
            <a:solidFill>
              <a:schemeClr val="bg1">
                <a:lumMod val="75000"/>
              </a:schemeClr>
            </a:solidFill>
            <a:ln w="25400" cap="rnd">
              <a:solidFill>
                <a:schemeClr val="bg1">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676767"/>
                </a:solidFill>
                <a:latin typeface="Meiryo" charset="-128"/>
                <a:ea typeface="Meiryo" charset="-128"/>
                <a:cs typeface="Meiryo" charset="-128"/>
              </a:endParaRPr>
            </a:p>
          </p:txBody>
        </p:sp>
        <p:sp>
          <p:nvSpPr>
            <p:cNvPr id="89" name="Freeform 23"/>
            <p:cNvSpPr>
              <a:spLocks noChangeArrowheads="1"/>
            </p:cNvSpPr>
            <p:nvPr/>
          </p:nvSpPr>
          <p:spPr bwMode="auto">
            <a:xfrm>
              <a:off x="4338727" y="1926083"/>
              <a:ext cx="198840" cy="162952"/>
            </a:xfrm>
            <a:custGeom>
              <a:avLst/>
              <a:gdLst>
                <a:gd name="T0" fmla="*/ 901 w 902"/>
                <a:gd name="T1" fmla="*/ 264 h 742"/>
                <a:gd name="T2" fmla="*/ 424 w 902"/>
                <a:gd name="T3" fmla="*/ 741 h 742"/>
                <a:gd name="T4" fmla="*/ 0 w 902"/>
                <a:gd name="T5" fmla="*/ 264 h 742"/>
                <a:gd name="T6" fmla="*/ 265 w 902"/>
                <a:gd name="T7" fmla="*/ 0 h 742"/>
                <a:gd name="T8" fmla="*/ 742 w 902"/>
                <a:gd name="T9" fmla="*/ 0 h 742"/>
                <a:gd name="T10" fmla="*/ 901 w 902"/>
                <a:gd name="T11" fmla="*/ 158 h 742"/>
                <a:gd name="T12" fmla="*/ 901 w 902"/>
                <a:gd name="T13" fmla="*/ 264 h 742"/>
              </a:gdLst>
              <a:ahLst/>
              <a:cxnLst>
                <a:cxn ang="0">
                  <a:pos x="T0" y="T1"/>
                </a:cxn>
                <a:cxn ang="0">
                  <a:pos x="T2" y="T3"/>
                </a:cxn>
                <a:cxn ang="0">
                  <a:pos x="T4" y="T5"/>
                </a:cxn>
                <a:cxn ang="0">
                  <a:pos x="T6" y="T7"/>
                </a:cxn>
                <a:cxn ang="0">
                  <a:pos x="T8" y="T9"/>
                </a:cxn>
                <a:cxn ang="0">
                  <a:pos x="T10" y="T11"/>
                </a:cxn>
                <a:cxn ang="0">
                  <a:pos x="T12" y="T13"/>
                </a:cxn>
              </a:cxnLst>
              <a:rect l="0" t="0" r="r" b="b"/>
              <a:pathLst>
                <a:path w="902" h="742">
                  <a:moveTo>
                    <a:pt x="901" y="264"/>
                  </a:moveTo>
                  <a:cubicBezTo>
                    <a:pt x="901" y="527"/>
                    <a:pt x="686" y="741"/>
                    <a:pt x="424" y="741"/>
                  </a:cubicBezTo>
                  <a:cubicBezTo>
                    <a:pt x="162" y="741"/>
                    <a:pt x="0" y="527"/>
                    <a:pt x="0" y="264"/>
                  </a:cubicBezTo>
                  <a:cubicBezTo>
                    <a:pt x="0" y="119"/>
                    <a:pt x="119" y="0"/>
                    <a:pt x="265" y="0"/>
                  </a:cubicBezTo>
                  <a:lnTo>
                    <a:pt x="742" y="0"/>
                  </a:lnTo>
                  <a:cubicBezTo>
                    <a:pt x="829" y="0"/>
                    <a:pt x="901" y="71"/>
                    <a:pt x="901" y="158"/>
                  </a:cubicBezTo>
                  <a:lnTo>
                    <a:pt x="901" y="264"/>
                  </a:lnTo>
                </a:path>
              </a:pathLst>
            </a:custGeom>
            <a:solidFill>
              <a:schemeClr val="bg1">
                <a:lumMod val="75000"/>
              </a:schemeClr>
            </a:solidFill>
            <a:ln w="25400" cap="flat">
              <a:solidFill>
                <a:schemeClr val="bg1">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676767"/>
                </a:solidFill>
                <a:latin typeface="Meiryo" charset="-128"/>
                <a:ea typeface="Meiryo" charset="-128"/>
                <a:cs typeface="Meiryo" charset="-128"/>
              </a:endParaRPr>
            </a:p>
          </p:txBody>
        </p:sp>
        <p:sp>
          <p:nvSpPr>
            <p:cNvPr id="90" name="Freeform 24"/>
            <p:cNvSpPr>
              <a:spLocks noChangeArrowheads="1"/>
            </p:cNvSpPr>
            <p:nvPr/>
          </p:nvSpPr>
          <p:spPr bwMode="auto">
            <a:xfrm>
              <a:off x="4606434" y="1926083"/>
              <a:ext cx="198840" cy="162952"/>
            </a:xfrm>
            <a:custGeom>
              <a:avLst/>
              <a:gdLst>
                <a:gd name="T0" fmla="*/ 0 w 902"/>
                <a:gd name="T1" fmla="*/ 264 h 742"/>
                <a:gd name="T2" fmla="*/ 477 w 902"/>
                <a:gd name="T3" fmla="*/ 741 h 742"/>
                <a:gd name="T4" fmla="*/ 901 w 902"/>
                <a:gd name="T5" fmla="*/ 264 h 742"/>
                <a:gd name="T6" fmla="*/ 636 w 902"/>
                <a:gd name="T7" fmla="*/ 0 h 742"/>
                <a:gd name="T8" fmla="*/ 159 w 902"/>
                <a:gd name="T9" fmla="*/ 0 h 742"/>
                <a:gd name="T10" fmla="*/ 0 w 902"/>
                <a:gd name="T11" fmla="*/ 158 h 742"/>
                <a:gd name="T12" fmla="*/ 0 w 902"/>
                <a:gd name="T13" fmla="*/ 264 h 742"/>
              </a:gdLst>
              <a:ahLst/>
              <a:cxnLst>
                <a:cxn ang="0">
                  <a:pos x="T0" y="T1"/>
                </a:cxn>
                <a:cxn ang="0">
                  <a:pos x="T2" y="T3"/>
                </a:cxn>
                <a:cxn ang="0">
                  <a:pos x="T4" y="T5"/>
                </a:cxn>
                <a:cxn ang="0">
                  <a:pos x="T6" y="T7"/>
                </a:cxn>
                <a:cxn ang="0">
                  <a:pos x="T8" y="T9"/>
                </a:cxn>
                <a:cxn ang="0">
                  <a:pos x="T10" y="T11"/>
                </a:cxn>
                <a:cxn ang="0">
                  <a:pos x="T12" y="T13"/>
                </a:cxn>
              </a:cxnLst>
              <a:rect l="0" t="0" r="r" b="b"/>
              <a:pathLst>
                <a:path w="902" h="742">
                  <a:moveTo>
                    <a:pt x="0" y="264"/>
                  </a:moveTo>
                  <a:cubicBezTo>
                    <a:pt x="0" y="527"/>
                    <a:pt x="215" y="741"/>
                    <a:pt x="477" y="741"/>
                  </a:cubicBezTo>
                  <a:cubicBezTo>
                    <a:pt x="739" y="741"/>
                    <a:pt x="901" y="527"/>
                    <a:pt x="901" y="264"/>
                  </a:cubicBezTo>
                  <a:cubicBezTo>
                    <a:pt x="901" y="119"/>
                    <a:pt x="782" y="0"/>
                    <a:pt x="636" y="0"/>
                  </a:cubicBezTo>
                  <a:lnTo>
                    <a:pt x="159" y="0"/>
                  </a:lnTo>
                  <a:cubicBezTo>
                    <a:pt x="72" y="0"/>
                    <a:pt x="0" y="71"/>
                    <a:pt x="0" y="158"/>
                  </a:cubicBezTo>
                  <a:lnTo>
                    <a:pt x="0" y="264"/>
                  </a:lnTo>
                </a:path>
              </a:pathLst>
            </a:custGeom>
            <a:solidFill>
              <a:schemeClr val="bg1">
                <a:lumMod val="75000"/>
              </a:schemeClr>
            </a:solidFill>
            <a:ln w="25400" cap="flat">
              <a:solidFill>
                <a:schemeClr val="bg1">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676767"/>
                </a:solidFill>
                <a:latin typeface="Meiryo" charset="-128"/>
                <a:ea typeface="Meiryo" charset="-128"/>
                <a:cs typeface="Meiryo" charset="-128"/>
              </a:endParaRPr>
            </a:p>
          </p:txBody>
        </p:sp>
        <p:sp>
          <p:nvSpPr>
            <p:cNvPr id="91" name="Freeform 25"/>
            <p:cNvSpPr>
              <a:spLocks noChangeArrowheads="1"/>
            </p:cNvSpPr>
            <p:nvPr/>
          </p:nvSpPr>
          <p:spPr bwMode="auto">
            <a:xfrm>
              <a:off x="4303809" y="1926083"/>
              <a:ext cx="23279" cy="23279"/>
            </a:xfrm>
            <a:custGeom>
              <a:avLst/>
              <a:gdLst>
                <a:gd name="T0" fmla="*/ 0 w 107"/>
                <a:gd name="T1" fmla="*/ 105 h 106"/>
                <a:gd name="T2" fmla="*/ 106 w 107"/>
                <a:gd name="T3" fmla="*/ 0 h 106"/>
              </a:gdLst>
              <a:ahLst/>
              <a:cxnLst>
                <a:cxn ang="0">
                  <a:pos x="T0" y="T1"/>
                </a:cxn>
                <a:cxn ang="0">
                  <a:pos x="T2" y="T3"/>
                </a:cxn>
              </a:cxnLst>
              <a:rect l="0" t="0" r="r" b="b"/>
              <a:pathLst>
                <a:path w="107" h="106">
                  <a:moveTo>
                    <a:pt x="0" y="105"/>
                  </a:moveTo>
                  <a:cubicBezTo>
                    <a:pt x="0" y="47"/>
                    <a:pt x="48" y="0"/>
                    <a:pt x="106" y="0"/>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676767"/>
                </a:solidFill>
                <a:latin typeface="Meiryo" charset="-128"/>
                <a:ea typeface="Meiryo" charset="-128"/>
                <a:cs typeface="Meiryo" charset="-128"/>
              </a:endParaRPr>
            </a:p>
          </p:txBody>
        </p:sp>
        <p:sp>
          <p:nvSpPr>
            <p:cNvPr id="92" name="Freeform 26"/>
            <p:cNvSpPr>
              <a:spLocks noChangeArrowheads="1"/>
            </p:cNvSpPr>
            <p:nvPr/>
          </p:nvSpPr>
          <p:spPr bwMode="auto">
            <a:xfrm>
              <a:off x="4815944" y="1926083"/>
              <a:ext cx="23279" cy="23279"/>
            </a:xfrm>
            <a:custGeom>
              <a:avLst/>
              <a:gdLst>
                <a:gd name="T0" fmla="*/ 106 w 107"/>
                <a:gd name="T1" fmla="*/ 105 h 106"/>
                <a:gd name="T2" fmla="*/ 0 w 107"/>
                <a:gd name="T3" fmla="*/ 0 h 106"/>
              </a:gdLst>
              <a:ahLst/>
              <a:cxnLst>
                <a:cxn ang="0">
                  <a:pos x="T0" y="T1"/>
                </a:cxn>
                <a:cxn ang="0">
                  <a:pos x="T2" y="T3"/>
                </a:cxn>
              </a:cxnLst>
              <a:rect l="0" t="0" r="r" b="b"/>
              <a:pathLst>
                <a:path w="107" h="106">
                  <a:moveTo>
                    <a:pt x="106" y="105"/>
                  </a:moveTo>
                  <a:cubicBezTo>
                    <a:pt x="106" y="47"/>
                    <a:pt x="58" y="0"/>
                    <a:pt x="0" y="0"/>
                  </a:cubicBezTo>
                </a:path>
              </a:pathLst>
            </a:custGeom>
            <a:noFill/>
            <a:ln w="25400" cap="rnd">
              <a:solidFill>
                <a:schemeClr val="bg1">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676767"/>
                </a:solidFill>
                <a:latin typeface="Meiryo" charset="-128"/>
                <a:ea typeface="Meiryo" charset="-128"/>
                <a:cs typeface="Meiryo" charset="-128"/>
              </a:endParaRPr>
            </a:p>
          </p:txBody>
        </p:sp>
        <p:sp>
          <p:nvSpPr>
            <p:cNvPr id="93" name="Freeform 27"/>
            <p:cNvSpPr>
              <a:spLocks noChangeArrowheads="1"/>
            </p:cNvSpPr>
            <p:nvPr/>
          </p:nvSpPr>
          <p:spPr bwMode="auto">
            <a:xfrm>
              <a:off x="4536597" y="1902805"/>
              <a:ext cx="69836" cy="58197"/>
            </a:xfrm>
            <a:custGeom>
              <a:avLst/>
              <a:gdLst>
                <a:gd name="T0" fmla="*/ 0 w 318"/>
                <a:gd name="T1" fmla="*/ 264 h 265"/>
                <a:gd name="T2" fmla="*/ 0 w 318"/>
                <a:gd name="T3" fmla="*/ 159 h 265"/>
                <a:gd name="T4" fmla="*/ 159 w 318"/>
                <a:gd name="T5" fmla="*/ 0 h 265"/>
                <a:gd name="T6" fmla="*/ 317 w 318"/>
                <a:gd name="T7" fmla="*/ 159 h 265"/>
                <a:gd name="T8" fmla="*/ 317 w 318"/>
                <a:gd name="T9" fmla="*/ 264 h 265"/>
              </a:gdLst>
              <a:ahLst/>
              <a:cxnLst>
                <a:cxn ang="0">
                  <a:pos x="T0" y="T1"/>
                </a:cxn>
                <a:cxn ang="0">
                  <a:pos x="T2" y="T3"/>
                </a:cxn>
                <a:cxn ang="0">
                  <a:pos x="T4" y="T5"/>
                </a:cxn>
                <a:cxn ang="0">
                  <a:pos x="T6" y="T7"/>
                </a:cxn>
                <a:cxn ang="0">
                  <a:pos x="T8" y="T9"/>
                </a:cxn>
              </a:cxnLst>
              <a:rect l="0" t="0" r="r" b="b"/>
              <a:pathLst>
                <a:path w="318" h="265">
                  <a:moveTo>
                    <a:pt x="0" y="264"/>
                  </a:moveTo>
                  <a:lnTo>
                    <a:pt x="0" y="159"/>
                  </a:lnTo>
                  <a:cubicBezTo>
                    <a:pt x="0" y="71"/>
                    <a:pt x="72" y="0"/>
                    <a:pt x="159" y="0"/>
                  </a:cubicBezTo>
                  <a:cubicBezTo>
                    <a:pt x="247" y="0"/>
                    <a:pt x="317" y="71"/>
                    <a:pt x="317" y="159"/>
                  </a:cubicBezTo>
                  <a:lnTo>
                    <a:pt x="317" y="264"/>
                  </a:lnTo>
                </a:path>
              </a:pathLst>
            </a:custGeom>
            <a:noFill/>
            <a:ln w="25400" cap="flat">
              <a:solidFill>
                <a:schemeClr val="bg1">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676767"/>
                </a:solidFill>
                <a:latin typeface="Meiryo" charset="-128"/>
                <a:ea typeface="Meiryo" charset="-128"/>
                <a:cs typeface="Meiryo" charset="-128"/>
              </a:endParaRPr>
            </a:p>
          </p:txBody>
        </p:sp>
      </p:grpSp>
      <p:grpSp>
        <p:nvGrpSpPr>
          <p:cNvPr id="94" name="Group 93"/>
          <p:cNvGrpSpPr/>
          <p:nvPr/>
        </p:nvGrpSpPr>
        <p:grpSpPr>
          <a:xfrm>
            <a:off x="1588873" y="1350344"/>
            <a:ext cx="1160518" cy="635115"/>
            <a:chOff x="1848851" y="1439316"/>
            <a:chExt cx="2492801" cy="1335012"/>
          </a:xfrm>
          <a:noFill/>
        </p:grpSpPr>
        <p:sp>
          <p:nvSpPr>
            <p:cNvPr id="95" name="Freeform 94"/>
            <p:cNvSpPr/>
            <p:nvPr/>
          </p:nvSpPr>
          <p:spPr>
            <a:xfrm rot="3300032">
              <a:off x="3398167" y="1713692"/>
              <a:ext cx="782748" cy="325466"/>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sp>
          <p:nvSpPr>
            <p:cNvPr id="96" name="Freeform 95"/>
            <p:cNvSpPr/>
            <p:nvPr/>
          </p:nvSpPr>
          <p:spPr>
            <a:xfrm>
              <a:off x="1848851" y="2138484"/>
              <a:ext cx="318488" cy="63584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sp>
          <p:nvSpPr>
            <p:cNvPr id="97" name="Freeform 96"/>
            <p:cNvSpPr/>
            <p:nvPr/>
          </p:nvSpPr>
          <p:spPr>
            <a:xfrm rot="787047" flipH="1">
              <a:off x="2237837" y="1439316"/>
              <a:ext cx="1158045" cy="91988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sp>
          <p:nvSpPr>
            <p:cNvPr id="98" name="Freeform 97"/>
            <p:cNvSpPr/>
            <p:nvPr/>
          </p:nvSpPr>
          <p:spPr>
            <a:xfrm flipH="1">
              <a:off x="4023164" y="2138484"/>
              <a:ext cx="318488" cy="63584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sp>
          <p:nvSpPr>
            <p:cNvPr id="99" name="Freeform 98"/>
            <p:cNvSpPr/>
            <p:nvPr/>
          </p:nvSpPr>
          <p:spPr>
            <a:xfrm flipH="1">
              <a:off x="1848851" y="2455841"/>
              <a:ext cx="2492801" cy="318487"/>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grpSp>
      <p:sp>
        <p:nvSpPr>
          <p:cNvPr id="101" name="Freeform 100"/>
          <p:cNvSpPr/>
          <p:nvPr/>
        </p:nvSpPr>
        <p:spPr>
          <a:xfrm flipH="1">
            <a:off x="1588873" y="1837984"/>
            <a:ext cx="1160518" cy="151517"/>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635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sp>
        <p:nvSpPr>
          <p:cNvPr id="115" name="Pentagon 114"/>
          <p:cNvSpPr>
            <a:spLocks noChangeAspect="1"/>
          </p:cNvSpPr>
          <p:nvPr/>
        </p:nvSpPr>
        <p:spPr>
          <a:xfrm flipH="1">
            <a:off x="2741503" y="2515297"/>
            <a:ext cx="1663191" cy="504003"/>
          </a:xfrm>
          <a:prstGeom prst="homePlate">
            <a:avLst/>
          </a:prstGeom>
          <a:solidFill>
            <a:srgbClr val="C31230"/>
          </a:solidFill>
          <a:ln w="635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sp>
        <p:nvSpPr>
          <p:cNvPr id="116" name="TextBox 115"/>
          <p:cNvSpPr txBox="1"/>
          <p:nvPr/>
        </p:nvSpPr>
        <p:spPr>
          <a:xfrm>
            <a:off x="3206392" y="2515980"/>
            <a:ext cx="1228837" cy="503320"/>
          </a:xfrm>
          <a:prstGeom prst="rect">
            <a:avLst/>
          </a:prstGeom>
        </p:spPr>
        <p:txBody>
          <a:bodyPr wrap="square" rtlCol="0">
            <a:noAutofit/>
          </a:bodyPr>
          <a:lstStyle/>
          <a:p>
            <a:pPr algn="ctr" defTabSz="913577">
              <a:lnSpc>
                <a:spcPts val="1200"/>
              </a:lnSpc>
              <a:spcBef>
                <a:spcPts val="0"/>
              </a:spcBef>
            </a:pPr>
            <a:r>
              <a:rPr kumimoji="1" lang="ja-JP" altLang="en-US" sz="1000" dirty="0" smtClean="0">
                <a:solidFill>
                  <a:srgbClr val="FFFFFF"/>
                </a:solidFill>
                <a:latin typeface="Meiryo" charset="-128"/>
                <a:ea typeface="Meiryo" charset="-128"/>
                <a:cs typeface="Meiryo" charset="-128"/>
              </a:rPr>
              <a:t>の</a:t>
            </a:r>
            <a:r>
              <a:rPr kumimoji="1" lang="en-US" altLang="ja-JP" sz="1000" dirty="0" smtClean="0">
                <a:solidFill>
                  <a:srgbClr val="FFFFFF"/>
                </a:solidFill>
                <a:latin typeface="Meiryo" charset="-128"/>
                <a:ea typeface="Meiryo" charset="-128"/>
                <a:cs typeface="Meiryo" charset="-128"/>
              </a:rPr>
              <a:t>C2</a:t>
            </a:r>
            <a:r>
              <a:rPr kumimoji="1" lang="ja-JP" altLang="en-US" sz="1000" dirty="0" smtClean="0">
                <a:solidFill>
                  <a:srgbClr val="FFFFFF"/>
                </a:solidFill>
                <a:latin typeface="Meiryo" charset="-128"/>
                <a:ea typeface="Meiryo" charset="-128"/>
                <a:cs typeface="Meiryo" charset="-128"/>
              </a:rPr>
              <a:t>通信は</a:t>
            </a:r>
            <a:r>
              <a:rPr kumimoji="1" lang="en-US" altLang="ja-JP" sz="1000" dirty="0" smtClean="0">
                <a:solidFill>
                  <a:srgbClr val="FFFFFF"/>
                </a:solidFill>
                <a:latin typeface="Meiryo" charset="-128"/>
                <a:ea typeface="Meiryo" charset="-128"/>
                <a:cs typeface="Meiryo" charset="-128"/>
              </a:rPr>
              <a:t>80/443</a:t>
            </a:r>
            <a:r>
              <a:rPr kumimoji="1" lang="ja-JP" altLang="en-US" sz="1000" dirty="0" smtClean="0">
                <a:solidFill>
                  <a:srgbClr val="FFFFFF"/>
                </a:solidFill>
                <a:latin typeface="Meiryo" charset="-128"/>
                <a:ea typeface="Meiryo" charset="-128"/>
                <a:cs typeface="Meiryo" charset="-128"/>
              </a:rPr>
              <a:t>ポート以外で通信</a:t>
            </a:r>
            <a:endParaRPr kumimoji="1" lang="en-US" sz="1000" dirty="0">
              <a:solidFill>
                <a:srgbClr val="FFFFFF"/>
              </a:solidFill>
              <a:latin typeface="Meiryo" charset="-128"/>
              <a:ea typeface="Meiryo" charset="-128"/>
              <a:cs typeface="Meiryo" charset="-128"/>
            </a:endParaRPr>
          </a:p>
        </p:txBody>
      </p:sp>
      <p:sp>
        <p:nvSpPr>
          <p:cNvPr id="114" name="TextBox 113"/>
          <p:cNvSpPr txBox="1"/>
          <p:nvPr/>
        </p:nvSpPr>
        <p:spPr>
          <a:xfrm>
            <a:off x="2733449" y="2455438"/>
            <a:ext cx="691694" cy="378906"/>
          </a:xfrm>
          <a:prstGeom prst="rect">
            <a:avLst/>
          </a:prstGeom>
        </p:spPr>
        <p:txBody>
          <a:bodyPr wrap="square" rtlCol="0">
            <a:noAutofit/>
          </a:bodyPr>
          <a:lstStyle/>
          <a:p>
            <a:pPr algn="ctr" defTabSz="913577">
              <a:lnSpc>
                <a:spcPts val="3300"/>
              </a:lnSpc>
            </a:pPr>
            <a:r>
              <a:rPr kumimoji="1" lang="en-US" sz="1600" dirty="0" smtClean="0">
                <a:solidFill>
                  <a:srgbClr val="FFFFFF"/>
                </a:solidFill>
                <a:latin typeface="Meiryo" charset="-128"/>
                <a:ea typeface="Meiryo" charset="-128"/>
                <a:cs typeface="Meiryo" charset="-128"/>
              </a:rPr>
              <a:t>15%</a:t>
            </a:r>
          </a:p>
        </p:txBody>
      </p:sp>
      <p:grpSp>
        <p:nvGrpSpPr>
          <p:cNvPr id="134" name="Group 133"/>
          <p:cNvGrpSpPr>
            <a:grpSpLocks noChangeAspect="1"/>
          </p:cNvGrpSpPr>
          <p:nvPr/>
        </p:nvGrpSpPr>
        <p:grpSpPr>
          <a:xfrm>
            <a:off x="2027683" y="1848982"/>
            <a:ext cx="263273" cy="334385"/>
            <a:chOff x="1755735" y="1690064"/>
            <a:chExt cx="405342" cy="514828"/>
          </a:xfrm>
        </p:grpSpPr>
        <p:sp>
          <p:nvSpPr>
            <p:cNvPr id="135" name="Freeform 134"/>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136" name="Freeform 135"/>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sp>
        <p:nvSpPr>
          <p:cNvPr id="70" name="Pentagon 69"/>
          <p:cNvSpPr>
            <a:spLocks noChangeAspect="1"/>
          </p:cNvSpPr>
          <p:nvPr/>
        </p:nvSpPr>
        <p:spPr>
          <a:xfrm>
            <a:off x="181437" y="1855951"/>
            <a:ext cx="1563351" cy="502374"/>
          </a:xfrm>
          <a:prstGeom prst="homePlate">
            <a:avLst/>
          </a:prstGeom>
          <a:solidFill>
            <a:schemeClr val="accent1"/>
          </a:solidFill>
          <a:ln w="635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sp>
        <p:nvSpPr>
          <p:cNvPr id="72" name="TextBox 71"/>
          <p:cNvSpPr txBox="1"/>
          <p:nvPr/>
        </p:nvSpPr>
        <p:spPr>
          <a:xfrm>
            <a:off x="19578" y="1947909"/>
            <a:ext cx="1399441" cy="420256"/>
          </a:xfrm>
          <a:prstGeom prst="rect">
            <a:avLst/>
          </a:prstGeom>
        </p:spPr>
        <p:txBody>
          <a:bodyPr wrap="square" rtlCol="0">
            <a:noAutofit/>
          </a:bodyPr>
          <a:lstStyle/>
          <a:p>
            <a:pPr algn="ctr" defTabSz="913577">
              <a:lnSpc>
                <a:spcPts val="1200"/>
              </a:lnSpc>
              <a:spcBef>
                <a:spcPts val="0"/>
              </a:spcBef>
            </a:pPr>
            <a:r>
              <a:rPr kumimoji="1" lang="ja-JP" altLang="en-US" sz="1000" dirty="0" smtClean="0">
                <a:solidFill>
                  <a:srgbClr val="FFFFFF"/>
                </a:solidFill>
                <a:latin typeface="Meiryo" charset="-128"/>
                <a:ea typeface="Meiryo" charset="-128"/>
                <a:cs typeface="Meiryo" charset="-128"/>
              </a:rPr>
              <a:t>の</a:t>
            </a:r>
            <a:r>
              <a:rPr kumimoji="1" lang="en-US" altLang="ja-JP" sz="1000" dirty="0" smtClean="0">
                <a:solidFill>
                  <a:srgbClr val="FFFFFF"/>
                </a:solidFill>
                <a:latin typeface="Meiryo" charset="-128"/>
                <a:ea typeface="Meiryo" charset="-128"/>
                <a:cs typeface="Meiryo" charset="-128"/>
              </a:rPr>
              <a:t>C2</a:t>
            </a:r>
            <a:r>
              <a:rPr kumimoji="1" lang="ja-JP" altLang="en-US" sz="1000" dirty="0" smtClean="0">
                <a:solidFill>
                  <a:srgbClr val="FFFFFF"/>
                </a:solidFill>
                <a:latin typeface="Meiryo" charset="-128"/>
                <a:ea typeface="Meiryo" charset="-128"/>
                <a:cs typeface="Meiryo" charset="-128"/>
              </a:rPr>
              <a:t>通信は</a:t>
            </a:r>
            <a:r>
              <a:rPr kumimoji="1" lang="en-US" altLang="ja-JP" sz="1000" dirty="0" smtClean="0">
                <a:solidFill>
                  <a:srgbClr val="FFFFFF"/>
                </a:solidFill>
                <a:latin typeface="Meiryo" charset="-128"/>
                <a:ea typeface="Meiryo" charset="-128"/>
                <a:cs typeface="Meiryo" charset="-128"/>
              </a:rPr>
              <a:t>DNS</a:t>
            </a:r>
            <a:br>
              <a:rPr kumimoji="1" lang="en-US" altLang="ja-JP" sz="1000" dirty="0" smtClean="0">
                <a:solidFill>
                  <a:srgbClr val="FFFFFF"/>
                </a:solidFill>
                <a:latin typeface="Meiryo" charset="-128"/>
                <a:ea typeface="Meiryo" charset="-128"/>
                <a:cs typeface="Meiryo" charset="-128"/>
              </a:rPr>
            </a:br>
            <a:r>
              <a:rPr kumimoji="1" lang="ja-JP" altLang="en-US" sz="1000" dirty="0" smtClean="0">
                <a:solidFill>
                  <a:srgbClr val="FFFFFF"/>
                </a:solidFill>
                <a:latin typeface="Meiryo" charset="-128"/>
                <a:ea typeface="Meiryo" charset="-128"/>
                <a:cs typeface="Meiryo" charset="-128"/>
              </a:rPr>
              <a:t>レイヤで阻止可能</a:t>
            </a:r>
            <a:endParaRPr kumimoji="1" lang="en-US" sz="1000" dirty="0">
              <a:solidFill>
                <a:srgbClr val="FFFFFF"/>
              </a:solidFill>
              <a:latin typeface="Meiryo" charset="-128"/>
              <a:ea typeface="Meiryo" charset="-128"/>
              <a:cs typeface="Meiryo" charset="-128"/>
            </a:endParaRPr>
          </a:p>
        </p:txBody>
      </p:sp>
      <p:sp>
        <p:nvSpPr>
          <p:cNvPr id="73" name="TextBox 72"/>
          <p:cNvSpPr txBox="1"/>
          <p:nvPr/>
        </p:nvSpPr>
        <p:spPr>
          <a:xfrm>
            <a:off x="1098695" y="1868112"/>
            <a:ext cx="691694" cy="378906"/>
          </a:xfrm>
          <a:prstGeom prst="rect">
            <a:avLst/>
          </a:prstGeom>
        </p:spPr>
        <p:txBody>
          <a:bodyPr wrap="square" rtlCol="0">
            <a:noAutofit/>
          </a:bodyPr>
          <a:lstStyle/>
          <a:p>
            <a:pPr algn="ctr" defTabSz="913577">
              <a:lnSpc>
                <a:spcPts val="3300"/>
              </a:lnSpc>
            </a:pPr>
            <a:r>
              <a:rPr kumimoji="1" lang="en-US" altLang="ja-JP" sz="1600" dirty="0">
                <a:solidFill>
                  <a:srgbClr val="FFFFFF"/>
                </a:solidFill>
                <a:latin typeface="Meiryo" charset="-128"/>
                <a:ea typeface="Meiryo" charset="-128"/>
                <a:cs typeface="Meiryo" charset="-128"/>
              </a:rPr>
              <a:t>91</a:t>
            </a:r>
            <a:r>
              <a:rPr kumimoji="1" lang="en-US" sz="1600" dirty="0" smtClean="0">
                <a:solidFill>
                  <a:srgbClr val="FFFFFF"/>
                </a:solidFill>
                <a:latin typeface="Meiryo" charset="-128"/>
                <a:ea typeface="Meiryo" charset="-128"/>
                <a:cs typeface="Meiryo" charset="-128"/>
              </a:rPr>
              <a:t>%</a:t>
            </a:r>
          </a:p>
        </p:txBody>
      </p:sp>
    </p:spTree>
    <p:extLst>
      <p:ext uri="{BB962C8B-B14F-4D97-AF65-F5344CB8AC3E}">
        <p14:creationId xmlns:p14="http://schemas.microsoft.com/office/powerpoint/2010/main" val="13548552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Effect transition="in" filter="wipe(up)">
                                      <p:cBhvr>
                                        <p:cTn id="16" dur="500"/>
                                        <p:tgtEl>
                                          <p:spTgt spid="11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fade">
                                      <p:cBhvr>
                                        <p:cTn id="20" dur="5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animEffect transition="in" filter="wipe(down)">
                                      <p:cBhvr>
                                        <p:cTn id="25" dur="500"/>
                                        <p:tgtEl>
                                          <p:spTgt spid="133"/>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fade">
                                      <p:cBhvr>
                                        <p:cTn id="35" dur="500"/>
                                        <p:tgtEl>
                                          <p:spTgt spid="86"/>
                                        </p:tgtEl>
                                      </p:cBhvr>
                                    </p:animEffect>
                                  </p:childTnLst>
                                </p:cTn>
                              </p:par>
                              <p:par>
                                <p:cTn id="36" presetID="10" presetClass="exit" presetSubtype="0" fill="hold" nodeType="withEffect">
                                  <p:stCondLst>
                                    <p:cond delay="0"/>
                                  </p:stCondLst>
                                  <p:childTnLst>
                                    <p:animEffect transition="out" filter="fade">
                                      <p:cBhvr>
                                        <p:cTn id="37" dur="500"/>
                                        <p:tgtEl>
                                          <p:spTgt spid="76"/>
                                        </p:tgtEl>
                                      </p:cBhvr>
                                    </p:animEffect>
                                    <p:set>
                                      <p:cBhvr>
                                        <p:cTn id="38" dur="1" fill="hold">
                                          <p:stCondLst>
                                            <p:cond delay="499"/>
                                          </p:stCondLst>
                                        </p:cTn>
                                        <p:tgtEl>
                                          <p:spTgt spid="76"/>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01"/>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fade">
                                      <p:cBhvr>
                                        <p:cTn id="4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0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37765" y="489099"/>
            <a:ext cx="8423205" cy="380852"/>
          </a:xfrm>
        </p:spPr>
        <p:txBody>
          <a:bodyPr/>
          <a:lstStyle/>
          <a:p>
            <a:r>
              <a:rPr lang="en-US" altLang="ja-JP" dirty="0" smtClean="0">
                <a:latin typeface="Meiryo" charset="-128"/>
                <a:ea typeface="Meiryo" charset="-128"/>
                <a:cs typeface="Meiryo" charset="-128"/>
              </a:rPr>
              <a:t>Umbrella</a:t>
            </a:r>
            <a:r>
              <a:rPr lang="ja-JP" altLang="en-US" dirty="0" smtClean="0">
                <a:latin typeface="Meiryo" charset="-128"/>
                <a:ea typeface="Meiryo" charset="-128"/>
                <a:cs typeface="Meiryo" charset="-128"/>
              </a:rPr>
              <a:t> は全てのポートが保護対象</a:t>
            </a:r>
            <a:endParaRPr lang="en-US" dirty="0">
              <a:latin typeface="Meiryo" charset="-128"/>
              <a:ea typeface="Meiryo" charset="-128"/>
              <a:cs typeface="Meiryo" charset="-128"/>
            </a:endParaRPr>
          </a:p>
        </p:txBody>
      </p:sp>
      <p:sp>
        <p:nvSpPr>
          <p:cNvPr id="11" name="Text Placeholder 29"/>
          <p:cNvSpPr>
            <a:spLocks noGrp="1"/>
          </p:cNvSpPr>
          <p:nvPr>
            <p:ph type="body" sz="quarter" idx="11"/>
          </p:nvPr>
        </p:nvSpPr>
        <p:spPr>
          <a:xfrm>
            <a:off x="437766" y="869950"/>
            <a:ext cx="8268468" cy="477838"/>
          </a:xfrm>
        </p:spPr>
        <p:txBody>
          <a:bodyPr/>
          <a:lstStyle/>
          <a:p>
            <a:r>
              <a:rPr lang="en-US" dirty="0" smtClean="0">
                <a:latin typeface="Meiryo" charset="-128"/>
                <a:ea typeface="Meiryo" charset="-128"/>
                <a:cs typeface="Meiryo" charset="-128"/>
              </a:rPr>
              <a:t>Web</a:t>
            </a:r>
            <a:r>
              <a:rPr lang="ja-JP" altLang="en-US" dirty="0" smtClean="0">
                <a:latin typeface="Meiryo" charset="-128"/>
                <a:ea typeface="Meiryo" charset="-128"/>
                <a:cs typeface="Meiryo" charset="-128"/>
              </a:rPr>
              <a:t> セキュリティよりも幅広い防御範囲</a:t>
            </a:r>
            <a:endParaRPr lang="en-US" dirty="0">
              <a:latin typeface="Meiryo" charset="-128"/>
              <a:ea typeface="Meiryo" charset="-128"/>
              <a:cs typeface="Meiryo" charset="-128"/>
            </a:endParaRPr>
          </a:p>
        </p:txBody>
      </p:sp>
      <p:cxnSp>
        <p:nvCxnSpPr>
          <p:cNvPr id="12" name="Straight Connector 11"/>
          <p:cNvCxnSpPr/>
          <p:nvPr/>
        </p:nvCxnSpPr>
        <p:spPr>
          <a:xfrm flipH="1">
            <a:off x="4486148" y="1279294"/>
            <a:ext cx="1" cy="2781846"/>
          </a:xfrm>
          <a:prstGeom prst="line">
            <a:avLst/>
          </a:prstGeom>
          <a:ln w="25400" cap="flat" cmpd="sng">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5"/>
          <p:cNvSpPr txBox="1">
            <a:spLocks/>
          </p:cNvSpPr>
          <p:nvPr/>
        </p:nvSpPr>
        <p:spPr>
          <a:xfrm>
            <a:off x="4681063" y="1333238"/>
            <a:ext cx="4108709" cy="2780283"/>
          </a:xfrm>
          <a:prstGeom prst="rect">
            <a:avLst/>
          </a:prstGeom>
        </p:spPr>
        <p:txBody>
          <a:bodyPr lIns="91420" tIns="45710" rIns="91420" bIns="45710" anchor="ctr">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66666"/>
              </a:buClr>
              <a:defRPr/>
            </a:pPr>
            <a:r>
              <a:rPr sz="1600" dirty="0" smtClean="0">
                <a:solidFill>
                  <a:srgbClr val="333333"/>
                </a:solidFill>
                <a:latin typeface="Meiryo" charset="-128"/>
                <a:ea typeface="Meiryo" charset="-128"/>
                <a:cs typeface="Meiryo" charset="-128"/>
              </a:rPr>
              <a:t>Web </a:t>
            </a:r>
            <a:r>
              <a:rPr lang="ja-JP" altLang="en-US" sz="1600" dirty="0" smtClean="0">
                <a:solidFill>
                  <a:srgbClr val="333333"/>
                </a:solidFill>
                <a:latin typeface="Meiryo" charset="-128"/>
                <a:ea typeface="Meiryo" charset="-128"/>
                <a:cs typeface="Meiryo" charset="-128"/>
              </a:rPr>
              <a:t>セキュリティでは、</a:t>
            </a:r>
            <a:r>
              <a:rPr altLang="ja-JP" sz="1600" dirty="0" smtClean="0">
                <a:solidFill>
                  <a:srgbClr val="333333"/>
                </a:solidFill>
                <a:latin typeface="Meiryo" charset="-128"/>
                <a:ea typeface="Meiryo" charset="-128"/>
                <a:cs typeface="Meiryo" charset="-128"/>
              </a:rPr>
              <a:t>Port</a:t>
            </a:r>
            <a:r>
              <a:rPr lang="ja-JP" altLang="en-US" sz="1600" dirty="0" smtClean="0">
                <a:solidFill>
                  <a:srgbClr val="333333"/>
                </a:solidFill>
                <a:latin typeface="Meiryo" charset="-128"/>
                <a:ea typeface="Meiryo" charset="-128"/>
                <a:cs typeface="Meiryo" charset="-128"/>
              </a:rPr>
              <a:t> </a:t>
            </a:r>
            <a:r>
              <a:rPr altLang="ja-JP" sz="1600" dirty="0" smtClean="0">
                <a:solidFill>
                  <a:srgbClr val="333333"/>
                </a:solidFill>
                <a:latin typeface="Meiryo" charset="-128"/>
                <a:ea typeface="Meiryo" charset="-128"/>
                <a:cs typeface="Meiryo" charset="-128"/>
              </a:rPr>
              <a:t>80/443</a:t>
            </a:r>
            <a:r>
              <a:rPr lang="ja-JP" altLang="en-US" sz="1600" dirty="0" smtClean="0">
                <a:solidFill>
                  <a:srgbClr val="333333"/>
                </a:solidFill>
                <a:latin typeface="Meiryo" charset="-128"/>
                <a:ea typeface="Meiryo" charset="-128"/>
                <a:cs typeface="Meiryo" charset="-128"/>
              </a:rPr>
              <a:t>の通信のみが検査・保護の対象</a:t>
            </a:r>
            <a:r>
              <a:rPr altLang="ja-JP" sz="1600" dirty="0" smtClean="0">
                <a:solidFill>
                  <a:srgbClr val="333333"/>
                </a:solidFill>
                <a:latin typeface="Meiryo" charset="-128"/>
                <a:ea typeface="Meiryo" charset="-128"/>
                <a:cs typeface="Meiryo" charset="-128"/>
              </a:rPr>
              <a:t/>
            </a:r>
            <a:br>
              <a:rPr altLang="ja-JP" sz="1600" dirty="0" smtClean="0">
                <a:solidFill>
                  <a:srgbClr val="333333"/>
                </a:solidFill>
                <a:latin typeface="Meiryo" charset="-128"/>
                <a:ea typeface="Meiryo" charset="-128"/>
                <a:cs typeface="Meiryo" charset="-128"/>
              </a:rPr>
            </a:br>
            <a:r>
              <a:rPr altLang="ja-JP" sz="1600" dirty="0" smtClean="0">
                <a:solidFill>
                  <a:srgbClr val="333333"/>
                </a:solidFill>
                <a:latin typeface="Meiryo" charset="-128"/>
                <a:ea typeface="Meiryo" charset="-128"/>
                <a:cs typeface="Meiryo" charset="-128"/>
              </a:rPr>
              <a:t>(</a:t>
            </a:r>
            <a:r>
              <a:rPr lang="ja-JP" altLang="en-US" sz="1600" dirty="0" smtClean="0">
                <a:solidFill>
                  <a:srgbClr val="333333"/>
                </a:solidFill>
                <a:latin typeface="Meiryo" charset="-128"/>
                <a:ea typeface="Meiryo" charset="-128"/>
                <a:cs typeface="Meiryo" charset="-128"/>
              </a:rPr>
              <a:t>標準ポートを使う</a:t>
            </a:r>
            <a:r>
              <a:rPr altLang="ja-JP" sz="1600" dirty="0" smtClean="0">
                <a:solidFill>
                  <a:srgbClr val="333333"/>
                </a:solidFill>
                <a:latin typeface="Meiryo" charset="-128"/>
                <a:ea typeface="Meiryo" charset="-128"/>
                <a:cs typeface="Meiryo" charset="-128"/>
              </a:rPr>
              <a:t>HTTP/HTTPS</a:t>
            </a:r>
            <a:r>
              <a:rPr lang="ja-JP" altLang="en-US" sz="1600" dirty="0" smtClean="0">
                <a:solidFill>
                  <a:srgbClr val="333333"/>
                </a:solidFill>
                <a:latin typeface="Meiryo" charset="-128"/>
                <a:ea typeface="Meiryo" charset="-128"/>
                <a:cs typeface="Meiryo" charset="-128"/>
              </a:rPr>
              <a:t>が対象</a:t>
            </a:r>
            <a:r>
              <a:rPr altLang="ja-JP" sz="1600" dirty="0" smtClean="0">
                <a:solidFill>
                  <a:srgbClr val="333333"/>
                </a:solidFill>
                <a:latin typeface="Meiryo" charset="-128"/>
                <a:ea typeface="Meiryo" charset="-128"/>
                <a:cs typeface="Meiryo" charset="-128"/>
              </a:rPr>
              <a:t>)</a:t>
            </a:r>
          </a:p>
          <a:p>
            <a:pPr>
              <a:buClr>
                <a:srgbClr val="666666"/>
              </a:buClr>
              <a:defRPr/>
            </a:pPr>
            <a:r>
              <a:rPr lang="ja-JP" altLang="en-US" sz="1600" dirty="0" smtClean="0">
                <a:solidFill>
                  <a:srgbClr val="333333"/>
                </a:solidFill>
                <a:latin typeface="Meiryo" charset="-128"/>
                <a:ea typeface="Meiryo" charset="-128"/>
                <a:cs typeface="Meiryo" charset="-128"/>
              </a:rPr>
              <a:t>プロトコルに関わらず利用されている</a:t>
            </a:r>
            <a:r>
              <a:rPr lang="ja-JP" altLang="en-US" sz="1600" dirty="0">
                <a:solidFill>
                  <a:srgbClr val="333333"/>
                </a:solidFill>
                <a:latin typeface="Meiryo" charset="-128"/>
                <a:ea typeface="Meiryo" charset="-128"/>
                <a:cs typeface="Meiryo" charset="-128"/>
              </a:rPr>
              <a:t>、</a:t>
            </a:r>
            <a:r>
              <a:rPr altLang="ja-JP" sz="1600" dirty="0" smtClean="0">
                <a:solidFill>
                  <a:srgbClr val="333333"/>
                </a:solidFill>
                <a:latin typeface="Meiryo" charset="-128"/>
                <a:ea typeface="Meiryo" charset="-128"/>
                <a:cs typeface="Meiryo" charset="-128"/>
              </a:rPr>
              <a:t>DNS</a:t>
            </a:r>
            <a:r>
              <a:rPr lang="ja-JP" altLang="en-US" sz="1600" dirty="0" smtClean="0">
                <a:solidFill>
                  <a:srgbClr val="333333"/>
                </a:solidFill>
                <a:latin typeface="Meiryo" charset="-128"/>
                <a:ea typeface="Meiryo" charset="-128"/>
                <a:cs typeface="Meiryo" charset="-128"/>
              </a:rPr>
              <a:t>で保護を行うため、</a:t>
            </a:r>
            <a:r>
              <a:rPr altLang="ja-JP" sz="1600" dirty="0" smtClean="0">
                <a:solidFill>
                  <a:srgbClr val="333333"/>
                </a:solidFill>
                <a:latin typeface="Meiryo" charset="-128"/>
                <a:ea typeface="Meiryo" charset="-128"/>
                <a:cs typeface="Meiryo" charset="-128"/>
              </a:rPr>
              <a:t>Umbrella</a:t>
            </a:r>
            <a:r>
              <a:rPr lang="ja-JP" altLang="en-US" sz="1600" dirty="0" smtClean="0">
                <a:solidFill>
                  <a:srgbClr val="333333"/>
                </a:solidFill>
                <a:latin typeface="Meiryo" charset="-128"/>
                <a:ea typeface="Meiryo" charset="-128"/>
                <a:cs typeface="Meiryo" charset="-128"/>
              </a:rPr>
              <a:t>は全ポートが対象</a:t>
            </a:r>
            <a:r>
              <a:rPr altLang="ja-JP" sz="1600" dirty="0" smtClean="0">
                <a:solidFill>
                  <a:srgbClr val="333333"/>
                </a:solidFill>
                <a:latin typeface="Meiryo" charset="-128"/>
                <a:ea typeface="Meiryo" charset="-128"/>
                <a:cs typeface="Meiryo" charset="-128"/>
              </a:rPr>
              <a:t/>
            </a:r>
            <a:br>
              <a:rPr altLang="ja-JP" sz="1600" dirty="0" smtClean="0">
                <a:solidFill>
                  <a:srgbClr val="333333"/>
                </a:solidFill>
                <a:latin typeface="Meiryo" charset="-128"/>
                <a:ea typeface="Meiryo" charset="-128"/>
                <a:cs typeface="Meiryo" charset="-128"/>
              </a:rPr>
            </a:br>
            <a:r>
              <a:rPr altLang="ja-JP" sz="1600" dirty="0" smtClean="0">
                <a:solidFill>
                  <a:srgbClr val="333333"/>
                </a:solidFill>
                <a:latin typeface="Meiryo" charset="-128"/>
                <a:ea typeface="Meiryo" charset="-128"/>
                <a:cs typeface="Meiryo" charset="-128"/>
              </a:rPr>
              <a:t>(</a:t>
            </a:r>
            <a:r>
              <a:rPr lang="ja-JP" altLang="en-US" sz="1600" dirty="0" smtClean="0">
                <a:solidFill>
                  <a:srgbClr val="333333"/>
                </a:solidFill>
                <a:latin typeface="Meiryo" charset="-128"/>
                <a:ea typeface="Meiryo" charset="-128"/>
                <a:cs typeface="Meiryo" charset="-128"/>
              </a:rPr>
              <a:t>ポートやプロトコルに依存せずすべてが対象</a:t>
            </a:r>
            <a:r>
              <a:rPr altLang="ja-JP" sz="1600" dirty="0" smtClean="0">
                <a:solidFill>
                  <a:srgbClr val="333333"/>
                </a:solidFill>
                <a:latin typeface="Meiryo" charset="-128"/>
                <a:ea typeface="Meiryo" charset="-128"/>
                <a:cs typeface="Meiryo" charset="-128"/>
              </a:rPr>
              <a:t>)</a:t>
            </a:r>
          </a:p>
          <a:p>
            <a:pPr>
              <a:buClr>
                <a:srgbClr val="666666"/>
              </a:buClr>
              <a:defRPr/>
            </a:pPr>
            <a:r>
              <a:rPr lang="ja-JP" altLang="en-US" sz="1600" dirty="0" smtClean="0">
                <a:solidFill>
                  <a:srgbClr val="333333"/>
                </a:solidFill>
                <a:latin typeface="Meiryo" charset="-128"/>
                <a:ea typeface="Meiryo" charset="-128"/>
                <a:cs typeface="Meiryo" charset="-128"/>
              </a:rPr>
              <a:t>さらに</a:t>
            </a:r>
            <a:r>
              <a:rPr altLang="ja-JP" sz="1600" dirty="0" smtClean="0">
                <a:solidFill>
                  <a:srgbClr val="333333"/>
                </a:solidFill>
                <a:latin typeface="Meiryo" charset="-128"/>
                <a:ea typeface="Meiryo" charset="-128"/>
                <a:cs typeface="Meiryo" charset="-128"/>
              </a:rPr>
              <a:t>DNS</a:t>
            </a:r>
            <a:r>
              <a:rPr lang="ja-JP" altLang="en-US" sz="1600" dirty="0" smtClean="0">
                <a:solidFill>
                  <a:srgbClr val="333333"/>
                </a:solidFill>
                <a:latin typeface="Meiryo" charset="-128"/>
                <a:ea typeface="Meiryo" charset="-128"/>
                <a:cs typeface="Meiryo" charset="-128"/>
              </a:rPr>
              <a:t>を用いず、直接</a:t>
            </a:r>
            <a:r>
              <a:rPr altLang="ja-JP" sz="1600" dirty="0" smtClean="0">
                <a:solidFill>
                  <a:srgbClr val="333333"/>
                </a:solidFill>
                <a:latin typeface="Meiryo" charset="-128"/>
                <a:ea typeface="Meiryo" charset="-128"/>
                <a:cs typeface="Meiryo" charset="-128"/>
              </a:rPr>
              <a:t>IP</a:t>
            </a:r>
            <a:r>
              <a:rPr lang="ja-JP" altLang="en-US" sz="1600" dirty="0" smtClean="0">
                <a:solidFill>
                  <a:srgbClr val="333333"/>
                </a:solidFill>
                <a:latin typeface="Meiryo" charset="-128"/>
                <a:ea typeface="Meiryo" charset="-128"/>
                <a:cs typeface="Meiryo" charset="-128"/>
              </a:rPr>
              <a:t>アドレスを指定して行われる通信もカバー</a:t>
            </a:r>
            <a:endParaRPr altLang="ja-JP" sz="1600" dirty="0">
              <a:solidFill>
                <a:srgbClr val="333333"/>
              </a:solidFill>
              <a:latin typeface="Meiryo" charset="-128"/>
              <a:ea typeface="Meiryo" charset="-128"/>
              <a:cs typeface="Meiryo" charset="-128"/>
            </a:endParaRPr>
          </a:p>
        </p:txBody>
      </p:sp>
      <p:grpSp>
        <p:nvGrpSpPr>
          <p:cNvPr id="15" name="Group 14"/>
          <p:cNvGrpSpPr/>
          <p:nvPr/>
        </p:nvGrpSpPr>
        <p:grpSpPr>
          <a:xfrm>
            <a:off x="1284738" y="3445127"/>
            <a:ext cx="1727573" cy="1028499"/>
            <a:chOff x="4300196" y="4008403"/>
            <a:chExt cx="609901" cy="452240"/>
          </a:xfrm>
        </p:grpSpPr>
        <p:sp>
          <p:nvSpPr>
            <p:cNvPr id="16" name="Rectangle 15"/>
            <p:cNvSpPr/>
            <p:nvPr/>
          </p:nvSpPr>
          <p:spPr>
            <a:xfrm>
              <a:off x="4323776" y="4014738"/>
              <a:ext cx="561427" cy="405123"/>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smtClean="0">
                <a:solidFill>
                  <a:srgbClr val="FFFFFF"/>
                </a:solidFill>
                <a:latin typeface="Meiryo" charset="-128"/>
                <a:ea typeface="Meiryo" charset="-128"/>
                <a:cs typeface="Meiryo" charset="-128"/>
              </a:endParaRPr>
            </a:p>
          </p:txBody>
        </p:sp>
        <p:grpSp>
          <p:nvGrpSpPr>
            <p:cNvPr id="17" name="Group 16"/>
            <p:cNvGrpSpPr/>
            <p:nvPr/>
          </p:nvGrpSpPr>
          <p:grpSpPr>
            <a:xfrm>
              <a:off x="4300196" y="4008403"/>
              <a:ext cx="609901" cy="452240"/>
              <a:chOff x="3789363" y="2959100"/>
              <a:chExt cx="466725" cy="346075"/>
            </a:xfrm>
            <a:noFill/>
          </p:grpSpPr>
          <p:sp>
            <p:nvSpPr>
              <p:cNvPr id="18" name="Freeform 11"/>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solidFill>
                <a:schemeClr val="bg1"/>
              </a:solid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333333"/>
                  </a:solidFill>
                  <a:latin typeface="Meiryo" charset="-128"/>
                  <a:ea typeface="Meiryo" charset="-128"/>
                  <a:cs typeface="Meiryo" charset="-128"/>
                </a:endParaRPr>
              </a:p>
            </p:txBody>
          </p:sp>
          <p:sp>
            <p:nvSpPr>
              <p:cNvPr id="19"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solidFill>
                <a:schemeClr val="bg1"/>
              </a:solid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333333"/>
                  </a:solidFill>
                  <a:latin typeface="Meiryo" charset="-128"/>
                  <a:ea typeface="Meiryo" charset="-128"/>
                  <a:cs typeface="Meiryo" charset="-128"/>
                </a:endParaRPr>
              </a:p>
            </p:txBody>
          </p:sp>
        </p:grpSp>
      </p:grpSp>
      <p:grpSp>
        <p:nvGrpSpPr>
          <p:cNvPr id="45" name="Group 44"/>
          <p:cNvGrpSpPr/>
          <p:nvPr/>
        </p:nvGrpSpPr>
        <p:grpSpPr>
          <a:xfrm>
            <a:off x="1259618" y="1432014"/>
            <a:ext cx="1801087" cy="964567"/>
            <a:chOff x="1848851" y="1439316"/>
            <a:chExt cx="2492801" cy="1335012"/>
          </a:xfrm>
          <a:noFill/>
        </p:grpSpPr>
        <p:sp>
          <p:nvSpPr>
            <p:cNvPr id="46" name="Freeform 45"/>
            <p:cNvSpPr/>
            <p:nvPr/>
          </p:nvSpPr>
          <p:spPr>
            <a:xfrm rot="3300032">
              <a:off x="3398167" y="1713692"/>
              <a:ext cx="782748" cy="325466"/>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smtClean="0">
                <a:solidFill>
                  <a:srgbClr val="FFFFFF"/>
                </a:solidFill>
                <a:latin typeface="Meiryo" charset="-128"/>
                <a:ea typeface="Meiryo" charset="-128"/>
                <a:cs typeface="Meiryo" charset="-128"/>
              </a:endParaRPr>
            </a:p>
          </p:txBody>
        </p:sp>
        <p:sp>
          <p:nvSpPr>
            <p:cNvPr id="47" name="Freeform 46"/>
            <p:cNvSpPr/>
            <p:nvPr/>
          </p:nvSpPr>
          <p:spPr>
            <a:xfrm>
              <a:off x="1848851" y="2138484"/>
              <a:ext cx="318488" cy="63584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smtClean="0">
                <a:solidFill>
                  <a:srgbClr val="FFFFFF"/>
                </a:solidFill>
                <a:latin typeface="Meiryo" charset="-128"/>
                <a:ea typeface="Meiryo" charset="-128"/>
                <a:cs typeface="Meiryo" charset="-128"/>
              </a:endParaRPr>
            </a:p>
          </p:txBody>
        </p:sp>
        <p:sp>
          <p:nvSpPr>
            <p:cNvPr id="48" name="Freeform 47"/>
            <p:cNvSpPr/>
            <p:nvPr/>
          </p:nvSpPr>
          <p:spPr>
            <a:xfrm rot="787047" flipH="1">
              <a:off x="2237837" y="1439316"/>
              <a:ext cx="1158045" cy="91988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smtClean="0">
                <a:solidFill>
                  <a:srgbClr val="FFFFFF"/>
                </a:solidFill>
                <a:latin typeface="Meiryo" charset="-128"/>
                <a:ea typeface="Meiryo" charset="-128"/>
                <a:cs typeface="Meiryo" charset="-128"/>
              </a:endParaRPr>
            </a:p>
          </p:txBody>
        </p:sp>
        <p:sp>
          <p:nvSpPr>
            <p:cNvPr id="49" name="Freeform 48"/>
            <p:cNvSpPr/>
            <p:nvPr/>
          </p:nvSpPr>
          <p:spPr>
            <a:xfrm flipH="1">
              <a:off x="4023164" y="2138484"/>
              <a:ext cx="318488" cy="63584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smtClean="0">
                <a:solidFill>
                  <a:srgbClr val="FFFFFF"/>
                </a:solidFill>
                <a:latin typeface="Meiryo" charset="-128"/>
                <a:ea typeface="Meiryo" charset="-128"/>
                <a:cs typeface="Meiryo" charset="-128"/>
              </a:endParaRPr>
            </a:p>
          </p:txBody>
        </p:sp>
        <p:sp>
          <p:nvSpPr>
            <p:cNvPr id="50" name="Freeform 49"/>
            <p:cNvSpPr/>
            <p:nvPr/>
          </p:nvSpPr>
          <p:spPr>
            <a:xfrm flipH="1">
              <a:off x="1848851" y="2455841"/>
              <a:ext cx="2492801" cy="318487"/>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smtClean="0">
                <a:solidFill>
                  <a:srgbClr val="FFFFFF"/>
                </a:solidFill>
                <a:latin typeface="Meiryo" charset="-128"/>
                <a:ea typeface="Meiryo" charset="-128"/>
                <a:cs typeface="Meiryo" charset="-128"/>
              </a:endParaRPr>
            </a:p>
          </p:txBody>
        </p:sp>
      </p:grpSp>
      <p:cxnSp>
        <p:nvCxnSpPr>
          <p:cNvPr id="3" name="Straight Connector 2"/>
          <p:cNvCxnSpPr>
            <a:stCxn id="50" idx="2"/>
            <a:endCxn id="18" idx="2"/>
          </p:cNvCxnSpPr>
          <p:nvPr/>
        </p:nvCxnSpPr>
        <p:spPr>
          <a:xfrm flipH="1">
            <a:off x="1473173" y="2396581"/>
            <a:ext cx="16557" cy="1048546"/>
          </a:xfrm>
          <a:prstGeom prst="line">
            <a:avLst/>
          </a:prstGeom>
          <a:ln w="190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50" idx="1"/>
            <a:endCxn id="18" idx="3"/>
          </p:cNvCxnSpPr>
          <p:nvPr/>
        </p:nvCxnSpPr>
        <p:spPr>
          <a:xfrm flipH="1">
            <a:off x="2827082" y="2396581"/>
            <a:ext cx="3511" cy="1048546"/>
          </a:xfrm>
          <a:prstGeom prst="line">
            <a:avLst/>
          </a:prstGeom>
          <a:ln w="190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817494" y="2406160"/>
            <a:ext cx="16557" cy="1048546"/>
          </a:xfrm>
          <a:prstGeom prst="line">
            <a:avLst/>
          </a:prstGeom>
          <a:ln w="19050">
            <a:solidFill>
              <a:srgbClr val="333333"/>
            </a:solidFill>
          </a:ln>
        </p:spPr>
        <p:style>
          <a:lnRef idx="1">
            <a:schemeClr val="accent1"/>
          </a:lnRef>
          <a:fillRef idx="0">
            <a:schemeClr val="accent1"/>
          </a:fillRef>
          <a:effectRef idx="0">
            <a:schemeClr val="accent1"/>
          </a:effectRef>
          <a:fontRef idx="minor">
            <a:schemeClr val="tx1"/>
          </a:fontRef>
        </p:style>
      </p:cxnSp>
      <p:sp>
        <p:nvSpPr>
          <p:cNvPr id="6" name="Oval 5"/>
          <p:cNvSpPr>
            <a:spLocks noChangeAspect="1"/>
          </p:cNvSpPr>
          <p:nvPr/>
        </p:nvSpPr>
        <p:spPr>
          <a:xfrm>
            <a:off x="1672773" y="2759762"/>
            <a:ext cx="306000" cy="306000"/>
          </a:xfrm>
          <a:prstGeom prst="ellipse">
            <a:avLst/>
          </a:prstGeom>
          <a:solidFill>
            <a:srgbClr val="333333"/>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1" lang="ja-JP" altLang="en-US" dirty="0" smtClean="0">
              <a:solidFill>
                <a:srgbClr val="FFFFFF"/>
              </a:solidFill>
              <a:latin typeface="Meiryo" charset="-128"/>
              <a:ea typeface="Meiryo" charset="-128"/>
              <a:cs typeface="Meiryo" charset="-128"/>
            </a:endParaRPr>
          </a:p>
        </p:txBody>
      </p:sp>
      <p:sp>
        <p:nvSpPr>
          <p:cNvPr id="7" name="TextBox 6"/>
          <p:cNvSpPr txBox="1"/>
          <p:nvPr/>
        </p:nvSpPr>
        <p:spPr>
          <a:xfrm>
            <a:off x="1609759" y="2772461"/>
            <a:ext cx="473206" cy="276999"/>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defRPr/>
            </a:pPr>
            <a:r>
              <a:rPr kumimoji="1" lang="en-US" altLang="ja-JP" sz="1200" dirty="0">
                <a:solidFill>
                  <a:srgbClr val="FFFFFF"/>
                </a:solidFill>
                <a:latin typeface="Meiryo" charset="-128"/>
                <a:ea typeface="Meiryo" charset="-128"/>
                <a:cs typeface="Meiryo" charset="-128"/>
              </a:rPr>
              <a:t>443</a:t>
            </a:r>
            <a:endParaRPr kumimoji="1" lang="ja-JP" altLang="en-US" sz="1400" dirty="0" smtClean="0">
              <a:solidFill>
                <a:srgbClr val="FFFFFF"/>
              </a:solidFill>
              <a:latin typeface="Meiryo" charset="-128"/>
              <a:ea typeface="Meiryo" charset="-128"/>
              <a:cs typeface="Meiryo" charset="-128"/>
            </a:endParaRPr>
          </a:p>
        </p:txBody>
      </p:sp>
      <p:sp>
        <p:nvSpPr>
          <p:cNvPr id="52" name="Oval 51"/>
          <p:cNvSpPr>
            <a:spLocks noChangeAspect="1"/>
          </p:cNvSpPr>
          <p:nvPr/>
        </p:nvSpPr>
        <p:spPr>
          <a:xfrm>
            <a:off x="1337796" y="2766965"/>
            <a:ext cx="306000" cy="306000"/>
          </a:xfrm>
          <a:prstGeom prst="ellipse">
            <a:avLst/>
          </a:prstGeom>
          <a:solidFill>
            <a:srgbClr val="333333"/>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1" lang="ja-JP" altLang="en-US" dirty="0" smtClean="0">
              <a:solidFill>
                <a:srgbClr val="FFFFFF"/>
              </a:solidFill>
              <a:latin typeface="Meiryo" charset="-128"/>
              <a:ea typeface="Meiryo" charset="-128"/>
              <a:cs typeface="Meiryo" charset="-128"/>
            </a:endParaRPr>
          </a:p>
        </p:txBody>
      </p:sp>
      <p:sp>
        <p:nvSpPr>
          <p:cNvPr id="53" name="TextBox 52"/>
          <p:cNvSpPr txBox="1"/>
          <p:nvPr/>
        </p:nvSpPr>
        <p:spPr>
          <a:xfrm>
            <a:off x="1312353" y="2783897"/>
            <a:ext cx="377026" cy="276999"/>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defRPr/>
            </a:pPr>
            <a:r>
              <a:rPr kumimoji="1" lang="en-US" altLang="ja-JP" sz="1200" dirty="0" smtClean="0">
                <a:solidFill>
                  <a:srgbClr val="FFFFFF"/>
                </a:solidFill>
                <a:latin typeface="Meiryo" charset="-128"/>
                <a:ea typeface="Meiryo" charset="-128"/>
                <a:cs typeface="Meiryo" charset="-128"/>
              </a:rPr>
              <a:t>80</a:t>
            </a:r>
            <a:endParaRPr kumimoji="1" lang="ja-JP" altLang="en-US" sz="1400" dirty="0" smtClean="0">
              <a:solidFill>
                <a:srgbClr val="FFFFFF"/>
              </a:solidFill>
              <a:latin typeface="Meiryo" charset="-128"/>
              <a:ea typeface="Meiryo" charset="-128"/>
              <a:cs typeface="Meiryo" charset="-128"/>
            </a:endParaRPr>
          </a:p>
        </p:txBody>
      </p:sp>
      <p:cxnSp>
        <p:nvCxnSpPr>
          <p:cNvPr id="58" name="Straight Connector 57"/>
          <p:cNvCxnSpPr/>
          <p:nvPr/>
        </p:nvCxnSpPr>
        <p:spPr>
          <a:xfrm flipH="1">
            <a:off x="2182824" y="2403785"/>
            <a:ext cx="3511" cy="1048546"/>
          </a:xfrm>
          <a:prstGeom prst="line">
            <a:avLst/>
          </a:prstGeom>
          <a:ln w="190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2271236" y="2403785"/>
            <a:ext cx="3511" cy="1048546"/>
          </a:xfrm>
          <a:prstGeom prst="line">
            <a:avLst/>
          </a:prstGeom>
          <a:ln w="190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356001" y="2403785"/>
            <a:ext cx="3511" cy="1048546"/>
          </a:xfrm>
          <a:prstGeom prst="line">
            <a:avLst/>
          </a:prstGeom>
          <a:ln w="190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2440766" y="2406160"/>
            <a:ext cx="3511" cy="1048546"/>
          </a:xfrm>
          <a:prstGeom prst="line">
            <a:avLst/>
          </a:prstGeom>
          <a:ln w="190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2533958" y="2403784"/>
            <a:ext cx="3511" cy="1048546"/>
          </a:xfrm>
          <a:prstGeom prst="line">
            <a:avLst/>
          </a:prstGeom>
          <a:ln w="190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2632168" y="2403784"/>
            <a:ext cx="3511" cy="1048546"/>
          </a:xfrm>
          <a:prstGeom prst="line">
            <a:avLst/>
          </a:prstGeom>
          <a:ln w="190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2729797" y="2396581"/>
            <a:ext cx="3511" cy="1048546"/>
          </a:xfrm>
          <a:prstGeom prst="line">
            <a:avLst/>
          </a:prstGeom>
          <a:ln w="190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050001" y="2759762"/>
            <a:ext cx="933592" cy="306000"/>
            <a:chOff x="2050001" y="2759762"/>
            <a:chExt cx="933592" cy="306000"/>
          </a:xfrm>
        </p:grpSpPr>
        <p:sp>
          <p:nvSpPr>
            <p:cNvPr id="55" name="Oval 54"/>
            <p:cNvSpPr>
              <a:spLocks noChangeAspect="1"/>
            </p:cNvSpPr>
            <p:nvPr/>
          </p:nvSpPr>
          <p:spPr>
            <a:xfrm>
              <a:off x="2050001" y="2761539"/>
              <a:ext cx="306000" cy="304223"/>
            </a:xfrm>
            <a:prstGeom prst="ellipse">
              <a:avLst/>
            </a:prstGeom>
            <a:solidFill>
              <a:srgbClr val="333333"/>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1" lang="ja-JP" altLang="en-US" dirty="0" smtClean="0">
                <a:solidFill>
                  <a:srgbClr val="FFFFFF"/>
                </a:solidFill>
                <a:latin typeface="Meiryo" charset="-128"/>
                <a:ea typeface="Meiryo" charset="-128"/>
                <a:cs typeface="Meiryo" charset="-128"/>
              </a:endParaRPr>
            </a:p>
          </p:txBody>
        </p:sp>
        <p:sp>
          <p:nvSpPr>
            <p:cNvPr id="56" name="Oval 55"/>
            <p:cNvSpPr>
              <a:spLocks noChangeAspect="1"/>
            </p:cNvSpPr>
            <p:nvPr/>
          </p:nvSpPr>
          <p:spPr>
            <a:xfrm>
              <a:off x="2677593" y="2759762"/>
              <a:ext cx="306000" cy="306000"/>
            </a:xfrm>
            <a:prstGeom prst="ellipse">
              <a:avLst/>
            </a:prstGeom>
            <a:solidFill>
              <a:srgbClr val="333333"/>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1" lang="ja-JP" altLang="en-US" dirty="0" smtClean="0">
                <a:solidFill>
                  <a:srgbClr val="FFFFFF"/>
                </a:solidFill>
                <a:latin typeface="Meiryo" charset="-128"/>
                <a:ea typeface="Meiryo" charset="-128"/>
                <a:cs typeface="Meiryo" charset="-128"/>
              </a:endParaRPr>
            </a:p>
          </p:txBody>
        </p:sp>
        <p:sp>
          <p:nvSpPr>
            <p:cNvPr id="8" name="Rectangle 7"/>
            <p:cNvSpPr/>
            <p:nvPr/>
          </p:nvSpPr>
          <p:spPr>
            <a:xfrm>
              <a:off x="2203001" y="2759762"/>
              <a:ext cx="627592" cy="306000"/>
            </a:xfrm>
            <a:prstGeom prst="rect">
              <a:avLst/>
            </a:prstGeom>
            <a:solidFill>
              <a:srgbClr val="333333"/>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1" lang="ja-JP" altLang="en-US" dirty="0" smtClean="0">
                <a:solidFill>
                  <a:srgbClr val="FFFFFF"/>
                </a:solidFill>
                <a:latin typeface="Meiryo" charset="-128"/>
                <a:ea typeface="Meiryo" charset="-128"/>
                <a:cs typeface="Meiryo" charset="-128"/>
              </a:endParaRPr>
            </a:p>
          </p:txBody>
        </p:sp>
      </p:grpSp>
      <p:sp>
        <p:nvSpPr>
          <p:cNvPr id="57" name="TextBox 56"/>
          <p:cNvSpPr txBox="1"/>
          <p:nvPr/>
        </p:nvSpPr>
        <p:spPr>
          <a:xfrm>
            <a:off x="2054233" y="2774917"/>
            <a:ext cx="925703" cy="276999"/>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defRPr/>
            </a:pPr>
            <a:r>
              <a:rPr kumimoji="1" lang="en-US" altLang="ja-JP" sz="1200" dirty="0" smtClean="0">
                <a:solidFill>
                  <a:srgbClr val="FFFFFF"/>
                </a:solidFill>
                <a:latin typeface="Meiryo" charset="-128"/>
                <a:ea typeface="Meiryo" charset="-128"/>
                <a:cs typeface="Meiryo" charset="-128"/>
              </a:rPr>
              <a:t>All</a:t>
            </a:r>
            <a:r>
              <a:rPr kumimoji="1" lang="ja-JP" altLang="en-US" sz="1200" dirty="0" smtClean="0">
                <a:solidFill>
                  <a:srgbClr val="FFFFFF"/>
                </a:solidFill>
                <a:latin typeface="Meiryo" charset="-128"/>
                <a:ea typeface="Meiryo" charset="-128"/>
                <a:cs typeface="Meiryo" charset="-128"/>
              </a:rPr>
              <a:t> </a:t>
            </a:r>
            <a:r>
              <a:rPr kumimoji="1" lang="en-US" altLang="ja-JP" sz="1200" dirty="0" smtClean="0">
                <a:solidFill>
                  <a:srgbClr val="FFFFFF"/>
                </a:solidFill>
                <a:latin typeface="Meiryo" charset="-128"/>
                <a:ea typeface="Meiryo" charset="-128"/>
                <a:cs typeface="Meiryo" charset="-128"/>
              </a:rPr>
              <a:t>PORTS</a:t>
            </a:r>
            <a:endParaRPr kumimoji="1" lang="ja-JP" altLang="en-US" sz="1200" dirty="0" smtClean="0">
              <a:solidFill>
                <a:srgbClr val="FFFFFF"/>
              </a:solidFill>
              <a:latin typeface="Meiryo" charset="-128"/>
              <a:ea typeface="Meiryo" charset="-128"/>
              <a:cs typeface="Meiryo" charset="-128"/>
            </a:endParaRPr>
          </a:p>
        </p:txBody>
      </p:sp>
      <p:sp>
        <p:nvSpPr>
          <p:cNvPr id="68" name="Flowchart: Alternate Process 67"/>
          <p:cNvSpPr/>
          <p:nvPr/>
        </p:nvSpPr>
        <p:spPr>
          <a:xfrm>
            <a:off x="1303641" y="2723380"/>
            <a:ext cx="708112" cy="386643"/>
          </a:xfrm>
          <a:prstGeom prst="flowChartAlternateProcess">
            <a:avLst/>
          </a:prstGeom>
          <a:noFill/>
          <a:ln cap="rnd">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1" lang="ja-JP" altLang="en-US" dirty="0" smtClean="0">
              <a:solidFill>
                <a:srgbClr val="FFFFFF"/>
              </a:solidFill>
              <a:latin typeface="Meiryo" charset="-128"/>
              <a:ea typeface="Meiryo" charset="-128"/>
              <a:cs typeface="Meiryo" charset="-128"/>
            </a:endParaRPr>
          </a:p>
        </p:txBody>
      </p:sp>
      <p:sp>
        <p:nvSpPr>
          <p:cNvPr id="69" name="Flowchart: Alternate Process 68"/>
          <p:cNvSpPr/>
          <p:nvPr/>
        </p:nvSpPr>
        <p:spPr>
          <a:xfrm>
            <a:off x="1243489" y="2663312"/>
            <a:ext cx="1817215" cy="505190"/>
          </a:xfrm>
          <a:prstGeom prst="flowChartAlternateProcess">
            <a:avLst/>
          </a:prstGeom>
          <a:noFill/>
          <a:ln w="5715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kumimoji="1" lang="ja-JP" altLang="en-US" dirty="0" smtClean="0">
              <a:solidFill>
                <a:srgbClr val="FFFFFF"/>
              </a:solidFill>
              <a:latin typeface="Meiryo" charset="-128"/>
              <a:ea typeface="Meiryo" charset="-128"/>
              <a:cs typeface="Meiryo" charset="-128"/>
            </a:endParaRPr>
          </a:p>
        </p:txBody>
      </p:sp>
      <p:cxnSp>
        <p:nvCxnSpPr>
          <p:cNvPr id="71" name="Elbow Connector 70"/>
          <p:cNvCxnSpPr/>
          <p:nvPr/>
        </p:nvCxnSpPr>
        <p:spPr>
          <a:xfrm rot="16200000" flipH="1">
            <a:off x="1088651" y="2648552"/>
            <a:ext cx="253390" cy="176590"/>
          </a:xfrm>
          <a:prstGeom prst="bentConnector2">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78" idx="1"/>
          </p:cNvCxnSpPr>
          <p:nvPr/>
        </p:nvCxnSpPr>
        <p:spPr>
          <a:xfrm rot="10800000">
            <a:off x="3060704" y="3065412"/>
            <a:ext cx="295368" cy="20305"/>
          </a:xfrm>
          <a:prstGeom prst="bentConnector3">
            <a:avLst>
              <a:gd name="adj1"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97729" y="2543259"/>
            <a:ext cx="1079801" cy="430887"/>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a:spcAft>
                <a:spcPts val="0"/>
              </a:spcAft>
              <a:defRPr/>
            </a:pPr>
            <a:r>
              <a:rPr kumimoji="1" lang="en-US" altLang="ja-JP" sz="1100" dirty="0" smtClean="0">
                <a:solidFill>
                  <a:srgbClr val="652C89"/>
                </a:solidFill>
                <a:latin typeface="Meiryo" charset="-128"/>
                <a:ea typeface="Meiryo" charset="-128"/>
                <a:cs typeface="Meiryo" charset="-128"/>
              </a:rPr>
              <a:t>Web</a:t>
            </a:r>
            <a:r>
              <a:rPr kumimoji="1" lang="ja-JP" altLang="en-US" sz="1100" dirty="0" smtClean="0">
                <a:solidFill>
                  <a:srgbClr val="652C89"/>
                </a:solidFill>
                <a:latin typeface="Meiryo" charset="-128"/>
                <a:ea typeface="Meiryo" charset="-128"/>
                <a:cs typeface="Meiryo" charset="-128"/>
              </a:rPr>
              <a:t> </a:t>
            </a:r>
            <a:r>
              <a:rPr kumimoji="1" lang="en-US" altLang="ja-JP" sz="1100" dirty="0" smtClean="0">
                <a:solidFill>
                  <a:srgbClr val="652C89"/>
                </a:solidFill>
                <a:latin typeface="Meiryo" charset="-128"/>
                <a:ea typeface="Meiryo" charset="-128"/>
                <a:cs typeface="Meiryo" charset="-128"/>
              </a:rPr>
              <a:t>Security</a:t>
            </a:r>
          </a:p>
        </p:txBody>
      </p:sp>
      <p:sp>
        <p:nvSpPr>
          <p:cNvPr id="78" name="TextBox 77"/>
          <p:cNvSpPr txBox="1"/>
          <p:nvPr/>
        </p:nvSpPr>
        <p:spPr>
          <a:xfrm>
            <a:off x="3356072" y="2670217"/>
            <a:ext cx="1130075" cy="830997"/>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a:spcAft>
                <a:spcPts val="0"/>
              </a:spcAft>
              <a:defRPr/>
            </a:pPr>
            <a:r>
              <a:rPr kumimoji="1" lang="en-US" altLang="ja-JP" sz="1600" b="1" dirty="0" smtClean="0">
                <a:solidFill>
                  <a:srgbClr val="049FD9"/>
                </a:solidFill>
                <a:latin typeface="Meiryo" charset="-128"/>
                <a:ea typeface="Meiryo" charset="-128"/>
                <a:cs typeface="Meiryo" charset="-128"/>
              </a:rPr>
              <a:t>Cisco</a:t>
            </a:r>
            <a:r>
              <a:rPr kumimoji="1" lang="ja-JP" altLang="en-US" sz="1600" b="1" dirty="0" smtClean="0">
                <a:solidFill>
                  <a:srgbClr val="049FD9"/>
                </a:solidFill>
                <a:latin typeface="Meiryo" charset="-128"/>
                <a:ea typeface="Meiryo" charset="-128"/>
                <a:cs typeface="Meiryo" charset="-128"/>
              </a:rPr>
              <a:t> </a:t>
            </a:r>
            <a:r>
              <a:rPr kumimoji="1" lang="en-US" altLang="ja-JP" sz="1600" b="1" dirty="0" smtClean="0">
                <a:solidFill>
                  <a:srgbClr val="049FD9"/>
                </a:solidFill>
                <a:latin typeface="Meiryo" charset="-128"/>
                <a:ea typeface="Meiryo" charset="-128"/>
                <a:cs typeface="Meiryo" charset="-128"/>
              </a:rPr>
              <a:t>Umbrella</a:t>
            </a:r>
          </a:p>
        </p:txBody>
      </p:sp>
    </p:spTree>
    <p:extLst>
      <p:ext uri="{BB962C8B-B14F-4D97-AF65-F5344CB8AC3E}">
        <p14:creationId xmlns:p14="http://schemas.microsoft.com/office/powerpoint/2010/main" val="10703263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500"/>
                                        <p:tgtEl>
                                          <p:spTgt spid="1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fade">
                                      <p:cBhvr>
                                        <p:cTn id="16"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5776058" y="3151630"/>
            <a:ext cx="131959" cy="131959"/>
            <a:chOff x="4036402" y="2468665"/>
            <a:chExt cx="229313" cy="229313"/>
          </a:xfrm>
        </p:grpSpPr>
        <p:sp>
          <p:nvSpPr>
            <p:cNvPr id="6" name="Oval 5"/>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7"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8" name="Group 7"/>
          <p:cNvGrpSpPr>
            <a:grpSpLocks noChangeAspect="1"/>
          </p:cNvGrpSpPr>
          <p:nvPr/>
        </p:nvGrpSpPr>
        <p:grpSpPr>
          <a:xfrm>
            <a:off x="7051599" y="3151922"/>
            <a:ext cx="128016" cy="128016"/>
            <a:chOff x="4295681" y="4399414"/>
            <a:chExt cx="229313" cy="229313"/>
          </a:xfrm>
        </p:grpSpPr>
        <p:sp>
          <p:nvSpPr>
            <p:cNvPr id="9" name="Oval 8"/>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10"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sp>
        <p:nvSpPr>
          <p:cNvPr id="11" name="Oval 10"/>
          <p:cNvSpPr/>
          <p:nvPr/>
        </p:nvSpPr>
        <p:spPr>
          <a:xfrm>
            <a:off x="5541664" y="3375852"/>
            <a:ext cx="128016" cy="128016"/>
          </a:xfrm>
          <a:prstGeom prst="ellipse">
            <a:avLst/>
          </a:prstGeom>
          <a:solidFill>
            <a:schemeClr val="bg1">
              <a:lumMod val="75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12" name="Title 4"/>
          <p:cNvSpPr>
            <a:spLocks noGrp="1"/>
          </p:cNvSpPr>
          <p:nvPr>
            <p:ph type="title"/>
          </p:nvPr>
        </p:nvSpPr>
        <p:spPr>
          <a:xfrm>
            <a:off x="437765" y="489098"/>
            <a:ext cx="4994103" cy="653508"/>
          </a:xfrm>
        </p:spPr>
        <p:txBody>
          <a:bodyPr/>
          <a:lstStyle/>
          <a:p>
            <a:r>
              <a:rPr lang="ja-JP" altLang="en-US" sz="2800" dirty="0" smtClean="0">
                <a:latin typeface="Meiryo" charset="-128"/>
                <a:ea typeface="Meiryo" charset="-128"/>
                <a:cs typeface="Meiryo" charset="-128"/>
              </a:rPr>
              <a:t>インターネット基盤に構築されたエンフォースメント</a:t>
            </a:r>
            <a:endParaRPr lang="en-US" sz="2800" dirty="0">
              <a:latin typeface="Meiryo" charset="-128"/>
              <a:ea typeface="Meiryo" charset="-128"/>
              <a:cs typeface="Meiryo" charset="-128"/>
            </a:endParaRPr>
          </a:p>
        </p:txBody>
      </p:sp>
      <p:grpSp>
        <p:nvGrpSpPr>
          <p:cNvPr id="13" name="Group 12"/>
          <p:cNvGrpSpPr/>
          <p:nvPr/>
        </p:nvGrpSpPr>
        <p:grpSpPr>
          <a:xfrm>
            <a:off x="4913173" y="266162"/>
            <a:ext cx="3129386" cy="1675935"/>
            <a:chOff x="5576848" y="502214"/>
            <a:chExt cx="2762969" cy="1479701"/>
          </a:xfrm>
        </p:grpSpPr>
        <p:sp>
          <p:nvSpPr>
            <p:cNvPr id="14" name="Freeform 13"/>
            <p:cNvSpPr/>
            <p:nvPr/>
          </p:nvSpPr>
          <p:spPr>
            <a:xfrm rot="3300032">
              <a:off x="7294077" y="806327"/>
              <a:ext cx="867582" cy="360740"/>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15" name="Freeform 14"/>
            <p:cNvSpPr/>
            <p:nvPr/>
          </p:nvSpPr>
          <p:spPr>
            <a:xfrm>
              <a:off x="5576848" y="1277158"/>
              <a:ext cx="353006" cy="704757"/>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16" name="Freeform 15"/>
            <p:cNvSpPr/>
            <p:nvPr/>
          </p:nvSpPr>
          <p:spPr>
            <a:xfrm rot="787047" flipH="1">
              <a:off x="6007992" y="502214"/>
              <a:ext cx="1283553" cy="1019586"/>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17" name="Freeform 16"/>
            <p:cNvSpPr/>
            <p:nvPr/>
          </p:nvSpPr>
          <p:spPr>
            <a:xfrm flipH="1">
              <a:off x="7986811" y="1277158"/>
              <a:ext cx="353006" cy="704757"/>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grpSp>
      <p:sp>
        <p:nvSpPr>
          <p:cNvPr id="18" name="Rectangle 17"/>
          <p:cNvSpPr/>
          <p:nvPr/>
        </p:nvSpPr>
        <p:spPr>
          <a:xfrm>
            <a:off x="5575298" y="1482338"/>
            <a:ext cx="767872" cy="561692"/>
          </a:xfrm>
          <a:prstGeom prst="rect">
            <a:avLst/>
          </a:prstGeom>
        </p:spPr>
        <p:txBody>
          <a:bodyPr wrap="square" anchor="t">
            <a:spAutoFit/>
          </a:bodyPr>
          <a:lstStyle/>
          <a:p>
            <a:pPr algn="ctr" defTabSz="913577" fontAlgn="auto">
              <a:lnSpc>
                <a:spcPts val="1200"/>
              </a:lnSpc>
              <a:spcBef>
                <a:spcPts val="0"/>
              </a:spcBef>
              <a:spcAft>
                <a:spcPts val="0"/>
              </a:spcAft>
            </a:pPr>
            <a:r>
              <a:rPr kumimoji="1" lang="en-US" sz="1200" b="1" dirty="0" smtClean="0">
                <a:solidFill>
                  <a:srgbClr val="0D868E"/>
                </a:solidFill>
                <a:latin typeface="Meiryo" charset="-128"/>
                <a:ea typeface="Meiryo" charset="-128"/>
                <a:cs typeface="Meiryo" charset="-128"/>
              </a:rPr>
              <a:t>Safe request</a:t>
            </a:r>
          </a:p>
        </p:txBody>
      </p:sp>
      <p:sp>
        <p:nvSpPr>
          <p:cNvPr id="19" name="Rectangle 18"/>
          <p:cNvSpPr/>
          <p:nvPr/>
        </p:nvSpPr>
        <p:spPr>
          <a:xfrm>
            <a:off x="6510690" y="1476913"/>
            <a:ext cx="955106" cy="407804"/>
          </a:xfrm>
          <a:prstGeom prst="rect">
            <a:avLst/>
          </a:prstGeom>
        </p:spPr>
        <p:txBody>
          <a:bodyPr wrap="square" anchor="t">
            <a:spAutoFit/>
          </a:bodyPr>
          <a:lstStyle/>
          <a:p>
            <a:pPr algn="ctr" defTabSz="913577" fontAlgn="auto">
              <a:lnSpc>
                <a:spcPts val="1200"/>
              </a:lnSpc>
              <a:spcBef>
                <a:spcPts val="0"/>
              </a:spcBef>
              <a:spcAft>
                <a:spcPts val="0"/>
              </a:spcAft>
            </a:pPr>
            <a:r>
              <a:rPr kumimoji="1" lang="en-US" sz="1200" b="1" dirty="0" smtClean="0">
                <a:solidFill>
                  <a:srgbClr val="57B74E"/>
                </a:solidFill>
                <a:latin typeface="Meiryo" charset="-128"/>
                <a:ea typeface="Meiryo" charset="-128"/>
                <a:cs typeface="Meiryo" charset="-128"/>
              </a:rPr>
              <a:t>Malicious request</a:t>
            </a:r>
          </a:p>
        </p:txBody>
      </p:sp>
      <p:cxnSp>
        <p:nvCxnSpPr>
          <p:cNvPr id="20" name="Straight Arrow Connector 19"/>
          <p:cNvCxnSpPr/>
          <p:nvPr/>
        </p:nvCxnSpPr>
        <p:spPr>
          <a:xfrm flipV="1">
            <a:off x="6477866" y="1927054"/>
            <a:ext cx="0" cy="166789"/>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5439229" y="1927053"/>
            <a:ext cx="2079289" cy="1178097"/>
            <a:chOff x="5439229" y="1927053"/>
            <a:chExt cx="2079289" cy="1140440"/>
          </a:xfrm>
        </p:grpSpPr>
        <p:cxnSp>
          <p:nvCxnSpPr>
            <p:cNvPr id="22" name="Straight Arrow Connector 21"/>
            <p:cNvCxnSpPr/>
            <p:nvPr/>
          </p:nvCxnSpPr>
          <p:spPr>
            <a:xfrm flipV="1">
              <a:off x="5439229" y="1927053"/>
              <a:ext cx="0" cy="1140440"/>
            </a:xfrm>
            <a:prstGeom prst="straightConnector1">
              <a:avLst/>
            </a:prstGeom>
            <a:ln w="254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518518" y="1927053"/>
              <a:ext cx="0" cy="1140440"/>
            </a:xfrm>
            <a:prstGeom prst="straightConnector1">
              <a:avLst/>
            </a:prstGeom>
            <a:ln w="25400" cap="rnd">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H="1">
            <a:off x="6477866" y="1869997"/>
            <a:ext cx="1043681"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6361596" y="2213874"/>
            <a:ext cx="232540" cy="232540"/>
            <a:chOff x="3000375" y="5676900"/>
            <a:chExt cx="657225" cy="657225"/>
          </a:xfrm>
        </p:grpSpPr>
        <p:sp>
          <p:nvSpPr>
            <p:cNvPr id="26"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sp>
          <p:nvSpPr>
            <p:cNvPr id="27"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sp>
          <p:nvSpPr>
            <p:cNvPr id="28"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29" name="Group 28"/>
          <p:cNvGrpSpPr/>
          <p:nvPr/>
        </p:nvGrpSpPr>
        <p:grpSpPr>
          <a:xfrm>
            <a:off x="6235747" y="2347520"/>
            <a:ext cx="478036" cy="757629"/>
            <a:chOff x="2134525" y="2834549"/>
            <a:chExt cx="478036" cy="940338"/>
          </a:xfrm>
        </p:grpSpPr>
        <p:cxnSp>
          <p:nvCxnSpPr>
            <p:cNvPr id="30" name="Straight Arrow Connector 29"/>
            <p:cNvCxnSpPr/>
            <p:nvPr/>
          </p:nvCxnSpPr>
          <p:spPr>
            <a:xfrm flipV="1">
              <a:off x="2134525" y="2876891"/>
              <a:ext cx="0" cy="897996"/>
            </a:xfrm>
            <a:prstGeom prst="straightConnector1">
              <a:avLst/>
            </a:prstGeom>
            <a:ln w="25400" cap="rnd">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612561" y="2834549"/>
              <a:ext cx="0" cy="940338"/>
            </a:xfrm>
            <a:prstGeom prst="straightConnector1">
              <a:avLst/>
            </a:prstGeom>
            <a:ln w="25400" cap="rnd">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 name="Group 31"/>
          <p:cNvGrpSpPr>
            <a:grpSpLocks noChangeAspect="1"/>
          </p:cNvGrpSpPr>
          <p:nvPr/>
        </p:nvGrpSpPr>
        <p:grpSpPr>
          <a:xfrm>
            <a:off x="6330198" y="2702302"/>
            <a:ext cx="128016" cy="128016"/>
            <a:chOff x="3000375" y="5676900"/>
            <a:chExt cx="657225" cy="657225"/>
          </a:xfrm>
        </p:grpSpPr>
        <p:sp>
          <p:nvSpPr>
            <p:cNvPr id="33" name="Freeform 25"/>
            <p:cNvSpPr>
              <a:spLocks noChangeArrowheads="1"/>
            </p:cNvSpPr>
            <p:nvPr/>
          </p:nvSpPr>
          <p:spPr bwMode="auto">
            <a:xfrm>
              <a:off x="3000375" y="5676900"/>
              <a:ext cx="657225" cy="657225"/>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sp>
          <p:nvSpPr>
            <p:cNvPr id="34" name="Freeform 26"/>
            <p:cNvSpPr>
              <a:spLocks noChangeArrowheads="1"/>
            </p:cNvSpPr>
            <p:nvPr/>
          </p:nvSpPr>
          <p:spPr bwMode="auto">
            <a:xfrm>
              <a:off x="3278188" y="6096000"/>
              <a:ext cx="101600"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sp>
          <p:nvSpPr>
            <p:cNvPr id="35" name="Freeform 27"/>
            <p:cNvSpPr>
              <a:spLocks noChangeArrowheads="1"/>
            </p:cNvSpPr>
            <p:nvPr/>
          </p:nvSpPr>
          <p:spPr bwMode="auto">
            <a:xfrm>
              <a:off x="3194050" y="5805488"/>
              <a:ext cx="271463"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36" name="Group 35"/>
          <p:cNvGrpSpPr>
            <a:grpSpLocks noChangeAspect="1"/>
          </p:cNvGrpSpPr>
          <p:nvPr/>
        </p:nvGrpSpPr>
        <p:grpSpPr>
          <a:xfrm>
            <a:off x="6502599" y="2926232"/>
            <a:ext cx="128016" cy="128016"/>
            <a:chOff x="3000379" y="5676890"/>
            <a:chExt cx="657226" cy="657224"/>
          </a:xfrm>
        </p:grpSpPr>
        <p:sp>
          <p:nvSpPr>
            <p:cNvPr id="37" name="Freeform 25"/>
            <p:cNvSpPr>
              <a:spLocks noChangeArrowheads="1"/>
            </p:cNvSpPr>
            <p:nvPr/>
          </p:nvSpPr>
          <p:spPr bwMode="auto">
            <a:xfrm>
              <a:off x="3000379" y="5676890"/>
              <a:ext cx="657226" cy="657224"/>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sp>
          <p:nvSpPr>
            <p:cNvPr id="38" name="Freeform 26"/>
            <p:cNvSpPr>
              <a:spLocks noChangeArrowheads="1"/>
            </p:cNvSpPr>
            <p:nvPr/>
          </p:nvSpPr>
          <p:spPr bwMode="auto">
            <a:xfrm>
              <a:off x="3278192" y="6095993"/>
              <a:ext cx="101601" cy="101600"/>
            </a:xfrm>
            <a:custGeom>
              <a:avLst/>
              <a:gdLst>
                <a:gd name="T0" fmla="*/ 226 w 283"/>
                <a:gd name="T1" fmla="*/ 282 h 283"/>
                <a:gd name="T2" fmla="*/ 56 w 283"/>
                <a:gd name="T3" fmla="*/ 282 h 283"/>
                <a:gd name="T4" fmla="*/ 0 w 283"/>
                <a:gd name="T5" fmla="*/ 226 h 283"/>
                <a:gd name="T6" fmla="*/ 0 w 283"/>
                <a:gd name="T7" fmla="*/ 56 h 283"/>
                <a:gd name="T8" fmla="*/ 56 w 283"/>
                <a:gd name="T9" fmla="*/ 0 h 283"/>
                <a:gd name="T10" fmla="*/ 226 w 283"/>
                <a:gd name="T11" fmla="*/ 0 h 283"/>
                <a:gd name="T12" fmla="*/ 282 w 283"/>
                <a:gd name="T13" fmla="*/ 56 h 283"/>
                <a:gd name="T14" fmla="*/ 282 w 283"/>
                <a:gd name="T15" fmla="*/ 226 h 283"/>
                <a:gd name="T16" fmla="*/ 226 w 283"/>
                <a:gd name="T17" fmla="*/ 2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3">
                  <a:moveTo>
                    <a:pt x="226" y="282"/>
                  </a:moveTo>
                  <a:lnTo>
                    <a:pt x="56" y="282"/>
                  </a:lnTo>
                  <a:cubicBezTo>
                    <a:pt x="25" y="282"/>
                    <a:pt x="0" y="257"/>
                    <a:pt x="0" y="226"/>
                  </a:cubicBezTo>
                  <a:lnTo>
                    <a:pt x="0" y="56"/>
                  </a:lnTo>
                  <a:cubicBezTo>
                    <a:pt x="0" y="25"/>
                    <a:pt x="25" y="0"/>
                    <a:pt x="56" y="0"/>
                  </a:cubicBezTo>
                  <a:lnTo>
                    <a:pt x="226" y="0"/>
                  </a:lnTo>
                  <a:cubicBezTo>
                    <a:pt x="257" y="0"/>
                    <a:pt x="282" y="25"/>
                    <a:pt x="282" y="56"/>
                  </a:cubicBezTo>
                  <a:lnTo>
                    <a:pt x="282" y="226"/>
                  </a:lnTo>
                  <a:cubicBezTo>
                    <a:pt x="282" y="257"/>
                    <a:pt x="257" y="282"/>
                    <a:pt x="226" y="28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sp>
          <p:nvSpPr>
            <p:cNvPr id="39" name="Freeform 27"/>
            <p:cNvSpPr>
              <a:spLocks noChangeArrowheads="1"/>
            </p:cNvSpPr>
            <p:nvPr/>
          </p:nvSpPr>
          <p:spPr bwMode="auto">
            <a:xfrm>
              <a:off x="3194052" y="5805490"/>
              <a:ext cx="271462" cy="269875"/>
            </a:xfrm>
            <a:custGeom>
              <a:avLst/>
              <a:gdLst>
                <a:gd name="T0" fmla="*/ 468 w 754"/>
                <a:gd name="T1" fmla="*/ 748 h 749"/>
                <a:gd name="T2" fmla="*/ 287 w 754"/>
                <a:gd name="T3" fmla="*/ 748 h 749"/>
                <a:gd name="T4" fmla="*/ 231 w 754"/>
                <a:gd name="T5" fmla="*/ 680 h 749"/>
                <a:gd name="T6" fmla="*/ 375 w 754"/>
                <a:gd name="T7" fmla="*/ 482 h 749"/>
                <a:gd name="T8" fmla="*/ 471 w 754"/>
                <a:gd name="T9" fmla="*/ 389 h 749"/>
                <a:gd name="T10" fmla="*/ 417 w 754"/>
                <a:gd name="T11" fmla="*/ 305 h 749"/>
                <a:gd name="T12" fmla="*/ 282 w 754"/>
                <a:gd name="T13" fmla="*/ 389 h 749"/>
                <a:gd name="T14" fmla="*/ 225 w 754"/>
                <a:gd name="T15" fmla="*/ 440 h 749"/>
                <a:gd name="T16" fmla="*/ 56 w 754"/>
                <a:gd name="T17" fmla="*/ 440 h 749"/>
                <a:gd name="T18" fmla="*/ 0 w 754"/>
                <a:gd name="T19" fmla="*/ 384 h 749"/>
                <a:gd name="T20" fmla="*/ 358 w 754"/>
                <a:gd name="T21" fmla="*/ 11 h 749"/>
                <a:gd name="T22" fmla="*/ 753 w 754"/>
                <a:gd name="T23" fmla="*/ 386 h 749"/>
                <a:gd name="T24" fmla="*/ 677 w 754"/>
                <a:gd name="T25" fmla="*/ 598 h 749"/>
                <a:gd name="T26" fmla="*/ 561 w 754"/>
                <a:gd name="T27" fmla="*/ 680 h 749"/>
                <a:gd name="T28" fmla="*/ 519 w 754"/>
                <a:gd name="T29" fmla="*/ 714 h 749"/>
                <a:gd name="T30" fmla="*/ 468 w 754"/>
                <a:gd name="T31" fmla="*/ 748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749">
                  <a:moveTo>
                    <a:pt x="468" y="748"/>
                  </a:moveTo>
                  <a:cubicBezTo>
                    <a:pt x="423" y="748"/>
                    <a:pt x="335" y="748"/>
                    <a:pt x="287" y="748"/>
                  </a:cubicBezTo>
                  <a:cubicBezTo>
                    <a:pt x="259" y="748"/>
                    <a:pt x="231" y="731"/>
                    <a:pt x="231" y="680"/>
                  </a:cubicBezTo>
                  <a:cubicBezTo>
                    <a:pt x="231" y="607"/>
                    <a:pt x="259" y="530"/>
                    <a:pt x="375" y="482"/>
                  </a:cubicBezTo>
                  <a:cubicBezTo>
                    <a:pt x="414" y="465"/>
                    <a:pt x="471" y="449"/>
                    <a:pt x="471" y="389"/>
                  </a:cubicBezTo>
                  <a:cubicBezTo>
                    <a:pt x="471" y="353"/>
                    <a:pt x="451" y="319"/>
                    <a:pt x="417" y="305"/>
                  </a:cubicBezTo>
                  <a:cubicBezTo>
                    <a:pt x="350" y="274"/>
                    <a:pt x="282" y="324"/>
                    <a:pt x="282" y="389"/>
                  </a:cubicBezTo>
                  <a:cubicBezTo>
                    <a:pt x="282" y="389"/>
                    <a:pt x="275" y="440"/>
                    <a:pt x="225" y="440"/>
                  </a:cubicBezTo>
                  <a:cubicBezTo>
                    <a:pt x="174" y="440"/>
                    <a:pt x="98" y="440"/>
                    <a:pt x="56" y="440"/>
                  </a:cubicBezTo>
                  <a:cubicBezTo>
                    <a:pt x="14" y="440"/>
                    <a:pt x="0" y="403"/>
                    <a:pt x="0" y="384"/>
                  </a:cubicBezTo>
                  <a:cubicBezTo>
                    <a:pt x="0" y="197"/>
                    <a:pt x="155" y="22"/>
                    <a:pt x="358" y="11"/>
                  </a:cubicBezTo>
                  <a:cubicBezTo>
                    <a:pt x="575" y="0"/>
                    <a:pt x="753" y="175"/>
                    <a:pt x="753" y="386"/>
                  </a:cubicBezTo>
                  <a:cubicBezTo>
                    <a:pt x="753" y="480"/>
                    <a:pt x="728" y="539"/>
                    <a:pt x="677" y="598"/>
                  </a:cubicBezTo>
                  <a:cubicBezTo>
                    <a:pt x="652" y="629"/>
                    <a:pt x="601" y="660"/>
                    <a:pt x="561" y="680"/>
                  </a:cubicBezTo>
                  <a:cubicBezTo>
                    <a:pt x="539" y="691"/>
                    <a:pt x="525" y="700"/>
                    <a:pt x="519" y="714"/>
                  </a:cubicBezTo>
                  <a:cubicBezTo>
                    <a:pt x="510" y="739"/>
                    <a:pt x="493" y="748"/>
                    <a:pt x="468" y="7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cxnSp>
        <p:nvCxnSpPr>
          <p:cNvPr id="40" name="Straight Connector 39"/>
          <p:cNvCxnSpPr/>
          <p:nvPr/>
        </p:nvCxnSpPr>
        <p:spPr>
          <a:xfrm>
            <a:off x="6569684" y="2567435"/>
            <a:ext cx="161340" cy="372190"/>
          </a:xfrm>
          <a:prstGeom prst="line">
            <a:avLst/>
          </a:prstGeom>
          <a:noFill/>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6229154" y="2081432"/>
            <a:ext cx="497424" cy="497424"/>
          </a:xfrm>
          <a:prstGeom prst="ellipse">
            <a:avLst/>
          </a:prstGeom>
          <a:noFill/>
          <a:ln w="635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grpSp>
        <p:nvGrpSpPr>
          <p:cNvPr id="42" name="Group 41"/>
          <p:cNvGrpSpPr>
            <a:grpSpLocks noChangeAspect="1"/>
          </p:cNvGrpSpPr>
          <p:nvPr/>
        </p:nvGrpSpPr>
        <p:grpSpPr>
          <a:xfrm>
            <a:off x="5776058" y="2234742"/>
            <a:ext cx="131959" cy="131959"/>
            <a:chOff x="4036402" y="2468665"/>
            <a:chExt cx="229313" cy="229313"/>
          </a:xfrm>
        </p:grpSpPr>
        <p:sp>
          <p:nvSpPr>
            <p:cNvPr id="43" name="Oval 42"/>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44"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45" name="Group 44"/>
          <p:cNvGrpSpPr>
            <a:grpSpLocks noChangeAspect="1"/>
          </p:cNvGrpSpPr>
          <p:nvPr/>
        </p:nvGrpSpPr>
        <p:grpSpPr>
          <a:xfrm>
            <a:off x="5776058" y="2693113"/>
            <a:ext cx="131959" cy="131959"/>
            <a:chOff x="4036402" y="2468665"/>
            <a:chExt cx="229313" cy="229313"/>
          </a:xfrm>
        </p:grpSpPr>
        <p:sp>
          <p:nvSpPr>
            <p:cNvPr id="46" name="Oval 45"/>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47"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48" name="Group 47"/>
          <p:cNvGrpSpPr>
            <a:grpSpLocks noChangeAspect="1"/>
          </p:cNvGrpSpPr>
          <p:nvPr/>
        </p:nvGrpSpPr>
        <p:grpSpPr>
          <a:xfrm>
            <a:off x="6010452" y="2005505"/>
            <a:ext cx="131959" cy="131959"/>
            <a:chOff x="4036402" y="2468665"/>
            <a:chExt cx="229313" cy="229313"/>
          </a:xfrm>
        </p:grpSpPr>
        <p:sp>
          <p:nvSpPr>
            <p:cNvPr id="49" name="Oval 48"/>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50" name="Freeform 49"/>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51" name="Group 50"/>
          <p:cNvGrpSpPr>
            <a:grpSpLocks noChangeAspect="1"/>
          </p:cNvGrpSpPr>
          <p:nvPr/>
        </p:nvGrpSpPr>
        <p:grpSpPr>
          <a:xfrm>
            <a:off x="6010452" y="2463897"/>
            <a:ext cx="131959" cy="131959"/>
            <a:chOff x="4036402" y="2468665"/>
            <a:chExt cx="229313" cy="229313"/>
          </a:xfrm>
        </p:grpSpPr>
        <p:sp>
          <p:nvSpPr>
            <p:cNvPr id="52" name="Oval 51"/>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53"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54" name="Group 53"/>
          <p:cNvGrpSpPr>
            <a:grpSpLocks noChangeAspect="1"/>
          </p:cNvGrpSpPr>
          <p:nvPr/>
        </p:nvGrpSpPr>
        <p:grpSpPr>
          <a:xfrm>
            <a:off x="6010452" y="2922289"/>
            <a:ext cx="131959" cy="131959"/>
            <a:chOff x="4036402" y="2468665"/>
            <a:chExt cx="229313" cy="229313"/>
          </a:xfrm>
        </p:grpSpPr>
        <p:sp>
          <p:nvSpPr>
            <p:cNvPr id="55" name="Oval 54"/>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56"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57" name="Group 56"/>
          <p:cNvGrpSpPr>
            <a:grpSpLocks noChangeAspect="1"/>
          </p:cNvGrpSpPr>
          <p:nvPr/>
        </p:nvGrpSpPr>
        <p:grpSpPr>
          <a:xfrm>
            <a:off x="5541664" y="2005505"/>
            <a:ext cx="131959" cy="131959"/>
            <a:chOff x="4036402" y="2468665"/>
            <a:chExt cx="229313" cy="229313"/>
          </a:xfrm>
        </p:grpSpPr>
        <p:sp>
          <p:nvSpPr>
            <p:cNvPr id="58" name="Oval 57"/>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59"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60" name="Group 59"/>
          <p:cNvGrpSpPr>
            <a:grpSpLocks noChangeAspect="1"/>
          </p:cNvGrpSpPr>
          <p:nvPr/>
        </p:nvGrpSpPr>
        <p:grpSpPr>
          <a:xfrm>
            <a:off x="5541664" y="2463897"/>
            <a:ext cx="131959" cy="131959"/>
            <a:chOff x="4036402" y="2468665"/>
            <a:chExt cx="229313" cy="229313"/>
          </a:xfrm>
        </p:grpSpPr>
        <p:sp>
          <p:nvSpPr>
            <p:cNvPr id="61" name="Oval 60"/>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62"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63" name="Group 62"/>
          <p:cNvGrpSpPr>
            <a:grpSpLocks noChangeAspect="1"/>
          </p:cNvGrpSpPr>
          <p:nvPr/>
        </p:nvGrpSpPr>
        <p:grpSpPr>
          <a:xfrm>
            <a:off x="5541664" y="2922289"/>
            <a:ext cx="131959" cy="131959"/>
            <a:chOff x="4036402" y="2468665"/>
            <a:chExt cx="229313" cy="229313"/>
          </a:xfrm>
        </p:grpSpPr>
        <p:sp>
          <p:nvSpPr>
            <p:cNvPr id="64" name="Oval 63"/>
            <p:cNvSpPr/>
            <p:nvPr/>
          </p:nvSpPr>
          <p:spPr>
            <a:xfrm>
              <a:off x="4036402" y="2468665"/>
              <a:ext cx="229313" cy="229313"/>
            </a:xfrm>
            <a:prstGeom prst="ellipse">
              <a:avLst/>
            </a:prstGeom>
            <a:solidFill>
              <a:schemeClr val="accent6"/>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65" name="Freeform 46"/>
            <p:cNvSpPr>
              <a:spLocks noChangeArrowheads="1"/>
            </p:cNvSpPr>
            <p:nvPr/>
          </p:nvSpPr>
          <p:spPr bwMode="auto">
            <a:xfrm>
              <a:off x="4081886" y="2529521"/>
              <a:ext cx="138344" cy="107601"/>
            </a:xfrm>
            <a:custGeom>
              <a:avLst/>
              <a:gdLst>
                <a:gd name="T0" fmla="*/ 116 w 117"/>
                <a:gd name="T1" fmla="*/ 19 h 91"/>
                <a:gd name="T2" fmla="*/ 114 w 117"/>
                <a:gd name="T3" fmla="*/ 24 h 91"/>
                <a:gd name="T4" fmla="*/ 61 w 117"/>
                <a:gd name="T5" fmla="*/ 77 h 91"/>
                <a:gd name="T6" fmla="*/ 50 w 117"/>
                <a:gd name="T7" fmla="*/ 88 h 91"/>
                <a:gd name="T8" fmla="*/ 45 w 117"/>
                <a:gd name="T9" fmla="*/ 90 h 91"/>
                <a:gd name="T10" fmla="*/ 40 w 117"/>
                <a:gd name="T11" fmla="*/ 88 h 91"/>
                <a:gd name="T12" fmla="*/ 29 w 117"/>
                <a:gd name="T13" fmla="*/ 77 h 91"/>
                <a:gd name="T14" fmla="*/ 3 w 117"/>
                <a:gd name="T15" fmla="*/ 51 h 91"/>
                <a:gd name="T16" fmla="*/ 0 w 117"/>
                <a:gd name="T17" fmla="*/ 45 h 91"/>
                <a:gd name="T18" fmla="*/ 3 w 117"/>
                <a:gd name="T19" fmla="*/ 40 h 91"/>
                <a:gd name="T20" fmla="*/ 13 w 117"/>
                <a:gd name="T21" fmla="*/ 29 h 91"/>
                <a:gd name="T22" fmla="*/ 18 w 117"/>
                <a:gd name="T23" fmla="*/ 27 h 91"/>
                <a:gd name="T24" fmla="*/ 24 w 117"/>
                <a:gd name="T25" fmla="*/ 29 h 91"/>
                <a:gd name="T26" fmla="*/ 45 w 117"/>
                <a:gd name="T27" fmla="*/ 51 h 91"/>
                <a:gd name="T28" fmla="*/ 93 w 117"/>
                <a:gd name="T29" fmla="*/ 3 h 91"/>
                <a:gd name="T30" fmla="*/ 98 w 117"/>
                <a:gd name="T31" fmla="*/ 0 h 91"/>
                <a:gd name="T32" fmla="*/ 103 w 117"/>
                <a:gd name="T33" fmla="*/ 3 h 91"/>
                <a:gd name="T34" fmla="*/ 114 w 117"/>
                <a:gd name="T35" fmla="*/ 13 h 91"/>
                <a:gd name="T36" fmla="*/ 116 w 117"/>
                <a:gd name="T37" fmla="*/ 1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91">
                  <a:moveTo>
                    <a:pt x="116" y="19"/>
                  </a:moveTo>
                  <a:cubicBezTo>
                    <a:pt x="116" y="21"/>
                    <a:pt x="116" y="21"/>
                    <a:pt x="114" y="24"/>
                  </a:cubicBezTo>
                  <a:lnTo>
                    <a:pt x="61" y="77"/>
                  </a:lnTo>
                  <a:lnTo>
                    <a:pt x="50" y="88"/>
                  </a:lnTo>
                  <a:cubicBezTo>
                    <a:pt x="48" y="90"/>
                    <a:pt x="48" y="90"/>
                    <a:pt x="45" y="90"/>
                  </a:cubicBezTo>
                  <a:cubicBezTo>
                    <a:pt x="42" y="90"/>
                    <a:pt x="42" y="90"/>
                    <a:pt x="40" y="88"/>
                  </a:cubicBezTo>
                  <a:lnTo>
                    <a:pt x="29" y="77"/>
                  </a:lnTo>
                  <a:lnTo>
                    <a:pt x="3" y="51"/>
                  </a:lnTo>
                  <a:cubicBezTo>
                    <a:pt x="0" y="48"/>
                    <a:pt x="0" y="48"/>
                    <a:pt x="0" y="45"/>
                  </a:cubicBezTo>
                  <a:cubicBezTo>
                    <a:pt x="0" y="43"/>
                    <a:pt x="0" y="43"/>
                    <a:pt x="3" y="40"/>
                  </a:cubicBezTo>
                  <a:lnTo>
                    <a:pt x="13" y="29"/>
                  </a:lnTo>
                  <a:cubicBezTo>
                    <a:pt x="16" y="27"/>
                    <a:pt x="16" y="27"/>
                    <a:pt x="18" y="27"/>
                  </a:cubicBezTo>
                  <a:cubicBezTo>
                    <a:pt x="21" y="27"/>
                    <a:pt x="21" y="27"/>
                    <a:pt x="24" y="29"/>
                  </a:cubicBezTo>
                  <a:lnTo>
                    <a:pt x="45" y="51"/>
                  </a:lnTo>
                  <a:lnTo>
                    <a:pt x="93" y="3"/>
                  </a:lnTo>
                  <a:cubicBezTo>
                    <a:pt x="95" y="0"/>
                    <a:pt x="95" y="0"/>
                    <a:pt x="98" y="0"/>
                  </a:cubicBezTo>
                  <a:cubicBezTo>
                    <a:pt x="101" y="0"/>
                    <a:pt x="101" y="0"/>
                    <a:pt x="103" y="3"/>
                  </a:cubicBezTo>
                  <a:lnTo>
                    <a:pt x="114" y="13"/>
                  </a:lnTo>
                  <a:cubicBezTo>
                    <a:pt x="114" y="16"/>
                    <a:pt x="116" y="16"/>
                    <a:pt x="116" y="19"/>
                  </a:cubicBezTo>
                </a:path>
              </a:pathLst>
            </a:custGeom>
            <a:solidFill>
              <a:srgbClr val="FFFFFF"/>
            </a:solidFill>
            <a:ln>
              <a:noFill/>
            </a:ln>
            <a:effectLst/>
            <a:extLst>
              <a:ext uri="{91240B29-F687-4F45-9708-019B960494DF}">
                <a14:hiddenLine xmlns:a14="http://schemas.microsoft.com/office/drawing/2010/main" w="9525" cap="flat">
                  <a:solidFill>
                    <a:srgbClr val="6CC04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66" name="Group 65"/>
          <p:cNvGrpSpPr>
            <a:grpSpLocks noChangeAspect="1"/>
          </p:cNvGrpSpPr>
          <p:nvPr/>
        </p:nvGrpSpPr>
        <p:grpSpPr>
          <a:xfrm>
            <a:off x="7051599" y="2234888"/>
            <a:ext cx="128016" cy="128016"/>
            <a:chOff x="4295681" y="4399414"/>
            <a:chExt cx="229313" cy="229313"/>
          </a:xfrm>
        </p:grpSpPr>
        <p:sp>
          <p:nvSpPr>
            <p:cNvPr id="67" name="Oval 66"/>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68"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69" name="Group 68"/>
          <p:cNvGrpSpPr>
            <a:grpSpLocks noChangeAspect="1"/>
          </p:cNvGrpSpPr>
          <p:nvPr/>
        </p:nvGrpSpPr>
        <p:grpSpPr>
          <a:xfrm>
            <a:off x="7051599" y="2693405"/>
            <a:ext cx="128016" cy="128016"/>
            <a:chOff x="4295681" y="4399414"/>
            <a:chExt cx="229313" cy="229313"/>
          </a:xfrm>
        </p:grpSpPr>
        <p:sp>
          <p:nvSpPr>
            <p:cNvPr id="70" name="Oval 69"/>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71"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72" name="Group 71"/>
          <p:cNvGrpSpPr>
            <a:grpSpLocks noChangeAspect="1"/>
          </p:cNvGrpSpPr>
          <p:nvPr/>
        </p:nvGrpSpPr>
        <p:grpSpPr>
          <a:xfrm>
            <a:off x="6818140" y="2467714"/>
            <a:ext cx="128016" cy="128016"/>
            <a:chOff x="4295681" y="4399414"/>
            <a:chExt cx="229313" cy="229313"/>
          </a:xfrm>
        </p:grpSpPr>
        <p:sp>
          <p:nvSpPr>
            <p:cNvPr id="73" name="Oval 72"/>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74"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75" name="Group 74"/>
          <p:cNvGrpSpPr>
            <a:grpSpLocks noChangeAspect="1"/>
          </p:cNvGrpSpPr>
          <p:nvPr/>
        </p:nvGrpSpPr>
        <p:grpSpPr>
          <a:xfrm>
            <a:off x="6818140" y="2926232"/>
            <a:ext cx="128016" cy="128016"/>
            <a:chOff x="4295681" y="4399414"/>
            <a:chExt cx="229313" cy="229313"/>
          </a:xfrm>
        </p:grpSpPr>
        <p:sp>
          <p:nvSpPr>
            <p:cNvPr id="76" name="Oval 75"/>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77"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78" name="Group 77"/>
          <p:cNvGrpSpPr>
            <a:grpSpLocks noChangeAspect="1"/>
          </p:cNvGrpSpPr>
          <p:nvPr/>
        </p:nvGrpSpPr>
        <p:grpSpPr>
          <a:xfrm>
            <a:off x="6818140" y="2009196"/>
            <a:ext cx="128016" cy="128016"/>
            <a:chOff x="4295681" y="4399414"/>
            <a:chExt cx="229313" cy="229313"/>
          </a:xfrm>
        </p:grpSpPr>
        <p:sp>
          <p:nvSpPr>
            <p:cNvPr id="79" name="Oval 78"/>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80"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81" name="Group 80"/>
          <p:cNvGrpSpPr>
            <a:grpSpLocks noChangeAspect="1"/>
          </p:cNvGrpSpPr>
          <p:nvPr/>
        </p:nvGrpSpPr>
        <p:grpSpPr>
          <a:xfrm>
            <a:off x="7285058" y="2467714"/>
            <a:ext cx="128016" cy="128016"/>
            <a:chOff x="4295681" y="4399414"/>
            <a:chExt cx="229313" cy="229313"/>
          </a:xfrm>
        </p:grpSpPr>
        <p:sp>
          <p:nvSpPr>
            <p:cNvPr id="82" name="Oval 81"/>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83"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84" name="Group 83"/>
          <p:cNvGrpSpPr>
            <a:grpSpLocks noChangeAspect="1"/>
          </p:cNvGrpSpPr>
          <p:nvPr/>
        </p:nvGrpSpPr>
        <p:grpSpPr>
          <a:xfrm>
            <a:off x="7285058" y="2926232"/>
            <a:ext cx="128016" cy="128016"/>
            <a:chOff x="4295681" y="4399414"/>
            <a:chExt cx="229313" cy="229313"/>
          </a:xfrm>
        </p:grpSpPr>
        <p:sp>
          <p:nvSpPr>
            <p:cNvPr id="85" name="Oval 84"/>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86"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87" name="Group 86"/>
          <p:cNvGrpSpPr>
            <a:grpSpLocks noChangeAspect="1"/>
          </p:cNvGrpSpPr>
          <p:nvPr/>
        </p:nvGrpSpPr>
        <p:grpSpPr>
          <a:xfrm>
            <a:off x="7285058" y="2009196"/>
            <a:ext cx="128016" cy="128016"/>
            <a:chOff x="4295681" y="4399414"/>
            <a:chExt cx="229313" cy="229313"/>
          </a:xfrm>
        </p:grpSpPr>
        <p:sp>
          <p:nvSpPr>
            <p:cNvPr id="88" name="Oval 87"/>
            <p:cNvSpPr/>
            <p:nvPr/>
          </p:nvSpPr>
          <p:spPr>
            <a:xfrm>
              <a:off x="4295681" y="4399414"/>
              <a:ext cx="229313" cy="229313"/>
            </a:xfrm>
            <a:prstGeom prst="ellipse">
              <a:avLst/>
            </a:prstGeom>
            <a:solidFill>
              <a:schemeClr val="accent4"/>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89" name="Freeform 93"/>
            <p:cNvSpPr>
              <a:spLocks noChangeArrowheads="1"/>
            </p:cNvSpPr>
            <p:nvPr/>
          </p:nvSpPr>
          <p:spPr bwMode="auto">
            <a:xfrm>
              <a:off x="4353976" y="4457709"/>
              <a:ext cx="112722" cy="112723"/>
            </a:xfrm>
            <a:custGeom>
              <a:avLst/>
              <a:gdLst>
                <a:gd name="T0" fmla="*/ 69 w 96"/>
                <a:gd name="T1" fmla="*/ 47 h 96"/>
                <a:gd name="T2" fmla="*/ 93 w 96"/>
                <a:gd name="T3" fmla="*/ 23 h 96"/>
                <a:gd name="T4" fmla="*/ 93 w 96"/>
                <a:gd name="T5" fmla="*/ 13 h 96"/>
                <a:gd name="T6" fmla="*/ 82 w 96"/>
                <a:gd name="T7" fmla="*/ 2 h 96"/>
                <a:gd name="T8" fmla="*/ 71 w 96"/>
                <a:gd name="T9" fmla="*/ 2 h 96"/>
                <a:gd name="T10" fmla="*/ 48 w 96"/>
                <a:gd name="T11" fmla="*/ 26 h 96"/>
                <a:gd name="T12" fmla="*/ 24 w 96"/>
                <a:gd name="T13" fmla="*/ 2 h 96"/>
                <a:gd name="T14" fmla="*/ 13 w 96"/>
                <a:gd name="T15" fmla="*/ 2 h 96"/>
                <a:gd name="T16" fmla="*/ 3 w 96"/>
                <a:gd name="T17" fmla="*/ 13 h 96"/>
                <a:gd name="T18" fmla="*/ 3 w 96"/>
                <a:gd name="T19" fmla="*/ 23 h 96"/>
                <a:gd name="T20" fmla="*/ 26 w 96"/>
                <a:gd name="T21" fmla="*/ 47 h 96"/>
                <a:gd name="T22" fmla="*/ 3 w 96"/>
                <a:gd name="T23" fmla="*/ 71 h 96"/>
                <a:gd name="T24" fmla="*/ 3 w 96"/>
                <a:gd name="T25" fmla="*/ 82 h 96"/>
                <a:gd name="T26" fmla="*/ 13 w 96"/>
                <a:gd name="T27" fmla="*/ 92 h 96"/>
                <a:gd name="T28" fmla="*/ 24 w 96"/>
                <a:gd name="T29" fmla="*/ 92 h 96"/>
                <a:gd name="T30" fmla="*/ 48 w 96"/>
                <a:gd name="T31" fmla="*/ 68 h 96"/>
                <a:gd name="T32" fmla="*/ 71 w 96"/>
                <a:gd name="T33" fmla="*/ 92 h 96"/>
                <a:gd name="T34" fmla="*/ 82 w 96"/>
                <a:gd name="T35" fmla="*/ 92 h 96"/>
                <a:gd name="T36" fmla="*/ 93 w 96"/>
                <a:gd name="T37" fmla="*/ 82 h 96"/>
                <a:gd name="T38" fmla="*/ 93 w 96"/>
                <a:gd name="T39" fmla="*/ 71 h 96"/>
                <a:gd name="T40" fmla="*/ 69 w 96"/>
                <a:gd name="T4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69" y="47"/>
                  </a:moveTo>
                  <a:lnTo>
                    <a:pt x="93" y="23"/>
                  </a:lnTo>
                  <a:cubicBezTo>
                    <a:pt x="95" y="21"/>
                    <a:pt x="95" y="15"/>
                    <a:pt x="93" y="13"/>
                  </a:cubicBezTo>
                  <a:lnTo>
                    <a:pt x="82" y="2"/>
                  </a:lnTo>
                  <a:cubicBezTo>
                    <a:pt x="79" y="0"/>
                    <a:pt x="74" y="0"/>
                    <a:pt x="71" y="2"/>
                  </a:cubicBezTo>
                  <a:lnTo>
                    <a:pt x="48" y="26"/>
                  </a:lnTo>
                  <a:lnTo>
                    <a:pt x="24" y="2"/>
                  </a:lnTo>
                  <a:cubicBezTo>
                    <a:pt x="21" y="0"/>
                    <a:pt x="16" y="0"/>
                    <a:pt x="13" y="2"/>
                  </a:cubicBezTo>
                  <a:lnTo>
                    <a:pt x="3" y="13"/>
                  </a:lnTo>
                  <a:cubicBezTo>
                    <a:pt x="0" y="15"/>
                    <a:pt x="0" y="21"/>
                    <a:pt x="3" y="23"/>
                  </a:cubicBezTo>
                  <a:lnTo>
                    <a:pt x="26" y="47"/>
                  </a:lnTo>
                  <a:lnTo>
                    <a:pt x="3" y="71"/>
                  </a:lnTo>
                  <a:cubicBezTo>
                    <a:pt x="0" y="74"/>
                    <a:pt x="0" y="79"/>
                    <a:pt x="3" y="82"/>
                  </a:cubicBezTo>
                  <a:lnTo>
                    <a:pt x="13" y="92"/>
                  </a:lnTo>
                  <a:cubicBezTo>
                    <a:pt x="16" y="95"/>
                    <a:pt x="21" y="95"/>
                    <a:pt x="24" y="92"/>
                  </a:cubicBezTo>
                  <a:lnTo>
                    <a:pt x="48" y="68"/>
                  </a:lnTo>
                  <a:lnTo>
                    <a:pt x="71" y="92"/>
                  </a:lnTo>
                  <a:cubicBezTo>
                    <a:pt x="74" y="95"/>
                    <a:pt x="79" y="95"/>
                    <a:pt x="82" y="92"/>
                  </a:cubicBezTo>
                  <a:lnTo>
                    <a:pt x="93" y="82"/>
                  </a:lnTo>
                  <a:cubicBezTo>
                    <a:pt x="95" y="79"/>
                    <a:pt x="95" y="74"/>
                    <a:pt x="93" y="71"/>
                  </a:cubicBezTo>
                  <a:lnTo>
                    <a:pt x="69" y="47"/>
                  </a:lnTo>
                </a:path>
              </a:pathLst>
            </a:custGeom>
            <a:solidFill>
              <a:srgbClr val="FFFFFF"/>
            </a:solidFill>
            <a:ln>
              <a:noFill/>
            </a:ln>
            <a:effectLst/>
            <a:extLst>
              <a:ext uri="{91240B29-F687-4F45-9708-019B960494DF}">
                <a14:hiddenLine xmlns:a14="http://schemas.microsoft.com/office/drawing/2010/main" w="9525" cap="rnd">
                  <a:solidFill>
                    <a:srgbClr val="333333"/>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grpSp>
      <p:grpSp>
        <p:nvGrpSpPr>
          <p:cNvPr id="90" name="Group 89"/>
          <p:cNvGrpSpPr/>
          <p:nvPr/>
        </p:nvGrpSpPr>
        <p:grpSpPr>
          <a:xfrm>
            <a:off x="6192444" y="766984"/>
            <a:ext cx="560930" cy="712442"/>
            <a:chOff x="4255303" y="2142300"/>
            <a:chExt cx="560930" cy="712442"/>
          </a:xfrm>
        </p:grpSpPr>
        <p:sp>
          <p:nvSpPr>
            <p:cNvPr id="91" name="Freeform 90"/>
            <p:cNvSpPr>
              <a:spLocks noChangeArrowheads="1"/>
            </p:cNvSpPr>
            <p:nvPr/>
          </p:nvSpPr>
          <p:spPr bwMode="auto">
            <a:xfrm>
              <a:off x="4255303" y="2142300"/>
              <a:ext cx="560930" cy="712442"/>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8100" cap="rnd">
              <a:solidFill>
                <a:schemeClr val="accent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92" name="Freeform 91"/>
            <p:cNvSpPr>
              <a:spLocks noChangeArrowheads="1"/>
            </p:cNvSpPr>
            <p:nvPr/>
          </p:nvSpPr>
          <p:spPr bwMode="auto">
            <a:xfrm>
              <a:off x="4361418" y="2293118"/>
              <a:ext cx="376559" cy="293513"/>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grpSp>
      <p:sp>
        <p:nvSpPr>
          <p:cNvPr id="93" name="Freeform 25"/>
          <p:cNvSpPr>
            <a:spLocks noChangeArrowheads="1"/>
          </p:cNvSpPr>
          <p:nvPr/>
        </p:nvSpPr>
        <p:spPr bwMode="auto">
          <a:xfrm>
            <a:off x="6203867" y="3160819"/>
            <a:ext cx="128016" cy="128016"/>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chemeClr val="bg1">
              <a:lumMod val="75000"/>
            </a:schemeClr>
          </a:solidFill>
          <a:ln>
            <a:noFill/>
          </a:ln>
          <a:effectLs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sp>
        <p:nvSpPr>
          <p:cNvPr id="94" name="Freeform 25"/>
          <p:cNvSpPr>
            <a:spLocks noChangeArrowheads="1"/>
          </p:cNvSpPr>
          <p:nvPr/>
        </p:nvSpPr>
        <p:spPr bwMode="auto">
          <a:xfrm>
            <a:off x="6627733" y="3160819"/>
            <a:ext cx="128016" cy="128016"/>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chemeClr val="bg1">
              <a:lumMod val="75000"/>
            </a:schemeClr>
          </a:solidFill>
          <a:ln>
            <a:noFill/>
          </a:ln>
          <a:effectLs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sp>
        <p:nvSpPr>
          <p:cNvPr id="95" name="Freeform 25"/>
          <p:cNvSpPr>
            <a:spLocks noChangeArrowheads="1"/>
          </p:cNvSpPr>
          <p:nvPr/>
        </p:nvSpPr>
        <p:spPr bwMode="auto">
          <a:xfrm>
            <a:off x="6437326" y="3384749"/>
            <a:ext cx="128016" cy="128016"/>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chemeClr val="bg1">
              <a:lumMod val="75000"/>
            </a:schemeClr>
          </a:solidFill>
          <a:ln>
            <a:noFill/>
          </a:ln>
          <a:effectLs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sp>
        <p:nvSpPr>
          <p:cNvPr id="96" name="Oval 95"/>
          <p:cNvSpPr/>
          <p:nvPr/>
        </p:nvSpPr>
        <p:spPr>
          <a:xfrm>
            <a:off x="6009517" y="3375560"/>
            <a:ext cx="131959" cy="131959"/>
          </a:xfrm>
          <a:prstGeom prst="ellipse">
            <a:avLst/>
          </a:prstGeom>
          <a:solidFill>
            <a:schemeClr val="bg1">
              <a:lumMod val="75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97" name="Oval 96"/>
          <p:cNvSpPr/>
          <p:nvPr/>
        </p:nvSpPr>
        <p:spPr>
          <a:xfrm>
            <a:off x="7285058" y="3375852"/>
            <a:ext cx="128016" cy="128016"/>
          </a:xfrm>
          <a:prstGeom prst="ellipse">
            <a:avLst/>
          </a:prstGeom>
          <a:solidFill>
            <a:schemeClr val="bg1">
              <a:lumMod val="75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98" name="Freeform 25"/>
          <p:cNvSpPr>
            <a:spLocks noChangeArrowheads="1"/>
          </p:cNvSpPr>
          <p:nvPr/>
        </p:nvSpPr>
        <p:spPr bwMode="auto">
          <a:xfrm>
            <a:off x="6861192" y="3384749"/>
            <a:ext cx="128016" cy="128016"/>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chemeClr val="bg1">
              <a:lumMod val="75000"/>
            </a:schemeClr>
          </a:solidFill>
          <a:ln>
            <a:noFill/>
          </a:ln>
          <a:effectLs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sp>
        <p:nvSpPr>
          <p:cNvPr id="99" name="Freeform 25"/>
          <p:cNvSpPr>
            <a:spLocks noChangeArrowheads="1"/>
          </p:cNvSpPr>
          <p:nvPr/>
        </p:nvSpPr>
        <p:spPr bwMode="auto">
          <a:xfrm>
            <a:off x="6190615" y="3610891"/>
            <a:ext cx="128016" cy="128016"/>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chemeClr val="bg1">
              <a:lumMod val="75000"/>
            </a:schemeClr>
          </a:solidFill>
          <a:ln>
            <a:noFill/>
          </a:ln>
          <a:effectLs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sp>
        <p:nvSpPr>
          <p:cNvPr id="100" name="Oval 99"/>
          <p:cNvSpPr/>
          <p:nvPr/>
        </p:nvSpPr>
        <p:spPr>
          <a:xfrm>
            <a:off x="7051599" y="3601994"/>
            <a:ext cx="128016" cy="128016"/>
          </a:xfrm>
          <a:prstGeom prst="ellipse">
            <a:avLst/>
          </a:prstGeom>
          <a:solidFill>
            <a:schemeClr val="bg1">
              <a:lumMod val="75000"/>
            </a:schemeClr>
          </a:solidFill>
          <a:ln w="127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101" name="Freeform 25"/>
          <p:cNvSpPr>
            <a:spLocks noChangeArrowheads="1"/>
          </p:cNvSpPr>
          <p:nvPr/>
        </p:nvSpPr>
        <p:spPr bwMode="auto">
          <a:xfrm>
            <a:off x="6627733" y="3610891"/>
            <a:ext cx="128016" cy="128016"/>
          </a:xfrm>
          <a:custGeom>
            <a:avLst/>
            <a:gdLst>
              <a:gd name="T0" fmla="*/ 1824 w 1825"/>
              <a:gd name="T1" fmla="*/ 912 h 1824"/>
              <a:gd name="T2" fmla="*/ 1701 w 1825"/>
              <a:gd name="T3" fmla="*/ 1368 h 1824"/>
              <a:gd name="T4" fmla="*/ 1368 w 1825"/>
              <a:gd name="T5" fmla="*/ 1701 h 1824"/>
              <a:gd name="T6" fmla="*/ 912 w 1825"/>
              <a:gd name="T7" fmla="*/ 1823 h 1824"/>
              <a:gd name="T8" fmla="*/ 456 w 1825"/>
              <a:gd name="T9" fmla="*/ 1701 h 1824"/>
              <a:gd name="T10" fmla="*/ 123 w 1825"/>
              <a:gd name="T11" fmla="*/ 1368 h 1824"/>
              <a:gd name="T12" fmla="*/ 0 w 1825"/>
              <a:gd name="T13" fmla="*/ 912 h 1824"/>
              <a:gd name="T14" fmla="*/ 123 w 1825"/>
              <a:gd name="T15" fmla="*/ 456 h 1824"/>
              <a:gd name="T16" fmla="*/ 456 w 1825"/>
              <a:gd name="T17" fmla="*/ 123 h 1824"/>
              <a:gd name="T18" fmla="*/ 912 w 1825"/>
              <a:gd name="T19" fmla="*/ 0 h 1824"/>
              <a:gd name="T20" fmla="*/ 1368 w 1825"/>
              <a:gd name="T21" fmla="*/ 123 h 1824"/>
              <a:gd name="T22" fmla="*/ 1701 w 1825"/>
              <a:gd name="T23" fmla="*/ 456 h 1824"/>
              <a:gd name="T24" fmla="*/ 1824 w 1825"/>
              <a:gd name="T25" fmla="*/ 912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5" h="1824">
                <a:moveTo>
                  <a:pt x="1824" y="912"/>
                </a:moveTo>
                <a:cubicBezTo>
                  <a:pt x="1824" y="1080"/>
                  <a:pt x="1785" y="1223"/>
                  <a:pt x="1701" y="1368"/>
                </a:cubicBezTo>
                <a:cubicBezTo>
                  <a:pt x="1617" y="1514"/>
                  <a:pt x="1513" y="1617"/>
                  <a:pt x="1368" y="1701"/>
                </a:cubicBezTo>
                <a:cubicBezTo>
                  <a:pt x="1222" y="1785"/>
                  <a:pt x="1080" y="1823"/>
                  <a:pt x="912" y="1823"/>
                </a:cubicBezTo>
                <a:cubicBezTo>
                  <a:pt x="744" y="1823"/>
                  <a:pt x="601" y="1785"/>
                  <a:pt x="456" y="1701"/>
                </a:cubicBezTo>
                <a:cubicBezTo>
                  <a:pt x="310" y="1617"/>
                  <a:pt x="206" y="1514"/>
                  <a:pt x="123" y="1368"/>
                </a:cubicBezTo>
                <a:cubicBezTo>
                  <a:pt x="39" y="1223"/>
                  <a:pt x="0" y="1080"/>
                  <a:pt x="0" y="912"/>
                </a:cubicBezTo>
                <a:cubicBezTo>
                  <a:pt x="0" y="744"/>
                  <a:pt x="39" y="602"/>
                  <a:pt x="123" y="456"/>
                </a:cubicBezTo>
                <a:cubicBezTo>
                  <a:pt x="206" y="311"/>
                  <a:pt x="310" y="207"/>
                  <a:pt x="456" y="123"/>
                </a:cubicBezTo>
                <a:cubicBezTo>
                  <a:pt x="601" y="40"/>
                  <a:pt x="744" y="0"/>
                  <a:pt x="912" y="0"/>
                </a:cubicBezTo>
                <a:cubicBezTo>
                  <a:pt x="1080" y="0"/>
                  <a:pt x="1222" y="40"/>
                  <a:pt x="1368" y="123"/>
                </a:cubicBezTo>
                <a:cubicBezTo>
                  <a:pt x="1513" y="207"/>
                  <a:pt x="1617" y="311"/>
                  <a:pt x="1701" y="456"/>
                </a:cubicBezTo>
                <a:cubicBezTo>
                  <a:pt x="1785" y="602"/>
                  <a:pt x="1824" y="744"/>
                  <a:pt x="1824" y="912"/>
                </a:cubicBezTo>
              </a:path>
            </a:pathLst>
          </a:custGeom>
          <a:solidFill>
            <a:schemeClr val="bg1">
              <a:lumMod val="75000"/>
            </a:schemeClr>
          </a:solidFill>
          <a:ln>
            <a:noFill/>
          </a:ln>
          <a:effectLst/>
          <a:extLst/>
        </p:spPr>
        <p:txBody>
          <a:bodyPr wrap="none" anchor="ctr"/>
          <a:lstStyle/>
          <a:p>
            <a:pPr defTabSz="914400" fontAlgn="auto">
              <a:spcBef>
                <a:spcPts val="0"/>
              </a:spcBef>
              <a:spcAft>
                <a:spcPts val="0"/>
              </a:spcAft>
            </a:pPr>
            <a:endParaRPr kumimoji="1" lang="en-US">
              <a:solidFill>
                <a:srgbClr val="676767"/>
              </a:solidFill>
              <a:latin typeface="Meiryo" charset="-128"/>
              <a:ea typeface="Meiryo" charset="-128"/>
              <a:cs typeface="Meiryo" charset="-128"/>
            </a:endParaRPr>
          </a:p>
        </p:txBody>
      </p:sp>
      <p:sp>
        <p:nvSpPr>
          <p:cNvPr id="102" name="Freeform 101"/>
          <p:cNvSpPr/>
          <p:nvPr/>
        </p:nvSpPr>
        <p:spPr>
          <a:xfrm>
            <a:off x="5235507" y="3557374"/>
            <a:ext cx="916861" cy="787119"/>
          </a:xfrm>
          <a:custGeom>
            <a:avLst/>
            <a:gdLst>
              <a:gd name="connsiteX0" fmla="*/ 299616 w 1065473"/>
              <a:gd name="connsiteY0" fmla="*/ 0 h 914702"/>
              <a:gd name="connsiteX1" fmla="*/ 763329 w 1065473"/>
              <a:gd name="connsiteY1" fmla="*/ 0 h 914702"/>
              <a:gd name="connsiteX2" fmla="*/ 763329 w 1065473"/>
              <a:gd name="connsiteY2" fmla="*/ 75590 h 914702"/>
              <a:gd name="connsiteX3" fmla="*/ 828677 w 1065473"/>
              <a:gd name="connsiteY3" fmla="*/ 75590 h 914702"/>
              <a:gd name="connsiteX4" fmla="*/ 828677 w 1065473"/>
              <a:gd name="connsiteY4" fmla="*/ 339308 h 914702"/>
              <a:gd name="connsiteX5" fmla="*/ 1065473 w 1065473"/>
              <a:gd name="connsiteY5" fmla="*/ 339308 h 914702"/>
              <a:gd name="connsiteX6" fmla="*/ 1065473 w 1065473"/>
              <a:gd name="connsiteY6" fmla="*/ 914701 h 914702"/>
              <a:gd name="connsiteX7" fmla="*/ 828677 w 1065473"/>
              <a:gd name="connsiteY7" fmla="*/ 914701 h 914702"/>
              <a:gd name="connsiteX8" fmla="*/ 828677 w 1065473"/>
              <a:gd name="connsiteY8" fmla="*/ 914702 h 914702"/>
              <a:gd name="connsiteX9" fmla="*/ 584332 w 1065473"/>
              <a:gd name="connsiteY9" fmla="*/ 914702 h 914702"/>
              <a:gd name="connsiteX10" fmla="*/ 234269 w 1065473"/>
              <a:gd name="connsiteY10" fmla="*/ 914702 h 914702"/>
              <a:gd name="connsiteX11" fmla="*/ 0 w 1065473"/>
              <a:gd name="connsiteY11" fmla="*/ 914702 h 914702"/>
              <a:gd name="connsiteX12" fmla="*/ 0 w 1065473"/>
              <a:gd name="connsiteY12" fmla="*/ 200588 h 914702"/>
              <a:gd name="connsiteX13" fmla="*/ 234269 w 1065473"/>
              <a:gd name="connsiteY13" fmla="*/ 200588 h 914702"/>
              <a:gd name="connsiteX14" fmla="*/ 234269 w 1065473"/>
              <a:gd name="connsiteY14" fmla="*/ 75590 h 914702"/>
              <a:gd name="connsiteX15" fmla="*/ 299616 w 1065473"/>
              <a:gd name="connsiteY15" fmla="*/ 75590 h 91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473" h="914702">
                <a:moveTo>
                  <a:pt x="299616" y="0"/>
                </a:moveTo>
                <a:lnTo>
                  <a:pt x="763329" y="0"/>
                </a:lnTo>
                <a:lnTo>
                  <a:pt x="763329" y="75590"/>
                </a:lnTo>
                <a:lnTo>
                  <a:pt x="828677" y="75590"/>
                </a:lnTo>
                <a:lnTo>
                  <a:pt x="828677" y="339308"/>
                </a:lnTo>
                <a:lnTo>
                  <a:pt x="1065473" y="339308"/>
                </a:lnTo>
                <a:lnTo>
                  <a:pt x="1065473" y="914701"/>
                </a:lnTo>
                <a:lnTo>
                  <a:pt x="828677" y="914701"/>
                </a:lnTo>
                <a:lnTo>
                  <a:pt x="828677" y="914702"/>
                </a:lnTo>
                <a:lnTo>
                  <a:pt x="584332" y="914702"/>
                </a:lnTo>
                <a:lnTo>
                  <a:pt x="234269" y="914702"/>
                </a:lnTo>
                <a:lnTo>
                  <a:pt x="0" y="914702"/>
                </a:lnTo>
                <a:lnTo>
                  <a:pt x="0" y="200588"/>
                </a:lnTo>
                <a:lnTo>
                  <a:pt x="234269" y="200588"/>
                </a:lnTo>
                <a:lnTo>
                  <a:pt x="234269" y="75590"/>
                </a:lnTo>
                <a:lnTo>
                  <a:pt x="299616" y="75590"/>
                </a:ln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r>
              <a:rPr kumimoji="1" lang="en-US" smtClean="0">
                <a:solidFill>
                  <a:srgbClr val="FFFFFF"/>
                </a:solidFill>
                <a:latin typeface="Meiryo" charset="-128"/>
                <a:ea typeface="Meiryo" charset="-128"/>
                <a:cs typeface="Meiryo" charset="-128"/>
              </a:rPr>
              <a:t> </a:t>
            </a:r>
            <a:endParaRPr kumimoji="1" lang="en-US" dirty="0" smtClean="0">
              <a:solidFill>
                <a:srgbClr val="FFFFFF"/>
              </a:solidFill>
              <a:latin typeface="Meiryo" charset="-128"/>
              <a:ea typeface="Meiryo" charset="-128"/>
              <a:cs typeface="Meiryo" charset="-128"/>
            </a:endParaRPr>
          </a:p>
        </p:txBody>
      </p:sp>
      <p:sp>
        <p:nvSpPr>
          <p:cNvPr id="103" name="Rectangle 102"/>
          <p:cNvSpPr/>
          <p:nvPr/>
        </p:nvSpPr>
        <p:spPr>
          <a:xfrm>
            <a:off x="4823265" y="4289353"/>
            <a:ext cx="2085770" cy="299354"/>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104" name="Freeform 103"/>
          <p:cNvSpPr/>
          <p:nvPr/>
        </p:nvSpPr>
        <p:spPr>
          <a:xfrm>
            <a:off x="6290022" y="3998862"/>
            <a:ext cx="501357" cy="345632"/>
          </a:xfrm>
          <a:custGeom>
            <a:avLst/>
            <a:gdLst>
              <a:gd name="connsiteX0" fmla="*/ 76064 w 582621"/>
              <a:gd name="connsiteY0" fmla="*/ 0 h 401655"/>
              <a:gd name="connsiteX1" fmla="*/ 502358 w 582621"/>
              <a:gd name="connsiteY1" fmla="*/ 0 h 401655"/>
              <a:gd name="connsiteX2" fmla="*/ 561854 w 582621"/>
              <a:gd name="connsiteY2" fmla="*/ 59496 h 401655"/>
              <a:gd name="connsiteX3" fmla="*/ 561854 w 582621"/>
              <a:gd name="connsiteY3" fmla="*/ 278539 h 401655"/>
              <a:gd name="connsiteX4" fmla="*/ 569550 w 582621"/>
              <a:gd name="connsiteY4" fmla="*/ 278539 h 401655"/>
              <a:gd name="connsiteX5" fmla="*/ 582621 w 582621"/>
              <a:gd name="connsiteY5" fmla="*/ 291610 h 401655"/>
              <a:gd name="connsiteX6" fmla="*/ 582621 w 582621"/>
              <a:gd name="connsiteY6" fmla="*/ 388584 h 401655"/>
              <a:gd name="connsiteX7" fmla="*/ 569550 w 582621"/>
              <a:gd name="connsiteY7" fmla="*/ 401655 h 401655"/>
              <a:gd name="connsiteX8" fmla="*/ 13071 w 582621"/>
              <a:gd name="connsiteY8" fmla="*/ 401655 h 401655"/>
              <a:gd name="connsiteX9" fmla="*/ 0 w 582621"/>
              <a:gd name="connsiteY9" fmla="*/ 388584 h 401655"/>
              <a:gd name="connsiteX10" fmla="*/ 0 w 582621"/>
              <a:gd name="connsiteY10" fmla="*/ 291610 h 401655"/>
              <a:gd name="connsiteX11" fmla="*/ 13071 w 582621"/>
              <a:gd name="connsiteY11" fmla="*/ 278539 h 401655"/>
              <a:gd name="connsiteX12" fmla="*/ 16568 w 582621"/>
              <a:gd name="connsiteY12" fmla="*/ 278539 h 401655"/>
              <a:gd name="connsiteX13" fmla="*/ 16568 w 582621"/>
              <a:gd name="connsiteY13" fmla="*/ 59496 h 401655"/>
              <a:gd name="connsiteX14" fmla="*/ 76064 w 582621"/>
              <a:gd name="connsiteY14" fmla="*/ 0 h 40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2621" h="401655">
                <a:moveTo>
                  <a:pt x="76064" y="0"/>
                </a:moveTo>
                <a:lnTo>
                  <a:pt x="502358" y="0"/>
                </a:lnTo>
                <a:cubicBezTo>
                  <a:pt x="535217" y="0"/>
                  <a:pt x="561854" y="26637"/>
                  <a:pt x="561854" y="59496"/>
                </a:cubicBezTo>
                <a:lnTo>
                  <a:pt x="561854" y="278539"/>
                </a:lnTo>
                <a:lnTo>
                  <a:pt x="569550" y="278539"/>
                </a:lnTo>
                <a:cubicBezTo>
                  <a:pt x="576769" y="278539"/>
                  <a:pt x="582621" y="284391"/>
                  <a:pt x="582621" y="291610"/>
                </a:cubicBezTo>
                <a:lnTo>
                  <a:pt x="582621" y="388584"/>
                </a:lnTo>
                <a:cubicBezTo>
                  <a:pt x="582621" y="395803"/>
                  <a:pt x="576769" y="401655"/>
                  <a:pt x="569550" y="401655"/>
                </a:cubicBezTo>
                <a:lnTo>
                  <a:pt x="13071" y="401655"/>
                </a:lnTo>
                <a:cubicBezTo>
                  <a:pt x="5852" y="401655"/>
                  <a:pt x="0" y="395803"/>
                  <a:pt x="0" y="388584"/>
                </a:cubicBezTo>
                <a:lnTo>
                  <a:pt x="0" y="291610"/>
                </a:lnTo>
                <a:cubicBezTo>
                  <a:pt x="0" y="284391"/>
                  <a:pt x="5852" y="278539"/>
                  <a:pt x="13071" y="278539"/>
                </a:cubicBezTo>
                <a:lnTo>
                  <a:pt x="16568" y="278539"/>
                </a:lnTo>
                <a:lnTo>
                  <a:pt x="16568" y="59496"/>
                </a:lnTo>
                <a:cubicBezTo>
                  <a:pt x="16568" y="26637"/>
                  <a:pt x="43205" y="0"/>
                  <a:pt x="76064" y="0"/>
                </a:cubicBezTo>
                <a:close/>
              </a:path>
            </a:pathLst>
          </a:cu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r>
              <a:rPr kumimoji="1" lang="en-US" smtClean="0">
                <a:solidFill>
                  <a:srgbClr val="FFFFFF"/>
                </a:solidFill>
                <a:latin typeface="Meiryo" charset="-128"/>
                <a:ea typeface="Meiryo" charset="-128"/>
                <a:cs typeface="Meiryo" charset="-128"/>
              </a:rPr>
              <a:t> </a:t>
            </a:r>
            <a:endParaRPr kumimoji="1" lang="en-US" dirty="0" smtClean="0">
              <a:solidFill>
                <a:srgbClr val="FFFFFF"/>
              </a:solidFill>
              <a:latin typeface="Meiryo" charset="-128"/>
              <a:ea typeface="Meiryo" charset="-128"/>
              <a:cs typeface="Meiryo" charset="-128"/>
            </a:endParaRPr>
          </a:p>
        </p:txBody>
      </p:sp>
      <p:grpSp>
        <p:nvGrpSpPr>
          <p:cNvPr id="105" name="Group 104"/>
          <p:cNvGrpSpPr/>
          <p:nvPr/>
        </p:nvGrpSpPr>
        <p:grpSpPr>
          <a:xfrm>
            <a:off x="6338386" y="4047142"/>
            <a:ext cx="401017" cy="297353"/>
            <a:chOff x="2308825" y="3430843"/>
            <a:chExt cx="466017" cy="345550"/>
          </a:xfrm>
        </p:grpSpPr>
        <p:sp>
          <p:nvSpPr>
            <p:cNvPr id="106" name="Freeform 11"/>
            <p:cNvSpPr>
              <a:spLocks noChangeArrowheads="1"/>
            </p:cNvSpPr>
            <p:nvPr/>
          </p:nvSpPr>
          <p:spPr bwMode="auto">
            <a:xfrm>
              <a:off x="2329431" y="3430843"/>
              <a:ext cx="426390" cy="28373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07" name="Freeform 12"/>
            <p:cNvSpPr>
              <a:spLocks noChangeArrowheads="1"/>
            </p:cNvSpPr>
            <p:nvPr/>
          </p:nvSpPr>
          <p:spPr bwMode="auto">
            <a:xfrm>
              <a:off x="2308825" y="3714575"/>
              <a:ext cx="466017" cy="61818"/>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grpSp>
      <p:sp>
        <p:nvSpPr>
          <p:cNvPr id="108" name="Content Placeholder 17"/>
          <p:cNvSpPr txBox="1">
            <a:spLocks/>
          </p:cNvSpPr>
          <p:nvPr/>
        </p:nvSpPr>
        <p:spPr>
          <a:xfrm>
            <a:off x="5149334" y="4353557"/>
            <a:ext cx="1085814" cy="236421"/>
          </a:xfrm>
          <a:prstGeom prst="rect">
            <a:avLst/>
          </a:prstGeom>
        </p:spPr>
        <p:txBody>
          <a:bodyPr lIns="91420" tIns="45710" rIns="91420" bIns="45710" anchor="t">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kumimoji="1" lang="ja-JP" altLang="en-US" sz="1000" b="1" dirty="0" smtClean="0">
                <a:solidFill>
                  <a:srgbClr val="333333"/>
                </a:solidFill>
                <a:latin typeface="Meiryo" charset="-128"/>
                <a:ea typeface="Meiryo" charset="-128"/>
                <a:cs typeface="Meiryo" charset="-128"/>
              </a:rPr>
              <a:t>ネットワーク上</a:t>
            </a:r>
            <a:r>
              <a:rPr kumimoji="1" altLang="ja-JP" sz="1000" b="1" dirty="0" smtClean="0">
                <a:solidFill>
                  <a:srgbClr val="333333"/>
                </a:solidFill>
                <a:latin typeface="Meiryo" charset="-128"/>
                <a:ea typeface="Meiryo" charset="-128"/>
                <a:cs typeface="Meiryo" charset="-128"/>
              </a:rPr>
              <a:t/>
            </a:r>
            <a:br>
              <a:rPr kumimoji="1" altLang="ja-JP" sz="1000" b="1" dirty="0" smtClean="0">
                <a:solidFill>
                  <a:srgbClr val="333333"/>
                </a:solidFill>
                <a:latin typeface="Meiryo" charset="-128"/>
                <a:ea typeface="Meiryo" charset="-128"/>
                <a:cs typeface="Meiryo" charset="-128"/>
              </a:rPr>
            </a:br>
            <a:r>
              <a:rPr kumimoji="1" lang="ja-JP" altLang="en-US" sz="1000" b="1" dirty="0" smtClean="0">
                <a:solidFill>
                  <a:srgbClr val="333333"/>
                </a:solidFill>
                <a:latin typeface="Meiryo" charset="-128"/>
                <a:ea typeface="Meiryo" charset="-128"/>
                <a:cs typeface="Meiryo" charset="-128"/>
              </a:rPr>
              <a:t>の全デバイス</a:t>
            </a:r>
            <a:endParaRPr kumimoji="1" sz="1000" b="1" dirty="0">
              <a:solidFill>
                <a:srgbClr val="333333"/>
              </a:solidFill>
              <a:latin typeface="Meiryo" charset="-128"/>
              <a:ea typeface="Meiryo" charset="-128"/>
              <a:cs typeface="Meiryo" charset="-128"/>
            </a:endParaRPr>
          </a:p>
        </p:txBody>
      </p:sp>
      <p:sp>
        <p:nvSpPr>
          <p:cNvPr id="109" name="Content Placeholder 17"/>
          <p:cNvSpPr txBox="1">
            <a:spLocks/>
          </p:cNvSpPr>
          <p:nvPr/>
        </p:nvSpPr>
        <p:spPr>
          <a:xfrm>
            <a:off x="6130952" y="4352286"/>
            <a:ext cx="818589" cy="236421"/>
          </a:xfrm>
          <a:prstGeom prst="rect">
            <a:avLst/>
          </a:prstGeom>
        </p:spPr>
        <p:txBody>
          <a:bodyPr lIns="91420" tIns="45710" rIns="91420" bIns="45710" anchor="t">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kumimoji="1" lang="ja-JP" altLang="en-US" sz="1000" b="1" dirty="0" smtClean="0">
                <a:solidFill>
                  <a:srgbClr val="333333"/>
                </a:solidFill>
                <a:latin typeface="Meiryo" charset="-128"/>
                <a:ea typeface="Meiryo" charset="-128"/>
                <a:cs typeface="Meiryo" charset="-128"/>
              </a:rPr>
              <a:t>外に出た</a:t>
            </a:r>
            <a:r>
              <a:rPr kumimoji="1" altLang="ja-JP" sz="1000" b="1" dirty="0" smtClean="0">
                <a:solidFill>
                  <a:srgbClr val="333333"/>
                </a:solidFill>
                <a:latin typeface="Meiryo" charset="-128"/>
                <a:ea typeface="Meiryo" charset="-128"/>
                <a:cs typeface="Meiryo" charset="-128"/>
              </a:rPr>
              <a:t/>
            </a:r>
            <a:br>
              <a:rPr kumimoji="1" altLang="ja-JP" sz="1000" b="1" dirty="0" smtClean="0">
                <a:solidFill>
                  <a:srgbClr val="333333"/>
                </a:solidFill>
                <a:latin typeface="Meiryo" charset="-128"/>
                <a:ea typeface="Meiryo" charset="-128"/>
                <a:cs typeface="Meiryo" charset="-128"/>
              </a:rPr>
            </a:br>
            <a:r>
              <a:rPr kumimoji="1" lang="ja-JP" altLang="en-US" sz="1000" b="1" dirty="0" smtClean="0">
                <a:solidFill>
                  <a:srgbClr val="333333"/>
                </a:solidFill>
                <a:latin typeface="Meiryo" charset="-128"/>
                <a:ea typeface="Meiryo" charset="-128"/>
                <a:cs typeface="Meiryo" charset="-128"/>
              </a:rPr>
              <a:t>ノート</a:t>
            </a:r>
            <a:r>
              <a:rPr kumimoji="1" altLang="ja-JP" sz="1000" b="1" dirty="0" smtClean="0">
                <a:solidFill>
                  <a:srgbClr val="333333"/>
                </a:solidFill>
                <a:latin typeface="Meiryo" charset="-128"/>
                <a:ea typeface="Meiryo" charset="-128"/>
                <a:cs typeface="Meiryo" charset="-128"/>
              </a:rPr>
              <a:t>PC</a:t>
            </a:r>
            <a:endParaRPr kumimoji="1" sz="1000" b="1" dirty="0">
              <a:solidFill>
                <a:srgbClr val="333333"/>
              </a:solidFill>
              <a:latin typeface="Meiryo" charset="-128"/>
              <a:ea typeface="Meiryo" charset="-128"/>
              <a:cs typeface="Meiryo" charset="-128"/>
            </a:endParaRPr>
          </a:p>
        </p:txBody>
      </p:sp>
      <p:grpSp>
        <p:nvGrpSpPr>
          <p:cNvPr id="110" name="Group 109"/>
          <p:cNvGrpSpPr/>
          <p:nvPr/>
        </p:nvGrpSpPr>
        <p:grpSpPr>
          <a:xfrm>
            <a:off x="7077435" y="3849356"/>
            <a:ext cx="518480" cy="495138"/>
            <a:chOff x="3167665" y="2626472"/>
            <a:chExt cx="602519" cy="575394"/>
          </a:xfrm>
        </p:grpSpPr>
        <p:sp>
          <p:nvSpPr>
            <p:cNvPr id="111" name="Rectangle 110"/>
            <p:cNvSpPr/>
            <p:nvPr/>
          </p:nvSpPr>
          <p:spPr>
            <a:xfrm>
              <a:off x="3167665" y="2695000"/>
              <a:ext cx="602519" cy="506866"/>
            </a:xfrm>
            <a:prstGeom prst="rect">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112" name="Line 2"/>
            <p:cNvSpPr>
              <a:spLocks noChangeShapeType="1"/>
            </p:cNvSpPr>
            <p:nvPr/>
          </p:nvSpPr>
          <p:spPr bwMode="auto">
            <a:xfrm>
              <a:off x="3291484" y="2818347"/>
              <a:ext cx="0" cy="109644"/>
            </a:xfrm>
            <a:prstGeom prst="line">
              <a:avLst/>
            </a:prstGeom>
            <a:noFill/>
            <a:ln w="25400" cap="rnd">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13" name="Freeform 3"/>
            <p:cNvSpPr>
              <a:spLocks noChangeArrowheads="1"/>
            </p:cNvSpPr>
            <p:nvPr/>
          </p:nvSpPr>
          <p:spPr bwMode="auto">
            <a:xfrm>
              <a:off x="3360010" y="3160980"/>
              <a:ext cx="219241" cy="36576"/>
            </a:xfrm>
            <a:custGeom>
              <a:avLst/>
              <a:gdLst>
                <a:gd name="T0" fmla="*/ 2257 w 4516"/>
                <a:gd name="T1" fmla="*/ 847 h 848"/>
                <a:gd name="T2" fmla="*/ 0 w 4516"/>
                <a:gd name="T3" fmla="*/ 847 h 848"/>
                <a:gd name="T4" fmla="*/ 0 w 4516"/>
                <a:gd name="T5" fmla="*/ 0 h 848"/>
                <a:gd name="T6" fmla="*/ 4515 w 4516"/>
                <a:gd name="T7" fmla="*/ 0 h 848"/>
                <a:gd name="T8" fmla="*/ 4515 w 4516"/>
                <a:gd name="T9" fmla="*/ 847 h 848"/>
                <a:gd name="T10" fmla="*/ 2257 w 4516"/>
                <a:gd name="T11" fmla="*/ 847 h 848"/>
                <a:gd name="connsiteX0" fmla="*/ 4998 w 9998"/>
                <a:gd name="connsiteY0" fmla="*/ 9988 h 9988"/>
                <a:gd name="connsiteX1" fmla="*/ 0 w 9998"/>
                <a:gd name="connsiteY1" fmla="*/ 9988 h 9988"/>
                <a:gd name="connsiteX2" fmla="*/ 0 w 9998"/>
                <a:gd name="connsiteY2" fmla="*/ 0 h 9988"/>
                <a:gd name="connsiteX3" fmla="*/ 9998 w 9998"/>
                <a:gd name="connsiteY3" fmla="*/ 0 h 9988"/>
                <a:gd name="connsiteX4" fmla="*/ 9998 w 9998"/>
                <a:gd name="connsiteY4" fmla="*/ 9988 h 9988"/>
                <a:gd name="connsiteX0" fmla="*/ 0 w 10000"/>
                <a:gd name="connsiteY0" fmla="*/ 10000 h 10000"/>
                <a:gd name="connsiteX1" fmla="*/ 0 w 10000"/>
                <a:gd name="connsiteY1" fmla="*/ 0 h 10000"/>
                <a:gd name="connsiteX2" fmla="*/ 10000 w 10000"/>
                <a:gd name="connsiteY2" fmla="*/ 0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0" y="0"/>
                  </a:lnTo>
                  <a:lnTo>
                    <a:pt x="10000" y="0"/>
                  </a:lnTo>
                  <a:lnTo>
                    <a:pt x="10000" y="10000"/>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14" name="Freeform 4"/>
            <p:cNvSpPr>
              <a:spLocks noChangeArrowheads="1"/>
            </p:cNvSpPr>
            <p:nvPr/>
          </p:nvSpPr>
          <p:spPr bwMode="auto">
            <a:xfrm>
              <a:off x="3236662" y="281834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15" name="Line 5"/>
            <p:cNvSpPr>
              <a:spLocks noChangeShapeType="1"/>
            </p:cNvSpPr>
            <p:nvPr/>
          </p:nvSpPr>
          <p:spPr bwMode="auto">
            <a:xfrm>
              <a:off x="3291484" y="2996517"/>
              <a:ext cx="0" cy="109644"/>
            </a:xfrm>
            <a:prstGeom prst="line">
              <a:avLst/>
            </a:prstGeom>
            <a:noFill/>
            <a:ln w="25400" cap="rnd">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16" name="Freeform 6"/>
            <p:cNvSpPr>
              <a:spLocks noChangeArrowheads="1"/>
            </p:cNvSpPr>
            <p:nvPr/>
          </p:nvSpPr>
          <p:spPr bwMode="auto">
            <a:xfrm>
              <a:off x="3236662" y="2996517"/>
              <a:ext cx="109642" cy="109642"/>
            </a:xfrm>
            <a:custGeom>
              <a:avLst/>
              <a:gdLst>
                <a:gd name="T0" fmla="*/ 1129 w 2258"/>
                <a:gd name="T1" fmla="*/ 2257 h 2258"/>
                <a:gd name="T2" fmla="*/ 0 w 2258"/>
                <a:gd name="T3" fmla="*/ 2257 h 2258"/>
                <a:gd name="T4" fmla="*/ 0 w 2258"/>
                <a:gd name="T5" fmla="*/ 0 h 2258"/>
                <a:gd name="T6" fmla="*/ 2257 w 2258"/>
                <a:gd name="T7" fmla="*/ 0 h 2258"/>
                <a:gd name="T8" fmla="*/ 2257 w 2258"/>
                <a:gd name="T9" fmla="*/ 2257 h 2258"/>
                <a:gd name="T10" fmla="*/ 1129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9" y="2257"/>
                  </a:moveTo>
                  <a:lnTo>
                    <a:pt x="0" y="2257"/>
                  </a:lnTo>
                  <a:lnTo>
                    <a:pt x="0" y="0"/>
                  </a:lnTo>
                  <a:lnTo>
                    <a:pt x="2257" y="0"/>
                  </a:lnTo>
                  <a:lnTo>
                    <a:pt x="2257"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17" name="Line 7"/>
            <p:cNvSpPr>
              <a:spLocks noChangeShapeType="1"/>
            </p:cNvSpPr>
            <p:nvPr/>
          </p:nvSpPr>
          <p:spPr bwMode="auto">
            <a:xfrm>
              <a:off x="3647607" y="2996517"/>
              <a:ext cx="0" cy="109642"/>
            </a:xfrm>
            <a:prstGeom prst="line">
              <a:avLst/>
            </a:prstGeom>
            <a:noFill/>
            <a:ln w="25400" cap="rnd">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18" name="Freeform 8"/>
            <p:cNvSpPr>
              <a:spLocks noChangeArrowheads="1"/>
            </p:cNvSpPr>
            <p:nvPr/>
          </p:nvSpPr>
          <p:spPr bwMode="auto">
            <a:xfrm>
              <a:off x="3592785" y="299651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19" name="Line 9"/>
            <p:cNvSpPr>
              <a:spLocks noChangeShapeType="1"/>
            </p:cNvSpPr>
            <p:nvPr/>
          </p:nvSpPr>
          <p:spPr bwMode="auto">
            <a:xfrm>
              <a:off x="3469439" y="2818347"/>
              <a:ext cx="0" cy="109642"/>
            </a:xfrm>
            <a:prstGeom prst="line">
              <a:avLst/>
            </a:prstGeom>
            <a:noFill/>
            <a:ln w="25400" cap="rnd">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20" name="Freeform 10"/>
            <p:cNvSpPr>
              <a:spLocks noChangeArrowheads="1"/>
            </p:cNvSpPr>
            <p:nvPr/>
          </p:nvSpPr>
          <p:spPr bwMode="auto">
            <a:xfrm>
              <a:off x="3414830" y="2818347"/>
              <a:ext cx="109642" cy="109642"/>
            </a:xfrm>
            <a:custGeom>
              <a:avLst/>
              <a:gdLst>
                <a:gd name="T0" fmla="*/ 1128 w 2258"/>
                <a:gd name="T1" fmla="*/ 2257 h 2258"/>
                <a:gd name="T2" fmla="*/ 0 w 2258"/>
                <a:gd name="T3" fmla="*/ 2257 h 2258"/>
                <a:gd name="T4" fmla="*/ 0 w 2258"/>
                <a:gd name="T5" fmla="*/ 0 h 2258"/>
                <a:gd name="T6" fmla="*/ 2257 w 2258"/>
                <a:gd name="T7" fmla="*/ 0 h 2258"/>
                <a:gd name="T8" fmla="*/ 2257 w 2258"/>
                <a:gd name="T9" fmla="*/ 2257 h 2258"/>
                <a:gd name="T10" fmla="*/ 1128 w 2258"/>
                <a:gd name="T11" fmla="*/ 2257 h 2258"/>
              </a:gdLst>
              <a:ahLst/>
              <a:cxnLst>
                <a:cxn ang="0">
                  <a:pos x="T0" y="T1"/>
                </a:cxn>
                <a:cxn ang="0">
                  <a:pos x="T2" y="T3"/>
                </a:cxn>
                <a:cxn ang="0">
                  <a:pos x="T4" y="T5"/>
                </a:cxn>
                <a:cxn ang="0">
                  <a:pos x="T6" y="T7"/>
                </a:cxn>
                <a:cxn ang="0">
                  <a:pos x="T8" y="T9"/>
                </a:cxn>
                <a:cxn ang="0">
                  <a:pos x="T10" y="T11"/>
                </a:cxn>
              </a:cxnLst>
              <a:rect l="0" t="0" r="r" b="b"/>
              <a:pathLst>
                <a:path w="2258" h="2258">
                  <a:moveTo>
                    <a:pt x="1128" y="2257"/>
                  </a:moveTo>
                  <a:lnTo>
                    <a:pt x="0" y="2257"/>
                  </a:lnTo>
                  <a:lnTo>
                    <a:pt x="0" y="0"/>
                  </a:lnTo>
                  <a:lnTo>
                    <a:pt x="2257" y="0"/>
                  </a:lnTo>
                  <a:lnTo>
                    <a:pt x="2257" y="2257"/>
                  </a:lnTo>
                  <a:lnTo>
                    <a:pt x="1128" y="2257"/>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21" name="Line 11"/>
            <p:cNvSpPr>
              <a:spLocks noChangeShapeType="1"/>
            </p:cNvSpPr>
            <p:nvPr/>
          </p:nvSpPr>
          <p:spPr bwMode="auto">
            <a:xfrm>
              <a:off x="3647607" y="2818347"/>
              <a:ext cx="0" cy="109642"/>
            </a:xfrm>
            <a:prstGeom prst="line">
              <a:avLst/>
            </a:prstGeom>
            <a:noFill/>
            <a:ln w="25400" cap="rnd">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22" name="Freeform 12"/>
            <p:cNvSpPr>
              <a:spLocks noChangeArrowheads="1"/>
            </p:cNvSpPr>
            <p:nvPr/>
          </p:nvSpPr>
          <p:spPr bwMode="auto">
            <a:xfrm>
              <a:off x="3592785" y="2818347"/>
              <a:ext cx="109642" cy="109642"/>
            </a:xfrm>
            <a:custGeom>
              <a:avLst/>
              <a:gdLst>
                <a:gd name="T0" fmla="*/ 1129 w 2259"/>
                <a:gd name="T1" fmla="*/ 2257 h 2258"/>
                <a:gd name="T2" fmla="*/ 0 w 2259"/>
                <a:gd name="T3" fmla="*/ 2257 h 2258"/>
                <a:gd name="T4" fmla="*/ 0 w 2259"/>
                <a:gd name="T5" fmla="*/ 0 h 2258"/>
                <a:gd name="T6" fmla="*/ 2258 w 2259"/>
                <a:gd name="T7" fmla="*/ 0 h 2258"/>
                <a:gd name="T8" fmla="*/ 2258 w 2259"/>
                <a:gd name="T9" fmla="*/ 2257 h 2258"/>
                <a:gd name="T10" fmla="*/ 1129 w 2259"/>
                <a:gd name="T11" fmla="*/ 2257 h 2258"/>
              </a:gdLst>
              <a:ahLst/>
              <a:cxnLst>
                <a:cxn ang="0">
                  <a:pos x="T0" y="T1"/>
                </a:cxn>
                <a:cxn ang="0">
                  <a:pos x="T2" y="T3"/>
                </a:cxn>
                <a:cxn ang="0">
                  <a:pos x="T4" y="T5"/>
                </a:cxn>
                <a:cxn ang="0">
                  <a:pos x="T6" y="T7"/>
                </a:cxn>
                <a:cxn ang="0">
                  <a:pos x="T8" y="T9"/>
                </a:cxn>
                <a:cxn ang="0">
                  <a:pos x="T10" y="T11"/>
                </a:cxn>
              </a:cxnLst>
              <a:rect l="0" t="0" r="r" b="b"/>
              <a:pathLst>
                <a:path w="2259" h="2258">
                  <a:moveTo>
                    <a:pt x="1129" y="2257"/>
                  </a:moveTo>
                  <a:lnTo>
                    <a:pt x="0" y="2257"/>
                  </a:lnTo>
                  <a:lnTo>
                    <a:pt x="0" y="0"/>
                  </a:lnTo>
                  <a:lnTo>
                    <a:pt x="2258" y="0"/>
                  </a:lnTo>
                  <a:lnTo>
                    <a:pt x="2258" y="2257"/>
                  </a:lnTo>
                  <a:lnTo>
                    <a:pt x="1129" y="2257"/>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23" name="Freeform 13"/>
            <p:cNvSpPr>
              <a:spLocks noChangeArrowheads="1"/>
            </p:cNvSpPr>
            <p:nvPr/>
          </p:nvSpPr>
          <p:spPr bwMode="auto">
            <a:xfrm>
              <a:off x="3414830" y="2996517"/>
              <a:ext cx="109642" cy="164464"/>
            </a:xfrm>
            <a:custGeom>
              <a:avLst/>
              <a:gdLst>
                <a:gd name="T0" fmla="*/ 1128 w 2258"/>
                <a:gd name="T1" fmla="*/ 3386 h 3387"/>
                <a:gd name="T2" fmla="*/ 0 w 2258"/>
                <a:gd name="T3" fmla="*/ 3386 h 3387"/>
                <a:gd name="T4" fmla="*/ 0 w 2258"/>
                <a:gd name="T5" fmla="*/ 0 h 3387"/>
                <a:gd name="T6" fmla="*/ 2257 w 2258"/>
                <a:gd name="T7" fmla="*/ 0 h 3387"/>
                <a:gd name="T8" fmla="*/ 2257 w 2258"/>
                <a:gd name="T9" fmla="*/ 3386 h 3387"/>
                <a:gd name="T10" fmla="*/ 1128 w 2258"/>
                <a:gd name="T11" fmla="*/ 3386 h 3387"/>
              </a:gdLst>
              <a:ahLst/>
              <a:cxnLst>
                <a:cxn ang="0">
                  <a:pos x="T0" y="T1"/>
                </a:cxn>
                <a:cxn ang="0">
                  <a:pos x="T2" y="T3"/>
                </a:cxn>
                <a:cxn ang="0">
                  <a:pos x="T4" y="T5"/>
                </a:cxn>
                <a:cxn ang="0">
                  <a:pos x="T6" y="T7"/>
                </a:cxn>
                <a:cxn ang="0">
                  <a:pos x="T8" y="T9"/>
                </a:cxn>
                <a:cxn ang="0">
                  <a:pos x="T10" y="T11"/>
                </a:cxn>
              </a:cxnLst>
              <a:rect l="0" t="0" r="r" b="b"/>
              <a:pathLst>
                <a:path w="2258" h="3387">
                  <a:moveTo>
                    <a:pt x="1128" y="3386"/>
                  </a:moveTo>
                  <a:lnTo>
                    <a:pt x="0" y="3386"/>
                  </a:lnTo>
                  <a:lnTo>
                    <a:pt x="0" y="0"/>
                  </a:lnTo>
                  <a:lnTo>
                    <a:pt x="2257" y="0"/>
                  </a:lnTo>
                  <a:lnTo>
                    <a:pt x="2257" y="3386"/>
                  </a:lnTo>
                  <a:lnTo>
                    <a:pt x="1128" y="3386"/>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24" name="Line 14"/>
            <p:cNvSpPr>
              <a:spLocks noChangeShapeType="1"/>
            </p:cNvSpPr>
            <p:nvPr/>
          </p:nvSpPr>
          <p:spPr bwMode="auto">
            <a:xfrm>
              <a:off x="3168135" y="2749820"/>
              <a:ext cx="602049" cy="0"/>
            </a:xfrm>
            <a:prstGeom prst="line">
              <a:avLst/>
            </a:prstGeom>
            <a:noFill/>
            <a:ln w="25400" cap="rnd">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25" name="Freeform 15"/>
            <p:cNvSpPr>
              <a:spLocks noChangeArrowheads="1"/>
            </p:cNvSpPr>
            <p:nvPr/>
          </p:nvSpPr>
          <p:spPr bwMode="auto">
            <a:xfrm>
              <a:off x="3291484" y="2626472"/>
              <a:ext cx="41116" cy="68526"/>
            </a:xfrm>
            <a:custGeom>
              <a:avLst/>
              <a:gdLst>
                <a:gd name="T0" fmla="*/ 423 w 847"/>
                <a:gd name="T1" fmla="*/ 1411 h 1412"/>
                <a:gd name="T2" fmla="*/ 0 w 847"/>
                <a:gd name="T3" fmla="*/ 1411 h 1412"/>
                <a:gd name="T4" fmla="*/ 0 w 847"/>
                <a:gd name="T5" fmla="*/ 0 h 1412"/>
                <a:gd name="T6" fmla="*/ 846 w 847"/>
                <a:gd name="T7" fmla="*/ 0 h 1412"/>
                <a:gd name="T8" fmla="*/ 846 w 847"/>
                <a:gd name="T9" fmla="*/ 1411 h 1412"/>
                <a:gd name="T10" fmla="*/ 423 w 847"/>
                <a:gd name="T11" fmla="*/ 1411 h 1412"/>
              </a:gdLst>
              <a:ahLst/>
              <a:cxnLst>
                <a:cxn ang="0">
                  <a:pos x="T0" y="T1"/>
                </a:cxn>
                <a:cxn ang="0">
                  <a:pos x="T2" y="T3"/>
                </a:cxn>
                <a:cxn ang="0">
                  <a:pos x="T4" y="T5"/>
                </a:cxn>
                <a:cxn ang="0">
                  <a:pos x="T6" y="T7"/>
                </a:cxn>
                <a:cxn ang="0">
                  <a:pos x="T8" y="T9"/>
                </a:cxn>
                <a:cxn ang="0">
                  <a:pos x="T10" y="T11"/>
                </a:cxn>
              </a:cxnLst>
              <a:rect l="0" t="0" r="r" b="b"/>
              <a:pathLst>
                <a:path w="847" h="1412">
                  <a:moveTo>
                    <a:pt x="423" y="1411"/>
                  </a:moveTo>
                  <a:lnTo>
                    <a:pt x="0" y="1411"/>
                  </a:lnTo>
                  <a:lnTo>
                    <a:pt x="0" y="0"/>
                  </a:lnTo>
                  <a:lnTo>
                    <a:pt x="846" y="0"/>
                  </a:lnTo>
                  <a:lnTo>
                    <a:pt x="846" y="1411"/>
                  </a:lnTo>
                  <a:lnTo>
                    <a:pt x="423" y="1411"/>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grpSp>
      <p:grpSp>
        <p:nvGrpSpPr>
          <p:cNvPr id="126" name="Group 125"/>
          <p:cNvGrpSpPr/>
          <p:nvPr/>
        </p:nvGrpSpPr>
        <p:grpSpPr>
          <a:xfrm>
            <a:off x="5293094" y="3622420"/>
            <a:ext cx="798292" cy="722074"/>
            <a:chOff x="1094104" y="2705765"/>
            <a:chExt cx="927686" cy="839114"/>
          </a:xfrm>
        </p:grpSpPr>
        <p:sp>
          <p:nvSpPr>
            <p:cNvPr id="127" name="Freeform 1"/>
            <p:cNvSpPr>
              <a:spLocks noChangeArrowheads="1"/>
            </p:cNvSpPr>
            <p:nvPr/>
          </p:nvSpPr>
          <p:spPr bwMode="auto">
            <a:xfrm>
              <a:off x="1397668"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28" name="Freeform 2"/>
            <p:cNvSpPr>
              <a:spLocks noChangeArrowheads="1"/>
            </p:cNvSpPr>
            <p:nvPr/>
          </p:nvSpPr>
          <p:spPr bwMode="auto">
            <a:xfrm>
              <a:off x="1594092" y="2902189"/>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29" name="Freeform 4"/>
            <p:cNvSpPr>
              <a:spLocks noChangeArrowheads="1"/>
            </p:cNvSpPr>
            <p:nvPr/>
          </p:nvSpPr>
          <p:spPr bwMode="auto">
            <a:xfrm>
              <a:off x="1397668"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30" name="Freeform 5"/>
            <p:cNvSpPr>
              <a:spLocks noChangeArrowheads="1"/>
            </p:cNvSpPr>
            <p:nvPr/>
          </p:nvSpPr>
          <p:spPr bwMode="auto">
            <a:xfrm>
              <a:off x="1397668"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31" name="Freeform 6"/>
            <p:cNvSpPr>
              <a:spLocks noChangeArrowheads="1"/>
            </p:cNvSpPr>
            <p:nvPr/>
          </p:nvSpPr>
          <p:spPr bwMode="auto">
            <a:xfrm>
              <a:off x="1594092" y="3045042"/>
              <a:ext cx="124997" cy="71427"/>
            </a:xfrm>
            <a:custGeom>
              <a:avLst/>
              <a:gdLst>
                <a:gd name="T0" fmla="*/ 494 w 989"/>
                <a:gd name="T1" fmla="*/ 565 h 566"/>
                <a:gd name="T2" fmla="*/ 0 w 989"/>
                <a:gd name="T3" fmla="*/ 565 h 566"/>
                <a:gd name="T4" fmla="*/ 0 w 989"/>
                <a:gd name="T5" fmla="*/ 0 h 566"/>
                <a:gd name="T6" fmla="*/ 988 w 989"/>
                <a:gd name="T7" fmla="*/ 0 h 566"/>
                <a:gd name="T8" fmla="*/ 988 w 989"/>
                <a:gd name="T9" fmla="*/ 565 h 566"/>
                <a:gd name="T10" fmla="*/ 494 w 989"/>
                <a:gd name="T11" fmla="*/ 565 h 566"/>
              </a:gdLst>
              <a:ahLst/>
              <a:cxnLst>
                <a:cxn ang="0">
                  <a:pos x="T0" y="T1"/>
                </a:cxn>
                <a:cxn ang="0">
                  <a:pos x="T2" y="T3"/>
                </a:cxn>
                <a:cxn ang="0">
                  <a:pos x="T4" y="T5"/>
                </a:cxn>
                <a:cxn ang="0">
                  <a:pos x="T6" y="T7"/>
                </a:cxn>
                <a:cxn ang="0">
                  <a:pos x="T8" y="T9"/>
                </a:cxn>
                <a:cxn ang="0">
                  <a:pos x="T10" y="T11"/>
                </a:cxn>
              </a:cxnLst>
              <a:rect l="0" t="0" r="r" b="b"/>
              <a:pathLst>
                <a:path w="989" h="566">
                  <a:moveTo>
                    <a:pt x="494" y="565"/>
                  </a:moveTo>
                  <a:lnTo>
                    <a:pt x="0" y="565"/>
                  </a:lnTo>
                  <a:lnTo>
                    <a:pt x="0" y="0"/>
                  </a:lnTo>
                  <a:lnTo>
                    <a:pt x="988" y="0"/>
                  </a:lnTo>
                  <a:lnTo>
                    <a:pt x="988" y="565"/>
                  </a:lnTo>
                  <a:lnTo>
                    <a:pt x="494" y="565"/>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32" name="Freeform 7"/>
            <p:cNvSpPr>
              <a:spLocks noChangeArrowheads="1"/>
            </p:cNvSpPr>
            <p:nvPr/>
          </p:nvSpPr>
          <p:spPr bwMode="auto">
            <a:xfrm>
              <a:off x="1594092" y="3187895"/>
              <a:ext cx="124997" cy="71427"/>
            </a:xfrm>
            <a:custGeom>
              <a:avLst/>
              <a:gdLst>
                <a:gd name="T0" fmla="*/ 494 w 989"/>
                <a:gd name="T1" fmla="*/ 563 h 564"/>
                <a:gd name="T2" fmla="*/ 0 w 989"/>
                <a:gd name="T3" fmla="*/ 563 h 564"/>
                <a:gd name="T4" fmla="*/ 0 w 989"/>
                <a:gd name="T5" fmla="*/ 0 h 564"/>
                <a:gd name="T6" fmla="*/ 988 w 989"/>
                <a:gd name="T7" fmla="*/ 0 h 564"/>
                <a:gd name="T8" fmla="*/ 988 w 989"/>
                <a:gd name="T9" fmla="*/ 563 h 564"/>
                <a:gd name="T10" fmla="*/ 494 w 989"/>
                <a:gd name="T11" fmla="*/ 563 h 564"/>
              </a:gdLst>
              <a:ahLst/>
              <a:cxnLst>
                <a:cxn ang="0">
                  <a:pos x="T0" y="T1"/>
                </a:cxn>
                <a:cxn ang="0">
                  <a:pos x="T2" y="T3"/>
                </a:cxn>
                <a:cxn ang="0">
                  <a:pos x="T4" y="T5"/>
                </a:cxn>
                <a:cxn ang="0">
                  <a:pos x="T6" y="T7"/>
                </a:cxn>
                <a:cxn ang="0">
                  <a:pos x="T8" y="T9"/>
                </a:cxn>
                <a:cxn ang="0">
                  <a:pos x="T10" y="T11"/>
                </a:cxn>
              </a:cxnLst>
              <a:rect l="0" t="0" r="r" b="b"/>
              <a:pathLst>
                <a:path w="989" h="564">
                  <a:moveTo>
                    <a:pt x="494" y="563"/>
                  </a:moveTo>
                  <a:lnTo>
                    <a:pt x="0" y="563"/>
                  </a:lnTo>
                  <a:lnTo>
                    <a:pt x="0" y="0"/>
                  </a:lnTo>
                  <a:lnTo>
                    <a:pt x="988" y="0"/>
                  </a:lnTo>
                  <a:lnTo>
                    <a:pt x="988" y="563"/>
                  </a:lnTo>
                  <a:lnTo>
                    <a:pt x="494" y="563"/>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33" name="Line 8"/>
            <p:cNvSpPr>
              <a:spLocks noChangeShapeType="1"/>
            </p:cNvSpPr>
            <p:nvPr/>
          </p:nvSpPr>
          <p:spPr bwMode="auto">
            <a:xfrm>
              <a:off x="1326800" y="2830764"/>
              <a:ext cx="457218" cy="0"/>
            </a:xfrm>
            <a:prstGeom prst="line">
              <a:avLst/>
            </a:prstGeom>
            <a:noFill/>
            <a:ln w="25400" cap="rnd">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34" name="Freeform 9"/>
            <p:cNvSpPr>
              <a:spLocks noChangeArrowheads="1"/>
            </p:cNvSpPr>
            <p:nvPr/>
          </p:nvSpPr>
          <p:spPr bwMode="auto">
            <a:xfrm>
              <a:off x="1397668" y="3330748"/>
              <a:ext cx="321421" cy="214130"/>
            </a:xfrm>
            <a:custGeom>
              <a:avLst/>
              <a:gdLst>
                <a:gd name="T0" fmla="*/ 0 w 2541"/>
                <a:gd name="T1" fmla="*/ 1693 h 1694"/>
                <a:gd name="T2" fmla="*/ 0 w 2541"/>
                <a:gd name="T3" fmla="*/ 0 h 1694"/>
                <a:gd name="T4" fmla="*/ 2540 w 2541"/>
                <a:gd name="T5" fmla="*/ 0 h 1694"/>
                <a:gd name="T6" fmla="*/ 2540 w 2541"/>
                <a:gd name="T7" fmla="*/ 1693 h 1694"/>
              </a:gdLst>
              <a:ahLst/>
              <a:cxnLst>
                <a:cxn ang="0">
                  <a:pos x="T0" y="T1"/>
                </a:cxn>
                <a:cxn ang="0">
                  <a:pos x="T2" y="T3"/>
                </a:cxn>
                <a:cxn ang="0">
                  <a:pos x="T4" y="T5"/>
                </a:cxn>
                <a:cxn ang="0">
                  <a:pos x="T6" y="T7"/>
                </a:cxn>
              </a:cxnLst>
              <a:rect l="0" t="0" r="r" b="b"/>
              <a:pathLst>
                <a:path w="2541" h="1694">
                  <a:moveTo>
                    <a:pt x="0" y="1693"/>
                  </a:moveTo>
                  <a:lnTo>
                    <a:pt x="0" y="0"/>
                  </a:lnTo>
                  <a:lnTo>
                    <a:pt x="2540" y="0"/>
                  </a:lnTo>
                  <a:lnTo>
                    <a:pt x="2540" y="1693"/>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35" name="Line 10"/>
            <p:cNvSpPr>
              <a:spLocks noChangeShapeType="1"/>
            </p:cNvSpPr>
            <p:nvPr/>
          </p:nvSpPr>
          <p:spPr bwMode="auto">
            <a:xfrm>
              <a:off x="1558378" y="3384319"/>
              <a:ext cx="0" cy="160559"/>
            </a:xfrm>
            <a:prstGeom prst="line">
              <a:avLst/>
            </a:prstGeom>
            <a:noFill/>
            <a:ln w="25400" cap="rnd">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36" name="Line 11"/>
            <p:cNvSpPr>
              <a:spLocks noChangeShapeType="1"/>
            </p:cNvSpPr>
            <p:nvPr/>
          </p:nvSpPr>
          <p:spPr bwMode="auto">
            <a:xfrm>
              <a:off x="1397666" y="3384319"/>
              <a:ext cx="321423" cy="0"/>
            </a:xfrm>
            <a:prstGeom prst="line">
              <a:avLst/>
            </a:prstGeom>
            <a:noFill/>
            <a:ln w="25400" cap="rnd">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37" name="Freeform 12"/>
            <p:cNvSpPr>
              <a:spLocks noChangeArrowheads="1"/>
            </p:cNvSpPr>
            <p:nvPr/>
          </p:nvSpPr>
          <p:spPr bwMode="auto">
            <a:xfrm>
              <a:off x="1397668" y="2705765"/>
              <a:ext cx="321421" cy="71427"/>
            </a:xfrm>
            <a:custGeom>
              <a:avLst/>
              <a:gdLst>
                <a:gd name="T0" fmla="*/ 1270 w 2541"/>
                <a:gd name="T1" fmla="*/ 565 h 566"/>
                <a:gd name="T2" fmla="*/ 0 w 2541"/>
                <a:gd name="T3" fmla="*/ 565 h 566"/>
                <a:gd name="T4" fmla="*/ 0 w 2541"/>
                <a:gd name="T5" fmla="*/ 0 h 566"/>
                <a:gd name="T6" fmla="*/ 2540 w 2541"/>
                <a:gd name="T7" fmla="*/ 0 h 566"/>
                <a:gd name="T8" fmla="*/ 2540 w 2541"/>
                <a:gd name="T9" fmla="*/ 565 h 566"/>
                <a:gd name="T10" fmla="*/ 1270 w 2541"/>
                <a:gd name="T11" fmla="*/ 565 h 566"/>
              </a:gdLst>
              <a:ahLst/>
              <a:cxnLst>
                <a:cxn ang="0">
                  <a:pos x="T0" y="T1"/>
                </a:cxn>
                <a:cxn ang="0">
                  <a:pos x="T2" y="T3"/>
                </a:cxn>
                <a:cxn ang="0">
                  <a:pos x="T4" y="T5"/>
                </a:cxn>
                <a:cxn ang="0">
                  <a:pos x="T6" y="T7"/>
                </a:cxn>
                <a:cxn ang="0">
                  <a:pos x="T8" y="T9"/>
                </a:cxn>
                <a:cxn ang="0">
                  <a:pos x="T10" y="T11"/>
                </a:cxn>
              </a:cxnLst>
              <a:rect l="0" t="0" r="r" b="b"/>
              <a:pathLst>
                <a:path w="2541" h="566">
                  <a:moveTo>
                    <a:pt x="1270" y="565"/>
                  </a:moveTo>
                  <a:lnTo>
                    <a:pt x="0" y="565"/>
                  </a:lnTo>
                  <a:lnTo>
                    <a:pt x="0" y="0"/>
                  </a:lnTo>
                  <a:lnTo>
                    <a:pt x="2540" y="0"/>
                  </a:lnTo>
                  <a:lnTo>
                    <a:pt x="2540" y="565"/>
                  </a:lnTo>
                  <a:lnTo>
                    <a:pt x="1270" y="565"/>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38" name="Freeform 13"/>
            <p:cNvSpPr>
              <a:spLocks noChangeArrowheads="1"/>
            </p:cNvSpPr>
            <p:nvPr/>
          </p:nvSpPr>
          <p:spPr bwMode="auto">
            <a:xfrm>
              <a:off x="1166089" y="2973615"/>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39" name="Freeform 15"/>
            <p:cNvSpPr>
              <a:spLocks noChangeArrowheads="1"/>
            </p:cNvSpPr>
            <p:nvPr/>
          </p:nvSpPr>
          <p:spPr bwMode="auto">
            <a:xfrm>
              <a:off x="1166089" y="3116468"/>
              <a:ext cx="89283" cy="71427"/>
            </a:xfrm>
            <a:custGeom>
              <a:avLst/>
              <a:gdLst>
                <a:gd name="T0" fmla="*/ 352 w 706"/>
                <a:gd name="T1" fmla="*/ 564 h 565"/>
                <a:gd name="T2" fmla="*/ 0 w 706"/>
                <a:gd name="T3" fmla="*/ 564 h 565"/>
                <a:gd name="T4" fmla="*/ 0 w 706"/>
                <a:gd name="T5" fmla="*/ 0 h 565"/>
                <a:gd name="T6" fmla="*/ 705 w 706"/>
                <a:gd name="T7" fmla="*/ 0 h 565"/>
                <a:gd name="T8" fmla="*/ 705 w 706"/>
                <a:gd name="T9" fmla="*/ 564 h 565"/>
                <a:gd name="T10" fmla="*/ 352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2" y="564"/>
                  </a:moveTo>
                  <a:lnTo>
                    <a:pt x="0" y="564"/>
                  </a:lnTo>
                  <a:lnTo>
                    <a:pt x="0" y="0"/>
                  </a:lnTo>
                  <a:lnTo>
                    <a:pt x="705" y="0"/>
                  </a:lnTo>
                  <a:lnTo>
                    <a:pt x="705" y="564"/>
                  </a:lnTo>
                  <a:lnTo>
                    <a:pt x="352" y="564"/>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40" name="Freeform 16"/>
            <p:cNvSpPr>
              <a:spLocks noChangeArrowheads="1"/>
            </p:cNvSpPr>
            <p:nvPr/>
          </p:nvSpPr>
          <p:spPr bwMode="auto">
            <a:xfrm>
              <a:off x="1166089" y="3259322"/>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41" name="Freeform 17"/>
            <p:cNvSpPr>
              <a:spLocks noChangeArrowheads="1"/>
            </p:cNvSpPr>
            <p:nvPr/>
          </p:nvSpPr>
          <p:spPr bwMode="auto">
            <a:xfrm>
              <a:off x="1166089" y="3402175"/>
              <a:ext cx="89283" cy="71427"/>
            </a:xfrm>
            <a:custGeom>
              <a:avLst/>
              <a:gdLst>
                <a:gd name="T0" fmla="*/ 352 w 706"/>
                <a:gd name="T1" fmla="*/ 565 h 566"/>
                <a:gd name="T2" fmla="*/ 0 w 706"/>
                <a:gd name="T3" fmla="*/ 565 h 566"/>
                <a:gd name="T4" fmla="*/ 0 w 706"/>
                <a:gd name="T5" fmla="*/ 0 h 566"/>
                <a:gd name="T6" fmla="*/ 705 w 706"/>
                <a:gd name="T7" fmla="*/ 0 h 566"/>
                <a:gd name="T8" fmla="*/ 705 w 706"/>
                <a:gd name="T9" fmla="*/ 565 h 566"/>
                <a:gd name="T10" fmla="*/ 352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2" y="565"/>
                  </a:moveTo>
                  <a:lnTo>
                    <a:pt x="0" y="565"/>
                  </a:lnTo>
                  <a:lnTo>
                    <a:pt x="0" y="0"/>
                  </a:lnTo>
                  <a:lnTo>
                    <a:pt x="705" y="0"/>
                  </a:lnTo>
                  <a:lnTo>
                    <a:pt x="705" y="565"/>
                  </a:lnTo>
                  <a:lnTo>
                    <a:pt x="352" y="565"/>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42" name="Freeform 19"/>
            <p:cNvSpPr>
              <a:spLocks noChangeArrowheads="1"/>
            </p:cNvSpPr>
            <p:nvPr/>
          </p:nvSpPr>
          <p:spPr bwMode="auto">
            <a:xfrm>
              <a:off x="1861942" y="3116468"/>
              <a:ext cx="89283" cy="71427"/>
            </a:xfrm>
            <a:custGeom>
              <a:avLst/>
              <a:gdLst>
                <a:gd name="T0" fmla="*/ 353 w 706"/>
                <a:gd name="T1" fmla="*/ 564 h 565"/>
                <a:gd name="T2" fmla="*/ 0 w 706"/>
                <a:gd name="T3" fmla="*/ 564 h 565"/>
                <a:gd name="T4" fmla="*/ 0 w 706"/>
                <a:gd name="T5" fmla="*/ 0 h 565"/>
                <a:gd name="T6" fmla="*/ 705 w 706"/>
                <a:gd name="T7" fmla="*/ 0 h 565"/>
                <a:gd name="T8" fmla="*/ 705 w 706"/>
                <a:gd name="T9" fmla="*/ 564 h 565"/>
                <a:gd name="T10" fmla="*/ 353 w 706"/>
                <a:gd name="T11" fmla="*/ 564 h 565"/>
              </a:gdLst>
              <a:ahLst/>
              <a:cxnLst>
                <a:cxn ang="0">
                  <a:pos x="T0" y="T1"/>
                </a:cxn>
                <a:cxn ang="0">
                  <a:pos x="T2" y="T3"/>
                </a:cxn>
                <a:cxn ang="0">
                  <a:pos x="T4" y="T5"/>
                </a:cxn>
                <a:cxn ang="0">
                  <a:pos x="T6" y="T7"/>
                </a:cxn>
                <a:cxn ang="0">
                  <a:pos x="T8" y="T9"/>
                </a:cxn>
                <a:cxn ang="0">
                  <a:pos x="T10" y="T11"/>
                </a:cxn>
              </a:cxnLst>
              <a:rect l="0" t="0" r="r" b="b"/>
              <a:pathLst>
                <a:path w="706" h="565">
                  <a:moveTo>
                    <a:pt x="353" y="564"/>
                  </a:moveTo>
                  <a:lnTo>
                    <a:pt x="0" y="564"/>
                  </a:lnTo>
                  <a:lnTo>
                    <a:pt x="0" y="0"/>
                  </a:lnTo>
                  <a:lnTo>
                    <a:pt x="705" y="0"/>
                  </a:lnTo>
                  <a:lnTo>
                    <a:pt x="705" y="564"/>
                  </a:lnTo>
                  <a:lnTo>
                    <a:pt x="353" y="564"/>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43" name="Freeform 20"/>
            <p:cNvSpPr>
              <a:spLocks noChangeArrowheads="1"/>
            </p:cNvSpPr>
            <p:nvPr/>
          </p:nvSpPr>
          <p:spPr bwMode="auto">
            <a:xfrm>
              <a:off x="1861942" y="3259322"/>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44" name="Freeform 21"/>
            <p:cNvSpPr>
              <a:spLocks noChangeArrowheads="1"/>
            </p:cNvSpPr>
            <p:nvPr/>
          </p:nvSpPr>
          <p:spPr bwMode="auto">
            <a:xfrm>
              <a:off x="1861944" y="3402171"/>
              <a:ext cx="89283" cy="71427"/>
            </a:xfrm>
            <a:custGeom>
              <a:avLst/>
              <a:gdLst>
                <a:gd name="T0" fmla="*/ 353 w 706"/>
                <a:gd name="T1" fmla="*/ 565 h 566"/>
                <a:gd name="T2" fmla="*/ 0 w 706"/>
                <a:gd name="T3" fmla="*/ 565 h 566"/>
                <a:gd name="T4" fmla="*/ 0 w 706"/>
                <a:gd name="T5" fmla="*/ 0 h 566"/>
                <a:gd name="T6" fmla="*/ 705 w 706"/>
                <a:gd name="T7" fmla="*/ 0 h 566"/>
                <a:gd name="T8" fmla="*/ 705 w 706"/>
                <a:gd name="T9" fmla="*/ 565 h 566"/>
                <a:gd name="T10" fmla="*/ 353 w 706"/>
                <a:gd name="T11" fmla="*/ 565 h 566"/>
              </a:gdLst>
              <a:ahLst/>
              <a:cxnLst>
                <a:cxn ang="0">
                  <a:pos x="T0" y="T1"/>
                </a:cxn>
                <a:cxn ang="0">
                  <a:pos x="T2" y="T3"/>
                </a:cxn>
                <a:cxn ang="0">
                  <a:pos x="T4" y="T5"/>
                </a:cxn>
                <a:cxn ang="0">
                  <a:pos x="T6" y="T7"/>
                </a:cxn>
                <a:cxn ang="0">
                  <a:pos x="T8" y="T9"/>
                </a:cxn>
                <a:cxn ang="0">
                  <a:pos x="T10" y="T11"/>
                </a:cxn>
              </a:cxnLst>
              <a:rect l="0" t="0" r="r" b="b"/>
              <a:pathLst>
                <a:path w="706" h="566">
                  <a:moveTo>
                    <a:pt x="353" y="565"/>
                  </a:moveTo>
                  <a:lnTo>
                    <a:pt x="0" y="565"/>
                  </a:lnTo>
                  <a:lnTo>
                    <a:pt x="0" y="0"/>
                  </a:lnTo>
                  <a:lnTo>
                    <a:pt x="705" y="0"/>
                  </a:lnTo>
                  <a:lnTo>
                    <a:pt x="705" y="565"/>
                  </a:lnTo>
                  <a:lnTo>
                    <a:pt x="353" y="565"/>
                  </a:lnTo>
                </a:path>
              </a:pathLst>
            </a:custGeom>
            <a:noFill/>
            <a:ln w="254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45" name="Freeform 144"/>
            <p:cNvSpPr/>
            <p:nvPr/>
          </p:nvSpPr>
          <p:spPr>
            <a:xfrm>
              <a:off x="1094104" y="2777124"/>
              <a:ext cx="927686" cy="767755"/>
            </a:xfrm>
            <a:custGeom>
              <a:avLst/>
              <a:gdLst>
                <a:gd name="connsiteX0" fmla="*/ 113468 w 453449"/>
                <a:gd name="connsiteY0" fmla="*/ 0 h 375275"/>
                <a:gd name="connsiteX1" fmla="*/ 340122 w 453449"/>
                <a:gd name="connsiteY1" fmla="*/ 0 h 375275"/>
                <a:gd name="connsiteX2" fmla="*/ 340122 w 453449"/>
                <a:gd name="connsiteY2" fmla="*/ 130236 h 375275"/>
                <a:gd name="connsiteX3" fmla="*/ 453449 w 453449"/>
                <a:gd name="connsiteY3" fmla="*/ 130236 h 375275"/>
                <a:gd name="connsiteX4" fmla="*/ 453449 w 453449"/>
                <a:gd name="connsiteY4" fmla="*/ 375275 h 375275"/>
                <a:gd name="connsiteX5" fmla="*/ 340122 w 453449"/>
                <a:gd name="connsiteY5" fmla="*/ 375275 h 375275"/>
                <a:gd name="connsiteX6" fmla="*/ 226795 w 453449"/>
                <a:gd name="connsiteY6" fmla="*/ 375275 h 375275"/>
                <a:gd name="connsiteX7" fmla="*/ 145978 w 453449"/>
                <a:gd name="connsiteY7" fmla="*/ 375275 h 375275"/>
                <a:gd name="connsiteX8" fmla="*/ 113468 w 453449"/>
                <a:gd name="connsiteY8" fmla="*/ 375275 h 375275"/>
                <a:gd name="connsiteX9" fmla="*/ 0 w 453449"/>
                <a:gd name="connsiteY9" fmla="*/ 375275 h 375275"/>
                <a:gd name="connsiteX10" fmla="*/ 0 w 453449"/>
                <a:gd name="connsiteY10" fmla="*/ 61131 h 375275"/>
                <a:gd name="connsiteX11" fmla="*/ 113468 w 453449"/>
                <a:gd name="connsiteY11" fmla="*/ 61131 h 37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49" h="375275">
                  <a:moveTo>
                    <a:pt x="113468" y="0"/>
                  </a:moveTo>
                  <a:lnTo>
                    <a:pt x="340122" y="0"/>
                  </a:lnTo>
                  <a:lnTo>
                    <a:pt x="340122" y="130236"/>
                  </a:lnTo>
                  <a:lnTo>
                    <a:pt x="453449" y="130236"/>
                  </a:lnTo>
                  <a:lnTo>
                    <a:pt x="453449" y="375275"/>
                  </a:lnTo>
                  <a:lnTo>
                    <a:pt x="340122" y="375275"/>
                  </a:lnTo>
                  <a:lnTo>
                    <a:pt x="226795" y="375275"/>
                  </a:lnTo>
                  <a:lnTo>
                    <a:pt x="145978" y="375275"/>
                  </a:lnTo>
                  <a:lnTo>
                    <a:pt x="113468" y="375275"/>
                  </a:lnTo>
                  <a:lnTo>
                    <a:pt x="0" y="375275"/>
                  </a:lnTo>
                  <a:lnTo>
                    <a:pt x="0" y="61131"/>
                  </a:lnTo>
                  <a:lnTo>
                    <a:pt x="113468" y="61131"/>
                  </a:lnTo>
                  <a:close/>
                </a:path>
              </a:pathLst>
            </a:custGeom>
            <a:noFill/>
            <a:ln w="25400" cap="rnd">
              <a:solidFill>
                <a:schemeClr val="tx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kumimoji="1" lang="en-US" dirty="0" smtClean="0">
                <a:solidFill>
                  <a:srgbClr val="FFFFFF"/>
                </a:solidFill>
                <a:latin typeface="Meiryo" charset="-128"/>
                <a:ea typeface="Meiryo" charset="-128"/>
                <a:cs typeface="Meiryo" charset="-128"/>
              </a:endParaRPr>
            </a:p>
          </p:txBody>
        </p:sp>
        <p:sp>
          <p:nvSpPr>
            <p:cNvPr id="146" name="Line 8"/>
            <p:cNvSpPr>
              <a:spLocks noChangeShapeType="1"/>
            </p:cNvSpPr>
            <p:nvPr/>
          </p:nvSpPr>
          <p:spPr bwMode="auto">
            <a:xfrm rot="16200000">
              <a:off x="1005455" y="3223534"/>
              <a:ext cx="642689" cy="0"/>
            </a:xfrm>
            <a:prstGeom prst="line">
              <a:avLst/>
            </a:prstGeom>
            <a:noFill/>
            <a:ln w="25400" cap="rnd">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47" name="Line 8"/>
            <p:cNvSpPr>
              <a:spLocks noChangeShapeType="1"/>
            </p:cNvSpPr>
            <p:nvPr/>
          </p:nvSpPr>
          <p:spPr bwMode="auto">
            <a:xfrm rot="16200000">
              <a:off x="1544095" y="3298461"/>
              <a:ext cx="492834" cy="0"/>
            </a:xfrm>
            <a:prstGeom prst="line">
              <a:avLst/>
            </a:prstGeom>
            <a:noFill/>
            <a:ln w="25400" cap="rnd">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grpSp>
      <p:sp>
        <p:nvSpPr>
          <p:cNvPr id="148" name="Content Placeholder 17"/>
          <p:cNvSpPr txBox="1">
            <a:spLocks/>
          </p:cNvSpPr>
          <p:nvPr/>
        </p:nvSpPr>
        <p:spPr>
          <a:xfrm>
            <a:off x="6937812" y="4352286"/>
            <a:ext cx="818589" cy="236421"/>
          </a:xfrm>
          <a:prstGeom prst="rect">
            <a:avLst/>
          </a:prstGeom>
        </p:spPr>
        <p:txBody>
          <a:bodyPr lIns="91420" tIns="45710" rIns="91420" bIns="45710" anchor="t">
            <a:noAutofit/>
          </a:bodyPr>
          <a:lstStyle>
            <a:lvl1pPr marL="0" marR="0" indent="0" algn="ctr" defTabSz="457105" rtl="0" eaLnBrk="1" fontAlgn="auto" latinLnBrk="0" hangingPunct="1">
              <a:lnSpc>
                <a:spcPct val="100000"/>
              </a:lnSpc>
              <a:spcBef>
                <a:spcPts val="1800"/>
              </a:spcBef>
              <a:spcAft>
                <a:spcPts val="0"/>
              </a:spcAft>
              <a:buClrTx/>
              <a:buSzTx/>
              <a:buFont typeface="Arial"/>
              <a:buNone/>
              <a:tabLst/>
              <a:defRPr lang="en-US" sz="1800" b="0" i="0" kern="1200" baseline="0">
                <a:solidFill>
                  <a:schemeClr val="tx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kumimoji="1" lang="ja-JP" altLang="en-US" sz="1000" b="1" dirty="0" smtClean="0">
                <a:solidFill>
                  <a:srgbClr val="333333"/>
                </a:solidFill>
                <a:latin typeface="Meiryo" charset="-128"/>
                <a:ea typeface="Meiryo" charset="-128"/>
                <a:cs typeface="Meiryo" charset="-128"/>
              </a:rPr>
              <a:t>地方支店</a:t>
            </a:r>
            <a:r>
              <a:rPr kumimoji="1" altLang="ja-JP" sz="1000" b="1" dirty="0" smtClean="0">
                <a:solidFill>
                  <a:srgbClr val="333333"/>
                </a:solidFill>
                <a:latin typeface="Meiryo" charset="-128"/>
                <a:ea typeface="Meiryo" charset="-128"/>
                <a:cs typeface="Meiryo" charset="-128"/>
              </a:rPr>
              <a:t/>
            </a:r>
            <a:br>
              <a:rPr kumimoji="1" altLang="ja-JP" sz="1000" b="1" dirty="0" smtClean="0">
                <a:solidFill>
                  <a:srgbClr val="333333"/>
                </a:solidFill>
                <a:latin typeface="Meiryo" charset="-128"/>
                <a:ea typeface="Meiryo" charset="-128"/>
                <a:cs typeface="Meiryo" charset="-128"/>
              </a:rPr>
            </a:br>
            <a:r>
              <a:rPr kumimoji="1" lang="ja-JP" altLang="en-US" sz="1000" b="1" dirty="0" smtClean="0">
                <a:solidFill>
                  <a:srgbClr val="333333"/>
                </a:solidFill>
                <a:latin typeface="Meiryo" charset="-128"/>
                <a:ea typeface="Meiryo" charset="-128"/>
                <a:cs typeface="Meiryo" charset="-128"/>
              </a:rPr>
              <a:t>オフィス</a:t>
            </a:r>
            <a:endParaRPr kumimoji="1" sz="1000" b="1" dirty="0">
              <a:solidFill>
                <a:srgbClr val="333333"/>
              </a:solidFill>
              <a:latin typeface="Meiryo" charset="-128"/>
              <a:ea typeface="Meiryo" charset="-128"/>
              <a:cs typeface="Meiryo" charset="-128"/>
            </a:endParaRPr>
          </a:p>
        </p:txBody>
      </p:sp>
      <p:sp>
        <p:nvSpPr>
          <p:cNvPr id="149" name="Line 104"/>
          <p:cNvSpPr>
            <a:spLocks noChangeShapeType="1"/>
          </p:cNvSpPr>
          <p:nvPr/>
        </p:nvSpPr>
        <p:spPr bwMode="auto">
          <a:xfrm flipH="1">
            <a:off x="4850858" y="4344494"/>
            <a:ext cx="3177271" cy="0"/>
          </a:xfrm>
          <a:prstGeom prst="line">
            <a:avLst/>
          </a:prstGeom>
          <a:noFill/>
          <a:ln w="25400" cap="rnd">
            <a:solidFill>
              <a:schemeClr val="bg1">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fontAlgn="auto">
              <a:spcBef>
                <a:spcPts val="0"/>
              </a:spcBef>
              <a:spcAft>
                <a:spcPts val="0"/>
              </a:spcAft>
            </a:pPr>
            <a:endParaRPr kumimoji="1" lang="en-US">
              <a:solidFill>
                <a:srgbClr val="333333"/>
              </a:solidFill>
              <a:latin typeface="Meiryo" charset="-128"/>
              <a:ea typeface="Meiryo" charset="-128"/>
              <a:cs typeface="Meiryo" charset="-128"/>
            </a:endParaRPr>
          </a:p>
        </p:txBody>
      </p:sp>
      <p:sp>
        <p:nvSpPr>
          <p:cNvPr id="150" name="Text Placeholder 5"/>
          <p:cNvSpPr txBox="1">
            <a:spLocks/>
          </p:cNvSpPr>
          <p:nvPr/>
        </p:nvSpPr>
        <p:spPr>
          <a:xfrm>
            <a:off x="442382" y="1567542"/>
            <a:ext cx="4102026" cy="2780283"/>
          </a:xfrm>
          <a:prstGeom prst="rect">
            <a:avLst/>
          </a:prstGeom>
        </p:spPr>
        <p:txBody>
          <a:bodyPr lIns="91420" tIns="45710" rIns="91420" bIns="45710" anchor="t">
            <a:noAutofit/>
          </a:bodyPr>
          <a:lstStyle>
            <a:lvl1pPr marL="0" indent="0" algn="l" defTabSz="684213" rtl="0" eaLnBrk="1" fontAlgn="base" hangingPunct="1">
              <a:lnSpc>
                <a:spcPct val="100000"/>
              </a:lnSpc>
              <a:spcBef>
                <a:spcPts val="1800"/>
              </a:spcBef>
              <a:spcAft>
                <a:spcPct val="0"/>
              </a:spcAft>
              <a:buClr>
                <a:schemeClr val="tx2"/>
              </a:buClr>
              <a:buSzPct val="80000"/>
              <a:buFont typeface="Arial"/>
              <a:buNone/>
              <a:defRPr lang="en-US" sz="1800" b="0" i="0" kern="1200">
                <a:solidFill>
                  <a:schemeClr val="tx1"/>
                </a:solidFill>
                <a:latin typeface="+mn-lt"/>
                <a:ea typeface="ＭＳ Ｐゴシック" charset="0"/>
                <a:cs typeface="CiscoSans ExtraLight"/>
              </a:defRPr>
            </a:lvl1pPr>
            <a:lvl2pPr marL="274320" indent="-274320" algn="l" defTabSz="684213" rtl="0" eaLnBrk="1" fontAlgn="base" hangingPunct="1">
              <a:lnSpc>
                <a:spcPct val="100000"/>
              </a:lnSpc>
              <a:spcBef>
                <a:spcPts val="900"/>
              </a:spcBef>
              <a:spcAft>
                <a:spcPct val="0"/>
              </a:spcAft>
              <a:buClrTx/>
              <a:buSzPct val="100000"/>
              <a:buFont typeface="Wingdings" charset="2"/>
              <a:buChar char="§"/>
              <a:defRPr lang="en-US" sz="1800" b="0" i="0" kern="1200">
                <a:solidFill>
                  <a:schemeClr val="tx1"/>
                </a:solidFill>
                <a:latin typeface="+mn-lt"/>
                <a:ea typeface="ＭＳ Ｐゴシック" charset="0"/>
                <a:cs typeface="CiscoSans ExtraLight"/>
              </a:defRPr>
            </a:lvl2pPr>
            <a:lvl3pPr marL="548640" indent="-274320" algn="l" defTabSz="684213" rtl="0" eaLnBrk="1" fontAlgn="base" hangingPunct="1">
              <a:lnSpc>
                <a:spcPct val="100000"/>
              </a:lnSpc>
              <a:spcBef>
                <a:spcPts val="700"/>
              </a:spcBef>
              <a:spcAft>
                <a:spcPct val="0"/>
              </a:spcAft>
              <a:buClrTx/>
              <a:buSzPct val="100000"/>
              <a:buFont typeface=".AppleSystemUIFont" charset="-120"/>
              <a:buChar char="–"/>
              <a:defRPr lang="en-US" sz="1400" b="0" i="0" kern="1200">
                <a:solidFill>
                  <a:schemeClr val="tx1"/>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lang="en-US" sz="18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666666"/>
              </a:buClr>
            </a:pPr>
            <a:r>
              <a:rPr kumimoji="1" dirty="0" smtClean="0">
                <a:solidFill>
                  <a:srgbClr val="214794"/>
                </a:solidFill>
                <a:latin typeface="Meiryo" charset="-128"/>
                <a:ea typeface="Meiryo" charset="-128"/>
                <a:cs typeface="Meiryo" charset="-128"/>
              </a:rPr>
              <a:t>Umbrella </a:t>
            </a:r>
            <a:r>
              <a:rPr kumimoji="1" lang="ja-JP" altLang="en-US" dirty="0" smtClean="0">
                <a:solidFill>
                  <a:srgbClr val="214794"/>
                </a:solidFill>
                <a:latin typeface="Meiryo" charset="-128"/>
                <a:ea typeface="Meiryo" charset="-128"/>
                <a:cs typeface="Meiryo" charset="-128"/>
              </a:rPr>
              <a:t>が提供するのは</a:t>
            </a:r>
            <a:r>
              <a:rPr kumimoji="1" dirty="0" smtClean="0">
                <a:solidFill>
                  <a:srgbClr val="214794"/>
                </a:solidFill>
                <a:latin typeface="Meiryo" charset="-128"/>
                <a:ea typeface="Meiryo" charset="-128"/>
                <a:cs typeface="Meiryo" charset="-128"/>
              </a:rPr>
              <a:t>: </a:t>
            </a:r>
            <a:endParaRPr kumimoji="1" dirty="0">
              <a:solidFill>
                <a:srgbClr val="214794"/>
              </a:solidFill>
              <a:latin typeface="Meiryo" charset="-128"/>
              <a:ea typeface="Meiryo" charset="-128"/>
              <a:cs typeface="Meiryo" charset="-128"/>
            </a:endParaRPr>
          </a:p>
          <a:p>
            <a:pPr>
              <a:buClr>
                <a:srgbClr val="666666"/>
              </a:buClr>
            </a:pPr>
            <a:r>
              <a:rPr kumimoji="1" lang="ja-JP" altLang="en-US" dirty="0" smtClean="0">
                <a:solidFill>
                  <a:srgbClr val="333333"/>
                </a:solidFill>
                <a:latin typeface="Meiryo" charset="-128"/>
                <a:ea typeface="Meiryo" charset="-128"/>
                <a:cs typeface="Meiryo" charset="-128"/>
              </a:rPr>
              <a:t>安全なリクエストの接続</a:t>
            </a:r>
            <a:r>
              <a:rPr kumimoji="1" altLang="ja-JP" dirty="0" smtClean="0">
                <a:solidFill>
                  <a:srgbClr val="333333"/>
                </a:solidFill>
                <a:latin typeface="Meiryo" charset="-128"/>
                <a:ea typeface="Meiryo" charset="-128"/>
                <a:cs typeface="Meiryo" charset="-128"/>
              </a:rPr>
              <a:t/>
            </a:r>
            <a:br>
              <a:rPr kumimoji="1" altLang="ja-JP" dirty="0" smtClean="0">
                <a:solidFill>
                  <a:srgbClr val="333333"/>
                </a:solidFill>
                <a:latin typeface="Meiryo" charset="-128"/>
                <a:ea typeface="Meiryo" charset="-128"/>
                <a:cs typeface="Meiryo" charset="-128"/>
              </a:rPr>
            </a:br>
            <a:r>
              <a:rPr kumimoji="1" dirty="0" smtClean="0">
                <a:solidFill>
                  <a:srgbClr val="333333"/>
                </a:solidFill>
                <a:latin typeface="Meiryo" charset="-128"/>
                <a:ea typeface="Meiryo" charset="-128"/>
                <a:cs typeface="Meiryo" charset="-128"/>
              </a:rPr>
              <a:t>Connection for safe requests</a:t>
            </a:r>
          </a:p>
          <a:p>
            <a:pPr>
              <a:buClr>
                <a:srgbClr val="666666"/>
              </a:buClr>
            </a:pPr>
            <a:r>
              <a:rPr kumimoji="1" lang="ja-JP" altLang="en-US" dirty="0" smtClean="0">
                <a:solidFill>
                  <a:srgbClr val="333333"/>
                </a:solidFill>
                <a:latin typeface="Meiryo" charset="-128"/>
                <a:ea typeface="Meiryo" charset="-128"/>
                <a:cs typeface="Meiryo" charset="-128"/>
              </a:rPr>
              <a:t>不正リクエストの防止</a:t>
            </a:r>
            <a:r>
              <a:rPr kumimoji="1" altLang="ja-JP" dirty="0" smtClean="0">
                <a:solidFill>
                  <a:srgbClr val="333333"/>
                </a:solidFill>
                <a:latin typeface="Meiryo" charset="-128"/>
                <a:ea typeface="Meiryo" charset="-128"/>
                <a:cs typeface="Meiryo" charset="-128"/>
              </a:rPr>
              <a:t/>
            </a:r>
            <a:br>
              <a:rPr kumimoji="1" altLang="ja-JP" dirty="0" smtClean="0">
                <a:solidFill>
                  <a:srgbClr val="333333"/>
                </a:solidFill>
                <a:latin typeface="Meiryo" charset="-128"/>
                <a:ea typeface="Meiryo" charset="-128"/>
                <a:cs typeface="Meiryo" charset="-128"/>
              </a:rPr>
            </a:br>
            <a:r>
              <a:rPr kumimoji="1" dirty="0" smtClean="0">
                <a:solidFill>
                  <a:srgbClr val="333333"/>
                </a:solidFill>
                <a:latin typeface="Meiryo" charset="-128"/>
                <a:ea typeface="Meiryo" charset="-128"/>
                <a:cs typeface="Meiryo" charset="-128"/>
              </a:rPr>
              <a:t>Prevention for malicious requests</a:t>
            </a:r>
            <a:endParaRPr kumimoji="1" dirty="0">
              <a:solidFill>
                <a:srgbClr val="333333"/>
              </a:solidFill>
              <a:latin typeface="Meiryo" charset="-128"/>
              <a:ea typeface="Meiryo" charset="-128"/>
              <a:cs typeface="Meiryo" charset="-128"/>
            </a:endParaRPr>
          </a:p>
          <a:p>
            <a:pPr>
              <a:buClr>
                <a:srgbClr val="666666"/>
              </a:buClr>
            </a:pPr>
            <a:r>
              <a:rPr kumimoji="1" lang="ja-JP" altLang="en-US" dirty="0" smtClean="0">
                <a:solidFill>
                  <a:srgbClr val="333333"/>
                </a:solidFill>
                <a:latin typeface="Meiryo" charset="-128"/>
                <a:ea typeface="Meiryo" charset="-128"/>
                <a:cs typeface="Meiryo" charset="-128"/>
              </a:rPr>
              <a:t>怪しげなリクエストをプロキシで調査</a:t>
            </a:r>
            <a:r>
              <a:rPr kumimoji="1" altLang="ja-JP" dirty="0" smtClean="0">
                <a:solidFill>
                  <a:srgbClr val="333333"/>
                </a:solidFill>
                <a:latin typeface="Meiryo" charset="-128"/>
                <a:ea typeface="Meiryo" charset="-128"/>
                <a:cs typeface="Meiryo" charset="-128"/>
              </a:rPr>
              <a:t/>
            </a:r>
            <a:br>
              <a:rPr kumimoji="1" altLang="ja-JP" dirty="0" smtClean="0">
                <a:solidFill>
                  <a:srgbClr val="333333"/>
                </a:solidFill>
                <a:latin typeface="Meiryo" charset="-128"/>
                <a:ea typeface="Meiryo" charset="-128"/>
                <a:cs typeface="Meiryo" charset="-128"/>
              </a:rPr>
            </a:br>
            <a:r>
              <a:rPr kumimoji="1" dirty="0" smtClean="0">
                <a:solidFill>
                  <a:srgbClr val="333333"/>
                </a:solidFill>
                <a:latin typeface="Meiryo" charset="-128"/>
                <a:ea typeface="Meiryo" charset="-128"/>
                <a:cs typeface="Meiryo" charset="-128"/>
              </a:rPr>
              <a:t>Proxy </a:t>
            </a:r>
            <a:r>
              <a:rPr kumimoji="1" dirty="0">
                <a:solidFill>
                  <a:srgbClr val="333333"/>
                </a:solidFill>
                <a:latin typeface="Meiryo" charset="-128"/>
                <a:ea typeface="Meiryo" charset="-128"/>
                <a:cs typeface="Meiryo" charset="-128"/>
              </a:rPr>
              <a:t>inspection for </a:t>
            </a:r>
            <a:r>
              <a:rPr kumimoji="1" dirty="0" smtClean="0">
                <a:solidFill>
                  <a:srgbClr val="333333"/>
                </a:solidFill>
                <a:latin typeface="Meiryo" charset="-128"/>
                <a:ea typeface="Meiryo" charset="-128"/>
                <a:cs typeface="Meiryo" charset="-128"/>
              </a:rPr>
              <a:t>risky requests</a:t>
            </a:r>
            <a:endParaRPr kumimoji="1" dirty="0">
              <a:solidFill>
                <a:srgbClr val="333333"/>
              </a:solidFill>
              <a:latin typeface="Meiryo" charset="-128"/>
              <a:ea typeface="Meiryo" charset="-128"/>
              <a:cs typeface="Meiryo" charset="-128"/>
            </a:endParaRPr>
          </a:p>
        </p:txBody>
      </p:sp>
    </p:spTree>
    <p:extLst>
      <p:ext uri="{BB962C8B-B14F-4D97-AF65-F5344CB8AC3E}">
        <p14:creationId xmlns:p14="http://schemas.microsoft.com/office/powerpoint/2010/main" val="30544758"/>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37765" y="489099"/>
            <a:ext cx="8423205" cy="380852"/>
          </a:xfrm>
        </p:spPr>
        <p:txBody>
          <a:bodyPr/>
          <a:lstStyle/>
          <a:p>
            <a:pPr>
              <a:lnSpc>
                <a:spcPct val="100000"/>
              </a:lnSpc>
              <a:spcAft>
                <a:spcPts val="1200"/>
              </a:spcAft>
            </a:pPr>
            <a:r>
              <a:rPr lang="en-US" altLang="ja-JP" sz="2800" dirty="0" smtClean="0">
                <a:latin typeface="Meiryo" charset="-128"/>
                <a:ea typeface="Meiryo" charset="-128"/>
                <a:cs typeface="Meiryo" charset="-128"/>
              </a:rPr>
              <a:t>SWG: </a:t>
            </a:r>
            <a:r>
              <a:rPr lang="en-US" altLang="ja-JP" sz="1600" dirty="0" err="1" smtClean="0">
                <a:latin typeface="Meiryo" charset="-128"/>
                <a:ea typeface="Meiryo" charset="-128"/>
                <a:cs typeface="Meiryo" charset="-128"/>
              </a:rPr>
              <a:t>SecureWebGateway</a:t>
            </a:r>
            <a:r>
              <a:rPr lang="en-US" altLang="ja-JP" sz="1600" dirty="0" smtClean="0">
                <a:latin typeface="Meiryo" charset="-128"/>
                <a:ea typeface="Meiryo" charset="-128"/>
                <a:cs typeface="Meiryo" charset="-128"/>
              </a:rPr>
              <a:t> </a:t>
            </a:r>
            <a:r>
              <a:rPr lang="ja-JP" altLang="en-US" sz="2800" dirty="0" smtClean="0">
                <a:latin typeface="Meiryo" charset="-128"/>
                <a:ea typeface="Meiryo" charset="-128"/>
                <a:cs typeface="Meiryo" charset="-128"/>
              </a:rPr>
              <a:t>の問題点を解決する</a:t>
            </a:r>
            <a:r>
              <a:rPr lang="en-US" altLang="ja-JP" sz="2800" dirty="0" smtClean="0">
                <a:latin typeface="Meiryo" charset="-128"/>
                <a:ea typeface="Meiryo" charset="-128"/>
                <a:cs typeface="Meiryo" charset="-128"/>
              </a:rPr>
              <a:t/>
            </a:r>
            <a:br>
              <a:rPr lang="en-US" altLang="ja-JP" sz="2800" dirty="0" smtClean="0">
                <a:latin typeface="Meiryo" charset="-128"/>
                <a:ea typeface="Meiryo" charset="-128"/>
                <a:cs typeface="Meiryo" charset="-128"/>
              </a:rPr>
            </a:br>
            <a:r>
              <a:rPr lang="en-US" altLang="ja-JP" sz="2800" dirty="0" smtClean="0">
                <a:latin typeface="Meiryo" charset="-128"/>
                <a:ea typeface="Meiryo" charset="-128"/>
                <a:cs typeface="Meiryo" charset="-128"/>
              </a:rPr>
              <a:t>SIG: Secure</a:t>
            </a:r>
            <a:r>
              <a:rPr lang="ja-JP" altLang="en-US" sz="2800" dirty="0">
                <a:latin typeface="Meiryo" charset="-128"/>
                <a:ea typeface="Meiryo" charset="-128"/>
                <a:cs typeface="Meiryo" charset="-128"/>
              </a:rPr>
              <a:t> </a:t>
            </a:r>
            <a:r>
              <a:rPr lang="en-US" altLang="ja-JP" sz="2800" dirty="0" smtClean="0">
                <a:latin typeface="Meiryo" charset="-128"/>
                <a:ea typeface="Meiryo" charset="-128"/>
                <a:cs typeface="Meiryo" charset="-128"/>
              </a:rPr>
              <a:t>Internet Gateway</a:t>
            </a:r>
            <a:endParaRPr lang="en-US" sz="2800" dirty="0">
              <a:latin typeface="Meiryo" charset="-128"/>
              <a:ea typeface="Meiryo" charset="-128"/>
              <a:cs typeface="Meiryo" charset="-128"/>
            </a:endParaRPr>
          </a:p>
        </p:txBody>
      </p:sp>
      <p:cxnSp>
        <p:nvCxnSpPr>
          <p:cNvPr id="43" name="Straight Connector 42"/>
          <p:cNvCxnSpPr/>
          <p:nvPr/>
        </p:nvCxnSpPr>
        <p:spPr>
          <a:xfrm>
            <a:off x="4057097" y="1720037"/>
            <a:ext cx="0" cy="2926080"/>
          </a:xfrm>
          <a:prstGeom prst="line">
            <a:avLst/>
          </a:prstGeom>
          <a:noFill/>
          <a:ln w="25400" cap="flat" cmpd="sng" algn="ctr">
            <a:solidFill>
              <a:srgbClr val="666666">
                <a:lumMod val="20000"/>
                <a:lumOff val="80000"/>
              </a:srgbClr>
            </a:solidFill>
            <a:prstDash val="solid"/>
          </a:ln>
          <a:effectLst/>
        </p:spPr>
      </p:cxnSp>
      <p:sp>
        <p:nvSpPr>
          <p:cNvPr id="44" name="Rectangle 43"/>
          <p:cNvSpPr/>
          <p:nvPr/>
        </p:nvSpPr>
        <p:spPr>
          <a:xfrm>
            <a:off x="1659732" y="1385212"/>
            <a:ext cx="918841" cy="461665"/>
          </a:xfrm>
          <a:prstGeom prst="rect">
            <a:avLst/>
          </a:prstGeom>
        </p:spPr>
        <p:txBody>
          <a:bodyPr wrap="none">
            <a:spAutoFit/>
          </a:bodyPr>
          <a:lstStyle/>
          <a:p>
            <a:pPr algn="ctr"/>
            <a:r>
              <a:rPr lang="en-US" sz="2400" dirty="0" smtClean="0">
                <a:solidFill>
                  <a:srgbClr val="049FD9"/>
                </a:solidFill>
                <a:latin typeface="Meiryo" charset="-128"/>
                <a:ea typeface="Meiryo" charset="-128"/>
                <a:cs typeface="Meiryo" charset="-128"/>
              </a:rPr>
              <a:t>SWG</a:t>
            </a:r>
            <a:endParaRPr lang="en-US" sz="2400" dirty="0">
              <a:solidFill>
                <a:srgbClr val="049FD9"/>
              </a:solidFill>
              <a:latin typeface="Meiryo" charset="-128"/>
              <a:ea typeface="Meiryo" charset="-128"/>
              <a:cs typeface="Meiryo" charset="-128"/>
            </a:endParaRPr>
          </a:p>
        </p:txBody>
      </p:sp>
      <p:grpSp>
        <p:nvGrpSpPr>
          <p:cNvPr id="65" name="Group 64"/>
          <p:cNvGrpSpPr/>
          <p:nvPr/>
        </p:nvGrpSpPr>
        <p:grpSpPr>
          <a:xfrm>
            <a:off x="5278376" y="3731311"/>
            <a:ext cx="2459585" cy="976251"/>
            <a:chOff x="5278376" y="3487861"/>
            <a:chExt cx="2459585" cy="976251"/>
          </a:xfrm>
        </p:grpSpPr>
        <p:sp>
          <p:nvSpPr>
            <p:cNvPr id="66" name="Rectangle 65"/>
            <p:cNvSpPr/>
            <p:nvPr/>
          </p:nvSpPr>
          <p:spPr>
            <a:xfrm>
              <a:off x="5352853" y="4125558"/>
              <a:ext cx="2318848" cy="338554"/>
            </a:xfrm>
            <a:prstGeom prst="rect">
              <a:avLst/>
            </a:prstGeom>
          </p:spPr>
          <p:txBody>
            <a:bodyPr wrap="square">
              <a:spAutoFit/>
            </a:bodyPr>
            <a:lstStyle/>
            <a:p>
              <a:pPr algn="ctr">
                <a:defRPr/>
              </a:pPr>
              <a:r>
                <a:rPr lang="en-US" altLang="ja-JP" sz="800" b="1" kern="0" dirty="0" smtClean="0">
                  <a:solidFill>
                    <a:srgbClr val="333333"/>
                  </a:solidFill>
                  <a:latin typeface="Meiryo" charset="-128"/>
                  <a:ea typeface="Meiryo" charset="-128"/>
                  <a:cs typeface="Meiryo" charset="-128"/>
                </a:rPr>
                <a:t>TALOS</a:t>
              </a:r>
              <a:r>
                <a:rPr lang="ja-JP" altLang="en-US" sz="800" b="1" kern="0" dirty="0" smtClean="0">
                  <a:solidFill>
                    <a:srgbClr val="333333"/>
                  </a:solidFill>
                  <a:latin typeface="Meiryo" charset="-128"/>
                  <a:ea typeface="Meiryo" charset="-128"/>
                  <a:cs typeface="Meiryo" charset="-128"/>
                </a:rPr>
                <a:t>と</a:t>
              </a:r>
              <a:r>
                <a:rPr lang="en-US" altLang="ja-JP" sz="800" b="1" kern="0" dirty="0" smtClean="0">
                  <a:solidFill>
                    <a:srgbClr val="333333"/>
                  </a:solidFill>
                  <a:latin typeface="Meiryo" charset="-128"/>
                  <a:ea typeface="Meiryo" charset="-128"/>
                  <a:cs typeface="Meiryo" charset="-128"/>
                </a:rPr>
                <a:t>AMP</a:t>
              </a:r>
              <a:r>
                <a:rPr lang="ja-JP" altLang="en-US" sz="800" b="1" kern="0" dirty="0" smtClean="0">
                  <a:solidFill>
                    <a:srgbClr val="333333"/>
                  </a:solidFill>
                  <a:latin typeface="Meiryo" charset="-128"/>
                  <a:ea typeface="Meiryo" charset="-128"/>
                  <a:cs typeface="Meiryo" charset="-128"/>
                </a:rPr>
                <a:t>は</a:t>
              </a:r>
              <a:r>
                <a:rPr lang="en-US" altLang="ja-JP" sz="800" b="1" kern="0" dirty="0" smtClean="0">
                  <a:solidFill>
                    <a:srgbClr val="333333"/>
                  </a:solidFill>
                  <a:latin typeface="Meiryo" charset="-128"/>
                  <a:ea typeface="Meiryo" charset="-128"/>
                  <a:cs typeface="Meiryo" charset="-128"/>
                </a:rPr>
                <a:t>CISCO</a:t>
              </a:r>
              <a:r>
                <a:rPr lang="ja-JP" altLang="en-US" sz="800" b="1" kern="0" dirty="0" smtClean="0">
                  <a:solidFill>
                    <a:srgbClr val="333333"/>
                  </a:solidFill>
                  <a:latin typeface="Meiryo" charset="-128"/>
                  <a:ea typeface="Meiryo" charset="-128"/>
                  <a:cs typeface="Meiryo" charset="-128"/>
                </a:rPr>
                <a:t>のセキュリティ製品</a:t>
              </a:r>
              <a:r>
                <a:rPr lang="en-US" altLang="ja-JP" sz="800" b="1" kern="0" dirty="0" smtClean="0">
                  <a:solidFill>
                    <a:srgbClr val="333333"/>
                  </a:solidFill>
                  <a:latin typeface="Meiryo" charset="-128"/>
                  <a:ea typeface="Meiryo" charset="-128"/>
                  <a:cs typeface="Meiryo" charset="-128"/>
                </a:rPr>
                <a:t/>
              </a:r>
              <a:br>
                <a:rPr lang="en-US" altLang="ja-JP" sz="800" b="1" kern="0" dirty="0" smtClean="0">
                  <a:solidFill>
                    <a:srgbClr val="333333"/>
                  </a:solidFill>
                  <a:latin typeface="Meiryo" charset="-128"/>
                  <a:ea typeface="Meiryo" charset="-128"/>
                  <a:cs typeface="Meiryo" charset="-128"/>
                </a:rPr>
              </a:br>
              <a:r>
                <a:rPr lang="ja-JP" altLang="en-US" sz="800" b="1" kern="0" dirty="0" smtClean="0">
                  <a:solidFill>
                    <a:srgbClr val="333333"/>
                  </a:solidFill>
                  <a:latin typeface="Meiryo" charset="-128"/>
                  <a:ea typeface="Meiryo" charset="-128"/>
                  <a:cs typeface="Meiryo" charset="-128"/>
                </a:rPr>
                <a:t>全体をサポート</a:t>
              </a:r>
              <a:r>
                <a:rPr lang="en-US" altLang="ja-JP" sz="800" b="1" kern="0" dirty="0" smtClean="0">
                  <a:solidFill>
                    <a:srgbClr val="333333"/>
                  </a:solidFill>
                  <a:latin typeface="Meiryo" charset="-128"/>
                  <a:ea typeface="Meiryo" charset="-128"/>
                  <a:cs typeface="Meiryo" charset="-128"/>
                </a:rPr>
                <a:t>(=</a:t>
              </a:r>
              <a:r>
                <a:rPr lang="ja-JP" altLang="en-US" sz="800" b="1" kern="0" dirty="0" smtClean="0">
                  <a:solidFill>
                    <a:srgbClr val="333333"/>
                  </a:solidFill>
                  <a:latin typeface="Meiryo" charset="-128"/>
                  <a:ea typeface="Meiryo" charset="-128"/>
                  <a:cs typeface="Meiryo" charset="-128"/>
                </a:rPr>
                <a:t>情報量が豊富</a:t>
              </a:r>
              <a:r>
                <a:rPr lang="en-US" altLang="ja-JP" sz="800" b="1" kern="0" dirty="0" smtClean="0">
                  <a:solidFill>
                    <a:srgbClr val="333333"/>
                  </a:solidFill>
                  <a:latin typeface="Meiryo" charset="-128"/>
                  <a:ea typeface="Meiryo" charset="-128"/>
                  <a:cs typeface="Meiryo" charset="-128"/>
                </a:rPr>
                <a:t>)</a:t>
              </a:r>
              <a:endParaRPr lang="en-US" sz="800" b="1" kern="0" dirty="0" smtClean="0">
                <a:solidFill>
                  <a:srgbClr val="333333"/>
                </a:solidFill>
                <a:latin typeface="Meiryo" charset="-128"/>
                <a:ea typeface="Meiryo" charset="-128"/>
                <a:cs typeface="Meiryo" charset="-128"/>
              </a:endParaRPr>
            </a:p>
          </p:txBody>
        </p:sp>
        <p:sp>
          <p:nvSpPr>
            <p:cNvPr id="67" name="Arc 66"/>
            <p:cNvSpPr>
              <a:spLocks noChangeAspect="1"/>
            </p:cNvSpPr>
            <p:nvPr/>
          </p:nvSpPr>
          <p:spPr>
            <a:xfrm>
              <a:off x="6943467" y="3487861"/>
              <a:ext cx="794494" cy="782989"/>
            </a:xfrm>
            <a:prstGeom prst="arc">
              <a:avLst>
                <a:gd name="adj1" fmla="val 21012510"/>
                <a:gd name="adj2" fmla="val 3664311"/>
              </a:avLst>
            </a:prstGeom>
            <a:noFill/>
            <a:ln w="12700" cap="flat" cmpd="sng" algn="ctr">
              <a:solidFill>
                <a:srgbClr val="333333"/>
              </a:solidFill>
              <a:prstDash val="solid"/>
              <a:headEnd type="triangle" w="med" len="med"/>
            </a:ln>
            <a:effectLst/>
          </p:spPr>
          <p:txBody>
            <a:bodyPr rtlCol="0" anchor="ctr"/>
            <a:lstStyle/>
            <a:p>
              <a:pPr algn="ctr">
                <a:defRPr/>
              </a:pPr>
              <a:endParaRPr lang="en-US" kern="0" smtClean="0">
                <a:solidFill>
                  <a:srgbClr val="333333"/>
                </a:solidFill>
                <a:latin typeface="Meiryo" charset="-128"/>
                <a:ea typeface="Meiryo" charset="-128"/>
                <a:cs typeface="Meiryo" charset="-128"/>
              </a:endParaRPr>
            </a:p>
          </p:txBody>
        </p:sp>
        <p:sp>
          <p:nvSpPr>
            <p:cNvPr id="70" name="Arc 69"/>
            <p:cNvSpPr>
              <a:spLocks noChangeAspect="1"/>
            </p:cNvSpPr>
            <p:nvPr/>
          </p:nvSpPr>
          <p:spPr>
            <a:xfrm flipH="1">
              <a:off x="5278376" y="3487861"/>
              <a:ext cx="794494" cy="782989"/>
            </a:xfrm>
            <a:prstGeom prst="arc">
              <a:avLst>
                <a:gd name="adj1" fmla="val 21012510"/>
                <a:gd name="adj2" fmla="val 3664311"/>
              </a:avLst>
            </a:prstGeom>
            <a:noFill/>
            <a:ln w="12700" cap="flat" cmpd="sng" algn="ctr">
              <a:solidFill>
                <a:srgbClr val="333333"/>
              </a:solidFill>
              <a:prstDash val="solid"/>
              <a:headEnd type="triangle" w="med" len="med"/>
            </a:ln>
            <a:effectLst/>
          </p:spPr>
          <p:txBody>
            <a:bodyPr rtlCol="0" anchor="ctr"/>
            <a:lstStyle/>
            <a:p>
              <a:pPr algn="ctr">
                <a:defRPr/>
              </a:pPr>
              <a:endParaRPr lang="en-US" kern="0" smtClean="0">
                <a:solidFill>
                  <a:srgbClr val="333333"/>
                </a:solidFill>
                <a:latin typeface="Meiryo" charset="-128"/>
                <a:ea typeface="Meiryo" charset="-128"/>
                <a:cs typeface="Meiryo" charset="-128"/>
              </a:endParaRPr>
            </a:p>
          </p:txBody>
        </p:sp>
      </p:grpSp>
      <p:grpSp>
        <p:nvGrpSpPr>
          <p:cNvPr id="72" name="Group 71"/>
          <p:cNvGrpSpPr/>
          <p:nvPr/>
        </p:nvGrpSpPr>
        <p:grpSpPr>
          <a:xfrm>
            <a:off x="5320074" y="1365435"/>
            <a:ext cx="2360961" cy="2590143"/>
            <a:chOff x="5320074" y="1121985"/>
            <a:chExt cx="2360961" cy="2590143"/>
          </a:xfrm>
        </p:grpSpPr>
        <p:sp>
          <p:nvSpPr>
            <p:cNvPr id="73" name="Rectangle 72"/>
            <p:cNvSpPr/>
            <p:nvPr/>
          </p:nvSpPr>
          <p:spPr>
            <a:xfrm>
              <a:off x="6130579" y="1121985"/>
              <a:ext cx="728084" cy="461665"/>
            </a:xfrm>
            <a:prstGeom prst="rect">
              <a:avLst/>
            </a:prstGeom>
          </p:spPr>
          <p:txBody>
            <a:bodyPr wrap="none">
              <a:spAutoFit/>
            </a:bodyPr>
            <a:lstStyle/>
            <a:p>
              <a:pPr algn="ctr">
                <a:defRPr/>
              </a:pPr>
              <a:r>
                <a:rPr lang="en-US" sz="2400" kern="0" dirty="0" smtClean="0">
                  <a:solidFill>
                    <a:srgbClr val="049FD9"/>
                  </a:solidFill>
                  <a:latin typeface="Meiryo" charset="-128"/>
                  <a:ea typeface="Meiryo" charset="-128"/>
                  <a:cs typeface="Meiryo" charset="-128"/>
                </a:rPr>
                <a:t>SIG</a:t>
              </a:r>
            </a:p>
          </p:txBody>
        </p:sp>
        <p:grpSp>
          <p:nvGrpSpPr>
            <p:cNvPr id="75" name="Group 74"/>
            <p:cNvGrpSpPr/>
            <p:nvPr/>
          </p:nvGrpSpPr>
          <p:grpSpPr>
            <a:xfrm>
              <a:off x="5320074" y="1889189"/>
              <a:ext cx="2360961" cy="1822939"/>
              <a:chOff x="5572120" y="2042502"/>
              <a:chExt cx="2360961" cy="1822939"/>
            </a:xfrm>
          </p:grpSpPr>
          <p:sp>
            <p:nvSpPr>
              <p:cNvPr id="76" name="Trapezoid 75"/>
              <p:cNvSpPr/>
              <p:nvPr/>
            </p:nvSpPr>
            <p:spPr>
              <a:xfrm rot="10800000">
                <a:off x="5572120" y="2042502"/>
                <a:ext cx="2360961" cy="675561"/>
              </a:xfrm>
              <a:prstGeom prst="trapezoid">
                <a:avLst>
                  <a:gd name="adj" fmla="val 38043"/>
                </a:avLst>
              </a:prstGeom>
              <a:solidFill>
                <a:srgbClr val="F58024"/>
              </a:solidFill>
              <a:ln w="25400" cap="rnd" cmpd="sng" algn="ctr">
                <a:solidFill>
                  <a:srgbClr val="F58024"/>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smtClean="0">
                  <a:solidFill>
                    <a:srgbClr val="FFFFFF"/>
                  </a:solidFill>
                  <a:latin typeface="Meiryo" charset="-128"/>
                  <a:ea typeface="Meiryo" charset="-128"/>
                  <a:cs typeface="Meiryo" charset="-128"/>
                </a:endParaRPr>
              </a:p>
            </p:txBody>
          </p:sp>
          <p:sp>
            <p:nvSpPr>
              <p:cNvPr id="79" name="Rectangle 78"/>
              <p:cNvSpPr/>
              <p:nvPr/>
            </p:nvSpPr>
            <p:spPr>
              <a:xfrm>
                <a:off x="5823500" y="2211005"/>
                <a:ext cx="1858201" cy="338554"/>
              </a:xfrm>
              <a:prstGeom prst="rect">
                <a:avLst/>
              </a:prstGeom>
              <a:noFill/>
            </p:spPr>
            <p:txBody>
              <a:bodyPr wrap="none" anchor="ctr">
                <a:spAutoFit/>
              </a:bodyPr>
              <a:lstStyle/>
              <a:p>
                <a:pPr algn="ctr">
                  <a:defRPr/>
                </a:pPr>
                <a:r>
                  <a:rPr lang="en-US" sz="1600" kern="0" dirty="0" smtClean="0">
                    <a:solidFill>
                      <a:srgbClr val="FFFFFF"/>
                    </a:solidFill>
                    <a:latin typeface="Meiryo" charset="-128"/>
                    <a:ea typeface="Meiryo" charset="-128"/>
                    <a:cs typeface="Meiryo" charset="-128"/>
                  </a:rPr>
                  <a:t>DNS </a:t>
                </a:r>
                <a:r>
                  <a:rPr lang="ja-JP" altLang="en-US" sz="1600" kern="0" dirty="0">
                    <a:solidFill>
                      <a:srgbClr val="FFFFFF"/>
                    </a:solidFill>
                    <a:latin typeface="Meiryo" charset="-128"/>
                    <a:ea typeface="Meiryo" charset="-128"/>
                    <a:cs typeface="Meiryo" charset="-128"/>
                  </a:rPr>
                  <a:t>と</a:t>
                </a:r>
                <a:r>
                  <a:rPr lang="en-US" sz="1600" kern="0" dirty="0" smtClean="0">
                    <a:solidFill>
                      <a:srgbClr val="FFFFFF"/>
                    </a:solidFill>
                    <a:latin typeface="Meiryo" charset="-128"/>
                    <a:ea typeface="Meiryo" charset="-128"/>
                    <a:cs typeface="Meiryo" charset="-128"/>
                  </a:rPr>
                  <a:t> IP </a:t>
                </a:r>
                <a:r>
                  <a:rPr lang="ja-JP" altLang="en-US" sz="1600" kern="0" dirty="0" smtClean="0">
                    <a:solidFill>
                      <a:srgbClr val="FFFFFF"/>
                    </a:solidFill>
                    <a:latin typeface="Meiryo" charset="-128"/>
                    <a:ea typeface="Meiryo" charset="-128"/>
                    <a:cs typeface="Meiryo" charset="-128"/>
                  </a:rPr>
                  <a:t>レイヤ</a:t>
                </a:r>
                <a:endParaRPr lang="en-US" sz="1600" kern="0" dirty="0" smtClean="0">
                  <a:solidFill>
                    <a:srgbClr val="FFFFFF"/>
                  </a:solidFill>
                  <a:latin typeface="Meiryo" charset="-128"/>
                  <a:ea typeface="Meiryo" charset="-128"/>
                  <a:cs typeface="Meiryo" charset="-128"/>
                </a:endParaRPr>
              </a:p>
            </p:txBody>
          </p:sp>
          <p:sp>
            <p:nvSpPr>
              <p:cNvPr id="80" name="Trapezoid 79"/>
              <p:cNvSpPr/>
              <p:nvPr/>
            </p:nvSpPr>
            <p:spPr>
              <a:xfrm rot="10800000">
                <a:off x="5935346" y="2964271"/>
                <a:ext cx="1640564" cy="444439"/>
              </a:xfrm>
              <a:prstGeom prst="trapezoid">
                <a:avLst>
                  <a:gd name="adj" fmla="val 38043"/>
                </a:avLst>
              </a:prstGeom>
              <a:solidFill>
                <a:srgbClr val="049FD9"/>
              </a:solidFill>
              <a:ln w="25400" cap="rnd" cmpd="sng" algn="ctr">
                <a:solidFill>
                  <a:srgbClr val="049FD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smtClean="0">
                  <a:solidFill>
                    <a:srgbClr val="FFFFFF"/>
                  </a:solidFill>
                  <a:latin typeface="Meiryo" charset="-128"/>
                  <a:ea typeface="Meiryo" charset="-128"/>
                  <a:cs typeface="Meiryo" charset="-128"/>
                </a:endParaRPr>
              </a:p>
            </p:txBody>
          </p:sp>
          <p:sp>
            <p:nvSpPr>
              <p:cNvPr id="81" name="Trapezoid 80"/>
              <p:cNvSpPr/>
              <p:nvPr/>
            </p:nvSpPr>
            <p:spPr>
              <a:xfrm rot="10800000">
                <a:off x="6167775" y="3403561"/>
                <a:ext cx="1175706" cy="461880"/>
              </a:xfrm>
              <a:prstGeom prst="trapezoid">
                <a:avLst>
                  <a:gd name="adj" fmla="val 38043"/>
                </a:avLst>
              </a:prstGeom>
              <a:solidFill>
                <a:srgbClr val="049FD9"/>
              </a:solidFill>
              <a:ln w="25400" cap="rnd" cmpd="sng" algn="ctr">
                <a:solidFill>
                  <a:srgbClr val="049FD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smtClean="0">
                  <a:solidFill>
                    <a:srgbClr val="FFFFFF"/>
                  </a:solidFill>
                  <a:latin typeface="Meiryo" charset="-128"/>
                  <a:ea typeface="Meiryo" charset="-128"/>
                  <a:cs typeface="Meiryo" charset="-128"/>
                </a:endParaRPr>
              </a:p>
            </p:txBody>
          </p:sp>
          <p:sp>
            <p:nvSpPr>
              <p:cNvPr id="82" name="Rectangle 81"/>
              <p:cNvSpPr/>
              <p:nvPr/>
            </p:nvSpPr>
            <p:spPr>
              <a:xfrm>
                <a:off x="5941945" y="3017213"/>
                <a:ext cx="1627369" cy="338554"/>
              </a:xfrm>
              <a:prstGeom prst="rect">
                <a:avLst/>
              </a:prstGeom>
              <a:noFill/>
            </p:spPr>
            <p:txBody>
              <a:bodyPr wrap="none" anchor="ctr">
                <a:spAutoFit/>
              </a:bodyPr>
              <a:lstStyle/>
              <a:p>
                <a:pPr algn="ctr">
                  <a:defRPr/>
                </a:pPr>
                <a:r>
                  <a:rPr lang="en-US" sz="1600" kern="0" dirty="0" smtClean="0">
                    <a:solidFill>
                      <a:srgbClr val="FFFFFF"/>
                    </a:solidFill>
                    <a:latin typeface="Meiryo" charset="-128"/>
                    <a:ea typeface="Meiryo" charset="-128"/>
                    <a:cs typeface="Meiryo" charset="-128"/>
                  </a:rPr>
                  <a:t>HTTP/S </a:t>
                </a:r>
                <a:r>
                  <a:rPr lang="ja-JP" altLang="en-US" sz="1600" kern="0" dirty="0" smtClean="0">
                    <a:solidFill>
                      <a:srgbClr val="FFFFFF"/>
                    </a:solidFill>
                    <a:latin typeface="Meiryo" charset="-128"/>
                    <a:ea typeface="Meiryo" charset="-128"/>
                    <a:cs typeface="Meiryo" charset="-128"/>
                  </a:rPr>
                  <a:t>レイヤ</a:t>
                </a:r>
                <a:endParaRPr lang="en-US" sz="1600" kern="0" dirty="0" smtClean="0">
                  <a:solidFill>
                    <a:srgbClr val="FFFFFF"/>
                  </a:solidFill>
                  <a:latin typeface="Meiryo" charset="-128"/>
                  <a:ea typeface="Meiryo" charset="-128"/>
                  <a:cs typeface="Meiryo" charset="-128"/>
                </a:endParaRPr>
              </a:p>
            </p:txBody>
          </p:sp>
          <p:sp>
            <p:nvSpPr>
              <p:cNvPr id="83" name="Rectangle 82"/>
              <p:cNvSpPr/>
              <p:nvPr/>
            </p:nvSpPr>
            <p:spPr>
              <a:xfrm>
                <a:off x="6252124" y="3488306"/>
                <a:ext cx="1007007" cy="292388"/>
              </a:xfrm>
              <a:prstGeom prst="rect">
                <a:avLst/>
              </a:prstGeom>
              <a:noFill/>
            </p:spPr>
            <p:txBody>
              <a:bodyPr wrap="none" anchor="ctr">
                <a:spAutoFit/>
              </a:bodyPr>
              <a:lstStyle/>
              <a:p>
                <a:pPr algn="ctr">
                  <a:defRPr/>
                </a:pPr>
                <a:r>
                  <a:rPr lang="en-US" sz="1300" kern="0" dirty="0" smtClean="0">
                    <a:solidFill>
                      <a:srgbClr val="FFFFFF"/>
                    </a:solidFill>
                    <a:latin typeface="Meiryo" charset="-128"/>
                    <a:ea typeface="Meiryo" charset="-128"/>
                    <a:cs typeface="Meiryo" charset="-128"/>
                  </a:rPr>
                  <a:t>AMP + AV</a:t>
                </a:r>
              </a:p>
            </p:txBody>
          </p:sp>
        </p:grpSp>
      </p:grpSp>
      <p:cxnSp>
        <p:nvCxnSpPr>
          <p:cNvPr id="84" name="Straight Connector 83"/>
          <p:cNvCxnSpPr/>
          <p:nvPr/>
        </p:nvCxnSpPr>
        <p:spPr>
          <a:xfrm>
            <a:off x="5826369" y="3514188"/>
            <a:ext cx="1400908" cy="0"/>
          </a:xfrm>
          <a:prstGeom prst="line">
            <a:avLst/>
          </a:prstGeom>
          <a:noFill/>
          <a:ln w="25400" cap="flat" cmpd="sng" algn="ctr">
            <a:solidFill>
              <a:srgbClr val="FFFFFF"/>
            </a:solidFill>
            <a:prstDash val="solid"/>
          </a:ln>
          <a:effectLst/>
        </p:spPr>
      </p:cxnSp>
      <p:sp>
        <p:nvSpPr>
          <p:cNvPr id="85" name="Rounded Rectangle 84"/>
          <p:cNvSpPr/>
          <p:nvPr/>
        </p:nvSpPr>
        <p:spPr>
          <a:xfrm>
            <a:off x="1210626" y="2139823"/>
            <a:ext cx="1817054" cy="671537"/>
          </a:xfrm>
          <a:prstGeom prst="roundRect">
            <a:avLst>
              <a:gd name="adj" fmla="val 6107"/>
            </a:avLst>
          </a:prstGeom>
          <a:noFill/>
          <a:ln w="12700" cap="rnd"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ja-JP" altLang="en-US" sz="1200" b="1" kern="0" dirty="0" smtClean="0">
                <a:solidFill>
                  <a:srgbClr val="C31230"/>
                </a:solidFill>
                <a:latin typeface="Meiryo" charset="-128"/>
                <a:ea typeface="Meiryo" charset="-128"/>
                <a:cs typeface="Meiryo" charset="-128"/>
              </a:rPr>
              <a:t>問題</a:t>
            </a:r>
            <a:r>
              <a:rPr lang="en-US" sz="1200" b="1" kern="0" dirty="0" smtClean="0">
                <a:solidFill>
                  <a:srgbClr val="C31230"/>
                </a:solidFill>
                <a:latin typeface="Meiryo" charset="-128"/>
                <a:ea typeface="Meiryo" charset="-128"/>
                <a:cs typeface="Meiryo" charset="-128"/>
              </a:rPr>
              <a:t>: </a:t>
            </a:r>
            <a:br>
              <a:rPr lang="en-US" sz="1200" b="1" kern="0" dirty="0" smtClean="0">
                <a:solidFill>
                  <a:srgbClr val="C31230"/>
                </a:solidFill>
                <a:latin typeface="Meiryo" charset="-128"/>
                <a:ea typeface="Meiryo" charset="-128"/>
                <a:cs typeface="Meiryo" charset="-128"/>
              </a:rPr>
            </a:br>
            <a:r>
              <a:rPr lang="ja-JP" altLang="en-US" sz="1200" b="1" kern="0" dirty="0" smtClean="0">
                <a:solidFill>
                  <a:srgbClr val="C31230"/>
                </a:solidFill>
                <a:latin typeface="Meiryo" charset="-128"/>
                <a:ea typeface="Meiryo" charset="-128"/>
                <a:cs typeface="Meiryo" charset="-128"/>
              </a:rPr>
              <a:t>通信先とファイル情報の</a:t>
            </a:r>
            <a:r>
              <a:rPr lang="en-US" altLang="ja-JP" sz="1200" b="1" kern="0" dirty="0" smtClean="0">
                <a:solidFill>
                  <a:srgbClr val="C31230"/>
                </a:solidFill>
                <a:latin typeface="Meiryo" charset="-128"/>
                <a:ea typeface="Meiryo" charset="-128"/>
                <a:cs typeface="Meiryo" charset="-128"/>
              </a:rPr>
              <a:t/>
            </a:r>
            <a:br>
              <a:rPr lang="en-US" altLang="ja-JP" sz="1200" b="1" kern="0" dirty="0" smtClean="0">
                <a:solidFill>
                  <a:srgbClr val="C31230"/>
                </a:solidFill>
                <a:latin typeface="Meiryo" charset="-128"/>
                <a:ea typeface="Meiryo" charset="-128"/>
                <a:cs typeface="Meiryo" charset="-128"/>
              </a:rPr>
            </a:br>
            <a:r>
              <a:rPr lang="ja-JP" altLang="en-US" sz="1200" b="1" kern="0" dirty="0">
                <a:solidFill>
                  <a:srgbClr val="C31230"/>
                </a:solidFill>
                <a:latin typeface="Meiryo" charset="-128"/>
                <a:ea typeface="Meiryo" charset="-128"/>
                <a:cs typeface="Meiryo" charset="-128"/>
              </a:rPr>
              <a:t>網羅</a:t>
            </a:r>
            <a:r>
              <a:rPr lang="ja-JP" altLang="en-US" sz="1200" b="1" kern="0" dirty="0" smtClean="0">
                <a:solidFill>
                  <a:srgbClr val="C31230"/>
                </a:solidFill>
                <a:latin typeface="Meiryo" charset="-128"/>
                <a:ea typeface="Meiryo" charset="-128"/>
                <a:cs typeface="Meiryo" charset="-128"/>
              </a:rPr>
              <a:t>性が不完全</a:t>
            </a:r>
            <a:endParaRPr lang="en-US" sz="1200" kern="0" dirty="0" smtClean="0">
              <a:solidFill>
                <a:srgbClr val="C31230"/>
              </a:solidFill>
              <a:latin typeface="Meiryo" charset="-128"/>
              <a:ea typeface="Meiryo" charset="-128"/>
              <a:cs typeface="Meiryo" charset="-128"/>
            </a:endParaRPr>
          </a:p>
        </p:txBody>
      </p:sp>
      <p:grpSp>
        <p:nvGrpSpPr>
          <p:cNvPr id="86" name="Group 85"/>
          <p:cNvGrpSpPr/>
          <p:nvPr/>
        </p:nvGrpSpPr>
        <p:grpSpPr>
          <a:xfrm>
            <a:off x="4537450" y="1717354"/>
            <a:ext cx="3935351" cy="1626850"/>
            <a:chOff x="4537450" y="1473904"/>
            <a:chExt cx="3935351" cy="1626850"/>
          </a:xfrm>
        </p:grpSpPr>
        <p:sp>
          <p:nvSpPr>
            <p:cNvPr id="87" name="Freeform 53"/>
            <p:cNvSpPr>
              <a:spLocks noChangeArrowheads="1"/>
            </p:cNvSpPr>
            <p:nvPr/>
          </p:nvSpPr>
          <p:spPr bwMode="auto">
            <a:xfrm>
              <a:off x="7800809" y="1708448"/>
              <a:ext cx="411479" cy="411479"/>
            </a:xfrm>
            <a:custGeom>
              <a:avLst/>
              <a:gdLst>
                <a:gd name="T0" fmla="*/ 5143 w 5144"/>
                <a:gd name="T1" fmla="*/ 2572 h 5144"/>
                <a:gd name="T2" fmla="*/ 4799 w 5144"/>
                <a:gd name="T3" fmla="*/ 3858 h 5144"/>
                <a:gd name="T4" fmla="*/ 3857 w 5144"/>
                <a:gd name="T5" fmla="*/ 4799 h 5144"/>
                <a:gd name="T6" fmla="*/ 2571 w 5144"/>
                <a:gd name="T7" fmla="*/ 5143 h 5144"/>
                <a:gd name="T8" fmla="*/ 1285 w 5144"/>
                <a:gd name="T9" fmla="*/ 4799 h 5144"/>
                <a:gd name="T10" fmla="*/ 344 w 5144"/>
                <a:gd name="T11" fmla="*/ 3858 h 5144"/>
                <a:gd name="T12" fmla="*/ 0 w 5144"/>
                <a:gd name="T13" fmla="*/ 2572 h 5144"/>
                <a:gd name="T14" fmla="*/ 344 w 5144"/>
                <a:gd name="T15" fmla="*/ 1286 h 5144"/>
                <a:gd name="T16" fmla="*/ 1285 w 5144"/>
                <a:gd name="T17" fmla="*/ 345 h 5144"/>
                <a:gd name="T18" fmla="*/ 2571 w 5144"/>
                <a:gd name="T19" fmla="*/ 0 h 5144"/>
                <a:gd name="T20" fmla="*/ 3857 w 5144"/>
                <a:gd name="T21" fmla="*/ 345 h 5144"/>
                <a:gd name="T22" fmla="*/ 4799 w 5144"/>
                <a:gd name="T23" fmla="*/ 1286 h 5144"/>
                <a:gd name="T24" fmla="*/ 5143 w 5144"/>
                <a:gd name="T25" fmla="*/ 2572 h 5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44" h="5144">
                  <a:moveTo>
                    <a:pt x="5143" y="2572"/>
                  </a:moveTo>
                  <a:cubicBezTo>
                    <a:pt x="5143" y="3045"/>
                    <a:pt x="5035" y="3448"/>
                    <a:pt x="4799" y="3858"/>
                  </a:cubicBezTo>
                  <a:cubicBezTo>
                    <a:pt x="4562" y="4268"/>
                    <a:pt x="4267" y="4562"/>
                    <a:pt x="3857" y="4799"/>
                  </a:cubicBezTo>
                  <a:cubicBezTo>
                    <a:pt x="3447" y="5036"/>
                    <a:pt x="3044" y="5143"/>
                    <a:pt x="2571" y="5143"/>
                  </a:cubicBezTo>
                  <a:cubicBezTo>
                    <a:pt x="2097" y="5143"/>
                    <a:pt x="1695" y="5036"/>
                    <a:pt x="1285" y="4799"/>
                  </a:cubicBezTo>
                  <a:cubicBezTo>
                    <a:pt x="875" y="4562"/>
                    <a:pt x="581" y="4268"/>
                    <a:pt x="344" y="3858"/>
                  </a:cubicBezTo>
                  <a:cubicBezTo>
                    <a:pt x="107" y="3448"/>
                    <a:pt x="0" y="3045"/>
                    <a:pt x="0" y="2572"/>
                  </a:cubicBezTo>
                  <a:cubicBezTo>
                    <a:pt x="0" y="2098"/>
                    <a:pt x="107" y="1696"/>
                    <a:pt x="344" y="1286"/>
                  </a:cubicBezTo>
                  <a:cubicBezTo>
                    <a:pt x="581" y="876"/>
                    <a:pt x="875" y="581"/>
                    <a:pt x="1285" y="345"/>
                  </a:cubicBezTo>
                  <a:cubicBezTo>
                    <a:pt x="1695" y="108"/>
                    <a:pt x="2098" y="0"/>
                    <a:pt x="2571" y="0"/>
                  </a:cubicBezTo>
                  <a:cubicBezTo>
                    <a:pt x="3045" y="0"/>
                    <a:pt x="3447" y="108"/>
                    <a:pt x="3857" y="345"/>
                  </a:cubicBezTo>
                  <a:cubicBezTo>
                    <a:pt x="4267" y="581"/>
                    <a:pt x="4562" y="876"/>
                    <a:pt x="4799" y="1286"/>
                  </a:cubicBezTo>
                  <a:cubicBezTo>
                    <a:pt x="5035" y="1696"/>
                    <a:pt x="5143" y="2098"/>
                    <a:pt x="5143" y="2572"/>
                  </a:cubicBezTo>
                </a:path>
              </a:pathLst>
            </a:custGeom>
            <a:solidFill>
              <a:srgbClr val="333333"/>
            </a:solidFill>
            <a:ln w="25400" cap="rnd">
              <a:noFill/>
              <a:round/>
              <a:headEnd/>
              <a:tailEnd/>
            </a:ln>
            <a:effectLst/>
          </p:spPr>
          <p:txBody>
            <a:bodyPr wrap="none" anchor="ctr"/>
            <a:lstStyle/>
            <a:p>
              <a:pPr>
                <a:defRPr/>
              </a:pPr>
              <a:endParaRPr lang="en-US" kern="0" smtClean="0">
                <a:solidFill>
                  <a:srgbClr val="333333"/>
                </a:solidFill>
                <a:latin typeface="Meiryo" charset="-128"/>
                <a:ea typeface="Meiryo" charset="-128"/>
                <a:cs typeface="Meiryo" charset="-128"/>
              </a:endParaRPr>
            </a:p>
          </p:txBody>
        </p:sp>
        <p:grpSp>
          <p:nvGrpSpPr>
            <p:cNvPr id="88" name="Group 87"/>
            <p:cNvGrpSpPr/>
            <p:nvPr/>
          </p:nvGrpSpPr>
          <p:grpSpPr>
            <a:xfrm>
              <a:off x="4537450" y="1473904"/>
              <a:ext cx="3935351" cy="1626850"/>
              <a:chOff x="4537450" y="1473904"/>
              <a:chExt cx="3935351" cy="1626850"/>
            </a:xfrm>
          </p:grpSpPr>
          <p:sp>
            <p:nvSpPr>
              <p:cNvPr id="89" name="Arc 88"/>
              <p:cNvSpPr>
                <a:spLocks noChangeAspect="1"/>
              </p:cNvSpPr>
              <p:nvPr/>
            </p:nvSpPr>
            <p:spPr>
              <a:xfrm flipH="1">
                <a:off x="4537450" y="1473904"/>
                <a:ext cx="1650756" cy="1626850"/>
              </a:xfrm>
              <a:prstGeom prst="arc">
                <a:avLst>
                  <a:gd name="adj1" fmla="val 12959902"/>
                  <a:gd name="adj2" fmla="val 4675570"/>
                </a:avLst>
              </a:prstGeom>
              <a:noFill/>
              <a:ln w="12700" cap="flat" cmpd="sng" algn="ctr">
                <a:solidFill>
                  <a:srgbClr val="333333"/>
                </a:solidFill>
                <a:prstDash val="solid"/>
                <a:headEnd type="triangle" w="med" len="med"/>
              </a:ln>
              <a:effectLst/>
            </p:spPr>
            <p:txBody>
              <a:bodyPr rtlCol="0" anchor="ctr"/>
              <a:lstStyle/>
              <a:p>
                <a:pPr algn="ctr">
                  <a:defRPr/>
                </a:pPr>
                <a:endParaRPr lang="en-US" kern="0" smtClean="0">
                  <a:solidFill>
                    <a:srgbClr val="333333"/>
                  </a:solidFill>
                  <a:latin typeface="Meiryo" charset="-128"/>
                  <a:ea typeface="Meiryo" charset="-128"/>
                  <a:cs typeface="Meiryo" charset="-128"/>
                </a:endParaRPr>
              </a:p>
            </p:txBody>
          </p:sp>
          <p:sp>
            <p:nvSpPr>
              <p:cNvPr id="90" name="Arc 89"/>
              <p:cNvSpPr>
                <a:spLocks noChangeAspect="1"/>
              </p:cNvSpPr>
              <p:nvPr/>
            </p:nvSpPr>
            <p:spPr>
              <a:xfrm>
                <a:off x="6822045" y="1473904"/>
                <a:ext cx="1650756" cy="1626850"/>
              </a:xfrm>
              <a:prstGeom prst="arc">
                <a:avLst>
                  <a:gd name="adj1" fmla="val 12959902"/>
                  <a:gd name="adj2" fmla="val 4675570"/>
                </a:avLst>
              </a:prstGeom>
              <a:noFill/>
              <a:ln w="12700" cap="flat" cmpd="sng" algn="ctr">
                <a:solidFill>
                  <a:srgbClr val="333333"/>
                </a:solidFill>
                <a:prstDash val="solid"/>
                <a:headEnd type="triangle" w="med" len="med"/>
              </a:ln>
              <a:effectLst/>
            </p:spPr>
            <p:txBody>
              <a:bodyPr rtlCol="0" anchor="ctr"/>
              <a:lstStyle/>
              <a:p>
                <a:pPr algn="ctr">
                  <a:defRPr/>
                </a:pPr>
                <a:endParaRPr lang="en-US" kern="0" smtClean="0">
                  <a:solidFill>
                    <a:srgbClr val="333333"/>
                  </a:solidFill>
                  <a:latin typeface="Meiryo" charset="-128"/>
                  <a:ea typeface="Meiryo" charset="-128"/>
                  <a:cs typeface="Meiryo" charset="-128"/>
                </a:endParaRPr>
              </a:p>
            </p:txBody>
          </p:sp>
          <p:grpSp>
            <p:nvGrpSpPr>
              <p:cNvPr id="91" name="Group 90"/>
              <p:cNvGrpSpPr/>
              <p:nvPr/>
            </p:nvGrpSpPr>
            <p:grpSpPr>
              <a:xfrm>
                <a:off x="7903766" y="1811405"/>
                <a:ext cx="205211" cy="205211"/>
                <a:chOff x="8144089" y="1811405"/>
                <a:chExt cx="205211" cy="205211"/>
              </a:xfrm>
            </p:grpSpPr>
            <p:sp>
              <p:nvSpPr>
                <p:cNvPr id="95" name="Freeform 37"/>
                <p:cNvSpPr>
                  <a:spLocks noChangeArrowheads="1"/>
                </p:cNvSpPr>
                <p:nvPr/>
              </p:nvSpPr>
              <p:spPr bwMode="auto">
                <a:xfrm>
                  <a:off x="8224129" y="1864647"/>
                  <a:ext cx="71578" cy="71576"/>
                </a:xfrm>
                <a:custGeom>
                  <a:avLst/>
                  <a:gdLst>
                    <a:gd name="T0" fmla="*/ 894 w 895"/>
                    <a:gd name="T1" fmla="*/ 447 h 895"/>
                    <a:gd name="T2" fmla="*/ 834 w 895"/>
                    <a:gd name="T3" fmla="*/ 671 h 895"/>
                    <a:gd name="T4" fmla="*/ 671 w 895"/>
                    <a:gd name="T5" fmla="*/ 834 h 895"/>
                    <a:gd name="T6" fmla="*/ 447 w 895"/>
                    <a:gd name="T7" fmla="*/ 894 h 895"/>
                    <a:gd name="T8" fmla="*/ 223 w 895"/>
                    <a:gd name="T9" fmla="*/ 834 h 895"/>
                    <a:gd name="T10" fmla="*/ 60 w 895"/>
                    <a:gd name="T11" fmla="*/ 671 h 895"/>
                    <a:gd name="T12" fmla="*/ 0 w 895"/>
                    <a:gd name="T13" fmla="*/ 447 h 895"/>
                    <a:gd name="T14" fmla="*/ 60 w 895"/>
                    <a:gd name="T15" fmla="*/ 223 h 895"/>
                    <a:gd name="T16" fmla="*/ 223 w 895"/>
                    <a:gd name="T17" fmla="*/ 60 h 895"/>
                    <a:gd name="T18" fmla="*/ 447 w 895"/>
                    <a:gd name="T19" fmla="*/ 0 h 895"/>
                    <a:gd name="T20" fmla="*/ 671 w 895"/>
                    <a:gd name="T21" fmla="*/ 60 h 895"/>
                    <a:gd name="T22" fmla="*/ 834 w 895"/>
                    <a:gd name="T23" fmla="*/ 223 h 895"/>
                    <a:gd name="T24" fmla="*/ 894 w 895"/>
                    <a:gd name="T25" fmla="*/ 447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5" h="895">
                      <a:moveTo>
                        <a:pt x="894" y="447"/>
                      </a:moveTo>
                      <a:cubicBezTo>
                        <a:pt x="894" y="529"/>
                        <a:pt x="875" y="599"/>
                        <a:pt x="834" y="671"/>
                      </a:cubicBezTo>
                      <a:cubicBezTo>
                        <a:pt x="792" y="742"/>
                        <a:pt x="742" y="792"/>
                        <a:pt x="671" y="834"/>
                      </a:cubicBezTo>
                      <a:cubicBezTo>
                        <a:pt x="599" y="875"/>
                        <a:pt x="529" y="894"/>
                        <a:pt x="447" y="894"/>
                      </a:cubicBezTo>
                      <a:cubicBezTo>
                        <a:pt x="365" y="894"/>
                        <a:pt x="294" y="875"/>
                        <a:pt x="223" y="834"/>
                      </a:cubicBezTo>
                      <a:cubicBezTo>
                        <a:pt x="151" y="792"/>
                        <a:pt x="101" y="742"/>
                        <a:pt x="60" y="671"/>
                      </a:cubicBezTo>
                      <a:cubicBezTo>
                        <a:pt x="19" y="599"/>
                        <a:pt x="0" y="529"/>
                        <a:pt x="0" y="447"/>
                      </a:cubicBezTo>
                      <a:cubicBezTo>
                        <a:pt x="0" y="365"/>
                        <a:pt x="19" y="294"/>
                        <a:pt x="60" y="223"/>
                      </a:cubicBezTo>
                      <a:cubicBezTo>
                        <a:pt x="101" y="151"/>
                        <a:pt x="151" y="101"/>
                        <a:pt x="223" y="60"/>
                      </a:cubicBezTo>
                      <a:cubicBezTo>
                        <a:pt x="294" y="19"/>
                        <a:pt x="365" y="0"/>
                        <a:pt x="447" y="0"/>
                      </a:cubicBezTo>
                      <a:cubicBezTo>
                        <a:pt x="529" y="0"/>
                        <a:pt x="599" y="19"/>
                        <a:pt x="671" y="60"/>
                      </a:cubicBezTo>
                      <a:cubicBezTo>
                        <a:pt x="742" y="101"/>
                        <a:pt x="792" y="151"/>
                        <a:pt x="834" y="223"/>
                      </a:cubicBezTo>
                      <a:cubicBezTo>
                        <a:pt x="875" y="294"/>
                        <a:pt x="894" y="365"/>
                        <a:pt x="894" y="447"/>
                      </a:cubicBezTo>
                    </a:path>
                  </a:pathLst>
                </a:custGeom>
                <a:noFill/>
                <a:ln w="1270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0" smtClean="0">
                    <a:solidFill>
                      <a:srgbClr val="333333"/>
                    </a:solidFill>
                    <a:latin typeface="Meiryo" charset="-128"/>
                    <a:ea typeface="Meiryo" charset="-128"/>
                    <a:cs typeface="Meiryo" charset="-128"/>
                  </a:endParaRPr>
                </a:p>
              </p:txBody>
            </p:sp>
            <p:sp>
              <p:nvSpPr>
                <p:cNvPr id="96" name="Freeform 38"/>
                <p:cNvSpPr>
                  <a:spLocks noChangeArrowheads="1"/>
                </p:cNvSpPr>
                <p:nvPr/>
              </p:nvSpPr>
              <p:spPr bwMode="auto">
                <a:xfrm>
                  <a:off x="8144089" y="1842434"/>
                  <a:ext cx="26797" cy="26797"/>
                </a:xfrm>
                <a:custGeom>
                  <a:avLst/>
                  <a:gdLst>
                    <a:gd name="T0" fmla="*/ 335 w 336"/>
                    <a:gd name="T1" fmla="*/ 168 h 337"/>
                    <a:gd name="T2" fmla="*/ 313 w 336"/>
                    <a:gd name="T3" fmla="*/ 252 h 337"/>
                    <a:gd name="T4" fmla="*/ 251 w 336"/>
                    <a:gd name="T5" fmla="*/ 313 h 337"/>
                    <a:gd name="T6" fmla="*/ 167 w 336"/>
                    <a:gd name="T7" fmla="*/ 336 h 337"/>
                    <a:gd name="T8" fmla="*/ 84 w 336"/>
                    <a:gd name="T9" fmla="*/ 313 h 337"/>
                    <a:gd name="T10" fmla="*/ 22 w 336"/>
                    <a:gd name="T11" fmla="*/ 252 h 337"/>
                    <a:gd name="T12" fmla="*/ 0 w 336"/>
                    <a:gd name="T13" fmla="*/ 168 h 337"/>
                    <a:gd name="T14" fmla="*/ 22 w 336"/>
                    <a:gd name="T15" fmla="*/ 84 h 337"/>
                    <a:gd name="T16" fmla="*/ 84 w 336"/>
                    <a:gd name="T17" fmla="*/ 23 h 337"/>
                    <a:gd name="T18" fmla="*/ 167 w 336"/>
                    <a:gd name="T19" fmla="*/ 0 h 337"/>
                    <a:gd name="T20" fmla="*/ 251 w 336"/>
                    <a:gd name="T21" fmla="*/ 23 h 337"/>
                    <a:gd name="T22" fmla="*/ 313 w 336"/>
                    <a:gd name="T23" fmla="*/ 84 h 337"/>
                    <a:gd name="T24" fmla="*/ 335 w 336"/>
                    <a:gd name="T25" fmla="*/ 16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337">
                      <a:moveTo>
                        <a:pt x="335" y="168"/>
                      </a:moveTo>
                      <a:cubicBezTo>
                        <a:pt x="335" y="199"/>
                        <a:pt x="328" y="225"/>
                        <a:pt x="313" y="252"/>
                      </a:cubicBezTo>
                      <a:cubicBezTo>
                        <a:pt x="297" y="279"/>
                        <a:pt x="277" y="297"/>
                        <a:pt x="251" y="313"/>
                      </a:cubicBezTo>
                      <a:cubicBezTo>
                        <a:pt x="224" y="328"/>
                        <a:pt x="197" y="336"/>
                        <a:pt x="167" y="336"/>
                      </a:cubicBezTo>
                      <a:cubicBezTo>
                        <a:pt x="136" y="336"/>
                        <a:pt x="110" y="328"/>
                        <a:pt x="84" y="313"/>
                      </a:cubicBezTo>
                      <a:cubicBezTo>
                        <a:pt x="57" y="297"/>
                        <a:pt x="37" y="279"/>
                        <a:pt x="22" y="252"/>
                      </a:cubicBezTo>
                      <a:cubicBezTo>
                        <a:pt x="6" y="225"/>
                        <a:pt x="0" y="199"/>
                        <a:pt x="0" y="168"/>
                      </a:cubicBezTo>
                      <a:cubicBezTo>
                        <a:pt x="0" y="137"/>
                        <a:pt x="6" y="111"/>
                        <a:pt x="22" y="84"/>
                      </a:cubicBezTo>
                      <a:cubicBezTo>
                        <a:pt x="37" y="57"/>
                        <a:pt x="57" y="38"/>
                        <a:pt x="84" y="23"/>
                      </a:cubicBezTo>
                      <a:cubicBezTo>
                        <a:pt x="110" y="7"/>
                        <a:pt x="137" y="0"/>
                        <a:pt x="167" y="0"/>
                      </a:cubicBezTo>
                      <a:cubicBezTo>
                        <a:pt x="198" y="0"/>
                        <a:pt x="224" y="7"/>
                        <a:pt x="251" y="23"/>
                      </a:cubicBezTo>
                      <a:cubicBezTo>
                        <a:pt x="277" y="38"/>
                        <a:pt x="297" y="57"/>
                        <a:pt x="313" y="84"/>
                      </a:cubicBezTo>
                      <a:cubicBezTo>
                        <a:pt x="328" y="111"/>
                        <a:pt x="335" y="137"/>
                        <a:pt x="335" y="168"/>
                      </a:cubicBezTo>
                    </a:path>
                  </a:pathLst>
                </a:custGeom>
                <a:solidFill>
                  <a:srgbClr val="000000"/>
                </a:solidFill>
                <a:ln w="12700" cap="flat">
                  <a:solidFill>
                    <a:srgbClr val="FFFFFF"/>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0" smtClean="0">
                    <a:solidFill>
                      <a:srgbClr val="333333"/>
                    </a:solidFill>
                    <a:latin typeface="Meiryo" charset="-128"/>
                    <a:ea typeface="Meiryo" charset="-128"/>
                    <a:cs typeface="Meiryo" charset="-128"/>
                  </a:endParaRPr>
                </a:p>
              </p:txBody>
            </p:sp>
            <p:sp>
              <p:nvSpPr>
                <p:cNvPr id="97" name="Freeform 39"/>
                <p:cNvSpPr>
                  <a:spLocks noChangeArrowheads="1"/>
                </p:cNvSpPr>
                <p:nvPr/>
              </p:nvSpPr>
              <p:spPr bwMode="auto">
                <a:xfrm>
                  <a:off x="8144089" y="1842434"/>
                  <a:ext cx="26797" cy="26797"/>
                </a:xfrm>
                <a:custGeom>
                  <a:avLst/>
                  <a:gdLst>
                    <a:gd name="T0" fmla="*/ 335 w 336"/>
                    <a:gd name="T1" fmla="*/ 168 h 337"/>
                    <a:gd name="T2" fmla="*/ 313 w 336"/>
                    <a:gd name="T3" fmla="*/ 252 h 337"/>
                    <a:gd name="T4" fmla="*/ 251 w 336"/>
                    <a:gd name="T5" fmla="*/ 313 h 337"/>
                    <a:gd name="T6" fmla="*/ 167 w 336"/>
                    <a:gd name="T7" fmla="*/ 336 h 337"/>
                    <a:gd name="T8" fmla="*/ 84 w 336"/>
                    <a:gd name="T9" fmla="*/ 313 h 337"/>
                    <a:gd name="T10" fmla="*/ 22 w 336"/>
                    <a:gd name="T11" fmla="*/ 252 h 337"/>
                    <a:gd name="T12" fmla="*/ 0 w 336"/>
                    <a:gd name="T13" fmla="*/ 168 h 337"/>
                    <a:gd name="T14" fmla="*/ 22 w 336"/>
                    <a:gd name="T15" fmla="*/ 84 h 337"/>
                    <a:gd name="T16" fmla="*/ 84 w 336"/>
                    <a:gd name="T17" fmla="*/ 23 h 337"/>
                    <a:gd name="T18" fmla="*/ 167 w 336"/>
                    <a:gd name="T19" fmla="*/ 0 h 337"/>
                    <a:gd name="T20" fmla="*/ 251 w 336"/>
                    <a:gd name="T21" fmla="*/ 23 h 337"/>
                    <a:gd name="T22" fmla="*/ 313 w 336"/>
                    <a:gd name="T23" fmla="*/ 84 h 337"/>
                    <a:gd name="T24" fmla="*/ 335 w 336"/>
                    <a:gd name="T25" fmla="*/ 16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337">
                      <a:moveTo>
                        <a:pt x="335" y="168"/>
                      </a:moveTo>
                      <a:cubicBezTo>
                        <a:pt x="335" y="199"/>
                        <a:pt x="328" y="225"/>
                        <a:pt x="313" y="252"/>
                      </a:cubicBezTo>
                      <a:cubicBezTo>
                        <a:pt x="297" y="279"/>
                        <a:pt x="277" y="297"/>
                        <a:pt x="251" y="313"/>
                      </a:cubicBezTo>
                      <a:cubicBezTo>
                        <a:pt x="224" y="328"/>
                        <a:pt x="197" y="336"/>
                        <a:pt x="167" y="336"/>
                      </a:cubicBezTo>
                      <a:cubicBezTo>
                        <a:pt x="136" y="336"/>
                        <a:pt x="110" y="328"/>
                        <a:pt x="84" y="313"/>
                      </a:cubicBezTo>
                      <a:cubicBezTo>
                        <a:pt x="57" y="297"/>
                        <a:pt x="37" y="279"/>
                        <a:pt x="22" y="252"/>
                      </a:cubicBezTo>
                      <a:cubicBezTo>
                        <a:pt x="6" y="225"/>
                        <a:pt x="0" y="199"/>
                        <a:pt x="0" y="168"/>
                      </a:cubicBezTo>
                      <a:cubicBezTo>
                        <a:pt x="0" y="137"/>
                        <a:pt x="6" y="111"/>
                        <a:pt x="22" y="84"/>
                      </a:cubicBezTo>
                      <a:cubicBezTo>
                        <a:pt x="37" y="57"/>
                        <a:pt x="57" y="38"/>
                        <a:pt x="84" y="23"/>
                      </a:cubicBezTo>
                      <a:cubicBezTo>
                        <a:pt x="110" y="7"/>
                        <a:pt x="137" y="0"/>
                        <a:pt x="167" y="0"/>
                      </a:cubicBezTo>
                      <a:cubicBezTo>
                        <a:pt x="198" y="0"/>
                        <a:pt x="224" y="7"/>
                        <a:pt x="251" y="23"/>
                      </a:cubicBezTo>
                      <a:cubicBezTo>
                        <a:pt x="277" y="38"/>
                        <a:pt x="297" y="57"/>
                        <a:pt x="313" y="84"/>
                      </a:cubicBezTo>
                      <a:cubicBezTo>
                        <a:pt x="328" y="111"/>
                        <a:pt x="335" y="137"/>
                        <a:pt x="335" y="168"/>
                      </a:cubicBezTo>
                    </a:path>
                  </a:pathLst>
                </a:custGeom>
                <a:solidFill>
                  <a:srgbClr val="FFFFFF"/>
                </a:solidFill>
                <a:ln w="12700" cap="flat">
                  <a:solidFill>
                    <a:srgbClr val="FFFFFF"/>
                  </a:solidFill>
                  <a:round/>
                  <a:headEnd/>
                  <a:tailEnd/>
                </a:ln>
                <a:effectLst/>
              </p:spPr>
              <p:txBody>
                <a:bodyPr wrap="none" anchor="ctr"/>
                <a:lstStyle/>
                <a:p>
                  <a:pPr>
                    <a:defRPr/>
                  </a:pPr>
                  <a:endParaRPr lang="en-US" kern="0" smtClean="0">
                    <a:solidFill>
                      <a:srgbClr val="333333"/>
                    </a:solidFill>
                    <a:latin typeface="Meiryo" charset="-128"/>
                    <a:ea typeface="Meiryo" charset="-128"/>
                    <a:cs typeface="Meiryo" charset="-128"/>
                  </a:endParaRPr>
                </a:p>
              </p:txBody>
            </p:sp>
            <p:sp>
              <p:nvSpPr>
                <p:cNvPr id="98" name="Freeform 40"/>
                <p:cNvSpPr>
                  <a:spLocks noChangeArrowheads="1"/>
                </p:cNvSpPr>
                <p:nvPr/>
              </p:nvSpPr>
              <p:spPr bwMode="auto">
                <a:xfrm>
                  <a:off x="8322503" y="1811405"/>
                  <a:ext cx="26797" cy="26797"/>
                </a:xfrm>
                <a:custGeom>
                  <a:avLst/>
                  <a:gdLst>
                    <a:gd name="T0" fmla="*/ 335 w 336"/>
                    <a:gd name="T1" fmla="*/ 168 h 337"/>
                    <a:gd name="T2" fmla="*/ 167 w 336"/>
                    <a:gd name="T3" fmla="*/ 336 h 337"/>
                    <a:gd name="T4" fmla="*/ 0 w 336"/>
                    <a:gd name="T5" fmla="*/ 168 h 337"/>
                    <a:gd name="T6" fmla="*/ 167 w 336"/>
                    <a:gd name="T7" fmla="*/ 0 h 337"/>
                    <a:gd name="T8" fmla="*/ 335 w 336"/>
                    <a:gd name="T9" fmla="*/ 168 h 337"/>
                  </a:gdLst>
                  <a:ahLst/>
                  <a:cxnLst>
                    <a:cxn ang="0">
                      <a:pos x="T0" y="T1"/>
                    </a:cxn>
                    <a:cxn ang="0">
                      <a:pos x="T2" y="T3"/>
                    </a:cxn>
                    <a:cxn ang="0">
                      <a:pos x="T4" y="T5"/>
                    </a:cxn>
                    <a:cxn ang="0">
                      <a:pos x="T6" y="T7"/>
                    </a:cxn>
                    <a:cxn ang="0">
                      <a:pos x="T8" y="T9"/>
                    </a:cxn>
                  </a:cxnLst>
                  <a:rect l="0" t="0" r="r" b="b"/>
                  <a:pathLst>
                    <a:path w="336" h="337">
                      <a:moveTo>
                        <a:pt x="335" y="168"/>
                      </a:moveTo>
                      <a:cubicBezTo>
                        <a:pt x="335" y="260"/>
                        <a:pt x="261" y="336"/>
                        <a:pt x="167" y="336"/>
                      </a:cubicBezTo>
                      <a:cubicBezTo>
                        <a:pt x="76" y="336"/>
                        <a:pt x="0" y="260"/>
                        <a:pt x="0" y="168"/>
                      </a:cubicBezTo>
                      <a:cubicBezTo>
                        <a:pt x="0" y="76"/>
                        <a:pt x="73" y="0"/>
                        <a:pt x="167" y="0"/>
                      </a:cubicBezTo>
                      <a:cubicBezTo>
                        <a:pt x="259" y="0"/>
                        <a:pt x="335" y="74"/>
                        <a:pt x="335" y="168"/>
                      </a:cubicBezTo>
                    </a:path>
                  </a:pathLst>
                </a:custGeom>
                <a:solidFill>
                  <a:srgbClr val="FFFFFF"/>
                </a:solidFill>
                <a:ln w="12700" cap="flat">
                  <a:solidFill>
                    <a:srgbClr val="FFFFFF"/>
                  </a:solidFill>
                  <a:bevel/>
                  <a:headEnd/>
                  <a:tailEnd/>
                </a:ln>
                <a:effectLst/>
              </p:spPr>
              <p:txBody>
                <a:bodyPr wrap="none" anchor="ctr"/>
                <a:lstStyle/>
                <a:p>
                  <a:pPr>
                    <a:defRPr/>
                  </a:pPr>
                  <a:endParaRPr lang="en-US" kern="0" smtClean="0">
                    <a:solidFill>
                      <a:srgbClr val="333333"/>
                    </a:solidFill>
                    <a:latin typeface="Meiryo" charset="-128"/>
                    <a:ea typeface="Meiryo" charset="-128"/>
                    <a:cs typeface="Meiryo" charset="-128"/>
                  </a:endParaRPr>
                </a:p>
              </p:txBody>
            </p:sp>
            <p:sp>
              <p:nvSpPr>
                <p:cNvPr id="99" name="Freeform 41"/>
                <p:cNvSpPr>
                  <a:spLocks noChangeArrowheads="1"/>
                </p:cNvSpPr>
                <p:nvPr/>
              </p:nvSpPr>
              <p:spPr bwMode="auto">
                <a:xfrm>
                  <a:off x="8322503" y="1811405"/>
                  <a:ext cx="26797" cy="26797"/>
                </a:xfrm>
                <a:custGeom>
                  <a:avLst/>
                  <a:gdLst>
                    <a:gd name="T0" fmla="*/ 335 w 336"/>
                    <a:gd name="T1" fmla="*/ 168 h 337"/>
                    <a:gd name="T2" fmla="*/ 167 w 336"/>
                    <a:gd name="T3" fmla="*/ 336 h 337"/>
                    <a:gd name="T4" fmla="*/ 0 w 336"/>
                    <a:gd name="T5" fmla="*/ 168 h 337"/>
                    <a:gd name="T6" fmla="*/ 167 w 336"/>
                    <a:gd name="T7" fmla="*/ 0 h 337"/>
                    <a:gd name="T8" fmla="*/ 335 w 336"/>
                    <a:gd name="T9" fmla="*/ 168 h 337"/>
                  </a:gdLst>
                  <a:ahLst/>
                  <a:cxnLst>
                    <a:cxn ang="0">
                      <a:pos x="T0" y="T1"/>
                    </a:cxn>
                    <a:cxn ang="0">
                      <a:pos x="T2" y="T3"/>
                    </a:cxn>
                    <a:cxn ang="0">
                      <a:pos x="T4" y="T5"/>
                    </a:cxn>
                    <a:cxn ang="0">
                      <a:pos x="T6" y="T7"/>
                    </a:cxn>
                    <a:cxn ang="0">
                      <a:pos x="T8" y="T9"/>
                    </a:cxn>
                  </a:cxnLst>
                  <a:rect l="0" t="0" r="r" b="b"/>
                  <a:pathLst>
                    <a:path w="336" h="337">
                      <a:moveTo>
                        <a:pt x="335" y="168"/>
                      </a:moveTo>
                      <a:cubicBezTo>
                        <a:pt x="335" y="260"/>
                        <a:pt x="261" y="336"/>
                        <a:pt x="167" y="336"/>
                      </a:cubicBezTo>
                      <a:cubicBezTo>
                        <a:pt x="76" y="336"/>
                        <a:pt x="0" y="260"/>
                        <a:pt x="0" y="168"/>
                      </a:cubicBezTo>
                      <a:cubicBezTo>
                        <a:pt x="0" y="76"/>
                        <a:pt x="73" y="0"/>
                        <a:pt x="167" y="0"/>
                      </a:cubicBezTo>
                      <a:cubicBezTo>
                        <a:pt x="259" y="0"/>
                        <a:pt x="335" y="74"/>
                        <a:pt x="335" y="168"/>
                      </a:cubicBezTo>
                    </a:path>
                  </a:pathLst>
                </a:custGeom>
                <a:solidFill>
                  <a:srgbClr val="FFFFFF"/>
                </a:solidFill>
                <a:ln w="12700" cap="flat">
                  <a:solidFill>
                    <a:srgbClr val="FFFFFF"/>
                  </a:solidFill>
                  <a:round/>
                  <a:headEnd/>
                  <a:tailEnd/>
                </a:ln>
                <a:effectLst/>
                <a:extLst/>
              </p:spPr>
              <p:txBody>
                <a:bodyPr wrap="none" anchor="ctr"/>
                <a:lstStyle/>
                <a:p>
                  <a:pPr>
                    <a:defRPr/>
                  </a:pPr>
                  <a:endParaRPr lang="en-US" kern="0" smtClean="0">
                    <a:solidFill>
                      <a:srgbClr val="333333"/>
                    </a:solidFill>
                    <a:latin typeface="Meiryo" charset="-128"/>
                    <a:ea typeface="Meiryo" charset="-128"/>
                    <a:cs typeface="Meiryo" charset="-128"/>
                  </a:endParaRPr>
                </a:p>
              </p:txBody>
            </p:sp>
            <p:sp>
              <p:nvSpPr>
                <p:cNvPr id="100" name="Freeform 42"/>
                <p:cNvSpPr>
                  <a:spLocks noChangeArrowheads="1"/>
                </p:cNvSpPr>
                <p:nvPr/>
              </p:nvSpPr>
              <p:spPr bwMode="auto">
                <a:xfrm>
                  <a:off x="8144089" y="1989819"/>
                  <a:ext cx="26797" cy="26797"/>
                </a:xfrm>
                <a:custGeom>
                  <a:avLst/>
                  <a:gdLst>
                    <a:gd name="T0" fmla="*/ 335 w 336"/>
                    <a:gd name="T1" fmla="*/ 168 h 336"/>
                    <a:gd name="T2" fmla="*/ 313 w 336"/>
                    <a:gd name="T3" fmla="*/ 251 h 336"/>
                    <a:gd name="T4" fmla="*/ 251 w 336"/>
                    <a:gd name="T5" fmla="*/ 313 h 336"/>
                    <a:gd name="T6" fmla="*/ 167 w 336"/>
                    <a:gd name="T7" fmla="*/ 335 h 336"/>
                    <a:gd name="T8" fmla="*/ 84 w 336"/>
                    <a:gd name="T9" fmla="*/ 313 h 336"/>
                    <a:gd name="T10" fmla="*/ 22 w 336"/>
                    <a:gd name="T11" fmla="*/ 251 h 336"/>
                    <a:gd name="T12" fmla="*/ 0 w 336"/>
                    <a:gd name="T13" fmla="*/ 168 h 336"/>
                    <a:gd name="T14" fmla="*/ 22 w 336"/>
                    <a:gd name="T15" fmla="*/ 84 h 336"/>
                    <a:gd name="T16" fmla="*/ 84 w 336"/>
                    <a:gd name="T17" fmla="*/ 22 h 336"/>
                    <a:gd name="T18" fmla="*/ 167 w 336"/>
                    <a:gd name="T19" fmla="*/ 0 h 336"/>
                    <a:gd name="T20" fmla="*/ 251 w 336"/>
                    <a:gd name="T21" fmla="*/ 22 h 336"/>
                    <a:gd name="T22" fmla="*/ 313 w 336"/>
                    <a:gd name="T23" fmla="*/ 84 h 336"/>
                    <a:gd name="T24" fmla="*/ 335 w 336"/>
                    <a:gd name="T25"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336">
                      <a:moveTo>
                        <a:pt x="335" y="168"/>
                      </a:moveTo>
                      <a:cubicBezTo>
                        <a:pt x="335" y="198"/>
                        <a:pt x="328" y="224"/>
                        <a:pt x="313" y="251"/>
                      </a:cubicBezTo>
                      <a:cubicBezTo>
                        <a:pt x="297" y="277"/>
                        <a:pt x="277" y="297"/>
                        <a:pt x="251" y="313"/>
                      </a:cubicBezTo>
                      <a:cubicBezTo>
                        <a:pt x="224" y="328"/>
                        <a:pt x="197" y="335"/>
                        <a:pt x="167" y="335"/>
                      </a:cubicBezTo>
                      <a:cubicBezTo>
                        <a:pt x="136" y="335"/>
                        <a:pt x="110" y="328"/>
                        <a:pt x="84" y="313"/>
                      </a:cubicBezTo>
                      <a:cubicBezTo>
                        <a:pt x="57" y="297"/>
                        <a:pt x="37" y="277"/>
                        <a:pt x="22" y="251"/>
                      </a:cubicBezTo>
                      <a:cubicBezTo>
                        <a:pt x="6" y="224"/>
                        <a:pt x="0" y="198"/>
                        <a:pt x="0" y="168"/>
                      </a:cubicBezTo>
                      <a:cubicBezTo>
                        <a:pt x="0" y="137"/>
                        <a:pt x="6" y="110"/>
                        <a:pt x="22" y="84"/>
                      </a:cubicBezTo>
                      <a:cubicBezTo>
                        <a:pt x="37" y="57"/>
                        <a:pt x="57" y="37"/>
                        <a:pt x="84" y="22"/>
                      </a:cubicBezTo>
                      <a:cubicBezTo>
                        <a:pt x="110" y="6"/>
                        <a:pt x="137" y="0"/>
                        <a:pt x="167" y="0"/>
                      </a:cubicBezTo>
                      <a:cubicBezTo>
                        <a:pt x="198" y="0"/>
                        <a:pt x="224" y="6"/>
                        <a:pt x="251" y="22"/>
                      </a:cubicBezTo>
                      <a:cubicBezTo>
                        <a:pt x="277" y="37"/>
                        <a:pt x="297" y="57"/>
                        <a:pt x="313" y="84"/>
                      </a:cubicBezTo>
                      <a:cubicBezTo>
                        <a:pt x="328" y="110"/>
                        <a:pt x="335" y="137"/>
                        <a:pt x="335" y="168"/>
                      </a:cubicBezTo>
                    </a:path>
                  </a:pathLst>
                </a:custGeom>
                <a:solidFill>
                  <a:srgbClr val="FFFFFF"/>
                </a:solidFill>
                <a:ln w="12700" cap="flat">
                  <a:solidFill>
                    <a:srgbClr val="FFFFFF"/>
                  </a:solidFill>
                  <a:bevel/>
                  <a:headEnd/>
                  <a:tailEnd/>
                </a:ln>
                <a:effectLst/>
              </p:spPr>
              <p:txBody>
                <a:bodyPr wrap="none" anchor="ctr"/>
                <a:lstStyle/>
                <a:p>
                  <a:pPr>
                    <a:defRPr/>
                  </a:pPr>
                  <a:endParaRPr lang="en-US" kern="0" smtClean="0">
                    <a:solidFill>
                      <a:srgbClr val="333333"/>
                    </a:solidFill>
                    <a:latin typeface="Meiryo" charset="-128"/>
                    <a:ea typeface="Meiryo" charset="-128"/>
                    <a:cs typeface="Meiryo" charset="-128"/>
                  </a:endParaRPr>
                </a:p>
              </p:txBody>
            </p:sp>
            <p:sp>
              <p:nvSpPr>
                <p:cNvPr id="101" name="Freeform 43"/>
                <p:cNvSpPr>
                  <a:spLocks noChangeArrowheads="1"/>
                </p:cNvSpPr>
                <p:nvPr/>
              </p:nvSpPr>
              <p:spPr bwMode="auto">
                <a:xfrm>
                  <a:off x="8144089" y="1989819"/>
                  <a:ext cx="26797" cy="26797"/>
                </a:xfrm>
                <a:custGeom>
                  <a:avLst/>
                  <a:gdLst>
                    <a:gd name="T0" fmla="*/ 335 w 336"/>
                    <a:gd name="T1" fmla="*/ 168 h 336"/>
                    <a:gd name="T2" fmla="*/ 313 w 336"/>
                    <a:gd name="T3" fmla="*/ 251 h 336"/>
                    <a:gd name="T4" fmla="*/ 251 w 336"/>
                    <a:gd name="T5" fmla="*/ 313 h 336"/>
                    <a:gd name="T6" fmla="*/ 167 w 336"/>
                    <a:gd name="T7" fmla="*/ 335 h 336"/>
                    <a:gd name="T8" fmla="*/ 84 w 336"/>
                    <a:gd name="T9" fmla="*/ 313 h 336"/>
                    <a:gd name="T10" fmla="*/ 22 w 336"/>
                    <a:gd name="T11" fmla="*/ 251 h 336"/>
                    <a:gd name="T12" fmla="*/ 0 w 336"/>
                    <a:gd name="T13" fmla="*/ 168 h 336"/>
                    <a:gd name="T14" fmla="*/ 22 w 336"/>
                    <a:gd name="T15" fmla="*/ 84 h 336"/>
                    <a:gd name="T16" fmla="*/ 84 w 336"/>
                    <a:gd name="T17" fmla="*/ 22 h 336"/>
                    <a:gd name="T18" fmla="*/ 167 w 336"/>
                    <a:gd name="T19" fmla="*/ 0 h 336"/>
                    <a:gd name="T20" fmla="*/ 251 w 336"/>
                    <a:gd name="T21" fmla="*/ 22 h 336"/>
                    <a:gd name="T22" fmla="*/ 313 w 336"/>
                    <a:gd name="T23" fmla="*/ 84 h 336"/>
                    <a:gd name="T24" fmla="*/ 335 w 336"/>
                    <a:gd name="T25"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336">
                      <a:moveTo>
                        <a:pt x="335" y="168"/>
                      </a:moveTo>
                      <a:cubicBezTo>
                        <a:pt x="335" y="198"/>
                        <a:pt x="328" y="224"/>
                        <a:pt x="313" y="251"/>
                      </a:cubicBezTo>
                      <a:cubicBezTo>
                        <a:pt x="297" y="277"/>
                        <a:pt x="277" y="297"/>
                        <a:pt x="251" y="313"/>
                      </a:cubicBezTo>
                      <a:cubicBezTo>
                        <a:pt x="224" y="328"/>
                        <a:pt x="197" y="335"/>
                        <a:pt x="167" y="335"/>
                      </a:cubicBezTo>
                      <a:cubicBezTo>
                        <a:pt x="136" y="335"/>
                        <a:pt x="110" y="328"/>
                        <a:pt x="84" y="313"/>
                      </a:cubicBezTo>
                      <a:cubicBezTo>
                        <a:pt x="57" y="297"/>
                        <a:pt x="37" y="277"/>
                        <a:pt x="22" y="251"/>
                      </a:cubicBezTo>
                      <a:cubicBezTo>
                        <a:pt x="6" y="224"/>
                        <a:pt x="0" y="198"/>
                        <a:pt x="0" y="168"/>
                      </a:cubicBezTo>
                      <a:cubicBezTo>
                        <a:pt x="0" y="137"/>
                        <a:pt x="6" y="110"/>
                        <a:pt x="22" y="84"/>
                      </a:cubicBezTo>
                      <a:cubicBezTo>
                        <a:pt x="37" y="57"/>
                        <a:pt x="57" y="37"/>
                        <a:pt x="84" y="22"/>
                      </a:cubicBezTo>
                      <a:cubicBezTo>
                        <a:pt x="110" y="6"/>
                        <a:pt x="137" y="0"/>
                        <a:pt x="167" y="0"/>
                      </a:cubicBezTo>
                      <a:cubicBezTo>
                        <a:pt x="198" y="0"/>
                        <a:pt x="224" y="6"/>
                        <a:pt x="251" y="22"/>
                      </a:cubicBezTo>
                      <a:cubicBezTo>
                        <a:pt x="277" y="37"/>
                        <a:pt x="297" y="57"/>
                        <a:pt x="313" y="84"/>
                      </a:cubicBezTo>
                      <a:cubicBezTo>
                        <a:pt x="328" y="110"/>
                        <a:pt x="335" y="137"/>
                        <a:pt x="335" y="168"/>
                      </a:cubicBezTo>
                    </a:path>
                  </a:pathLst>
                </a:custGeom>
                <a:solidFill>
                  <a:srgbClr val="FFFFFF"/>
                </a:solidFill>
                <a:ln w="12700" cap="flat">
                  <a:solidFill>
                    <a:srgbClr val="FFFFFF"/>
                  </a:solidFill>
                  <a:round/>
                  <a:headEnd/>
                  <a:tailEnd/>
                </a:ln>
                <a:effectLst/>
                <a:extLst/>
              </p:spPr>
              <p:txBody>
                <a:bodyPr wrap="none" anchor="ctr"/>
                <a:lstStyle/>
                <a:p>
                  <a:pPr>
                    <a:defRPr/>
                  </a:pPr>
                  <a:endParaRPr lang="en-US" kern="0" smtClean="0">
                    <a:solidFill>
                      <a:srgbClr val="333333"/>
                    </a:solidFill>
                    <a:latin typeface="Meiryo" charset="-128"/>
                    <a:ea typeface="Meiryo" charset="-128"/>
                    <a:cs typeface="Meiryo" charset="-128"/>
                  </a:endParaRPr>
                </a:p>
              </p:txBody>
            </p:sp>
            <p:sp>
              <p:nvSpPr>
                <p:cNvPr id="102" name="Freeform 44"/>
                <p:cNvSpPr>
                  <a:spLocks noChangeArrowheads="1"/>
                </p:cNvSpPr>
                <p:nvPr/>
              </p:nvSpPr>
              <p:spPr bwMode="auto">
                <a:xfrm>
                  <a:off x="8246695" y="1989819"/>
                  <a:ext cx="26797" cy="26797"/>
                </a:xfrm>
                <a:custGeom>
                  <a:avLst/>
                  <a:gdLst>
                    <a:gd name="T0" fmla="*/ 336 w 337"/>
                    <a:gd name="T1" fmla="*/ 168 h 336"/>
                    <a:gd name="T2" fmla="*/ 313 w 337"/>
                    <a:gd name="T3" fmla="*/ 251 h 336"/>
                    <a:gd name="T4" fmla="*/ 252 w 337"/>
                    <a:gd name="T5" fmla="*/ 313 h 336"/>
                    <a:gd name="T6" fmla="*/ 168 w 337"/>
                    <a:gd name="T7" fmla="*/ 335 h 336"/>
                    <a:gd name="T8" fmla="*/ 84 w 337"/>
                    <a:gd name="T9" fmla="*/ 313 h 336"/>
                    <a:gd name="T10" fmla="*/ 23 w 337"/>
                    <a:gd name="T11" fmla="*/ 251 h 336"/>
                    <a:gd name="T12" fmla="*/ 0 w 337"/>
                    <a:gd name="T13" fmla="*/ 168 h 336"/>
                    <a:gd name="T14" fmla="*/ 23 w 337"/>
                    <a:gd name="T15" fmla="*/ 84 h 336"/>
                    <a:gd name="T16" fmla="*/ 84 w 337"/>
                    <a:gd name="T17" fmla="*/ 22 h 336"/>
                    <a:gd name="T18" fmla="*/ 168 w 337"/>
                    <a:gd name="T19" fmla="*/ 0 h 336"/>
                    <a:gd name="T20" fmla="*/ 252 w 337"/>
                    <a:gd name="T21" fmla="*/ 22 h 336"/>
                    <a:gd name="T22" fmla="*/ 313 w 337"/>
                    <a:gd name="T23" fmla="*/ 84 h 336"/>
                    <a:gd name="T24" fmla="*/ 336 w 337"/>
                    <a:gd name="T25"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 h="336">
                      <a:moveTo>
                        <a:pt x="336" y="168"/>
                      </a:moveTo>
                      <a:cubicBezTo>
                        <a:pt x="336" y="198"/>
                        <a:pt x="328" y="224"/>
                        <a:pt x="313" y="251"/>
                      </a:cubicBezTo>
                      <a:cubicBezTo>
                        <a:pt x="297" y="277"/>
                        <a:pt x="279" y="297"/>
                        <a:pt x="252" y="313"/>
                      </a:cubicBezTo>
                      <a:cubicBezTo>
                        <a:pt x="225" y="328"/>
                        <a:pt x="199" y="335"/>
                        <a:pt x="168" y="335"/>
                      </a:cubicBezTo>
                      <a:cubicBezTo>
                        <a:pt x="137" y="335"/>
                        <a:pt x="111" y="328"/>
                        <a:pt x="84" y="313"/>
                      </a:cubicBezTo>
                      <a:cubicBezTo>
                        <a:pt x="57" y="297"/>
                        <a:pt x="38" y="277"/>
                        <a:pt x="23" y="251"/>
                      </a:cubicBezTo>
                      <a:cubicBezTo>
                        <a:pt x="7" y="224"/>
                        <a:pt x="0" y="198"/>
                        <a:pt x="0" y="168"/>
                      </a:cubicBezTo>
                      <a:cubicBezTo>
                        <a:pt x="0" y="137"/>
                        <a:pt x="7" y="110"/>
                        <a:pt x="23" y="84"/>
                      </a:cubicBezTo>
                      <a:cubicBezTo>
                        <a:pt x="38" y="57"/>
                        <a:pt x="57" y="37"/>
                        <a:pt x="84" y="22"/>
                      </a:cubicBezTo>
                      <a:cubicBezTo>
                        <a:pt x="111" y="6"/>
                        <a:pt x="137" y="0"/>
                        <a:pt x="168" y="0"/>
                      </a:cubicBezTo>
                      <a:cubicBezTo>
                        <a:pt x="199" y="0"/>
                        <a:pt x="225" y="6"/>
                        <a:pt x="252" y="22"/>
                      </a:cubicBezTo>
                      <a:cubicBezTo>
                        <a:pt x="279" y="37"/>
                        <a:pt x="297" y="57"/>
                        <a:pt x="313" y="84"/>
                      </a:cubicBezTo>
                      <a:cubicBezTo>
                        <a:pt x="328" y="110"/>
                        <a:pt x="336" y="137"/>
                        <a:pt x="336" y="168"/>
                      </a:cubicBezTo>
                    </a:path>
                  </a:pathLst>
                </a:custGeom>
                <a:solidFill>
                  <a:srgbClr val="000000"/>
                </a:solidFill>
                <a:ln w="12700" cap="flat">
                  <a:solidFill>
                    <a:srgbClr val="FFFFFF"/>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0" smtClean="0">
                    <a:solidFill>
                      <a:srgbClr val="333333"/>
                    </a:solidFill>
                    <a:latin typeface="Meiryo" charset="-128"/>
                    <a:ea typeface="Meiryo" charset="-128"/>
                    <a:cs typeface="Meiryo" charset="-128"/>
                  </a:endParaRPr>
                </a:p>
              </p:txBody>
            </p:sp>
            <p:sp>
              <p:nvSpPr>
                <p:cNvPr id="103" name="Freeform 45"/>
                <p:cNvSpPr>
                  <a:spLocks noChangeArrowheads="1"/>
                </p:cNvSpPr>
                <p:nvPr/>
              </p:nvSpPr>
              <p:spPr bwMode="auto">
                <a:xfrm>
                  <a:off x="8246695" y="1989819"/>
                  <a:ext cx="26797" cy="26797"/>
                </a:xfrm>
                <a:custGeom>
                  <a:avLst/>
                  <a:gdLst>
                    <a:gd name="T0" fmla="*/ 336 w 337"/>
                    <a:gd name="T1" fmla="*/ 168 h 336"/>
                    <a:gd name="T2" fmla="*/ 313 w 337"/>
                    <a:gd name="T3" fmla="*/ 251 h 336"/>
                    <a:gd name="T4" fmla="*/ 252 w 337"/>
                    <a:gd name="T5" fmla="*/ 313 h 336"/>
                    <a:gd name="T6" fmla="*/ 168 w 337"/>
                    <a:gd name="T7" fmla="*/ 335 h 336"/>
                    <a:gd name="T8" fmla="*/ 84 w 337"/>
                    <a:gd name="T9" fmla="*/ 313 h 336"/>
                    <a:gd name="T10" fmla="*/ 23 w 337"/>
                    <a:gd name="T11" fmla="*/ 251 h 336"/>
                    <a:gd name="T12" fmla="*/ 0 w 337"/>
                    <a:gd name="T13" fmla="*/ 168 h 336"/>
                    <a:gd name="T14" fmla="*/ 23 w 337"/>
                    <a:gd name="T15" fmla="*/ 84 h 336"/>
                    <a:gd name="T16" fmla="*/ 84 w 337"/>
                    <a:gd name="T17" fmla="*/ 22 h 336"/>
                    <a:gd name="T18" fmla="*/ 168 w 337"/>
                    <a:gd name="T19" fmla="*/ 0 h 336"/>
                    <a:gd name="T20" fmla="*/ 252 w 337"/>
                    <a:gd name="T21" fmla="*/ 22 h 336"/>
                    <a:gd name="T22" fmla="*/ 313 w 337"/>
                    <a:gd name="T23" fmla="*/ 84 h 336"/>
                    <a:gd name="T24" fmla="*/ 336 w 337"/>
                    <a:gd name="T25"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 h="336">
                      <a:moveTo>
                        <a:pt x="336" y="168"/>
                      </a:moveTo>
                      <a:cubicBezTo>
                        <a:pt x="336" y="198"/>
                        <a:pt x="328" y="224"/>
                        <a:pt x="313" y="251"/>
                      </a:cubicBezTo>
                      <a:cubicBezTo>
                        <a:pt x="297" y="277"/>
                        <a:pt x="279" y="297"/>
                        <a:pt x="252" y="313"/>
                      </a:cubicBezTo>
                      <a:cubicBezTo>
                        <a:pt x="225" y="328"/>
                        <a:pt x="199" y="335"/>
                        <a:pt x="168" y="335"/>
                      </a:cubicBezTo>
                      <a:cubicBezTo>
                        <a:pt x="137" y="335"/>
                        <a:pt x="111" y="328"/>
                        <a:pt x="84" y="313"/>
                      </a:cubicBezTo>
                      <a:cubicBezTo>
                        <a:pt x="57" y="297"/>
                        <a:pt x="38" y="277"/>
                        <a:pt x="23" y="251"/>
                      </a:cubicBezTo>
                      <a:cubicBezTo>
                        <a:pt x="7" y="224"/>
                        <a:pt x="0" y="198"/>
                        <a:pt x="0" y="168"/>
                      </a:cubicBezTo>
                      <a:cubicBezTo>
                        <a:pt x="0" y="137"/>
                        <a:pt x="7" y="110"/>
                        <a:pt x="23" y="84"/>
                      </a:cubicBezTo>
                      <a:cubicBezTo>
                        <a:pt x="38" y="57"/>
                        <a:pt x="57" y="37"/>
                        <a:pt x="84" y="22"/>
                      </a:cubicBezTo>
                      <a:cubicBezTo>
                        <a:pt x="111" y="6"/>
                        <a:pt x="137" y="0"/>
                        <a:pt x="168" y="0"/>
                      </a:cubicBezTo>
                      <a:cubicBezTo>
                        <a:pt x="199" y="0"/>
                        <a:pt x="225" y="6"/>
                        <a:pt x="252" y="22"/>
                      </a:cubicBezTo>
                      <a:cubicBezTo>
                        <a:pt x="279" y="37"/>
                        <a:pt x="297" y="57"/>
                        <a:pt x="313" y="84"/>
                      </a:cubicBezTo>
                      <a:cubicBezTo>
                        <a:pt x="328" y="110"/>
                        <a:pt x="336" y="137"/>
                        <a:pt x="336" y="168"/>
                      </a:cubicBezTo>
                    </a:path>
                  </a:pathLst>
                </a:custGeom>
                <a:solidFill>
                  <a:srgbClr val="FFFFFF"/>
                </a:solidFill>
                <a:ln w="12700" cap="flat">
                  <a:solidFill>
                    <a:srgbClr val="FFFFFF"/>
                  </a:solidFill>
                  <a:round/>
                  <a:headEnd/>
                  <a:tailEnd/>
                </a:ln>
                <a:effectLst/>
              </p:spPr>
              <p:txBody>
                <a:bodyPr wrap="none" anchor="ctr"/>
                <a:lstStyle/>
                <a:p>
                  <a:pPr>
                    <a:defRPr/>
                  </a:pPr>
                  <a:endParaRPr lang="en-US" kern="0" smtClean="0">
                    <a:solidFill>
                      <a:srgbClr val="333333"/>
                    </a:solidFill>
                    <a:latin typeface="Meiryo" charset="-128"/>
                    <a:ea typeface="Meiryo" charset="-128"/>
                    <a:cs typeface="Meiryo" charset="-128"/>
                  </a:endParaRPr>
                </a:p>
              </p:txBody>
            </p:sp>
            <p:sp>
              <p:nvSpPr>
                <p:cNvPr id="104" name="Line 46"/>
                <p:cNvSpPr>
                  <a:spLocks noChangeShapeType="1"/>
                </p:cNvSpPr>
                <p:nvPr/>
              </p:nvSpPr>
              <p:spPr bwMode="auto">
                <a:xfrm flipV="1">
                  <a:off x="8166656" y="1925647"/>
                  <a:ext cx="68051" cy="68403"/>
                </a:xfrm>
                <a:prstGeom prst="line">
                  <a:avLst/>
                </a:prstGeom>
                <a:noFill/>
                <a:ln w="1270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kern="0" smtClean="0">
                    <a:solidFill>
                      <a:srgbClr val="333333"/>
                    </a:solidFill>
                    <a:latin typeface="Meiryo" charset="-128"/>
                    <a:ea typeface="Meiryo" charset="-128"/>
                    <a:cs typeface="Meiryo" charset="-128"/>
                  </a:endParaRPr>
                </a:p>
              </p:txBody>
            </p:sp>
            <p:sp>
              <p:nvSpPr>
                <p:cNvPr id="105" name="Line 47"/>
                <p:cNvSpPr>
                  <a:spLocks noChangeShapeType="1"/>
                </p:cNvSpPr>
                <p:nvPr/>
              </p:nvSpPr>
              <p:spPr bwMode="auto">
                <a:xfrm flipV="1">
                  <a:off x="8285128" y="1833620"/>
                  <a:ext cx="41254" cy="41958"/>
                </a:xfrm>
                <a:prstGeom prst="line">
                  <a:avLst/>
                </a:prstGeom>
                <a:noFill/>
                <a:ln w="1270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kern="0" smtClean="0">
                    <a:solidFill>
                      <a:srgbClr val="333333"/>
                    </a:solidFill>
                    <a:latin typeface="Meiryo" charset="-128"/>
                    <a:ea typeface="Meiryo" charset="-128"/>
                    <a:cs typeface="Meiryo" charset="-128"/>
                  </a:endParaRPr>
                </a:p>
              </p:txBody>
            </p:sp>
            <p:sp>
              <p:nvSpPr>
                <p:cNvPr id="106" name="Line 48"/>
                <p:cNvSpPr>
                  <a:spLocks noChangeShapeType="1"/>
                </p:cNvSpPr>
                <p:nvPr/>
              </p:nvSpPr>
              <p:spPr bwMode="auto">
                <a:xfrm>
                  <a:off x="8169476" y="1861827"/>
                  <a:ext cx="57826" cy="24681"/>
                </a:xfrm>
                <a:prstGeom prst="line">
                  <a:avLst/>
                </a:prstGeom>
                <a:noFill/>
                <a:ln w="1270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kern="0" smtClean="0">
                    <a:solidFill>
                      <a:srgbClr val="333333"/>
                    </a:solidFill>
                    <a:latin typeface="Meiryo" charset="-128"/>
                    <a:ea typeface="Meiryo" charset="-128"/>
                    <a:cs typeface="Meiryo" charset="-128"/>
                  </a:endParaRPr>
                </a:p>
              </p:txBody>
            </p:sp>
            <p:sp>
              <p:nvSpPr>
                <p:cNvPr id="107" name="Line 49"/>
                <p:cNvSpPr>
                  <a:spLocks noChangeShapeType="1"/>
                </p:cNvSpPr>
                <p:nvPr/>
              </p:nvSpPr>
              <p:spPr bwMode="auto">
                <a:xfrm flipH="1" flipV="1">
                  <a:off x="8290418" y="1918243"/>
                  <a:ext cx="32791" cy="14103"/>
                </a:xfrm>
                <a:prstGeom prst="line">
                  <a:avLst/>
                </a:prstGeom>
                <a:noFill/>
                <a:ln w="1270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kern="0" smtClean="0">
                    <a:solidFill>
                      <a:srgbClr val="333333"/>
                    </a:solidFill>
                    <a:latin typeface="Meiryo" charset="-128"/>
                    <a:ea typeface="Meiryo" charset="-128"/>
                    <a:cs typeface="Meiryo" charset="-128"/>
                  </a:endParaRPr>
                </a:p>
              </p:txBody>
            </p:sp>
            <p:sp>
              <p:nvSpPr>
                <p:cNvPr id="108" name="Line 50"/>
                <p:cNvSpPr>
                  <a:spLocks noChangeShapeType="1"/>
                </p:cNvSpPr>
                <p:nvPr/>
              </p:nvSpPr>
              <p:spPr bwMode="auto">
                <a:xfrm flipV="1">
                  <a:off x="8260094" y="1935873"/>
                  <a:ext cx="352" cy="54299"/>
                </a:xfrm>
                <a:prstGeom prst="line">
                  <a:avLst/>
                </a:prstGeom>
                <a:noFill/>
                <a:ln w="1270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kern="0" smtClean="0">
                    <a:solidFill>
                      <a:srgbClr val="333333"/>
                    </a:solidFill>
                    <a:latin typeface="Meiryo" charset="-128"/>
                    <a:ea typeface="Meiryo" charset="-128"/>
                    <a:cs typeface="Meiryo" charset="-128"/>
                  </a:endParaRPr>
                </a:p>
              </p:txBody>
            </p:sp>
            <p:sp>
              <p:nvSpPr>
                <p:cNvPr id="109" name="Freeform 51"/>
                <p:cNvSpPr>
                  <a:spLocks noChangeArrowheads="1"/>
                </p:cNvSpPr>
                <p:nvPr/>
              </p:nvSpPr>
              <p:spPr bwMode="auto">
                <a:xfrm>
                  <a:off x="8322503" y="1922825"/>
                  <a:ext cx="26797" cy="26797"/>
                </a:xfrm>
                <a:custGeom>
                  <a:avLst/>
                  <a:gdLst>
                    <a:gd name="T0" fmla="*/ 335 w 336"/>
                    <a:gd name="T1" fmla="*/ 167 h 336"/>
                    <a:gd name="T2" fmla="*/ 313 w 336"/>
                    <a:gd name="T3" fmla="*/ 251 h 336"/>
                    <a:gd name="T4" fmla="*/ 251 w 336"/>
                    <a:gd name="T5" fmla="*/ 313 h 336"/>
                    <a:gd name="T6" fmla="*/ 167 w 336"/>
                    <a:gd name="T7" fmla="*/ 335 h 336"/>
                    <a:gd name="T8" fmla="*/ 83 w 336"/>
                    <a:gd name="T9" fmla="*/ 313 h 336"/>
                    <a:gd name="T10" fmla="*/ 22 w 336"/>
                    <a:gd name="T11" fmla="*/ 251 h 336"/>
                    <a:gd name="T12" fmla="*/ 0 w 336"/>
                    <a:gd name="T13" fmla="*/ 167 h 336"/>
                    <a:gd name="T14" fmla="*/ 22 w 336"/>
                    <a:gd name="T15" fmla="*/ 83 h 336"/>
                    <a:gd name="T16" fmla="*/ 83 w 336"/>
                    <a:gd name="T17" fmla="*/ 22 h 336"/>
                    <a:gd name="T18" fmla="*/ 167 w 336"/>
                    <a:gd name="T19" fmla="*/ 0 h 336"/>
                    <a:gd name="T20" fmla="*/ 251 w 336"/>
                    <a:gd name="T21" fmla="*/ 22 h 336"/>
                    <a:gd name="T22" fmla="*/ 313 w 336"/>
                    <a:gd name="T23" fmla="*/ 83 h 336"/>
                    <a:gd name="T24" fmla="*/ 335 w 336"/>
                    <a:gd name="T25" fmla="*/ 16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336">
                      <a:moveTo>
                        <a:pt x="335" y="167"/>
                      </a:moveTo>
                      <a:cubicBezTo>
                        <a:pt x="335" y="198"/>
                        <a:pt x="328" y="224"/>
                        <a:pt x="313" y="251"/>
                      </a:cubicBezTo>
                      <a:cubicBezTo>
                        <a:pt x="297" y="278"/>
                        <a:pt x="278" y="297"/>
                        <a:pt x="251" y="313"/>
                      </a:cubicBezTo>
                      <a:cubicBezTo>
                        <a:pt x="224" y="328"/>
                        <a:pt x="198" y="335"/>
                        <a:pt x="167" y="335"/>
                      </a:cubicBezTo>
                      <a:cubicBezTo>
                        <a:pt x="136" y="335"/>
                        <a:pt x="109" y="328"/>
                        <a:pt x="83" y="313"/>
                      </a:cubicBezTo>
                      <a:cubicBezTo>
                        <a:pt x="56" y="297"/>
                        <a:pt x="37" y="278"/>
                        <a:pt x="22" y="251"/>
                      </a:cubicBezTo>
                      <a:cubicBezTo>
                        <a:pt x="7" y="224"/>
                        <a:pt x="0" y="198"/>
                        <a:pt x="0" y="167"/>
                      </a:cubicBezTo>
                      <a:cubicBezTo>
                        <a:pt x="0" y="136"/>
                        <a:pt x="7" y="109"/>
                        <a:pt x="22" y="83"/>
                      </a:cubicBezTo>
                      <a:cubicBezTo>
                        <a:pt x="37" y="56"/>
                        <a:pt x="56" y="37"/>
                        <a:pt x="83" y="22"/>
                      </a:cubicBezTo>
                      <a:cubicBezTo>
                        <a:pt x="109" y="7"/>
                        <a:pt x="136" y="0"/>
                        <a:pt x="167" y="0"/>
                      </a:cubicBezTo>
                      <a:cubicBezTo>
                        <a:pt x="198" y="0"/>
                        <a:pt x="224" y="7"/>
                        <a:pt x="251" y="22"/>
                      </a:cubicBezTo>
                      <a:cubicBezTo>
                        <a:pt x="278" y="37"/>
                        <a:pt x="297" y="56"/>
                        <a:pt x="313" y="83"/>
                      </a:cubicBezTo>
                      <a:cubicBezTo>
                        <a:pt x="328" y="109"/>
                        <a:pt x="335" y="136"/>
                        <a:pt x="335" y="167"/>
                      </a:cubicBezTo>
                    </a:path>
                  </a:pathLst>
                </a:custGeom>
                <a:solidFill>
                  <a:srgbClr val="049FD9"/>
                </a:solidFill>
                <a:ln w="12700" cap="flat">
                  <a:solidFill>
                    <a:srgbClr val="FFFFFF"/>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kern="0" smtClean="0">
                    <a:solidFill>
                      <a:srgbClr val="333333"/>
                    </a:solidFill>
                    <a:latin typeface="Meiryo" charset="-128"/>
                    <a:ea typeface="Meiryo" charset="-128"/>
                    <a:cs typeface="Meiryo" charset="-128"/>
                  </a:endParaRPr>
                </a:p>
              </p:txBody>
            </p:sp>
            <p:sp>
              <p:nvSpPr>
                <p:cNvPr id="110" name="Freeform 52"/>
                <p:cNvSpPr>
                  <a:spLocks noChangeArrowheads="1"/>
                </p:cNvSpPr>
                <p:nvPr/>
              </p:nvSpPr>
              <p:spPr bwMode="auto">
                <a:xfrm>
                  <a:off x="8322503" y="1922825"/>
                  <a:ext cx="26797" cy="26797"/>
                </a:xfrm>
                <a:custGeom>
                  <a:avLst/>
                  <a:gdLst>
                    <a:gd name="T0" fmla="*/ 335 w 336"/>
                    <a:gd name="T1" fmla="*/ 167 h 336"/>
                    <a:gd name="T2" fmla="*/ 313 w 336"/>
                    <a:gd name="T3" fmla="*/ 251 h 336"/>
                    <a:gd name="T4" fmla="*/ 251 w 336"/>
                    <a:gd name="T5" fmla="*/ 313 h 336"/>
                    <a:gd name="T6" fmla="*/ 167 w 336"/>
                    <a:gd name="T7" fmla="*/ 335 h 336"/>
                    <a:gd name="T8" fmla="*/ 83 w 336"/>
                    <a:gd name="T9" fmla="*/ 313 h 336"/>
                    <a:gd name="T10" fmla="*/ 22 w 336"/>
                    <a:gd name="T11" fmla="*/ 251 h 336"/>
                    <a:gd name="T12" fmla="*/ 0 w 336"/>
                    <a:gd name="T13" fmla="*/ 167 h 336"/>
                    <a:gd name="T14" fmla="*/ 22 w 336"/>
                    <a:gd name="T15" fmla="*/ 83 h 336"/>
                    <a:gd name="T16" fmla="*/ 83 w 336"/>
                    <a:gd name="T17" fmla="*/ 22 h 336"/>
                    <a:gd name="T18" fmla="*/ 167 w 336"/>
                    <a:gd name="T19" fmla="*/ 0 h 336"/>
                    <a:gd name="T20" fmla="*/ 251 w 336"/>
                    <a:gd name="T21" fmla="*/ 22 h 336"/>
                    <a:gd name="T22" fmla="*/ 313 w 336"/>
                    <a:gd name="T23" fmla="*/ 83 h 336"/>
                    <a:gd name="T24" fmla="*/ 335 w 336"/>
                    <a:gd name="T25" fmla="*/ 16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336">
                      <a:moveTo>
                        <a:pt x="335" y="167"/>
                      </a:moveTo>
                      <a:cubicBezTo>
                        <a:pt x="335" y="198"/>
                        <a:pt x="328" y="224"/>
                        <a:pt x="313" y="251"/>
                      </a:cubicBezTo>
                      <a:cubicBezTo>
                        <a:pt x="297" y="278"/>
                        <a:pt x="278" y="297"/>
                        <a:pt x="251" y="313"/>
                      </a:cubicBezTo>
                      <a:cubicBezTo>
                        <a:pt x="224" y="328"/>
                        <a:pt x="198" y="335"/>
                        <a:pt x="167" y="335"/>
                      </a:cubicBezTo>
                      <a:cubicBezTo>
                        <a:pt x="136" y="335"/>
                        <a:pt x="109" y="328"/>
                        <a:pt x="83" y="313"/>
                      </a:cubicBezTo>
                      <a:cubicBezTo>
                        <a:pt x="56" y="297"/>
                        <a:pt x="37" y="278"/>
                        <a:pt x="22" y="251"/>
                      </a:cubicBezTo>
                      <a:cubicBezTo>
                        <a:pt x="7" y="224"/>
                        <a:pt x="0" y="198"/>
                        <a:pt x="0" y="167"/>
                      </a:cubicBezTo>
                      <a:cubicBezTo>
                        <a:pt x="0" y="136"/>
                        <a:pt x="7" y="109"/>
                        <a:pt x="22" y="83"/>
                      </a:cubicBezTo>
                      <a:cubicBezTo>
                        <a:pt x="37" y="56"/>
                        <a:pt x="56" y="37"/>
                        <a:pt x="83" y="22"/>
                      </a:cubicBezTo>
                      <a:cubicBezTo>
                        <a:pt x="109" y="7"/>
                        <a:pt x="136" y="0"/>
                        <a:pt x="167" y="0"/>
                      </a:cubicBezTo>
                      <a:cubicBezTo>
                        <a:pt x="198" y="0"/>
                        <a:pt x="224" y="7"/>
                        <a:pt x="251" y="22"/>
                      </a:cubicBezTo>
                      <a:cubicBezTo>
                        <a:pt x="278" y="37"/>
                        <a:pt x="297" y="56"/>
                        <a:pt x="313" y="83"/>
                      </a:cubicBezTo>
                      <a:cubicBezTo>
                        <a:pt x="328" y="109"/>
                        <a:pt x="335" y="136"/>
                        <a:pt x="335" y="167"/>
                      </a:cubicBezTo>
                    </a:path>
                  </a:pathLst>
                </a:custGeom>
                <a:solidFill>
                  <a:srgbClr val="FFFFFF"/>
                </a:solidFill>
                <a:ln w="12700" cap="flat">
                  <a:solidFill>
                    <a:srgbClr val="FFFFFF"/>
                  </a:solidFill>
                  <a:round/>
                  <a:headEnd/>
                  <a:tailEnd/>
                </a:ln>
                <a:effectLst/>
              </p:spPr>
              <p:txBody>
                <a:bodyPr wrap="none" anchor="ctr"/>
                <a:lstStyle/>
                <a:p>
                  <a:pPr>
                    <a:defRPr/>
                  </a:pPr>
                  <a:endParaRPr lang="en-US" kern="0" smtClean="0">
                    <a:solidFill>
                      <a:srgbClr val="333333"/>
                    </a:solidFill>
                    <a:latin typeface="Meiryo" charset="-128"/>
                    <a:ea typeface="Meiryo" charset="-128"/>
                    <a:cs typeface="Meiryo" charset="-128"/>
                  </a:endParaRPr>
                </a:p>
              </p:txBody>
            </p:sp>
          </p:grpSp>
          <p:sp>
            <p:nvSpPr>
              <p:cNvPr id="92" name="Rectangle 91"/>
              <p:cNvSpPr/>
              <p:nvPr/>
            </p:nvSpPr>
            <p:spPr>
              <a:xfrm>
                <a:off x="7657736" y="2152934"/>
                <a:ext cx="697627" cy="338554"/>
              </a:xfrm>
              <a:prstGeom prst="rect">
                <a:avLst/>
              </a:prstGeom>
            </p:spPr>
            <p:txBody>
              <a:bodyPr wrap="none">
                <a:spAutoFit/>
              </a:bodyPr>
              <a:lstStyle/>
              <a:p>
                <a:pPr algn="ctr">
                  <a:defRPr/>
                </a:pPr>
                <a:r>
                  <a:rPr lang="ja-JP" altLang="en-US" sz="800" b="1" kern="0" dirty="0" smtClean="0">
                    <a:solidFill>
                      <a:srgbClr val="333333"/>
                    </a:solidFill>
                    <a:latin typeface="Meiryo" charset="-128"/>
                    <a:ea typeface="Meiryo" charset="-128"/>
                    <a:cs typeface="Meiryo" charset="-128"/>
                  </a:rPr>
                  <a:t>事前型の</a:t>
                </a:r>
                <a:r>
                  <a:rPr lang="en-US" altLang="ja-JP" sz="800" b="1" kern="0" dirty="0" smtClean="0">
                    <a:solidFill>
                      <a:srgbClr val="333333"/>
                    </a:solidFill>
                    <a:latin typeface="Meiryo" charset="-128"/>
                    <a:ea typeface="Meiryo" charset="-128"/>
                    <a:cs typeface="Meiryo" charset="-128"/>
                  </a:rPr>
                  <a:t/>
                </a:r>
                <a:br>
                  <a:rPr lang="en-US" altLang="ja-JP" sz="800" b="1" kern="0" dirty="0" smtClean="0">
                    <a:solidFill>
                      <a:srgbClr val="333333"/>
                    </a:solidFill>
                    <a:latin typeface="Meiryo" charset="-128"/>
                    <a:ea typeface="Meiryo" charset="-128"/>
                    <a:cs typeface="Meiryo" charset="-128"/>
                  </a:rPr>
                </a:br>
                <a:r>
                  <a:rPr lang="ja-JP" altLang="en-US" sz="800" b="1" kern="0" dirty="0" smtClean="0">
                    <a:solidFill>
                      <a:srgbClr val="333333"/>
                    </a:solidFill>
                    <a:latin typeface="Meiryo" charset="-128"/>
                    <a:ea typeface="Meiryo" charset="-128"/>
                    <a:cs typeface="Meiryo" charset="-128"/>
                  </a:rPr>
                  <a:t>通信先情報</a:t>
                </a:r>
                <a:endParaRPr lang="en-US" sz="800" b="1" kern="0" dirty="0" smtClean="0">
                  <a:solidFill>
                    <a:srgbClr val="333333"/>
                  </a:solidFill>
                  <a:latin typeface="Meiryo" charset="-128"/>
                  <a:ea typeface="Meiryo" charset="-128"/>
                  <a:cs typeface="Meiryo" charset="-128"/>
                </a:endParaRPr>
              </a:p>
            </p:txBody>
          </p:sp>
          <p:sp>
            <p:nvSpPr>
              <p:cNvPr id="93" name="Arc 92"/>
              <p:cNvSpPr>
                <a:spLocks noChangeAspect="1"/>
              </p:cNvSpPr>
              <p:nvPr/>
            </p:nvSpPr>
            <p:spPr>
              <a:xfrm>
                <a:off x="6979175" y="1661138"/>
                <a:ext cx="1057178" cy="1041870"/>
              </a:xfrm>
              <a:prstGeom prst="arc">
                <a:avLst>
                  <a:gd name="adj1" fmla="val 13425246"/>
                  <a:gd name="adj2" fmla="val 18756337"/>
                </a:avLst>
              </a:prstGeom>
              <a:noFill/>
              <a:ln w="12700" cap="flat" cmpd="sng" algn="ctr">
                <a:solidFill>
                  <a:srgbClr val="333333"/>
                </a:solidFill>
                <a:prstDash val="solid"/>
                <a:headEnd type="triangle" w="med" len="med"/>
              </a:ln>
              <a:effectLst/>
            </p:spPr>
            <p:txBody>
              <a:bodyPr rtlCol="0" anchor="ctr"/>
              <a:lstStyle/>
              <a:p>
                <a:pPr algn="ctr">
                  <a:defRPr/>
                </a:pPr>
                <a:endParaRPr lang="en-US" kern="0" smtClean="0">
                  <a:solidFill>
                    <a:srgbClr val="333333"/>
                  </a:solidFill>
                  <a:latin typeface="Meiryo" charset="-128"/>
                  <a:ea typeface="Meiryo" charset="-128"/>
                  <a:cs typeface="Meiryo" charset="-128"/>
                </a:endParaRPr>
              </a:p>
            </p:txBody>
          </p:sp>
          <p:sp>
            <p:nvSpPr>
              <p:cNvPr id="94" name="Arc 93"/>
              <p:cNvSpPr>
                <a:spLocks noChangeAspect="1"/>
              </p:cNvSpPr>
              <p:nvPr/>
            </p:nvSpPr>
            <p:spPr>
              <a:xfrm>
                <a:off x="6979175" y="1661138"/>
                <a:ext cx="1057178" cy="1041870"/>
              </a:xfrm>
              <a:prstGeom prst="arc">
                <a:avLst>
                  <a:gd name="adj1" fmla="val 3025978"/>
                  <a:gd name="adj2" fmla="val 8000625"/>
                </a:avLst>
              </a:prstGeom>
              <a:noFill/>
              <a:ln w="12700" cap="flat" cmpd="sng" algn="ctr">
                <a:solidFill>
                  <a:srgbClr val="333333"/>
                </a:solidFill>
                <a:prstDash val="solid"/>
                <a:headEnd type="triangle" w="med" len="med"/>
              </a:ln>
              <a:effectLst/>
            </p:spPr>
            <p:txBody>
              <a:bodyPr rtlCol="0" anchor="ctr"/>
              <a:lstStyle/>
              <a:p>
                <a:pPr algn="ctr">
                  <a:defRPr/>
                </a:pPr>
                <a:endParaRPr lang="en-US" kern="0" smtClean="0">
                  <a:solidFill>
                    <a:srgbClr val="333333"/>
                  </a:solidFill>
                  <a:latin typeface="Meiryo" charset="-128"/>
                  <a:ea typeface="Meiryo" charset="-128"/>
                  <a:cs typeface="Meiryo" charset="-128"/>
                </a:endParaRPr>
              </a:p>
            </p:txBody>
          </p:sp>
        </p:grpSp>
      </p:grpSp>
      <p:sp>
        <p:nvSpPr>
          <p:cNvPr id="111" name="Trapezoid 110"/>
          <p:cNvSpPr/>
          <p:nvPr/>
        </p:nvSpPr>
        <p:spPr>
          <a:xfrm rot="10800000">
            <a:off x="1298871" y="3054408"/>
            <a:ext cx="1640564" cy="444439"/>
          </a:xfrm>
          <a:prstGeom prst="trapezoid">
            <a:avLst>
              <a:gd name="adj" fmla="val 38043"/>
            </a:avLst>
          </a:prstGeom>
          <a:solidFill>
            <a:srgbClr val="049FD9"/>
          </a:solidFill>
          <a:ln w="25400" cap="rnd" cmpd="sng" algn="ctr">
            <a:solidFill>
              <a:srgbClr val="049FD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smtClean="0">
              <a:solidFill>
                <a:srgbClr val="FFFFFF"/>
              </a:solidFill>
              <a:latin typeface="Meiryo" charset="-128"/>
              <a:ea typeface="Meiryo" charset="-128"/>
              <a:cs typeface="Meiryo" charset="-128"/>
            </a:endParaRPr>
          </a:p>
        </p:txBody>
      </p:sp>
      <p:sp>
        <p:nvSpPr>
          <p:cNvPr id="112" name="Trapezoid 111"/>
          <p:cNvSpPr/>
          <p:nvPr/>
        </p:nvSpPr>
        <p:spPr>
          <a:xfrm rot="10800000">
            <a:off x="1531300" y="3493698"/>
            <a:ext cx="1175706" cy="461880"/>
          </a:xfrm>
          <a:prstGeom prst="trapezoid">
            <a:avLst>
              <a:gd name="adj" fmla="val 38043"/>
            </a:avLst>
          </a:prstGeom>
          <a:solidFill>
            <a:srgbClr val="049FD9"/>
          </a:solidFill>
          <a:ln w="25400" cap="rnd" cmpd="sng" algn="ctr">
            <a:solidFill>
              <a:srgbClr val="049FD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smtClean="0">
              <a:solidFill>
                <a:srgbClr val="FFFFFF"/>
              </a:solidFill>
              <a:latin typeface="Meiryo" charset="-128"/>
              <a:ea typeface="Meiryo" charset="-128"/>
              <a:cs typeface="Meiryo" charset="-128"/>
            </a:endParaRPr>
          </a:p>
        </p:txBody>
      </p:sp>
      <p:sp>
        <p:nvSpPr>
          <p:cNvPr id="113" name="Rectangle 112"/>
          <p:cNvSpPr/>
          <p:nvPr/>
        </p:nvSpPr>
        <p:spPr>
          <a:xfrm>
            <a:off x="1303610" y="3107350"/>
            <a:ext cx="1631089" cy="338554"/>
          </a:xfrm>
          <a:prstGeom prst="rect">
            <a:avLst/>
          </a:prstGeom>
          <a:noFill/>
        </p:spPr>
        <p:txBody>
          <a:bodyPr wrap="none" anchor="ctr">
            <a:spAutoFit/>
          </a:bodyPr>
          <a:lstStyle/>
          <a:p>
            <a:pPr algn="ctr"/>
            <a:r>
              <a:rPr lang="en-US" sz="1600" dirty="0">
                <a:solidFill>
                  <a:srgbClr val="FFFFFF"/>
                </a:solidFill>
                <a:latin typeface="Meiryo" charset="-128"/>
                <a:ea typeface="Meiryo" charset="-128"/>
                <a:cs typeface="Meiryo" charset="-128"/>
              </a:rPr>
              <a:t>HTTP/S </a:t>
            </a:r>
            <a:r>
              <a:rPr lang="ja-JP" altLang="en-US" sz="1600" dirty="0" smtClean="0">
                <a:solidFill>
                  <a:srgbClr val="FFFFFF"/>
                </a:solidFill>
                <a:latin typeface="Meiryo" charset="-128"/>
                <a:ea typeface="Meiryo" charset="-128"/>
                <a:cs typeface="Meiryo" charset="-128"/>
              </a:rPr>
              <a:t>レイヤ</a:t>
            </a:r>
            <a:endParaRPr lang="en-US" sz="1600" dirty="0">
              <a:solidFill>
                <a:srgbClr val="FFFFFF"/>
              </a:solidFill>
              <a:latin typeface="Meiryo" charset="-128"/>
              <a:ea typeface="Meiryo" charset="-128"/>
              <a:cs typeface="Meiryo" charset="-128"/>
            </a:endParaRPr>
          </a:p>
        </p:txBody>
      </p:sp>
      <p:sp>
        <p:nvSpPr>
          <p:cNvPr id="114" name="Rectangle 113"/>
          <p:cNvSpPr/>
          <p:nvPr/>
        </p:nvSpPr>
        <p:spPr>
          <a:xfrm>
            <a:off x="1890243" y="3555361"/>
            <a:ext cx="457818" cy="338554"/>
          </a:xfrm>
          <a:prstGeom prst="rect">
            <a:avLst/>
          </a:prstGeom>
          <a:noFill/>
        </p:spPr>
        <p:txBody>
          <a:bodyPr wrap="none" anchor="ctr">
            <a:spAutoFit/>
          </a:bodyPr>
          <a:lstStyle/>
          <a:p>
            <a:pPr algn="ctr"/>
            <a:r>
              <a:rPr lang="en-US" sz="1600" dirty="0" smtClean="0">
                <a:solidFill>
                  <a:srgbClr val="FFFFFF"/>
                </a:solidFill>
                <a:latin typeface="Meiryo" charset="-128"/>
                <a:ea typeface="Meiryo" charset="-128"/>
                <a:cs typeface="Meiryo" charset="-128"/>
              </a:rPr>
              <a:t>AV</a:t>
            </a:r>
            <a:endParaRPr lang="en-US" sz="1600" dirty="0">
              <a:solidFill>
                <a:srgbClr val="FFFFFF"/>
              </a:solidFill>
              <a:latin typeface="Meiryo" charset="-128"/>
              <a:ea typeface="Meiryo" charset="-128"/>
              <a:cs typeface="Meiryo" charset="-128"/>
            </a:endParaRPr>
          </a:p>
        </p:txBody>
      </p:sp>
      <p:cxnSp>
        <p:nvCxnSpPr>
          <p:cNvPr id="115" name="Straight Connector 114"/>
          <p:cNvCxnSpPr/>
          <p:nvPr/>
        </p:nvCxnSpPr>
        <p:spPr>
          <a:xfrm>
            <a:off x="1441940" y="3514188"/>
            <a:ext cx="1400908" cy="0"/>
          </a:xfrm>
          <a:prstGeom prst="line">
            <a:avLst/>
          </a:prstGeom>
          <a:noFill/>
          <a:ln w="25400" cap="flat" cmpd="sng" algn="ctr">
            <a:solidFill>
              <a:srgbClr val="FFFFFF"/>
            </a:solidFill>
            <a:prstDash val="solid"/>
          </a:ln>
          <a:effectLst/>
        </p:spPr>
      </p:cxnSp>
      <p:grpSp>
        <p:nvGrpSpPr>
          <p:cNvPr id="116" name="Group 115"/>
          <p:cNvGrpSpPr/>
          <p:nvPr/>
        </p:nvGrpSpPr>
        <p:grpSpPr>
          <a:xfrm>
            <a:off x="1926598" y="2886119"/>
            <a:ext cx="1843036" cy="1337315"/>
            <a:chOff x="1926598" y="2642669"/>
            <a:chExt cx="1843036" cy="1337315"/>
          </a:xfrm>
        </p:grpSpPr>
        <p:grpSp>
          <p:nvGrpSpPr>
            <p:cNvPr id="117" name="Group 116"/>
            <p:cNvGrpSpPr/>
            <p:nvPr/>
          </p:nvGrpSpPr>
          <p:grpSpPr>
            <a:xfrm>
              <a:off x="3111889" y="3039943"/>
              <a:ext cx="411479" cy="411479"/>
              <a:chOff x="7748364" y="3039943"/>
              <a:chExt cx="411479" cy="411479"/>
            </a:xfrm>
          </p:grpSpPr>
          <p:sp>
            <p:nvSpPr>
              <p:cNvPr id="121" name="Freeform 53"/>
              <p:cNvSpPr>
                <a:spLocks noChangeArrowheads="1"/>
              </p:cNvSpPr>
              <p:nvPr/>
            </p:nvSpPr>
            <p:spPr bwMode="auto">
              <a:xfrm>
                <a:off x="7748364" y="3039943"/>
                <a:ext cx="411479" cy="411479"/>
              </a:xfrm>
              <a:custGeom>
                <a:avLst/>
                <a:gdLst>
                  <a:gd name="T0" fmla="*/ 5143 w 5144"/>
                  <a:gd name="T1" fmla="*/ 2572 h 5144"/>
                  <a:gd name="T2" fmla="*/ 4799 w 5144"/>
                  <a:gd name="T3" fmla="*/ 3858 h 5144"/>
                  <a:gd name="T4" fmla="*/ 3857 w 5144"/>
                  <a:gd name="T5" fmla="*/ 4799 h 5144"/>
                  <a:gd name="T6" fmla="*/ 2571 w 5144"/>
                  <a:gd name="T7" fmla="*/ 5143 h 5144"/>
                  <a:gd name="T8" fmla="*/ 1285 w 5144"/>
                  <a:gd name="T9" fmla="*/ 4799 h 5144"/>
                  <a:gd name="T10" fmla="*/ 344 w 5144"/>
                  <a:gd name="T11" fmla="*/ 3858 h 5144"/>
                  <a:gd name="T12" fmla="*/ 0 w 5144"/>
                  <a:gd name="T13" fmla="*/ 2572 h 5144"/>
                  <a:gd name="T14" fmla="*/ 344 w 5144"/>
                  <a:gd name="T15" fmla="*/ 1286 h 5144"/>
                  <a:gd name="T16" fmla="*/ 1285 w 5144"/>
                  <a:gd name="T17" fmla="*/ 345 h 5144"/>
                  <a:gd name="T18" fmla="*/ 2571 w 5144"/>
                  <a:gd name="T19" fmla="*/ 0 h 5144"/>
                  <a:gd name="T20" fmla="*/ 3857 w 5144"/>
                  <a:gd name="T21" fmla="*/ 345 h 5144"/>
                  <a:gd name="T22" fmla="*/ 4799 w 5144"/>
                  <a:gd name="T23" fmla="*/ 1286 h 5144"/>
                  <a:gd name="T24" fmla="*/ 5143 w 5144"/>
                  <a:gd name="T25" fmla="*/ 2572 h 5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44" h="5144">
                    <a:moveTo>
                      <a:pt x="5143" y="2572"/>
                    </a:moveTo>
                    <a:cubicBezTo>
                      <a:pt x="5143" y="3045"/>
                      <a:pt x="5035" y="3448"/>
                      <a:pt x="4799" y="3858"/>
                    </a:cubicBezTo>
                    <a:cubicBezTo>
                      <a:pt x="4562" y="4268"/>
                      <a:pt x="4267" y="4562"/>
                      <a:pt x="3857" y="4799"/>
                    </a:cubicBezTo>
                    <a:cubicBezTo>
                      <a:pt x="3447" y="5036"/>
                      <a:pt x="3044" y="5143"/>
                      <a:pt x="2571" y="5143"/>
                    </a:cubicBezTo>
                    <a:cubicBezTo>
                      <a:pt x="2097" y="5143"/>
                      <a:pt x="1695" y="5036"/>
                      <a:pt x="1285" y="4799"/>
                    </a:cubicBezTo>
                    <a:cubicBezTo>
                      <a:pt x="875" y="4562"/>
                      <a:pt x="581" y="4268"/>
                      <a:pt x="344" y="3858"/>
                    </a:cubicBezTo>
                    <a:cubicBezTo>
                      <a:pt x="107" y="3448"/>
                      <a:pt x="0" y="3045"/>
                      <a:pt x="0" y="2572"/>
                    </a:cubicBezTo>
                    <a:cubicBezTo>
                      <a:pt x="0" y="2098"/>
                      <a:pt x="107" y="1696"/>
                      <a:pt x="344" y="1286"/>
                    </a:cubicBezTo>
                    <a:cubicBezTo>
                      <a:pt x="581" y="876"/>
                      <a:pt x="875" y="581"/>
                      <a:pt x="1285" y="345"/>
                    </a:cubicBezTo>
                    <a:cubicBezTo>
                      <a:pt x="1695" y="108"/>
                      <a:pt x="2098" y="0"/>
                      <a:pt x="2571" y="0"/>
                    </a:cubicBezTo>
                    <a:cubicBezTo>
                      <a:pt x="3045" y="0"/>
                      <a:pt x="3447" y="108"/>
                      <a:pt x="3857" y="345"/>
                    </a:cubicBezTo>
                    <a:cubicBezTo>
                      <a:pt x="4267" y="581"/>
                      <a:pt x="4562" y="876"/>
                      <a:pt x="4799" y="1286"/>
                    </a:cubicBezTo>
                    <a:cubicBezTo>
                      <a:pt x="5035" y="1696"/>
                      <a:pt x="5143" y="2098"/>
                      <a:pt x="5143" y="2572"/>
                    </a:cubicBezTo>
                  </a:path>
                </a:pathLst>
              </a:custGeom>
              <a:solidFill>
                <a:srgbClr val="333333"/>
              </a:solidFill>
              <a:ln w="25400" cap="rnd">
                <a:noFill/>
                <a:round/>
                <a:headEnd/>
                <a:tailEnd/>
              </a:ln>
              <a:effectLst/>
            </p:spPr>
            <p:txBody>
              <a:bodyPr wrap="none" anchor="ctr"/>
              <a:lstStyle/>
              <a:p>
                <a:pPr>
                  <a:defRPr/>
                </a:pPr>
                <a:endParaRPr lang="en-US" kern="0" smtClean="0">
                  <a:solidFill>
                    <a:srgbClr val="333333"/>
                  </a:solidFill>
                  <a:latin typeface="Meiryo" charset="-128"/>
                  <a:ea typeface="Meiryo" charset="-128"/>
                  <a:cs typeface="Meiryo" charset="-128"/>
                </a:endParaRPr>
              </a:p>
            </p:txBody>
          </p:sp>
          <p:grpSp>
            <p:nvGrpSpPr>
              <p:cNvPr id="122" name="Group 121"/>
              <p:cNvGrpSpPr>
                <a:grpSpLocks noChangeAspect="1"/>
              </p:cNvGrpSpPr>
              <p:nvPr/>
            </p:nvGrpSpPr>
            <p:grpSpPr>
              <a:xfrm>
                <a:off x="7798029" y="3120285"/>
                <a:ext cx="315058" cy="196585"/>
                <a:chOff x="4756150" y="2593975"/>
                <a:chExt cx="2676525" cy="1670051"/>
              </a:xfrm>
              <a:solidFill>
                <a:srgbClr val="FFFFFF"/>
              </a:solidFill>
            </p:grpSpPr>
            <p:sp>
              <p:nvSpPr>
                <p:cNvPr id="123" name="Freeform 5"/>
                <p:cNvSpPr>
                  <a:spLocks noEditPoints="1"/>
                </p:cNvSpPr>
                <p:nvPr/>
              </p:nvSpPr>
              <p:spPr bwMode="auto">
                <a:xfrm>
                  <a:off x="4756150" y="3148013"/>
                  <a:ext cx="2676525" cy="1116013"/>
                </a:xfrm>
                <a:custGeom>
                  <a:avLst/>
                  <a:gdLst>
                    <a:gd name="T0" fmla="*/ 706 w 711"/>
                    <a:gd name="T1" fmla="*/ 108 h 296"/>
                    <a:gd name="T2" fmla="*/ 602 w 711"/>
                    <a:gd name="T3" fmla="*/ 4 h 296"/>
                    <a:gd name="T4" fmla="*/ 592 w 711"/>
                    <a:gd name="T5" fmla="*/ 0 h 296"/>
                    <a:gd name="T6" fmla="*/ 498 w 711"/>
                    <a:gd name="T7" fmla="*/ 0 h 296"/>
                    <a:gd name="T8" fmla="*/ 484 w 711"/>
                    <a:gd name="T9" fmla="*/ 14 h 296"/>
                    <a:gd name="T10" fmla="*/ 498 w 711"/>
                    <a:gd name="T11" fmla="*/ 28 h 296"/>
                    <a:gd name="T12" fmla="*/ 586 w 711"/>
                    <a:gd name="T13" fmla="*/ 28 h 296"/>
                    <a:gd name="T14" fmla="*/ 662 w 711"/>
                    <a:gd name="T15" fmla="*/ 104 h 296"/>
                    <a:gd name="T16" fmla="*/ 343 w 711"/>
                    <a:gd name="T17" fmla="*/ 105 h 296"/>
                    <a:gd name="T18" fmla="*/ 49 w 711"/>
                    <a:gd name="T19" fmla="*/ 104 h 296"/>
                    <a:gd name="T20" fmla="*/ 125 w 711"/>
                    <a:gd name="T21" fmla="*/ 28 h 296"/>
                    <a:gd name="T22" fmla="*/ 213 w 711"/>
                    <a:gd name="T23" fmla="*/ 28 h 296"/>
                    <a:gd name="T24" fmla="*/ 227 w 711"/>
                    <a:gd name="T25" fmla="*/ 14 h 296"/>
                    <a:gd name="T26" fmla="*/ 213 w 711"/>
                    <a:gd name="T27" fmla="*/ 0 h 296"/>
                    <a:gd name="T28" fmla="*/ 119 w 711"/>
                    <a:gd name="T29" fmla="*/ 0 h 296"/>
                    <a:gd name="T30" fmla="*/ 109 w 711"/>
                    <a:gd name="T31" fmla="*/ 4 h 296"/>
                    <a:gd name="T32" fmla="*/ 5 w 711"/>
                    <a:gd name="T33" fmla="*/ 108 h 296"/>
                    <a:gd name="T34" fmla="*/ 2 w 711"/>
                    <a:gd name="T35" fmla="*/ 124 h 296"/>
                    <a:gd name="T36" fmla="*/ 15 w 711"/>
                    <a:gd name="T37" fmla="*/ 132 h 296"/>
                    <a:gd name="T38" fmla="*/ 31 w 711"/>
                    <a:gd name="T39" fmla="*/ 132 h 296"/>
                    <a:gd name="T40" fmla="*/ 31 w 711"/>
                    <a:gd name="T41" fmla="*/ 281 h 296"/>
                    <a:gd name="T42" fmla="*/ 45 w 711"/>
                    <a:gd name="T43" fmla="*/ 295 h 296"/>
                    <a:gd name="T44" fmla="*/ 336 w 711"/>
                    <a:gd name="T45" fmla="*/ 296 h 296"/>
                    <a:gd name="T46" fmla="*/ 666 w 711"/>
                    <a:gd name="T47" fmla="*/ 295 h 296"/>
                    <a:gd name="T48" fmla="*/ 680 w 711"/>
                    <a:gd name="T49" fmla="*/ 281 h 296"/>
                    <a:gd name="T50" fmla="*/ 680 w 711"/>
                    <a:gd name="T51" fmla="*/ 132 h 296"/>
                    <a:gd name="T52" fmla="*/ 696 w 711"/>
                    <a:gd name="T53" fmla="*/ 132 h 296"/>
                    <a:gd name="T54" fmla="*/ 709 w 711"/>
                    <a:gd name="T55" fmla="*/ 124 h 296"/>
                    <a:gd name="T56" fmla="*/ 706 w 711"/>
                    <a:gd name="T57" fmla="*/ 108 h 296"/>
                    <a:gd name="T58" fmla="*/ 652 w 711"/>
                    <a:gd name="T59" fmla="*/ 267 h 296"/>
                    <a:gd name="T60" fmla="*/ 336 w 711"/>
                    <a:gd name="T61" fmla="*/ 268 h 296"/>
                    <a:gd name="T62" fmla="*/ 59 w 711"/>
                    <a:gd name="T63" fmla="*/ 267 h 296"/>
                    <a:gd name="T64" fmla="*/ 59 w 711"/>
                    <a:gd name="T65" fmla="*/ 132 h 296"/>
                    <a:gd name="T66" fmla="*/ 343 w 711"/>
                    <a:gd name="T67" fmla="*/ 133 h 296"/>
                    <a:gd name="T68" fmla="*/ 652 w 711"/>
                    <a:gd name="T69" fmla="*/ 132 h 296"/>
                    <a:gd name="T70" fmla="*/ 652 w 711"/>
                    <a:gd name="T71" fmla="*/ 2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1" h="296">
                      <a:moveTo>
                        <a:pt x="706" y="108"/>
                      </a:moveTo>
                      <a:cubicBezTo>
                        <a:pt x="602" y="4"/>
                        <a:pt x="602" y="4"/>
                        <a:pt x="602" y="4"/>
                      </a:cubicBezTo>
                      <a:cubicBezTo>
                        <a:pt x="599" y="2"/>
                        <a:pt x="595" y="0"/>
                        <a:pt x="592" y="0"/>
                      </a:cubicBezTo>
                      <a:cubicBezTo>
                        <a:pt x="498" y="0"/>
                        <a:pt x="498" y="0"/>
                        <a:pt x="498" y="0"/>
                      </a:cubicBezTo>
                      <a:cubicBezTo>
                        <a:pt x="491" y="0"/>
                        <a:pt x="484" y="7"/>
                        <a:pt x="484" y="14"/>
                      </a:cubicBezTo>
                      <a:cubicBezTo>
                        <a:pt x="484" y="22"/>
                        <a:pt x="491" y="28"/>
                        <a:pt x="498" y="28"/>
                      </a:cubicBezTo>
                      <a:cubicBezTo>
                        <a:pt x="586" y="28"/>
                        <a:pt x="586" y="28"/>
                        <a:pt x="586" y="28"/>
                      </a:cubicBezTo>
                      <a:cubicBezTo>
                        <a:pt x="662" y="104"/>
                        <a:pt x="662" y="104"/>
                        <a:pt x="662" y="104"/>
                      </a:cubicBezTo>
                      <a:cubicBezTo>
                        <a:pt x="343" y="105"/>
                        <a:pt x="343" y="105"/>
                        <a:pt x="343" y="105"/>
                      </a:cubicBezTo>
                      <a:cubicBezTo>
                        <a:pt x="49" y="104"/>
                        <a:pt x="49" y="104"/>
                        <a:pt x="49" y="104"/>
                      </a:cubicBezTo>
                      <a:cubicBezTo>
                        <a:pt x="125" y="28"/>
                        <a:pt x="125" y="28"/>
                        <a:pt x="125" y="28"/>
                      </a:cubicBezTo>
                      <a:cubicBezTo>
                        <a:pt x="213" y="28"/>
                        <a:pt x="213" y="28"/>
                        <a:pt x="213" y="28"/>
                      </a:cubicBezTo>
                      <a:cubicBezTo>
                        <a:pt x="220" y="28"/>
                        <a:pt x="227" y="22"/>
                        <a:pt x="227" y="14"/>
                      </a:cubicBezTo>
                      <a:cubicBezTo>
                        <a:pt x="227" y="7"/>
                        <a:pt x="220" y="0"/>
                        <a:pt x="213" y="0"/>
                      </a:cubicBezTo>
                      <a:cubicBezTo>
                        <a:pt x="119" y="0"/>
                        <a:pt x="119" y="0"/>
                        <a:pt x="119" y="0"/>
                      </a:cubicBezTo>
                      <a:cubicBezTo>
                        <a:pt x="116" y="0"/>
                        <a:pt x="112" y="2"/>
                        <a:pt x="109" y="4"/>
                      </a:cubicBezTo>
                      <a:cubicBezTo>
                        <a:pt x="5" y="108"/>
                        <a:pt x="5" y="108"/>
                        <a:pt x="5" y="108"/>
                      </a:cubicBezTo>
                      <a:cubicBezTo>
                        <a:pt x="1" y="112"/>
                        <a:pt x="0" y="118"/>
                        <a:pt x="2" y="124"/>
                      </a:cubicBezTo>
                      <a:cubicBezTo>
                        <a:pt x="5" y="129"/>
                        <a:pt x="10" y="132"/>
                        <a:pt x="15" y="132"/>
                      </a:cubicBezTo>
                      <a:cubicBezTo>
                        <a:pt x="31" y="132"/>
                        <a:pt x="31" y="132"/>
                        <a:pt x="31" y="132"/>
                      </a:cubicBezTo>
                      <a:cubicBezTo>
                        <a:pt x="31" y="281"/>
                        <a:pt x="31" y="281"/>
                        <a:pt x="31" y="281"/>
                      </a:cubicBezTo>
                      <a:cubicBezTo>
                        <a:pt x="31" y="289"/>
                        <a:pt x="37" y="295"/>
                        <a:pt x="45" y="295"/>
                      </a:cubicBezTo>
                      <a:cubicBezTo>
                        <a:pt x="336" y="296"/>
                        <a:pt x="336" y="296"/>
                        <a:pt x="336" y="296"/>
                      </a:cubicBezTo>
                      <a:cubicBezTo>
                        <a:pt x="666" y="295"/>
                        <a:pt x="666" y="295"/>
                        <a:pt x="666" y="295"/>
                      </a:cubicBezTo>
                      <a:cubicBezTo>
                        <a:pt x="674" y="295"/>
                        <a:pt x="680" y="289"/>
                        <a:pt x="680" y="281"/>
                      </a:cubicBezTo>
                      <a:cubicBezTo>
                        <a:pt x="680" y="132"/>
                        <a:pt x="680" y="132"/>
                        <a:pt x="680" y="132"/>
                      </a:cubicBezTo>
                      <a:cubicBezTo>
                        <a:pt x="696" y="132"/>
                        <a:pt x="696" y="132"/>
                        <a:pt x="696" y="132"/>
                      </a:cubicBezTo>
                      <a:cubicBezTo>
                        <a:pt x="701" y="132"/>
                        <a:pt x="707" y="129"/>
                        <a:pt x="709" y="124"/>
                      </a:cubicBezTo>
                      <a:cubicBezTo>
                        <a:pt x="711" y="118"/>
                        <a:pt x="710" y="112"/>
                        <a:pt x="706" y="108"/>
                      </a:cubicBezTo>
                      <a:close/>
                      <a:moveTo>
                        <a:pt x="652" y="267"/>
                      </a:moveTo>
                      <a:cubicBezTo>
                        <a:pt x="336" y="268"/>
                        <a:pt x="336" y="268"/>
                        <a:pt x="336" y="268"/>
                      </a:cubicBezTo>
                      <a:cubicBezTo>
                        <a:pt x="59" y="267"/>
                        <a:pt x="59" y="267"/>
                        <a:pt x="59" y="267"/>
                      </a:cubicBezTo>
                      <a:cubicBezTo>
                        <a:pt x="59" y="132"/>
                        <a:pt x="59" y="132"/>
                        <a:pt x="59" y="132"/>
                      </a:cubicBezTo>
                      <a:cubicBezTo>
                        <a:pt x="343" y="133"/>
                        <a:pt x="343" y="133"/>
                        <a:pt x="343" y="133"/>
                      </a:cubicBezTo>
                      <a:cubicBezTo>
                        <a:pt x="652" y="132"/>
                        <a:pt x="652" y="132"/>
                        <a:pt x="652" y="132"/>
                      </a:cubicBezTo>
                      <a:lnTo>
                        <a:pt x="652" y="26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defRPr/>
                  </a:pPr>
                  <a:endParaRPr lang="en-US" sz="1400" kern="0" dirty="0" smtClean="0">
                    <a:solidFill>
                      <a:srgbClr val="FFFFFF"/>
                    </a:solidFill>
                    <a:latin typeface="Meiryo" charset="-128"/>
                    <a:ea typeface="Meiryo" charset="-128"/>
                    <a:cs typeface="Meiryo" charset="-128"/>
                  </a:endParaRPr>
                </a:p>
              </p:txBody>
            </p:sp>
            <p:sp>
              <p:nvSpPr>
                <p:cNvPr id="124" name="Freeform 6"/>
                <p:cNvSpPr>
                  <a:spLocks/>
                </p:cNvSpPr>
                <p:nvPr/>
              </p:nvSpPr>
              <p:spPr bwMode="auto">
                <a:xfrm>
                  <a:off x="6122988" y="2997200"/>
                  <a:ext cx="549275" cy="466725"/>
                </a:xfrm>
                <a:custGeom>
                  <a:avLst/>
                  <a:gdLst>
                    <a:gd name="T0" fmla="*/ 74 w 146"/>
                    <a:gd name="T1" fmla="*/ 0 h 124"/>
                    <a:gd name="T2" fmla="*/ 69 w 146"/>
                    <a:gd name="T3" fmla="*/ 4 h 124"/>
                    <a:gd name="T4" fmla="*/ 0 w 146"/>
                    <a:gd name="T5" fmla="*/ 20 h 124"/>
                    <a:gd name="T6" fmla="*/ 0 w 146"/>
                    <a:gd name="T7" fmla="*/ 124 h 124"/>
                    <a:gd name="T8" fmla="*/ 93 w 146"/>
                    <a:gd name="T9" fmla="*/ 124 h 124"/>
                    <a:gd name="T10" fmla="*/ 95 w 146"/>
                    <a:gd name="T11" fmla="*/ 101 h 124"/>
                    <a:gd name="T12" fmla="*/ 134 w 146"/>
                    <a:gd name="T13" fmla="*/ 101 h 124"/>
                    <a:gd name="T14" fmla="*/ 146 w 146"/>
                    <a:gd name="T15" fmla="*/ 90 h 124"/>
                    <a:gd name="T16" fmla="*/ 135 w 146"/>
                    <a:gd name="T17" fmla="*/ 79 h 124"/>
                    <a:gd name="T18" fmla="*/ 95 w 146"/>
                    <a:gd name="T19" fmla="*/ 79 h 124"/>
                    <a:gd name="T20" fmla="*/ 91 w 146"/>
                    <a:gd name="T21" fmla="*/ 46 h 124"/>
                    <a:gd name="T22" fmla="*/ 129 w 146"/>
                    <a:gd name="T23" fmla="*/ 29 h 124"/>
                    <a:gd name="T24" fmla="*/ 134 w 146"/>
                    <a:gd name="T25" fmla="*/ 15 h 124"/>
                    <a:gd name="T26" fmla="*/ 120 w 146"/>
                    <a:gd name="T27" fmla="*/ 9 h 124"/>
                    <a:gd name="T28" fmla="*/ 84 w 146"/>
                    <a:gd name="T29" fmla="*/ 23 h 124"/>
                    <a:gd name="T30" fmla="*/ 74 w 146"/>
                    <a:gd name="T3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124">
                      <a:moveTo>
                        <a:pt x="74" y="0"/>
                      </a:moveTo>
                      <a:cubicBezTo>
                        <a:pt x="72" y="1"/>
                        <a:pt x="70" y="2"/>
                        <a:pt x="69" y="4"/>
                      </a:cubicBezTo>
                      <a:cubicBezTo>
                        <a:pt x="50" y="13"/>
                        <a:pt x="27" y="20"/>
                        <a:pt x="0" y="20"/>
                      </a:cubicBezTo>
                      <a:cubicBezTo>
                        <a:pt x="0" y="63"/>
                        <a:pt x="0" y="97"/>
                        <a:pt x="0" y="124"/>
                      </a:cubicBezTo>
                      <a:cubicBezTo>
                        <a:pt x="93" y="124"/>
                        <a:pt x="93" y="124"/>
                        <a:pt x="93" y="124"/>
                      </a:cubicBezTo>
                      <a:cubicBezTo>
                        <a:pt x="94" y="117"/>
                        <a:pt x="95" y="109"/>
                        <a:pt x="95" y="101"/>
                      </a:cubicBezTo>
                      <a:cubicBezTo>
                        <a:pt x="134" y="101"/>
                        <a:pt x="134" y="101"/>
                        <a:pt x="134" y="101"/>
                      </a:cubicBez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defRPr/>
                  </a:pPr>
                  <a:endParaRPr lang="en-US" sz="1400" kern="0" dirty="0" smtClean="0">
                    <a:solidFill>
                      <a:srgbClr val="FFFFFF"/>
                    </a:solidFill>
                    <a:latin typeface="Meiryo" charset="-128"/>
                    <a:ea typeface="Meiryo" charset="-128"/>
                    <a:cs typeface="Meiryo" charset="-128"/>
                  </a:endParaRPr>
                </a:p>
              </p:txBody>
            </p:sp>
            <p:sp>
              <p:nvSpPr>
                <p:cNvPr id="125" name="Freeform 7"/>
                <p:cNvSpPr>
                  <a:spLocks/>
                </p:cNvSpPr>
                <p:nvPr/>
              </p:nvSpPr>
              <p:spPr bwMode="auto">
                <a:xfrm>
                  <a:off x="5519738" y="2997200"/>
                  <a:ext cx="554038" cy="466725"/>
                </a:xfrm>
                <a:custGeom>
                  <a:avLst/>
                  <a:gdLst>
                    <a:gd name="T0" fmla="*/ 11 w 147"/>
                    <a:gd name="T1" fmla="*/ 101 h 124"/>
                    <a:gd name="T2" fmla="*/ 52 w 147"/>
                    <a:gd name="T3" fmla="*/ 101 h 124"/>
                    <a:gd name="T4" fmla="*/ 54 w 147"/>
                    <a:gd name="T5" fmla="*/ 124 h 124"/>
                    <a:gd name="T6" fmla="*/ 147 w 147"/>
                    <a:gd name="T7" fmla="*/ 124 h 124"/>
                    <a:gd name="T8" fmla="*/ 147 w 147"/>
                    <a:gd name="T9" fmla="*/ 20 h 124"/>
                    <a:gd name="T10" fmla="*/ 78 w 147"/>
                    <a:gd name="T11" fmla="*/ 4 h 124"/>
                    <a:gd name="T12" fmla="*/ 73 w 147"/>
                    <a:gd name="T13" fmla="*/ 0 h 124"/>
                    <a:gd name="T14" fmla="*/ 62 w 147"/>
                    <a:gd name="T15" fmla="*/ 25 h 124"/>
                    <a:gd name="T16" fmla="*/ 25 w 147"/>
                    <a:gd name="T17" fmla="*/ 9 h 124"/>
                    <a:gd name="T18" fmla="*/ 11 w 147"/>
                    <a:gd name="T19" fmla="*/ 15 h 124"/>
                    <a:gd name="T20" fmla="*/ 18 w 147"/>
                    <a:gd name="T21" fmla="*/ 29 h 124"/>
                    <a:gd name="T22" fmla="*/ 56 w 147"/>
                    <a:gd name="T23" fmla="*/ 46 h 124"/>
                    <a:gd name="T24" fmla="*/ 52 w 147"/>
                    <a:gd name="T25" fmla="*/ 79 h 124"/>
                    <a:gd name="T26" fmla="*/ 11 w 147"/>
                    <a:gd name="T27" fmla="*/ 79 h 124"/>
                    <a:gd name="T28" fmla="*/ 0 w 147"/>
                    <a:gd name="T29" fmla="*/ 90 h 124"/>
                    <a:gd name="T30" fmla="*/ 11 w 147"/>
                    <a:gd name="T31" fmla="*/ 10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124">
                      <a:moveTo>
                        <a:pt x="11" y="101"/>
                      </a:moveTo>
                      <a:cubicBezTo>
                        <a:pt x="52" y="101"/>
                        <a:pt x="52" y="101"/>
                        <a:pt x="52" y="101"/>
                      </a:cubicBezTo>
                      <a:cubicBezTo>
                        <a:pt x="52" y="109"/>
                        <a:pt x="53" y="117"/>
                        <a:pt x="54" y="124"/>
                      </a:cubicBezTo>
                      <a:cubicBezTo>
                        <a:pt x="147" y="124"/>
                        <a:pt x="147" y="124"/>
                        <a:pt x="147" y="124"/>
                      </a:cubicBezTo>
                      <a:cubicBezTo>
                        <a:pt x="147" y="20"/>
                        <a:pt x="147" y="20"/>
                        <a:pt x="147" y="20"/>
                      </a:cubicBezTo>
                      <a:cubicBezTo>
                        <a:pt x="120" y="20"/>
                        <a:pt x="97" y="13"/>
                        <a:pt x="78" y="4"/>
                      </a:cubicBezTo>
                      <a:cubicBezTo>
                        <a:pt x="77" y="2"/>
                        <a:pt x="75" y="1"/>
                        <a:pt x="73" y="0"/>
                      </a:cubicBez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defRPr/>
                  </a:pPr>
                  <a:endParaRPr lang="en-US" sz="1400" kern="0" dirty="0" smtClean="0">
                    <a:solidFill>
                      <a:srgbClr val="FFFFFF"/>
                    </a:solidFill>
                    <a:latin typeface="Meiryo" charset="-128"/>
                    <a:ea typeface="Meiryo" charset="-128"/>
                    <a:cs typeface="Meiryo" charset="-128"/>
                  </a:endParaRPr>
                </a:p>
              </p:txBody>
            </p:sp>
            <p:sp>
              <p:nvSpPr>
                <p:cNvPr id="126" name="Freeform 8"/>
                <p:cNvSpPr>
                  <a:spLocks/>
                </p:cNvSpPr>
                <p:nvPr/>
              </p:nvSpPr>
              <p:spPr bwMode="auto">
                <a:xfrm>
                  <a:off x="5700713" y="2593975"/>
                  <a:ext cx="787400" cy="433388"/>
                </a:xfrm>
                <a:custGeom>
                  <a:avLst/>
                  <a:gdLst>
                    <a:gd name="T0" fmla="*/ 19 w 209"/>
                    <a:gd name="T1" fmla="*/ 39 h 115"/>
                    <a:gd name="T2" fmla="*/ 24 w 209"/>
                    <a:gd name="T3" fmla="*/ 39 h 115"/>
                    <a:gd name="T4" fmla="*/ 52 w 209"/>
                    <a:gd name="T5" fmla="*/ 73 h 115"/>
                    <a:gd name="T6" fmla="*/ 33 w 209"/>
                    <a:gd name="T7" fmla="*/ 96 h 115"/>
                    <a:gd name="T8" fmla="*/ 37 w 209"/>
                    <a:gd name="T9" fmla="*/ 99 h 115"/>
                    <a:gd name="T10" fmla="*/ 106 w 209"/>
                    <a:gd name="T11" fmla="*/ 115 h 115"/>
                    <a:gd name="T12" fmla="*/ 174 w 209"/>
                    <a:gd name="T13" fmla="*/ 99 h 115"/>
                    <a:gd name="T14" fmla="*/ 179 w 209"/>
                    <a:gd name="T15" fmla="*/ 96 h 115"/>
                    <a:gd name="T16" fmla="*/ 156 w 209"/>
                    <a:gd name="T17" fmla="*/ 72 h 115"/>
                    <a:gd name="T18" fmla="*/ 185 w 209"/>
                    <a:gd name="T19" fmla="*/ 39 h 115"/>
                    <a:gd name="T20" fmla="*/ 189 w 209"/>
                    <a:gd name="T21" fmla="*/ 39 h 115"/>
                    <a:gd name="T22" fmla="*/ 209 w 209"/>
                    <a:gd name="T23" fmla="*/ 19 h 115"/>
                    <a:gd name="T24" fmla="*/ 189 w 209"/>
                    <a:gd name="T25" fmla="*/ 0 h 115"/>
                    <a:gd name="T26" fmla="*/ 170 w 209"/>
                    <a:gd name="T27" fmla="*/ 19 h 115"/>
                    <a:gd name="T28" fmla="*/ 172 w 209"/>
                    <a:gd name="T29" fmla="*/ 28 h 115"/>
                    <a:gd name="T30" fmla="*/ 142 w 209"/>
                    <a:gd name="T31" fmla="*/ 62 h 115"/>
                    <a:gd name="T32" fmla="*/ 106 w 209"/>
                    <a:gd name="T33" fmla="*/ 53 h 115"/>
                    <a:gd name="T34" fmla="*/ 67 w 209"/>
                    <a:gd name="T35" fmla="*/ 63 h 115"/>
                    <a:gd name="T36" fmla="*/ 37 w 209"/>
                    <a:gd name="T37" fmla="*/ 28 h 115"/>
                    <a:gd name="T38" fmla="*/ 39 w 209"/>
                    <a:gd name="T39" fmla="*/ 19 h 115"/>
                    <a:gd name="T40" fmla="*/ 19 w 209"/>
                    <a:gd name="T41" fmla="*/ 0 h 115"/>
                    <a:gd name="T42" fmla="*/ 0 w 209"/>
                    <a:gd name="T43" fmla="*/ 19 h 115"/>
                    <a:gd name="T44" fmla="*/ 19 w 209"/>
                    <a:gd name="T45"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9" y="39"/>
                      </a:move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defRPr/>
                  </a:pPr>
                  <a:endParaRPr lang="en-US" sz="1400" kern="0" dirty="0" smtClean="0">
                    <a:solidFill>
                      <a:srgbClr val="FFFFFF"/>
                    </a:solidFill>
                    <a:latin typeface="Meiryo" charset="-128"/>
                    <a:ea typeface="Meiryo" charset="-128"/>
                    <a:cs typeface="Meiryo" charset="-128"/>
                  </a:endParaRPr>
                </a:p>
              </p:txBody>
            </p:sp>
          </p:grpSp>
        </p:grpSp>
        <p:sp>
          <p:nvSpPr>
            <p:cNvPr id="118" name="Rectangle 117"/>
            <p:cNvSpPr/>
            <p:nvPr/>
          </p:nvSpPr>
          <p:spPr>
            <a:xfrm>
              <a:off x="2969414" y="3481404"/>
              <a:ext cx="800220" cy="338554"/>
            </a:xfrm>
            <a:prstGeom prst="rect">
              <a:avLst/>
            </a:prstGeom>
          </p:spPr>
          <p:txBody>
            <a:bodyPr wrap="none" anchor="ctr">
              <a:spAutoFit/>
            </a:bodyPr>
            <a:lstStyle/>
            <a:p>
              <a:pPr algn="ctr">
                <a:defRPr/>
              </a:pPr>
              <a:r>
                <a:rPr lang="ja-JP" altLang="en-US" sz="800" b="1" kern="0" dirty="0" smtClean="0">
                  <a:solidFill>
                    <a:srgbClr val="333333"/>
                  </a:solidFill>
                  <a:latin typeface="Meiryo" charset="-128"/>
                  <a:ea typeface="Meiryo" charset="-128"/>
                  <a:cs typeface="Meiryo" charset="-128"/>
                </a:rPr>
                <a:t>事後型の</a:t>
              </a:r>
              <a:r>
                <a:rPr lang="en-US" altLang="ja-JP" sz="800" b="1" kern="0" dirty="0" smtClean="0">
                  <a:solidFill>
                    <a:srgbClr val="333333"/>
                  </a:solidFill>
                  <a:latin typeface="Meiryo" charset="-128"/>
                  <a:ea typeface="Meiryo" charset="-128"/>
                  <a:cs typeface="Meiryo" charset="-128"/>
                </a:rPr>
                <a:t/>
              </a:r>
              <a:br>
                <a:rPr lang="en-US" altLang="ja-JP" sz="800" b="1" kern="0" dirty="0" smtClean="0">
                  <a:solidFill>
                    <a:srgbClr val="333333"/>
                  </a:solidFill>
                  <a:latin typeface="Meiryo" charset="-128"/>
                  <a:ea typeface="Meiryo" charset="-128"/>
                  <a:cs typeface="Meiryo" charset="-128"/>
                </a:rPr>
              </a:br>
              <a:r>
                <a:rPr lang="ja-JP" altLang="en-US" sz="800" b="1" kern="0" dirty="0" smtClean="0">
                  <a:solidFill>
                    <a:srgbClr val="333333"/>
                  </a:solidFill>
                  <a:latin typeface="Meiryo" charset="-128"/>
                  <a:ea typeface="Meiryo" charset="-128"/>
                  <a:cs typeface="Meiryo" charset="-128"/>
                </a:rPr>
                <a:t>ファイル情報</a:t>
              </a:r>
              <a:endParaRPr lang="en-US" sz="800" b="1" kern="0" dirty="0" smtClean="0">
                <a:solidFill>
                  <a:srgbClr val="333333"/>
                </a:solidFill>
                <a:latin typeface="Meiryo" charset="-128"/>
                <a:ea typeface="Meiryo" charset="-128"/>
                <a:cs typeface="Meiryo" charset="-128"/>
              </a:endParaRPr>
            </a:p>
          </p:txBody>
        </p:sp>
        <p:sp>
          <p:nvSpPr>
            <p:cNvPr id="119" name="Arc 118"/>
            <p:cNvSpPr>
              <a:spLocks noChangeAspect="1"/>
            </p:cNvSpPr>
            <p:nvPr/>
          </p:nvSpPr>
          <p:spPr>
            <a:xfrm>
              <a:off x="1955906" y="2642670"/>
              <a:ext cx="1302185" cy="1283326"/>
            </a:xfrm>
            <a:prstGeom prst="arc">
              <a:avLst>
                <a:gd name="adj1" fmla="val 14186530"/>
                <a:gd name="adj2" fmla="val 20653431"/>
              </a:avLst>
            </a:prstGeom>
            <a:noFill/>
            <a:ln w="12700" cap="flat" cmpd="sng" algn="ctr">
              <a:solidFill>
                <a:srgbClr val="333333"/>
              </a:solidFill>
              <a:prstDash val="solid"/>
              <a:headEnd type="triangle" w="med" len="med"/>
            </a:ln>
            <a:effectLst/>
          </p:spPr>
          <p:txBody>
            <a:bodyPr rtlCol="0" anchor="ctr"/>
            <a:lstStyle/>
            <a:p>
              <a:pPr algn="ctr">
                <a:defRPr/>
              </a:pPr>
              <a:endParaRPr lang="en-US" kern="0" smtClean="0">
                <a:solidFill>
                  <a:srgbClr val="333333"/>
                </a:solidFill>
                <a:latin typeface="Meiryo" charset="-128"/>
                <a:ea typeface="Meiryo" charset="-128"/>
                <a:cs typeface="Meiryo" charset="-128"/>
              </a:endParaRPr>
            </a:p>
          </p:txBody>
        </p:sp>
        <p:sp>
          <p:nvSpPr>
            <p:cNvPr id="120" name="Arc 119"/>
            <p:cNvSpPr>
              <a:spLocks noChangeAspect="1"/>
            </p:cNvSpPr>
            <p:nvPr/>
          </p:nvSpPr>
          <p:spPr>
            <a:xfrm>
              <a:off x="1926598" y="2642669"/>
              <a:ext cx="1356967" cy="1337315"/>
            </a:xfrm>
            <a:prstGeom prst="arc">
              <a:avLst>
                <a:gd name="adj1" fmla="val 2653115"/>
                <a:gd name="adj2" fmla="val 8560777"/>
              </a:avLst>
            </a:prstGeom>
            <a:noFill/>
            <a:ln w="12700" cap="flat" cmpd="sng" algn="ctr">
              <a:solidFill>
                <a:srgbClr val="333333"/>
              </a:solidFill>
              <a:prstDash val="solid"/>
              <a:headEnd type="triangle" w="med" len="med"/>
            </a:ln>
            <a:effectLst/>
          </p:spPr>
          <p:txBody>
            <a:bodyPr rtlCol="0" anchor="ctr"/>
            <a:lstStyle/>
            <a:p>
              <a:pPr algn="ctr">
                <a:defRPr/>
              </a:pPr>
              <a:endParaRPr lang="en-US" kern="0" smtClean="0">
                <a:solidFill>
                  <a:srgbClr val="333333"/>
                </a:solidFill>
                <a:latin typeface="Meiryo" charset="-128"/>
                <a:ea typeface="Meiryo" charset="-128"/>
                <a:cs typeface="Meiryo" charset="-128"/>
              </a:endParaRPr>
            </a:p>
          </p:txBody>
        </p:sp>
      </p:grpSp>
      <p:grpSp>
        <p:nvGrpSpPr>
          <p:cNvPr id="127" name="Group 126"/>
          <p:cNvGrpSpPr/>
          <p:nvPr/>
        </p:nvGrpSpPr>
        <p:grpSpPr>
          <a:xfrm>
            <a:off x="4596454" y="2886119"/>
            <a:ext cx="3762797" cy="1337315"/>
            <a:chOff x="4596454" y="2642669"/>
            <a:chExt cx="3762797" cy="1337315"/>
          </a:xfrm>
        </p:grpSpPr>
        <p:grpSp>
          <p:nvGrpSpPr>
            <p:cNvPr id="128" name="Group 127"/>
            <p:cNvGrpSpPr/>
            <p:nvPr/>
          </p:nvGrpSpPr>
          <p:grpSpPr>
            <a:xfrm>
              <a:off x="6311027" y="2642669"/>
              <a:ext cx="2048224" cy="1337315"/>
              <a:chOff x="6311027" y="2642669"/>
              <a:chExt cx="2048224" cy="1337315"/>
            </a:xfrm>
          </p:grpSpPr>
          <p:grpSp>
            <p:nvGrpSpPr>
              <p:cNvPr id="140" name="Group 139"/>
              <p:cNvGrpSpPr/>
              <p:nvPr/>
            </p:nvGrpSpPr>
            <p:grpSpPr>
              <a:xfrm>
                <a:off x="7496318" y="3039943"/>
                <a:ext cx="411479" cy="411479"/>
                <a:chOff x="7748364" y="3039943"/>
                <a:chExt cx="411479" cy="411479"/>
              </a:xfrm>
            </p:grpSpPr>
            <p:sp>
              <p:nvSpPr>
                <p:cNvPr id="144" name="Freeform 53"/>
                <p:cNvSpPr>
                  <a:spLocks noChangeArrowheads="1"/>
                </p:cNvSpPr>
                <p:nvPr/>
              </p:nvSpPr>
              <p:spPr bwMode="auto">
                <a:xfrm>
                  <a:off x="7748364" y="3039943"/>
                  <a:ext cx="411479" cy="411479"/>
                </a:xfrm>
                <a:custGeom>
                  <a:avLst/>
                  <a:gdLst>
                    <a:gd name="T0" fmla="*/ 5143 w 5144"/>
                    <a:gd name="T1" fmla="*/ 2572 h 5144"/>
                    <a:gd name="T2" fmla="*/ 4799 w 5144"/>
                    <a:gd name="T3" fmla="*/ 3858 h 5144"/>
                    <a:gd name="T4" fmla="*/ 3857 w 5144"/>
                    <a:gd name="T5" fmla="*/ 4799 h 5144"/>
                    <a:gd name="T6" fmla="*/ 2571 w 5144"/>
                    <a:gd name="T7" fmla="*/ 5143 h 5144"/>
                    <a:gd name="T8" fmla="*/ 1285 w 5144"/>
                    <a:gd name="T9" fmla="*/ 4799 h 5144"/>
                    <a:gd name="T10" fmla="*/ 344 w 5144"/>
                    <a:gd name="T11" fmla="*/ 3858 h 5144"/>
                    <a:gd name="T12" fmla="*/ 0 w 5144"/>
                    <a:gd name="T13" fmla="*/ 2572 h 5144"/>
                    <a:gd name="T14" fmla="*/ 344 w 5144"/>
                    <a:gd name="T15" fmla="*/ 1286 h 5144"/>
                    <a:gd name="T16" fmla="*/ 1285 w 5144"/>
                    <a:gd name="T17" fmla="*/ 345 h 5144"/>
                    <a:gd name="T18" fmla="*/ 2571 w 5144"/>
                    <a:gd name="T19" fmla="*/ 0 h 5144"/>
                    <a:gd name="T20" fmla="*/ 3857 w 5144"/>
                    <a:gd name="T21" fmla="*/ 345 h 5144"/>
                    <a:gd name="T22" fmla="*/ 4799 w 5144"/>
                    <a:gd name="T23" fmla="*/ 1286 h 5144"/>
                    <a:gd name="T24" fmla="*/ 5143 w 5144"/>
                    <a:gd name="T25" fmla="*/ 2572 h 5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44" h="5144">
                      <a:moveTo>
                        <a:pt x="5143" y="2572"/>
                      </a:moveTo>
                      <a:cubicBezTo>
                        <a:pt x="5143" y="3045"/>
                        <a:pt x="5035" y="3448"/>
                        <a:pt x="4799" y="3858"/>
                      </a:cubicBezTo>
                      <a:cubicBezTo>
                        <a:pt x="4562" y="4268"/>
                        <a:pt x="4267" y="4562"/>
                        <a:pt x="3857" y="4799"/>
                      </a:cubicBezTo>
                      <a:cubicBezTo>
                        <a:pt x="3447" y="5036"/>
                        <a:pt x="3044" y="5143"/>
                        <a:pt x="2571" y="5143"/>
                      </a:cubicBezTo>
                      <a:cubicBezTo>
                        <a:pt x="2097" y="5143"/>
                        <a:pt x="1695" y="5036"/>
                        <a:pt x="1285" y="4799"/>
                      </a:cubicBezTo>
                      <a:cubicBezTo>
                        <a:pt x="875" y="4562"/>
                        <a:pt x="581" y="4268"/>
                        <a:pt x="344" y="3858"/>
                      </a:cubicBezTo>
                      <a:cubicBezTo>
                        <a:pt x="107" y="3448"/>
                        <a:pt x="0" y="3045"/>
                        <a:pt x="0" y="2572"/>
                      </a:cubicBezTo>
                      <a:cubicBezTo>
                        <a:pt x="0" y="2098"/>
                        <a:pt x="107" y="1696"/>
                        <a:pt x="344" y="1286"/>
                      </a:cubicBezTo>
                      <a:cubicBezTo>
                        <a:pt x="581" y="876"/>
                        <a:pt x="875" y="581"/>
                        <a:pt x="1285" y="345"/>
                      </a:cubicBezTo>
                      <a:cubicBezTo>
                        <a:pt x="1695" y="108"/>
                        <a:pt x="2098" y="0"/>
                        <a:pt x="2571" y="0"/>
                      </a:cubicBezTo>
                      <a:cubicBezTo>
                        <a:pt x="3045" y="0"/>
                        <a:pt x="3447" y="108"/>
                        <a:pt x="3857" y="345"/>
                      </a:cubicBezTo>
                      <a:cubicBezTo>
                        <a:pt x="4267" y="581"/>
                        <a:pt x="4562" y="876"/>
                        <a:pt x="4799" y="1286"/>
                      </a:cubicBezTo>
                      <a:cubicBezTo>
                        <a:pt x="5035" y="1696"/>
                        <a:pt x="5143" y="2098"/>
                        <a:pt x="5143" y="2572"/>
                      </a:cubicBezTo>
                    </a:path>
                  </a:pathLst>
                </a:custGeom>
                <a:solidFill>
                  <a:srgbClr val="333333"/>
                </a:solidFill>
                <a:ln w="25400" cap="rnd">
                  <a:noFill/>
                  <a:round/>
                  <a:headEnd/>
                  <a:tailEnd/>
                </a:ln>
                <a:effectLst/>
              </p:spPr>
              <p:txBody>
                <a:bodyPr wrap="none" anchor="ctr"/>
                <a:lstStyle/>
                <a:p>
                  <a:pPr>
                    <a:defRPr/>
                  </a:pPr>
                  <a:endParaRPr lang="en-US" kern="0" smtClean="0">
                    <a:solidFill>
                      <a:srgbClr val="333333"/>
                    </a:solidFill>
                    <a:latin typeface="Meiryo" charset="-128"/>
                    <a:ea typeface="Meiryo" charset="-128"/>
                    <a:cs typeface="Meiryo" charset="-128"/>
                  </a:endParaRPr>
                </a:p>
              </p:txBody>
            </p:sp>
            <p:grpSp>
              <p:nvGrpSpPr>
                <p:cNvPr id="145" name="Group 144"/>
                <p:cNvGrpSpPr>
                  <a:grpSpLocks noChangeAspect="1"/>
                </p:cNvGrpSpPr>
                <p:nvPr/>
              </p:nvGrpSpPr>
              <p:grpSpPr>
                <a:xfrm>
                  <a:off x="7798029" y="3120285"/>
                  <a:ext cx="315058" cy="196585"/>
                  <a:chOff x="4756150" y="2593975"/>
                  <a:chExt cx="2676525" cy="1670051"/>
                </a:xfrm>
                <a:solidFill>
                  <a:srgbClr val="FFFFFF"/>
                </a:solidFill>
              </p:grpSpPr>
              <p:sp>
                <p:nvSpPr>
                  <p:cNvPr id="146" name="Freeform 5"/>
                  <p:cNvSpPr>
                    <a:spLocks noEditPoints="1"/>
                  </p:cNvSpPr>
                  <p:nvPr/>
                </p:nvSpPr>
                <p:spPr bwMode="auto">
                  <a:xfrm>
                    <a:off x="4756150" y="3148013"/>
                    <a:ext cx="2676525" cy="1116013"/>
                  </a:xfrm>
                  <a:custGeom>
                    <a:avLst/>
                    <a:gdLst>
                      <a:gd name="T0" fmla="*/ 706 w 711"/>
                      <a:gd name="T1" fmla="*/ 108 h 296"/>
                      <a:gd name="T2" fmla="*/ 602 w 711"/>
                      <a:gd name="T3" fmla="*/ 4 h 296"/>
                      <a:gd name="T4" fmla="*/ 592 w 711"/>
                      <a:gd name="T5" fmla="*/ 0 h 296"/>
                      <a:gd name="T6" fmla="*/ 498 w 711"/>
                      <a:gd name="T7" fmla="*/ 0 h 296"/>
                      <a:gd name="T8" fmla="*/ 484 w 711"/>
                      <a:gd name="T9" fmla="*/ 14 h 296"/>
                      <a:gd name="T10" fmla="*/ 498 w 711"/>
                      <a:gd name="T11" fmla="*/ 28 h 296"/>
                      <a:gd name="T12" fmla="*/ 586 w 711"/>
                      <a:gd name="T13" fmla="*/ 28 h 296"/>
                      <a:gd name="T14" fmla="*/ 662 w 711"/>
                      <a:gd name="T15" fmla="*/ 104 h 296"/>
                      <a:gd name="T16" fmla="*/ 343 w 711"/>
                      <a:gd name="T17" fmla="*/ 105 h 296"/>
                      <a:gd name="T18" fmla="*/ 49 w 711"/>
                      <a:gd name="T19" fmla="*/ 104 h 296"/>
                      <a:gd name="T20" fmla="*/ 125 w 711"/>
                      <a:gd name="T21" fmla="*/ 28 h 296"/>
                      <a:gd name="T22" fmla="*/ 213 w 711"/>
                      <a:gd name="T23" fmla="*/ 28 h 296"/>
                      <a:gd name="T24" fmla="*/ 227 w 711"/>
                      <a:gd name="T25" fmla="*/ 14 h 296"/>
                      <a:gd name="T26" fmla="*/ 213 w 711"/>
                      <a:gd name="T27" fmla="*/ 0 h 296"/>
                      <a:gd name="T28" fmla="*/ 119 w 711"/>
                      <a:gd name="T29" fmla="*/ 0 h 296"/>
                      <a:gd name="T30" fmla="*/ 109 w 711"/>
                      <a:gd name="T31" fmla="*/ 4 h 296"/>
                      <a:gd name="T32" fmla="*/ 5 w 711"/>
                      <a:gd name="T33" fmla="*/ 108 h 296"/>
                      <a:gd name="T34" fmla="*/ 2 w 711"/>
                      <a:gd name="T35" fmla="*/ 124 h 296"/>
                      <a:gd name="T36" fmla="*/ 15 w 711"/>
                      <a:gd name="T37" fmla="*/ 132 h 296"/>
                      <a:gd name="T38" fmla="*/ 31 w 711"/>
                      <a:gd name="T39" fmla="*/ 132 h 296"/>
                      <a:gd name="T40" fmla="*/ 31 w 711"/>
                      <a:gd name="T41" fmla="*/ 281 h 296"/>
                      <a:gd name="T42" fmla="*/ 45 w 711"/>
                      <a:gd name="T43" fmla="*/ 295 h 296"/>
                      <a:gd name="T44" fmla="*/ 336 w 711"/>
                      <a:gd name="T45" fmla="*/ 296 h 296"/>
                      <a:gd name="T46" fmla="*/ 666 w 711"/>
                      <a:gd name="T47" fmla="*/ 295 h 296"/>
                      <a:gd name="T48" fmla="*/ 680 w 711"/>
                      <a:gd name="T49" fmla="*/ 281 h 296"/>
                      <a:gd name="T50" fmla="*/ 680 w 711"/>
                      <a:gd name="T51" fmla="*/ 132 h 296"/>
                      <a:gd name="T52" fmla="*/ 696 w 711"/>
                      <a:gd name="T53" fmla="*/ 132 h 296"/>
                      <a:gd name="T54" fmla="*/ 709 w 711"/>
                      <a:gd name="T55" fmla="*/ 124 h 296"/>
                      <a:gd name="T56" fmla="*/ 706 w 711"/>
                      <a:gd name="T57" fmla="*/ 108 h 296"/>
                      <a:gd name="T58" fmla="*/ 652 w 711"/>
                      <a:gd name="T59" fmla="*/ 267 h 296"/>
                      <a:gd name="T60" fmla="*/ 336 w 711"/>
                      <a:gd name="T61" fmla="*/ 268 h 296"/>
                      <a:gd name="T62" fmla="*/ 59 w 711"/>
                      <a:gd name="T63" fmla="*/ 267 h 296"/>
                      <a:gd name="T64" fmla="*/ 59 w 711"/>
                      <a:gd name="T65" fmla="*/ 132 h 296"/>
                      <a:gd name="T66" fmla="*/ 343 w 711"/>
                      <a:gd name="T67" fmla="*/ 133 h 296"/>
                      <a:gd name="T68" fmla="*/ 652 w 711"/>
                      <a:gd name="T69" fmla="*/ 132 h 296"/>
                      <a:gd name="T70" fmla="*/ 652 w 711"/>
                      <a:gd name="T71" fmla="*/ 2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1" h="296">
                        <a:moveTo>
                          <a:pt x="706" y="108"/>
                        </a:moveTo>
                        <a:cubicBezTo>
                          <a:pt x="602" y="4"/>
                          <a:pt x="602" y="4"/>
                          <a:pt x="602" y="4"/>
                        </a:cubicBezTo>
                        <a:cubicBezTo>
                          <a:pt x="599" y="2"/>
                          <a:pt x="595" y="0"/>
                          <a:pt x="592" y="0"/>
                        </a:cubicBezTo>
                        <a:cubicBezTo>
                          <a:pt x="498" y="0"/>
                          <a:pt x="498" y="0"/>
                          <a:pt x="498" y="0"/>
                        </a:cubicBezTo>
                        <a:cubicBezTo>
                          <a:pt x="491" y="0"/>
                          <a:pt x="484" y="7"/>
                          <a:pt x="484" y="14"/>
                        </a:cubicBezTo>
                        <a:cubicBezTo>
                          <a:pt x="484" y="22"/>
                          <a:pt x="491" y="28"/>
                          <a:pt x="498" y="28"/>
                        </a:cubicBezTo>
                        <a:cubicBezTo>
                          <a:pt x="586" y="28"/>
                          <a:pt x="586" y="28"/>
                          <a:pt x="586" y="28"/>
                        </a:cubicBezTo>
                        <a:cubicBezTo>
                          <a:pt x="662" y="104"/>
                          <a:pt x="662" y="104"/>
                          <a:pt x="662" y="104"/>
                        </a:cubicBezTo>
                        <a:cubicBezTo>
                          <a:pt x="343" y="105"/>
                          <a:pt x="343" y="105"/>
                          <a:pt x="343" y="105"/>
                        </a:cubicBezTo>
                        <a:cubicBezTo>
                          <a:pt x="49" y="104"/>
                          <a:pt x="49" y="104"/>
                          <a:pt x="49" y="104"/>
                        </a:cubicBezTo>
                        <a:cubicBezTo>
                          <a:pt x="125" y="28"/>
                          <a:pt x="125" y="28"/>
                          <a:pt x="125" y="28"/>
                        </a:cubicBezTo>
                        <a:cubicBezTo>
                          <a:pt x="213" y="28"/>
                          <a:pt x="213" y="28"/>
                          <a:pt x="213" y="28"/>
                        </a:cubicBezTo>
                        <a:cubicBezTo>
                          <a:pt x="220" y="28"/>
                          <a:pt x="227" y="22"/>
                          <a:pt x="227" y="14"/>
                        </a:cubicBezTo>
                        <a:cubicBezTo>
                          <a:pt x="227" y="7"/>
                          <a:pt x="220" y="0"/>
                          <a:pt x="213" y="0"/>
                        </a:cubicBezTo>
                        <a:cubicBezTo>
                          <a:pt x="119" y="0"/>
                          <a:pt x="119" y="0"/>
                          <a:pt x="119" y="0"/>
                        </a:cubicBezTo>
                        <a:cubicBezTo>
                          <a:pt x="116" y="0"/>
                          <a:pt x="112" y="2"/>
                          <a:pt x="109" y="4"/>
                        </a:cubicBezTo>
                        <a:cubicBezTo>
                          <a:pt x="5" y="108"/>
                          <a:pt x="5" y="108"/>
                          <a:pt x="5" y="108"/>
                        </a:cubicBezTo>
                        <a:cubicBezTo>
                          <a:pt x="1" y="112"/>
                          <a:pt x="0" y="118"/>
                          <a:pt x="2" y="124"/>
                        </a:cubicBezTo>
                        <a:cubicBezTo>
                          <a:pt x="5" y="129"/>
                          <a:pt x="10" y="132"/>
                          <a:pt x="15" y="132"/>
                        </a:cubicBezTo>
                        <a:cubicBezTo>
                          <a:pt x="31" y="132"/>
                          <a:pt x="31" y="132"/>
                          <a:pt x="31" y="132"/>
                        </a:cubicBezTo>
                        <a:cubicBezTo>
                          <a:pt x="31" y="281"/>
                          <a:pt x="31" y="281"/>
                          <a:pt x="31" y="281"/>
                        </a:cubicBezTo>
                        <a:cubicBezTo>
                          <a:pt x="31" y="289"/>
                          <a:pt x="37" y="295"/>
                          <a:pt x="45" y="295"/>
                        </a:cubicBezTo>
                        <a:cubicBezTo>
                          <a:pt x="336" y="296"/>
                          <a:pt x="336" y="296"/>
                          <a:pt x="336" y="296"/>
                        </a:cubicBezTo>
                        <a:cubicBezTo>
                          <a:pt x="666" y="295"/>
                          <a:pt x="666" y="295"/>
                          <a:pt x="666" y="295"/>
                        </a:cubicBezTo>
                        <a:cubicBezTo>
                          <a:pt x="674" y="295"/>
                          <a:pt x="680" y="289"/>
                          <a:pt x="680" y="281"/>
                        </a:cubicBezTo>
                        <a:cubicBezTo>
                          <a:pt x="680" y="132"/>
                          <a:pt x="680" y="132"/>
                          <a:pt x="680" y="132"/>
                        </a:cubicBezTo>
                        <a:cubicBezTo>
                          <a:pt x="696" y="132"/>
                          <a:pt x="696" y="132"/>
                          <a:pt x="696" y="132"/>
                        </a:cubicBezTo>
                        <a:cubicBezTo>
                          <a:pt x="701" y="132"/>
                          <a:pt x="707" y="129"/>
                          <a:pt x="709" y="124"/>
                        </a:cubicBezTo>
                        <a:cubicBezTo>
                          <a:pt x="711" y="118"/>
                          <a:pt x="710" y="112"/>
                          <a:pt x="706" y="108"/>
                        </a:cubicBezTo>
                        <a:close/>
                        <a:moveTo>
                          <a:pt x="652" y="267"/>
                        </a:moveTo>
                        <a:cubicBezTo>
                          <a:pt x="336" y="268"/>
                          <a:pt x="336" y="268"/>
                          <a:pt x="336" y="268"/>
                        </a:cubicBezTo>
                        <a:cubicBezTo>
                          <a:pt x="59" y="267"/>
                          <a:pt x="59" y="267"/>
                          <a:pt x="59" y="267"/>
                        </a:cubicBezTo>
                        <a:cubicBezTo>
                          <a:pt x="59" y="132"/>
                          <a:pt x="59" y="132"/>
                          <a:pt x="59" y="132"/>
                        </a:cubicBezTo>
                        <a:cubicBezTo>
                          <a:pt x="343" y="133"/>
                          <a:pt x="343" y="133"/>
                          <a:pt x="343" y="133"/>
                        </a:cubicBezTo>
                        <a:cubicBezTo>
                          <a:pt x="652" y="132"/>
                          <a:pt x="652" y="132"/>
                          <a:pt x="652" y="132"/>
                        </a:cubicBezTo>
                        <a:lnTo>
                          <a:pt x="652" y="26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defRPr/>
                    </a:pPr>
                    <a:endParaRPr lang="en-US" sz="1400" kern="0" dirty="0" smtClean="0">
                      <a:solidFill>
                        <a:srgbClr val="FFFFFF"/>
                      </a:solidFill>
                      <a:latin typeface="Meiryo" charset="-128"/>
                      <a:ea typeface="Meiryo" charset="-128"/>
                      <a:cs typeface="Meiryo" charset="-128"/>
                    </a:endParaRPr>
                  </a:p>
                </p:txBody>
              </p:sp>
              <p:sp>
                <p:nvSpPr>
                  <p:cNvPr id="147" name="Freeform 6"/>
                  <p:cNvSpPr>
                    <a:spLocks/>
                  </p:cNvSpPr>
                  <p:nvPr/>
                </p:nvSpPr>
                <p:spPr bwMode="auto">
                  <a:xfrm>
                    <a:off x="6122988" y="2997200"/>
                    <a:ext cx="549275" cy="466725"/>
                  </a:xfrm>
                  <a:custGeom>
                    <a:avLst/>
                    <a:gdLst>
                      <a:gd name="T0" fmla="*/ 74 w 146"/>
                      <a:gd name="T1" fmla="*/ 0 h 124"/>
                      <a:gd name="T2" fmla="*/ 69 w 146"/>
                      <a:gd name="T3" fmla="*/ 4 h 124"/>
                      <a:gd name="T4" fmla="*/ 0 w 146"/>
                      <a:gd name="T5" fmla="*/ 20 h 124"/>
                      <a:gd name="T6" fmla="*/ 0 w 146"/>
                      <a:gd name="T7" fmla="*/ 124 h 124"/>
                      <a:gd name="T8" fmla="*/ 93 w 146"/>
                      <a:gd name="T9" fmla="*/ 124 h 124"/>
                      <a:gd name="T10" fmla="*/ 95 w 146"/>
                      <a:gd name="T11" fmla="*/ 101 h 124"/>
                      <a:gd name="T12" fmla="*/ 134 w 146"/>
                      <a:gd name="T13" fmla="*/ 101 h 124"/>
                      <a:gd name="T14" fmla="*/ 146 w 146"/>
                      <a:gd name="T15" fmla="*/ 90 h 124"/>
                      <a:gd name="T16" fmla="*/ 135 w 146"/>
                      <a:gd name="T17" fmla="*/ 79 h 124"/>
                      <a:gd name="T18" fmla="*/ 95 w 146"/>
                      <a:gd name="T19" fmla="*/ 79 h 124"/>
                      <a:gd name="T20" fmla="*/ 91 w 146"/>
                      <a:gd name="T21" fmla="*/ 46 h 124"/>
                      <a:gd name="T22" fmla="*/ 129 w 146"/>
                      <a:gd name="T23" fmla="*/ 29 h 124"/>
                      <a:gd name="T24" fmla="*/ 134 w 146"/>
                      <a:gd name="T25" fmla="*/ 15 h 124"/>
                      <a:gd name="T26" fmla="*/ 120 w 146"/>
                      <a:gd name="T27" fmla="*/ 9 h 124"/>
                      <a:gd name="T28" fmla="*/ 84 w 146"/>
                      <a:gd name="T29" fmla="*/ 23 h 124"/>
                      <a:gd name="T30" fmla="*/ 74 w 146"/>
                      <a:gd name="T3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124">
                        <a:moveTo>
                          <a:pt x="74" y="0"/>
                        </a:moveTo>
                        <a:cubicBezTo>
                          <a:pt x="72" y="1"/>
                          <a:pt x="70" y="2"/>
                          <a:pt x="69" y="4"/>
                        </a:cubicBezTo>
                        <a:cubicBezTo>
                          <a:pt x="50" y="13"/>
                          <a:pt x="27" y="20"/>
                          <a:pt x="0" y="20"/>
                        </a:cubicBezTo>
                        <a:cubicBezTo>
                          <a:pt x="0" y="63"/>
                          <a:pt x="0" y="97"/>
                          <a:pt x="0" y="124"/>
                        </a:cubicBezTo>
                        <a:cubicBezTo>
                          <a:pt x="93" y="124"/>
                          <a:pt x="93" y="124"/>
                          <a:pt x="93" y="124"/>
                        </a:cubicBezTo>
                        <a:cubicBezTo>
                          <a:pt x="94" y="117"/>
                          <a:pt x="95" y="109"/>
                          <a:pt x="95" y="101"/>
                        </a:cubicBezTo>
                        <a:cubicBezTo>
                          <a:pt x="134" y="101"/>
                          <a:pt x="134" y="101"/>
                          <a:pt x="134" y="101"/>
                        </a:cubicBez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defRPr/>
                    </a:pPr>
                    <a:endParaRPr lang="en-US" sz="1400" kern="0" dirty="0" smtClean="0">
                      <a:solidFill>
                        <a:srgbClr val="FFFFFF"/>
                      </a:solidFill>
                      <a:latin typeface="Meiryo" charset="-128"/>
                      <a:ea typeface="Meiryo" charset="-128"/>
                      <a:cs typeface="Meiryo" charset="-128"/>
                    </a:endParaRPr>
                  </a:p>
                </p:txBody>
              </p:sp>
              <p:sp>
                <p:nvSpPr>
                  <p:cNvPr id="148" name="Freeform 7"/>
                  <p:cNvSpPr>
                    <a:spLocks/>
                  </p:cNvSpPr>
                  <p:nvPr/>
                </p:nvSpPr>
                <p:spPr bwMode="auto">
                  <a:xfrm>
                    <a:off x="5519738" y="2997200"/>
                    <a:ext cx="554038" cy="466725"/>
                  </a:xfrm>
                  <a:custGeom>
                    <a:avLst/>
                    <a:gdLst>
                      <a:gd name="T0" fmla="*/ 11 w 147"/>
                      <a:gd name="T1" fmla="*/ 101 h 124"/>
                      <a:gd name="T2" fmla="*/ 52 w 147"/>
                      <a:gd name="T3" fmla="*/ 101 h 124"/>
                      <a:gd name="T4" fmla="*/ 54 w 147"/>
                      <a:gd name="T5" fmla="*/ 124 h 124"/>
                      <a:gd name="T6" fmla="*/ 147 w 147"/>
                      <a:gd name="T7" fmla="*/ 124 h 124"/>
                      <a:gd name="T8" fmla="*/ 147 w 147"/>
                      <a:gd name="T9" fmla="*/ 20 h 124"/>
                      <a:gd name="T10" fmla="*/ 78 w 147"/>
                      <a:gd name="T11" fmla="*/ 4 h 124"/>
                      <a:gd name="T12" fmla="*/ 73 w 147"/>
                      <a:gd name="T13" fmla="*/ 0 h 124"/>
                      <a:gd name="T14" fmla="*/ 62 w 147"/>
                      <a:gd name="T15" fmla="*/ 25 h 124"/>
                      <a:gd name="T16" fmla="*/ 25 w 147"/>
                      <a:gd name="T17" fmla="*/ 9 h 124"/>
                      <a:gd name="T18" fmla="*/ 11 w 147"/>
                      <a:gd name="T19" fmla="*/ 15 h 124"/>
                      <a:gd name="T20" fmla="*/ 18 w 147"/>
                      <a:gd name="T21" fmla="*/ 29 h 124"/>
                      <a:gd name="T22" fmla="*/ 56 w 147"/>
                      <a:gd name="T23" fmla="*/ 46 h 124"/>
                      <a:gd name="T24" fmla="*/ 52 w 147"/>
                      <a:gd name="T25" fmla="*/ 79 h 124"/>
                      <a:gd name="T26" fmla="*/ 11 w 147"/>
                      <a:gd name="T27" fmla="*/ 79 h 124"/>
                      <a:gd name="T28" fmla="*/ 0 w 147"/>
                      <a:gd name="T29" fmla="*/ 90 h 124"/>
                      <a:gd name="T30" fmla="*/ 11 w 147"/>
                      <a:gd name="T31" fmla="*/ 10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124">
                        <a:moveTo>
                          <a:pt x="11" y="101"/>
                        </a:moveTo>
                        <a:cubicBezTo>
                          <a:pt x="52" y="101"/>
                          <a:pt x="52" y="101"/>
                          <a:pt x="52" y="101"/>
                        </a:cubicBezTo>
                        <a:cubicBezTo>
                          <a:pt x="52" y="109"/>
                          <a:pt x="53" y="117"/>
                          <a:pt x="54" y="124"/>
                        </a:cubicBezTo>
                        <a:cubicBezTo>
                          <a:pt x="147" y="124"/>
                          <a:pt x="147" y="124"/>
                          <a:pt x="147" y="124"/>
                        </a:cubicBezTo>
                        <a:cubicBezTo>
                          <a:pt x="147" y="20"/>
                          <a:pt x="147" y="20"/>
                          <a:pt x="147" y="20"/>
                        </a:cubicBezTo>
                        <a:cubicBezTo>
                          <a:pt x="120" y="20"/>
                          <a:pt x="97" y="13"/>
                          <a:pt x="78" y="4"/>
                        </a:cubicBezTo>
                        <a:cubicBezTo>
                          <a:pt x="77" y="2"/>
                          <a:pt x="75" y="1"/>
                          <a:pt x="73" y="0"/>
                        </a:cubicBez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defRPr/>
                    </a:pPr>
                    <a:endParaRPr lang="en-US" sz="1400" kern="0" dirty="0" smtClean="0">
                      <a:solidFill>
                        <a:srgbClr val="FFFFFF"/>
                      </a:solidFill>
                      <a:latin typeface="Meiryo" charset="-128"/>
                      <a:ea typeface="Meiryo" charset="-128"/>
                      <a:cs typeface="Meiryo" charset="-128"/>
                    </a:endParaRPr>
                  </a:p>
                </p:txBody>
              </p:sp>
              <p:sp>
                <p:nvSpPr>
                  <p:cNvPr id="149" name="Freeform 8"/>
                  <p:cNvSpPr>
                    <a:spLocks/>
                  </p:cNvSpPr>
                  <p:nvPr/>
                </p:nvSpPr>
                <p:spPr bwMode="auto">
                  <a:xfrm>
                    <a:off x="5700713" y="2593975"/>
                    <a:ext cx="787400" cy="433388"/>
                  </a:xfrm>
                  <a:custGeom>
                    <a:avLst/>
                    <a:gdLst>
                      <a:gd name="T0" fmla="*/ 19 w 209"/>
                      <a:gd name="T1" fmla="*/ 39 h 115"/>
                      <a:gd name="T2" fmla="*/ 24 w 209"/>
                      <a:gd name="T3" fmla="*/ 39 h 115"/>
                      <a:gd name="T4" fmla="*/ 52 w 209"/>
                      <a:gd name="T5" fmla="*/ 73 h 115"/>
                      <a:gd name="T6" fmla="*/ 33 w 209"/>
                      <a:gd name="T7" fmla="*/ 96 h 115"/>
                      <a:gd name="T8" fmla="*/ 37 w 209"/>
                      <a:gd name="T9" fmla="*/ 99 h 115"/>
                      <a:gd name="T10" fmla="*/ 106 w 209"/>
                      <a:gd name="T11" fmla="*/ 115 h 115"/>
                      <a:gd name="T12" fmla="*/ 174 w 209"/>
                      <a:gd name="T13" fmla="*/ 99 h 115"/>
                      <a:gd name="T14" fmla="*/ 179 w 209"/>
                      <a:gd name="T15" fmla="*/ 96 h 115"/>
                      <a:gd name="T16" fmla="*/ 156 w 209"/>
                      <a:gd name="T17" fmla="*/ 72 h 115"/>
                      <a:gd name="T18" fmla="*/ 185 w 209"/>
                      <a:gd name="T19" fmla="*/ 39 h 115"/>
                      <a:gd name="T20" fmla="*/ 189 w 209"/>
                      <a:gd name="T21" fmla="*/ 39 h 115"/>
                      <a:gd name="T22" fmla="*/ 209 w 209"/>
                      <a:gd name="T23" fmla="*/ 19 h 115"/>
                      <a:gd name="T24" fmla="*/ 189 w 209"/>
                      <a:gd name="T25" fmla="*/ 0 h 115"/>
                      <a:gd name="T26" fmla="*/ 170 w 209"/>
                      <a:gd name="T27" fmla="*/ 19 h 115"/>
                      <a:gd name="T28" fmla="*/ 172 w 209"/>
                      <a:gd name="T29" fmla="*/ 28 h 115"/>
                      <a:gd name="T30" fmla="*/ 142 w 209"/>
                      <a:gd name="T31" fmla="*/ 62 h 115"/>
                      <a:gd name="T32" fmla="*/ 106 w 209"/>
                      <a:gd name="T33" fmla="*/ 53 h 115"/>
                      <a:gd name="T34" fmla="*/ 67 w 209"/>
                      <a:gd name="T35" fmla="*/ 63 h 115"/>
                      <a:gd name="T36" fmla="*/ 37 w 209"/>
                      <a:gd name="T37" fmla="*/ 28 h 115"/>
                      <a:gd name="T38" fmla="*/ 39 w 209"/>
                      <a:gd name="T39" fmla="*/ 19 h 115"/>
                      <a:gd name="T40" fmla="*/ 19 w 209"/>
                      <a:gd name="T41" fmla="*/ 0 h 115"/>
                      <a:gd name="T42" fmla="*/ 0 w 209"/>
                      <a:gd name="T43" fmla="*/ 19 h 115"/>
                      <a:gd name="T44" fmla="*/ 19 w 209"/>
                      <a:gd name="T45"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9" y="39"/>
                        </a:move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defRPr/>
                    </a:pPr>
                    <a:endParaRPr lang="en-US" sz="1400" kern="0" dirty="0" smtClean="0">
                      <a:solidFill>
                        <a:srgbClr val="FFFFFF"/>
                      </a:solidFill>
                      <a:latin typeface="Meiryo" charset="-128"/>
                      <a:ea typeface="Meiryo" charset="-128"/>
                      <a:cs typeface="Meiryo" charset="-128"/>
                    </a:endParaRPr>
                  </a:p>
                </p:txBody>
              </p:sp>
            </p:grpSp>
          </p:grpSp>
          <p:sp>
            <p:nvSpPr>
              <p:cNvPr id="141" name="Rectangle 140"/>
              <p:cNvSpPr/>
              <p:nvPr/>
            </p:nvSpPr>
            <p:spPr>
              <a:xfrm>
                <a:off x="7148663" y="3481404"/>
                <a:ext cx="1210588" cy="338554"/>
              </a:xfrm>
              <a:prstGeom prst="rect">
                <a:avLst/>
              </a:prstGeom>
            </p:spPr>
            <p:txBody>
              <a:bodyPr wrap="none" anchor="ctr">
                <a:spAutoFit/>
              </a:bodyPr>
              <a:lstStyle/>
              <a:p>
                <a:pPr algn="ctr">
                  <a:defRPr/>
                </a:pPr>
                <a:r>
                  <a:rPr lang="ja-JP" altLang="en-US" sz="800" b="1" kern="0" dirty="0" smtClean="0">
                    <a:solidFill>
                      <a:srgbClr val="333333"/>
                    </a:solidFill>
                    <a:latin typeface="Meiryo" charset="-128"/>
                    <a:ea typeface="Meiryo" charset="-128"/>
                    <a:cs typeface="Meiryo" charset="-128"/>
                  </a:rPr>
                  <a:t>レトロスペクティブな</a:t>
                </a:r>
                <a:endParaRPr lang="en-US" altLang="ja-JP" sz="800" b="1" kern="0" dirty="0" smtClean="0">
                  <a:solidFill>
                    <a:srgbClr val="333333"/>
                  </a:solidFill>
                  <a:latin typeface="Meiryo" charset="-128"/>
                  <a:ea typeface="Meiryo" charset="-128"/>
                  <a:cs typeface="Meiryo" charset="-128"/>
                </a:endParaRPr>
              </a:p>
              <a:p>
                <a:pPr algn="ctr">
                  <a:defRPr/>
                </a:pPr>
                <a:r>
                  <a:rPr lang="ja-JP" altLang="en-US" sz="800" b="1" kern="0" dirty="0">
                    <a:solidFill>
                      <a:srgbClr val="333333"/>
                    </a:solidFill>
                    <a:latin typeface="Meiryo" charset="-128"/>
                    <a:ea typeface="Meiryo" charset="-128"/>
                    <a:cs typeface="Meiryo" charset="-128"/>
                  </a:rPr>
                  <a:t>ファイ</a:t>
                </a:r>
                <a:r>
                  <a:rPr lang="ja-JP" altLang="en-US" sz="800" b="1" kern="0" dirty="0" smtClean="0">
                    <a:solidFill>
                      <a:srgbClr val="333333"/>
                    </a:solidFill>
                    <a:latin typeface="Meiryo" charset="-128"/>
                    <a:ea typeface="Meiryo" charset="-128"/>
                    <a:cs typeface="Meiryo" charset="-128"/>
                  </a:rPr>
                  <a:t>ル情報</a:t>
                </a:r>
                <a:endParaRPr lang="en-US" sz="800" b="1" kern="0" dirty="0" smtClean="0">
                  <a:solidFill>
                    <a:srgbClr val="333333"/>
                  </a:solidFill>
                  <a:latin typeface="Meiryo" charset="-128"/>
                  <a:ea typeface="Meiryo" charset="-128"/>
                  <a:cs typeface="Meiryo" charset="-128"/>
                </a:endParaRPr>
              </a:p>
            </p:txBody>
          </p:sp>
          <p:sp>
            <p:nvSpPr>
              <p:cNvPr id="142" name="Arc 141"/>
              <p:cNvSpPr>
                <a:spLocks noChangeAspect="1"/>
              </p:cNvSpPr>
              <p:nvPr/>
            </p:nvSpPr>
            <p:spPr>
              <a:xfrm>
                <a:off x="6340335" y="2642670"/>
                <a:ext cx="1302185" cy="1283326"/>
              </a:xfrm>
              <a:prstGeom prst="arc">
                <a:avLst>
                  <a:gd name="adj1" fmla="val 14186530"/>
                  <a:gd name="adj2" fmla="val 20446763"/>
                </a:avLst>
              </a:prstGeom>
              <a:noFill/>
              <a:ln w="12700" cap="flat" cmpd="sng" algn="ctr">
                <a:solidFill>
                  <a:srgbClr val="333333"/>
                </a:solidFill>
                <a:prstDash val="solid"/>
                <a:headEnd type="triangle" w="med" len="med"/>
              </a:ln>
              <a:effectLst/>
            </p:spPr>
            <p:txBody>
              <a:bodyPr rtlCol="0" anchor="ctr"/>
              <a:lstStyle/>
              <a:p>
                <a:pPr algn="ctr">
                  <a:defRPr/>
                </a:pPr>
                <a:endParaRPr lang="en-US" kern="0" smtClean="0">
                  <a:solidFill>
                    <a:srgbClr val="333333"/>
                  </a:solidFill>
                  <a:latin typeface="Meiryo" charset="-128"/>
                  <a:ea typeface="Meiryo" charset="-128"/>
                  <a:cs typeface="Meiryo" charset="-128"/>
                </a:endParaRPr>
              </a:p>
            </p:txBody>
          </p:sp>
          <p:sp>
            <p:nvSpPr>
              <p:cNvPr id="143" name="Arc 142"/>
              <p:cNvSpPr>
                <a:spLocks noChangeAspect="1"/>
              </p:cNvSpPr>
              <p:nvPr/>
            </p:nvSpPr>
            <p:spPr>
              <a:xfrm>
                <a:off x="6311027" y="2642669"/>
                <a:ext cx="1356967" cy="1337315"/>
              </a:xfrm>
              <a:prstGeom prst="arc">
                <a:avLst>
                  <a:gd name="adj1" fmla="val 2653115"/>
                  <a:gd name="adj2" fmla="val 8560777"/>
                </a:avLst>
              </a:prstGeom>
              <a:noFill/>
              <a:ln w="12700" cap="flat" cmpd="sng" algn="ctr">
                <a:solidFill>
                  <a:srgbClr val="333333"/>
                </a:solidFill>
                <a:prstDash val="solid"/>
                <a:headEnd type="triangle" w="med" len="med"/>
              </a:ln>
              <a:effectLst/>
            </p:spPr>
            <p:txBody>
              <a:bodyPr rtlCol="0" anchor="ctr"/>
              <a:lstStyle/>
              <a:p>
                <a:pPr algn="ctr">
                  <a:defRPr/>
                </a:pPr>
                <a:endParaRPr lang="en-US" kern="0" smtClean="0">
                  <a:solidFill>
                    <a:srgbClr val="333333"/>
                  </a:solidFill>
                  <a:latin typeface="Meiryo" charset="-128"/>
                  <a:ea typeface="Meiryo" charset="-128"/>
                  <a:cs typeface="Meiryo" charset="-128"/>
                </a:endParaRPr>
              </a:p>
            </p:txBody>
          </p:sp>
        </p:grpSp>
        <p:grpSp>
          <p:nvGrpSpPr>
            <p:cNvPr id="129" name="Group 128"/>
            <p:cNvGrpSpPr/>
            <p:nvPr/>
          </p:nvGrpSpPr>
          <p:grpSpPr>
            <a:xfrm>
              <a:off x="4596454" y="2642670"/>
              <a:ext cx="2051112" cy="1283326"/>
              <a:chOff x="4596454" y="2642670"/>
              <a:chExt cx="2051112" cy="1283326"/>
            </a:xfrm>
          </p:grpSpPr>
          <p:sp>
            <p:nvSpPr>
              <p:cNvPr id="130" name="Rectangle 129"/>
              <p:cNvSpPr/>
              <p:nvPr/>
            </p:nvSpPr>
            <p:spPr>
              <a:xfrm>
                <a:off x="4596454" y="3481404"/>
                <a:ext cx="1385132" cy="338554"/>
              </a:xfrm>
              <a:prstGeom prst="rect">
                <a:avLst/>
              </a:prstGeom>
            </p:spPr>
            <p:txBody>
              <a:bodyPr wrap="square">
                <a:spAutoFit/>
              </a:bodyPr>
              <a:lstStyle/>
              <a:p>
                <a:pPr algn="ctr">
                  <a:defRPr/>
                </a:pPr>
                <a:r>
                  <a:rPr lang="ja-JP" altLang="en-US" sz="800" b="1" kern="0" dirty="0" smtClean="0">
                    <a:solidFill>
                      <a:srgbClr val="333333"/>
                    </a:solidFill>
                    <a:latin typeface="Meiryo" charset="-128"/>
                    <a:ea typeface="Meiryo" charset="-128"/>
                    <a:cs typeface="Meiryo" charset="-128"/>
                  </a:rPr>
                  <a:t>ベンダー ＋ カスタマー</a:t>
                </a:r>
                <a:r>
                  <a:rPr lang="en-US" altLang="ja-JP" sz="800" b="1" kern="0" dirty="0" smtClean="0">
                    <a:solidFill>
                      <a:srgbClr val="333333"/>
                    </a:solidFill>
                    <a:latin typeface="Meiryo" charset="-128"/>
                    <a:ea typeface="Meiryo" charset="-128"/>
                    <a:cs typeface="Meiryo" charset="-128"/>
                  </a:rPr>
                  <a:t/>
                </a:r>
                <a:br>
                  <a:rPr lang="en-US" altLang="ja-JP" sz="800" b="1" kern="0" dirty="0" smtClean="0">
                    <a:solidFill>
                      <a:srgbClr val="333333"/>
                    </a:solidFill>
                    <a:latin typeface="Meiryo" charset="-128"/>
                    <a:ea typeface="Meiryo" charset="-128"/>
                    <a:cs typeface="Meiryo" charset="-128"/>
                  </a:rPr>
                </a:br>
                <a:r>
                  <a:rPr lang="ja-JP" altLang="en-US" sz="800" b="1" kern="0" dirty="0" smtClean="0">
                    <a:solidFill>
                      <a:srgbClr val="333333"/>
                    </a:solidFill>
                    <a:latin typeface="Meiryo" charset="-128"/>
                    <a:ea typeface="Meiryo" charset="-128"/>
                    <a:cs typeface="Meiryo" charset="-128"/>
                  </a:rPr>
                  <a:t>提供情報</a:t>
                </a:r>
                <a:endParaRPr lang="en-US" sz="800" b="1" kern="0" dirty="0" smtClean="0">
                  <a:solidFill>
                    <a:srgbClr val="333333"/>
                  </a:solidFill>
                  <a:latin typeface="Meiryo" charset="-128"/>
                  <a:ea typeface="Meiryo" charset="-128"/>
                  <a:cs typeface="Meiryo" charset="-128"/>
                </a:endParaRPr>
              </a:p>
            </p:txBody>
          </p:sp>
          <p:sp>
            <p:nvSpPr>
              <p:cNvPr id="131" name="Arc 130"/>
              <p:cNvSpPr>
                <a:spLocks noChangeAspect="1"/>
              </p:cNvSpPr>
              <p:nvPr/>
            </p:nvSpPr>
            <p:spPr>
              <a:xfrm flipH="1">
                <a:off x="5345381" y="2642670"/>
                <a:ext cx="1302185" cy="1283326"/>
              </a:xfrm>
              <a:prstGeom prst="arc">
                <a:avLst>
                  <a:gd name="adj1" fmla="val 14186530"/>
                  <a:gd name="adj2" fmla="val 20653431"/>
                </a:avLst>
              </a:prstGeom>
              <a:noFill/>
              <a:ln w="12700" cap="flat" cmpd="sng" algn="ctr">
                <a:solidFill>
                  <a:srgbClr val="333333"/>
                </a:solidFill>
                <a:prstDash val="solid"/>
                <a:headEnd type="triangle" w="med" len="med"/>
              </a:ln>
              <a:effectLst/>
            </p:spPr>
            <p:txBody>
              <a:bodyPr rtlCol="0" anchor="ctr"/>
              <a:lstStyle/>
              <a:p>
                <a:pPr algn="ctr">
                  <a:defRPr/>
                </a:pPr>
                <a:endParaRPr lang="en-US" kern="0" smtClean="0">
                  <a:solidFill>
                    <a:srgbClr val="333333"/>
                  </a:solidFill>
                  <a:latin typeface="Meiryo" charset="-128"/>
                  <a:ea typeface="Meiryo" charset="-128"/>
                  <a:cs typeface="Meiryo" charset="-128"/>
                </a:endParaRPr>
              </a:p>
            </p:txBody>
          </p:sp>
          <p:grpSp>
            <p:nvGrpSpPr>
              <p:cNvPr id="132" name="Group 131"/>
              <p:cNvGrpSpPr/>
              <p:nvPr/>
            </p:nvGrpSpPr>
            <p:grpSpPr>
              <a:xfrm>
                <a:off x="5079008" y="3039943"/>
                <a:ext cx="411479" cy="411479"/>
                <a:chOff x="5079008" y="3039943"/>
                <a:chExt cx="411479" cy="411479"/>
              </a:xfrm>
            </p:grpSpPr>
            <p:sp>
              <p:nvSpPr>
                <p:cNvPr id="133" name="Freeform 53"/>
                <p:cNvSpPr>
                  <a:spLocks noChangeArrowheads="1"/>
                </p:cNvSpPr>
                <p:nvPr/>
              </p:nvSpPr>
              <p:spPr bwMode="auto">
                <a:xfrm flipH="1">
                  <a:off x="5079008" y="3039943"/>
                  <a:ext cx="411479" cy="411479"/>
                </a:xfrm>
                <a:custGeom>
                  <a:avLst/>
                  <a:gdLst>
                    <a:gd name="T0" fmla="*/ 5143 w 5144"/>
                    <a:gd name="T1" fmla="*/ 2572 h 5144"/>
                    <a:gd name="T2" fmla="*/ 4799 w 5144"/>
                    <a:gd name="T3" fmla="*/ 3858 h 5144"/>
                    <a:gd name="T4" fmla="*/ 3857 w 5144"/>
                    <a:gd name="T5" fmla="*/ 4799 h 5144"/>
                    <a:gd name="T6" fmla="*/ 2571 w 5144"/>
                    <a:gd name="T7" fmla="*/ 5143 h 5144"/>
                    <a:gd name="T8" fmla="*/ 1285 w 5144"/>
                    <a:gd name="T9" fmla="*/ 4799 h 5144"/>
                    <a:gd name="T10" fmla="*/ 344 w 5144"/>
                    <a:gd name="T11" fmla="*/ 3858 h 5144"/>
                    <a:gd name="T12" fmla="*/ 0 w 5144"/>
                    <a:gd name="T13" fmla="*/ 2572 h 5144"/>
                    <a:gd name="T14" fmla="*/ 344 w 5144"/>
                    <a:gd name="T15" fmla="*/ 1286 h 5144"/>
                    <a:gd name="T16" fmla="*/ 1285 w 5144"/>
                    <a:gd name="T17" fmla="*/ 345 h 5144"/>
                    <a:gd name="T18" fmla="*/ 2571 w 5144"/>
                    <a:gd name="T19" fmla="*/ 0 h 5144"/>
                    <a:gd name="T20" fmla="*/ 3857 w 5144"/>
                    <a:gd name="T21" fmla="*/ 345 h 5144"/>
                    <a:gd name="T22" fmla="*/ 4799 w 5144"/>
                    <a:gd name="T23" fmla="*/ 1286 h 5144"/>
                    <a:gd name="T24" fmla="*/ 5143 w 5144"/>
                    <a:gd name="T25" fmla="*/ 2572 h 5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44" h="5144">
                      <a:moveTo>
                        <a:pt x="5143" y="2572"/>
                      </a:moveTo>
                      <a:cubicBezTo>
                        <a:pt x="5143" y="3045"/>
                        <a:pt x="5035" y="3448"/>
                        <a:pt x="4799" y="3858"/>
                      </a:cubicBezTo>
                      <a:cubicBezTo>
                        <a:pt x="4562" y="4268"/>
                        <a:pt x="4267" y="4562"/>
                        <a:pt x="3857" y="4799"/>
                      </a:cubicBezTo>
                      <a:cubicBezTo>
                        <a:pt x="3447" y="5036"/>
                        <a:pt x="3044" y="5143"/>
                        <a:pt x="2571" y="5143"/>
                      </a:cubicBezTo>
                      <a:cubicBezTo>
                        <a:pt x="2097" y="5143"/>
                        <a:pt x="1695" y="5036"/>
                        <a:pt x="1285" y="4799"/>
                      </a:cubicBezTo>
                      <a:cubicBezTo>
                        <a:pt x="875" y="4562"/>
                        <a:pt x="581" y="4268"/>
                        <a:pt x="344" y="3858"/>
                      </a:cubicBezTo>
                      <a:cubicBezTo>
                        <a:pt x="107" y="3448"/>
                        <a:pt x="0" y="3045"/>
                        <a:pt x="0" y="2572"/>
                      </a:cubicBezTo>
                      <a:cubicBezTo>
                        <a:pt x="0" y="2098"/>
                        <a:pt x="107" y="1696"/>
                        <a:pt x="344" y="1286"/>
                      </a:cubicBezTo>
                      <a:cubicBezTo>
                        <a:pt x="581" y="876"/>
                        <a:pt x="875" y="581"/>
                        <a:pt x="1285" y="345"/>
                      </a:cubicBezTo>
                      <a:cubicBezTo>
                        <a:pt x="1695" y="108"/>
                        <a:pt x="2098" y="0"/>
                        <a:pt x="2571" y="0"/>
                      </a:cubicBezTo>
                      <a:cubicBezTo>
                        <a:pt x="3045" y="0"/>
                        <a:pt x="3447" y="108"/>
                        <a:pt x="3857" y="345"/>
                      </a:cubicBezTo>
                      <a:cubicBezTo>
                        <a:pt x="4267" y="581"/>
                        <a:pt x="4562" y="876"/>
                        <a:pt x="4799" y="1286"/>
                      </a:cubicBezTo>
                      <a:cubicBezTo>
                        <a:pt x="5035" y="1696"/>
                        <a:pt x="5143" y="2098"/>
                        <a:pt x="5143" y="2572"/>
                      </a:cubicBezTo>
                    </a:path>
                  </a:pathLst>
                </a:custGeom>
                <a:solidFill>
                  <a:srgbClr val="333333"/>
                </a:solidFill>
                <a:ln w="25400" cap="rnd">
                  <a:noFill/>
                  <a:round/>
                  <a:headEnd/>
                  <a:tailEnd/>
                </a:ln>
                <a:effectLst/>
              </p:spPr>
              <p:txBody>
                <a:bodyPr wrap="none" anchor="ctr"/>
                <a:lstStyle/>
                <a:p>
                  <a:pPr>
                    <a:defRPr/>
                  </a:pPr>
                  <a:endParaRPr lang="en-US" kern="0" smtClean="0">
                    <a:solidFill>
                      <a:srgbClr val="333333"/>
                    </a:solidFill>
                    <a:latin typeface="Meiryo" charset="-128"/>
                    <a:ea typeface="Meiryo" charset="-128"/>
                    <a:cs typeface="Meiryo" charset="-128"/>
                  </a:endParaRPr>
                </a:p>
              </p:txBody>
            </p:sp>
            <p:grpSp>
              <p:nvGrpSpPr>
                <p:cNvPr id="134" name="Group 133"/>
                <p:cNvGrpSpPr/>
                <p:nvPr/>
              </p:nvGrpSpPr>
              <p:grpSpPr>
                <a:xfrm>
                  <a:off x="5182240" y="3143175"/>
                  <a:ext cx="205014" cy="205014"/>
                  <a:chOff x="5167993" y="3126922"/>
                  <a:chExt cx="228600" cy="228600"/>
                </a:xfrm>
              </p:grpSpPr>
              <p:grpSp>
                <p:nvGrpSpPr>
                  <p:cNvPr id="135" name="Group 134"/>
                  <p:cNvGrpSpPr/>
                  <p:nvPr/>
                </p:nvGrpSpPr>
                <p:grpSpPr>
                  <a:xfrm>
                    <a:off x="5217357" y="3176286"/>
                    <a:ext cx="129872" cy="129872"/>
                    <a:chOff x="5196881" y="3127828"/>
                    <a:chExt cx="207876" cy="207876"/>
                  </a:xfrm>
                </p:grpSpPr>
                <p:sp>
                  <p:nvSpPr>
                    <p:cNvPr id="137" name="Freeform 1"/>
                    <p:cNvSpPr>
                      <a:spLocks noChangeArrowheads="1"/>
                    </p:cNvSpPr>
                    <p:nvPr/>
                  </p:nvSpPr>
                  <p:spPr bwMode="auto">
                    <a:xfrm>
                      <a:off x="5196881" y="3207388"/>
                      <a:ext cx="128222" cy="128222"/>
                    </a:xfrm>
                    <a:custGeom>
                      <a:avLst/>
                      <a:gdLst>
                        <a:gd name="T0" fmla="*/ 0 w 5985"/>
                        <a:gd name="T1" fmla="*/ 0 h 5985"/>
                        <a:gd name="T2" fmla="*/ 5984 w 5985"/>
                        <a:gd name="T3" fmla="*/ 5984 h 5985"/>
                      </a:gdLst>
                      <a:ahLst/>
                      <a:cxnLst>
                        <a:cxn ang="0">
                          <a:pos x="T0" y="T1"/>
                        </a:cxn>
                        <a:cxn ang="0">
                          <a:pos x="T2" y="T3"/>
                        </a:cxn>
                      </a:cxnLst>
                      <a:rect l="0" t="0" r="r" b="b"/>
                      <a:pathLst>
                        <a:path w="5985" h="5985">
                          <a:moveTo>
                            <a:pt x="0" y="0"/>
                          </a:moveTo>
                          <a:cubicBezTo>
                            <a:pt x="3304" y="0"/>
                            <a:pt x="5984" y="2680"/>
                            <a:pt x="5984" y="5984"/>
                          </a:cubicBezTo>
                        </a:path>
                      </a:pathLst>
                    </a:custGeom>
                    <a:noFill/>
                    <a:ln w="12700" cap="rnd">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kern="0" smtClean="0">
                        <a:solidFill>
                          <a:srgbClr val="333333"/>
                        </a:solidFill>
                        <a:latin typeface="Meiryo" charset="-128"/>
                        <a:ea typeface="Meiryo" charset="-128"/>
                        <a:cs typeface="Meiryo" charset="-128"/>
                      </a:endParaRPr>
                    </a:p>
                  </p:txBody>
                </p:sp>
                <p:sp>
                  <p:nvSpPr>
                    <p:cNvPr id="138" name="Freeform 2"/>
                    <p:cNvSpPr>
                      <a:spLocks noChangeArrowheads="1"/>
                    </p:cNvSpPr>
                    <p:nvPr/>
                  </p:nvSpPr>
                  <p:spPr bwMode="auto">
                    <a:xfrm>
                      <a:off x="5196881" y="3127828"/>
                      <a:ext cx="207876" cy="207876"/>
                    </a:xfrm>
                    <a:custGeom>
                      <a:avLst/>
                      <a:gdLst>
                        <a:gd name="T0" fmla="*/ 0 w 9702"/>
                        <a:gd name="T1" fmla="*/ 0 h 9702"/>
                        <a:gd name="T2" fmla="*/ 9701 w 9702"/>
                        <a:gd name="T3" fmla="*/ 9701 h 9702"/>
                      </a:gdLst>
                      <a:ahLst/>
                      <a:cxnLst>
                        <a:cxn ang="0">
                          <a:pos x="T0" y="T1"/>
                        </a:cxn>
                        <a:cxn ang="0">
                          <a:pos x="T2" y="T3"/>
                        </a:cxn>
                      </a:cxnLst>
                      <a:rect l="0" t="0" r="r" b="b"/>
                      <a:pathLst>
                        <a:path w="9702" h="9702">
                          <a:moveTo>
                            <a:pt x="0" y="0"/>
                          </a:moveTo>
                          <a:cubicBezTo>
                            <a:pt x="5358" y="0"/>
                            <a:pt x="9701" y="4343"/>
                            <a:pt x="9701" y="9701"/>
                          </a:cubicBezTo>
                        </a:path>
                      </a:pathLst>
                    </a:custGeom>
                    <a:noFill/>
                    <a:ln w="12700" cap="rnd">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kern="0" smtClean="0">
                        <a:solidFill>
                          <a:srgbClr val="333333"/>
                        </a:solidFill>
                        <a:latin typeface="Meiryo" charset="-128"/>
                        <a:ea typeface="Meiryo" charset="-128"/>
                        <a:cs typeface="Meiryo" charset="-128"/>
                      </a:endParaRPr>
                    </a:p>
                  </p:txBody>
                </p:sp>
                <p:sp>
                  <p:nvSpPr>
                    <p:cNvPr id="139" name="Freeform 3"/>
                    <p:cNvSpPr>
                      <a:spLocks noChangeArrowheads="1"/>
                    </p:cNvSpPr>
                    <p:nvPr/>
                  </p:nvSpPr>
                  <p:spPr bwMode="auto">
                    <a:xfrm>
                      <a:off x="5201227" y="3286948"/>
                      <a:ext cx="44315" cy="44315"/>
                    </a:xfrm>
                    <a:custGeom>
                      <a:avLst/>
                      <a:gdLst>
                        <a:gd name="T0" fmla="*/ 2066 w 2067"/>
                        <a:gd name="T1" fmla="*/ 1033 h 2067"/>
                        <a:gd name="T2" fmla="*/ 1927 w 2067"/>
                        <a:gd name="T3" fmla="*/ 1550 h 2067"/>
                        <a:gd name="T4" fmla="*/ 1549 w 2067"/>
                        <a:gd name="T5" fmla="*/ 1928 h 2067"/>
                        <a:gd name="T6" fmla="*/ 1033 w 2067"/>
                        <a:gd name="T7" fmla="*/ 2066 h 2067"/>
                        <a:gd name="T8" fmla="*/ 516 w 2067"/>
                        <a:gd name="T9" fmla="*/ 1928 h 2067"/>
                        <a:gd name="T10" fmla="*/ 138 w 2067"/>
                        <a:gd name="T11" fmla="*/ 1550 h 2067"/>
                        <a:gd name="T12" fmla="*/ 0 w 2067"/>
                        <a:gd name="T13" fmla="*/ 1033 h 2067"/>
                        <a:gd name="T14" fmla="*/ 138 w 2067"/>
                        <a:gd name="T15" fmla="*/ 517 h 2067"/>
                        <a:gd name="T16" fmla="*/ 516 w 2067"/>
                        <a:gd name="T17" fmla="*/ 139 h 2067"/>
                        <a:gd name="T18" fmla="*/ 1033 w 2067"/>
                        <a:gd name="T19" fmla="*/ 0 h 2067"/>
                        <a:gd name="T20" fmla="*/ 1549 w 2067"/>
                        <a:gd name="T21" fmla="*/ 139 h 2067"/>
                        <a:gd name="T22" fmla="*/ 1927 w 2067"/>
                        <a:gd name="T23" fmla="*/ 517 h 2067"/>
                        <a:gd name="T24" fmla="*/ 2066 w 2067"/>
                        <a:gd name="T25" fmla="*/ 1033 h 2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7" h="2067">
                          <a:moveTo>
                            <a:pt x="2066" y="1033"/>
                          </a:moveTo>
                          <a:cubicBezTo>
                            <a:pt x="2066" y="1223"/>
                            <a:pt x="2022" y="1386"/>
                            <a:pt x="1927" y="1550"/>
                          </a:cubicBezTo>
                          <a:cubicBezTo>
                            <a:pt x="1832" y="1715"/>
                            <a:pt x="1713" y="1833"/>
                            <a:pt x="1549" y="1928"/>
                          </a:cubicBezTo>
                          <a:cubicBezTo>
                            <a:pt x="1384" y="2023"/>
                            <a:pt x="1223" y="2066"/>
                            <a:pt x="1033" y="2066"/>
                          </a:cubicBezTo>
                          <a:cubicBezTo>
                            <a:pt x="843" y="2066"/>
                            <a:pt x="680" y="2023"/>
                            <a:pt x="516" y="1928"/>
                          </a:cubicBezTo>
                          <a:cubicBezTo>
                            <a:pt x="351" y="1833"/>
                            <a:pt x="233" y="1715"/>
                            <a:pt x="138" y="1550"/>
                          </a:cubicBezTo>
                          <a:cubicBezTo>
                            <a:pt x="43" y="1386"/>
                            <a:pt x="0" y="1223"/>
                            <a:pt x="0" y="1033"/>
                          </a:cubicBezTo>
                          <a:cubicBezTo>
                            <a:pt x="0" y="843"/>
                            <a:pt x="43" y="682"/>
                            <a:pt x="138" y="517"/>
                          </a:cubicBezTo>
                          <a:cubicBezTo>
                            <a:pt x="233" y="353"/>
                            <a:pt x="351" y="234"/>
                            <a:pt x="516" y="139"/>
                          </a:cubicBezTo>
                          <a:cubicBezTo>
                            <a:pt x="680" y="44"/>
                            <a:pt x="843" y="0"/>
                            <a:pt x="1033" y="0"/>
                          </a:cubicBezTo>
                          <a:cubicBezTo>
                            <a:pt x="1223" y="0"/>
                            <a:pt x="1384" y="44"/>
                            <a:pt x="1549" y="139"/>
                          </a:cubicBezTo>
                          <a:cubicBezTo>
                            <a:pt x="1713" y="234"/>
                            <a:pt x="1832" y="353"/>
                            <a:pt x="1927" y="517"/>
                          </a:cubicBezTo>
                          <a:cubicBezTo>
                            <a:pt x="2022" y="682"/>
                            <a:pt x="2066" y="843"/>
                            <a:pt x="2066" y="1033"/>
                          </a:cubicBezTo>
                        </a:path>
                      </a:pathLst>
                    </a:custGeom>
                    <a:solidFill>
                      <a:srgbClr val="FFFFFF"/>
                    </a:solidFill>
                    <a:ln w="12700" cap="rnd">
                      <a:solidFill>
                        <a:srgbClr val="FFFFFF"/>
                      </a:solidFill>
                      <a:round/>
                      <a:headEnd/>
                      <a:tailEnd/>
                    </a:ln>
                    <a:effectLst/>
                  </p:spPr>
                  <p:txBody>
                    <a:bodyPr wrap="none" anchor="ctr"/>
                    <a:lstStyle/>
                    <a:p>
                      <a:pPr>
                        <a:defRPr/>
                      </a:pPr>
                      <a:endParaRPr lang="en-US" kern="0" smtClean="0">
                        <a:solidFill>
                          <a:srgbClr val="333333"/>
                        </a:solidFill>
                        <a:latin typeface="Meiryo" charset="-128"/>
                        <a:ea typeface="Meiryo" charset="-128"/>
                        <a:cs typeface="Meiryo" charset="-128"/>
                      </a:endParaRPr>
                    </a:p>
                  </p:txBody>
                </p:sp>
              </p:grpSp>
              <p:sp>
                <p:nvSpPr>
                  <p:cNvPr id="136" name="Rounded Rectangle 135"/>
                  <p:cNvSpPr/>
                  <p:nvPr/>
                </p:nvSpPr>
                <p:spPr>
                  <a:xfrm>
                    <a:off x="5167993" y="3126922"/>
                    <a:ext cx="228600" cy="228600"/>
                  </a:xfrm>
                  <a:prstGeom prst="roundRect">
                    <a:avLst/>
                  </a:prstGeom>
                  <a:noFill/>
                  <a:ln w="12700" cap="rnd"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smtClean="0">
                      <a:solidFill>
                        <a:srgbClr val="FFFFFF"/>
                      </a:solidFill>
                      <a:latin typeface="Meiryo" charset="-128"/>
                      <a:ea typeface="Meiryo" charset="-128"/>
                      <a:cs typeface="Meiryo" charset="-128"/>
                    </a:endParaRPr>
                  </a:p>
                </p:txBody>
              </p:sp>
            </p:grpSp>
          </p:grpSp>
        </p:grpSp>
      </p:grpSp>
      <p:grpSp>
        <p:nvGrpSpPr>
          <p:cNvPr id="150" name="Group 149"/>
          <p:cNvGrpSpPr/>
          <p:nvPr/>
        </p:nvGrpSpPr>
        <p:grpSpPr>
          <a:xfrm>
            <a:off x="561116" y="2886120"/>
            <a:ext cx="1702021" cy="1283326"/>
            <a:chOff x="561116" y="2642670"/>
            <a:chExt cx="1702021" cy="1283326"/>
          </a:xfrm>
        </p:grpSpPr>
        <p:sp>
          <p:nvSpPr>
            <p:cNvPr id="151" name="Rectangle 150"/>
            <p:cNvSpPr/>
            <p:nvPr/>
          </p:nvSpPr>
          <p:spPr>
            <a:xfrm>
              <a:off x="561116" y="3481404"/>
              <a:ext cx="678404" cy="338554"/>
            </a:xfrm>
            <a:prstGeom prst="rect">
              <a:avLst/>
            </a:prstGeom>
          </p:spPr>
          <p:txBody>
            <a:bodyPr wrap="square">
              <a:spAutoFit/>
            </a:bodyPr>
            <a:lstStyle/>
            <a:p>
              <a:pPr algn="ctr">
                <a:defRPr/>
              </a:pPr>
              <a:r>
                <a:rPr lang="ja-JP" altLang="en-US" sz="800" b="1" kern="0" dirty="0" smtClean="0">
                  <a:solidFill>
                    <a:srgbClr val="333333"/>
                  </a:solidFill>
                  <a:latin typeface="Meiryo" charset="-128"/>
                  <a:ea typeface="Meiryo" charset="-128"/>
                  <a:cs typeface="Meiryo" charset="-128"/>
                </a:rPr>
                <a:t>ベンダー</a:t>
              </a:r>
              <a:r>
                <a:rPr lang="en-US" altLang="ja-JP" sz="800" b="1" kern="0" dirty="0" smtClean="0">
                  <a:solidFill>
                    <a:srgbClr val="333333"/>
                  </a:solidFill>
                  <a:latin typeface="Meiryo" charset="-128"/>
                  <a:ea typeface="Meiryo" charset="-128"/>
                  <a:cs typeface="Meiryo" charset="-128"/>
                </a:rPr>
                <a:t/>
              </a:r>
              <a:br>
                <a:rPr lang="en-US" altLang="ja-JP" sz="800" b="1" kern="0" dirty="0" smtClean="0">
                  <a:solidFill>
                    <a:srgbClr val="333333"/>
                  </a:solidFill>
                  <a:latin typeface="Meiryo" charset="-128"/>
                  <a:ea typeface="Meiryo" charset="-128"/>
                  <a:cs typeface="Meiryo" charset="-128"/>
                </a:rPr>
              </a:br>
              <a:r>
                <a:rPr lang="ja-JP" altLang="en-US" sz="800" b="1" kern="0" dirty="0" smtClean="0">
                  <a:solidFill>
                    <a:srgbClr val="333333"/>
                  </a:solidFill>
                  <a:latin typeface="Meiryo" charset="-128"/>
                  <a:ea typeface="Meiryo" charset="-128"/>
                  <a:cs typeface="Meiryo" charset="-128"/>
                </a:rPr>
                <a:t>提供情報</a:t>
              </a:r>
              <a:endParaRPr lang="en-US" sz="800" b="1" kern="0" dirty="0" smtClean="0">
                <a:solidFill>
                  <a:srgbClr val="333333"/>
                </a:solidFill>
                <a:latin typeface="Meiryo" charset="-128"/>
                <a:ea typeface="Meiryo" charset="-128"/>
                <a:cs typeface="Meiryo" charset="-128"/>
              </a:endParaRPr>
            </a:p>
          </p:txBody>
        </p:sp>
        <p:sp>
          <p:nvSpPr>
            <p:cNvPr id="152" name="Arc 151"/>
            <p:cNvSpPr>
              <a:spLocks noChangeAspect="1"/>
            </p:cNvSpPr>
            <p:nvPr/>
          </p:nvSpPr>
          <p:spPr>
            <a:xfrm flipH="1">
              <a:off x="960952" y="2642670"/>
              <a:ext cx="1302185" cy="1283326"/>
            </a:xfrm>
            <a:prstGeom prst="arc">
              <a:avLst>
                <a:gd name="adj1" fmla="val 14186530"/>
                <a:gd name="adj2" fmla="val 20653431"/>
              </a:avLst>
            </a:prstGeom>
            <a:noFill/>
            <a:ln w="12700" cap="flat" cmpd="sng" algn="ctr">
              <a:solidFill>
                <a:srgbClr val="333333"/>
              </a:solidFill>
              <a:prstDash val="solid"/>
              <a:headEnd type="triangle" w="med" len="med"/>
            </a:ln>
            <a:effectLst/>
          </p:spPr>
          <p:txBody>
            <a:bodyPr rtlCol="0" anchor="ctr"/>
            <a:lstStyle/>
            <a:p>
              <a:pPr algn="ctr">
                <a:defRPr/>
              </a:pPr>
              <a:endParaRPr lang="en-US" kern="0" smtClean="0">
                <a:solidFill>
                  <a:srgbClr val="333333"/>
                </a:solidFill>
                <a:latin typeface="Meiryo" charset="-128"/>
                <a:ea typeface="Meiryo" charset="-128"/>
                <a:cs typeface="Meiryo" charset="-128"/>
              </a:endParaRPr>
            </a:p>
          </p:txBody>
        </p:sp>
        <p:grpSp>
          <p:nvGrpSpPr>
            <p:cNvPr id="153" name="Group 152"/>
            <p:cNvGrpSpPr/>
            <p:nvPr/>
          </p:nvGrpSpPr>
          <p:grpSpPr>
            <a:xfrm>
              <a:off x="694579" y="3039943"/>
              <a:ext cx="411479" cy="411479"/>
              <a:chOff x="5079008" y="3039943"/>
              <a:chExt cx="411479" cy="411479"/>
            </a:xfrm>
          </p:grpSpPr>
          <p:sp>
            <p:nvSpPr>
              <p:cNvPr id="154" name="Freeform 53"/>
              <p:cNvSpPr>
                <a:spLocks noChangeArrowheads="1"/>
              </p:cNvSpPr>
              <p:nvPr/>
            </p:nvSpPr>
            <p:spPr bwMode="auto">
              <a:xfrm flipH="1">
                <a:off x="5079008" y="3039943"/>
                <a:ext cx="411479" cy="411479"/>
              </a:xfrm>
              <a:custGeom>
                <a:avLst/>
                <a:gdLst>
                  <a:gd name="T0" fmla="*/ 5143 w 5144"/>
                  <a:gd name="T1" fmla="*/ 2572 h 5144"/>
                  <a:gd name="T2" fmla="*/ 4799 w 5144"/>
                  <a:gd name="T3" fmla="*/ 3858 h 5144"/>
                  <a:gd name="T4" fmla="*/ 3857 w 5144"/>
                  <a:gd name="T5" fmla="*/ 4799 h 5144"/>
                  <a:gd name="T6" fmla="*/ 2571 w 5144"/>
                  <a:gd name="T7" fmla="*/ 5143 h 5144"/>
                  <a:gd name="T8" fmla="*/ 1285 w 5144"/>
                  <a:gd name="T9" fmla="*/ 4799 h 5144"/>
                  <a:gd name="T10" fmla="*/ 344 w 5144"/>
                  <a:gd name="T11" fmla="*/ 3858 h 5144"/>
                  <a:gd name="T12" fmla="*/ 0 w 5144"/>
                  <a:gd name="T13" fmla="*/ 2572 h 5144"/>
                  <a:gd name="T14" fmla="*/ 344 w 5144"/>
                  <a:gd name="T15" fmla="*/ 1286 h 5144"/>
                  <a:gd name="T16" fmla="*/ 1285 w 5144"/>
                  <a:gd name="T17" fmla="*/ 345 h 5144"/>
                  <a:gd name="T18" fmla="*/ 2571 w 5144"/>
                  <a:gd name="T19" fmla="*/ 0 h 5144"/>
                  <a:gd name="T20" fmla="*/ 3857 w 5144"/>
                  <a:gd name="T21" fmla="*/ 345 h 5144"/>
                  <a:gd name="T22" fmla="*/ 4799 w 5144"/>
                  <a:gd name="T23" fmla="*/ 1286 h 5144"/>
                  <a:gd name="T24" fmla="*/ 5143 w 5144"/>
                  <a:gd name="T25" fmla="*/ 2572 h 5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44" h="5144">
                    <a:moveTo>
                      <a:pt x="5143" y="2572"/>
                    </a:moveTo>
                    <a:cubicBezTo>
                      <a:pt x="5143" y="3045"/>
                      <a:pt x="5035" y="3448"/>
                      <a:pt x="4799" y="3858"/>
                    </a:cubicBezTo>
                    <a:cubicBezTo>
                      <a:pt x="4562" y="4268"/>
                      <a:pt x="4267" y="4562"/>
                      <a:pt x="3857" y="4799"/>
                    </a:cubicBezTo>
                    <a:cubicBezTo>
                      <a:pt x="3447" y="5036"/>
                      <a:pt x="3044" y="5143"/>
                      <a:pt x="2571" y="5143"/>
                    </a:cubicBezTo>
                    <a:cubicBezTo>
                      <a:pt x="2097" y="5143"/>
                      <a:pt x="1695" y="5036"/>
                      <a:pt x="1285" y="4799"/>
                    </a:cubicBezTo>
                    <a:cubicBezTo>
                      <a:pt x="875" y="4562"/>
                      <a:pt x="581" y="4268"/>
                      <a:pt x="344" y="3858"/>
                    </a:cubicBezTo>
                    <a:cubicBezTo>
                      <a:pt x="107" y="3448"/>
                      <a:pt x="0" y="3045"/>
                      <a:pt x="0" y="2572"/>
                    </a:cubicBezTo>
                    <a:cubicBezTo>
                      <a:pt x="0" y="2098"/>
                      <a:pt x="107" y="1696"/>
                      <a:pt x="344" y="1286"/>
                    </a:cubicBezTo>
                    <a:cubicBezTo>
                      <a:pt x="581" y="876"/>
                      <a:pt x="875" y="581"/>
                      <a:pt x="1285" y="345"/>
                    </a:cubicBezTo>
                    <a:cubicBezTo>
                      <a:pt x="1695" y="108"/>
                      <a:pt x="2098" y="0"/>
                      <a:pt x="2571" y="0"/>
                    </a:cubicBezTo>
                    <a:cubicBezTo>
                      <a:pt x="3045" y="0"/>
                      <a:pt x="3447" y="108"/>
                      <a:pt x="3857" y="345"/>
                    </a:cubicBezTo>
                    <a:cubicBezTo>
                      <a:pt x="4267" y="581"/>
                      <a:pt x="4562" y="876"/>
                      <a:pt x="4799" y="1286"/>
                    </a:cubicBezTo>
                    <a:cubicBezTo>
                      <a:pt x="5035" y="1696"/>
                      <a:pt x="5143" y="2098"/>
                      <a:pt x="5143" y="2572"/>
                    </a:cubicBezTo>
                  </a:path>
                </a:pathLst>
              </a:custGeom>
              <a:solidFill>
                <a:srgbClr val="333333"/>
              </a:solidFill>
              <a:ln w="25400" cap="rnd">
                <a:noFill/>
                <a:round/>
                <a:headEnd/>
                <a:tailEnd/>
              </a:ln>
              <a:effectLst/>
            </p:spPr>
            <p:txBody>
              <a:bodyPr wrap="none" anchor="ctr"/>
              <a:lstStyle/>
              <a:p>
                <a:pPr>
                  <a:defRPr/>
                </a:pPr>
                <a:endParaRPr lang="en-US" kern="0" smtClean="0">
                  <a:solidFill>
                    <a:srgbClr val="333333"/>
                  </a:solidFill>
                  <a:latin typeface="Meiryo" charset="-128"/>
                  <a:ea typeface="Meiryo" charset="-128"/>
                  <a:cs typeface="Meiryo" charset="-128"/>
                </a:endParaRPr>
              </a:p>
            </p:txBody>
          </p:sp>
          <p:grpSp>
            <p:nvGrpSpPr>
              <p:cNvPr id="155" name="Group 154"/>
              <p:cNvGrpSpPr/>
              <p:nvPr/>
            </p:nvGrpSpPr>
            <p:grpSpPr>
              <a:xfrm>
                <a:off x="5182240" y="3143175"/>
                <a:ext cx="205014" cy="205014"/>
                <a:chOff x="5167993" y="3126922"/>
                <a:chExt cx="228600" cy="228600"/>
              </a:xfrm>
            </p:grpSpPr>
            <p:grpSp>
              <p:nvGrpSpPr>
                <p:cNvPr id="156" name="Group 155"/>
                <p:cNvGrpSpPr/>
                <p:nvPr/>
              </p:nvGrpSpPr>
              <p:grpSpPr>
                <a:xfrm>
                  <a:off x="5217357" y="3176286"/>
                  <a:ext cx="129872" cy="129872"/>
                  <a:chOff x="5196881" y="3127828"/>
                  <a:chExt cx="207876" cy="207876"/>
                </a:xfrm>
              </p:grpSpPr>
              <p:sp>
                <p:nvSpPr>
                  <p:cNvPr id="158" name="Freeform 1"/>
                  <p:cNvSpPr>
                    <a:spLocks noChangeArrowheads="1"/>
                  </p:cNvSpPr>
                  <p:nvPr/>
                </p:nvSpPr>
                <p:spPr bwMode="auto">
                  <a:xfrm>
                    <a:off x="5196881" y="3207388"/>
                    <a:ext cx="128222" cy="128222"/>
                  </a:xfrm>
                  <a:custGeom>
                    <a:avLst/>
                    <a:gdLst>
                      <a:gd name="T0" fmla="*/ 0 w 5985"/>
                      <a:gd name="T1" fmla="*/ 0 h 5985"/>
                      <a:gd name="T2" fmla="*/ 5984 w 5985"/>
                      <a:gd name="T3" fmla="*/ 5984 h 5985"/>
                    </a:gdLst>
                    <a:ahLst/>
                    <a:cxnLst>
                      <a:cxn ang="0">
                        <a:pos x="T0" y="T1"/>
                      </a:cxn>
                      <a:cxn ang="0">
                        <a:pos x="T2" y="T3"/>
                      </a:cxn>
                    </a:cxnLst>
                    <a:rect l="0" t="0" r="r" b="b"/>
                    <a:pathLst>
                      <a:path w="5985" h="5985">
                        <a:moveTo>
                          <a:pt x="0" y="0"/>
                        </a:moveTo>
                        <a:cubicBezTo>
                          <a:pt x="3304" y="0"/>
                          <a:pt x="5984" y="2680"/>
                          <a:pt x="5984" y="5984"/>
                        </a:cubicBezTo>
                      </a:path>
                    </a:pathLst>
                  </a:custGeom>
                  <a:noFill/>
                  <a:ln w="12700" cap="rnd">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kern="0" smtClean="0">
                      <a:solidFill>
                        <a:srgbClr val="333333"/>
                      </a:solidFill>
                      <a:latin typeface="Meiryo" charset="-128"/>
                      <a:ea typeface="Meiryo" charset="-128"/>
                      <a:cs typeface="Meiryo" charset="-128"/>
                    </a:endParaRPr>
                  </a:p>
                </p:txBody>
              </p:sp>
              <p:sp>
                <p:nvSpPr>
                  <p:cNvPr id="159" name="Freeform 2"/>
                  <p:cNvSpPr>
                    <a:spLocks noChangeArrowheads="1"/>
                  </p:cNvSpPr>
                  <p:nvPr/>
                </p:nvSpPr>
                <p:spPr bwMode="auto">
                  <a:xfrm>
                    <a:off x="5196881" y="3127828"/>
                    <a:ext cx="207876" cy="207876"/>
                  </a:xfrm>
                  <a:custGeom>
                    <a:avLst/>
                    <a:gdLst>
                      <a:gd name="T0" fmla="*/ 0 w 9702"/>
                      <a:gd name="T1" fmla="*/ 0 h 9702"/>
                      <a:gd name="T2" fmla="*/ 9701 w 9702"/>
                      <a:gd name="T3" fmla="*/ 9701 h 9702"/>
                    </a:gdLst>
                    <a:ahLst/>
                    <a:cxnLst>
                      <a:cxn ang="0">
                        <a:pos x="T0" y="T1"/>
                      </a:cxn>
                      <a:cxn ang="0">
                        <a:pos x="T2" y="T3"/>
                      </a:cxn>
                    </a:cxnLst>
                    <a:rect l="0" t="0" r="r" b="b"/>
                    <a:pathLst>
                      <a:path w="9702" h="9702">
                        <a:moveTo>
                          <a:pt x="0" y="0"/>
                        </a:moveTo>
                        <a:cubicBezTo>
                          <a:pt x="5358" y="0"/>
                          <a:pt x="9701" y="4343"/>
                          <a:pt x="9701" y="9701"/>
                        </a:cubicBezTo>
                      </a:path>
                    </a:pathLst>
                  </a:custGeom>
                  <a:noFill/>
                  <a:ln w="12700" cap="rnd">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kern="0" smtClean="0">
                      <a:solidFill>
                        <a:srgbClr val="333333"/>
                      </a:solidFill>
                      <a:latin typeface="Meiryo" charset="-128"/>
                      <a:ea typeface="Meiryo" charset="-128"/>
                      <a:cs typeface="Meiryo" charset="-128"/>
                    </a:endParaRPr>
                  </a:p>
                </p:txBody>
              </p:sp>
              <p:sp>
                <p:nvSpPr>
                  <p:cNvPr id="160" name="Freeform 3"/>
                  <p:cNvSpPr>
                    <a:spLocks noChangeArrowheads="1"/>
                  </p:cNvSpPr>
                  <p:nvPr/>
                </p:nvSpPr>
                <p:spPr bwMode="auto">
                  <a:xfrm>
                    <a:off x="5201227" y="3286948"/>
                    <a:ext cx="44315" cy="44315"/>
                  </a:xfrm>
                  <a:custGeom>
                    <a:avLst/>
                    <a:gdLst>
                      <a:gd name="T0" fmla="*/ 2066 w 2067"/>
                      <a:gd name="T1" fmla="*/ 1033 h 2067"/>
                      <a:gd name="T2" fmla="*/ 1927 w 2067"/>
                      <a:gd name="T3" fmla="*/ 1550 h 2067"/>
                      <a:gd name="T4" fmla="*/ 1549 w 2067"/>
                      <a:gd name="T5" fmla="*/ 1928 h 2067"/>
                      <a:gd name="T6" fmla="*/ 1033 w 2067"/>
                      <a:gd name="T7" fmla="*/ 2066 h 2067"/>
                      <a:gd name="T8" fmla="*/ 516 w 2067"/>
                      <a:gd name="T9" fmla="*/ 1928 h 2067"/>
                      <a:gd name="T10" fmla="*/ 138 w 2067"/>
                      <a:gd name="T11" fmla="*/ 1550 h 2067"/>
                      <a:gd name="T12" fmla="*/ 0 w 2067"/>
                      <a:gd name="T13" fmla="*/ 1033 h 2067"/>
                      <a:gd name="T14" fmla="*/ 138 w 2067"/>
                      <a:gd name="T15" fmla="*/ 517 h 2067"/>
                      <a:gd name="T16" fmla="*/ 516 w 2067"/>
                      <a:gd name="T17" fmla="*/ 139 h 2067"/>
                      <a:gd name="T18" fmla="*/ 1033 w 2067"/>
                      <a:gd name="T19" fmla="*/ 0 h 2067"/>
                      <a:gd name="T20" fmla="*/ 1549 w 2067"/>
                      <a:gd name="T21" fmla="*/ 139 h 2067"/>
                      <a:gd name="T22" fmla="*/ 1927 w 2067"/>
                      <a:gd name="T23" fmla="*/ 517 h 2067"/>
                      <a:gd name="T24" fmla="*/ 2066 w 2067"/>
                      <a:gd name="T25" fmla="*/ 1033 h 2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7" h="2067">
                        <a:moveTo>
                          <a:pt x="2066" y="1033"/>
                        </a:moveTo>
                        <a:cubicBezTo>
                          <a:pt x="2066" y="1223"/>
                          <a:pt x="2022" y="1386"/>
                          <a:pt x="1927" y="1550"/>
                        </a:cubicBezTo>
                        <a:cubicBezTo>
                          <a:pt x="1832" y="1715"/>
                          <a:pt x="1713" y="1833"/>
                          <a:pt x="1549" y="1928"/>
                        </a:cubicBezTo>
                        <a:cubicBezTo>
                          <a:pt x="1384" y="2023"/>
                          <a:pt x="1223" y="2066"/>
                          <a:pt x="1033" y="2066"/>
                        </a:cubicBezTo>
                        <a:cubicBezTo>
                          <a:pt x="843" y="2066"/>
                          <a:pt x="680" y="2023"/>
                          <a:pt x="516" y="1928"/>
                        </a:cubicBezTo>
                        <a:cubicBezTo>
                          <a:pt x="351" y="1833"/>
                          <a:pt x="233" y="1715"/>
                          <a:pt x="138" y="1550"/>
                        </a:cubicBezTo>
                        <a:cubicBezTo>
                          <a:pt x="43" y="1386"/>
                          <a:pt x="0" y="1223"/>
                          <a:pt x="0" y="1033"/>
                        </a:cubicBezTo>
                        <a:cubicBezTo>
                          <a:pt x="0" y="843"/>
                          <a:pt x="43" y="682"/>
                          <a:pt x="138" y="517"/>
                        </a:cubicBezTo>
                        <a:cubicBezTo>
                          <a:pt x="233" y="353"/>
                          <a:pt x="351" y="234"/>
                          <a:pt x="516" y="139"/>
                        </a:cubicBezTo>
                        <a:cubicBezTo>
                          <a:pt x="680" y="44"/>
                          <a:pt x="843" y="0"/>
                          <a:pt x="1033" y="0"/>
                        </a:cubicBezTo>
                        <a:cubicBezTo>
                          <a:pt x="1223" y="0"/>
                          <a:pt x="1384" y="44"/>
                          <a:pt x="1549" y="139"/>
                        </a:cubicBezTo>
                        <a:cubicBezTo>
                          <a:pt x="1713" y="234"/>
                          <a:pt x="1832" y="353"/>
                          <a:pt x="1927" y="517"/>
                        </a:cubicBezTo>
                        <a:cubicBezTo>
                          <a:pt x="2022" y="682"/>
                          <a:pt x="2066" y="843"/>
                          <a:pt x="2066" y="1033"/>
                        </a:cubicBezTo>
                      </a:path>
                    </a:pathLst>
                  </a:custGeom>
                  <a:solidFill>
                    <a:srgbClr val="FFFFFF"/>
                  </a:solidFill>
                  <a:ln w="12700" cap="rnd">
                    <a:solidFill>
                      <a:srgbClr val="FFFFFF"/>
                    </a:solidFill>
                    <a:round/>
                    <a:headEnd/>
                    <a:tailEnd/>
                  </a:ln>
                  <a:effectLst/>
                </p:spPr>
                <p:txBody>
                  <a:bodyPr wrap="none" anchor="ctr"/>
                  <a:lstStyle/>
                  <a:p>
                    <a:pPr>
                      <a:defRPr/>
                    </a:pPr>
                    <a:endParaRPr lang="en-US" kern="0" smtClean="0">
                      <a:solidFill>
                        <a:srgbClr val="333333"/>
                      </a:solidFill>
                      <a:latin typeface="Meiryo" charset="-128"/>
                      <a:ea typeface="Meiryo" charset="-128"/>
                      <a:cs typeface="Meiryo" charset="-128"/>
                    </a:endParaRPr>
                  </a:p>
                </p:txBody>
              </p:sp>
            </p:grpSp>
            <p:sp>
              <p:nvSpPr>
                <p:cNvPr id="157" name="Rounded Rectangle 156"/>
                <p:cNvSpPr/>
                <p:nvPr/>
              </p:nvSpPr>
              <p:spPr>
                <a:xfrm>
                  <a:off x="5167993" y="3126922"/>
                  <a:ext cx="228600" cy="228600"/>
                </a:xfrm>
                <a:prstGeom prst="roundRect">
                  <a:avLst/>
                </a:prstGeom>
                <a:noFill/>
                <a:ln w="12700" cap="rnd"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smtClean="0">
                    <a:solidFill>
                      <a:srgbClr val="FFFFFF"/>
                    </a:solidFill>
                    <a:latin typeface="Meiryo" charset="-128"/>
                    <a:ea typeface="Meiryo" charset="-128"/>
                    <a:cs typeface="Meiryo" charset="-128"/>
                  </a:endParaRPr>
                </a:p>
              </p:txBody>
            </p:sp>
          </p:grpSp>
        </p:grpSp>
      </p:grpSp>
    </p:spTree>
    <p:extLst>
      <p:ext uri="{BB962C8B-B14F-4D97-AF65-F5344CB8AC3E}">
        <p14:creationId xmlns:p14="http://schemas.microsoft.com/office/powerpoint/2010/main" val="19470982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Horizontal)">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par>
                                <p:cTn id="16" presetID="10" presetClass="entr" presetSubtype="0" fill="hold" nodeType="with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fade">
                                      <p:cBhvr>
                                        <p:cTn id="18" dur="500"/>
                                        <p:tgtEl>
                                          <p:spTgt spid="1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7"/>
                                        </p:tgtEl>
                                        <p:attrNameLst>
                                          <p:attrName>style.visibility</p:attrName>
                                        </p:attrNameLst>
                                      </p:cBhvr>
                                      <p:to>
                                        <p:strVal val="visible"/>
                                      </p:to>
                                    </p:set>
                                    <p:animEffect transition="in" filter="fade">
                                      <p:cBhvr>
                                        <p:cTn id="23" dur="500"/>
                                        <p:tgtEl>
                                          <p:spTgt spid="1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fade">
                                      <p:cBhvr>
                                        <p:cTn id="3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Meiryo" charset="-128"/>
                <a:ea typeface="Meiryo" charset="-128"/>
                <a:cs typeface="Meiryo" charset="-128"/>
              </a:rPr>
              <a:t>社内ネットワークのデバイスを保護する最もシンプルな</a:t>
            </a:r>
            <a:r>
              <a:rPr lang="en-US" altLang="ja-JP" dirty="0" smtClean="0">
                <a:latin typeface="Meiryo" charset="-128"/>
                <a:ea typeface="Meiryo" charset="-128"/>
                <a:cs typeface="Meiryo" charset="-128"/>
              </a:rPr>
              <a:t/>
            </a:r>
            <a:br>
              <a:rPr lang="en-US" altLang="ja-JP" dirty="0" smtClean="0">
                <a:latin typeface="Meiryo" charset="-128"/>
                <a:ea typeface="Meiryo" charset="-128"/>
                <a:cs typeface="Meiryo" charset="-128"/>
              </a:rPr>
            </a:br>
            <a:r>
              <a:rPr lang="ja-JP" altLang="en-US" dirty="0" smtClean="0">
                <a:latin typeface="Meiryo" charset="-128"/>
                <a:ea typeface="Meiryo" charset="-128"/>
                <a:cs typeface="Meiryo" charset="-128"/>
              </a:rPr>
              <a:t>方法</a:t>
            </a:r>
            <a:endParaRPr lang="en-US" dirty="0">
              <a:latin typeface="Meiryo" charset="-128"/>
              <a:ea typeface="Meiryo" charset="-128"/>
              <a:cs typeface="Meiryo" charset="-128"/>
            </a:endParaRPr>
          </a:p>
        </p:txBody>
      </p:sp>
      <p:sp>
        <p:nvSpPr>
          <p:cNvPr id="110" name="Text Placeholder 109"/>
          <p:cNvSpPr>
            <a:spLocks noGrp="1"/>
          </p:cNvSpPr>
          <p:nvPr>
            <p:ph type="body" sz="quarter" idx="11"/>
          </p:nvPr>
        </p:nvSpPr>
        <p:spPr>
          <a:xfrm>
            <a:off x="1433156" y="787263"/>
            <a:ext cx="8268468" cy="477838"/>
          </a:xfrm>
        </p:spPr>
        <p:txBody>
          <a:bodyPr/>
          <a:lstStyle/>
          <a:p>
            <a:r>
              <a:rPr lang="ja-JP" altLang="en-US" dirty="0" smtClean="0">
                <a:solidFill>
                  <a:schemeClr val="tx1">
                    <a:lumMod val="75000"/>
                  </a:schemeClr>
                </a:solidFill>
                <a:latin typeface="Meiryo" charset="-128"/>
                <a:ea typeface="Meiryo" charset="-128"/>
                <a:cs typeface="Meiryo" charset="-128"/>
              </a:rPr>
              <a:t>外部</a:t>
            </a:r>
            <a:r>
              <a:rPr lang="en-US" dirty="0" smtClean="0">
                <a:solidFill>
                  <a:schemeClr val="tx1">
                    <a:lumMod val="75000"/>
                  </a:schemeClr>
                </a:solidFill>
                <a:latin typeface="Meiryo" charset="-128"/>
                <a:ea typeface="Meiryo" charset="-128"/>
                <a:cs typeface="Meiryo" charset="-128"/>
              </a:rPr>
              <a:t> </a:t>
            </a:r>
            <a:r>
              <a:rPr lang="en-US" dirty="0">
                <a:solidFill>
                  <a:schemeClr val="tx1">
                    <a:lumMod val="75000"/>
                  </a:schemeClr>
                </a:solidFill>
                <a:latin typeface="Meiryo" charset="-128"/>
                <a:ea typeface="Meiryo" charset="-128"/>
                <a:cs typeface="Meiryo" charset="-128"/>
              </a:rPr>
              <a:t>DNS </a:t>
            </a:r>
            <a:r>
              <a:rPr lang="ja-JP" altLang="en-US" dirty="0" smtClean="0">
                <a:solidFill>
                  <a:schemeClr val="tx1">
                    <a:lumMod val="75000"/>
                  </a:schemeClr>
                </a:solidFill>
                <a:latin typeface="Meiryo" charset="-128"/>
                <a:ea typeface="Meiryo" charset="-128"/>
                <a:cs typeface="Meiryo" charset="-128"/>
              </a:rPr>
              <a:t>トラフィックを</a:t>
            </a:r>
            <a:r>
              <a:rPr lang="en-US" dirty="0" smtClean="0">
                <a:solidFill>
                  <a:schemeClr val="tx1">
                    <a:lumMod val="75000"/>
                  </a:schemeClr>
                </a:solidFill>
                <a:latin typeface="Meiryo" charset="-128"/>
                <a:ea typeface="Meiryo" charset="-128"/>
                <a:cs typeface="Meiryo" charset="-128"/>
              </a:rPr>
              <a:t> Umbrella </a:t>
            </a:r>
            <a:r>
              <a:rPr lang="ja-JP" altLang="en-US" dirty="0" smtClean="0">
                <a:solidFill>
                  <a:schemeClr val="tx1">
                    <a:lumMod val="75000"/>
                  </a:schemeClr>
                </a:solidFill>
                <a:latin typeface="Meiryo" charset="-128"/>
                <a:ea typeface="Meiryo" charset="-128"/>
                <a:cs typeface="Meiryo" charset="-128"/>
              </a:rPr>
              <a:t>へ向ける</a:t>
            </a:r>
            <a:endParaRPr lang="en-US" dirty="0">
              <a:solidFill>
                <a:schemeClr val="tx1">
                  <a:lumMod val="75000"/>
                </a:schemeClr>
              </a:solidFill>
              <a:latin typeface="Meiryo" charset="-128"/>
              <a:ea typeface="Meiryo" charset="-128"/>
              <a:cs typeface="Meiryo" charset="-128"/>
            </a:endParaRPr>
          </a:p>
        </p:txBody>
      </p:sp>
      <p:sp>
        <p:nvSpPr>
          <p:cNvPr id="5" name="Rectangle 4"/>
          <p:cNvSpPr/>
          <p:nvPr/>
        </p:nvSpPr>
        <p:spPr>
          <a:xfrm>
            <a:off x="451268" y="225634"/>
            <a:ext cx="1859805" cy="246221"/>
          </a:xfrm>
          <a:prstGeom prst="rect">
            <a:avLst/>
          </a:prstGeom>
        </p:spPr>
        <p:txBody>
          <a:bodyPr wrap="none" anchor="ctr">
            <a:spAutoFit/>
          </a:bodyPr>
          <a:lstStyle/>
          <a:p>
            <a:pPr defTabSz="685800" fontAlgn="auto">
              <a:spcBef>
                <a:spcPts val="0"/>
              </a:spcBef>
              <a:spcAft>
                <a:spcPts val="0"/>
              </a:spcAft>
            </a:pPr>
            <a:r>
              <a:rPr lang="en-US" sz="1000" b="1" dirty="0" smtClean="0">
                <a:solidFill>
                  <a:srgbClr val="333333"/>
                </a:solidFill>
                <a:latin typeface="Meiryo" charset="-128"/>
                <a:ea typeface="Meiryo" charset="-128"/>
                <a:cs typeface="Meiryo" charset="-128"/>
              </a:rPr>
              <a:t>NETWORK DEPLOYMENT</a:t>
            </a:r>
            <a:endParaRPr lang="en-US" sz="1000" b="1" dirty="0">
              <a:solidFill>
                <a:srgbClr val="333333"/>
              </a:solidFill>
              <a:latin typeface="Meiryo" charset="-128"/>
              <a:ea typeface="Meiryo" charset="-128"/>
              <a:cs typeface="Meiryo" charset="-128"/>
            </a:endParaRPr>
          </a:p>
        </p:txBody>
      </p:sp>
      <p:sp>
        <p:nvSpPr>
          <p:cNvPr id="66" name="TextBox 65"/>
          <p:cNvSpPr txBox="1"/>
          <p:nvPr/>
        </p:nvSpPr>
        <p:spPr>
          <a:xfrm>
            <a:off x="4286843" y="3286065"/>
            <a:ext cx="572896" cy="234990"/>
          </a:xfrm>
          <a:prstGeom prst="rect">
            <a:avLst/>
          </a:prstGeom>
        </p:spPr>
        <p:txBody>
          <a:bodyPr wrap="square" rtlCol="0" anchor="ctr">
            <a:noAutofit/>
          </a:bodyPr>
          <a:lstStyle/>
          <a:p>
            <a:pPr algn="ctr" defTabSz="913577">
              <a:lnSpc>
                <a:spcPct val="90000"/>
              </a:lnSpc>
              <a:defRPr/>
            </a:pPr>
            <a:r>
              <a:rPr lang="en-US" sz="1200" kern="0" smtClean="0">
                <a:solidFill>
                  <a:srgbClr val="333333"/>
                </a:solidFill>
                <a:latin typeface="Meiryo" charset="-128"/>
                <a:ea typeface="Meiryo" charset="-128"/>
                <a:cs typeface="Meiryo" charset="-128"/>
              </a:rPr>
              <a:t>DNS</a:t>
            </a:r>
            <a:endParaRPr lang="en-US" sz="1200" kern="0" dirty="0">
              <a:solidFill>
                <a:srgbClr val="333333"/>
              </a:solidFill>
              <a:latin typeface="Meiryo" charset="-128"/>
              <a:ea typeface="Meiryo" charset="-128"/>
              <a:cs typeface="Meiryo" charset="-128"/>
            </a:endParaRPr>
          </a:p>
        </p:txBody>
      </p:sp>
      <p:cxnSp>
        <p:nvCxnSpPr>
          <p:cNvPr id="64" name="Straight Connector 63"/>
          <p:cNvCxnSpPr/>
          <p:nvPr/>
        </p:nvCxnSpPr>
        <p:spPr>
          <a:xfrm>
            <a:off x="2014775" y="3761921"/>
            <a:ext cx="1409577" cy="0"/>
          </a:xfrm>
          <a:prstGeom prst="line">
            <a:avLst/>
          </a:prstGeom>
          <a:ln w="12700" cap="rnd">
            <a:solidFill>
              <a:schemeClr val="tx1"/>
            </a:solidFill>
            <a:prstDash val="dash"/>
            <a:headEnd type="non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424352" y="3550454"/>
            <a:ext cx="439887" cy="422642"/>
            <a:chOff x="3424352" y="3550454"/>
            <a:chExt cx="439887" cy="422642"/>
          </a:xfrm>
        </p:grpSpPr>
        <p:sp>
          <p:nvSpPr>
            <p:cNvPr id="156" name="Rounded Rectangle 155"/>
            <p:cNvSpPr/>
            <p:nvPr/>
          </p:nvSpPr>
          <p:spPr>
            <a:xfrm>
              <a:off x="3424352" y="3550454"/>
              <a:ext cx="439887" cy="140889"/>
            </a:xfrm>
            <a:prstGeom prst="roundRect">
              <a:avLst>
                <a:gd name="adj" fmla="val 19917"/>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sp>
          <p:nvSpPr>
            <p:cNvPr id="157" name="Oval 156"/>
            <p:cNvSpPr>
              <a:spLocks noChangeAspect="1"/>
            </p:cNvSpPr>
            <p:nvPr/>
          </p:nvSpPr>
          <p:spPr>
            <a:xfrm>
              <a:off x="3478838" y="3592400"/>
              <a:ext cx="56426" cy="56997"/>
            </a:xfrm>
            <a:prstGeom prst="ellipse">
              <a:avLst/>
            </a:prstGeom>
            <a:solidFill>
              <a:schemeClr val="tx1"/>
            </a:solidFill>
            <a:ln w="254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grpSp>
          <p:nvGrpSpPr>
            <p:cNvPr id="6" name="Group 5"/>
            <p:cNvGrpSpPr/>
            <p:nvPr/>
          </p:nvGrpSpPr>
          <p:grpSpPr>
            <a:xfrm>
              <a:off x="3583358" y="3600760"/>
              <a:ext cx="200629" cy="40276"/>
              <a:chOff x="3583358" y="3609655"/>
              <a:chExt cx="200629" cy="40276"/>
            </a:xfrm>
          </p:grpSpPr>
          <p:cxnSp>
            <p:nvCxnSpPr>
              <p:cNvPr id="158" name="Straight Connector 157"/>
              <p:cNvCxnSpPr/>
              <p:nvPr/>
            </p:nvCxnSpPr>
            <p:spPr>
              <a:xfrm>
                <a:off x="3583358" y="3609655"/>
                <a:ext cx="200629"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583358" y="3649931"/>
                <a:ext cx="200629"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3424352" y="3691919"/>
              <a:ext cx="439887" cy="140889"/>
              <a:chOff x="3424352" y="3691919"/>
              <a:chExt cx="439887" cy="140889"/>
            </a:xfrm>
          </p:grpSpPr>
          <p:sp>
            <p:nvSpPr>
              <p:cNvPr id="152" name="Rounded Rectangle 151"/>
              <p:cNvSpPr/>
              <p:nvPr/>
            </p:nvSpPr>
            <p:spPr>
              <a:xfrm>
                <a:off x="3424352" y="3691919"/>
                <a:ext cx="439887" cy="140889"/>
              </a:xfrm>
              <a:prstGeom prst="roundRect">
                <a:avLst>
                  <a:gd name="adj" fmla="val 19917"/>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sp>
            <p:nvSpPr>
              <p:cNvPr id="153" name="Oval 152"/>
              <p:cNvSpPr>
                <a:spLocks noChangeAspect="1"/>
              </p:cNvSpPr>
              <p:nvPr/>
            </p:nvSpPr>
            <p:spPr>
              <a:xfrm>
                <a:off x="3478838" y="3733865"/>
                <a:ext cx="56426" cy="56997"/>
              </a:xfrm>
              <a:prstGeom prst="ellipse">
                <a:avLst/>
              </a:prstGeom>
              <a:solidFill>
                <a:schemeClr val="tx1"/>
              </a:solidFill>
              <a:ln w="254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grpSp>
            <p:nvGrpSpPr>
              <p:cNvPr id="8" name="Group 7"/>
              <p:cNvGrpSpPr/>
              <p:nvPr/>
            </p:nvGrpSpPr>
            <p:grpSpPr>
              <a:xfrm>
                <a:off x="3583358" y="3742225"/>
                <a:ext cx="200629" cy="40276"/>
                <a:chOff x="3583358" y="3751120"/>
                <a:chExt cx="200629" cy="40276"/>
              </a:xfrm>
            </p:grpSpPr>
            <p:cxnSp>
              <p:nvCxnSpPr>
                <p:cNvPr id="154" name="Straight Connector 153"/>
                <p:cNvCxnSpPr/>
                <p:nvPr/>
              </p:nvCxnSpPr>
              <p:spPr>
                <a:xfrm>
                  <a:off x="3583358" y="3751120"/>
                  <a:ext cx="200629"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3583358" y="3791396"/>
                  <a:ext cx="200629"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8" name="Rounded Rectangle 147"/>
            <p:cNvSpPr/>
            <p:nvPr/>
          </p:nvSpPr>
          <p:spPr>
            <a:xfrm>
              <a:off x="3424352" y="3832207"/>
              <a:ext cx="439887" cy="140889"/>
            </a:xfrm>
            <a:prstGeom prst="roundRect">
              <a:avLst>
                <a:gd name="adj" fmla="val 19917"/>
              </a:avLst>
            </a:prstGeom>
            <a:noFill/>
            <a:ln w="254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sp>
          <p:nvSpPr>
            <p:cNvPr id="149" name="Oval 148"/>
            <p:cNvSpPr>
              <a:spLocks noChangeAspect="1"/>
            </p:cNvSpPr>
            <p:nvPr/>
          </p:nvSpPr>
          <p:spPr>
            <a:xfrm>
              <a:off x="3478837" y="3874941"/>
              <a:ext cx="54864" cy="55420"/>
            </a:xfrm>
            <a:prstGeom prst="ellipse">
              <a:avLst/>
            </a:prstGeom>
            <a:solidFill>
              <a:schemeClr val="tx1"/>
            </a:solidFill>
            <a:ln w="25400"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grpSp>
          <p:nvGrpSpPr>
            <p:cNvPr id="10" name="Group 9"/>
            <p:cNvGrpSpPr/>
            <p:nvPr/>
          </p:nvGrpSpPr>
          <p:grpSpPr>
            <a:xfrm>
              <a:off x="3583358" y="3882513"/>
              <a:ext cx="200629" cy="40276"/>
              <a:chOff x="3583358" y="3891408"/>
              <a:chExt cx="200629" cy="40276"/>
            </a:xfrm>
          </p:grpSpPr>
          <p:cxnSp>
            <p:nvCxnSpPr>
              <p:cNvPr id="150" name="Straight Connector 149"/>
              <p:cNvCxnSpPr/>
              <p:nvPr/>
            </p:nvCxnSpPr>
            <p:spPr>
              <a:xfrm>
                <a:off x="3583358" y="3891408"/>
                <a:ext cx="200629"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583358" y="3931684"/>
                <a:ext cx="200629"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1384177" y="3456416"/>
            <a:ext cx="630598" cy="630598"/>
            <a:chOff x="2323224" y="3677648"/>
            <a:chExt cx="408827" cy="408827"/>
          </a:xfrm>
        </p:grpSpPr>
        <p:grpSp>
          <p:nvGrpSpPr>
            <p:cNvPr id="108" name="Group 107"/>
            <p:cNvGrpSpPr/>
            <p:nvPr/>
          </p:nvGrpSpPr>
          <p:grpSpPr>
            <a:xfrm>
              <a:off x="2400012" y="3778936"/>
              <a:ext cx="255252" cy="189268"/>
              <a:chOff x="5346394" y="3667196"/>
              <a:chExt cx="401331" cy="297585"/>
            </a:xfrm>
          </p:grpSpPr>
          <p:sp>
            <p:nvSpPr>
              <p:cNvPr id="111" name="Freeform 11"/>
              <p:cNvSpPr>
                <a:spLocks noChangeArrowheads="1"/>
              </p:cNvSpPr>
              <p:nvPr/>
            </p:nvSpPr>
            <p:spPr bwMode="auto">
              <a:xfrm>
                <a:off x="5364139" y="3667196"/>
                <a:ext cx="367205" cy="244348"/>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112" name="Freeform 12"/>
              <p:cNvSpPr>
                <a:spLocks noChangeArrowheads="1"/>
              </p:cNvSpPr>
              <p:nvPr/>
            </p:nvSpPr>
            <p:spPr bwMode="auto">
              <a:xfrm>
                <a:off x="5346394" y="3911544"/>
                <a:ext cx="401331" cy="53237"/>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127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sp>
          <p:nvSpPr>
            <p:cNvPr id="109" name="Oval 108"/>
            <p:cNvSpPr/>
            <p:nvPr/>
          </p:nvSpPr>
          <p:spPr>
            <a:xfrm>
              <a:off x="2323224" y="3677648"/>
              <a:ext cx="408827" cy="408827"/>
            </a:xfrm>
            <a:prstGeom prst="ellipse">
              <a:avLst/>
            </a:prstGeom>
            <a:no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grpSp>
      <p:sp>
        <p:nvSpPr>
          <p:cNvPr id="210" name="TextBox 209"/>
          <p:cNvSpPr txBox="1"/>
          <p:nvPr/>
        </p:nvSpPr>
        <p:spPr>
          <a:xfrm>
            <a:off x="3543643" y="2666885"/>
            <a:ext cx="2056715" cy="434257"/>
          </a:xfrm>
          <a:prstGeom prst="rect">
            <a:avLst/>
          </a:prstGeom>
        </p:spPr>
        <p:txBody>
          <a:bodyPr wrap="square" rtlCol="0" anchor="ctr">
            <a:noAutofit/>
          </a:bodyPr>
          <a:lstStyle/>
          <a:p>
            <a:pPr algn="ctr" defTabSz="913577">
              <a:lnSpc>
                <a:spcPct val="90000"/>
              </a:lnSpc>
              <a:defRPr/>
            </a:pPr>
            <a:r>
              <a:rPr lang="en-US" sz="1600" kern="0" dirty="0">
                <a:solidFill>
                  <a:srgbClr val="049FD9"/>
                </a:solidFill>
                <a:latin typeface="Meiryo" charset="-128"/>
                <a:ea typeface="Meiryo" charset="-128"/>
                <a:cs typeface="Meiryo" charset="-128"/>
              </a:rPr>
              <a:t>208.67.222.222</a:t>
            </a:r>
          </a:p>
        </p:txBody>
      </p:sp>
      <p:grpSp>
        <p:nvGrpSpPr>
          <p:cNvPr id="211" name="Group 210"/>
          <p:cNvGrpSpPr/>
          <p:nvPr/>
        </p:nvGrpSpPr>
        <p:grpSpPr>
          <a:xfrm>
            <a:off x="3660618" y="1347788"/>
            <a:ext cx="1822765" cy="976177"/>
            <a:chOff x="1848851" y="1439316"/>
            <a:chExt cx="2492801" cy="1335012"/>
          </a:xfrm>
        </p:grpSpPr>
        <p:sp>
          <p:nvSpPr>
            <p:cNvPr id="212" name="Freeform 211"/>
            <p:cNvSpPr/>
            <p:nvPr/>
          </p:nvSpPr>
          <p:spPr>
            <a:xfrm rot="3300032">
              <a:off x="3398167" y="1713692"/>
              <a:ext cx="782748" cy="325466"/>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sp>
          <p:nvSpPr>
            <p:cNvPr id="213" name="Freeform 212"/>
            <p:cNvSpPr/>
            <p:nvPr/>
          </p:nvSpPr>
          <p:spPr>
            <a:xfrm>
              <a:off x="1848851" y="2138484"/>
              <a:ext cx="318488" cy="63584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sp>
          <p:nvSpPr>
            <p:cNvPr id="214" name="Freeform 213"/>
            <p:cNvSpPr/>
            <p:nvPr/>
          </p:nvSpPr>
          <p:spPr>
            <a:xfrm rot="787047" flipH="1">
              <a:off x="2237837" y="1439316"/>
              <a:ext cx="1158045" cy="91988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sp>
          <p:nvSpPr>
            <p:cNvPr id="215" name="Freeform 214"/>
            <p:cNvSpPr/>
            <p:nvPr/>
          </p:nvSpPr>
          <p:spPr>
            <a:xfrm flipH="1">
              <a:off x="4023164" y="2138484"/>
              <a:ext cx="318488" cy="635844"/>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sp>
          <p:nvSpPr>
            <p:cNvPr id="216" name="Freeform 215"/>
            <p:cNvSpPr/>
            <p:nvPr/>
          </p:nvSpPr>
          <p:spPr>
            <a:xfrm flipH="1">
              <a:off x="1848851" y="2455841"/>
              <a:ext cx="2492801" cy="318487"/>
            </a:xfrm>
            <a:custGeom>
              <a:avLst/>
              <a:gdLst>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1246401 w 2492801"/>
                <a:gd name="connsiteY4" fmla="*/ 161662 h 318487"/>
                <a:gd name="connsiteX5" fmla="*/ 2174313 w 2492801"/>
                <a:gd name="connsiteY5" fmla="*/ 318487 h 318487"/>
                <a:gd name="connsiteX6" fmla="*/ 2492801 w 2492801"/>
                <a:gd name="connsiteY6" fmla="*/ 0 h 318487"/>
                <a:gd name="connsiteX0" fmla="*/ 2492801 w 2492801"/>
                <a:gd name="connsiteY0" fmla="*/ 0 h 318487"/>
                <a:gd name="connsiteX1" fmla="*/ 1246401 w 2492801"/>
                <a:gd name="connsiteY1" fmla="*/ 145032 h 318487"/>
                <a:gd name="connsiteX2" fmla="*/ 0 w 2492801"/>
                <a:gd name="connsiteY2" fmla="*/ 0 h 318487"/>
                <a:gd name="connsiteX3" fmla="*/ 318488 w 2492801"/>
                <a:gd name="connsiteY3" fmla="*/ 318487 h 318487"/>
                <a:gd name="connsiteX4" fmla="*/ 2174313 w 2492801"/>
                <a:gd name="connsiteY4" fmla="*/ 318487 h 318487"/>
                <a:gd name="connsiteX5" fmla="*/ 2492801 w 2492801"/>
                <a:gd name="connsiteY5" fmla="*/ 0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5" fmla="*/ 1337841 w 2492801"/>
                <a:gd name="connsiteY5" fmla="*/ 236472 h 318487"/>
                <a:gd name="connsiteX0" fmla="*/ 1246401 w 2492801"/>
                <a:gd name="connsiteY0" fmla="*/ 145032 h 318487"/>
                <a:gd name="connsiteX1" fmla="*/ 0 w 2492801"/>
                <a:gd name="connsiteY1" fmla="*/ 0 h 318487"/>
                <a:gd name="connsiteX2" fmla="*/ 318488 w 2492801"/>
                <a:gd name="connsiteY2" fmla="*/ 318487 h 318487"/>
                <a:gd name="connsiteX3" fmla="*/ 2174313 w 2492801"/>
                <a:gd name="connsiteY3" fmla="*/ 318487 h 318487"/>
                <a:gd name="connsiteX4" fmla="*/ 2492801 w 2492801"/>
                <a:gd name="connsiteY4" fmla="*/ 0 h 318487"/>
                <a:gd name="connsiteX0" fmla="*/ 0 w 2492801"/>
                <a:gd name="connsiteY0" fmla="*/ 0 h 318487"/>
                <a:gd name="connsiteX1" fmla="*/ 318488 w 2492801"/>
                <a:gd name="connsiteY1" fmla="*/ 318487 h 318487"/>
                <a:gd name="connsiteX2" fmla="*/ 2174313 w 2492801"/>
                <a:gd name="connsiteY2" fmla="*/ 318487 h 318487"/>
                <a:gd name="connsiteX3" fmla="*/ 2492801 w 2492801"/>
                <a:gd name="connsiteY3" fmla="*/ 0 h 318487"/>
              </a:gdLst>
              <a:ahLst/>
              <a:cxnLst>
                <a:cxn ang="0">
                  <a:pos x="connsiteX0" y="connsiteY0"/>
                </a:cxn>
                <a:cxn ang="0">
                  <a:pos x="connsiteX1" y="connsiteY1"/>
                </a:cxn>
                <a:cxn ang="0">
                  <a:pos x="connsiteX2" y="connsiteY2"/>
                </a:cxn>
                <a:cxn ang="0">
                  <a:pos x="connsiteX3" y="connsiteY3"/>
                </a:cxn>
              </a:cxnLst>
              <a:rect l="l" t="t" r="r" b="b"/>
              <a:pathLst>
                <a:path w="2492801" h="318487">
                  <a:moveTo>
                    <a:pt x="0" y="0"/>
                  </a:moveTo>
                  <a:cubicBezTo>
                    <a:pt x="0" y="175896"/>
                    <a:pt x="142592" y="318487"/>
                    <a:pt x="318488" y="318487"/>
                  </a:cubicBezTo>
                  <a:lnTo>
                    <a:pt x="2174313" y="318487"/>
                  </a:lnTo>
                  <a:cubicBezTo>
                    <a:pt x="2350209" y="318487"/>
                    <a:pt x="2492801" y="175896"/>
                    <a:pt x="2492801" y="0"/>
                  </a:cubicBezTo>
                </a:path>
              </a:pathLst>
            </a:custGeom>
            <a:noFill/>
            <a:ln w="635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eiryo" charset="-128"/>
                <a:ea typeface="Meiryo" charset="-128"/>
                <a:cs typeface="Meiryo" charset="-128"/>
              </a:endParaRPr>
            </a:p>
          </p:txBody>
        </p:sp>
      </p:grpSp>
      <p:grpSp>
        <p:nvGrpSpPr>
          <p:cNvPr id="306" name="Group 305"/>
          <p:cNvGrpSpPr/>
          <p:nvPr/>
        </p:nvGrpSpPr>
        <p:grpSpPr>
          <a:xfrm>
            <a:off x="4372872" y="2098565"/>
            <a:ext cx="398256" cy="505828"/>
            <a:chOff x="1755735" y="1691466"/>
            <a:chExt cx="405342" cy="514828"/>
          </a:xfrm>
        </p:grpSpPr>
        <p:sp>
          <p:nvSpPr>
            <p:cNvPr id="307" name="Freeform 306"/>
            <p:cNvSpPr>
              <a:spLocks noChangeArrowheads="1"/>
            </p:cNvSpPr>
            <p:nvPr/>
          </p:nvSpPr>
          <p:spPr bwMode="auto">
            <a:xfrm>
              <a:off x="1755735" y="1691466"/>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31750" cap="rnd">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308" name="Freeform 307"/>
            <p:cNvSpPr>
              <a:spLocks noChangeArrowheads="1"/>
            </p:cNvSpPr>
            <p:nvPr/>
          </p:nvSpPr>
          <p:spPr bwMode="auto">
            <a:xfrm>
              <a:off x="1832416" y="1800451"/>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cxnSp>
        <p:nvCxnSpPr>
          <p:cNvPr id="319" name="Straight Connector 318"/>
          <p:cNvCxnSpPr/>
          <p:nvPr/>
        </p:nvCxnSpPr>
        <p:spPr bwMode="auto">
          <a:xfrm flipH="1">
            <a:off x="3940496" y="3144558"/>
            <a:ext cx="451115" cy="372019"/>
          </a:xfrm>
          <a:prstGeom prst="line">
            <a:avLst/>
          </a:prstGeom>
          <a:noFill/>
          <a:ln w="25400" cap="rnd" cmpd="sng" algn="ctr">
            <a:solidFill>
              <a:schemeClr val="tx1"/>
            </a:solidFill>
            <a:prstDash val="solid"/>
            <a:round/>
            <a:headEnd type="triangle" w="med" len="med"/>
            <a:tailEnd type="none" w="lg" len="lg"/>
          </a:ln>
          <a:effectLst/>
          <a:extLst/>
        </p:spPr>
      </p:cxnSp>
      <p:grpSp>
        <p:nvGrpSpPr>
          <p:cNvPr id="4" name="Group 3"/>
          <p:cNvGrpSpPr/>
          <p:nvPr/>
        </p:nvGrpSpPr>
        <p:grpSpPr>
          <a:xfrm>
            <a:off x="7124255" y="3456416"/>
            <a:ext cx="630598" cy="630598"/>
            <a:chOff x="1674992" y="3677648"/>
            <a:chExt cx="408827" cy="408827"/>
          </a:xfrm>
        </p:grpSpPr>
        <p:grpSp>
          <p:nvGrpSpPr>
            <p:cNvPr id="241" name="Group 240"/>
            <p:cNvGrpSpPr/>
            <p:nvPr/>
          </p:nvGrpSpPr>
          <p:grpSpPr>
            <a:xfrm>
              <a:off x="1815366" y="3777258"/>
              <a:ext cx="128079" cy="226100"/>
              <a:chOff x="2242425" y="3559696"/>
              <a:chExt cx="112383" cy="198390"/>
            </a:xfrm>
          </p:grpSpPr>
          <p:sp>
            <p:nvSpPr>
              <p:cNvPr id="274" name="Freeform 273"/>
              <p:cNvSpPr>
                <a:spLocks noChangeArrowheads="1"/>
              </p:cNvSpPr>
              <p:nvPr/>
            </p:nvSpPr>
            <p:spPr bwMode="auto">
              <a:xfrm>
                <a:off x="2242425" y="3559696"/>
                <a:ext cx="112383" cy="198390"/>
              </a:xfrm>
              <a:custGeom>
                <a:avLst/>
                <a:gdLst>
                  <a:gd name="T0" fmla="*/ 431 w 432"/>
                  <a:gd name="T1" fmla="*/ 696 h 763"/>
                  <a:gd name="T2" fmla="*/ 364 w 432"/>
                  <a:gd name="T3" fmla="*/ 762 h 763"/>
                  <a:gd name="T4" fmla="*/ 66 w 432"/>
                  <a:gd name="T5" fmla="*/ 762 h 763"/>
                  <a:gd name="T6" fmla="*/ 0 w 432"/>
                  <a:gd name="T7" fmla="*/ 696 h 763"/>
                  <a:gd name="T8" fmla="*/ 0 w 432"/>
                  <a:gd name="T9" fmla="*/ 66 h 763"/>
                  <a:gd name="T10" fmla="*/ 66 w 432"/>
                  <a:gd name="T11" fmla="*/ 0 h 763"/>
                  <a:gd name="T12" fmla="*/ 364 w 432"/>
                  <a:gd name="T13" fmla="*/ 0 h 763"/>
                  <a:gd name="T14" fmla="*/ 431 w 432"/>
                  <a:gd name="T15" fmla="*/ 66 h 763"/>
                  <a:gd name="T16" fmla="*/ 431 w 432"/>
                  <a:gd name="T17" fmla="*/ 696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763">
                    <a:moveTo>
                      <a:pt x="431" y="696"/>
                    </a:moveTo>
                    <a:cubicBezTo>
                      <a:pt x="431" y="733"/>
                      <a:pt x="401" y="762"/>
                      <a:pt x="364" y="762"/>
                    </a:cubicBezTo>
                    <a:lnTo>
                      <a:pt x="66" y="762"/>
                    </a:lnTo>
                    <a:cubicBezTo>
                      <a:pt x="29" y="762"/>
                      <a:pt x="0" y="733"/>
                      <a:pt x="0" y="696"/>
                    </a:cubicBezTo>
                    <a:lnTo>
                      <a:pt x="0" y="66"/>
                    </a:lnTo>
                    <a:cubicBezTo>
                      <a:pt x="0" y="29"/>
                      <a:pt x="29" y="0"/>
                      <a:pt x="66" y="0"/>
                    </a:cubicBezTo>
                    <a:lnTo>
                      <a:pt x="364" y="0"/>
                    </a:lnTo>
                    <a:cubicBezTo>
                      <a:pt x="401" y="0"/>
                      <a:pt x="431" y="29"/>
                      <a:pt x="431" y="66"/>
                    </a:cubicBezTo>
                    <a:lnTo>
                      <a:pt x="431" y="696"/>
                    </a:lnTo>
                  </a:path>
                </a:pathLst>
              </a:custGeom>
              <a:noFill/>
              <a:ln w="127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sp>
            <p:nvSpPr>
              <p:cNvPr id="275" name="Line 20"/>
              <p:cNvSpPr>
                <a:spLocks noChangeShapeType="1"/>
              </p:cNvSpPr>
              <p:nvPr/>
            </p:nvSpPr>
            <p:spPr bwMode="auto">
              <a:xfrm flipH="1">
                <a:off x="2243080" y="3721219"/>
                <a:ext cx="111073" cy="0"/>
              </a:xfrm>
              <a:prstGeom prst="line">
                <a:avLst/>
              </a:prstGeom>
              <a:noFill/>
              <a:ln w="127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76" name="Line 21"/>
              <p:cNvSpPr>
                <a:spLocks noChangeShapeType="1"/>
              </p:cNvSpPr>
              <p:nvPr/>
            </p:nvSpPr>
            <p:spPr bwMode="auto">
              <a:xfrm flipH="1">
                <a:off x="2243080" y="3598857"/>
                <a:ext cx="111073" cy="0"/>
              </a:xfrm>
              <a:prstGeom prst="line">
                <a:avLst/>
              </a:prstGeom>
              <a:noFill/>
              <a:ln w="127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77" name="Line 22"/>
              <p:cNvSpPr>
                <a:spLocks noChangeShapeType="1"/>
              </p:cNvSpPr>
              <p:nvPr/>
            </p:nvSpPr>
            <p:spPr bwMode="auto">
              <a:xfrm>
                <a:off x="2277975" y="3577907"/>
                <a:ext cx="41283" cy="0"/>
              </a:xfrm>
              <a:prstGeom prst="line">
                <a:avLst/>
              </a:prstGeom>
              <a:noFill/>
              <a:ln w="635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latin typeface="Meiryo" charset="-128"/>
                  <a:ea typeface="Meiryo" charset="-128"/>
                  <a:cs typeface="Meiryo" charset="-128"/>
                </a:endParaRPr>
              </a:p>
            </p:txBody>
          </p:sp>
          <p:sp>
            <p:nvSpPr>
              <p:cNvPr id="278" name="Freeform 277"/>
              <p:cNvSpPr>
                <a:spLocks noChangeArrowheads="1"/>
              </p:cNvSpPr>
              <p:nvPr/>
            </p:nvSpPr>
            <p:spPr bwMode="auto">
              <a:xfrm>
                <a:off x="2288367" y="3732058"/>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12700" cap="flat">
                <a:no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grpSp>
        <p:sp>
          <p:nvSpPr>
            <p:cNvPr id="326" name="Oval 325"/>
            <p:cNvSpPr/>
            <p:nvPr/>
          </p:nvSpPr>
          <p:spPr>
            <a:xfrm>
              <a:off x="1674992" y="3677648"/>
              <a:ext cx="408827" cy="408827"/>
            </a:xfrm>
            <a:prstGeom prst="ellipse">
              <a:avLst/>
            </a:prstGeom>
            <a:noFill/>
            <a:ln w="25400" cap="rnd">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latin typeface="Meiryo" charset="-128"/>
                <a:ea typeface="Meiryo" charset="-128"/>
                <a:cs typeface="Meiryo" charset="-128"/>
              </a:endParaRPr>
            </a:p>
          </p:txBody>
        </p:sp>
      </p:grpSp>
      <p:cxnSp>
        <p:nvCxnSpPr>
          <p:cNvPr id="327" name="Straight Connector 326"/>
          <p:cNvCxnSpPr/>
          <p:nvPr/>
        </p:nvCxnSpPr>
        <p:spPr>
          <a:xfrm>
            <a:off x="5479733" y="3761921"/>
            <a:ext cx="1644522" cy="0"/>
          </a:xfrm>
          <a:prstGeom prst="line">
            <a:avLst/>
          </a:prstGeom>
          <a:ln w="12700" cap="rnd">
            <a:solidFill>
              <a:schemeClr val="tx1"/>
            </a:solidFill>
            <a:prstDash val="dash"/>
            <a:headEnd type="none"/>
          </a:ln>
        </p:spPr>
        <p:style>
          <a:lnRef idx="1">
            <a:schemeClr val="accent1"/>
          </a:lnRef>
          <a:fillRef idx="0">
            <a:schemeClr val="accent1"/>
          </a:fillRef>
          <a:effectRef idx="0">
            <a:schemeClr val="accent1"/>
          </a:effectRef>
          <a:fontRef idx="minor">
            <a:schemeClr val="tx1"/>
          </a:fontRef>
        </p:style>
      </p:cxnSp>
      <p:sp>
        <p:nvSpPr>
          <p:cNvPr id="328" name="TextBox 327"/>
          <p:cNvSpPr txBox="1"/>
          <p:nvPr/>
        </p:nvSpPr>
        <p:spPr>
          <a:xfrm>
            <a:off x="2716590" y="4126062"/>
            <a:ext cx="1855410" cy="377200"/>
          </a:xfrm>
          <a:prstGeom prst="rect">
            <a:avLst/>
          </a:prstGeom>
        </p:spPr>
        <p:txBody>
          <a:bodyPr wrap="square" rtlCol="0" anchor="ctr">
            <a:noAutofit/>
          </a:bodyPr>
          <a:lstStyle/>
          <a:p>
            <a:pPr algn="ctr" defTabSz="913577">
              <a:lnSpc>
                <a:spcPct val="90000"/>
              </a:lnSpc>
              <a:defRPr/>
            </a:pPr>
            <a:r>
              <a:rPr lang="en-US" sz="1200" kern="0" dirty="0" smtClean="0">
                <a:solidFill>
                  <a:srgbClr val="333333"/>
                </a:solidFill>
                <a:latin typeface="Meiryo" charset="-128"/>
                <a:ea typeface="Meiryo" charset="-128"/>
                <a:cs typeface="Meiryo" charset="-128"/>
              </a:rPr>
              <a:t>DNS</a:t>
            </a:r>
            <a:r>
              <a:rPr lang="ja-JP" altLang="en-US" sz="1200" kern="0" dirty="0" smtClean="0">
                <a:solidFill>
                  <a:srgbClr val="333333"/>
                </a:solidFill>
                <a:latin typeface="Meiryo" charset="-128"/>
                <a:ea typeface="Meiryo" charset="-128"/>
                <a:cs typeface="Meiryo" charset="-128"/>
              </a:rPr>
              <a:t>または</a:t>
            </a:r>
            <a:r>
              <a:rPr lang="en-US" sz="1200" kern="0" dirty="0" smtClean="0">
                <a:solidFill>
                  <a:srgbClr val="333333"/>
                </a:solidFill>
                <a:latin typeface="Meiryo" charset="-128"/>
                <a:ea typeface="Meiryo" charset="-128"/>
                <a:cs typeface="Meiryo" charset="-128"/>
              </a:rPr>
              <a:t> </a:t>
            </a:r>
            <a:br>
              <a:rPr lang="en-US" sz="1200" kern="0" dirty="0" smtClean="0">
                <a:solidFill>
                  <a:srgbClr val="333333"/>
                </a:solidFill>
                <a:latin typeface="Meiryo" charset="-128"/>
                <a:ea typeface="Meiryo" charset="-128"/>
                <a:cs typeface="Meiryo" charset="-128"/>
              </a:rPr>
            </a:br>
            <a:r>
              <a:rPr lang="en-US" sz="1200" kern="0" dirty="0" smtClean="0">
                <a:solidFill>
                  <a:srgbClr val="333333"/>
                </a:solidFill>
                <a:latin typeface="Meiryo" charset="-128"/>
                <a:ea typeface="Meiryo" charset="-128"/>
                <a:cs typeface="Meiryo" charset="-128"/>
              </a:rPr>
              <a:t>DHCP</a:t>
            </a:r>
            <a:r>
              <a:rPr lang="ja-JP" altLang="en-US" sz="1200" kern="0" dirty="0" smtClean="0">
                <a:solidFill>
                  <a:srgbClr val="333333"/>
                </a:solidFill>
                <a:latin typeface="Meiryo" charset="-128"/>
                <a:ea typeface="Meiryo" charset="-128"/>
                <a:cs typeface="Meiryo" charset="-128"/>
              </a:rPr>
              <a:t>サーバ</a:t>
            </a:r>
            <a:endParaRPr lang="en-US" sz="1200" kern="0" dirty="0">
              <a:solidFill>
                <a:srgbClr val="333333"/>
              </a:solidFill>
              <a:latin typeface="Meiryo" charset="-128"/>
              <a:ea typeface="Meiryo" charset="-128"/>
              <a:cs typeface="Meiryo" charset="-128"/>
            </a:endParaRPr>
          </a:p>
        </p:txBody>
      </p:sp>
      <p:sp>
        <p:nvSpPr>
          <p:cNvPr id="329" name="TextBox 328"/>
          <p:cNvSpPr txBox="1"/>
          <p:nvPr/>
        </p:nvSpPr>
        <p:spPr>
          <a:xfrm>
            <a:off x="4481759" y="4126062"/>
            <a:ext cx="1974220" cy="377200"/>
          </a:xfrm>
          <a:prstGeom prst="rect">
            <a:avLst/>
          </a:prstGeom>
        </p:spPr>
        <p:txBody>
          <a:bodyPr wrap="square" rtlCol="0" anchor="ctr">
            <a:noAutofit/>
          </a:bodyPr>
          <a:lstStyle/>
          <a:p>
            <a:pPr algn="ctr" defTabSz="913577">
              <a:lnSpc>
                <a:spcPct val="90000"/>
              </a:lnSpc>
              <a:defRPr/>
            </a:pPr>
            <a:r>
              <a:rPr lang="ja-JP" altLang="en-US" sz="1200" kern="0" dirty="0" smtClean="0">
                <a:solidFill>
                  <a:srgbClr val="333333"/>
                </a:solidFill>
                <a:latin typeface="Meiryo" charset="-128"/>
                <a:ea typeface="Meiryo" charset="-128"/>
                <a:cs typeface="Meiryo" charset="-128"/>
              </a:rPr>
              <a:t>コーポレート</a:t>
            </a:r>
            <a:r>
              <a:rPr lang="en-US" altLang="ja-JP" sz="1200" kern="0" dirty="0" err="1" smtClean="0">
                <a:solidFill>
                  <a:srgbClr val="333333"/>
                </a:solidFill>
                <a:latin typeface="Meiryo" charset="-128"/>
                <a:ea typeface="Meiryo" charset="-128"/>
                <a:cs typeface="Meiryo" charset="-128"/>
              </a:rPr>
              <a:t>WiFi</a:t>
            </a:r>
            <a:r>
              <a:rPr lang="ja-JP" altLang="en-US" sz="1200" kern="0" dirty="0" smtClean="0">
                <a:solidFill>
                  <a:srgbClr val="333333"/>
                </a:solidFill>
                <a:latin typeface="Meiryo" charset="-128"/>
                <a:ea typeface="Meiryo" charset="-128"/>
                <a:cs typeface="Meiryo" charset="-128"/>
              </a:rPr>
              <a:t>、</a:t>
            </a:r>
            <a:r>
              <a:rPr lang="en-US" altLang="ja-JP" sz="1200" kern="0" dirty="0" smtClean="0">
                <a:solidFill>
                  <a:srgbClr val="333333"/>
                </a:solidFill>
                <a:latin typeface="Meiryo" charset="-128"/>
                <a:ea typeface="Meiryo" charset="-128"/>
                <a:cs typeface="Meiryo" charset="-128"/>
              </a:rPr>
              <a:t> </a:t>
            </a:r>
          </a:p>
          <a:p>
            <a:pPr algn="ctr" defTabSz="913577">
              <a:lnSpc>
                <a:spcPct val="90000"/>
              </a:lnSpc>
              <a:defRPr/>
            </a:pPr>
            <a:r>
              <a:rPr lang="ja-JP" altLang="en-US" sz="1200" kern="0" dirty="0" smtClean="0">
                <a:solidFill>
                  <a:srgbClr val="333333"/>
                </a:solidFill>
                <a:latin typeface="Meiryo" charset="-128"/>
                <a:ea typeface="Meiryo" charset="-128"/>
                <a:cs typeface="Meiryo" charset="-128"/>
              </a:rPr>
              <a:t>ゲスト</a:t>
            </a:r>
            <a:r>
              <a:rPr lang="en-US" altLang="ja-JP" sz="1200" kern="0" dirty="0" err="1" smtClean="0">
                <a:solidFill>
                  <a:srgbClr val="333333"/>
                </a:solidFill>
                <a:latin typeface="Meiryo" charset="-128"/>
                <a:ea typeface="Meiryo" charset="-128"/>
                <a:cs typeface="Meiryo" charset="-128"/>
              </a:rPr>
              <a:t>WiFi</a:t>
            </a:r>
            <a:r>
              <a:rPr lang="ja-JP" altLang="en-US" sz="1200" kern="0" dirty="0" smtClean="0">
                <a:solidFill>
                  <a:srgbClr val="333333"/>
                </a:solidFill>
                <a:latin typeface="Meiryo" charset="-128"/>
                <a:ea typeface="Meiryo" charset="-128"/>
                <a:cs typeface="Meiryo" charset="-128"/>
              </a:rPr>
              <a:t>の</a:t>
            </a:r>
            <a:r>
              <a:rPr lang="en-US" sz="1200" kern="0" dirty="0" smtClean="0">
                <a:solidFill>
                  <a:srgbClr val="333333"/>
                </a:solidFill>
                <a:latin typeface="Meiryo" charset="-128"/>
                <a:ea typeface="Meiryo" charset="-128"/>
                <a:cs typeface="Meiryo" charset="-128"/>
              </a:rPr>
              <a:t>AP </a:t>
            </a:r>
            <a:endParaRPr lang="en-US" sz="1200" kern="0" dirty="0">
              <a:solidFill>
                <a:srgbClr val="333333"/>
              </a:solidFill>
              <a:latin typeface="Meiryo" charset="-128"/>
              <a:ea typeface="Meiryo" charset="-128"/>
              <a:cs typeface="Meiryo" charset="-128"/>
            </a:endParaRPr>
          </a:p>
        </p:txBody>
      </p:sp>
      <p:grpSp>
        <p:nvGrpSpPr>
          <p:cNvPr id="12" name="Group 11"/>
          <p:cNvGrpSpPr/>
          <p:nvPr/>
        </p:nvGrpSpPr>
        <p:grpSpPr>
          <a:xfrm>
            <a:off x="5259302" y="3529684"/>
            <a:ext cx="440862" cy="443412"/>
            <a:chOff x="5259302" y="3529684"/>
            <a:chExt cx="440862" cy="443412"/>
          </a:xfrm>
        </p:grpSpPr>
        <p:cxnSp>
          <p:nvCxnSpPr>
            <p:cNvPr id="332" name="Straight Connector 331"/>
            <p:cNvCxnSpPr/>
            <p:nvPr/>
          </p:nvCxnSpPr>
          <p:spPr bwMode="auto">
            <a:xfrm>
              <a:off x="5259302" y="3529684"/>
              <a:ext cx="0" cy="180799"/>
            </a:xfrm>
            <a:prstGeom prst="line">
              <a:avLst/>
            </a:prstGeom>
            <a:solidFill>
              <a:srgbClr val="00B8FF"/>
            </a:solidFill>
            <a:ln w="254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3" name="Straight Connector 332"/>
            <p:cNvCxnSpPr/>
            <p:nvPr/>
          </p:nvCxnSpPr>
          <p:spPr bwMode="auto">
            <a:xfrm>
              <a:off x="5700163" y="3529684"/>
              <a:ext cx="0" cy="180799"/>
            </a:xfrm>
            <a:prstGeom prst="line">
              <a:avLst/>
            </a:prstGeom>
            <a:solidFill>
              <a:srgbClr val="00B8FF"/>
            </a:solidFill>
            <a:ln w="254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4" name="Straight Connector 333"/>
            <p:cNvCxnSpPr/>
            <p:nvPr/>
          </p:nvCxnSpPr>
          <p:spPr bwMode="auto">
            <a:xfrm>
              <a:off x="5314410" y="3551554"/>
              <a:ext cx="0" cy="137060"/>
            </a:xfrm>
            <a:prstGeom prst="line">
              <a:avLst/>
            </a:prstGeom>
            <a:solidFill>
              <a:srgbClr val="00B8FF"/>
            </a:solidFill>
            <a:ln w="254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5" name="Straight Connector 334"/>
            <p:cNvCxnSpPr/>
            <p:nvPr/>
          </p:nvCxnSpPr>
          <p:spPr bwMode="auto">
            <a:xfrm>
              <a:off x="5645056" y="3551554"/>
              <a:ext cx="0" cy="137060"/>
            </a:xfrm>
            <a:prstGeom prst="line">
              <a:avLst/>
            </a:prstGeom>
            <a:solidFill>
              <a:srgbClr val="00B8FF"/>
            </a:solidFill>
            <a:ln w="254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6" name="Straight Connector 335"/>
            <p:cNvCxnSpPr/>
            <p:nvPr/>
          </p:nvCxnSpPr>
          <p:spPr bwMode="auto">
            <a:xfrm>
              <a:off x="5589949" y="3572696"/>
              <a:ext cx="0" cy="94777"/>
            </a:xfrm>
            <a:prstGeom prst="line">
              <a:avLst/>
            </a:prstGeom>
            <a:solidFill>
              <a:srgbClr val="00B8FF"/>
            </a:solidFill>
            <a:ln w="254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7" name="Straight Connector 336"/>
            <p:cNvCxnSpPr/>
            <p:nvPr/>
          </p:nvCxnSpPr>
          <p:spPr bwMode="auto">
            <a:xfrm>
              <a:off x="5369518" y="3572696"/>
              <a:ext cx="0" cy="94777"/>
            </a:xfrm>
            <a:prstGeom prst="line">
              <a:avLst/>
            </a:prstGeom>
            <a:solidFill>
              <a:srgbClr val="00B8FF"/>
            </a:solidFill>
            <a:ln w="254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8" name="Straight Connector 337"/>
            <p:cNvCxnSpPr/>
            <p:nvPr/>
          </p:nvCxnSpPr>
          <p:spPr bwMode="auto">
            <a:xfrm>
              <a:off x="5424625" y="3596389"/>
              <a:ext cx="0" cy="47388"/>
            </a:xfrm>
            <a:prstGeom prst="line">
              <a:avLst/>
            </a:prstGeom>
            <a:solidFill>
              <a:srgbClr val="00B8FF"/>
            </a:solidFill>
            <a:ln w="254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9" name="Straight Connector 338"/>
            <p:cNvCxnSpPr/>
            <p:nvPr/>
          </p:nvCxnSpPr>
          <p:spPr bwMode="auto">
            <a:xfrm>
              <a:off x="5534841" y="3596389"/>
              <a:ext cx="0" cy="47388"/>
            </a:xfrm>
            <a:prstGeom prst="line">
              <a:avLst/>
            </a:prstGeom>
            <a:solidFill>
              <a:srgbClr val="00B8FF"/>
            </a:solidFill>
            <a:ln w="254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0" name="Straight Connector 339"/>
            <p:cNvCxnSpPr/>
            <p:nvPr/>
          </p:nvCxnSpPr>
          <p:spPr bwMode="auto">
            <a:xfrm>
              <a:off x="5479733" y="3620982"/>
              <a:ext cx="0" cy="186753"/>
            </a:xfrm>
            <a:prstGeom prst="line">
              <a:avLst/>
            </a:prstGeom>
            <a:solidFill>
              <a:srgbClr val="00B8FF"/>
            </a:solidFill>
            <a:ln w="254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1" name="Straight Connector 340"/>
            <p:cNvCxnSpPr/>
            <p:nvPr/>
          </p:nvCxnSpPr>
          <p:spPr bwMode="auto">
            <a:xfrm>
              <a:off x="5301241" y="3945153"/>
              <a:ext cx="0" cy="27943"/>
            </a:xfrm>
            <a:prstGeom prst="line">
              <a:avLst/>
            </a:prstGeom>
            <a:solidFill>
              <a:srgbClr val="00B8FF"/>
            </a:solidFill>
            <a:ln w="254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2" name="Straight Connector 341"/>
            <p:cNvCxnSpPr/>
            <p:nvPr/>
          </p:nvCxnSpPr>
          <p:spPr bwMode="auto">
            <a:xfrm>
              <a:off x="5658224" y="3945152"/>
              <a:ext cx="0" cy="27943"/>
            </a:xfrm>
            <a:prstGeom prst="line">
              <a:avLst/>
            </a:prstGeom>
            <a:solidFill>
              <a:srgbClr val="00B8FF"/>
            </a:solidFill>
            <a:ln w="254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43" name="Freeform 25"/>
            <p:cNvSpPr>
              <a:spLocks noChangeArrowheads="1"/>
            </p:cNvSpPr>
            <p:nvPr/>
          </p:nvSpPr>
          <p:spPr bwMode="auto">
            <a:xfrm>
              <a:off x="5259303" y="3807732"/>
              <a:ext cx="440861" cy="137420"/>
            </a:xfrm>
            <a:custGeom>
              <a:avLst/>
              <a:gdLst>
                <a:gd name="T0" fmla="*/ 649 w 650"/>
                <a:gd name="T1" fmla="*/ 113 h 170"/>
                <a:gd name="T2" fmla="*/ 593 w 650"/>
                <a:gd name="T3" fmla="*/ 169 h 170"/>
                <a:gd name="T4" fmla="*/ 57 w 650"/>
                <a:gd name="T5" fmla="*/ 169 h 170"/>
                <a:gd name="T6" fmla="*/ 0 w 650"/>
                <a:gd name="T7" fmla="*/ 113 h 170"/>
                <a:gd name="T8" fmla="*/ 0 w 650"/>
                <a:gd name="T9" fmla="*/ 56 h 170"/>
                <a:gd name="T10" fmla="*/ 57 w 650"/>
                <a:gd name="T11" fmla="*/ 0 h 170"/>
                <a:gd name="T12" fmla="*/ 593 w 650"/>
                <a:gd name="T13" fmla="*/ 0 h 170"/>
                <a:gd name="T14" fmla="*/ 649 w 650"/>
                <a:gd name="T15" fmla="*/ 56 h 170"/>
                <a:gd name="T16" fmla="*/ 649 w 650"/>
                <a:gd name="T17"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0" h="170">
                  <a:moveTo>
                    <a:pt x="649" y="113"/>
                  </a:moveTo>
                  <a:cubicBezTo>
                    <a:pt x="649" y="144"/>
                    <a:pt x="624" y="169"/>
                    <a:pt x="593" y="169"/>
                  </a:cubicBezTo>
                  <a:lnTo>
                    <a:pt x="57" y="169"/>
                  </a:lnTo>
                  <a:cubicBezTo>
                    <a:pt x="26" y="169"/>
                    <a:pt x="0" y="144"/>
                    <a:pt x="0" y="113"/>
                  </a:cubicBezTo>
                  <a:lnTo>
                    <a:pt x="0" y="56"/>
                  </a:lnTo>
                  <a:cubicBezTo>
                    <a:pt x="0" y="25"/>
                    <a:pt x="26" y="0"/>
                    <a:pt x="57" y="0"/>
                  </a:cubicBezTo>
                  <a:lnTo>
                    <a:pt x="593" y="0"/>
                  </a:lnTo>
                  <a:cubicBezTo>
                    <a:pt x="624" y="0"/>
                    <a:pt x="649" y="25"/>
                    <a:pt x="649" y="56"/>
                  </a:cubicBezTo>
                  <a:lnTo>
                    <a:pt x="649" y="113"/>
                  </a:lnTo>
                </a:path>
              </a:pathLst>
            </a:custGeom>
            <a:noFill/>
            <a:ln w="25400" cap="rnd">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latin typeface="Meiryo" charset="-128"/>
                <a:ea typeface="Meiryo" charset="-128"/>
                <a:cs typeface="Meiryo" charset="-128"/>
              </a:endParaRPr>
            </a:p>
          </p:txBody>
        </p:sp>
        <p:cxnSp>
          <p:nvCxnSpPr>
            <p:cNvPr id="344" name="Straight Connector 343"/>
            <p:cNvCxnSpPr/>
            <p:nvPr/>
          </p:nvCxnSpPr>
          <p:spPr bwMode="auto">
            <a:xfrm flipH="1">
              <a:off x="5314340" y="3876442"/>
              <a:ext cx="113964" cy="0"/>
            </a:xfrm>
            <a:prstGeom prst="line">
              <a:avLst/>
            </a:prstGeom>
            <a:solidFill>
              <a:srgbClr val="00B8FF"/>
            </a:solidFill>
            <a:ln w="25400"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46" name="Oval 345"/>
            <p:cNvSpPr>
              <a:spLocks noChangeAspect="1"/>
            </p:cNvSpPr>
            <p:nvPr/>
          </p:nvSpPr>
          <p:spPr bwMode="auto">
            <a:xfrm>
              <a:off x="5508760" y="3847481"/>
              <a:ext cx="58630" cy="57922"/>
            </a:xfrm>
            <a:prstGeom prst="ellipse">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93000"/>
                </a:lnSpc>
                <a:buClr>
                  <a:srgbClr val="000000"/>
                </a:buClr>
                <a:buSzPct val="100000"/>
                <a:buFont typeface="Times New Roman" charset="0"/>
                <a:buNone/>
              </a:pPr>
              <a:endParaRPr lang="en-US">
                <a:solidFill>
                  <a:srgbClr val="333333"/>
                </a:solidFill>
                <a:latin typeface="Meiryo" charset="-128"/>
                <a:ea typeface="Meiryo" charset="-128"/>
                <a:cs typeface="Meiryo" charset="-128"/>
              </a:endParaRPr>
            </a:p>
          </p:txBody>
        </p:sp>
        <p:sp>
          <p:nvSpPr>
            <p:cNvPr id="347" name="Oval 346"/>
            <p:cNvSpPr>
              <a:spLocks noChangeAspect="1"/>
            </p:cNvSpPr>
            <p:nvPr/>
          </p:nvSpPr>
          <p:spPr bwMode="auto">
            <a:xfrm>
              <a:off x="5599409" y="3847127"/>
              <a:ext cx="58630" cy="58630"/>
            </a:xfrm>
            <a:prstGeom prst="ellipse">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93000"/>
                </a:lnSpc>
                <a:buClr>
                  <a:srgbClr val="000000"/>
                </a:buClr>
                <a:buSzPct val="100000"/>
                <a:buFont typeface="Times New Roman" charset="0"/>
                <a:buNone/>
              </a:pPr>
              <a:endParaRPr lang="en-US">
                <a:solidFill>
                  <a:srgbClr val="333333"/>
                </a:solidFill>
                <a:latin typeface="Meiryo" charset="-128"/>
                <a:ea typeface="Meiryo" charset="-128"/>
                <a:cs typeface="Meiryo" charset="-128"/>
              </a:endParaRPr>
            </a:p>
          </p:txBody>
        </p:sp>
      </p:grpSp>
      <p:cxnSp>
        <p:nvCxnSpPr>
          <p:cNvPr id="384" name="Straight Connector 383"/>
          <p:cNvCxnSpPr/>
          <p:nvPr/>
        </p:nvCxnSpPr>
        <p:spPr bwMode="auto">
          <a:xfrm>
            <a:off x="4723533" y="3144558"/>
            <a:ext cx="472266" cy="335386"/>
          </a:xfrm>
          <a:prstGeom prst="line">
            <a:avLst/>
          </a:prstGeom>
          <a:noFill/>
          <a:ln w="25400" cap="rnd" cmpd="sng" algn="ctr">
            <a:solidFill>
              <a:schemeClr val="tx1"/>
            </a:solidFill>
            <a:prstDash val="solid"/>
            <a:round/>
            <a:headEnd type="triangle" w="med" len="med"/>
            <a:tailEnd type="none" w="lg" len="lg"/>
          </a:ln>
          <a:effectLst/>
          <a:extLst/>
        </p:spPr>
      </p:cxnSp>
      <p:sp>
        <p:nvSpPr>
          <p:cNvPr id="68" name="TextBox 67"/>
          <p:cNvSpPr txBox="1"/>
          <p:nvPr/>
        </p:nvSpPr>
        <p:spPr>
          <a:xfrm>
            <a:off x="771771" y="4126062"/>
            <a:ext cx="1855410" cy="377200"/>
          </a:xfrm>
          <a:prstGeom prst="rect">
            <a:avLst/>
          </a:prstGeom>
        </p:spPr>
        <p:txBody>
          <a:bodyPr wrap="square" rtlCol="0" anchor="ctr">
            <a:noAutofit/>
          </a:bodyPr>
          <a:lstStyle/>
          <a:p>
            <a:pPr algn="ctr" defTabSz="913577">
              <a:lnSpc>
                <a:spcPct val="90000"/>
              </a:lnSpc>
              <a:defRPr/>
            </a:pPr>
            <a:r>
              <a:rPr lang="ja-JP" altLang="en-US" sz="1200" kern="0" dirty="0" smtClean="0">
                <a:solidFill>
                  <a:srgbClr val="333333"/>
                </a:solidFill>
                <a:latin typeface="Meiryo" charset="-128"/>
                <a:ea typeface="Meiryo" charset="-128"/>
                <a:cs typeface="Meiryo" charset="-128"/>
              </a:rPr>
              <a:t>デバイス</a:t>
            </a:r>
            <a:endParaRPr lang="en-US" sz="1200" kern="0" dirty="0">
              <a:solidFill>
                <a:srgbClr val="333333"/>
              </a:solidFill>
              <a:latin typeface="Meiryo" charset="-128"/>
              <a:ea typeface="Meiryo" charset="-128"/>
              <a:cs typeface="Meiryo" charset="-128"/>
            </a:endParaRPr>
          </a:p>
        </p:txBody>
      </p:sp>
      <p:sp>
        <p:nvSpPr>
          <p:cNvPr id="69" name="TextBox 68"/>
          <p:cNvSpPr txBox="1"/>
          <p:nvPr/>
        </p:nvSpPr>
        <p:spPr>
          <a:xfrm>
            <a:off x="6521652" y="4126062"/>
            <a:ext cx="1855410" cy="377200"/>
          </a:xfrm>
          <a:prstGeom prst="rect">
            <a:avLst/>
          </a:prstGeom>
        </p:spPr>
        <p:txBody>
          <a:bodyPr wrap="square" rtlCol="0" anchor="ctr">
            <a:noAutofit/>
          </a:bodyPr>
          <a:lstStyle/>
          <a:p>
            <a:pPr algn="ctr" defTabSz="913577">
              <a:lnSpc>
                <a:spcPct val="90000"/>
              </a:lnSpc>
              <a:defRPr/>
            </a:pPr>
            <a:r>
              <a:rPr lang="ja-JP" altLang="en-US" sz="1200" kern="0" dirty="0" smtClean="0">
                <a:solidFill>
                  <a:srgbClr val="333333"/>
                </a:solidFill>
                <a:latin typeface="Meiryo" charset="-128"/>
                <a:ea typeface="Meiryo" charset="-128"/>
                <a:cs typeface="Meiryo" charset="-128"/>
              </a:rPr>
              <a:t>デバイス</a:t>
            </a:r>
            <a:endParaRPr lang="en-US" sz="1200" kern="0" dirty="0">
              <a:solidFill>
                <a:srgbClr val="333333"/>
              </a:solidFill>
              <a:latin typeface="Meiryo" charset="-128"/>
              <a:ea typeface="Meiryo" charset="-128"/>
              <a:cs typeface="Meiryo" charset="-128"/>
            </a:endParaRPr>
          </a:p>
        </p:txBody>
      </p:sp>
    </p:spTree>
    <p:extLst>
      <p:ext uri="{BB962C8B-B14F-4D97-AF65-F5344CB8AC3E}">
        <p14:creationId xmlns:p14="http://schemas.microsoft.com/office/powerpoint/2010/main" val="723880778"/>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Cisco </a:t>
            </a:r>
            <a:br>
              <a:rPr lang="en-US" altLang="ja-JP" dirty="0" smtClean="0"/>
            </a:br>
            <a:r>
              <a:rPr lang="en-US" altLang="ja-JP" dirty="0" smtClean="0"/>
              <a:t>Umbrella</a:t>
            </a:r>
            <a:endParaRPr kumimoji="1" lang="ja-JP" altLang="en-US" dirty="0"/>
          </a:p>
        </p:txBody>
      </p:sp>
      <p:sp>
        <p:nvSpPr>
          <p:cNvPr id="3" name="テキスト プレースホルダー 2"/>
          <p:cNvSpPr>
            <a:spLocks noGrp="1"/>
          </p:cNvSpPr>
          <p:nvPr>
            <p:ph type="body" sz="quarter" idx="1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4722757" y="1268730"/>
            <a:ext cx="4265405" cy="2768600"/>
          </a:xfrm>
          <a:prstGeom prst="rect">
            <a:avLst/>
          </a:prstGeom>
        </p:spPr>
      </p:pic>
    </p:spTree>
    <p:extLst>
      <p:ext uri="{BB962C8B-B14F-4D97-AF65-F5344CB8AC3E}">
        <p14:creationId xmlns:p14="http://schemas.microsoft.com/office/powerpoint/2010/main" val="105544809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algn="ctr" defTabSz="457178"/>
            <a:r>
              <a:rPr lang="ja-JP" altLang="en-US" sz="27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書く</a:t>
            </a:r>
            <a:endParaRPr lang="en-US" altLang="ja-JP" sz="27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78"/>
            <a:r>
              <a:rPr lang="ja-JP" altLang="en-US" sz="195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（チーム内でスペースを作る）</a:t>
            </a:r>
            <a:endParaRPr lang="en-US" sz="195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3" y="1333725"/>
            <a:ext cx="5447912" cy="32326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Right Arrow 13"/>
          <p:cNvSpPr/>
          <p:nvPr/>
        </p:nvSpPr>
        <p:spPr>
          <a:xfrm>
            <a:off x="971601" y="2323284"/>
            <a:ext cx="1152128" cy="288032"/>
          </a:xfrm>
          <a:prstGeom prst="rightArrow">
            <a:avLst/>
          </a:prstGeom>
          <a:solidFill>
            <a:srgbClr val="FF0000"/>
          </a:solidFill>
          <a:ln>
            <a:solidFill>
              <a:schemeClr val="bg1"/>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sp>
        <p:nvSpPr>
          <p:cNvPr id="15" name="TextBox 14"/>
          <p:cNvSpPr txBox="1"/>
          <p:nvPr/>
        </p:nvSpPr>
        <p:spPr>
          <a:xfrm>
            <a:off x="107504" y="2612297"/>
            <a:ext cx="1944216" cy="646331"/>
          </a:xfrm>
          <a:prstGeom prst="rect">
            <a:avLst/>
          </a:prstGeom>
          <a:noFill/>
        </p:spPr>
        <p:txBody>
          <a:bodyPr wrap="square" rtlCol="0">
            <a:spAutoFit/>
          </a:bodyPr>
          <a:lstStyle/>
          <a:p>
            <a:pPr defTabSz="685800" fontAlgn="auto">
              <a:spcBef>
                <a:spcPts val="0"/>
              </a:spcBef>
              <a:spcAft>
                <a:spcPts val="0"/>
              </a:spcAft>
            </a:pPr>
            <a:r>
              <a:rPr lang="ja-JP" altLang="en-US" sz="1200" dirty="0">
                <a:solidFill>
                  <a:prstClr val="black"/>
                </a:solidFill>
                <a:latin typeface="Arial"/>
                <a:ea typeface="ＭＳ Ｐゴシック" charset="-128"/>
                <a:cs typeface=""/>
              </a:rPr>
              <a:t>③チーム</a:t>
            </a:r>
            <a:r>
              <a:rPr lang="en-US" altLang="ja-JP" sz="1200" dirty="0">
                <a:solidFill>
                  <a:prstClr val="black"/>
                </a:solidFill>
                <a:latin typeface="Arial"/>
                <a:ea typeface="ＭＳ Ｐゴシック" charset="-128"/>
                <a:cs typeface=""/>
              </a:rPr>
              <a:t> </a:t>
            </a:r>
            <a:r>
              <a:rPr lang="ja-JP" altLang="en-US" sz="1200" dirty="0">
                <a:solidFill>
                  <a:prstClr val="black"/>
                </a:solidFill>
                <a:latin typeface="Arial"/>
                <a:ea typeface="ＭＳ Ｐゴシック" charset="-128"/>
                <a:cs typeface=""/>
              </a:rPr>
              <a:t>メンバーは</a:t>
            </a:r>
            <a:r>
              <a:rPr kumimoji="1" lang="ja-JP" altLang="en-US" sz="1200" dirty="0">
                <a:solidFill>
                  <a:prstClr val="black"/>
                </a:solidFill>
                <a:latin typeface="Arial"/>
                <a:ea typeface="ＭＳ Ｐゴシック" charset="-128"/>
                <a:cs typeface=""/>
              </a:rPr>
              <a:t>自由にスペース（トピック）を立てれる</a:t>
            </a:r>
          </a:p>
        </p:txBody>
      </p:sp>
      <p:sp>
        <p:nvSpPr>
          <p:cNvPr id="16" name="Right Arrow 15"/>
          <p:cNvSpPr/>
          <p:nvPr/>
        </p:nvSpPr>
        <p:spPr>
          <a:xfrm rot="10800000">
            <a:off x="4679548" y="2324263"/>
            <a:ext cx="1152128" cy="288032"/>
          </a:xfrm>
          <a:prstGeom prst="rightArrow">
            <a:avLst/>
          </a:prstGeom>
          <a:solidFill>
            <a:srgbClr val="FF0000"/>
          </a:solidFill>
          <a:ln>
            <a:solidFill>
              <a:schemeClr val="bg1"/>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sp>
        <p:nvSpPr>
          <p:cNvPr id="17" name="TextBox 16"/>
          <p:cNvSpPr txBox="1"/>
          <p:nvPr/>
        </p:nvSpPr>
        <p:spPr>
          <a:xfrm>
            <a:off x="5940152" y="2277085"/>
            <a:ext cx="1944216" cy="461665"/>
          </a:xfrm>
          <a:prstGeom prst="rect">
            <a:avLst/>
          </a:prstGeom>
          <a:noFill/>
        </p:spPr>
        <p:txBody>
          <a:bodyPr wrap="square" rtlCol="0">
            <a:spAutoFit/>
          </a:bodyPr>
          <a:lstStyle/>
          <a:p>
            <a:pPr defTabSz="685800" fontAlgn="auto">
              <a:spcBef>
                <a:spcPts val="0"/>
              </a:spcBef>
              <a:spcAft>
                <a:spcPts val="0"/>
              </a:spcAft>
            </a:pPr>
            <a:r>
              <a:rPr lang="ja-JP" altLang="en-US" sz="1200" dirty="0">
                <a:solidFill>
                  <a:prstClr val="black"/>
                </a:solidFill>
                <a:latin typeface="Arial"/>
                <a:ea typeface="ＭＳ Ｐゴシック" charset="-128"/>
                <a:cs typeface=""/>
              </a:rPr>
              <a:t>④テキスト、ファイルで</a:t>
            </a:r>
            <a:endParaRPr lang="en-US" altLang="ja-JP" sz="1200" dirty="0">
              <a:solidFill>
                <a:prstClr val="black"/>
              </a:solidFill>
              <a:latin typeface="Arial"/>
              <a:ea typeface="ＭＳ Ｐゴシック" charset="-128"/>
              <a:cs typeface=""/>
            </a:endParaRPr>
          </a:p>
          <a:p>
            <a:pPr defTabSz="685800" fontAlgn="auto">
              <a:spcBef>
                <a:spcPts val="0"/>
              </a:spcBef>
              <a:spcAft>
                <a:spcPts val="0"/>
              </a:spcAft>
            </a:pPr>
            <a:r>
              <a:rPr kumimoji="1" lang="ja-JP" altLang="en-US" sz="1200" dirty="0">
                <a:solidFill>
                  <a:prstClr val="black"/>
                </a:solidFill>
                <a:latin typeface="Arial"/>
                <a:ea typeface="ＭＳ Ｐゴシック" charset="-128"/>
                <a:cs typeface=""/>
              </a:rPr>
              <a:t>メンバーとやりとり</a:t>
            </a:r>
          </a:p>
        </p:txBody>
      </p:sp>
      <p:sp>
        <p:nvSpPr>
          <p:cNvPr id="18" name="Right Arrow 17"/>
          <p:cNvSpPr/>
          <p:nvPr/>
        </p:nvSpPr>
        <p:spPr>
          <a:xfrm rot="10800000">
            <a:off x="6408205" y="4083919"/>
            <a:ext cx="1152128" cy="288032"/>
          </a:xfrm>
          <a:prstGeom prst="rightArrow">
            <a:avLst/>
          </a:prstGeom>
          <a:solidFill>
            <a:srgbClr val="FF0000"/>
          </a:solidFill>
          <a:ln>
            <a:solidFill>
              <a:schemeClr val="bg1"/>
            </a:solidFill>
          </a:ln>
        </p:spPr>
        <p:txBody>
          <a:bodyPr wrap="square" rtlCol="0" anchor="ctr">
            <a:noAutofit/>
          </a:bodyPr>
          <a:lstStyle/>
          <a:p>
            <a:pPr algn="ctr" defTabSz="685800" fontAlgn="auto">
              <a:spcBef>
                <a:spcPts val="0"/>
              </a:spcBef>
              <a:spcAft>
                <a:spcPts val="0"/>
              </a:spcAft>
            </a:pPr>
            <a:endParaRPr kumimoji="1" lang="ja-JP" altLang="en-US" dirty="0">
              <a:solidFill>
                <a:prstClr val="white"/>
              </a:solidFill>
              <a:latin typeface="Arial"/>
              <a:ea typeface="ＭＳ Ｐゴシック" charset="-128"/>
              <a:cs typeface=""/>
            </a:endParaRPr>
          </a:p>
        </p:txBody>
      </p:sp>
      <p:sp>
        <p:nvSpPr>
          <p:cNvPr id="19" name="TextBox 18"/>
          <p:cNvSpPr txBox="1"/>
          <p:nvPr/>
        </p:nvSpPr>
        <p:spPr>
          <a:xfrm>
            <a:off x="7668344" y="4083919"/>
            <a:ext cx="1944216" cy="461665"/>
          </a:xfrm>
          <a:prstGeom prst="rect">
            <a:avLst/>
          </a:prstGeom>
          <a:noFill/>
        </p:spPr>
        <p:txBody>
          <a:bodyPr wrap="square" rtlCol="0">
            <a:spAutoFit/>
          </a:bodyPr>
          <a:lstStyle/>
          <a:p>
            <a:pPr defTabSz="685800" fontAlgn="auto">
              <a:spcBef>
                <a:spcPts val="0"/>
              </a:spcBef>
              <a:spcAft>
                <a:spcPts val="0"/>
              </a:spcAft>
            </a:pPr>
            <a:r>
              <a:rPr lang="ja-JP" altLang="en-US" sz="1200" dirty="0">
                <a:solidFill>
                  <a:prstClr val="black"/>
                </a:solidFill>
                <a:latin typeface="Arial"/>
                <a:ea typeface="ＭＳ Ｐゴシック" charset="-128"/>
                <a:cs typeface=""/>
              </a:rPr>
              <a:t>⑤誰が読んだか</a:t>
            </a:r>
            <a:endParaRPr lang="en-US" altLang="ja-JP" sz="1200" dirty="0">
              <a:solidFill>
                <a:prstClr val="black"/>
              </a:solidFill>
              <a:latin typeface="Arial"/>
              <a:ea typeface="ＭＳ Ｐゴシック" charset="-128"/>
              <a:cs typeface=""/>
            </a:endParaRPr>
          </a:p>
          <a:p>
            <a:pPr defTabSz="685800" fontAlgn="auto">
              <a:spcBef>
                <a:spcPts val="0"/>
              </a:spcBef>
              <a:spcAft>
                <a:spcPts val="0"/>
              </a:spcAft>
            </a:pPr>
            <a:r>
              <a:rPr kumimoji="1" lang="ja-JP" altLang="en-US" sz="1200" dirty="0">
                <a:solidFill>
                  <a:prstClr val="black"/>
                </a:solidFill>
                <a:latin typeface="Arial"/>
                <a:ea typeface="ＭＳ Ｐゴシック" charset="-128"/>
                <a:cs typeface=""/>
              </a:rPr>
              <a:t>人目で分かる</a:t>
            </a:r>
          </a:p>
        </p:txBody>
      </p:sp>
      <p:pic>
        <p:nvPicPr>
          <p:cNvPr id="10" name="図 9"/>
          <p:cNvPicPr>
            <a:picLocks noChangeAspect="1"/>
          </p:cNvPicPr>
          <p:nvPr/>
        </p:nvPicPr>
        <p:blipFill>
          <a:blip r:embed="rId4"/>
          <a:stretch>
            <a:fillRect/>
          </a:stretch>
        </p:blipFill>
        <p:spPr>
          <a:xfrm>
            <a:off x="7636505" y="33939"/>
            <a:ext cx="1422452" cy="1422452"/>
          </a:xfrm>
          <a:prstGeom prst="rect">
            <a:avLst/>
          </a:prstGeom>
        </p:spPr>
      </p:pic>
    </p:spTree>
    <p:extLst>
      <p:ext uri="{BB962C8B-B14F-4D97-AF65-F5344CB8AC3E}">
        <p14:creationId xmlns:p14="http://schemas.microsoft.com/office/powerpoint/2010/main" val="287458458"/>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Meiryo" charset="-128"/>
                <a:ea typeface="Meiryo" charset="-128"/>
                <a:cs typeface="Meiryo" charset="-128"/>
              </a:rPr>
              <a:t>設定画面</a:t>
            </a:r>
            <a:endParaRPr lang="en-US" dirty="0">
              <a:latin typeface="Meiryo" charset="-128"/>
              <a:ea typeface="Meiryo" charset="-128"/>
              <a:cs typeface="Meiryo" charset="-128"/>
            </a:endParaRPr>
          </a:p>
        </p:txBody>
      </p:sp>
      <p:sp>
        <p:nvSpPr>
          <p:cNvPr id="5" name="Rectangle 4"/>
          <p:cNvSpPr/>
          <p:nvPr/>
        </p:nvSpPr>
        <p:spPr>
          <a:xfrm>
            <a:off x="451268" y="225634"/>
            <a:ext cx="1313180" cy="246221"/>
          </a:xfrm>
          <a:prstGeom prst="rect">
            <a:avLst/>
          </a:prstGeom>
        </p:spPr>
        <p:txBody>
          <a:bodyPr wrap="none" anchor="ctr">
            <a:spAutoFit/>
          </a:bodyPr>
          <a:lstStyle/>
          <a:p>
            <a:pPr defTabSz="685800" fontAlgn="auto">
              <a:spcBef>
                <a:spcPts val="0"/>
              </a:spcBef>
              <a:spcAft>
                <a:spcPts val="0"/>
              </a:spcAft>
            </a:pPr>
            <a:r>
              <a:rPr lang="en-US" sz="1000" b="1" dirty="0" smtClean="0">
                <a:solidFill>
                  <a:srgbClr val="333333"/>
                </a:solidFill>
                <a:latin typeface="Meiryo" charset="-128"/>
                <a:ea typeface="Meiryo" charset="-128"/>
                <a:cs typeface="Meiryo" charset="-128"/>
              </a:rPr>
              <a:t>Umbrella</a:t>
            </a:r>
            <a:r>
              <a:rPr lang="ja-JP" altLang="en-US" sz="1000" b="1" dirty="0" smtClean="0">
                <a:solidFill>
                  <a:srgbClr val="333333"/>
                </a:solidFill>
                <a:latin typeface="Meiryo" charset="-128"/>
                <a:ea typeface="Meiryo" charset="-128"/>
                <a:cs typeface="Meiryo" charset="-128"/>
              </a:rPr>
              <a:t>機能紹介</a:t>
            </a:r>
            <a:endParaRPr lang="en-US" sz="1000" b="1" dirty="0">
              <a:solidFill>
                <a:srgbClr val="333333"/>
              </a:solidFill>
              <a:latin typeface="Meiryo" charset="-128"/>
              <a:ea typeface="Meiryo" charset="-128"/>
              <a:cs typeface="Meiryo" charset="-128"/>
            </a:endParaRPr>
          </a:p>
        </p:txBody>
      </p:sp>
      <p:sp>
        <p:nvSpPr>
          <p:cNvPr id="3" name="テキスト プレースホルダー 2"/>
          <p:cNvSpPr>
            <a:spLocks noGrp="1"/>
          </p:cNvSpPr>
          <p:nvPr>
            <p:ph type="body" sz="quarter" idx="11"/>
          </p:nvPr>
        </p:nvSpPr>
        <p:spPr/>
        <p:txBody>
          <a:bodyPr/>
          <a:lstStyle/>
          <a:p>
            <a:r>
              <a:rPr kumimoji="1" lang="ja-JP" altLang="en-US" dirty="0" smtClean="0">
                <a:solidFill>
                  <a:schemeClr val="tx1">
                    <a:lumMod val="75000"/>
                  </a:schemeClr>
                </a:solidFill>
                <a:latin typeface="Meiryo" charset="-128"/>
                <a:ea typeface="Meiryo" charset="-128"/>
                <a:cs typeface="Meiryo" charset="-128"/>
              </a:rPr>
              <a:t>簡単なポリシー設定で運用可能。デフォルトで危険なサイトアクセスを</a:t>
            </a:r>
            <a:r>
              <a:rPr kumimoji="1" lang="en-US" altLang="ja-JP" dirty="0" smtClean="0">
                <a:solidFill>
                  <a:schemeClr val="tx1">
                    <a:lumMod val="75000"/>
                  </a:schemeClr>
                </a:solidFill>
                <a:latin typeface="Meiryo" charset="-128"/>
                <a:ea typeface="Meiryo" charset="-128"/>
                <a:cs typeface="Meiryo" charset="-128"/>
              </a:rPr>
              <a:t/>
            </a:r>
            <a:br>
              <a:rPr kumimoji="1" lang="en-US" altLang="ja-JP" dirty="0" smtClean="0">
                <a:solidFill>
                  <a:schemeClr val="tx1">
                    <a:lumMod val="75000"/>
                  </a:schemeClr>
                </a:solidFill>
                <a:latin typeface="Meiryo" charset="-128"/>
                <a:ea typeface="Meiryo" charset="-128"/>
                <a:cs typeface="Meiryo" charset="-128"/>
              </a:rPr>
            </a:br>
            <a:r>
              <a:rPr kumimoji="1" lang="ja-JP" altLang="en-US" dirty="0" smtClean="0">
                <a:solidFill>
                  <a:schemeClr val="tx1">
                    <a:lumMod val="75000"/>
                  </a:schemeClr>
                </a:solidFill>
                <a:latin typeface="Meiryo" charset="-128"/>
                <a:ea typeface="Meiryo" charset="-128"/>
                <a:cs typeface="Meiryo" charset="-128"/>
              </a:rPr>
              <a:t>ブロックします。</a:t>
            </a:r>
            <a:endParaRPr kumimoji="1" lang="ja-JP" altLang="en-US" dirty="0">
              <a:solidFill>
                <a:schemeClr val="tx1">
                  <a:lumMod val="75000"/>
                </a:schemeClr>
              </a:solidFill>
              <a:latin typeface="Meiryo" charset="-128"/>
              <a:ea typeface="Meiryo" charset="-128"/>
              <a:cs typeface="Meiryo" charset="-128"/>
            </a:endParaRPr>
          </a:p>
        </p:txBody>
      </p:sp>
      <p:pic>
        <p:nvPicPr>
          <p:cNvPr id="14" name="図 13"/>
          <p:cNvPicPr>
            <a:picLocks noChangeAspect="1"/>
          </p:cNvPicPr>
          <p:nvPr/>
        </p:nvPicPr>
        <p:blipFill>
          <a:blip r:embed="rId3"/>
          <a:stretch>
            <a:fillRect/>
          </a:stretch>
        </p:blipFill>
        <p:spPr>
          <a:xfrm>
            <a:off x="986858" y="1625770"/>
            <a:ext cx="7448481" cy="2890038"/>
          </a:xfrm>
          <a:prstGeom prst="rect">
            <a:avLst/>
          </a:prstGeom>
          <a:ln>
            <a:solidFill>
              <a:schemeClr val="bg1">
                <a:lumMod val="65000"/>
              </a:schemeClr>
            </a:solidFill>
          </a:ln>
        </p:spPr>
      </p:pic>
    </p:spTree>
    <p:extLst>
      <p:ext uri="{BB962C8B-B14F-4D97-AF65-F5344CB8AC3E}">
        <p14:creationId xmlns:p14="http://schemas.microsoft.com/office/powerpoint/2010/main" val="701258866"/>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latin typeface="Meiryo" charset="-128"/>
                <a:ea typeface="Meiryo" charset="-128"/>
                <a:cs typeface="Meiryo" charset="-128"/>
              </a:rPr>
              <a:t>DNS</a:t>
            </a:r>
            <a:r>
              <a:rPr lang="ja-JP" altLang="en-US" dirty="0" smtClean="0">
                <a:latin typeface="Meiryo" charset="-128"/>
                <a:ea typeface="Meiryo" charset="-128"/>
                <a:cs typeface="Meiryo" charset="-128"/>
              </a:rPr>
              <a:t>チェック</a:t>
            </a:r>
            <a:r>
              <a:rPr lang="en-US" altLang="ja-JP" dirty="0" smtClean="0">
                <a:latin typeface="Meiryo" charset="-128"/>
                <a:ea typeface="Meiryo" charset="-128"/>
                <a:cs typeface="Meiryo" charset="-128"/>
              </a:rPr>
              <a:t> </a:t>
            </a:r>
            <a:r>
              <a:rPr lang="ja-JP" altLang="en-US" dirty="0" smtClean="0">
                <a:latin typeface="Meiryo" charset="-128"/>
                <a:ea typeface="Meiryo" charset="-128"/>
                <a:cs typeface="Meiryo" charset="-128"/>
              </a:rPr>
              <a:t>カテゴリー</a:t>
            </a:r>
            <a:endParaRPr lang="en-US" dirty="0">
              <a:latin typeface="Meiryo" charset="-128"/>
              <a:ea typeface="Meiryo" charset="-128"/>
              <a:cs typeface="Meiryo" charset="-128"/>
            </a:endParaRPr>
          </a:p>
        </p:txBody>
      </p:sp>
      <p:sp>
        <p:nvSpPr>
          <p:cNvPr id="5" name="Rectangle 4"/>
          <p:cNvSpPr/>
          <p:nvPr/>
        </p:nvSpPr>
        <p:spPr>
          <a:xfrm>
            <a:off x="451268" y="225634"/>
            <a:ext cx="1313180" cy="246221"/>
          </a:xfrm>
          <a:prstGeom prst="rect">
            <a:avLst/>
          </a:prstGeom>
        </p:spPr>
        <p:txBody>
          <a:bodyPr wrap="none" anchor="ctr">
            <a:spAutoFit/>
          </a:bodyPr>
          <a:lstStyle/>
          <a:p>
            <a:pPr defTabSz="685800" fontAlgn="auto">
              <a:spcBef>
                <a:spcPts val="0"/>
              </a:spcBef>
              <a:spcAft>
                <a:spcPts val="0"/>
              </a:spcAft>
            </a:pPr>
            <a:r>
              <a:rPr lang="en-US" sz="1000" b="1" dirty="0" smtClean="0">
                <a:solidFill>
                  <a:srgbClr val="333333"/>
                </a:solidFill>
                <a:latin typeface="Meiryo" charset="-128"/>
                <a:ea typeface="Meiryo" charset="-128"/>
                <a:cs typeface="Meiryo" charset="-128"/>
              </a:rPr>
              <a:t>Umbrella</a:t>
            </a:r>
            <a:r>
              <a:rPr lang="ja-JP" altLang="en-US" sz="1000" b="1" dirty="0" smtClean="0">
                <a:solidFill>
                  <a:srgbClr val="333333"/>
                </a:solidFill>
                <a:latin typeface="Meiryo" charset="-128"/>
                <a:ea typeface="Meiryo" charset="-128"/>
                <a:cs typeface="Meiryo" charset="-128"/>
              </a:rPr>
              <a:t>機能紹介</a:t>
            </a:r>
            <a:endParaRPr lang="en-US" sz="1000" b="1" dirty="0">
              <a:solidFill>
                <a:srgbClr val="333333"/>
              </a:solidFill>
              <a:latin typeface="Meiryo" charset="-128"/>
              <a:ea typeface="Meiryo" charset="-128"/>
              <a:cs typeface="Meiryo" charset="-128"/>
            </a:endParaRPr>
          </a:p>
        </p:txBody>
      </p:sp>
      <p:sp>
        <p:nvSpPr>
          <p:cNvPr id="3" name="テキスト プレースホルダー 2"/>
          <p:cNvSpPr>
            <a:spLocks noGrp="1"/>
          </p:cNvSpPr>
          <p:nvPr>
            <p:ph type="body" sz="quarter" idx="11"/>
          </p:nvPr>
        </p:nvSpPr>
        <p:spPr/>
        <p:txBody>
          <a:bodyPr/>
          <a:lstStyle/>
          <a:p>
            <a:r>
              <a:rPr kumimoji="1" lang="en-US" altLang="ja-JP" dirty="0">
                <a:solidFill>
                  <a:schemeClr val="tx1">
                    <a:lumMod val="75000"/>
                  </a:schemeClr>
                </a:solidFill>
                <a:latin typeface="Meiryo" charset="-128"/>
                <a:ea typeface="Meiryo" charset="-128"/>
                <a:cs typeface="Meiryo" charset="-128"/>
              </a:rPr>
              <a:t>Umbrella</a:t>
            </a:r>
            <a:r>
              <a:rPr kumimoji="1" lang="ja-JP" altLang="en-US" dirty="0" smtClean="0">
                <a:solidFill>
                  <a:schemeClr val="tx1">
                    <a:lumMod val="75000"/>
                  </a:schemeClr>
                </a:solidFill>
                <a:latin typeface="Meiryo" charset="-128"/>
                <a:ea typeface="Meiryo" charset="-128"/>
                <a:cs typeface="Meiryo" charset="-128"/>
              </a:rPr>
              <a:t>は危険</a:t>
            </a:r>
            <a:r>
              <a:rPr kumimoji="1" lang="ja-JP" altLang="en-US" dirty="0">
                <a:solidFill>
                  <a:schemeClr val="tx1">
                    <a:lumMod val="75000"/>
                  </a:schemeClr>
                </a:solidFill>
                <a:latin typeface="Meiryo" charset="-128"/>
                <a:ea typeface="Meiryo" charset="-128"/>
                <a:cs typeface="Meiryo" charset="-128"/>
              </a:rPr>
              <a:t>なドメインを以下に</a:t>
            </a:r>
            <a:r>
              <a:rPr kumimoji="1" lang="ja-JP" altLang="en-US" dirty="0" smtClean="0">
                <a:solidFill>
                  <a:schemeClr val="tx1">
                    <a:lumMod val="75000"/>
                  </a:schemeClr>
                </a:solidFill>
                <a:latin typeface="Meiryo" charset="-128"/>
                <a:ea typeface="Meiryo" charset="-128"/>
                <a:cs typeface="Meiryo" charset="-128"/>
              </a:rPr>
              <a:t>分類</a:t>
            </a:r>
            <a:r>
              <a:rPr kumimoji="1" lang="en-US" altLang="ja-JP" dirty="0" smtClean="0">
                <a:solidFill>
                  <a:schemeClr val="tx1">
                    <a:lumMod val="75000"/>
                  </a:schemeClr>
                </a:solidFill>
                <a:latin typeface="Meiryo" charset="-128"/>
                <a:ea typeface="Meiryo" charset="-128"/>
                <a:cs typeface="Meiryo" charset="-128"/>
              </a:rPr>
              <a:t> </a:t>
            </a:r>
            <a:r>
              <a:rPr kumimoji="1" lang="en-US" altLang="ja-JP" sz="1100" dirty="0" smtClean="0">
                <a:solidFill>
                  <a:schemeClr val="tx1">
                    <a:lumMod val="75000"/>
                  </a:schemeClr>
                </a:solidFill>
                <a:latin typeface="Meiryo" charset="-128"/>
                <a:ea typeface="Meiryo" charset="-128"/>
                <a:cs typeface="Meiryo" charset="-128"/>
              </a:rPr>
              <a:t>※</a:t>
            </a:r>
            <a:r>
              <a:rPr kumimoji="1" lang="ja-JP" altLang="en-US" sz="1100" dirty="0" smtClean="0">
                <a:solidFill>
                  <a:schemeClr val="tx1">
                    <a:lumMod val="75000"/>
                  </a:schemeClr>
                </a:solidFill>
                <a:latin typeface="Meiryo" charset="-128"/>
                <a:ea typeface="Meiryo" charset="-128"/>
                <a:cs typeface="Meiryo" charset="-128"/>
              </a:rPr>
              <a:t>実際の管理画面は全て英語表記です。</a:t>
            </a:r>
            <a:r>
              <a:rPr kumimoji="1" lang="en-US" altLang="ja-JP" sz="1100" dirty="0" smtClean="0">
                <a:solidFill>
                  <a:schemeClr val="tx1">
                    <a:lumMod val="75000"/>
                  </a:schemeClr>
                </a:solidFill>
                <a:latin typeface="Meiryo" charset="-128"/>
                <a:ea typeface="Meiryo" charset="-128"/>
                <a:cs typeface="Meiryo" charset="-128"/>
              </a:rPr>
              <a:t>2017</a:t>
            </a:r>
            <a:r>
              <a:rPr kumimoji="1" lang="ja-JP" altLang="en-US" sz="1100" dirty="0" smtClean="0">
                <a:solidFill>
                  <a:schemeClr val="tx1">
                    <a:lumMod val="75000"/>
                  </a:schemeClr>
                </a:solidFill>
                <a:latin typeface="Meiryo" charset="-128"/>
                <a:ea typeface="Meiryo" charset="-128"/>
                <a:cs typeface="Meiryo" charset="-128"/>
              </a:rPr>
              <a:t>年</a:t>
            </a:r>
            <a:r>
              <a:rPr kumimoji="1" lang="en-US" altLang="ja-JP" sz="1100" dirty="0" smtClean="0">
                <a:solidFill>
                  <a:schemeClr val="tx1">
                    <a:lumMod val="75000"/>
                  </a:schemeClr>
                </a:solidFill>
                <a:latin typeface="Meiryo" charset="-128"/>
                <a:ea typeface="Meiryo" charset="-128"/>
                <a:cs typeface="Meiryo" charset="-128"/>
              </a:rPr>
              <a:t>10</a:t>
            </a:r>
            <a:r>
              <a:rPr kumimoji="1" lang="ja-JP" altLang="en-US" sz="1100" dirty="0" smtClean="0">
                <a:solidFill>
                  <a:schemeClr val="tx1">
                    <a:lumMod val="75000"/>
                  </a:schemeClr>
                </a:solidFill>
                <a:latin typeface="Meiryo" charset="-128"/>
                <a:ea typeface="Meiryo" charset="-128"/>
                <a:cs typeface="Meiryo" charset="-128"/>
              </a:rPr>
              <a:t>月現在　</a:t>
            </a:r>
            <a:endParaRPr kumimoji="1" lang="ja-JP" altLang="en-US" dirty="0">
              <a:solidFill>
                <a:schemeClr val="tx1">
                  <a:lumMod val="75000"/>
                </a:schemeClr>
              </a:solidFill>
              <a:latin typeface="Meiryo" charset="-128"/>
              <a:ea typeface="Meiryo" charset="-128"/>
              <a:cs typeface="Meiryo" charset="-128"/>
            </a:endParaRPr>
          </a:p>
        </p:txBody>
      </p:sp>
      <p:pic>
        <p:nvPicPr>
          <p:cNvPr id="4" name="図 3"/>
          <p:cNvPicPr>
            <a:picLocks noChangeAspect="1"/>
          </p:cNvPicPr>
          <p:nvPr/>
        </p:nvPicPr>
        <p:blipFill>
          <a:blip r:embed="rId3"/>
          <a:stretch>
            <a:fillRect/>
          </a:stretch>
        </p:blipFill>
        <p:spPr>
          <a:xfrm>
            <a:off x="646923" y="1189425"/>
            <a:ext cx="5769509" cy="3284789"/>
          </a:xfrm>
          <a:prstGeom prst="rect">
            <a:avLst/>
          </a:prstGeom>
        </p:spPr>
      </p:pic>
      <p:grpSp>
        <p:nvGrpSpPr>
          <p:cNvPr id="6" name="Group 7"/>
          <p:cNvGrpSpPr/>
          <p:nvPr/>
        </p:nvGrpSpPr>
        <p:grpSpPr>
          <a:xfrm>
            <a:off x="1008364" y="1536458"/>
            <a:ext cx="8071440" cy="261610"/>
            <a:chOff x="840320" y="1275719"/>
            <a:chExt cx="8071440" cy="261610"/>
          </a:xfrm>
        </p:grpSpPr>
        <p:sp>
          <p:nvSpPr>
            <p:cNvPr id="7" name="Rectangle 5"/>
            <p:cNvSpPr/>
            <p:nvPr/>
          </p:nvSpPr>
          <p:spPr>
            <a:xfrm>
              <a:off x="919536" y="1315093"/>
              <a:ext cx="6991565" cy="179798"/>
            </a:xfrm>
            <a:prstGeom prst="rect">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latin typeface="Meiryo" charset="-128"/>
                <a:ea typeface="Meiryo" charset="-128"/>
                <a:cs typeface="Meiryo" charset="-128"/>
              </a:endParaRPr>
            </a:p>
          </p:txBody>
        </p:sp>
        <p:sp>
          <p:nvSpPr>
            <p:cNvPr id="8" name="TextBox 6"/>
            <p:cNvSpPr txBox="1"/>
            <p:nvPr/>
          </p:nvSpPr>
          <p:spPr>
            <a:xfrm>
              <a:off x="840320" y="1275719"/>
              <a:ext cx="8071440"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a:solidFill>
                    <a:srgbClr val="FFFFFF"/>
                  </a:solidFill>
                  <a:latin typeface="Meiryo" charset="-128"/>
                  <a:ea typeface="Meiryo" charset="-128"/>
                  <a:cs typeface="Meiryo" charset="-128"/>
                </a:rPr>
                <a:t>有</a:t>
              </a:r>
              <a:r>
                <a:rPr kumimoji="1" lang="ja-JP" altLang="en-US" sz="1100" dirty="0" smtClean="0">
                  <a:solidFill>
                    <a:srgbClr val="FFFFFF"/>
                  </a:solidFill>
                  <a:latin typeface="Meiryo" charset="-128"/>
                  <a:ea typeface="Meiryo" charset="-128"/>
                  <a:cs typeface="Meiryo" charset="-128"/>
                </a:rPr>
                <a:t>害なソフトウェアやドライブバイダウンロード</a:t>
              </a:r>
              <a:r>
                <a:rPr kumimoji="1" lang="en-US" altLang="ja-JP" sz="1100" dirty="0" smtClean="0">
                  <a:solidFill>
                    <a:srgbClr val="FFFFFF"/>
                  </a:solidFill>
                  <a:latin typeface="Meiryo" charset="-128"/>
                  <a:ea typeface="Meiryo" charset="-128"/>
                  <a:cs typeface="Meiryo" charset="-128"/>
                </a:rPr>
                <a:t>/</a:t>
              </a:r>
              <a:r>
                <a:rPr kumimoji="1" lang="ja-JP" altLang="en-US" sz="1100" dirty="0" smtClean="0">
                  <a:solidFill>
                    <a:srgbClr val="FFFFFF"/>
                  </a:solidFill>
                  <a:latin typeface="Meiryo" charset="-128"/>
                  <a:ea typeface="Meiryo" charset="-128"/>
                  <a:cs typeface="Meiryo" charset="-128"/>
                </a:rPr>
                <a:t>エクスプロイト、モバイル脅威などの発信拠点となっているサイト</a:t>
              </a:r>
              <a:r>
                <a:rPr kumimoji="1" lang="en-US" altLang="ja-JP" sz="1100" dirty="0" smtClean="0">
                  <a:solidFill>
                    <a:srgbClr val="FFFFFF"/>
                  </a:solidFill>
                  <a:latin typeface="Meiryo" charset="-128"/>
                  <a:ea typeface="Meiryo" charset="-128"/>
                  <a:cs typeface="Meiryo" charset="-128"/>
                </a:rPr>
                <a:t>/</a:t>
              </a:r>
              <a:r>
                <a:rPr kumimoji="1" lang="ja-JP" altLang="en-US" sz="1100" dirty="0" smtClean="0">
                  <a:solidFill>
                    <a:srgbClr val="FFFFFF"/>
                  </a:solidFill>
                  <a:latin typeface="Meiryo" charset="-128"/>
                  <a:ea typeface="Meiryo" charset="-128"/>
                  <a:cs typeface="Meiryo" charset="-128"/>
                </a:rPr>
                <a:t>サーバ</a:t>
              </a:r>
            </a:p>
          </p:txBody>
        </p:sp>
      </p:grpSp>
      <p:grpSp>
        <p:nvGrpSpPr>
          <p:cNvPr id="10" name="Group 20"/>
          <p:cNvGrpSpPr/>
          <p:nvPr/>
        </p:nvGrpSpPr>
        <p:grpSpPr>
          <a:xfrm>
            <a:off x="1008364" y="1986738"/>
            <a:ext cx="7070781" cy="261610"/>
            <a:chOff x="830046" y="1634620"/>
            <a:chExt cx="7070781" cy="261610"/>
          </a:xfrm>
        </p:grpSpPr>
        <p:sp>
          <p:nvSpPr>
            <p:cNvPr id="11" name="Rectangle 15"/>
            <p:cNvSpPr/>
            <p:nvPr/>
          </p:nvSpPr>
          <p:spPr>
            <a:xfrm>
              <a:off x="909262" y="1673994"/>
              <a:ext cx="6991565" cy="179798"/>
            </a:xfrm>
            <a:prstGeom prst="rect">
              <a:avLst/>
            </a:prstGeom>
            <a:solidFill>
              <a:schemeClr val="bg1">
                <a:lumMod val="6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latin typeface="Meiryo" charset="-128"/>
                <a:ea typeface="Meiryo" charset="-128"/>
                <a:cs typeface="Meiryo" charset="-128"/>
              </a:endParaRPr>
            </a:p>
          </p:txBody>
        </p:sp>
        <p:sp>
          <p:nvSpPr>
            <p:cNvPr id="12" name="TextBox 16"/>
            <p:cNvSpPr txBox="1"/>
            <p:nvPr/>
          </p:nvSpPr>
          <p:spPr>
            <a:xfrm>
              <a:off x="830046" y="1634620"/>
              <a:ext cx="5105885"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solidFill>
                    <a:srgbClr val="FFFFFF"/>
                  </a:solidFill>
                  <a:latin typeface="Meiryo" charset="-128"/>
                  <a:ea typeface="Meiryo" charset="-128"/>
                  <a:cs typeface="Meiryo" charset="-128"/>
                </a:rPr>
                <a:t>ごく最近アクティブになったドメイン</a:t>
              </a:r>
              <a:r>
                <a:rPr kumimoji="1" lang="en-US" altLang="ja-JP" sz="1100" dirty="0" smtClean="0">
                  <a:solidFill>
                    <a:srgbClr val="FFFFFF"/>
                  </a:solidFill>
                  <a:latin typeface="Meiryo" charset="-128"/>
                  <a:ea typeface="Meiryo" charset="-128"/>
                  <a:cs typeface="Meiryo" charset="-128"/>
                </a:rPr>
                <a:t>(</a:t>
              </a:r>
              <a:r>
                <a:rPr kumimoji="1" lang="ja-JP" altLang="en-US" sz="1100" dirty="0" smtClean="0">
                  <a:solidFill>
                    <a:srgbClr val="FFFFFF"/>
                  </a:solidFill>
                  <a:latin typeface="Meiryo" charset="-128"/>
                  <a:ea typeface="Meiryo" charset="-128"/>
                  <a:cs typeface="Meiryo" charset="-128"/>
                </a:rPr>
                <a:t>攻撃に使われるドメインの特徴の一つ</a:t>
              </a:r>
              <a:r>
                <a:rPr kumimoji="1" lang="en-US" altLang="ja-JP" sz="1100" dirty="0" smtClean="0">
                  <a:solidFill>
                    <a:srgbClr val="FFFFFF"/>
                  </a:solidFill>
                  <a:latin typeface="Meiryo" charset="-128"/>
                  <a:ea typeface="Meiryo" charset="-128"/>
                  <a:cs typeface="Meiryo" charset="-128"/>
                </a:rPr>
                <a:t>)</a:t>
              </a:r>
              <a:endParaRPr kumimoji="1" lang="ja-JP" altLang="en-US" sz="1100" dirty="0" smtClean="0">
                <a:solidFill>
                  <a:srgbClr val="FFFFFF"/>
                </a:solidFill>
                <a:latin typeface="Meiryo" charset="-128"/>
                <a:ea typeface="Meiryo" charset="-128"/>
                <a:cs typeface="Meiryo" charset="-128"/>
              </a:endParaRPr>
            </a:p>
          </p:txBody>
        </p:sp>
      </p:grpSp>
      <p:grpSp>
        <p:nvGrpSpPr>
          <p:cNvPr id="13" name="Group 8"/>
          <p:cNvGrpSpPr/>
          <p:nvPr/>
        </p:nvGrpSpPr>
        <p:grpSpPr>
          <a:xfrm>
            <a:off x="1013501" y="2433954"/>
            <a:ext cx="7070781" cy="261610"/>
            <a:chOff x="840320" y="1275719"/>
            <a:chExt cx="7070781" cy="261610"/>
          </a:xfrm>
        </p:grpSpPr>
        <p:sp>
          <p:nvSpPr>
            <p:cNvPr id="15" name="Rectangle 9"/>
            <p:cNvSpPr/>
            <p:nvPr/>
          </p:nvSpPr>
          <p:spPr>
            <a:xfrm>
              <a:off x="919536" y="1315093"/>
              <a:ext cx="6991565" cy="179798"/>
            </a:xfrm>
            <a:prstGeom prst="rect">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latin typeface="Meiryo" charset="-128"/>
                <a:ea typeface="Meiryo" charset="-128"/>
                <a:cs typeface="Meiryo" charset="-128"/>
              </a:endParaRPr>
            </a:p>
          </p:txBody>
        </p:sp>
        <p:sp>
          <p:nvSpPr>
            <p:cNvPr id="16" name="TextBox 10"/>
            <p:cNvSpPr txBox="1"/>
            <p:nvPr/>
          </p:nvSpPr>
          <p:spPr>
            <a:xfrm>
              <a:off x="840320" y="1275719"/>
              <a:ext cx="5331909"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solidFill>
                    <a:srgbClr val="FFFFFF"/>
                  </a:solidFill>
                  <a:latin typeface="Meiryo" charset="-128"/>
                  <a:ea typeface="Meiryo" charset="-128"/>
                  <a:cs typeface="Meiryo" charset="-128"/>
                </a:rPr>
                <a:t>マルウェアが行う</a:t>
              </a:r>
              <a:r>
                <a:rPr kumimoji="1" lang="en-US" altLang="ja-JP" sz="1100" dirty="0" smtClean="0">
                  <a:solidFill>
                    <a:srgbClr val="FFFFFF"/>
                  </a:solidFill>
                  <a:latin typeface="Meiryo" charset="-128"/>
                  <a:ea typeface="Meiryo" charset="-128"/>
                  <a:cs typeface="Meiryo" charset="-128"/>
                </a:rPr>
                <a:t>C2</a:t>
              </a:r>
              <a:r>
                <a:rPr kumimoji="1" lang="ja-JP" altLang="en-US" sz="1100" dirty="0" smtClean="0">
                  <a:solidFill>
                    <a:srgbClr val="FFFFFF"/>
                  </a:solidFill>
                  <a:latin typeface="Meiryo" charset="-128"/>
                  <a:ea typeface="Meiryo" charset="-128"/>
                  <a:cs typeface="Meiryo" charset="-128"/>
                </a:rPr>
                <a:t>通信</a:t>
              </a:r>
              <a:r>
                <a:rPr kumimoji="1" lang="en-US" altLang="ja-JP" sz="1100" dirty="0" smtClean="0">
                  <a:solidFill>
                    <a:srgbClr val="FFFFFF"/>
                  </a:solidFill>
                  <a:latin typeface="Meiryo" charset="-128"/>
                  <a:ea typeface="Meiryo" charset="-128"/>
                  <a:cs typeface="Meiryo" charset="-128"/>
                </a:rPr>
                <a:t>(Command</a:t>
              </a:r>
              <a:r>
                <a:rPr kumimoji="1" lang="ja-JP" altLang="en-US" sz="1100" dirty="0" smtClean="0">
                  <a:solidFill>
                    <a:srgbClr val="FFFFFF"/>
                  </a:solidFill>
                  <a:latin typeface="Meiryo" charset="-128"/>
                  <a:ea typeface="Meiryo" charset="-128"/>
                  <a:cs typeface="Meiryo" charset="-128"/>
                </a:rPr>
                <a:t> </a:t>
              </a:r>
              <a:r>
                <a:rPr kumimoji="1" lang="en-US" altLang="ja-JP" sz="1100" dirty="0" smtClean="0">
                  <a:solidFill>
                    <a:srgbClr val="FFFFFF"/>
                  </a:solidFill>
                  <a:latin typeface="Meiryo" charset="-128"/>
                  <a:ea typeface="Meiryo" charset="-128"/>
                  <a:cs typeface="Meiryo" charset="-128"/>
                </a:rPr>
                <a:t>and Control)</a:t>
              </a:r>
              <a:r>
                <a:rPr kumimoji="1" lang="ja-JP" altLang="en-US" sz="1100" dirty="0" smtClean="0">
                  <a:solidFill>
                    <a:srgbClr val="FFFFFF"/>
                  </a:solidFill>
                  <a:latin typeface="Meiryo" charset="-128"/>
                  <a:ea typeface="Meiryo" charset="-128"/>
                  <a:cs typeface="Meiryo" charset="-128"/>
                </a:rPr>
                <a:t> の通信先となっているサイト</a:t>
              </a:r>
            </a:p>
          </p:txBody>
        </p:sp>
      </p:grpSp>
      <p:grpSp>
        <p:nvGrpSpPr>
          <p:cNvPr id="17" name="Group 11"/>
          <p:cNvGrpSpPr/>
          <p:nvPr/>
        </p:nvGrpSpPr>
        <p:grpSpPr>
          <a:xfrm>
            <a:off x="1008364" y="2854771"/>
            <a:ext cx="7070781" cy="261610"/>
            <a:chOff x="840320" y="1275719"/>
            <a:chExt cx="7070781" cy="261610"/>
          </a:xfrm>
        </p:grpSpPr>
        <p:sp>
          <p:nvSpPr>
            <p:cNvPr id="18" name="Rectangle 12"/>
            <p:cNvSpPr/>
            <p:nvPr/>
          </p:nvSpPr>
          <p:spPr>
            <a:xfrm>
              <a:off x="919536" y="1315093"/>
              <a:ext cx="6991565" cy="179798"/>
            </a:xfrm>
            <a:prstGeom prst="rect">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latin typeface="Meiryo" charset="-128"/>
                <a:ea typeface="Meiryo" charset="-128"/>
                <a:cs typeface="Meiryo" charset="-128"/>
              </a:endParaRPr>
            </a:p>
          </p:txBody>
        </p:sp>
        <p:sp>
          <p:nvSpPr>
            <p:cNvPr id="19" name="TextBox 13"/>
            <p:cNvSpPr txBox="1"/>
            <p:nvPr/>
          </p:nvSpPr>
          <p:spPr>
            <a:xfrm>
              <a:off x="840320" y="1275719"/>
              <a:ext cx="1502334"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solidFill>
                    <a:srgbClr val="FFFFFF"/>
                  </a:solidFill>
                  <a:latin typeface="Meiryo" charset="-128"/>
                  <a:ea typeface="Meiryo" charset="-128"/>
                  <a:cs typeface="Meiryo" charset="-128"/>
                </a:rPr>
                <a:t>フィッシング</a:t>
              </a:r>
              <a:r>
                <a:rPr kumimoji="1" lang="en-US" altLang="ja-JP" sz="1100" dirty="0" smtClean="0">
                  <a:solidFill>
                    <a:srgbClr val="FFFFFF"/>
                  </a:solidFill>
                  <a:latin typeface="Meiryo" charset="-128"/>
                  <a:ea typeface="Meiryo" charset="-128"/>
                  <a:cs typeface="Meiryo" charset="-128"/>
                </a:rPr>
                <a:t> </a:t>
              </a:r>
              <a:r>
                <a:rPr kumimoji="1" lang="ja-JP" altLang="en-US" sz="1100" dirty="0" smtClean="0">
                  <a:solidFill>
                    <a:srgbClr val="FFFFFF"/>
                  </a:solidFill>
                  <a:latin typeface="Meiryo" charset="-128"/>
                  <a:ea typeface="Meiryo" charset="-128"/>
                  <a:cs typeface="Meiryo" charset="-128"/>
                </a:rPr>
                <a:t>サイト</a:t>
              </a:r>
            </a:p>
          </p:txBody>
        </p:sp>
      </p:grpSp>
      <p:grpSp>
        <p:nvGrpSpPr>
          <p:cNvPr id="20" name="Group 21"/>
          <p:cNvGrpSpPr/>
          <p:nvPr/>
        </p:nvGrpSpPr>
        <p:grpSpPr>
          <a:xfrm>
            <a:off x="1030141" y="3275335"/>
            <a:ext cx="7070781" cy="261610"/>
            <a:chOff x="830046" y="1634620"/>
            <a:chExt cx="7070781" cy="261610"/>
          </a:xfrm>
        </p:grpSpPr>
        <p:sp>
          <p:nvSpPr>
            <p:cNvPr id="21" name="Rectangle 22"/>
            <p:cNvSpPr/>
            <p:nvPr/>
          </p:nvSpPr>
          <p:spPr>
            <a:xfrm>
              <a:off x="909262" y="1673994"/>
              <a:ext cx="6991565" cy="179798"/>
            </a:xfrm>
            <a:prstGeom prst="rect">
              <a:avLst/>
            </a:prstGeom>
            <a:solidFill>
              <a:schemeClr val="bg1">
                <a:lumMod val="6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latin typeface="Meiryo" charset="-128"/>
                <a:ea typeface="Meiryo" charset="-128"/>
                <a:cs typeface="Meiryo" charset="-128"/>
              </a:endParaRPr>
            </a:p>
          </p:txBody>
        </p:sp>
        <p:sp>
          <p:nvSpPr>
            <p:cNvPr id="22" name="TextBox 23"/>
            <p:cNvSpPr txBox="1"/>
            <p:nvPr/>
          </p:nvSpPr>
          <p:spPr>
            <a:xfrm>
              <a:off x="830046" y="1634620"/>
              <a:ext cx="6612708"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1100" dirty="0" smtClean="0">
                  <a:solidFill>
                    <a:srgbClr val="FFFFFF"/>
                  </a:solidFill>
                  <a:latin typeface="Meiryo" charset="-128"/>
                  <a:ea typeface="Meiryo" charset="-128"/>
                  <a:cs typeface="Meiryo" charset="-128"/>
                </a:rPr>
                <a:t>Dynamic</a:t>
              </a:r>
              <a:r>
                <a:rPr kumimoji="1" lang="ja-JP" altLang="en-US" sz="1100" dirty="0" smtClean="0">
                  <a:solidFill>
                    <a:srgbClr val="FFFFFF"/>
                  </a:solidFill>
                  <a:latin typeface="Meiryo" charset="-128"/>
                  <a:ea typeface="Meiryo" charset="-128"/>
                  <a:cs typeface="Meiryo" charset="-128"/>
                </a:rPr>
                <a:t> </a:t>
              </a:r>
              <a:r>
                <a:rPr kumimoji="1" lang="en-US" altLang="ja-JP" sz="1100" dirty="0" smtClean="0">
                  <a:solidFill>
                    <a:srgbClr val="FFFFFF"/>
                  </a:solidFill>
                  <a:latin typeface="Meiryo" charset="-128"/>
                  <a:ea typeface="Meiryo" charset="-128"/>
                  <a:cs typeface="Meiryo" charset="-128"/>
                </a:rPr>
                <a:t>DNS</a:t>
              </a:r>
              <a:r>
                <a:rPr kumimoji="1" lang="ja-JP" altLang="en-US" sz="1100" dirty="0" smtClean="0">
                  <a:solidFill>
                    <a:srgbClr val="FFFFFF"/>
                  </a:solidFill>
                  <a:latin typeface="Meiryo" charset="-128"/>
                  <a:ea typeface="Meiryo" charset="-128"/>
                  <a:cs typeface="Meiryo" charset="-128"/>
                </a:rPr>
                <a:t>を利用しているサイト</a:t>
              </a:r>
              <a:r>
                <a:rPr kumimoji="1" lang="en-US" altLang="ja-JP" sz="1100" dirty="0" smtClean="0">
                  <a:solidFill>
                    <a:srgbClr val="FFFFFF"/>
                  </a:solidFill>
                  <a:latin typeface="Meiryo" charset="-128"/>
                  <a:ea typeface="Meiryo" charset="-128"/>
                  <a:cs typeface="Meiryo" charset="-128"/>
                </a:rPr>
                <a:t>(</a:t>
              </a:r>
              <a:r>
                <a:rPr kumimoji="1" lang="ja-JP" altLang="en-US" sz="1100" dirty="0" smtClean="0">
                  <a:solidFill>
                    <a:srgbClr val="FFFFFF"/>
                  </a:solidFill>
                  <a:latin typeface="Meiryo" charset="-128"/>
                  <a:ea typeface="Meiryo" charset="-128"/>
                  <a:cs typeface="Meiryo" charset="-128"/>
                </a:rPr>
                <a:t>容易に</a:t>
              </a:r>
              <a:r>
                <a:rPr kumimoji="1" lang="en-US" altLang="ja-JP" sz="1100" dirty="0" smtClean="0">
                  <a:solidFill>
                    <a:srgbClr val="FFFFFF"/>
                  </a:solidFill>
                  <a:latin typeface="Meiryo" charset="-128"/>
                  <a:ea typeface="Meiryo" charset="-128"/>
                  <a:cs typeface="Meiryo" charset="-128"/>
                </a:rPr>
                <a:t>IP</a:t>
              </a:r>
              <a:r>
                <a:rPr kumimoji="1" lang="ja-JP" altLang="en-US" sz="1100" dirty="0" smtClean="0">
                  <a:solidFill>
                    <a:srgbClr val="FFFFFF"/>
                  </a:solidFill>
                  <a:latin typeface="Meiryo" charset="-128"/>
                  <a:ea typeface="Meiryo" charset="-128"/>
                  <a:cs typeface="Meiryo" charset="-128"/>
                </a:rPr>
                <a:t>を変遷させられるため、攻</a:t>
              </a:r>
              <a:r>
                <a:rPr kumimoji="1" lang="ja-JP" altLang="en-US" sz="1100" dirty="0">
                  <a:solidFill>
                    <a:srgbClr val="FFFFFF"/>
                  </a:solidFill>
                  <a:latin typeface="Meiryo" charset="-128"/>
                  <a:ea typeface="Meiryo" charset="-128"/>
                  <a:cs typeface="Meiryo" charset="-128"/>
                </a:rPr>
                <a:t>撃</a:t>
              </a:r>
              <a:r>
                <a:rPr kumimoji="1" lang="ja-JP" altLang="en-US" sz="1100" dirty="0" smtClean="0">
                  <a:solidFill>
                    <a:srgbClr val="FFFFFF"/>
                  </a:solidFill>
                  <a:latin typeface="Meiryo" charset="-128"/>
                  <a:ea typeface="Meiryo" charset="-128"/>
                  <a:cs typeface="Meiryo" charset="-128"/>
                </a:rPr>
                <a:t>に</a:t>
              </a:r>
              <a:r>
                <a:rPr kumimoji="1" lang="ja-JP" altLang="en-US" sz="1100" dirty="0">
                  <a:solidFill>
                    <a:srgbClr val="FFFFFF"/>
                  </a:solidFill>
                  <a:latin typeface="Meiryo" charset="-128"/>
                  <a:ea typeface="Meiryo" charset="-128"/>
                  <a:cs typeface="Meiryo" charset="-128"/>
                </a:rPr>
                <a:t>利</a:t>
              </a:r>
              <a:r>
                <a:rPr kumimoji="1" lang="ja-JP" altLang="en-US" sz="1100" dirty="0" smtClean="0">
                  <a:solidFill>
                    <a:srgbClr val="FFFFFF"/>
                  </a:solidFill>
                  <a:latin typeface="Meiryo" charset="-128"/>
                  <a:ea typeface="Meiryo" charset="-128"/>
                  <a:cs typeface="Meiryo" charset="-128"/>
                </a:rPr>
                <a:t>用されることがある</a:t>
              </a:r>
              <a:r>
                <a:rPr kumimoji="1" lang="en-US" altLang="ja-JP" sz="1100" dirty="0" smtClean="0">
                  <a:solidFill>
                    <a:srgbClr val="FFFFFF"/>
                  </a:solidFill>
                  <a:latin typeface="Meiryo" charset="-128"/>
                  <a:ea typeface="Meiryo" charset="-128"/>
                  <a:cs typeface="Meiryo" charset="-128"/>
                </a:rPr>
                <a:t>)</a:t>
              </a:r>
              <a:endParaRPr kumimoji="1" lang="ja-JP" altLang="en-US" sz="1100" dirty="0" smtClean="0">
                <a:solidFill>
                  <a:srgbClr val="FFFFFF"/>
                </a:solidFill>
                <a:latin typeface="Meiryo" charset="-128"/>
                <a:ea typeface="Meiryo" charset="-128"/>
                <a:cs typeface="Meiryo" charset="-128"/>
              </a:endParaRPr>
            </a:p>
          </p:txBody>
        </p:sp>
      </p:grpSp>
      <p:grpSp>
        <p:nvGrpSpPr>
          <p:cNvPr id="23" name="Group 24"/>
          <p:cNvGrpSpPr/>
          <p:nvPr/>
        </p:nvGrpSpPr>
        <p:grpSpPr>
          <a:xfrm>
            <a:off x="1008364" y="3704345"/>
            <a:ext cx="7378943" cy="261610"/>
            <a:chOff x="830046" y="1634620"/>
            <a:chExt cx="7378943" cy="261610"/>
          </a:xfrm>
        </p:grpSpPr>
        <p:sp>
          <p:nvSpPr>
            <p:cNvPr id="24" name="Rectangle 25"/>
            <p:cNvSpPr/>
            <p:nvPr/>
          </p:nvSpPr>
          <p:spPr>
            <a:xfrm>
              <a:off x="909262" y="1673994"/>
              <a:ext cx="6991565" cy="179798"/>
            </a:xfrm>
            <a:prstGeom prst="rect">
              <a:avLst/>
            </a:prstGeom>
            <a:solidFill>
              <a:schemeClr val="bg1">
                <a:lumMod val="6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latin typeface="Meiryo" charset="-128"/>
                <a:ea typeface="Meiryo" charset="-128"/>
                <a:cs typeface="Meiryo" charset="-128"/>
              </a:endParaRPr>
            </a:p>
          </p:txBody>
        </p:sp>
        <p:sp>
          <p:nvSpPr>
            <p:cNvPr id="25" name="TextBox 26"/>
            <p:cNvSpPr txBox="1"/>
            <p:nvPr/>
          </p:nvSpPr>
          <p:spPr>
            <a:xfrm>
              <a:off x="830046" y="1634620"/>
              <a:ext cx="7378943"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solidFill>
                    <a:srgbClr val="FFFFFF"/>
                  </a:solidFill>
                  <a:latin typeface="Meiryo" charset="-128"/>
                  <a:ea typeface="Meiryo" charset="-128"/>
                  <a:cs typeface="Meiryo" charset="-128"/>
                </a:rPr>
                <a:t>現時点では通信量の不足などで決め手はないが、有害である可能性があるサイト。より安全を求める場合に有効。</a:t>
              </a:r>
            </a:p>
          </p:txBody>
        </p:sp>
      </p:grpSp>
      <p:grpSp>
        <p:nvGrpSpPr>
          <p:cNvPr id="26" name="Group 27"/>
          <p:cNvGrpSpPr/>
          <p:nvPr/>
        </p:nvGrpSpPr>
        <p:grpSpPr>
          <a:xfrm>
            <a:off x="1008364" y="4154625"/>
            <a:ext cx="7070781" cy="261610"/>
            <a:chOff x="830046" y="1634620"/>
            <a:chExt cx="7070781" cy="261610"/>
          </a:xfrm>
        </p:grpSpPr>
        <p:sp>
          <p:nvSpPr>
            <p:cNvPr id="27" name="Rectangle 28"/>
            <p:cNvSpPr/>
            <p:nvPr/>
          </p:nvSpPr>
          <p:spPr>
            <a:xfrm>
              <a:off x="909262" y="1673994"/>
              <a:ext cx="6991565" cy="179798"/>
            </a:xfrm>
            <a:prstGeom prst="rect">
              <a:avLst/>
            </a:prstGeom>
            <a:solidFill>
              <a:schemeClr val="bg1">
                <a:lumMod val="6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latin typeface="Meiryo" charset="-128"/>
                <a:ea typeface="Meiryo" charset="-128"/>
                <a:cs typeface="Meiryo" charset="-128"/>
              </a:endParaRPr>
            </a:p>
          </p:txBody>
        </p:sp>
        <p:sp>
          <p:nvSpPr>
            <p:cNvPr id="28" name="TextBox 29"/>
            <p:cNvSpPr txBox="1"/>
            <p:nvPr/>
          </p:nvSpPr>
          <p:spPr>
            <a:xfrm>
              <a:off x="830046" y="1634620"/>
              <a:ext cx="5564344"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en-US" altLang="ja-JP" sz="1100" dirty="0" smtClean="0">
                  <a:solidFill>
                    <a:srgbClr val="FFFFFF"/>
                  </a:solidFill>
                  <a:latin typeface="Meiryo" charset="-128"/>
                  <a:ea typeface="Meiryo" charset="-128"/>
                  <a:cs typeface="Meiryo" charset="-128"/>
                </a:rPr>
                <a:t>DNS</a:t>
              </a:r>
              <a:r>
                <a:rPr kumimoji="1" lang="ja-JP" altLang="en-US" sz="1100" dirty="0" smtClean="0">
                  <a:solidFill>
                    <a:srgbClr val="FFFFFF"/>
                  </a:solidFill>
                  <a:latin typeface="Meiryo" charset="-128"/>
                  <a:ea typeface="Meiryo" charset="-128"/>
                  <a:cs typeface="Meiryo" charset="-128"/>
                </a:rPr>
                <a:t>プロトコルを利用した</a:t>
              </a:r>
              <a:r>
                <a:rPr kumimoji="1" lang="en-US" altLang="ja-JP" sz="1100" dirty="0" smtClean="0">
                  <a:solidFill>
                    <a:srgbClr val="FFFFFF"/>
                  </a:solidFill>
                  <a:latin typeface="Meiryo" charset="-128"/>
                  <a:ea typeface="Meiryo" charset="-128"/>
                  <a:cs typeface="Meiryo" charset="-128"/>
                </a:rPr>
                <a:t>VPN</a:t>
              </a:r>
              <a:r>
                <a:rPr kumimoji="1" lang="ja-JP" altLang="en-US" sz="1100" dirty="0" smtClean="0">
                  <a:solidFill>
                    <a:srgbClr val="FFFFFF"/>
                  </a:solidFill>
                  <a:latin typeface="Meiryo" charset="-128"/>
                  <a:ea typeface="Meiryo" charset="-128"/>
                  <a:cs typeface="Meiryo" charset="-128"/>
                </a:rPr>
                <a:t>サービスのサイト。データ漏えいの経路となり得る。</a:t>
              </a:r>
            </a:p>
          </p:txBody>
        </p:sp>
      </p:grpSp>
      <p:sp>
        <p:nvSpPr>
          <p:cNvPr id="29" name="Rectangle 31"/>
          <p:cNvSpPr/>
          <p:nvPr/>
        </p:nvSpPr>
        <p:spPr>
          <a:xfrm>
            <a:off x="5696174" y="642638"/>
            <a:ext cx="3396438" cy="170395"/>
          </a:xfrm>
          <a:prstGeom prst="rect">
            <a:avLst/>
          </a:prstGeom>
          <a:solidFill>
            <a:schemeClr val="bg1">
              <a:lumMod val="6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latin typeface="Meiryo" charset="-128"/>
              <a:ea typeface="Meiryo" charset="-128"/>
              <a:cs typeface="Meiryo" charset="-128"/>
            </a:endParaRPr>
          </a:p>
        </p:txBody>
      </p:sp>
      <p:sp>
        <p:nvSpPr>
          <p:cNvPr id="30" name="TextBox 32"/>
          <p:cNvSpPr txBox="1"/>
          <p:nvPr/>
        </p:nvSpPr>
        <p:spPr>
          <a:xfrm>
            <a:off x="5662347" y="603264"/>
            <a:ext cx="3481653" cy="430887"/>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a:spcAft>
                <a:spcPts val="0"/>
              </a:spcAft>
            </a:pPr>
            <a:r>
              <a:rPr kumimoji="1" lang="ja-JP" altLang="en-US" sz="1100" dirty="0">
                <a:solidFill>
                  <a:srgbClr val="FFFFFF"/>
                </a:solidFill>
                <a:latin typeface="Meiryo" charset="-128"/>
                <a:ea typeface="Meiryo" charset="-128"/>
                <a:cs typeface="Meiryo" charset="-128"/>
              </a:rPr>
              <a:t>必</a:t>
            </a:r>
            <a:r>
              <a:rPr kumimoji="1" lang="ja-JP" altLang="en-US" sz="1100" dirty="0" smtClean="0">
                <a:solidFill>
                  <a:srgbClr val="FFFFFF"/>
                </a:solidFill>
                <a:latin typeface="Meiryo" charset="-128"/>
                <a:ea typeface="Meiryo" charset="-128"/>
                <a:cs typeface="Meiryo" charset="-128"/>
              </a:rPr>
              <a:t>要に応じ、特定の対象でブロック設定すべきオプション</a:t>
            </a:r>
          </a:p>
        </p:txBody>
      </p:sp>
      <p:grpSp>
        <p:nvGrpSpPr>
          <p:cNvPr id="31" name="Group 33"/>
          <p:cNvGrpSpPr/>
          <p:nvPr/>
        </p:nvGrpSpPr>
        <p:grpSpPr>
          <a:xfrm>
            <a:off x="5657187" y="400132"/>
            <a:ext cx="3711272" cy="261610"/>
            <a:chOff x="840320" y="1275719"/>
            <a:chExt cx="7615753" cy="261610"/>
          </a:xfrm>
        </p:grpSpPr>
        <p:sp>
          <p:nvSpPr>
            <p:cNvPr id="32" name="Rectangle 34"/>
            <p:cNvSpPr/>
            <p:nvPr/>
          </p:nvSpPr>
          <p:spPr>
            <a:xfrm>
              <a:off x="919536" y="1315093"/>
              <a:ext cx="6991565" cy="179798"/>
            </a:xfrm>
            <a:prstGeom prst="rect">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latin typeface="Meiryo" charset="-128"/>
                <a:ea typeface="Meiryo" charset="-128"/>
                <a:cs typeface="Meiryo" charset="-128"/>
              </a:endParaRPr>
            </a:p>
          </p:txBody>
        </p:sp>
        <p:sp>
          <p:nvSpPr>
            <p:cNvPr id="33" name="TextBox 35"/>
            <p:cNvSpPr txBox="1"/>
            <p:nvPr/>
          </p:nvSpPr>
          <p:spPr>
            <a:xfrm>
              <a:off x="840320" y="1275719"/>
              <a:ext cx="7615753" cy="261610"/>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100" dirty="0" smtClean="0">
                  <a:solidFill>
                    <a:srgbClr val="FFFFFF"/>
                  </a:solidFill>
                  <a:latin typeface="Meiryo" charset="-128"/>
                  <a:ea typeface="Meiryo" charset="-128"/>
                  <a:cs typeface="Meiryo" charset="-128"/>
                </a:rPr>
                <a:t>全ての対象に対して常にブロック設定推奨のオプション</a:t>
              </a:r>
            </a:p>
          </p:txBody>
        </p:sp>
      </p:grpSp>
    </p:spTree>
    <p:extLst>
      <p:ext uri="{BB962C8B-B14F-4D97-AF65-F5344CB8AC3E}">
        <p14:creationId xmlns:p14="http://schemas.microsoft.com/office/powerpoint/2010/main" val="320887754"/>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Meiryo" charset="-128"/>
                <a:ea typeface="Meiryo" charset="-128"/>
                <a:cs typeface="Meiryo" charset="-128"/>
              </a:rPr>
              <a:t>カテゴリー</a:t>
            </a:r>
            <a:r>
              <a:rPr lang="en-US" altLang="ja-JP" dirty="0" smtClean="0">
                <a:latin typeface="Meiryo" charset="-128"/>
                <a:ea typeface="Meiryo" charset="-128"/>
                <a:cs typeface="Meiryo" charset="-128"/>
              </a:rPr>
              <a:t> </a:t>
            </a:r>
            <a:r>
              <a:rPr lang="ja-JP" altLang="en-US" dirty="0" smtClean="0">
                <a:latin typeface="Meiryo" charset="-128"/>
                <a:ea typeface="Meiryo" charset="-128"/>
                <a:cs typeface="Meiryo" charset="-128"/>
              </a:rPr>
              <a:t>フィルター</a:t>
            </a:r>
            <a:endParaRPr lang="en-US" dirty="0">
              <a:latin typeface="Meiryo" charset="-128"/>
              <a:ea typeface="Meiryo" charset="-128"/>
              <a:cs typeface="Meiryo" charset="-128"/>
            </a:endParaRPr>
          </a:p>
        </p:txBody>
      </p:sp>
      <p:sp>
        <p:nvSpPr>
          <p:cNvPr id="5" name="Rectangle 4"/>
          <p:cNvSpPr/>
          <p:nvPr/>
        </p:nvSpPr>
        <p:spPr>
          <a:xfrm>
            <a:off x="451268" y="225634"/>
            <a:ext cx="1313180" cy="246221"/>
          </a:xfrm>
          <a:prstGeom prst="rect">
            <a:avLst/>
          </a:prstGeom>
        </p:spPr>
        <p:txBody>
          <a:bodyPr wrap="none" anchor="ctr">
            <a:spAutoFit/>
          </a:bodyPr>
          <a:lstStyle/>
          <a:p>
            <a:pPr defTabSz="685800" fontAlgn="auto">
              <a:spcBef>
                <a:spcPts val="0"/>
              </a:spcBef>
              <a:spcAft>
                <a:spcPts val="0"/>
              </a:spcAft>
            </a:pPr>
            <a:r>
              <a:rPr lang="en-US" sz="1000" b="1" dirty="0" smtClean="0">
                <a:solidFill>
                  <a:srgbClr val="333333"/>
                </a:solidFill>
                <a:latin typeface="Meiryo" charset="-128"/>
                <a:ea typeface="Meiryo" charset="-128"/>
                <a:cs typeface="Meiryo" charset="-128"/>
              </a:rPr>
              <a:t>Umbrella</a:t>
            </a:r>
            <a:r>
              <a:rPr lang="ja-JP" altLang="en-US" sz="1000" b="1" dirty="0" smtClean="0">
                <a:solidFill>
                  <a:srgbClr val="333333"/>
                </a:solidFill>
                <a:latin typeface="Meiryo" charset="-128"/>
                <a:ea typeface="Meiryo" charset="-128"/>
                <a:cs typeface="Meiryo" charset="-128"/>
              </a:rPr>
              <a:t>機能紹介</a:t>
            </a:r>
            <a:endParaRPr lang="en-US" sz="1000" b="1" dirty="0">
              <a:solidFill>
                <a:srgbClr val="333333"/>
              </a:solidFill>
              <a:latin typeface="Meiryo" charset="-128"/>
              <a:ea typeface="Meiryo" charset="-128"/>
              <a:cs typeface="Meiryo" charset="-128"/>
            </a:endParaRPr>
          </a:p>
        </p:txBody>
      </p:sp>
      <p:pic>
        <p:nvPicPr>
          <p:cNvPr id="9" name="図 8"/>
          <p:cNvPicPr>
            <a:picLocks noChangeAspect="1"/>
          </p:cNvPicPr>
          <p:nvPr/>
        </p:nvPicPr>
        <p:blipFill>
          <a:blip r:embed="rId3"/>
          <a:stretch>
            <a:fillRect/>
          </a:stretch>
        </p:blipFill>
        <p:spPr>
          <a:xfrm>
            <a:off x="1577340" y="1466293"/>
            <a:ext cx="5349239" cy="3183352"/>
          </a:xfrm>
          <a:prstGeom prst="rect">
            <a:avLst/>
          </a:prstGeom>
          <a:ln>
            <a:solidFill>
              <a:schemeClr val="bg1">
                <a:lumMod val="65000"/>
              </a:schemeClr>
            </a:solidFill>
          </a:ln>
        </p:spPr>
      </p:pic>
      <p:sp>
        <p:nvSpPr>
          <p:cNvPr id="34" name="テキスト プレースホルダー 2"/>
          <p:cNvSpPr>
            <a:spLocks noGrp="1"/>
          </p:cNvSpPr>
          <p:nvPr>
            <p:ph type="body" sz="quarter" idx="11"/>
          </p:nvPr>
        </p:nvSpPr>
        <p:spPr>
          <a:xfrm>
            <a:off x="437766" y="869950"/>
            <a:ext cx="8268468" cy="477838"/>
          </a:xfrm>
        </p:spPr>
        <p:txBody>
          <a:bodyPr/>
          <a:lstStyle/>
          <a:p>
            <a:r>
              <a:rPr kumimoji="1" lang="ja-JP" altLang="en-US" dirty="0" smtClean="0">
                <a:solidFill>
                  <a:schemeClr val="tx1">
                    <a:lumMod val="75000"/>
                  </a:schemeClr>
                </a:solidFill>
                <a:latin typeface="Meiryo" charset="-128"/>
                <a:ea typeface="Meiryo" charset="-128"/>
                <a:cs typeface="Meiryo" charset="-128"/>
              </a:rPr>
              <a:t>一般的な</a:t>
            </a:r>
            <a:r>
              <a:rPr kumimoji="1" lang="en-US" altLang="ja-JP" dirty="0" smtClean="0">
                <a:solidFill>
                  <a:schemeClr val="tx1">
                    <a:lumMod val="75000"/>
                  </a:schemeClr>
                </a:solidFill>
                <a:latin typeface="Meiryo" charset="-128"/>
                <a:ea typeface="Meiryo" charset="-128"/>
                <a:cs typeface="Meiryo" charset="-128"/>
              </a:rPr>
              <a:t>URL</a:t>
            </a:r>
            <a:r>
              <a:rPr kumimoji="1" lang="ja-JP" altLang="en-US" dirty="0" smtClean="0">
                <a:solidFill>
                  <a:schemeClr val="tx1">
                    <a:lumMod val="75000"/>
                  </a:schemeClr>
                </a:solidFill>
                <a:latin typeface="Meiryo" charset="-128"/>
                <a:ea typeface="Meiryo" charset="-128"/>
                <a:cs typeface="Meiryo" charset="-128"/>
              </a:rPr>
              <a:t>カテゴリーでのフィルタリングも可能。独自のブロックリストも作成可能。</a:t>
            </a:r>
            <a:r>
              <a:rPr kumimoji="1" lang="en-US" altLang="ja-JP" dirty="0" smtClean="0">
                <a:solidFill>
                  <a:schemeClr val="tx1">
                    <a:lumMod val="75000"/>
                  </a:schemeClr>
                </a:solidFill>
                <a:latin typeface="Meiryo" charset="-128"/>
                <a:ea typeface="Meiryo" charset="-128"/>
                <a:cs typeface="Meiryo" charset="-128"/>
              </a:rPr>
              <a:t>(Domain</a:t>
            </a:r>
            <a:r>
              <a:rPr kumimoji="1" lang="ja-JP" altLang="en-US" dirty="0" smtClean="0">
                <a:solidFill>
                  <a:schemeClr val="tx1">
                    <a:lumMod val="75000"/>
                  </a:schemeClr>
                </a:solidFill>
                <a:latin typeface="Meiryo" charset="-128"/>
                <a:ea typeface="Meiryo" charset="-128"/>
                <a:cs typeface="Meiryo" charset="-128"/>
              </a:rPr>
              <a:t>単位</a:t>
            </a:r>
            <a:r>
              <a:rPr kumimoji="1" lang="en-US" altLang="ja-JP" dirty="0" smtClean="0">
                <a:solidFill>
                  <a:schemeClr val="tx1">
                    <a:lumMod val="75000"/>
                  </a:schemeClr>
                </a:solidFill>
                <a:latin typeface="Meiryo" charset="-128"/>
                <a:ea typeface="Meiryo" charset="-128"/>
                <a:cs typeface="Meiryo" charset="-128"/>
              </a:rPr>
              <a:t>)</a:t>
            </a:r>
            <a:endParaRPr kumimoji="1" lang="ja-JP" altLang="en-US" dirty="0">
              <a:solidFill>
                <a:schemeClr val="tx1">
                  <a:lumMod val="75000"/>
                </a:schemeClr>
              </a:solidFill>
              <a:latin typeface="Meiryo" charset="-128"/>
              <a:ea typeface="Meiryo" charset="-128"/>
              <a:cs typeface="Meiryo" charset="-128"/>
            </a:endParaRPr>
          </a:p>
        </p:txBody>
      </p:sp>
      <p:pic>
        <p:nvPicPr>
          <p:cNvPr id="35" name="図 34"/>
          <p:cNvPicPr>
            <a:picLocks noChangeAspect="1"/>
          </p:cNvPicPr>
          <p:nvPr/>
        </p:nvPicPr>
        <p:blipFill>
          <a:blip r:embed="rId4"/>
          <a:stretch>
            <a:fillRect/>
          </a:stretch>
        </p:blipFill>
        <p:spPr>
          <a:xfrm>
            <a:off x="5383530" y="3853599"/>
            <a:ext cx="3543300" cy="891691"/>
          </a:xfrm>
          <a:prstGeom prst="rect">
            <a:avLst/>
          </a:prstGeom>
          <a:ln>
            <a:solidFill>
              <a:schemeClr val="bg1">
                <a:lumMod val="65000"/>
              </a:schemeClr>
            </a:solidFill>
          </a:ln>
        </p:spPr>
      </p:pic>
      <p:sp>
        <p:nvSpPr>
          <p:cNvPr id="36" name="テキスト ボックス 35"/>
          <p:cNvSpPr txBox="1"/>
          <p:nvPr/>
        </p:nvSpPr>
        <p:spPr>
          <a:xfrm>
            <a:off x="7006590" y="3480955"/>
            <a:ext cx="2185214" cy="276999"/>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kumimoji="1" lang="ja-JP" altLang="en-US" sz="1200" dirty="0" smtClean="0">
                <a:solidFill>
                  <a:srgbClr val="333333">
                    <a:lumMod val="50000"/>
                  </a:srgbClr>
                </a:solidFill>
                <a:latin typeface="Meiryo" charset="-128"/>
                <a:ea typeface="Meiryo" charset="-128"/>
                <a:cs typeface="Meiryo" charset="-128"/>
              </a:rPr>
              <a:t>既存リストを</a:t>
            </a:r>
            <a:r>
              <a:rPr kumimoji="1" lang="en-US" altLang="ja-JP" sz="1200" dirty="0" smtClean="0">
                <a:solidFill>
                  <a:srgbClr val="333333">
                    <a:lumMod val="50000"/>
                  </a:srgbClr>
                </a:solidFill>
                <a:latin typeface="Meiryo" charset="-128"/>
                <a:ea typeface="Meiryo" charset="-128"/>
                <a:cs typeface="Meiryo" charset="-128"/>
              </a:rPr>
              <a:t>CSV</a:t>
            </a:r>
            <a:r>
              <a:rPr kumimoji="1" lang="ja-JP" altLang="en-US" sz="1200" dirty="0" smtClean="0">
                <a:solidFill>
                  <a:srgbClr val="333333">
                    <a:lumMod val="50000"/>
                  </a:srgbClr>
                </a:solidFill>
                <a:latin typeface="Meiryo" charset="-128"/>
                <a:ea typeface="Meiryo" charset="-128"/>
                <a:cs typeface="Meiryo" charset="-128"/>
              </a:rPr>
              <a:t>で登録可能</a:t>
            </a:r>
          </a:p>
        </p:txBody>
      </p:sp>
    </p:spTree>
    <p:extLst>
      <p:ext uri="{BB962C8B-B14F-4D97-AF65-F5344CB8AC3E}">
        <p14:creationId xmlns:p14="http://schemas.microsoft.com/office/powerpoint/2010/main" val="866270091"/>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Meiryo" charset="-128"/>
                <a:ea typeface="Meiryo" charset="-128"/>
                <a:cs typeface="Meiryo" charset="-128"/>
              </a:rPr>
              <a:t>レポート機能</a:t>
            </a:r>
            <a:r>
              <a:rPr lang="en-US" altLang="ja-JP" dirty="0" smtClean="0">
                <a:latin typeface="Meiryo" charset="-128"/>
                <a:ea typeface="Meiryo" charset="-128"/>
                <a:cs typeface="Meiryo" charset="-128"/>
              </a:rPr>
              <a:t>: </a:t>
            </a:r>
            <a:r>
              <a:rPr lang="ja-JP" altLang="en-US" dirty="0" smtClean="0">
                <a:latin typeface="Meiryo" charset="-128"/>
                <a:ea typeface="Meiryo" charset="-128"/>
                <a:cs typeface="Meiryo" charset="-128"/>
              </a:rPr>
              <a:t>基本レポート</a:t>
            </a:r>
            <a:endParaRPr lang="en-US" dirty="0">
              <a:latin typeface="Meiryo" charset="-128"/>
              <a:ea typeface="Meiryo" charset="-128"/>
              <a:cs typeface="Meiryo" charset="-128"/>
            </a:endParaRPr>
          </a:p>
        </p:txBody>
      </p:sp>
      <p:sp>
        <p:nvSpPr>
          <p:cNvPr id="5" name="Rectangle 4"/>
          <p:cNvSpPr/>
          <p:nvPr/>
        </p:nvSpPr>
        <p:spPr>
          <a:xfrm>
            <a:off x="451268" y="225634"/>
            <a:ext cx="1313180" cy="246221"/>
          </a:xfrm>
          <a:prstGeom prst="rect">
            <a:avLst/>
          </a:prstGeom>
        </p:spPr>
        <p:txBody>
          <a:bodyPr wrap="none" anchor="ctr">
            <a:spAutoFit/>
          </a:bodyPr>
          <a:lstStyle/>
          <a:p>
            <a:pPr defTabSz="685800" fontAlgn="auto">
              <a:spcBef>
                <a:spcPts val="0"/>
              </a:spcBef>
              <a:spcAft>
                <a:spcPts val="0"/>
              </a:spcAft>
            </a:pPr>
            <a:r>
              <a:rPr lang="en-US" sz="1000" b="1" dirty="0" smtClean="0">
                <a:solidFill>
                  <a:srgbClr val="333333"/>
                </a:solidFill>
                <a:latin typeface="Meiryo" charset="-128"/>
                <a:ea typeface="Meiryo" charset="-128"/>
                <a:cs typeface="Meiryo" charset="-128"/>
              </a:rPr>
              <a:t>Umbrella</a:t>
            </a:r>
            <a:r>
              <a:rPr lang="ja-JP" altLang="en-US" sz="1000" b="1" dirty="0" smtClean="0">
                <a:solidFill>
                  <a:srgbClr val="333333"/>
                </a:solidFill>
                <a:latin typeface="Meiryo" charset="-128"/>
                <a:ea typeface="Meiryo" charset="-128"/>
                <a:cs typeface="Meiryo" charset="-128"/>
              </a:rPr>
              <a:t>機能紹介</a:t>
            </a:r>
            <a:endParaRPr lang="en-US" sz="1000" b="1" dirty="0">
              <a:solidFill>
                <a:srgbClr val="333333"/>
              </a:solidFill>
              <a:latin typeface="Meiryo" charset="-128"/>
              <a:ea typeface="Meiryo" charset="-128"/>
              <a:cs typeface="Meiryo" charset="-128"/>
            </a:endParaRPr>
          </a:p>
        </p:txBody>
      </p:sp>
      <p:pic>
        <p:nvPicPr>
          <p:cNvPr id="3" name="図 2"/>
          <p:cNvPicPr>
            <a:picLocks noChangeAspect="1"/>
          </p:cNvPicPr>
          <p:nvPr/>
        </p:nvPicPr>
        <p:blipFill>
          <a:blip r:embed="rId3"/>
          <a:stretch>
            <a:fillRect/>
          </a:stretch>
        </p:blipFill>
        <p:spPr>
          <a:xfrm>
            <a:off x="560070" y="1218379"/>
            <a:ext cx="8241030" cy="3091159"/>
          </a:xfrm>
          <a:prstGeom prst="rect">
            <a:avLst/>
          </a:prstGeom>
        </p:spPr>
      </p:pic>
    </p:spTree>
    <p:extLst>
      <p:ext uri="{BB962C8B-B14F-4D97-AF65-F5344CB8AC3E}">
        <p14:creationId xmlns:p14="http://schemas.microsoft.com/office/powerpoint/2010/main" val="1513373262"/>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レポート機能</a:t>
            </a:r>
            <a:r>
              <a:rPr lang="en-US" altLang="ja-JP" dirty="0" smtClean="0"/>
              <a:t>: </a:t>
            </a:r>
            <a:r>
              <a:rPr lang="ja-JP" altLang="en-US" dirty="0" smtClean="0"/>
              <a:t>高度なレポート</a:t>
            </a:r>
            <a:endParaRPr lang="en-US" dirty="0"/>
          </a:p>
        </p:txBody>
      </p:sp>
      <p:sp>
        <p:nvSpPr>
          <p:cNvPr id="5" name="Rectangle 4"/>
          <p:cNvSpPr/>
          <p:nvPr/>
        </p:nvSpPr>
        <p:spPr>
          <a:xfrm>
            <a:off x="451268" y="225634"/>
            <a:ext cx="1313180" cy="246221"/>
          </a:xfrm>
          <a:prstGeom prst="rect">
            <a:avLst/>
          </a:prstGeom>
        </p:spPr>
        <p:txBody>
          <a:bodyPr wrap="none" anchor="ctr">
            <a:spAutoFit/>
          </a:bodyPr>
          <a:lstStyle/>
          <a:p>
            <a:pPr defTabSz="685800" fontAlgn="auto">
              <a:spcBef>
                <a:spcPts val="0"/>
              </a:spcBef>
              <a:spcAft>
                <a:spcPts val="0"/>
              </a:spcAft>
            </a:pPr>
            <a:r>
              <a:rPr lang="en-US" sz="1000" b="1" dirty="0" smtClean="0">
                <a:solidFill>
                  <a:srgbClr val="333333"/>
                </a:solidFill>
                <a:latin typeface="Meiryo" charset="-128"/>
                <a:ea typeface="Meiryo" charset="-128"/>
                <a:cs typeface="Meiryo" charset="-128"/>
              </a:rPr>
              <a:t>Umbrella</a:t>
            </a:r>
            <a:r>
              <a:rPr lang="ja-JP" altLang="en-US" sz="1000" b="1" dirty="0" smtClean="0">
                <a:solidFill>
                  <a:srgbClr val="333333"/>
                </a:solidFill>
                <a:latin typeface="Meiryo" charset="-128"/>
                <a:ea typeface="Meiryo" charset="-128"/>
                <a:cs typeface="Meiryo" charset="-128"/>
              </a:rPr>
              <a:t>機能紹介</a:t>
            </a:r>
            <a:endParaRPr lang="en-US" sz="1000" b="1" dirty="0">
              <a:solidFill>
                <a:srgbClr val="333333"/>
              </a:solidFill>
              <a:latin typeface="Meiryo" charset="-128"/>
              <a:ea typeface="Meiryo" charset="-128"/>
              <a:cs typeface="Meiryo" charset="-128"/>
            </a:endParaRPr>
          </a:p>
        </p:txBody>
      </p:sp>
      <p:pic>
        <p:nvPicPr>
          <p:cNvPr id="4" name="図 3"/>
          <p:cNvPicPr>
            <a:picLocks noChangeAspect="1"/>
          </p:cNvPicPr>
          <p:nvPr/>
        </p:nvPicPr>
        <p:blipFill>
          <a:blip r:embed="rId3"/>
          <a:stretch>
            <a:fillRect/>
          </a:stretch>
        </p:blipFill>
        <p:spPr>
          <a:xfrm>
            <a:off x="1388745" y="1347788"/>
            <a:ext cx="6366510" cy="3266692"/>
          </a:xfrm>
          <a:prstGeom prst="rect">
            <a:avLst/>
          </a:prstGeom>
        </p:spPr>
      </p:pic>
      <p:sp>
        <p:nvSpPr>
          <p:cNvPr id="6" name="テキスト プレースホルダー 2"/>
          <p:cNvSpPr>
            <a:spLocks noGrp="1"/>
          </p:cNvSpPr>
          <p:nvPr>
            <p:ph type="body" sz="quarter" idx="11"/>
          </p:nvPr>
        </p:nvSpPr>
        <p:spPr>
          <a:xfrm>
            <a:off x="437766" y="869950"/>
            <a:ext cx="8268468" cy="477838"/>
          </a:xfrm>
        </p:spPr>
        <p:txBody>
          <a:bodyPr/>
          <a:lstStyle/>
          <a:p>
            <a:r>
              <a:rPr kumimoji="1" lang="ja-JP" altLang="en-US" dirty="0" smtClean="0">
                <a:solidFill>
                  <a:schemeClr val="tx1">
                    <a:lumMod val="75000"/>
                  </a:schemeClr>
                </a:solidFill>
                <a:latin typeface="Meiryo" charset="-128"/>
                <a:ea typeface="Meiryo" charset="-128"/>
                <a:cs typeface="Meiryo" charset="-128"/>
              </a:rPr>
              <a:t>利用している</a:t>
            </a:r>
            <a:r>
              <a:rPr kumimoji="1" lang="en-US" altLang="ja-JP" dirty="0" smtClean="0">
                <a:solidFill>
                  <a:schemeClr val="tx1">
                    <a:lumMod val="75000"/>
                  </a:schemeClr>
                </a:solidFill>
                <a:latin typeface="Meiryo" charset="-128"/>
                <a:ea typeface="Meiryo" charset="-128"/>
                <a:cs typeface="Meiryo" charset="-128"/>
              </a:rPr>
              <a:t>Web / Cloud</a:t>
            </a:r>
            <a:r>
              <a:rPr kumimoji="1" lang="ja-JP" altLang="en-US" dirty="0" smtClean="0">
                <a:solidFill>
                  <a:schemeClr val="tx1">
                    <a:lumMod val="75000"/>
                  </a:schemeClr>
                </a:solidFill>
                <a:latin typeface="Meiryo" charset="-128"/>
                <a:ea typeface="Meiryo" charset="-128"/>
                <a:cs typeface="Meiryo" charset="-128"/>
              </a:rPr>
              <a:t>アプリケーションを可視化</a:t>
            </a:r>
            <a:endParaRPr kumimoji="1" lang="ja-JP" altLang="en-US" dirty="0">
              <a:solidFill>
                <a:schemeClr val="tx1">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113445401"/>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431" t="18262" r="24068" b="17953"/>
          <a:stretch/>
        </p:blipFill>
        <p:spPr>
          <a:xfrm>
            <a:off x="341202" y="2195963"/>
            <a:ext cx="1324616" cy="1119877"/>
          </a:xfrm>
          <a:prstGeom prst="rect">
            <a:avLst/>
          </a:prstGeom>
        </p:spPr>
      </p:pic>
      <p:cxnSp>
        <p:nvCxnSpPr>
          <p:cNvPr id="28" name="直線コネクタ 27"/>
          <p:cNvCxnSpPr/>
          <p:nvPr/>
        </p:nvCxnSpPr>
        <p:spPr>
          <a:xfrm flipH="1">
            <a:off x="1482811" y="2748544"/>
            <a:ext cx="5732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タイトル 2"/>
          <p:cNvSpPr>
            <a:spLocks noGrp="1"/>
          </p:cNvSpPr>
          <p:nvPr>
            <p:ph type="title"/>
          </p:nvPr>
        </p:nvSpPr>
        <p:spPr>
          <a:xfrm>
            <a:off x="437766" y="242457"/>
            <a:ext cx="8494694" cy="731837"/>
          </a:xfrm>
        </p:spPr>
        <p:txBody>
          <a:bodyPr>
            <a:normAutofit fontScale="90000"/>
          </a:bodyPr>
          <a:lstStyle/>
          <a:p>
            <a:r>
              <a:rPr kumimoji="1" lang="en-US" altLang="ja-JP" dirty="0" smtClean="0">
                <a:solidFill>
                  <a:schemeClr val="tx1"/>
                </a:solidFill>
                <a:latin typeface="Meiryo" charset="-128"/>
                <a:ea typeface="Meiryo" charset="-128"/>
                <a:cs typeface="Meiryo" charset="-128"/>
              </a:rPr>
              <a:t>Cisco Umbrella</a:t>
            </a:r>
            <a:br>
              <a:rPr kumimoji="1" lang="en-US" altLang="ja-JP" dirty="0" smtClean="0">
                <a:solidFill>
                  <a:schemeClr val="tx1"/>
                </a:solidFill>
                <a:latin typeface="Meiryo" charset="-128"/>
                <a:ea typeface="Meiryo" charset="-128"/>
                <a:cs typeface="Meiryo" charset="-128"/>
              </a:rPr>
            </a:br>
            <a:r>
              <a:rPr kumimoji="1" lang="ja-JP" altLang="en-US" sz="2400" dirty="0" smtClean="0">
                <a:solidFill>
                  <a:schemeClr val="tx1"/>
                </a:solidFill>
                <a:latin typeface="Meiryo" charset="-128"/>
                <a:ea typeface="Meiryo" charset="-128"/>
                <a:cs typeface="Meiryo" charset="-128"/>
              </a:rPr>
              <a:t>場所を問わず、安全なインターネット接続を</a:t>
            </a:r>
            <a:endParaRPr kumimoji="1" lang="ja-JP" altLang="en-US" sz="2400" dirty="0">
              <a:solidFill>
                <a:schemeClr val="tx1"/>
              </a:solidFill>
              <a:latin typeface="Meiryo" charset="-128"/>
              <a:ea typeface="Meiryo" charset="-128"/>
              <a:cs typeface="Meiryo" charset="-128"/>
            </a:endParaRPr>
          </a:p>
        </p:txBody>
      </p:sp>
      <p:pic>
        <p:nvPicPr>
          <p:cNvPr id="21" name="図 20"/>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10000" r="90000"/>
                    </a14:imgEffect>
                  </a14:imgLayer>
                </a14:imgProps>
              </a:ext>
            </a:extLst>
          </a:blip>
          <a:srcRect l="19431" t="18262" r="24068" b="17953"/>
          <a:stretch/>
        </p:blipFill>
        <p:spPr>
          <a:xfrm>
            <a:off x="5165724" y="3677103"/>
            <a:ext cx="1324616" cy="1119877"/>
          </a:xfrm>
          <a:prstGeom prst="rect">
            <a:avLst/>
          </a:prstGeom>
        </p:spPr>
      </p:pic>
      <p:cxnSp>
        <p:nvCxnSpPr>
          <p:cNvPr id="22" name="直線コネクタ 21"/>
          <p:cNvCxnSpPr>
            <a:stCxn id="29" idx="0"/>
          </p:cNvCxnSpPr>
          <p:nvPr/>
        </p:nvCxnSpPr>
        <p:spPr>
          <a:xfrm flipV="1">
            <a:off x="2511401" y="3019283"/>
            <a:ext cx="0" cy="657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雲 22"/>
          <p:cNvSpPr/>
          <p:nvPr/>
        </p:nvSpPr>
        <p:spPr>
          <a:xfrm>
            <a:off x="4669173" y="1577676"/>
            <a:ext cx="2925921" cy="1543049"/>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400" fontAlgn="auto">
              <a:spcBef>
                <a:spcPts val="0"/>
              </a:spcBef>
              <a:spcAft>
                <a:spcPts val="0"/>
              </a:spcAft>
            </a:pPr>
            <a:endParaRPr kumimoji="1" lang="ja-JP" altLang="en-US" dirty="0">
              <a:solidFill>
                <a:srgbClr val="676767"/>
              </a:solidFill>
              <a:latin typeface="Meiryo" charset="-128"/>
              <a:ea typeface="Meiryo" charset="-128"/>
              <a:cs typeface="Meiryo" charset="-128"/>
            </a:endParaRPr>
          </a:p>
        </p:txBody>
      </p:sp>
      <p:sp>
        <p:nvSpPr>
          <p:cNvPr id="24" name="雲 23"/>
          <p:cNvSpPr/>
          <p:nvPr/>
        </p:nvSpPr>
        <p:spPr>
          <a:xfrm>
            <a:off x="1908672" y="1772991"/>
            <a:ext cx="2586742" cy="1447750"/>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400" fontAlgn="auto">
              <a:spcBef>
                <a:spcPts val="0"/>
              </a:spcBef>
              <a:spcAft>
                <a:spcPts val="0"/>
              </a:spcAft>
            </a:pPr>
            <a:endParaRPr kumimoji="1" lang="ja-JP" altLang="en-US" dirty="0">
              <a:solidFill>
                <a:srgbClr val="676767"/>
              </a:solidFill>
              <a:latin typeface="Meiryo" charset="-128"/>
              <a:ea typeface="Meiryo" charset="-128"/>
              <a:cs typeface="Meiryo" charset="-128"/>
            </a:endParaRPr>
          </a:p>
        </p:txBody>
      </p:sp>
      <p:sp>
        <p:nvSpPr>
          <p:cNvPr id="25" name="テキスト ボックス 24"/>
          <p:cNvSpPr txBox="1"/>
          <p:nvPr/>
        </p:nvSpPr>
        <p:spPr>
          <a:xfrm>
            <a:off x="5917610" y="2345449"/>
            <a:ext cx="1210589" cy="338554"/>
          </a:xfrm>
          <a:prstGeom prst="rect">
            <a:avLst/>
          </a:prstGeom>
          <a:noFill/>
        </p:spPr>
        <p:txBody>
          <a:bodyPr wrap="none" rtlCol="0">
            <a:spAutoFit/>
          </a:bodyPr>
          <a:lstStyle/>
          <a:p>
            <a:pPr algn="ctr" defTabSz="914400" fontAlgn="auto">
              <a:spcBef>
                <a:spcPts val="0"/>
              </a:spcBef>
              <a:spcAft>
                <a:spcPts val="0"/>
              </a:spcAft>
            </a:pPr>
            <a:r>
              <a:rPr kumimoji="1" lang="ja-JP" altLang="en-US" sz="1600" dirty="0">
                <a:solidFill>
                  <a:srgbClr val="005073"/>
                </a:solidFill>
                <a:latin typeface="Meiryo" charset="-128"/>
                <a:ea typeface="Meiryo" charset="-128"/>
                <a:cs typeface="Meiryo" charset="-128"/>
              </a:rPr>
              <a:t>社内ネット</a:t>
            </a:r>
          </a:p>
        </p:txBody>
      </p:sp>
      <p:sp>
        <p:nvSpPr>
          <p:cNvPr id="26" name="テキスト ボックス 25"/>
          <p:cNvSpPr txBox="1"/>
          <p:nvPr/>
        </p:nvSpPr>
        <p:spPr>
          <a:xfrm>
            <a:off x="1777489" y="2238139"/>
            <a:ext cx="2192123" cy="584775"/>
          </a:xfrm>
          <a:prstGeom prst="rect">
            <a:avLst/>
          </a:prstGeom>
          <a:noFill/>
        </p:spPr>
        <p:txBody>
          <a:bodyPr wrap="square" rtlCol="0">
            <a:spAutoFit/>
          </a:bodyPr>
          <a:lstStyle/>
          <a:p>
            <a:pPr algn="ctr" defTabSz="914400" fontAlgn="auto">
              <a:spcBef>
                <a:spcPts val="0"/>
              </a:spcBef>
              <a:spcAft>
                <a:spcPts val="0"/>
              </a:spcAft>
            </a:pPr>
            <a:r>
              <a:rPr kumimoji="1" lang="ja-JP" altLang="en-US" sz="1600" dirty="0" smtClean="0">
                <a:solidFill>
                  <a:srgbClr val="005073"/>
                </a:solidFill>
                <a:latin typeface="Meiryo" charset="-128"/>
                <a:ea typeface="Meiryo" charset="-128"/>
                <a:cs typeface="Meiryo" charset="-128"/>
              </a:rPr>
              <a:t>インターネット</a:t>
            </a:r>
            <a:endParaRPr kumimoji="1" lang="en-US" altLang="ja-JP" sz="1600" dirty="0" smtClean="0">
              <a:solidFill>
                <a:srgbClr val="005073"/>
              </a:solidFill>
              <a:latin typeface="Meiryo" charset="-128"/>
              <a:ea typeface="Meiryo" charset="-128"/>
              <a:cs typeface="Meiryo" charset="-128"/>
            </a:endParaRPr>
          </a:p>
          <a:p>
            <a:pPr algn="ctr" defTabSz="914400" fontAlgn="auto">
              <a:spcBef>
                <a:spcPts val="0"/>
              </a:spcBef>
              <a:spcAft>
                <a:spcPts val="0"/>
              </a:spcAft>
            </a:pPr>
            <a:r>
              <a:rPr kumimoji="1" lang="ja-JP" altLang="en-US" sz="1600" dirty="0" smtClean="0">
                <a:solidFill>
                  <a:srgbClr val="005073"/>
                </a:solidFill>
                <a:latin typeface="Meiryo" charset="-128"/>
                <a:ea typeface="Meiryo" charset="-128"/>
                <a:cs typeface="Meiryo" charset="-128"/>
              </a:rPr>
              <a:t>・</a:t>
            </a:r>
            <a:r>
              <a:rPr kumimoji="1" lang="en-US" altLang="ja-JP" sz="1600" dirty="0" smtClean="0">
                <a:solidFill>
                  <a:srgbClr val="005073"/>
                </a:solidFill>
                <a:latin typeface="Meiryo" charset="-128"/>
                <a:ea typeface="Meiryo" charset="-128"/>
                <a:cs typeface="Meiryo" charset="-128"/>
              </a:rPr>
              <a:t>4G </a:t>
            </a:r>
            <a:r>
              <a:rPr kumimoji="1" lang="en-US" altLang="ja-JP" sz="1600" dirty="0">
                <a:solidFill>
                  <a:srgbClr val="005073"/>
                </a:solidFill>
                <a:latin typeface="Meiryo" charset="-128"/>
                <a:ea typeface="Meiryo" charset="-128"/>
                <a:cs typeface="Meiryo" charset="-128"/>
              </a:rPr>
              <a:t>/</a:t>
            </a:r>
            <a:r>
              <a:rPr kumimoji="1" lang="ja-JP" altLang="en-US" sz="1600" dirty="0">
                <a:solidFill>
                  <a:srgbClr val="005073"/>
                </a:solidFill>
                <a:latin typeface="Meiryo" charset="-128"/>
                <a:ea typeface="Meiryo" charset="-128"/>
                <a:cs typeface="Meiryo" charset="-128"/>
              </a:rPr>
              <a:t> </a:t>
            </a:r>
            <a:r>
              <a:rPr kumimoji="1" lang="en-US" altLang="ja-JP" sz="1600" dirty="0">
                <a:solidFill>
                  <a:srgbClr val="005073"/>
                </a:solidFill>
                <a:latin typeface="Meiryo" charset="-128"/>
                <a:ea typeface="Meiryo" charset="-128"/>
                <a:cs typeface="Meiryo" charset="-128"/>
              </a:rPr>
              <a:t>LTE</a:t>
            </a:r>
            <a:r>
              <a:rPr kumimoji="1" lang="ja-JP" altLang="en-US" sz="1600" dirty="0">
                <a:solidFill>
                  <a:srgbClr val="005073"/>
                </a:solidFill>
                <a:latin typeface="Meiryo" charset="-128"/>
                <a:ea typeface="Meiryo" charset="-128"/>
                <a:cs typeface="Meiryo" charset="-128"/>
              </a:rPr>
              <a:t>網</a:t>
            </a:r>
          </a:p>
        </p:txBody>
      </p:sp>
      <p:sp>
        <p:nvSpPr>
          <p:cNvPr id="27" name="雲 26"/>
          <p:cNvSpPr/>
          <p:nvPr/>
        </p:nvSpPr>
        <p:spPr>
          <a:xfrm>
            <a:off x="3095973" y="883398"/>
            <a:ext cx="2939353" cy="1305314"/>
          </a:xfrm>
          <a:prstGeom prst="cloud">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400" fontAlgn="auto">
              <a:spcBef>
                <a:spcPts val="0"/>
              </a:spcBef>
              <a:spcAft>
                <a:spcPts val="0"/>
              </a:spcAft>
            </a:pPr>
            <a:endParaRPr kumimoji="1" lang="ja-JP" altLang="en-US" dirty="0">
              <a:solidFill>
                <a:srgbClr val="676767"/>
              </a:solidFill>
              <a:latin typeface="Meiryo" charset="-128"/>
              <a:ea typeface="Meiryo" charset="-128"/>
              <a:cs typeface="Meiryo" charset="-128"/>
            </a:endParaRPr>
          </a:p>
        </p:txBody>
      </p:sp>
      <p:pic>
        <p:nvPicPr>
          <p:cNvPr id="29" name="図 2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431" t="18262" r="24068" b="17953"/>
          <a:stretch/>
        </p:blipFill>
        <p:spPr>
          <a:xfrm>
            <a:off x="1849093" y="3677103"/>
            <a:ext cx="1324616" cy="1119877"/>
          </a:xfrm>
          <a:prstGeom prst="rect">
            <a:avLst/>
          </a:prstGeom>
        </p:spPr>
      </p:pic>
      <p:cxnSp>
        <p:nvCxnSpPr>
          <p:cNvPr id="30" name="直線コネクタ 29"/>
          <p:cNvCxnSpPr>
            <a:endCxn id="21" idx="0"/>
          </p:cNvCxnSpPr>
          <p:nvPr/>
        </p:nvCxnSpPr>
        <p:spPr>
          <a:xfrm>
            <a:off x="5828032" y="3019283"/>
            <a:ext cx="0" cy="657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136055" y="3402339"/>
            <a:ext cx="595035" cy="338554"/>
          </a:xfrm>
          <a:prstGeom prst="rect">
            <a:avLst/>
          </a:prstGeom>
          <a:noFill/>
        </p:spPr>
        <p:txBody>
          <a:bodyPr wrap="none" rtlCol="0">
            <a:spAutoFit/>
          </a:bodyPr>
          <a:lstStyle/>
          <a:p>
            <a:pPr defTabSz="914400" fontAlgn="auto">
              <a:spcBef>
                <a:spcPts val="0"/>
              </a:spcBef>
              <a:spcAft>
                <a:spcPts val="0"/>
              </a:spcAft>
            </a:pPr>
            <a:r>
              <a:rPr kumimoji="1" lang="ja-JP" altLang="en-US" sz="1600">
                <a:solidFill>
                  <a:srgbClr val="00BCEB"/>
                </a:solidFill>
                <a:latin typeface="Meiryo" charset="-128"/>
                <a:ea typeface="Meiryo" charset="-128"/>
                <a:cs typeface="Meiryo" charset="-128"/>
              </a:rPr>
              <a:t>社内</a:t>
            </a:r>
            <a:endParaRPr kumimoji="1" lang="ja-JP" altLang="en-US" sz="1600" dirty="0">
              <a:solidFill>
                <a:srgbClr val="00BCEB"/>
              </a:solidFill>
              <a:latin typeface="Meiryo" charset="-128"/>
              <a:ea typeface="Meiryo" charset="-128"/>
              <a:cs typeface="Meiryo" charset="-128"/>
            </a:endParaRPr>
          </a:p>
        </p:txBody>
      </p:sp>
      <p:sp>
        <p:nvSpPr>
          <p:cNvPr id="32" name="テキスト ボックス 31"/>
          <p:cNvSpPr txBox="1"/>
          <p:nvPr/>
        </p:nvSpPr>
        <p:spPr>
          <a:xfrm>
            <a:off x="2996453" y="3452098"/>
            <a:ext cx="595035" cy="338554"/>
          </a:xfrm>
          <a:prstGeom prst="rect">
            <a:avLst/>
          </a:prstGeom>
          <a:noFill/>
        </p:spPr>
        <p:txBody>
          <a:bodyPr wrap="none" rtlCol="0">
            <a:spAutoFit/>
          </a:bodyPr>
          <a:lstStyle/>
          <a:p>
            <a:pPr defTabSz="914400" fontAlgn="auto">
              <a:spcBef>
                <a:spcPts val="0"/>
              </a:spcBef>
              <a:spcAft>
                <a:spcPts val="0"/>
              </a:spcAft>
            </a:pPr>
            <a:r>
              <a:rPr kumimoji="1" lang="ja-JP" altLang="en-US" sz="1600">
                <a:solidFill>
                  <a:srgbClr val="00BCEB"/>
                </a:solidFill>
                <a:latin typeface="Meiryo" charset="-128"/>
                <a:ea typeface="Meiryo" charset="-128"/>
                <a:cs typeface="Meiryo" charset="-128"/>
              </a:rPr>
              <a:t>社外</a:t>
            </a:r>
            <a:endParaRPr kumimoji="1" lang="ja-JP" altLang="en-US" sz="1600" dirty="0">
              <a:solidFill>
                <a:srgbClr val="00BCEB"/>
              </a:solidFill>
              <a:latin typeface="Meiryo" charset="-128"/>
              <a:ea typeface="Meiryo" charset="-128"/>
              <a:cs typeface="Meiryo" charset="-128"/>
            </a:endParaRPr>
          </a:p>
        </p:txBody>
      </p:sp>
      <p:sp>
        <p:nvSpPr>
          <p:cNvPr id="50" name="上下矢印 53"/>
          <p:cNvSpPr/>
          <p:nvPr/>
        </p:nvSpPr>
        <p:spPr>
          <a:xfrm rot="16200000">
            <a:off x="3938781" y="3276280"/>
            <a:ext cx="471488" cy="1982402"/>
          </a:xfrm>
          <a:prstGeom prst="up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kumimoji="1" lang="ja-JP" altLang="en-US" dirty="0">
              <a:solidFill>
                <a:srgbClr val="FFFFFF"/>
              </a:solidFill>
              <a:latin typeface="Meiryo" charset="-128"/>
              <a:ea typeface="Meiryo" charset="-128"/>
              <a:cs typeface="Meiryo" charset="-128"/>
            </a:endParaRPr>
          </a:p>
        </p:txBody>
      </p:sp>
      <p:sp>
        <p:nvSpPr>
          <p:cNvPr id="52" name="円弧 51"/>
          <p:cNvSpPr/>
          <p:nvPr/>
        </p:nvSpPr>
        <p:spPr>
          <a:xfrm rot="16200000">
            <a:off x="4264187" y="3536989"/>
            <a:ext cx="2213123" cy="1692085"/>
          </a:xfrm>
          <a:prstGeom prst="arc">
            <a:avLst>
              <a:gd name="adj1" fmla="val 14565585"/>
              <a:gd name="adj2" fmla="val 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a:spcBef>
                <a:spcPts val="0"/>
              </a:spcBef>
              <a:spcAft>
                <a:spcPts val="0"/>
              </a:spcAft>
            </a:pPr>
            <a:endParaRPr kumimoji="1" lang="ja-JP" altLang="en-US">
              <a:solidFill>
                <a:srgbClr val="676767"/>
              </a:solidFill>
              <a:latin typeface="Meiryo" charset="-128"/>
              <a:ea typeface="Meiryo" charset="-128"/>
              <a:cs typeface="Meiryo" charset="-128"/>
            </a:endParaRPr>
          </a:p>
        </p:txBody>
      </p:sp>
      <p:sp>
        <p:nvSpPr>
          <p:cNvPr id="54" name="円弧 53"/>
          <p:cNvSpPr/>
          <p:nvPr/>
        </p:nvSpPr>
        <p:spPr>
          <a:xfrm rot="5400000" flipH="1">
            <a:off x="2116078" y="3536989"/>
            <a:ext cx="2213123" cy="1692085"/>
          </a:xfrm>
          <a:prstGeom prst="arc">
            <a:avLst>
              <a:gd name="adj1" fmla="val 14565585"/>
              <a:gd name="adj2" fmla="val 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a:spcBef>
                <a:spcPts val="0"/>
              </a:spcBef>
              <a:spcAft>
                <a:spcPts val="0"/>
              </a:spcAft>
            </a:pPr>
            <a:endParaRPr kumimoji="1" lang="ja-JP" altLang="en-US">
              <a:solidFill>
                <a:srgbClr val="676767"/>
              </a:solidFill>
              <a:latin typeface="Meiryo" charset="-128"/>
              <a:ea typeface="Meiryo" charset="-128"/>
              <a:cs typeface="Meiryo" charset="-128"/>
            </a:endParaRPr>
          </a:p>
        </p:txBody>
      </p:sp>
      <p:sp>
        <p:nvSpPr>
          <p:cNvPr id="2" name="テキスト ボックス 1"/>
          <p:cNvSpPr txBox="1"/>
          <p:nvPr/>
        </p:nvSpPr>
        <p:spPr>
          <a:xfrm>
            <a:off x="578579" y="4214343"/>
            <a:ext cx="1569661" cy="646331"/>
          </a:xfrm>
          <a:prstGeom prst="rect">
            <a:avLst/>
          </a:prstGeom>
          <a:noFill/>
        </p:spPr>
        <p:txBody>
          <a:bodyPr wrap="none" rtlCol="0">
            <a:spAutoFit/>
          </a:bodyPr>
          <a:lstStyle/>
          <a:p>
            <a:pPr algn="ctr" defTabSz="914400" fontAlgn="auto">
              <a:spcBef>
                <a:spcPts val="0"/>
              </a:spcBef>
              <a:spcAft>
                <a:spcPts val="0"/>
              </a:spcAft>
            </a:pPr>
            <a:r>
              <a:rPr kumimoji="1" lang="ja-JP" altLang="en-US" smtClean="0">
                <a:solidFill>
                  <a:srgbClr val="676767"/>
                </a:solidFill>
                <a:latin typeface="Meiryo" charset="-128"/>
                <a:ea typeface="Meiryo" charset="-128"/>
                <a:cs typeface="Meiryo" charset="-128"/>
              </a:rPr>
              <a:t>自宅・カフェ</a:t>
            </a:r>
            <a:endParaRPr kumimoji="1" lang="en-US" altLang="ja-JP" dirty="0" smtClean="0">
              <a:solidFill>
                <a:srgbClr val="676767"/>
              </a:solidFill>
              <a:latin typeface="Meiryo" charset="-128"/>
              <a:ea typeface="Meiryo" charset="-128"/>
              <a:cs typeface="Meiryo" charset="-128"/>
            </a:endParaRPr>
          </a:p>
          <a:p>
            <a:pPr algn="ctr" defTabSz="914400" fontAlgn="auto">
              <a:spcBef>
                <a:spcPts val="0"/>
              </a:spcBef>
              <a:spcAft>
                <a:spcPts val="0"/>
              </a:spcAft>
            </a:pPr>
            <a:r>
              <a:rPr kumimoji="1" lang="ja-JP" altLang="en-US" dirty="0" smtClean="0">
                <a:solidFill>
                  <a:srgbClr val="676767"/>
                </a:solidFill>
                <a:latin typeface="Meiryo" charset="-128"/>
                <a:ea typeface="Meiryo" charset="-128"/>
                <a:cs typeface="Meiryo" charset="-128"/>
              </a:rPr>
              <a:t>外出先</a:t>
            </a:r>
          </a:p>
        </p:txBody>
      </p:sp>
      <p:sp>
        <p:nvSpPr>
          <p:cNvPr id="19" name="テキスト ボックス 18"/>
          <p:cNvSpPr txBox="1"/>
          <p:nvPr/>
        </p:nvSpPr>
        <p:spPr>
          <a:xfrm>
            <a:off x="6302342" y="3749632"/>
            <a:ext cx="2135521" cy="646331"/>
          </a:xfrm>
          <a:prstGeom prst="rect">
            <a:avLst/>
          </a:prstGeom>
          <a:noFill/>
        </p:spPr>
        <p:txBody>
          <a:bodyPr wrap="none" rtlCol="0">
            <a:spAutoFit/>
          </a:bodyPr>
          <a:lstStyle/>
          <a:p>
            <a:pPr algn="ctr" defTabSz="914400" fontAlgn="auto">
              <a:spcBef>
                <a:spcPts val="0"/>
              </a:spcBef>
              <a:spcAft>
                <a:spcPts val="0"/>
              </a:spcAft>
            </a:pPr>
            <a:r>
              <a:rPr kumimoji="1" lang="ja-JP" altLang="en-US" dirty="0" smtClean="0">
                <a:solidFill>
                  <a:srgbClr val="676767"/>
                </a:solidFill>
                <a:latin typeface="Meiryo" charset="-128"/>
                <a:ea typeface="Meiryo" charset="-128"/>
                <a:cs typeface="Meiryo" charset="-128"/>
              </a:rPr>
              <a:t>オフィス</a:t>
            </a:r>
            <a:endParaRPr kumimoji="1" lang="en-US" altLang="ja-JP" dirty="0" smtClean="0">
              <a:solidFill>
                <a:srgbClr val="676767"/>
              </a:solidFill>
              <a:latin typeface="Meiryo" charset="-128"/>
              <a:ea typeface="Meiryo" charset="-128"/>
              <a:cs typeface="Meiryo" charset="-128"/>
            </a:endParaRPr>
          </a:p>
          <a:p>
            <a:pPr algn="ctr" defTabSz="914400" fontAlgn="auto">
              <a:spcBef>
                <a:spcPts val="0"/>
              </a:spcBef>
              <a:spcAft>
                <a:spcPts val="0"/>
              </a:spcAft>
            </a:pPr>
            <a:r>
              <a:rPr kumimoji="1" lang="ja-JP" altLang="en-US" dirty="0" smtClean="0">
                <a:solidFill>
                  <a:srgbClr val="676767"/>
                </a:solidFill>
                <a:latin typeface="Meiryo" charset="-128"/>
                <a:ea typeface="Meiryo" charset="-128"/>
                <a:cs typeface="Meiryo" charset="-128"/>
              </a:rPr>
              <a:t>事業所・支社</a:t>
            </a:r>
            <a:r>
              <a:rPr kumimoji="1" lang="en-US" altLang="ja-JP" dirty="0">
                <a:solidFill>
                  <a:srgbClr val="676767"/>
                </a:solidFill>
                <a:latin typeface="Meiryo" charset="-128"/>
                <a:ea typeface="Meiryo" charset="-128"/>
                <a:cs typeface="Meiryo" charset="-128"/>
              </a:rPr>
              <a:t>/</a:t>
            </a:r>
            <a:r>
              <a:rPr kumimoji="1" lang="ja-JP" altLang="en-US" dirty="0" smtClean="0">
                <a:solidFill>
                  <a:srgbClr val="676767"/>
                </a:solidFill>
                <a:latin typeface="Meiryo" charset="-128"/>
                <a:ea typeface="Meiryo" charset="-128"/>
                <a:cs typeface="Meiryo" charset="-128"/>
              </a:rPr>
              <a:t>支店</a:t>
            </a:r>
          </a:p>
        </p:txBody>
      </p:sp>
      <p:sp>
        <p:nvSpPr>
          <p:cNvPr id="9" name="円柱 8"/>
          <p:cNvSpPr/>
          <p:nvPr/>
        </p:nvSpPr>
        <p:spPr>
          <a:xfrm rot="4610961" flipH="1">
            <a:off x="2776009" y="304669"/>
            <a:ext cx="45719" cy="3455093"/>
          </a:xfrm>
          <a:prstGeom prst="can">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fontAlgn="auto">
              <a:spcBef>
                <a:spcPts val="0"/>
              </a:spcBef>
              <a:spcAft>
                <a:spcPts val="0"/>
              </a:spcAft>
            </a:pPr>
            <a:endParaRPr kumimoji="1" lang="ja-JP" altLang="en-US" dirty="0" smtClean="0">
              <a:solidFill>
                <a:srgbClr val="FFFFFF"/>
              </a:solidFill>
              <a:latin typeface="Meiryo" charset="-128"/>
              <a:ea typeface="Meiryo" charset="-128"/>
              <a:cs typeface="Meiryo" charset="-128"/>
            </a:endParaRPr>
          </a:p>
        </p:txBody>
      </p:sp>
      <p:sp>
        <p:nvSpPr>
          <p:cNvPr id="10" name="テキスト ボックス 9"/>
          <p:cNvSpPr txBox="1"/>
          <p:nvPr/>
        </p:nvSpPr>
        <p:spPr>
          <a:xfrm rot="20829536">
            <a:off x="1726316" y="1925460"/>
            <a:ext cx="803425" cy="276999"/>
          </a:xfrm>
          <a:prstGeom prst="rect">
            <a:avLst/>
          </a:prstGeom>
          <a:noFill/>
        </p:spPr>
        <p:txBody>
          <a:bodyPr wrap="none" rtlCol="0">
            <a:spAutoFit/>
          </a:bodyPr>
          <a:lstStyle/>
          <a:p>
            <a:pPr defTabSz="914400" fontAlgn="auto">
              <a:spcBef>
                <a:spcPts val="0"/>
              </a:spcBef>
              <a:spcAft>
                <a:spcPts val="0"/>
              </a:spcAft>
            </a:pPr>
            <a:r>
              <a:rPr kumimoji="1" lang="en-US" altLang="ja-JP" sz="1200" dirty="0" smtClean="0">
                <a:solidFill>
                  <a:srgbClr val="676767"/>
                </a:solidFill>
                <a:latin typeface="Meiryo" charset="-128"/>
                <a:ea typeface="Meiryo" charset="-128"/>
                <a:cs typeface="Meiryo" charset="-128"/>
              </a:rPr>
              <a:t>VPN</a:t>
            </a:r>
            <a:r>
              <a:rPr kumimoji="1" lang="ja-JP" altLang="en-US" sz="1200" dirty="0" smtClean="0">
                <a:solidFill>
                  <a:srgbClr val="676767"/>
                </a:solidFill>
                <a:latin typeface="Meiryo" charset="-128"/>
                <a:ea typeface="Meiryo" charset="-128"/>
                <a:cs typeface="Meiryo" charset="-128"/>
              </a:rPr>
              <a:t>接続</a:t>
            </a:r>
          </a:p>
        </p:txBody>
      </p:sp>
      <p:sp>
        <p:nvSpPr>
          <p:cNvPr id="33" name="円柱 32"/>
          <p:cNvSpPr/>
          <p:nvPr/>
        </p:nvSpPr>
        <p:spPr>
          <a:xfrm rot="2364999" flipH="1">
            <a:off x="3468632" y="1447635"/>
            <a:ext cx="53380" cy="2788079"/>
          </a:xfrm>
          <a:prstGeom prst="can">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fontAlgn="auto">
              <a:spcBef>
                <a:spcPts val="0"/>
              </a:spcBef>
              <a:spcAft>
                <a:spcPts val="0"/>
              </a:spcAft>
            </a:pPr>
            <a:endParaRPr kumimoji="1" lang="ja-JP" altLang="en-US" dirty="0" smtClean="0">
              <a:solidFill>
                <a:srgbClr val="FFFFFF"/>
              </a:solidFill>
              <a:latin typeface="Meiryo" charset="-128"/>
              <a:ea typeface="Meiryo" charset="-128"/>
              <a:cs typeface="Meiryo" charset="-128"/>
            </a:endParaRPr>
          </a:p>
        </p:txBody>
      </p:sp>
      <p:grpSp>
        <p:nvGrpSpPr>
          <p:cNvPr id="65" name="図形グループ 64"/>
          <p:cNvGrpSpPr/>
          <p:nvPr/>
        </p:nvGrpSpPr>
        <p:grpSpPr>
          <a:xfrm>
            <a:off x="239023" y="1680662"/>
            <a:ext cx="1520353" cy="1097999"/>
            <a:chOff x="239023" y="1680662"/>
            <a:chExt cx="1520353" cy="1097999"/>
          </a:xfrm>
        </p:grpSpPr>
        <p:sp>
          <p:nvSpPr>
            <p:cNvPr id="7" name="テキスト ボックス 6"/>
            <p:cNvSpPr txBox="1"/>
            <p:nvPr/>
          </p:nvSpPr>
          <p:spPr>
            <a:xfrm>
              <a:off x="239023" y="1680662"/>
              <a:ext cx="1520353" cy="584775"/>
            </a:xfrm>
            <a:prstGeom prst="rect">
              <a:avLst/>
            </a:prstGeom>
            <a:noFill/>
          </p:spPr>
          <p:txBody>
            <a:bodyPr wrap="none" rtlCol="0">
              <a:spAutoFit/>
            </a:bodyPr>
            <a:lstStyle/>
            <a:p>
              <a:pPr algn="ctr" defTabSz="914400" fontAlgn="auto">
                <a:spcBef>
                  <a:spcPts val="0"/>
                </a:spcBef>
                <a:spcAft>
                  <a:spcPts val="0"/>
                </a:spcAft>
              </a:pPr>
              <a:r>
                <a:rPr kumimoji="1" lang="en-US" altLang="ja-JP" sz="1200" dirty="0" smtClean="0">
                  <a:solidFill>
                    <a:srgbClr val="676767"/>
                  </a:solidFill>
                  <a:latin typeface="Meiryo" charset="-128"/>
                  <a:ea typeface="Meiryo" charset="-128"/>
                  <a:cs typeface="Meiryo" charset="-128"/>
                </a:rPr>
                <a:t>Cisco AnyConnect</a:t>
              </a:r>
            </a:p>
            <a:p>
              <a:pPr algn="ctr" defTabSz="914400" fontAlgn="auto">
                <a:spcBef>
                  <a:spcPts val="0"/>
                </a:spcBef>
                <a:spcAft>
                  <a:spcPts val="0"/>
                </a:spcAft>
              </a:pPr>
              <a:r>
                <a:rPr kumimoji="1" lang="ja-JP" altLang="en-US" sz="1000" dirty="0" smtClean="0">
                  <a:solidFill>
                    <a:srgbClr val="676767"/>
                  </a:solidFill>
                  <a:latin typeface="Meiryo" charset="-128"/>
                  <a:ea typeface="Meiryo" charset="-128"/>
                  <a:cs typeface="Meiryo" charset="-128"/>
                </a:rPr>
                <a:t>クライアント</a:t>
              </a:r>
              <a:endParaRPr kumimoji="1" lang="en-US" altLang="ja-JP" sz="1000" dirty="0" smtClean="0">
                <a:solidFill>
                  <a:srgbClr val="676767"/>
                </a:solidFill>
                <a:latin typeface="Meiryo" charset="-128"/>
                <a:ea typeface="Meiryo" charset="-128"/>
                <a:cs typeface="Meiryo" charset="-128"/>
              </a:endParaRPr>
            </a:p>
            <a:p>
              <a:pPr algn="ctr" defTabSz="914400" fontAlgn="auto">
                <a:spcBef>
                  <a:spcPts val="0"/>
                </a:spcBef>
                <a:spcAft>
                  <a:spcPts val="0"/>
                </a:spcAft>
              </a:pPr>
              <a:r>
                <a:rPr kumimoji="1" lang="ja-JP" altLang="en-US" sz="1000" dirty="0" smtClean="0">
                  <a:solidFill>
                    <a:srgbClr val="676767"/>
                  </a:solidFill>
                  <a:latin typeface="Meiryo" charset="-128"/>
                  <a:ea typeface="Meiryo" charset="-128"/>
                  <a:cs typeface="Meiryo" charset="-128"/>
                </a:rPr>
                <a:t>ソフトウェア</a:t>
              </a:r>
              <a:endParaRPr kumimoji="1" lang="en-US" altLang="ja-JP" sz="1000" dirty="0" smtClean="0">
                <a:solidFill>
                  <a:srgbClr val="676767"/>
                </a:solidFill>
                <a:latin typeface="Meiryo" charset="-128"/>
                <a:ea typeface="Meiryo" charset="-128"/>
                <a:cs typeface="Meiryo" charset="-128"/>
              </a:endParaRPr>
            </a:p>
          </p:txBody>
        </p:sp>
        <p:pic>
          <p:nvPicPr>
            <p:cNvPr id="8" name="図 7"/>
            <p:cNvPicPr>
              <a:picLocks noChangeAspect="1"/>
            </p:cNvPicPr>
            <p:nvPr/>
          </p:nvPicPr>
          <p:blipFill>
            <a:blip r:embed="rId6">
              <a:extLst>
                <a:ext uri="{BEBA8EAE-BF5A-486C-A8C5-ECC9F3942E4B}">
                  <a14:imgProps xmlns:a14="http://schemas.microsoft.com/office/drawing/2010/main">
                    <a14:imgLayer r:embed="rId7">
                      <a14:imgEffect>
                        <a14:backgroundRemoval t="1370" b="93151" l="0" r="93671"/>
                      </a14:imgEffect>
                    </a14:imgLayer>
                  </a14:imgProps>
                </a:ext>
                <a:ext uri="{28A0092B-C50C-407E-A947-70E740481C1C}">
                  <a14:useLocalDpi xmlns:a14="http://schemas.microsoft.com/office/drawing/2010/main" val="0"/>
                </a:ext>
              </a:extLst>
            </a:blip>
            <a:stretch>
              <a:fillRect/>
            </a:stretch>
          </p:blipFill>
          <p:spPr>
            <a:xfrm>
              <a:off x="746114" y="2282428"/>
              <a:ext cx="537019" cy="496233"/>
            </a:xfrm>
            <a:prstGeom prst="rect">
              <a:avLst/>
            </a:prstGeom>
          </p:spPr>
        </p:pic>
      </p:grpSp>
      <p:sp>
        <p:nvSpPr>
          <p:cNvPr id="34" name="テキスト ボックス 33"/>
          <p:cNvSpPr txBox="1"/>
          <p:nvPr/>
        </p:nvSpPr>
        <p:spPr>
          <a:xfrm rot="18453289">
            <a:off x="2583663" y="3101641"/>
            <a:ext cx="803425" cy="276999"/>
          </a:xfrm>
          <a:prstGeom prst="rect">
            <a:avLst/>
          </a:prstGeom>
          <a:noFill/>
        </p:spPr>
        <p:txBody>
          <a:bodyPr wrap="none" rtlCol="0">
            <a:spAutoFit/>
          </a:bodyPr>
          <a:lstStyle/>
          <a:p>
            <a:pPr defTabSz="914400" fontAlgn="auto">
              <a:spcBef>
                <a:spcPts val="0"/>
              </a:spcBef>
              <a:spcAft>
                <a:spcPts val="0"/>
              </a:spcAft>
            </a:pPr>
            <a:r>
              <a:rPr kumimoji="1" lang="en-US" altLang="ja-JP" sz="1200" dirty="0" smtClean="0">
                <a:solidFill>
                  <a:srgbClr val="676767"/>
                </a:solidFill>
                <a:latin typeface="Meiryo" charset="-128"/>
                <a:ea typeface="Meiryo" charset="-128"/>
                <a:cs typeface="Meiryo" charset="-128"/>
              </a:rPr>
              <a:t>VPN</a:t>
            </a:r>
            <a:r>
              <a:rPr kumimoji="1" lang="ja-JP" altLang="en-US" sz="1200" dirty="0" smtClean="0">
                <a:solidFill>
                  <a:srgbClr val="676767"/>
                </a:solidFill>
                <a:latin typeface="Meiryo" charset="-128"/>
                <a:ea typeface="Meiryo" charset="-128"/>
                <a:cs typeface="Meiryo" charset="-128"/>
              </a:rPr>
              <a:t>接続</a:t>
            </a:r>
          </a:p>
        </p:txBody>
      </p:sp>
      <p:sp>
        <p:nvSpPr>
          <p:cNvPr id="14" name="円柱 13"/>
          <p:cNvSpPr/>
          <p:nvPr/>
        </p:nvSpPr>
        <p:spPr>
          <a:xfrm>
            <a:off x="4990131" y="1943595"/>
            <a:ext cx="509838" cy="328910"/>
          </a:xfrm>
          <a:prstGeom prst="can">
            <a:avLst>
              <a:gd name="adj" fmla="val 50000"/>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auto">
              <a:spcBef>
                <a:spcPts val="0"/>
              </a:spcBef>
              <a:spcAft>
                <a:spcPts val="0"/>
              </a:spcAft>
            </a:pPr>
            <a:endParaRPr kumimoji="1" lang="ja-JP" altLang="en-US" dirty="0" smtClean="0">
              <a:solidFill>
                <a:srgbClr val="FFFFFF"/>
              </a:solidFill>
              <a:latin typeface="Meiryo" charset="-128"/>
              <a:ea typeface="Meiryo" charset="-128"/>
              <a:cs typeface="Meiryo" charset="-128"/>
            </a:endParaRPr>
          </a:p>
        </p:txBody>
      </p:sp>
      <p:sp>
        <p:nvSpPr>
          <p:cNvPr id="35" name="直方体 34"/>
          <p:cNvSpPr/>
          <p:nvPr/>
        </p:nvSpPr>
        <p:spPr>
          <a:xfrm>
            <a:off x="5225571" y="2496866"/>
            <a:ext cx="637090" cy="374275"/>
          </a:xfrm>
          <a:prstGeom prst="cub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kumimoji="1" lang="en-US" altLang="ja-JP" sz="1400" smtClean="0">
                <a:solidFill>
                  <a:srgbClr val="FFFFFF"/>
                </a:solidFill>
                <a:latin typeface="Meiryo" charset="-128"/>
                <a:ea typeface="Meiryo" charset="-128"/>
                <a:cs typeface="Meiryo" charset="-128"/>
              </a:rPr>
              <a:t>DNS</a:t>
            </a:r>
            <a:endParaRPr kumimoji="1" lang="ja-JP" altLang="en-US" sz="1400" dirty="0" smtClean="0">
              <a:solidFill>
                <a:srgbClr val="FFFFFF"/>
              </a:solidFill>
              <a:latin typeface="Meiryo" charset="-128"/>
              <a:ea typeface="Meiryo" charset="-128"/>
              <a:cs typeface="Meiryo" charset="-128"/>
            </a:endParaRPr>
          </a:p>
        </p:txBody>
      </p:sp>
      <p:cxnSp>
        <p:nvCxnSpPr>
          <p:cNvPr id="16" name="カギ線コネクタ 15"/>
          <p:cNvCxnSpPr>
            <a:stCxn id="35" idx="0"/>
            <a:endCxn id="14" idx="4"/>
          </p:cNvCxnSpPr>
          <p:nvPr/>
        </p:nvCxnSpPr>
        <p:spPr>
          <a:xfrm rot="16200000" flipV="1">
            <a:off x="5351027" y="2256992"/>
            <a:ext cx="388816" cy="90931"/>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8" name="カギ線コネクタ 37"/>
          <p:cNvCxnSpPr>
            <a:stCxn id="14" idx="1"/>
            <a:endCxn id="12" idx="4"/>
          </p:cNvCxnSpPr>
          <p:nvPr/>
        </p:nvCxnSpPr>
        <p:spPr>
          <a:xfrm rot="16200000" flipV="1">
            <a:off x="4955582" y="1654126"/>
            <a:ext cx="194034" cy="384903"/>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6" name="角丸四角形吹き出し 35"/>
          <p:cNvSpPr/>
          <p:nvPr/>
        </p:nvSpPr>
        <p:spPr>
          <a:xfrm>
            <a:off x="4055479" y="2344251"/>
            <a:ext cx="1120814" cy="423383"/>
          </a:xfrm>
          <a:prstGeom prst="wedgeRoundRectCallout">
            <a:avLst>
              <a:gd name="adj1" fmla="val 46318"/>
              <a:gd name="adj2" fmla="val -95294"/>
              <a:gd name="adj3" fmla="val 16667"/>
            </a:avLst>
          </a:prstGeom>
          <a:ln/>
        </p:spPr>
        <p:style>
          <a:lnRef idx="2">
            <a:schemeClr val="accent4"/>
          </a:lnRef>
          <a:fillRef idx="1">
            <a:schemeClr val="lt1"/>
          </a:fillRef>
          <a:effectRef idx="0">
            <a:schemeClr val="accent4"/>
          </a:effectRef>
          <a:fontRef idx="minor">
            <a:schemeClr val="dk1"/>
          </a:fontRef>
        </p:style>
        <p:txBody>
          <a:bodyPr wrap="none" lIns="36000" rIns="36000" rtlCol="0" anchor="ctr"/>
          <a:lstStyle/>
          <a:p>
            <a:pPr algn="ctr" defTabSz="914400" fontAlgn="auto">
              <a:spcBef>
                <a:spcPts val="0"/>
              </a:spcBef>
              <a:spcAft>
                <a:spcPts val="0"/>
              </a:spcAft>
            </a:pPr>
            <a:r>
              <a:rPr kumimoji="1" lang="ja-JP" altLang="en-US" sz="1200" dirty="0" smtClean="0">
                <a:solidFill>
                  <a:srgbClr val="676767"/>
                </a:solidFill>
                <a:latin typeface="Meiryo" charset="-128"/>
                <a:ea typeface="Meiryo" charset="-128"/>
                <a:cs typeface="Meiryo" charset="-128"/>
              </a:rPr>
              <a:t>ルータ・</a:t>
            </a:r>
            <a:r>
              <a:rPr kumimoji="1" lang="en-US" altLang="ja-JP" sz="1200" dirty="0" smtClean="0">
                <a:solidFill>
                  <a:srgbClr val="676767"/>
                </a:solidFill>
                <a:latin typeface="Meiryo" charset="-128"/>
                <a:ea typeface="Meiryo" charset="-128"/>
                <a:cs typeface="Meiryo" charset="-128"/>
              </a:rPr>
              <a:t>IPS</a:t>
            </a:r>
          </a:p>
          <a:p>
            <a:pPr algn="ctr" defTabSz="914400" fontAlgn="auto">
              <a:spcBef>
                <a:spcPts val="0"/>
              </a:spcBef>
              <a:spcAft>
                <a:spcPts val="0"/>
              </a:spcAft>
            </a:pPr>
            <a:r>
              <a:rPr kumimoji="1" lang="ja-JP" altLang="en-US" sz="1200" dirty="0" smtClean="0">
                <a:solidFill>
                  <a:srgbClr val="676767"/>
                </a:solidFill>
                <a:latin typeface="Meiryo" charset="-128"/>
                <a:ea typeface="Meiryo" charset="-128"/>
                <a:cs typeface="Meiryo" charset="-128"/>
              </a:rPr>
              <a:t>（</a:t>
            </a:r>
            <a:r>
              <a:rPr kumimoji="1" lang="en-US" altLang="ja-JP" sz="1200" dirty="0" smtClean="0">
                <a:solidFill>
                  <a:srgbClr val="676767"/>
                </a:solidFill>
                <a:latin typeface="Meiryo" charset="-128"/>
                <a:ea typeface="Meiryo" charset="-128"/>
                <a:cs typeface="Meiryo" charset="-128"/>
              </a:rPr>
              <a:t>DNS</a:t>
            </a:r>
            <a:r>
              <a:rPr kumimoji="1" lang="ja-JP" altLang="en-US" sz="1200" dirty="0" smtClean="0">
                <a:solidFill>
                  <a:srgbClr val="676767"/>
                </a:solidFill>
                <a:latin typeface="Meiryo" charset="-128"/>
                <a:ea typeface="Meiryo" charset="-128"/>
                <a:cs typeface="Meiryo" charset="-128"/>
              </a:rPr>
              <a:t>リレー）</a:t>
            </a:r>
          </a:p>
        </p:txBody>
      </p:sp>
      <p:cxnSp>
        <p:nvCxnSpPr>
          <p:cNvPr id="39" name="曲線コネクタ 38"/>
          <p:cNvCxnSpPr>
            <a:stCxn id="21" idx="0"/>
            <a:endCxn id="12" idx="5"/>
          </p:cNvCxnSpPr>
          <p:nvPr/>
        </p:nvCxnSpPr>
        <p:spPr>
          <a:xfrm rot="16200000" flipV="1">
            <a:off x="4380319" y="2229390"/>
            <a:ext cx="2021111" cy="874316"/>
          </a:xfrm>
          <a:prstGeom prst="curvedConnector2">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45" name="図 44"/>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10000" r="90000"/>
                    </a14:imgEffect>
                  </a14:imgLayer>
                </a14:imgProps>
              </a:ext>
            </a:extLst>
          </a:blip>
          <a:srcRect l="19431" t="18262" r="24068" b="17953"/>
          <a:stretch/>
        </p:blipFill>
        <p:spPr>
          <a:xfrm>
            <a:off x="7487293" y="1888127"/>
            <a:ext cx="794319" cy="671545"/>
          </a:xfrm>
          <a:prstGeom prst="rect">
            <a:avLst/>
          </a:prstGeom>
        </p:spPr>
      </p:pic>
      <p:grpSp>
        <p:nvGrpSpPr>
          <p:cNvPr id="64" name="図形グループ 63"/>
          <p:cNvGrpSpPr/>
          <p:nvPr/>
        </p:nvGrpSpPr>
        <p:grpSpPr>
          <a:xfrm>
            <a:off x="930290" y="3500804"/>
            <a:ext cx="1757953" cy="769441"/>
            <a:chOff x="930290" y="3500804"/>
            <a:chExt cx="1757953" cy="769441"/>
          </a:xfrm>
        </p:grpSpPr>
        <p:pic>
          <p:nvPicPr>
            <p:cNvPr id="11" name="図 10"/>
            <p:cNvPicPr>
              <a:picLocks noChangeAspect="1"/>
            </p:cNvPicPr>
            <p:nvPr/>
          </p:nvPicPr>
          <p:blipFill rotWithShape="1">
            <a:blip r:embed="rId8">
              <a:extLst>
                <a:ext uri="{BEBA8EAE-BF5A-486C-A8C5-ECC9F3942E4B}">
                  <a14:imgProps xmlns:a14="http://schemas.microsoft.com/office/drawing/2010/main">
                    <a14:imgLayer r:embed="rId9">
                      <a14:imgEffect>
                        <a14:backgroundRemoval t="0" b="89956" l="10000" r="90000">
                          <a14:foregroundMark x1="53182" y1="28384" x2="53182" y2="28384"/>
                          <a14:foregroundMark x1="49091" y1="31878" x2="49091" y2="31878"/>
                          <a14:foregroundMark x1="46818" y1="28384" x2="46818" y2="28384"/>
                        </a14:backgroundRemoval>
                      </a14:imgEffect>
                    </a14:imgLayer>
                  </a14:imgProps>
                </a:ext>
              </a:extLst>
            </a:blip>
            <a:srcRect l="26512" r="22282" b="42885"/>
            <a:stretch/>
          </p:blipFill>
          <p:spPr>
            <a:xfrm>
              <a:off x="2322296" y="3840710"/>
              <a:ext cx="365947" cy="424865"/>
            </a:xfrm>
            <a:prstGeom prst="rect">
              <a:avLst/>
            </a:prstGeom>
          </p:spPr>
        </p:pic>
        <p:sp>
          <p:nvSpPr>
            <p:cNvPr id="47" name="テキスト ボックス 46"/>
            <p:cNvSpPr txBox="1"/>
            <p:nvPr/>
          </p:nvSpPr>
          <p:spPr>
            <a:xfrm>
              <a:off x="930290" y="3500804"/>
              <a:ext cx="1279139" cy="769441"/>
            </a:xfrm>
            <a:prstGeom prst="rect">
              <a:avLst/>
            </a:prstGeom>
            <a:noFill/>
          </p:spPr>
          <p:txBody>
            <a:bodyPr wrap="square" rtlCol="0">
              <a:spAutoFit/>
            </a:bodyPr>
            <a:lstStyle/>
            <a:p>
              <a:pPr algn="ctr" defTabSz="914400" fontAlgn="auto">
                <a:spcBef>
                  <a:spcPts val="0"/>
                </a:spcBef>
                <a:spcAft>
                  <a:spcPts val="0"/>
                </a:spcAft>
              </a:pPr>
              <a:r>
                <a:rPr kumimoji="1" lang="en-US" altLang="ja-JP" sz="1200" dirty="0" smtClean="0">
                  <a:solidFill>
                    <a:srgbClr val="676767"/>
                  </a:solidFill>
                  <a:latin typeface="Meiryo" charset="-128"/>
                  <a:ea typeface="Meiryo" charset="-128"/>
                  <a:cs typeface="Meiryo" charset="-128"/>
                </a:rPr>
                <a:t>Cisco Umbrella</a:t>
              </a:r>
            </a:p>
            <a:p>
              <a:pPr algn="ctr" defTabSz="914400" fontAlgn="auto">
                <a:spcBef>
                  <a:spcPts val="0"/>
                </a:spcBef>
                <a:spcAft>
                  <a:spcPts val="0"/>
                </a:spcAft>
              </a:pPr>
              <a:r>
                <a:rPr kumimoji="1" lang="ja-JP" altLang="en-US" sz="1000" dirty="0" smtClean="0">
                  <a:solidFill>
                    <a:srgbClr val="676767"/>
                  </a:solidFill>
                  <a:latin typeface="Meiryo" charset="-128"/>
                  <a:ea typeface="Meiryo" charset="-128"/>
                  <a:cs typeface="Meiryo" charset="-128"/>
                </a:rPr>
                <a:t>クライアント</a:t>
              </a:r>
              <a:endParaRPr kumimoji="1" lang="en-US" altLang="ja-JP" sz="1000" dirty="0" smtClean="0">
                <a:solidFill>
                  <a:srgbClr val="676767"/>
                </a:solidFill>
                <a:latin typeface="Meiryo" charset="-128"/>
                <a:ea typeface="Meiryo" charset="-128"/>
                <a:cs typeface="Meiryo" charset="-128"/>
              </a:endParaRPr>
            </a:p>
            <a:p>
              <a:pPr algn="ctr" defTabSz="914400" fontAlgn="auto">
                <a:spcBef>
                  <a:spcPts val="0"/>
                </a:spcBef>
                <a:spcAft>
                  <a:spcPts val="0"/>
                </a:spcAft>
              </a:pPr>
              <a:r>
                <a:rPr kumimoji="1" lang="ja-JP" altLang="en-US" sz="1000" dirty="0" smtClean="0">
                  <a:solidFill>
                    <a:srgbClr val="676767"/>
                  </a:solidFill>
                  <a:latin typeface="Meiryo" charset="-128"/>
                  <a:ea typeface="Meiryo" charset="-128"/>
                  <a:cs typeface="Meiryo" charset="-128"/>
                </a:rPr>
                <a:t>ソフトウェア</a:t>
              </a:r>
              <a:endParaRPr kumimoji="1" lang="en-US" altLang="ja-JP" sz="1000" dirty="0" smtClean="0">
                <a:solidFill>
                  <a:srgbClr val="676767"/>
                </a:solidFill>
                <a:latin typeface="Meiryo" charset="-128"/>
                <a:ea typeface="Meiryo" charset="-128"/>
                <a:cs typeface="Meiryo" charset="-128"/>
              </a:endParaRPr>
            </a:p>
          </p:txBody>
        </p:sp>
      </p:grpSp>
      <p:sp>
        <p:nvSpPr>
          <p:cNvPr id="12" name="直方体 11"/>
          <p:cNvSpPr/>
          <p:nvPr/>
        </p:nvSpPr>
        <p:spPr>
          <a:xfrm>
            <a:off x="4316626" y="1515639"/>
            <a:ext cx="637090" cy="374275"/>
          </a:xfrm>
          <a:prstGeom prst="cub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kumimoji="1" lang="en-US" altLang="ja-JP" sz="1400" smtClean="0">
                <a:solidFill>
                  <a:srgbClr val="FFFFFF"/>
                </a:solidFill>
                <a:latin typeface="Meiryo" charset="-128"/>
                <a:ea typeface="Meiryo" charset="-128"/>
                <a:cs typeface="Meiryo" charset="-128"/>
              </a:rPr>
              <a:t>DNS</a:t>
            </a:r>
            <a:endParaRPr kumimoji="1" lang="ja-JP" altLang="en-US" sz="1400" dirty="0" smtClean="0">
              <a:solidFill>
                <a:srgbClr val="FFFFFF"/>
              </a:solidFill>
              <a:latin typeface="Meiryo" charset="-128"/>
              <a:ea typeface="Meiryo" charset="-128"/>
              <a:cs typeface="Meiryo" charset="-128"/>
            </a:endParaRPr>
          </a:p>
        </p:txBody>
      </p:sp>
      <p:sp>
        <p:nvSpPr>
          <p:cNvPr id="41" name="テキスト ボックス 40"/>
          <p:cNvSpPr txBox="1"/>
          <p:nvPr/>
        </p:nvSpPr>
        <p:spPr>
          <a:xfrm>
            <a:off x="8114323" y="1840792"/>
            <a:ext cx="973343" cy="461665"/>
          </a:xfrm>
          <a:prstGeom prst="rect">
            <a:avLst/>
          </a:prstGeom>
          <a:noFill/>
        </p:spPr>
        <p:txBody>
          <a:bodyPr wrap="none" rtlCol="0">
            <a:spAutoFit/>
          </a:bodyPr>
          <a:lstStyle/>
          <a:p>
            <a:pPr algn="ctr" defTabSz="914400" fontAlgn="auto">
              <a:spcBef>
                <a:spcPts val="0"/>
              </a:spcBef>
              <a:spcAft>
                <a:spcPts val="0"/>
              </a:spcAft>
            </a:pPr>
            <a:r>
              <a:rPr kumimoji="1" lang="en-US" altLang="ja-JP" sz="1200" dirty="0" smtClean="0">
                <a:solidFill>
                  <a:srgbClr val="676767"/>
                </a:solidFill>
                <a:latin typeface="Meiryo" charset="-128"/>
                <a:ea typeface="Meiryo" charset="-128"/>
                <a:cs typeface="Meiryo" charset="-128"/>
              </a:rPr>
              <a:t>DNS</a:t>
            </a:r>
            <a:r>
              <a:rPr kumimoji="1" lang="ja-JP" altLang="en-US" sz="1200" dirty="0" smtClean="0">
                <a:solidFill>
                  <a:srgbClr val="676767"/>
                </a:solidFill>
                <a:latin typeface="Meiryo" charset="-128"/>
                <a:ea typeface="Meiryo" charset="-128"/>
                <a:cs typeface="Meiryo" charset="-128"/>
              </a:rPr>
              <a:t>サーバ</a:t>
            </a:r>
            <a:endParaRPr kumimoji="1" lang="en-US" altLang="ja-JP" sz="1200" dirty="0" smtClean="0">
              <a:solidFill>
                <a:srgbClr val="676767"/>
              </a:solidFill>
              <a:latin typeface="Meiryo" charset="-128"/>
              <a:ea typeface="Meiryo" charset="-128"/>
              <a:cs typeface="Meiryo" charset="-128"/>
            </a:endParaRPr>
          </a:p>
          <a:p>
            <a:pPr algn="ctr" defTabSz="914400" fontAlgn="auto">
              <a:spcBef>
                <a:spcPts val="0"/>
              </a:spcBef>
              <a:spcAft>
                <a:spcPts val="0"/>
              </a:spcAft>
            </a:pPr>
            <a:r>
              <a:rPr kumimoji="1" lang="ja-JP" altLang="en-US" sz="1200" dirty="0" smtClean="0">
                <a:solidFill>
                  <a:srgbClr val="676767"/>
                </a:solidFill>
                <a:latin typeface="Meiryo" charset="-128"/>
                <a:ea typeface="Meiryo" charset="-128"/>
                <a:cs typeface="Meiryo" charset="-128"/>
              </a:rPr>
              <a:t>運用無し</a:t>
            </a:r>
          </a:p>
        </p:txBody>
      </p:sp>
      <p:sp>
        <p:nvSpPr>
          <p:cNvPr id="53" name="テキスト ボックス 52"/>
          <p:cNvSpPr txBox="1"/>
          <p:nvPr/>
        </p:nvSpPr>
        <p:spPr>
          <a:xfrm>
            <a:off x="6134514" y="3279228"/>
            <a:ext cx="973343" cy="461665"/>
          </a:xfrm>
          <a:prstGeom prst="rect">
            <a:avLst/>
          </a:prstGeom>
          <a:noFill/>
        </p:spPr>
        <p:txBody>
          <a:bodyPr wrap="none" rtlCol="0">
            <a:spAutoFit/>
          </a:bodyPr>
          <a:lstStyle/>
          <a:p>
            <a:pPr algn="ctr" defTabSz="914400" fontAlgn="auto">
              <a:spcBef>
                <a:spcPts val="0"/>
              </a:spcBef>
              <a:spcAft>
                <a:spcPts val="0"/>
              </a:spcAft>
            </a:pPr>
            <a:r>
              <a:rPr kumimoji="1" lang="en-US" altLang="ja-JP" sz="1200" dirty="0" smtClean="0">
                <a:solidFill>
                  <a:srgbClr val="676767"/>
                </a:solidFill>
                <a:latin typeface="Meiryo" charset="-128"/>
                <a:ea typeface="Meiryo" charset="-128"/>
                <a:cs typeface="Meiryo" charset="-128"/>
              </a:rPr>
              <a:t>DNS</a:t>
            </a:r>
            <a:r>
              <a:rPr kumimoji="1" lang="ja-JP" altLang="en-US" sz="1200" dirty="0" smtClean="0">
                <a:solidFill>
                  <a:srgbClr val="676767"/>
                </a:solidFill>
                <a:latin typeface="Meiryo" charset="-128"/>
                <a:ea typeface="Meiryo" charset="-128"/>
                <a:cs typeface="Meiryo" charset="-128"/>
              </a:rPr>
              <a:t>サーバ</a:t>
            </a:r>
            <a:endParaRPr kumimoji="1" lang="en-US" altLang="ja-JP" sz="1200" dirty="0" smtClean="0">
              <a:solidFill>
                <a:srgbClr val="676767"/>
              </a:solidFill>
              <a:latin typeface="Meiryo" charset="-128"/>
              <a:ea typeface="Meiryo" charset="-128"/>
              <a:cs typeface="Meiryo" charset="-128"/>
            </a:endParaRPr>
          </a:p>
          <a:p>
            <a:pPr algn="ctr" defTabSz="914400" fontAlgn="auto">
              <a:spcBef>
                <a:spcPts val="0"/>
              </a:spcBef>
              <a:spcAft>
                <a:spcPts val="0"/>
              </a:spcAft>
            </a:pPr>
            <a:r>
              <a:rPr kumimoji="1" lang="ja-JP" altLang="en-US" sz="1200" dirty="0" smtClean="0">
                <a:solidFill>
                  <a:srgbClr val="676767"/>
                </a:solidFill>
                <a:latin typeface="Meiryo" charset="-128"/>
                <a:ea typeface="Meiryo" charset="-128"/>
                <a:cs typeface="Meiryo" charset="-128"/>
              </a:rPr>
              <a:t>運用あり</a:t>
            </a:r>
          </a:p>
        </p:txBody>
      </p:sp>
      <p:sp>
        <p:nvSpPr>
          <p:cNvPr id="56" name="直方体 55"/>
          <p:cNvSpPr/>
          <p:nvPr/>
        </p:nvSpPr>
        <p:spPr>
          <a:xfrm>
            <a:off x="6252914" y="1823304"/>
            <a:ext cx="637090" cy="374275"/>
          </a:xfrm>
          <a:prstGeom prst="cube">
            <a:avLst/>
          </a:prstGeom>
          <a:ln/>
        </p:spPr>
        <p:style>
          <a:lnRef idx="2">
            <a:schemeClr val="accent3">
              <a:shade val="50000"/>
            </a:schemeClr>
          </a:lnRef>
          <a:fillRef idx="1">
            <a:schemeClr val="accent3"/>
          </a:fillRef>
          <a:effectRef idx="0">
            <a:schemeClr val="accent3"/>
          </a:effectRef>
          <a:fontRef idx="minor">
            <a:schemeClr val="lt1"/>
          </a:fontRef>
        </p:style>
        <p:txBody>
          <a:bodyPr wrap="none" lIns="36000" rIns="36000" rtlCol="0" anchor="ctr"/>
          <a:lstStyle/>
          <a:p>
            <a:pPr algn="ctr" defTabSz="914400" fontAlgn="auto">
              <a:spcBef>
                <a:spcPts val="0"/>
              </a:spcBef>
              <a:spcAft>
                <a:spcPts val="0"/>
              </a:spcAft>
            </a:pPr>
            <a:r>
              <a:rPr kumimoji="1" lang="en-US" altLang="ja-JP" sz="1400" smtClean="0">
                <a:solidFill>
                  <a:srgbClr val="FFFFFF"/>
                </a:solidFill>
                <a:latin typeface="Meiryo" charset="-128"/>
                <a:ea typeface="Meiryo" charset="-128"/>
                <a:cs typeface="Meiryo" charset="-128"/>
              </a:rPr>
              <a:t>DHCP</a:t>
            </a:r>
            <a:endParaRPr kumimoji="1" lang="ja-JP" altLang="en-US" sz="1400" dirty="0" smtClean="0">
              <a:solidFill>
                <a:srgbClr val="FFFFFF"/>
              </a:solidFill>
              <a:latin typeface="Meiryo" charset="-128"/>
              <a:ea typeface="Meiryo" charset="-128"/>
              <a:cs typeface="Meiryo" charset="-128"/>
            </a:endParaRPr>
          </a:p>
        </p:txBody>
      </p:sp>
      <p:cxnSp>
        <p:nvCxnSpPr>
          <p:cNvPr id="43" name="直線矢印コネクタ 42"/>
          <p:cNvCxnSpPr>
            <a:stCxn id="56" idx="5"/>
          </p:cNvCxnSpPr>
          <p:nvPr/>
        </p:nvCxnSpPr>
        <p:spPr>
          <a:xfrm>
            <a:off x="6890004" y="1963657"/>
            <a:ext cx="878849" cy="144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曲線コネクタ 56"/>
          <p:cNvCxnSpPr>
            <a:stCxn id="45" idx="0"/>
            <a:endCxn id="12" idx="5"/>
          </p:cNvCxnSpPr>
          <p:nvPr/>
        </p:nvCxnSpPr>
        <p:spPr>
          <a:xfrm rot="16200000" flipV="1">
            <a:off x="6303018" y="306691"/>
            <a:ext cx="232135" cy="2930737"/>
          </a:xfrm>
          <a:prstGeom prst="curvedConnector2">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63" name="角丸四角形吹き出し 62"/>
          <p:cNvSpPr/>
          <p:nvPr/>
        </p:nvSpPr>
        <p:spPr>
          <a:xfrm>
            <a:off x="7208446" y="3123745"/>
            <a:ext cx="1120814" cy="423383"/>
          </a:xfrm>
          <a:prstGeom prst="wedgeRoundRectCallout">
            <a:avLst>
              <a:gd name="adj1" fmla="val -49598"/>
              <a:gd name="adj2" fmla="val -302513"/>
              <a:gd name="adj3" fmla="val 16667"/>
            </a:avLst>
          </a:prstGeom>
          <a:ln/>
        </p:spPr>
        <p:style>
          <a:lnRef idx="2">
            <a:schemeClr val="accent4"/>
          </a:lnRef>
          <a:fillRef idx="1">
            <a:schemeClr val="lt1"/>
          </a:fillRef>
          <a:effectRef idx="0">
            <a:schemeClr val="accent4"/>
          </a:effectRef>
          <a:fontRef idx="minor">
            <a:schemeClr val="dk1"/>
          </a:fontRef>
        </p:style>
        <p:txBody>
          <a:bodyPr wrap="none" lIns="36000" rIns="36000" rtlCol="0" anchor="ctr"/>
          <a:lstStyle/>
          <a:p>
            <a:pPr algn="ctr" defTabSz="914400" fontAlgn="auto">
              <a:spcBef>
                <a:spcPts val="0"/>
              </a:spcBef>
              <a:spcAft>
                <a:spcPts val="0"/>
              </a:spcAft>
            </a:pPr>
            <a:r>
              <a:rPr kumimoji="1" lang="en-US" altLang="ja-JP" sz="1000" dirty="0" smtClean="0">
                <a:solidFill>
                  <a:srgbClr val="676767"/>
                </a:solidFill>
                <a:latin typeface="Meiryo" charset="-128"/>
                <a:ea typeface="Meiryo" charset="-128"/>
                <a:cs typeface="Meiryo" charset="-128"/>
              </a:rPr>
              <a:t>Umbrella</a:t>
            </a:r>
            <a:r>
              <a:rPr kumimoji="1" lang="ja-JP" altLang="en-US" sz="1000" dirty="0">
                <a:solidFill>
                  <a:srgbClr val="676767"/>
                </a:solidFill>
                <a:latin typeface="Meiryo" charset="-128"/>
                <a:ea typeface="Meiryo" charset="-128"/>
                <a:cs typeface="Meiryo" charset="-128"/>
              </a:rPr>
              <a:t> </a:t>
            </a:r>
            <a:r>
              <a:rPr kumimoji="1" lang="en-US" altLang="ja-JP" sz="1000" dirty="0" smtClean="0">
                <a:solidFill>
                  <a:srgbClr val="676767"/>
                </a:solidFill>
                <a:latin typeface="Meiryo" charset="-128"/>
                <a:ea typeface="Meiryo" charset="-128"/>
                <a:cs typeface="Meiryo" charset="-128"/>
              </a:rPr>
              <a:t>DNS</a:t>
            </a:r>
          </a:p>
          <a:p>
            <a:pPr algn="ctr" defTabSz="914400" fontAlgn="auto">
              <a:spcBef>
                <a:spcPts val="0"/>
              </a:spcBef>
              <a:spcAft>
                <a:spcPts val="0"/>
              </a:spcAft>
            </a:pPr>
            <a:r>
              <a:rPr kumimoji="1" lang="ja-JP" altLang="en-US" sz="1000" dirty="0" smtClean="0">
                <a:solidFill>
                  <a:srgbClr val="676767"/>
                </a:solidFill>
                <a:latin typeface="Meiryo" charset="-128"/>
                <a:ea typeface="Meiryo" charset="-128"/>
                <a:cs typeface="Meiryo" charset="-128"/>
              </a:rPr>
              <a:t>アドレス配布</a:t>
            </a:r>
            <a:endParaRPr kumimoji="1" lang="ja-JP" altLang="en-US" sz="1000" dirty="0">
              <a:solidFill>
                <a:srgbClr val="676767"/>
              </a:solidFill>
              <a:latin typeface="Meiryo" charset="-128"/>
              <a:ea typeface="Meiryo" charset="-128"/>
              <a:cs typeface="Meiryo" charset="-128"/>
            </a:endParaRPr>
          </a:p>
        </p:txBody>
      </p:sp>
      <p:sp>
        <p:nvSpPr>
          <p:cNvPr id="46" name="テキスト ボックス 45"/>
          <p:cNvSpPr txBox="1"/>
          <p:nvPr/>
        </p:nvSpPr>
        <p:spPr>
          <a:xfrm>
            <a:off x="437766" y="989624"/>
            <a:ext cx="8364489" cy="523220"/>
          </a:xfrm>
          <a:prstGeom prst="rect">
            <a:avLst/>
          </a:prstGeom>
          <a:noFill/>
        </p:spPr>
        <p:txBody>
          <a:bodyPr wrap="square" rtlCol="0">
            <a:spAutoFit/>
          </a:bodyPr>
          <a:lstStyle/>
          <a:p>
            <a:pPr algn="ctr" defTabSz="914400" fontAlgn="auto">
              <a:spcBef>
                <a:spcPts val="0"/>
              </a:spcBef>
              <a:spcAft>
                <a:spcPts val="0"/>
              </a:spcAft>
            </a:pPr>
            <a:r>
              <a:rPr kumimoji="1" lang="en-US" altLang="ja-JP" sz="2800" dirty="0" smtClean="0">
                <a:solidFill>
                  <a:srgbClr val="676767"/>
                </a:solidFill>
                <a:latin typeface="Meiryo" charset="-128"/>
                <a:ea typeface="Meiryo" charset="-128"/>
                <a:cs typeface="Meiryo" charset="-128"/>
              </a:rPr>
              <a:t>Cisco Umbrella</a:t>
            </a:r>
          </a:p>
        </p:txBody>
      </p:sp>
    </p:spTree>
    <p:extLst>
      <p:ext uri="{BB962C8B-B14F-4D97-AF65-F5344CB8AC3E}">
        <p14:creationId xmlns:p14="http://schemas.microsoft.com/office/powerpoint/2010/main" val="5706310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500"/>
                                        <p:tgtEl>
                                          <p:spTgt spid="43"/>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wipe(down)">
                                      <p:cBhvr>
                                        <p:cTn id="20" dur="500"/>
                                        <p:tgtEl>
                                          <p:spTgt spid="63"/>
                                        </p:tgtEl>
                                      </p:cBhvr>
                                    </p:animEffec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right)">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33" grpId="0" animBg="1"/>
      <p:bldP spid="34" grpId="0"/>
      <p:bldP spid="36" grpId="0" animBg="1"/>
      <p:bldP spid="6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6486"/>
            <a:ext cx="9144000" cy="2320974"/>
          </a:xfrm>
          <a:prstGeom prst="rect">
            <a:avLst/>
          </a:prstGeom>
        </p:spPr>
        <p:style>
          <a:lnRef idx="2">
            <a:schemeClr val="dk1"/>
          </a:lnRef>
          <a:fillRef idx="1">
            <a:schemeClr val="lt1"/>
          </a:fillRef>
          <a:effectRef idx="0">
            <a:schemeClr val="dk1"/>
          </a:effectRef>
          <a:fontRef idx="minor">
            <a:schemeClr val="dk1"/>
          </a:fontRef>
        </p:style>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575"/>
            <a:ext cx="9144000" cy="2324100"/>
          </a:xfrm>
          <a:prstGeom prst="rect">
            <a:avLst/>
          </a:prstGeom>
        </p:spPr>
        <p:style>
          <a:lnRef idx="2">
            <a:schemeClr val="dk1"/>
          </a:lnRef>
          <a:fillRef idx="1">
            <a:schemeClr val="lt1"/>
          </a:fillRef>
          <a:effectRef idx="0">
            <a:schemeClr val="dk1"/>
          </a:effectRef>
          <a:fontRef idx="minor">
            <a:schemeClr val="dk1"/>
          </a:fontRef>
        </p:style>
      </p:pic>
      <p:sp>
        <p:nvSpPr>
          <p:cNvPr id="5" name="正方形/長方形 4"/>
          <p:cNvSpPr/>
          <p:nvPr/>
        </p:nvSpPr>
        <p:spPr>
          <a:xfrm>
            <a:off x="146304" y="357505"/>
            <a:ext cx="1883664" cy="57594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914400" fontAlgn="auto">
              <a:spcBef>
                <a:spcPts val="0"/>
              </a:spcBef>
              <a:spcAft>
                <a:spcPts val="0"/>
              </a:spcAft>
            </a:pPr>
            <a:r>
              <a:rPr kumimoji="1" lang="ja-JP" altLang="en-US" sz="3200" dirty="0" smtClean="0">
                <a:solidFill>
                  <a:srgbClr val="676767"/>
                </a:solidFill>
                <a:latin typeface="Meiryo" charset="-128"/>
                <a:ea typeface="Meiryo" charset="-128"/>
                <a:cs typeface="Meiryo" charset="-128"/>
              </a:rPr>
              <a:t>社内</a:t>
            </a:r>
          </a:p>
        </p:txBody>
      </p:sp>
      <p:sp>
        <p:nvSpPr>
          <p:cNvPr id="6" name="正方形/長方形 5"/>
          <p:cNvSpPr/>
          <p:nvPr/>
        </p:nvSpPr>
        <p:spPr>
          <a:xfrm>
            <a:off x="146304" y="2826385"/>
            <a:ext cx="1883664" cy="57594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914400" fontAlgn="auto">
              <a:spcBef>
                <a:spcPts val="0"/>
              </a:spcBef>
              <a:spcAft>
                <a:spcPts val="0"/>
              </a:spcAft>
            </a:pPr>
            <a:r>
              <a:rPr kumimoji="1" lang="ja-JP" altLang="en-US" sz="3200" smtClean="0">
                <a:solidFill>
                  <a:srgbClr val="676767"/>
                </a:solidFill>
                <a:latin typeface="Meiryo" charset="-128"/>
                <a:ea typeface="Meiryo" charset="-128"/>
                <a:cs typeface="Meiryo" charset="-128"/>
              </a:rPr>
              <a:t>社外</a:t>
            </a:r>
            <a:endParaRPr kumimoji="1" lang="ja-JP" altLang="en-US" sz="3200" dirty="0" smtClean="0">
              <a:solidFill>
                <a:srgbClr val="676767"/>
              </a:solidFill>
              <a:latin typeface="Meiryo" charset="-128"/>
              <a:ea typeface="Meiryo" charset="-128"/>
              <a:cs typeface="Meiryo" charset="-128"/>
            </a:endParaRPr>
          </a:p>
        </p:txBody>
      </p:sp>
      <p:sp>
        <p:nvSpPr>
          <p:cNvPr id="7" name="円/楕円 6"/>
          <p:cNvSpPr/>
          <p:nvPr/>
        </p:nvSpPr>
        <p:spPr>
          <a:xfrm>
            <a:off x="5283278" y="960056"/>
            <a:ext cx="927453" cy="34925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kumimoji="1" lang="ja-JP" altLang="en-US" dirty="0" smtClean="0">
              <a:solidFill>
                <a:srgbClr val="676767"/>
              </a:solidFill>
              <a:latin typeface="Meiryo" charset="-128"/>
              <a:ea typeface="Meiryo" charset="-128"/>
              <a:cs typeface="Meiryo" charset="-128"/>
            </a:endParaRPr>
          </a:p>
        </p:txBody>
      </p:sp>
      <p:sp>
        <p:nvSpPr>
          <p:cNvPr id="8" name="角丸四角形吹き出し 7"/>
          <p:cNvSpPr/>
          <p:nvPr/>
        </p:nvSpPr>
        <p:spPr>
          <a:xfrm>
            <a:off x="6976872" y="645477"/>
            <a:ext cx="1773936" cy="440373"/>
          </a:xfrm>
          <a:prstGeom prst="wedgeRoundRectCallout">
            <a:avLst>
              <a:gd name="adj1" fmla="val -90936"/>
              <a:gd name="adj2" fmla="val 61855"/>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914400" fontAlgn="auto">
              <a:spcBef>
                <a:spcPts val="0"/>
              </a:spcBef>
              <a:spcAft>
                <a:spcPts val="0"/>
              </a:spcAft>
            </a:pPr>
            <a:r>
              <a:rPr kumimoji="1" lang="ja-JP" altLang="en-US" dirty="0" smtClean="0">
                <a:solidFill>
                  <a:srgbClr val="676767"/>
                </a:solidFill>
                <a:latin typeface="Meiryo" charset="-128"/>
                <a:ea typeface="Meiryo" charset="-128"/>
                <a:cs typeface="Meiryo" charset="-128"/>
              </a:rPr>
              <a:t>社内用</a:t>
            </a:r>
            <a:r>
              <a:rPr kumimoji="1" lang="en-US" altLang="ja-JP" dirty="0" smtClean="0">
                <a:solidFill>
                  <a:srgbClr val="676767"/>
                </a:solidFill>
                <a:latin typeface="Meiryo" charset="-128"/>
                <a:ea typeface="Meiryo" charset="-128"/>
                <a:cs typeface="Meiryo" charset="-128"/>
              </a:rPr>
              <a:t>SSID</a:t>
            </a:r>
            <a:endParaRPr kumimoji="1" lang="ja-JP" altLang="en-US" dirty="0" smtClean="0">
              <a:solidFill>
                <a:srgbClr val="676767"/>
              </a:solidFill>
              <a:latin typeface="Meiryo" charset="-128"/>
              <a:ea typeface="Meiryo" charset="-128"/>
              <a:cs typeface="Meiryo" charset="-128"/>
            </a:endParaRPr>
          </a:p>
        </p:txBody>
      </p:sp>
      <p:sp>
        <p:nvSpPr>
          <p:cNvPr id="9" name="円/楕円 8"/>
          <p:cNvSpPr/>
          <p:nvPr/>
        </p:nvSpPr>
        <p:spPr>
          <a:xfrm>
            <a:off x="5283278" y="3140964"/>
            <a:ext cx="1090090" cy="34925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defTabSz="914400" fontAlgn="auto">
              <a:spcBef>
                <a:spcPts val="0"/>
              </a:spcBef>
              <a:spcAft>
                <a:spcPts val="0"/>
              </a:spcAft>
            </a:pPr>
            <a:endParaRPr kumimoji="1" lang="ja-JP" altLang="en-US" dirty="0" smtClean="0">
              <a:solidFill>
                <a:srgbClr val="676767"/>
              </a:solidFill>
              <a:latin typeface="Meiryo" charset="-128"/>
              <a:ea typeface="Meiryo" charset="-128"/>
              <a:cs typeface="Meiryo" charset="-128"/>
            </a:endParaRPr>
          </a:p>
        </p:txBody>
      </p:sp>
      <p:sp>
        <p:nvSpPr>
          <p:cNvPr id="10" name="角丸四角形吹き出し 9"/>
          <p:cNvSpPr/>
          <p:nvPr/>
        </p:nvSpPr>
        <p:spPr>
          <a:xfrm>
            <a:off x="6976872" y="2826385"/>
            <a:ext cx="1773936" cy="440373"/>
          </a:xfrm>
          <a:prstGeom prst="wedgeRoundRectCallout">
            <a:avLst>
              <a:gd name="adj1" fmla="val -90936"/>
              <a:gd name="adj2" fmla="val 61855"/>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914400" fontAlgn="auto">
              <a:spcBef>
                <a:spcPts val="0"/>
              </a:spcBef>
              <a:spcAft>
                <a:spcPts val="0"/>
              </a:spcAft>
            </a:pPr>
            <a:r>
              <a:rPr kumimoji="1" lang="ja-JP" altLang="en-US" dirty="0" smtClean="0">
                <a:solidFill>
                  <a:srgbClr val="676767"/>
                </a:solidFill>
                <a:latin typeface="Meiryo" charset="-128"/>
                <a:ea typeface="Meiryo" charset="-128"/>
                <a:cs typeface="Meiryo" charset="-128"/>
              </a:rPr>
              <a:t>テザリング</a:t>
            </a:r>
          </a:p>
        </p:txBody>
      </p:sp>
    </p:spTree>
    <p:extLst>
      <p:ext uri="{BB962C8B-B14F-4D97-AF65-F5344CB8AC3E}">
        <p14:creationId xmlns:p14="http://schemas.microsoft.com/office/powerpoint/2010/main" val="125000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dirty="0" smtClean="0">
                <a:latin typeface="Meiryo" charset="-128"/>
                <a:ea typeface="Meiryo" charset="-128"/>
                <a:cs typeface="Meiryo" charset="-128"/>
              </a:rPr>
              <a:t>パッケージ比較</a:t>
            </a:r>
            <a:endParaRPr lang="en-US" dirty="0">
              <a:latin typeface="Meiryo" charset="-128"/>
              <a:ea typeface="Meiryo" charset="-128"/>
              <a:cs typeface="Meiryo" charset="-128"/>
            </a:endParaRPr>
          </a:p>
        </p:txBody>
      </p:sp>
      <p:graphicFrame>
        <p:nvGraphicFramePr>
          <p:cNvPr id="3" name="Table 2"/>
          <p:cNvGraphicFramePr>
            <a:graphicFrameLocks noGrp="1"/>
          </p:cNvGraphicFramePr>
          <p:nvPr>
            <p:extLst/>
          </p:nvPr>
        </p:nvGraphicFramePr>
        <p:xfrm>
          <a:off x="271956" y="864241"/>
          <a:ext cx="8567697" cy="4120350"/>
        </p:xfrm>
        <a:graphic>
          <a:graphicData uri="http://schemas.openxmlformats.org/drawingml/2006/table">
            <a:tbl>
              <a:tblPr/>
              <a:tblGrid>
                <a:gridCol w="998922">
                  <a:extLst>
                    <a:ext uri="{9D8B030D-6E8A-4147-A177-3AD203B41FA5}">
                      <a16:colId xmlns="" xmlns:a16="http://schemas.microsoft.com/office/drawing/2014/main" val="20000"/>
                    </a:ext>
                  </a:extLst>
                </a:gridCol>
                <a:gridCol w="1744275">
                  <a:extLst>
                    <a:ext uri="{9D8B030D-6E8A-4147-A177-3AD203B41FA5}">
                      <a16:colId xmlns="" xmlns:a16="http://schemas.microsoft.com/office/drawing/2014/main" val="20001"/>
                    </a:ext>
                  </a:extLst>
                </a:gridCol>
                <a:gridCol w="970750">
                  <a:extLst>
                    <a:ext uri="{9D8B030D-6E8A-4147-A177-3AD203B41FA5}">
                      <a16:colId xmlns="" xmlns:a16="http://schemas.microsoft.com/office/drawing/2014/main" val="20002"/>
                    </a:ext>
                  </a:extLst>
                </a:gridCol>
                <a:gridCol w="970750">
                  <a:extLst>
                    <a:ext uri="{9D8B030D-6E8A-4147-A177-3AD203B41FA5}">
                      <a16:colId xmlns="" xmlns:a16="http://schemas.microsoft.com/office/drawing/2014/main" val="20003"/>
                    </a:ext>
                  </a:extLst>
                </a:gridCol>
                <a:gridCol w="970750">
                  <a:extLst>
                    <a:ext uri="{9D8B030D-6E8A-4147-A177-3AD203B41FA5}">
                      <a16:colId xmlns="" xmlns:a16="http://schemas.microsoft.com/office/drawing/2014/main" val="20004"/>
                    </a:ext>
                  </a:extLst>
                </a:gridCol>
                <a:gridCol w="970750">
                  <a:extLst>
                    <a:ext uri="{9D8B030D-6E8A-4147-A177-3AD203B41FA5}">
                      <a16:colId xmlns="" xmlns:a16="http://schemas.microsoft.com/office/drawing/2014/main" val="20005"/>
                    </a:ext>
                  </a:extLst>
                </a:gridCol>
                <a:gridCol w="970750">
                  <a:extLst>
                    <a:ext uri="{9D8B030D-6E8A-4147-A177-3AD203B41FA5}">
                      <a16:colId xmlns="" xmlns:a16="http://schemas.microsoft.com/office/drawing/2014/main" val="20006"/>
                    </a:ext>
                  </a:extLst>
                </a:gridCol>
                <a:gridCol w="970750">
                  <a:extLst>
                    <a:ext uri="{9D8B030D-6E8A-4147-A177-3AD203B41FA5}">
                      <a16:colId xmlns="" xmlns:a16="http://schemas.microsoft.com/office/drawing/2014/main" val="20007"/>
                    </a:ext>
                  </a:extLst>
                </a:gridCol>
              </a:tblGrid>
              <a:tr h="274690">
                <a:tc gridSpan="2">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l" defTabSz="685777" rtl="0" eaLnBrk="1" fontAlgn="b" latinLnBrk="0" hangingPunct="1">
                        <a:lnSpc>
                          <a:spcPct val="100000"/>
                        </a:lnSpc>
                        <a:spcBef>
                          <a:spcPts val="0"/>
                        </a:spcBef>
                        <a:spcAft>
                          <a:spcPts val="0"/>
                        </a:spcAft>
                        <a:buClrTx/>
                        <a:buSzTx/>
                        <a:buFontTx/>
                        <a:buNone/>
                        <a:tabLst>
                          <a:tab pos="2454275" algn="l"/>
                        </a:tabLst>
                        <a:defRPr/>
                      </a:pPr>
                      <a:endParaRPr lang="en-US" sz="1100" b="0" i="0" u="none" strike="noStrike" kern="1200" dirty="0" smtClean="0">
                        <a:solidFill>
                          <a:schemeClr val="accent1"/>
                        </a:solidFill>
                        <a:effectLst/>
                        <a:latin typeface="Meiryo" charset="-128"/>
                        <a:ea typeface="Meiryo" charset="-128"/>
                        <a:cs typeface="Meiryo" charset="-128"/>
                      </a:endParaRPr>
                    </a:p>
                  </a:txBody>
                  <a:tcPr marL="64008" marR="0" marT="0" marB="0" anchor="ctr">
                    <a:lnL w="9525" cap="flat" cmpd="sng" algn="ctr">
                      <a:no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685777" rtl="0" eaLnBrk="1" fontAlgn="b" latinLnBrk="0" hangingPunct="1">
                        <a:lnSpc>
                          <a:spcPct val="100000"/>
                        </a:lnSpc>
                        <a:spcBef>
                          <a:spcPts val="0"/>
                        </a:spcBef>
                        <a:spcAft>
                          <a:spcPts val="0"/>
                        </a:spcAft>
                        <a:buClrTx/>
                        <a:buSzTx/>
                        <a:buFontTx/>
                        <a:buNone/>
                        <a:tabLst/>
                        <a:defRPr/>
                      </a:pPr>
                      <a:endParaRPr lang="en-US" sz="1100" b="1" i="0" u="none" strike="noStrike" kern="1200" dirty="0" smtClean="0">
                        <a:solidFill>
                          <a:schemeClr val="accent1"/>
                        </a:solidFill>
                        <a:effectLst/>
                        <a:latin typeface="+mn-lt"/>
                        <a:ea typeface="Franklin Gothic Book" charset="0"/>
                        <a:cs typeface="Franklin Gothic Book" charset="0"/>
                      </a:endParaRPr>
                    </a:p>
                  </a:txBody>
                  <a:tcPr marL="64008" marR="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en-US" sz="1100" b="0" i="0" u="none" strike="noStrike" dirty="0" smtClean="0">
                          <a:solidFill>
                            <a:schemeClr val="accent1"/>
                          </a:solidFill>
                          <a:effectLst/>
                          <a:latin typeface="Meiryo" charset="-128"/>
                          <a:ea typeface="Meiryo" charset="-128"/>
                          <a:cs typeface="Meiryo" charset="-128"/>
                        </a:rPr>
                        <a:t>Roaming</a:t>
                      </a:r>
                      <a:endParaRPr lang="en-US" sz="1100" b="0" i="0" u="none" strike="noStrike" dirty="0">
                        <a:solidFill>
                          <a:schemeClr val="accent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en-US" sz="1100" b="0" i="0" u="none" strike="noStrike" dirty="0" smtClean="0">
                          <a:solidFill>
                            <a:schemeClr val="accent1"/>
                          </a:solidFill>
                          <a:effectLst/>
                          <a:latin typeface="Meiryo" charset="-128"/>
                          <a:ea typeface="Meiryo" charset="-128"/>
                          <a:cs typeface="Meiryo" charset="-128"/>
                        </a:rPr>
                        <a:t>Branch</a:t>
                      </a:r>
                      <a:endParaRPr lang="en-US" sz="1100" b="0" i="0" u="none" strike="noStrike" dirty="0">
                        <a:solidFill>
                          <a:schemeClr val="accent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en-US" sz="1100" b="0" i="0" u="none" strike="noStrike" dirty="0" smtClean="0">
                          <a:solidFill>
                            <a:schemeClr val="accent1"/>
                          </a:solidFill>
                          <a:effectLst/>
                          <a:latin typeface="Meiryo" charset="-128"/>
                          <a:ea typeface="Meiryo" charset="-128"/>
                          <a:cs typeface="Meiryo" charset="-128"/>
                        </a:rPr>
                        <a:t>Wireless LAN </a:t>
                      </a: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en-US" sz="1100" b="0" i="0" u="none" strike="noStrike" dirty="0" smtClean="0">
                          <a:solidFill>
                            <a:schemeClr val="accent1">
                              <a:lumMod val="75000"/>
                            </a:schemeClr>
                          </a:solidFill>
                          <a:effectLst/>
                          <a:latin typeface="Meiryo" charset="-128"/>
                          <a:ea typeface="Meiryo" charset="-128"/>
                          <a:cs typeface="Meiryo" charset="-128"/>
                        </a:rPr>
                        <a:t>Professional</a:t>
                      </a:r>
                      <a:endParaRPr lang="en-US" sz="1100" b="0" i="0" u="none" strike="noStrike" dirty="0">
                        <a:solidFill>
                          <a:schemeClr val="accent1">
                            <a:lumMod val="75000"/>
                          </a:schemeClr>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en-US" sz="1100" b="0" i="0" u="none" strike="noStrike" dirty="0" smtClean="0">
                          <a:solidFill>
                            <a:schemeClr val="accent1">
                              <a:lumMod val="75000"/>
                            </a:schemeClr>
                          </a:solidFill>
                          <a:effectLst/>
                          <a:latin typeface="Meiryo" charset="-128"/>
                          <a:ea typeface="Meiryo" charset="-128"/>
                          <a:cs typeface="Meiryo" charset="-128"/>
                        </a:rPr>
                        <a:t>Insights</a:t>
                      </a:r>
                      <a:endParaRPr lang="en-US" sz="1100" b="0" i="0" u="none" strike="noStrike" dirty="0">
                        <a:solidFill>
                          <a:schemeClr val="accent1">
                            <a:lumMod val="75000"/>
                          </a:schemeClr>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en-US" sz="1100" b="0" i="0" u="none" strike="noStrike" dirty="0" smtClean="0">
                          <a:solidFill>
                            <a:schemeClr val="accent1">
                              <a:lumMod val="75000"/>
                            </a:schemeClr>
                          </a:solidFill>
                          <a:effectLst/>
                          <a:latin typeface="Meiryo" charset="-128"/>
                          <a:ea typeface="Meiryo" charset="-128"/>
                          <a:cs typeface="Meiryo" charset="-128"/>
                        </a:rPr>
                        <a:t>Platform</a:t>
                      </a:r>
                      <a:endParaRPr lang="en-US" sz="1100" b="0" i="0" u="none" strike="noStrike" dirty="0">
                        <a:solidFill>
                          <a:schemeClr val="accent1">
                            <a:lumMod val="75000"/>
                          </a:schemeClr>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0"/>
                  </a:ext>
                </a:extLst>
              </a:tr>
              <a:tr h="274690">
                <a:tc gridSpan="2">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l" defTabSz="685777" rtl="0" eaLnBrk="1" fontAlgn="b" latinLnBrk="0" hangingPunct="1">
                        <a:lnSpc>
                          <a:spcPct val="100000"/>
                        </a:lnSpc>
                        <a:spcBef>
                          <a:spcPts val="0"/>
                        </a:spcBef>
                        <a:spcAft>
                          <a:spcPts val="0"/>
                        </a:spcAft>
                        <a:buClrTx/>
                        <a:buSzTx/>
                        <a:buFontTx/>
                        <a:buNone/>
                        <a:tabLst>
                          <a:tab pos="2454275" algn="l"/>
                        </a:tabLst>
                        <a:defRPr/>
                      </a:pPr>
                      <a:r>
                        <a:rPr lang="ja-JP" altLang="en-US" sz="1100" b="0" i="0" u="none" strike="noStrike" kern="1200" dirty="0" smtClean="0">
                          <a:solidFill>
                            <a:schemeClr val="tx1"/>
                          </a:solidFill>
                          <a:effectLst/>
                          <a:latin typeface="Meiryo" charset="-128"/>
                          <a:ea typeface="Meiryo" charset="-128"/>
                          <a:cs typeface="Meiryo" charset="-128"/>
                        </a:rPr>
                        <a:t>ライセンス単位</a:t>
                      </a:r>
                      <a:endParaRPr lang="en-US" sz="1100" b="0" i="0" u="none" strike="noStrike" kern="1200" dirty="0" smtClean="0">
                        <a:solidFill>
                          <a:schemeClr val="tx1"/>
                        </a:solidFill>
                        <a:effectLst/>
                        <a:latin typeface="Meiryo" charset="-128"/>
                        <a:ea typeface="Meiryo" charset="-128"/>
                        <a:cs typeface="Meiryo" charset="-128"/>
                      </a:endParaRPr>
                    </a:p>
                  </a:txBody>
                  <a:tcPr marL="64008"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charset="-128"/>
                          <a:ea typeface="Meiryo" charset="-128"/>
                          <a:cs typeface="Meiryo" charset="-128"/>
                        </a:rPr>
                        <a:t>ユーザ</a:t>
                      </a:r>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effectLst/>
                          <a:latin typeface="Meiryo" charset="-128"/>
                          <a:ea typeface="Meiryo" charset="-128"/>
                          <a:cs typeface="Meiryo" charset="-128"/>
                        </a:rPr>
                        <a:t>ISR 4K</a:t>
                      </a:r>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charset="-128"/>
                          <a:ea typeface="Meiryo" charset="-128"/>
                          <a:cs typeface="Meiryo" charset="-128"/>
                        </a:rPr>
                        <a:t>AP</a:t>
                      </a: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charset="-128"/>
                          <a:ea typeface="Meiryo" charset="-128"/>
                          <a:cs typeface="Meiryo" charset="-128"/>
                        </a:rPr>
                        <a:t>ユーザ</a:t>
                      </a:r>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charset="-128"/>
                          <a:ea typeface="Meiryo" charset="-128"/>
                          <a:cs typeface="Meiryo" charset="-128"/>
                        </a:rPr>
                        <a:t>ユーザ</a:t>
                      </a:r>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charset="-128"/>
                          <a:ea typeface="Meiryo" charset="-128"/>
                          <a:cs typeface="Meiryo" charset="-128"/>
                        </a:rPr>
                        <a:t>ユーザ</a:t>
                      </a:r>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1"/>
                  </a:ext>
                </a:extLst>
              </a:tr>
              <a:tr h="274690">
                <a:tc rowSpan="2">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ctr"/>
                      <a:r>
                        <a:rPr lang="ja-JP" altLang="en-US" sz="1100" b="0" i="0" u="none" strike="noStrike" dirty="0" smtClean="0">
                          <a:solidFill>
                            <a:schemeClr val="tx1"/>
                          </a:solidFill>
                          <a:effectLst/>
                          <a:latin typeface="Meiryo" charset="-128"/>
                          <a:ea typeface="Meiryo" charset="-128"/>
                          <a:cs typeface="Meiryo" charset="-128"/>
                        </a:rPr>
                        <a:t>カバー範囲</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en-US" sz="1100" b="0" i="0" u="none" strike="noStrike" dirty="0" smtClean="0">
                          <a:solidFill>
                            <a:schemeClr val="tx1"/>
                          </a:solidFill>
                          <a:effectLst/>
                          <a:latin typeface="Meiryo" charset="-128"/>
                          <a:ea typeface="Meiryo" charset="-128"/>
                          <a:cs typeface="Meiryo" charset="-128"/>
                        </a:rPr>
                        <a:t>On-network </a:t>
                      </a:r>
                      <a:r>
                        <a:rPr lang="en-US" altLang="ja-JP" sz="1100" b="0" i="0" u="none" strike="noStrike" dirty="0" smtClean="0">
                          <a:solidFill>
                            <a:schemeClr val="tx1"/>
                          </a:solidFill>
                          <a:effectLst/>
                          <a:latin typeface="Meiryo" charset="-128"/>
                          <a:ea typeface="Meiryo" charset="-128"/>
                          <a:cs typeface="Meiryo" charset="-128"/>
                        </a:rPr>
                        <a:t>(</a:t>
                      </a:r>
                      <a:r>
                        <a:rPr lang="ja-JP" altLang="en-US" sz="1100" b="0" i="0" u="none" strike="noStrike" dirty="0" smtClean="0">
                          <a:solidFill>
                            <a:schemeClr val="tx1"/>
                          </a:solidFill>
                          <a:effectLst/>
                          <a:latin typeface="Meiryo" charset="-128"/>
                          <a:ea typeface="Meiryo" charset="-128"/>
                          <a:cs typeface="Meiryo" charset="-128"/>
                        </a:rPr>
                        <a:t>全デバイス</a:t>
                      </a:r>
                      <a:r>
                        <a:rPr lang="en-US" sz="1100" b="0" i="0" u="none" strike="noStrike" dirty="0" smtClean="0">
                          <a:solidFill>
                            <a:schemeClr val="tx1"/>
                          </a:solidFill>
                          <a:effectLst/>
                          <a:latin typeface="Meiryo" charset="-128"/>
                          <a:ea typeface="Meiryo" charset="-128"/>
                          <a:cs typeface="Meiryo" charset="-128"/>
                        </a:rPr>
                        <a:t>)</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endParaRPr lang="en-US"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endParaRPr lang="en-US"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2"/>
                  </a:ext>
                </a:extLst>
              </a:tr>
              <a:tr h="274690">
                <a:tc vMerge="1">
                  <a:txBody>
                    <a:bodyPr/>
                    <a:lstStyle/>
                    <a:p>
                      <a:endParaRPr lang="en-US"/>
                    </a:p>
                  </a:txBody>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en-US" sz="1100" b="0" i="0" u="none" strike="noStrike" dirty="0" smtClean="0">
                          <a:solidFill>
                            <a:schemeClr val="tx1"/>
                          </a:solidFill>
                          <a:effectLst/>
                          <a:latin typeface="Meiryo" charset="-128"/>
                          <a:ea typeface="Meiryo" charset="-128"/>
                          <a:cs typeface="Meiryo" charset="-128"/>
                        </a:rPr>
                        <a:t>Off-network (</a:t>
                      </a:r>
                      <a:r>
                        <a:rPr lang="en-US" altLang="ja-JP" sz="1100" b="0" i="0" u="none" strike="noStrike" dirty="0" smtClean="0">
                          <a:solidFill>
                            <a:schemeClr val="tx1"/>
                          </a:solidFill>
                          <a:effectLst/>
                          <a:latin typeface="Meiryo" charset="-128"/>
                          <a:ea typeface="Meiryo" charset="-128"/>
                          <a:cs typeface="Meiryo" charset="-128"/>
                        </a:rPr>
                        <a:t>PC</a:t>
                      </a:r>
                      <a:r>
                        <a:rPr lang="en-US" sz="1100" b="0" i="0" u="none" strike="noStrike" dirty="0" smtClean="0">
                          <a:solidFill>
                            <a:schemeClr val="tx1"/>
                          </a:solidFill>
                          <a:effectLst/>
                          <a:latin typeface="Meiryo" charset="-128"/>
                          <a:ea typeface="Meiryo" charset="-128"/>
                          <a:cs typeface="Meiryo" charset="-128"/>
                        </a:rPr>
                        <a:t>)</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3"/>
                  </a:ext>
                </a:extLst>
              </a:tr>
              <a:tr h="274690">
                <a:tc rowSpan="2">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ctr"/>
                      <a:r>
                        <a:rPr lang="ja-JP" altLang="en-US" sz="1100" b="0" i="0" u="none" strike="noStrike" dirty="0" smtClean="0">
                          <a:solidFill>
                            <a:schemeClr val="tx1"/>
                          </a:solidFill>
                          <a:effectLst/>
                          <a:latin typeface="Meiryo" charset="-128"/>
                          <a:ea typeface="Meiryo" charset="-128"/>
                          <a:cs typeface="Meiryo" charset="-128"/>
                        </a:rPr>
                        <a:t>ポリシーと</a:t>
                      </a:r>
                      <a:r>
                        <a:rPr lang="en-US" altLang="ja-JP" sz="1100" b="0" i="0" u="none" strike="noStrike" dirty="0" smtClean="0">
                          <a:solidFill>
                            <a:schemeClr val="tx1"/>
                          </a:solidFill>
                          <a:effectLst/>
                          <a:latin typeface="Meiryo" charset="-128"/>
                          <a:ea typeface="Meiryo" charset="-128"/>
                          <a:cs typeface="Meiryo" charset="-128"/>
                        </a:rPr>
                        <a:t/>
                      </a:r>
                      <a:br>
                        <a:rPr lang="en-US" altLang="ja-JP" sz="1100" b="0" i="0" u="none" strike="noStrike" dirty="0" smtClean="0">
                          <a:solidFill>
                            <a:schemeClr val="tx1"/>
                          </a:solidFill>
                          <a:effectLst/>
                          <a:latin typeface="Meiryo" charset="-128"/>
                          <a:ea typeface="Meiryo" charset="-128"/>
                          <a:cs typeface="Meiryo" charset="-128"/>
                        </a:rPr>
                      </a:br>
                      <a:r>
                        <a:rPr lang="ja-JP" altLang="en-US" sz="1100" b="0" i="0" u="none" strike="noStrike" dirty="0" smtClean="0">
                          <a:solidFill>
                            <a:schemeClr val="tx1"/>
                          </a:solidFill>
                          <a:effectLst/>
                          <a:latin typeface="Meiryo" charset="-128"/>
                          <a:ea typeface="Meiryo" charset="-128"/>
                          <a:cs typeface="Meiryo" charset="-128"/>
                        </a:rPr>
                        <a:t>レポートの</a:t>
                      </a:r>
                      <a:r>
                        <a:rPr lang="en-US" altLang="ja-JP" sz="1100" b="0" i="0" u="none" strike="noStrike" dirty="0" smtClean="0">
                          <a:solidFill>
                            <a:schemeClr val="tx1"/>
                          </a:solidFill>
                          <a:effectLst/>
                          <a:latin typeface="Meiryo" charset="-128"/>
                          <a:ea typeface="Meiryo" charset="-128"/>
                          <a:cs typeface="Meiryo" charset="-128"/>
                        </a:rPr>
                        <a:t/>
                      </a:r>
                      <a:br>
                        <a:rPr lang="en-US" altLang="ja-JP" sz="1100" b="0" i="0" u="none" strike="noStrike" dirty="0" smtClean="0">
                          <a:solidFill>
                            <a:schemeClr val="tx1"/>
                          </a:solidFill>
                          <a:effectLst/>
                          <a:latin typeface="Meiryo" charset="-128"/>
                          <a:ea typeface="Meiryo" charset="-128"/>
                          <a:cs typeface="Meiryo" charset="-128"/>
                        </a:rPr>
                      </a:br>
                      <a:r>
                        <a:rPr lang="ja-JP" altLang="en-US" sz="1100" b="0" i="0" u="none" strike="noStrike" dirty="0" smtClean="0">
                          <a:solidFill>
                            <a:schemeClr val="tx1"/>
                          </a:solidFill>
                          <a:effectLst/>
                          <a:latin typeface="Meiryo" charset="-128"/>
                          <a:ea typeface="Meiryo" charset="-128"/>
                          <a:cs typeface="Meiryo" charset="-128"/>
                        </a:rPr>
                        <a:t>細かさ</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ja-JP" altLang="en-US" sz="1100" b="0" i="0" u="none" strike="noStrike" dirty="0" smtClean="0">
                          <a:solidFill>
                            <a:schemeClr val="tx1"/>
                          </a:solidFill>
                          <a:effectLst/>
                          <a:latin typeface="Meiryo" charset="-128"/>
                          <a:ea typeface="Meiryo" charset="-128"/>
                          <a:cs typeface="Meiryo" charset="-128"/>
                        </a:rPr>
                        <a:t>ネットワーク</a:t>
                      </a:r>
                      <a:r>
                        <a:rPr lang="en-US" altLang="ja-JP" sz="1100" b="0" i="0" u="none" strike="noStrike" dirty="0" smtClean="0">
                          <a:solidFill>
                            <a:schemeClr val="tx1"/>
                          </a:solidFill>
                          <a:effectLst/>
                          <a:latin typeface="Meiryo" charset="-128"/>
                          <a:ea typeface="Meiryo" charset="-128"/>
                          <a:cs typeface="Meiryo" charset="-128"/>
                        </a:rPr>
                        <a:t>/</a:t>
                      </a:r>
                      <a:r>
                        <a:rPr lang="ja-JP" altLang="en-US" sz="1100" b="0" i="0" u="none" strike="noStrike" dirty="0" smtClean="0">
                          <a:solidFill>
                            <a:schemeClr val="tx1"/>
                          </a:solidFill>
                          <a:effectLst/>
                          <a:latin typeface="Meiryo" charset="-128"/>
                          <a:ea typeface="Meiryo" charset="-128"/>
                          <a:cs typeface="Meiryo" charset="-128"/>
                        </a:rPr>
                        <a:t>ホスト単位</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a:r>
                        <a:rPr lang="en-US" sz="900" b="0" i="0" dirty="0" smtClean="0">
                          <a:latin typeface="Meiryo" charset="-128"/>
                          <a:ea typeface="Meiryo" charset="-128"/>
                          <a:cs typeface="Meiryo" charset="-128"/>
                        </a:rPr>
                        <a:t> </a:t>
                      </a:r>
                      <a:r>
                        <a:rPr lang="ja-JP" altLang="en-US" sz="900" b="0" i="0" dirty="0" smtClean="0">
                          <a:latin typeface="Meiryo" charset="-128"/>
                          <a:ea typeface="Meiryo" charset="-128"/>
                          <a:cs typeface="Meiryo" charset="-128"/>
                        </a:rPr>
                        <a:t>ホストのみ</a:t>
                      </a:r>
                      <a:endParaRPr lang="en-US" sz="900"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900" b="0" i="0" u="none" strike="noStrike" dirty="0" smtClean="0">
                          <a:solidFill>
                            <a:schemeClr val="tx1"/>
                          </a:solidFill>
                          <a:effectLst/>
                          <a:latin typeface="Meiryo" charset="-128"/>
                          <a:ea typeface="Meiryo" charset="-128"/>
                          <a:cs typeface="Meiryo" charset="-128"/>
                        </a:rPr>
                        <a:t>ネットワークのみ</a:t>
                      </a:r>
                      <a:endParaRPr lang="en-US" sz="9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r>
                        <a:rPr lang="ja-JP" altLang="en-US" sz="900" b="0" i="0" u="none" strike="noStrike" dirty="0" smtClean="0">
                          <a:solidFill>
                            <a:schemeClr val="tx1"/>
                          </a:solidFill>
                          <a:effectLst/>
                          <a:latin typeface="Meiryo" charset="-128"/>
                          <a:ea typeface="Meiryo" charset="-128"/>
                          <a:cs typeface="Meiryo" charset="-128"/>
                        </a:rPr>
                        <a:t>ネットワークのみ</a:t>
                      </a: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4"/>
                  </a:ext>
                </a:extLst>
              </a:tr>
              <a:tr h="27469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ja-JP" altLang="en-US" sz="1100" b="0" i="0" u="none" strike="noStrike" dirty="0" smtClean="0">
                          <a:solidFill>
                            <a:schemeClr val="tx1"/>
                          </a:solidFill>
                          <a:effectLst/>
                          <a:latin typeface="Meiryo" charset="-128"/>
                          <a:ea typeface="Meiryo" charset="-128"/>
                          <a:cs typeface="Meiryo" charset="-128"/>
                        </a:rPr>
                        <a:t>サブネット</a:t>
                      </a:r>
                      <a:r>
                        <a:rPr lang="en-US" altLang="ja-JP" sz="1100" b="0" i="0" u="none" strike="noStrike" dirty="0" smtClean="0">
                          <a:solidFill>
                            <a:schemeClr val="tx1"/>
                          </a:solidFill>
                          <a:effectLst/>
                          <a:latin typeface="Meiryo" charset="-128"/>
                          <a:ea typeface="Meiryo" charset="-128"/>
                          <a:cs typeface="Meiryo" charset="-128"/>
                        </a:rPr>
                        <a:t>/</a:t>
                      </a:r>
                      <a:r>
                        <a:rPr lang="ja-JP" altLang="en-US" sz="1100" b="0" i="0" u="none" strike="noStrike" dirty="0" smtClean="0">
                          <a:solidFill>
                            <a:schemeClr val="tx1"/>
                          </a:solidFill>
                          <a:effectLst/>
                          <a:latin typeface="Meiryo" charset="-128"/>
                          <a:ea typeface="Meiryo" charset="-128"/>
                          <a:cs typeface="Meiryo" charset="-128"/>
                        </a:rPr>
                        <a:t>ユーザ単位</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endParaRPr lang="en-US" sz="1100"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5"/>
                  </a:ext>
                </a:extLst>
              </a:tr>
              <a:tr h="274690">
                <a:tc rowSpan="5">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ctr"/>
                      <a:r>
                        <a:rPr lang="ja-JP" altLang="en-US" sz="1100" b="0" i="0" u="none" strike="noStrike" dirty="0" smtClean="0">
                          <a:solidFill>
                            <a:schemeClr val="tx1"/>
                          </a:solidFill>
                          <a:effectLst/>
                          <a:latin typeface="Meiryo" charset="-128"/>
                          <a:ea typeface="Meiryo" charset="-128"/>
                          <a:cs typeface="Meiryo" charset="-128"/>
                        </a:rPr>
                        <a:t>制御</a:t>
                      </a:r>
                      <a:r>
                        <a:rPr lang="en-US" altLang="ja-JP" sz="1100" b="0" i="0" u="none" strike="noStrike" dirty="0" smtClean="0">
                          <a:solidFill>
                            <a:schemeClr val="tx1"/>
                          </a:solidFill>
                          <a:effectLst/>
                          <a:latin typeface="Meiryo" charset="-128"/>
                          <a:ea typeface="Meiryo" charset="-128"/>
                          <a:cs typeface="Meiryo" charset="-128"/>
                        </a:rPr>
                        <a:t>/</a:t>
                      </a:r>
                      <a:r>
                        <a:rPr lang="ja-JP" altLang="en-US" sz="1100" b="0" i="0" u="none" strike="noStrike" dirty="0" smtClean="0">
                          <a:solidFill>
                            <a:schemeClr val="tx1"/>
                          </a:solidFill>
                          <a:effectLst/>
                          <a:latin typeface="Meiryo" charset="-128"/>
                          <a:ea typeface="Meiryo" charset="-128"/>
                          <a:cs typeface="Meiryo" charset="-128"/>
                        </a:rPr>
                        <a:t>防御</a:t>
                      </a:r>
                      <a:r>
                        <a:rPr lang="en-US" sz="1100" b="0" i="0" u="none" strike="noStrike" baseline="0" dirty="0" smtClean="0">
                          <a:solidFill>
                            <a:schemeClr val="tx1"/>
                          </a:solidFill>
                          <a:effectLst/>
                          <a:latin typeface="Meiryo" charset="-128"/>
                          <a:ea typeface="Meiryo" charset="-128"/>
                          <a:cs typeface="Meiryo" charset="-128"/>
                        </a:rPr>
                        <a:t> </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en-US" sz="900" b="0" i="0" u="none" strike="noStrike" dirty="0" smtClean="0">
                          <a:solidFill>
                            <a:schemeClr val="tx1"/>
                          </a:solidFill>
                          <a:effectLst/>
                          <a:latin typeface="Meiryo" charset="-128"/>
                          <a:ea typeface="Meiryo" charset="-128"/>
                          <a:cs typeface="Meiryo" charset="-128"/>
                        </a:rPr>
                        <a:t>DNS</a:t>
                      </a:r>
                      <a:r>
                        <a:rPr lang="ja-JP" altLang="en-US" sz="900" b="0" i="0" u="none" strike="noStrike" dirty="0" smtClean="0">
                          <a:solidFill>
                            <a:schemeClr val="tx1"/>
                          </a:solidFill>
                          <a:effectLst/>
                          <a:latin typeface="Meiryo" charset="-128"/>
                          <a:ea typeface="Meiryo" charset="-128"/>
                          <a:cs typeface="Meiryo" charset="-128"/>
                        </a:rPr>
                        <a:t>レイヤ</a:t>
                      </a:r>
                      <a:r>
                        <a:rPr lang="en-US" sz="900" b="0" i="0" u="none" strike="noStrike" dirty="0" smtClean="0">
                          <a:solidFill>
                            <a:schemeClr val="tx1"/>
                          </a:solidFill>
                          <a:effectLst/>
                          <a:latin typeface="Meiryo" charset="-128"/>
                          <a:ea typeface="Meiryo" charset="-128"/>
                          <a:cs typeface="Meiryo" charset="-128"/>
                        </a:rPr>
                        <a:t> (</a:t>
                      </a:r>
                      <a:r>
                        <a:rPr lang="en-US" sz="900" b="0" i="0" u="none" strike="noStrike" dirty="0" err="1" smtClean="0">
                          <a:solidFill>
                            <a:schemeClr val="tx1"/>
                          </a:solidFill>
                          <a:effectLst/>
                          <a:latin typeface="Meiryo" charset="-128"/>
                          <a:ea typeface="Meiryo" charset="-128"/>
                          <a:cs typeface="Meiryo" charset="-128"/>
                        </a:rPr>
                        <a:t>domain+</a:t>
                      </a:r>
                      <a:r>
                        <a:rPr lang="en-US" sz="900" b="0" i="0" u="none" strike="noStrike" baseline="0" dirty="0" err="1" smtClean="0">
                          <a:solidFill>
                            <a:schemeClr val="tx1"/>
                          </a:solidFill>
                          <a:effectLst/>
                          <a:latin typeface="Meiryo" charset="-128"/>
                          <a:ea typeface="Meiryo" charset="-128"/>
                          <a:cs typeface="Meiryo" charset="-128"/>
                        </a:rPr>
                        <a:t>IP</a:t>
                      </a:r>
                      <a:r>
                        <a:rPr lang="en-US" sz="900" b="0" i="0" u="none" strike="noStrike" baseline="0" dirty="0" smtClean="0">
                          <a:solidFill>
                            <a:schemeClr val="tx1"/>
                          </a:solidFill>
                          <a:effectLst/>
                          <a:latin typeface="Meiryo" charset="-128"/>
                          <a:ea typeface="Meiryo" charset="-128"/>
                          <a:cs typeface="Meiryo" charset="-128"/>
                        </a:rPr>
                        <a:t>)</a:t>
                      </a:r>
                      <a:endParaRPr lang="en-US" sz="9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endParaRPr lang="en-US" sz="1100"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6"/>
                  </a:ext>
                </a:extLst>
              </a:tr>
              <a:tr h="274690">
                <a:tc vMerge="1">
                  <a:txBody>
                    <a:bodyPr/>
                    <a:lstStyle/>
                    <a:p>
                      <a:endParaRPr lang="en-US"/>
                    </a:p>
                  </a:txBody>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en-US" sz="900" b="0" i="0" u="none" strike="noStrike" dirty="0" smtClean="0">
                          <a:solidFill>
                            <a:schemeClr val="tx1"/>
                          </a:solidFill>
                          <a:effectLst/>
                          <a:latin typeface="Meiryo" charset="-128"/>
                          <a:ea typeface="Meiryo" charset="-128"/>
                          <a:cs typeface="Meiryo" charset="-128"/>
                        </a:rPr>
                        <a:t>IPv4 </a:t>
                      </a:r>
                      <a:r>
                        <a:rPr lang="ja-JP" altLang="en-US" sz="900" b="0" i="0" u="none" strike="noStrike" dirty="0" smtClean="0">
                          <a:solidFill>
                            <a:schemeClr val="tx1"/>
                          </a:solidFill>
                          <a:effectLst/>
                          <a:latin typeface="Meiryo" charset="-128"/>
                          <a:ea typeface="Meiryo" charset="-128"/>
                          <a:cs typeface="Meiryo" charset="-128"/>
                        </a:rPr>
                        <a:t>レイヤ</a:t>
                      </a:r>
                      <a:r>
                        <a:rPr lang="en-US" sz="900" b="0" i="0" u="none" strike="noStrike" baseline="0" dirty="0" smtClean="0">
                          <a:solidFill>
                            <a:schemeClr val="tx1"/>
                          </a:solidFill>
                          <a:effectLst/>
                          <a:latin typeface="Meiryo" charset="-128"/>
                          <a:ea typeface="Meiryo" charset="-128"/>
                          <a:cs typeface="Meiryo" charset="-128"/>
                        </a:rPr>
                        <a:t> </a:t>
                      </a:r>
                      <a:br>
                        <a:rPr lang="en-US" sz="900" b="0" i="0" u="none" strike="noStrike" baseline="0" dirty="0" smtClean="0">
                          <a:solidFill>
                            <a:schemeClr val="tx1"/>
                          </a:solidFill>
                          <a:effectLst/>
                          <a:latin typeface="Meiryo" charset="-128"/>
                          <a:ea typeface="Meiryo" charset="-128"/>
                          <a:cs typeface="Meiryo" charset="-128"/>
                        </a:rPr>
                      </a:br>
                      <a:r>
                        <a:rPr lang="en-US" sz="900" b="0" i="0" u="none" strike="noStrike" baseline="0" dirty="0" smtClean="0">
                          <a:solidFill>
                            <a:schemeClr val="tx1"/>
                          </a:solidFill>
                          <a:effectLst/>
                          <a:latin typeface="Meiryo" charset="-128"/>
                          <a:ea typeface="Meiryo" charset="-128"/>
                          <a:cs typeface="Meiryo" charset="-128"/>
                        </a:rPr>
                        <a:t>(</a:t>
                      </a:r>
                      <a:r>
                        <a:rPr lang="en-US" altLang="ja-JP" sz="900" b="0" i="0" u="none" strike="noStrike" baseline="0" dirty="0" smtClean="0">
                          <a:solidFill>
                            <a:schemeClr val="tx1"/>
                          </a:solidFill>
                          <a:effectLst/>
                          <a:latin typeface="Meiryo" charset="-128"/>
                          <a:ea typeface="Meiryo" charset="-128"/>
                          <a:cs typeface="Meiryo" charset="-128"/>
                        </a:rPr>
                        <a:t>DNS</a:t>
                      </a:r>
                      <a:r>
                        <a:rPr lang="ja-JP" altLang="en-US" sz="900" b="0" i="0" u="none" strike="noStrike" baseline="0" dirty="0" smtClean="0">
                          <a:solidFill>
                            <a:schemeClr val="tx1"/>
                          </a:solidFill>
                          <a:effectLst/>
                          <a:latin typeface="Meiryo" charset="-128"/>
                          <a:ea typeface="Meiryo" charset="-128"/>
                          <a:cs typeface="Meiryo" charset="-128"/>
                        </a:rPr>
                        <a:t>を使用しない通信</a:t>
                      </a:r>
                      <a:r>
                        <a:rPr lang="en-US" sz="900" b="0" i="0" u="none" strike="noStrike" baseline="0" dirty="0" smtClean="0">
                          <a:solidFill>
                            <a:schemeClr val="tx1"/>
                          </a:solidFill>
                          <a:effectLst/>
                          <a:latin typeface="Meiryo" charset="-128"/>
                          <a:ea typeface="Meiryo" charset="-128"/>
                          <a:cs typeface="Meiryo" charset="-128"/>
                        </a:rPr>
                        <a:t>)</a:t>
                      </a:r>
                      <a:endParaRPr lang="en-US" sz="9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endParaRPr lang="en-US" sz="1100"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r>
                        <a:rPr lang="en-US" sz="1100" b="0" i="0" u="none" strike="noStrike" dirty="0">
                          <a:solidFill>
                            <a:schemeClr val="tx1"/>
                          </a:solidFill>
                          <a:effectLst/>
                          <a:latin typeface="Meiryo" charset="-128"/>
                          <a:ea typeface="Meiryo" charset="-128"/>
                          <a:cs typeface="Meiryo" charset="-128"/>
                        </a:rPr>
                        <a:t> </a:t>
                      </a: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7"/>
                  </a:ext>
                </a:extLst>
              </a:tr>
              <a:tr h="274690">
                <a:tc vMerge="1">
                  <a:txBody>
                    <a:bodyPr/>
                    <a:lstStyle/>
                    <a:p>
                      <a:endParaRPr lang="en-US"/>
                    </a:p>
                  </a:txBody>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en-US" sz="900" b="0" i="0" u="none" strike="noStrike" dirty="0" smtClean="0">
                          <a:solidFill>
                            <a:schemeClr val="tx1"/>
                          </a:solidFill>
                          <a:effectLst/>
                          <a:latin typeface="Meiryo" charset="-128"/>
                          <a:ea typeface="Meiryo" charset="-128"/>
                          <a:cs typeface="Meiryo" charset="-128"/>
                        </a:rPr>
                        <a:t>Proxy – </a:t>
                      </a:r>
                      <a:r>
                        <a:rPr lang="en-US" sz="900" b="0" i="0" u="none" strike="noStrike" kern="1200" dirty="0" smtClean="0">
                          <a:solidFill>
                            <a:schemeClr val="tx1"/>
                          </a:solidFill>
                          <a:effectLst/>
                          <a:latin typeface="Meiryo" charset="-128"/>
                          <a:ea typeface="Meiryo" charset="-128"/>
                          <a:cs typeface="Meiryo" charset="-128"/>
                        </a:rPr>
                        <a:t>URL </a:t>
                      </a:r>
                      <a:r>
                        <a:rPr lang="ja-JP" altLang="en-US" sz="900" b="0" i="0" u="none" strike="noStrike" kern="1200" dirty="0" smtClean="0">
                          <a:solidFill>
                            <a:schemeClr val="tx1"/>
                          </a:solidFill>
                          <a:effectLst/>
                          <a:latin typeface="Meiryo" charset="-128"/>
                          <a:ea typeface="Meiryo" charset="-128"/>
                          <a:cs typeface="Meiryo" charset="-128"/>
                        </a:rPr>
                        <a:t>カテゴリフィルタ</a:t>
                      </a:r>
                      <a:endParaRPr lang="en-US" sz="900" b="0" i="0" u="none" strike="noStrike" kern="1200" dirty="0" smtClean="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endParaRPr lang="en-US" sz="1100"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r>
                        <a:rPr lang="en-US" sz="1100" b="0" i="0" u="none" strike="noStrike" dirty="0">
                          <a:solidFill>
                            <a:schemeClr val="tx1"/>
                          </a:solidFill>
                          <a:effectLst/>
                          <a:latin typeface="Meiryo" charset="-128"/>
                          <a:ea typeface="Meiryo" charset="-128"/>
                          <a:cs typeface="Meiryo" charset="-128"/>
                        </a:rPr>
                        <a:t> </a:t>
                      </a: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8"/>
                  </a:ext>
                </a:extLst>
              </a:tr>
              <a:tr h="274690">
                <a:tc vMerge="1">
                  <a:txBody>
                    <a:bodyPr/>
                    <a:lstStyle/>
                    <a:p>
                      <a:endParaRPr lang="en-US"/>
                    </a:p>
                  </a:txBody>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en-US" sz="900" b="0" i="0" u="none" strike="noStrike" dirty="0" smtClean="0">
                          <a:solidFill>
                            <a:schemeClr val="tx1"/>
                          </a:solidFill>
                          <a:effectLst/>
                          <a:latin typeface="Meiryo" charset="-128"/>
                          <a:ea typeface="Meiryo" charset="-128"/>
                          <a:cs typeface="Meiryo" charset="-128"/>
                        </a:rPr>
                        <a:t>Proxy –</a:t>
                      </a:r>
                      <a:r>
                        <a:rPr lang="en-US" sz="900" b="0" i="0" u="none" strike="noStrike" baseline="0" dirty="0" smtClean="0">
                          <a:solidFill>
                            <a:schemeClr val="tx1"/>
                          </a:solidFill>
                          <a:effectLst/>
                          <a:latin typeface="Meiryo" charset="-128"/>
                          <a:ea typeface="Meiryo" charset="-128"/>
                          <a:cs typeface="Meiryo" charset="-128"/>
                        </a:rPr>
                        <a:t> </a:t>
                      </a:r>
                      <a:r>
                        <a:rPr lang="ja-JP" altLang="en-US" sz="900" b="0" i="0" u="none" strike="noStrike" kern="1200" dirty="0" smtClean="0">
                          <a:solidFill>
                            <a:schemeClr val="tx1"/>
                          </a:solidFill>
                          <a:effectLst/>
                          <a:latin typeface="Meiryo" charset="-128"/>
                          <a:ea typeface="Meiryo" charset="-128"/>
                          <a:cs typeface="Meiryo" charset="-128"/>
                        </a:rPr>
                        <a:t>ファイル検査</a:t>
                      </a:r>
                      <a:r>
                        <a:rPr lang="en-US" altLang="ja-JP" sz="900" b="0" i="0" u="none" strike="noStrike" kern="1200" dirty="0" smtClean="0">
                          <a:solidFill>
                            <a:schemeClr val="tx1"/>
                          </a:solidFill>
                          <a:effectLst/>
                          <a:latin typeface="Meiryo" charset="-128"/>
                          <a:ea typeface="Meiryo" charset="-128"/>
                          <a:cs typeface="Meiryo" charset="-128"/>
                        </a:rPr>
                        <a:t>/</a:t>
                      </a:r>
                      <a:br>
                        <a:rPr lang="en-US" altLang="ja-JP" sz="900" b="0" i="0" u="none" strike="noStrike" kern="1200" dirty="0" smtClean="0">
                          <a:solidFill>
                            <a:schemeClr val="tx1"/>
                          </a:solidFill>
                          <a:effectLst/>
                          <a:latin typeface="Meiryo" charset="-128"/>
                          <a:ea typeface="Meiryo" charset="-128"/>
                          <a:cs typeface="Meiryo" charset="-128"/>
                        </a:rPr>
                      </a:br>
                      <a:r>
                        <a:rPr kumimoji="0" lang="ja-JP" altLang="en-US" sz="900" b="0" i="0" u="none" strike="noStrike" kern="1200" cap="none" spc="0" normalizeH="0" baseline="0" noProof="0" dirty="0" smtClean="0">
                          <a:ln>
                            <a:noFill/>
                          </a:ln>
                          <a:solidFill>
                            <a:srgbClr val="333333"/>
                          </a:solidFill>
                          <a:effectLst/>
                          <a:uLnTx/>
                          <a:uFillTx/>
                          <a:latin typeface="Meiryo" charset="-128"/>
                          <a:ea typeface="Meiryo" charset="-128"/>
                          <a:cs typeface="Meiryo" charset="-128"/>
                        </a:rPr>
                        <a:t>危険</a:t>
                      </a:r>
                      <a:r>
                        <a:rPr kumimoji="0" lang="en-US" altLang="ja-JP" sz="900" b="0" i="0" u="none" strike="noStrike" kern="1200" cap="none" spc="0" normalizeH="0" baseline="0" noProof="0" dirty="0" smtClean="0">
                          <a:ln>
                            <a:noFill/>
                          </a:ln>
                          <a:solidFill>
                            <a:srgbClr val="333333"/>
                          </a:solidFill>
                          <a:effectLst/>
                          <a:uLnTx/>
                          <a:uFillTx/>
                          <a:latin typeface="Meiryo" charset="-128"/>
                          <a:ea typeface="Meiryo" charset="-128"/>
                          <a:cs typeface="Meiryo" charset="-128"/>
                        </a:rPr>
                        <a:t>URL</a:t>
                      </a:r>
                      <a:r>
                        <a:rPr kumimoji="0" lang="ja-JP" altLang="en-US" sz="900" b="0" i="0" u="none" strike="noStrike" kern="1200" cap="none" spc="0" normalizeH="0" baseline="0" noProof="0" dirty="0" smtClean="0">
                          <a:ln>
                            <a:noFill/>
                          </a:ln>
                          <a:solidFill>
                            <a:srgbClr val="333333"/>
                          </a:solidFill>
                          <a:effectLst/>
                          <a:uLnTx/>
                          <a:uFillTx/>
                          <a:latin typeface="Meiryo" charset="-128"/>
                          <a:ea typeface="Meiryo" charset="-128"/>
                          <a:cs typeface="Meiryo" charset="-128"/>
                        </a:rPr>
                        <a:t>へのアクセス阻止</a:t>
                      </a:r>
                      <a:endParaRPr lang="en-US" sz="900" b="0" i="0" u="none" strike="noStrike" kern="1200" dirty="0" smtClean="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endParaRPr lang="en-US" sz="1100"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9"/>
                  </a:ext>
                </a:extLst>
              </a:tr>
              <a:tr h="274690">
                <a:tc vMerge="1">
                  <a:txBody>
                    <a:bodyPr/>
                    <a:lstStyle/>
                    <a:p>
                      <a:pPr marL="18000" lvl="0" algn="l" fontAlgn="ctr"/>
                      <a:endParaRPr lang="en-US" sz="1200" b="1" i="0" u="none" strike="noStrike" dirty="0">
                        <a:solidFill>
                          <a:schemeClr val="tx1"/>
                        </a:solidFill>
                        <a:effectLst/>
                        <a:latin typeface="Franklin Gothic Book" charset="0"/>
                        <a:ea typeface="Franklin Gothic Book" charset="0"/>
                        <a:cs typeface="Franklin Gothic Book" charset="0"/>
                      </a:endParaRPr>
                    </a:p>
                  </a:txBody>
                  <a:tcPr marL="9516" marR="9516" marT="9516"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en-US" sz="1100" b="0" i="0" u="none" strike="noStrike" dirty="0" smtClean="0">
                          <a:solidFill>
                            <a:schemeClr val="tx1"/>
                          </a:solidFill>
                          <a:effectLst/>
                          <a:latin typeface="Meiryo" charset="-128"/>
                          <a:ea typeface="Meiryo" charset="-128"/>
                          <a:cs typeface="Meiryo" charset="-128"/>
                        </a:rPr>
                        <a:t>API</a:t>
                      </a:r>
                      <a:r>
                        <a:rPr lang="ja-JP" altLang="en-US" sz="1100" b="0" i="0" u="none" strike="noStrike" dirty="0" smtClean="0">
                          <a:solidFill>
                            <a:schemeClr val="tx1"/>
                          </a:solidFill>
                          <a:effectLst/>
                          <a:latin typeface="Meiryo" charset="-128"/>
                          <a:ea typeface="Meiryo" charset="-128"/>
                          <a:cs typeface="Meiryo" charset="-128"/>
                        </a:rPr>
                        <a:t>連携</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endParaRPr lang="en-US" sz="1100"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10"/>
                  </a:ext>
                </a:extLst>
              </a:tr>
              <a:tr h="274690">
                <a:tc rowSpan="4">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ctr"/>
                      <a:r>
                        <a:rPr lang="ja-JP" altLang="en-US" sz="1100" b="0" i="0" u="none" strike="noStrike" dirty="0" smtClean="0">
                          <a:solidFill>
                            <a:schemeClr val="tx1"/>
                          </a:solidFill>
                          <a:effectLst/>
                          <a:latin typeface="Meiryo" charset="-128"/>
                          <a:ea typeface="Meiryo" charset="-128"/>
                          <a:cs typeface="Meiryo" charset="-128"/>
                        </a:rPr>
                        <a:t>見える化と</a:t>
                      </a:r>
                      <a:r>
                        <a:rPr lang="en-US" altLang="ja-JP" sz="1100" b="0" i="0" u="none" strike="noStrike" dirty="0" smtClean="0">
                          <a:solidFill>
                            <a:schemeClr val="tx1"/>
                          </a:solidFill>
                          <a:effectLst/>
                          <a:latin typeface="Meiryo" charset="-128"/>
                          <a:ea typeface="Meiryo" charset="-128"/>
                          <a:cs typeface="Meiryo" charset="-128"/>
                        </a:rPr>
                        <a:t/>
                      </a:r>
                      <a:br>
                        <a:rPr lang="en-US" altLang="ja-JP" sz="1100" b="0" i="0" u="none" strike="noStrike" dirty="0" smtClean="0">
                          <a:solidFill>
                            <a:schemeClr val="tx1"/>
                          </a:solidFill>
                          <a:effectLst/>
                          <a:latin typeface="Meiryo" charset="-128"/>
                          <a:ea typeface="Meiryo" charset="-128"/>
                          <a:cs typeface="Meiryo" charset="-128"/>
                        </a:rPr>
                      </a:br>
                      <a:r>
                        <a:rPr lang="en-US" altLang="ja-JP" sz="1100" b="0" i="0" u="none" strike="noStrike" dirty="0" smtClean="0">
                          <a:solidFill>
                            <a:schemeClr val="tx1"/>
                          </a:solidFill>
                          <a:effectLst/>
                          <a:latin typeface="Meiryo" charset="-128"/>
                          <a:ea typeface="Meiryo" charset="-128"/>
                          <a:cs typeface="Meiryo" charset="-128"/>
                        </a:rPr>
                        <a:t>Intelligence</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ja-JP" altLang="en-US" sz="1100" b="0" i="0" u="none" strike="noStrike" dirty="0" smtClean="0">
                          <a:solidFill>
                            <a:schemeClr val="tx1"/>
                          </a:solidFill>
                          <a:effectLst/>
                          <a:latin typeface="Meiryo" charset="-128"/>
                          <a:ea typeface="Meiryo" charset="-128"/>
                          <a:cs typeface="Meiryo" charset="-128"/>
                        </a:rPr>
                        <a:t>基本ログ＆レポート</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endParaRPr lang="en-US" sz="1100"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11"/>
                  </a:ext>
                </a:extLst>
              </a:tr>
              <a:tr h="274690">
                <a:tc vMerge="1">
                  <a:txBody>
                    <a:bodyPr/>
                    <a:lstStyle/>
                    <a:p>
                      <a:endParaRPr lang="en-US"/>
                    </a:p>
                  </a:txBody>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ja-JP" altLang="en-US" sz="1100" b="0" i="0" u="none" strike="noStrike" dirty="0" smtClean="0">
                          <a:solidFill>
                            <a:schemeClr val="tx1"/>
                          </a:solidFill>
                          <a:effectLst/>
                          <a:latin typeface="Meiryo" charset="-128"/>
                          <a:ea typeface="Meiryo" charset="-128"/>
                          <a:cs typeface="Meiryo" charset="-128"/>
                        </a:rPr>
                        <a:t>高度なレポーティング</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endParaRPr lang="en-US" sz="1100"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12"/>
                  </a:ext>
                </a:extLst>
              </a:tr>
              <a:tr h="274690">
                <a:tc vMerge="1">
                  <a:txBody>
                    <a:bodyPr/>
                    <a:lstStyle/>
                    <a:p>
                      <a:endParaRPr lang="en-US"/>
                    </a:p>
                  </a:txBody>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en-US" altLang="ja-JP" sz="1100" b="0" i="0" u="none" strike="noStrike" dirty="0" smtClean="0">
                          <a:solidFill>
                            <a:schemeClr val="tx1"/>
                          </a:solidFill>
                          <a:effectLst/>
                          <a:latin typeface="Meiryo" charset="-128"/>
                          <a:ea typeface="Meiryo" charset="-128"/>
                          <a:cs typeface="Meiryo" charset="-128"/>
                        </a:rPr>
                        <a:t>S3</a:t>
                      </a:r>
                      <a:r>
                        <a:rPr lang="ja-JP" altLang="en-US" sz="1100" b="0" i="0" u="none" strike="noStrike" dirty="0" smtClean="0">
                          <a:solidFill>
                            <a:schemeClr val="tx1"/>
                          </a:solidFill>
                          <a:effectLst/>
                          <a:latin typeface="Meiryo" charset="-128"/>
                          <a:ea typeface="Meiryo" charset="-128"/>
                          <a:cs typeface="Meiryo" charset="-128"/>
                        </a:rPr>
                        <a:t>を利用したログ管理</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endParaRPr lang="en-US" sz="1100"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r>
                        <a:rPr lang="en-US" sz="1100" b="0" i="0" u="none" strike="noStrike" dirty="0">
                          <a:solidFill>
                            <a:schemeClr val="tx1"/>
                          </a:solidFill>
                          <a:effectLst/>
                          <a:latin typeface="Meiryo" charset="-128"/>
                          <a:ea typeface="Meiryo" charset="-128"/>
                          <a:cs typeface="Meiryo" charset="-128"/>
                        </a:rPr>
                        <a:t> </a:t>
                      </a: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13"/>
                  </a:ext>
                </a:extLst>
              </a:tr>
              <a:tr h="274690">
                <a:tc vMerge="1">
                  <a:txBody>
                    <a:bodyPr/>
                    <a:lstStyle/>
                    <a:p>
                      <a:endParaRPr lang="en-US"/>
                    </a:p>
                  </a:txBody>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marL="18000" lvl="0" algn="l" fontAlgn="b"/>
                      <a:r>
                        <a:rPr lang="en-US" sz="1100" b="0" i="0" u="none" strike="noStrike" dirty="0" smtClean="0">
                          <a:solidFill>
                            <a:schemeClr val="tx1"/>
                          </a:solidFill>
                          <a:effectLst/>
                          <a:latin typeface="Meiryo" charset="-128"/>
                          <a:ea typeface="Meiryo" charset="-128"/>
                          <a:cs typeface="Meiryo" charset="-128"/>
                        </a:rPr>
                        <a:t>Investigate</a:t>
                      </a:r>
                      <a:r>
                        <a:rPr lang="ja-JP" altLang="en-US" sz="1100" b="0" i="0" u="none" strike="noStrike" dirty="0" smtClean="0">
                          <a:solidFill>
                            <a:schemeClr val="tx1"/>
                          </a:solidFill>
                          <a:effectLst/>
                          <a:latin typeface="Meiryo" charset="-128"/>
                          <a:ea typeface="Meiryo" charset="-128"/>
                          <a:cs typeface="Meiryo" charset="-128"/>
                        </a:rPr>
                        <a:t>機能の利用</a:t>
                      </a:r>
                      <a:endParaRPr lang="en-US" sz="1100" b="0" i="0" u="none" strike="noStrike" dirty="0">
                        <a:solidFill>
                          <a:schemeClr val="tx1"/>
                        </a:solidFill>
                        <a:effectLst/>
                        <a:latin typeface="Meiryo" charset="-128"/>
                        <a:ea typeface="Meiryo" charset="-128"/>
                        <a:cs typeface="Meiryo" charset="-128"/>
                      </a:endParaRPr>
                    </a:p>
                  </a:txBody>
                  <a:tcPr marL="4572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endParaRPr lang="en-US" sz="1100" b="0" i="0" dirty="0">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r>
                        <a:rPr lang="en-US" sz="1100" b="0" i="0" u="none" strike="noStrike" dirty="0">
                          <a:solidFill>
                            <a:schemeClr val="tx1"/>
                          </a:solidFill>
                          <a:effectLst/>
                          <a:latin typeface="Meiryo" charset="-128"/>
                          <a:ea typeface="Meiryo" charset="-128"/>
                          <a:cs typeface="Meiryo" charset="-128"/>
                        </a:rPr>
                        <a:t> </a:t>
                      </a: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r>
                        <a:rPr lang="en-US" sz="1100" b="0" i="0" u="none" strike="noStrike" dirty="0">
                          <a:solidFill>
                            <a:schemeClr val="tx1"/>
                          </a:solidFill>
                          <a:effectLst/>
                          <a:latin typeface="Meiryo" charset="-128"/>
                          <a:ea typeface="Meiryo" charset="-128"/>
                          <a:cs typeface="Meiryo" charset="-128"/>
                        </a:rPr>
                        <a:t> </a:t>
                      </a: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777" rtl="0" eaLnBrk="1" latinLnBrk="0" hangingPunct="1">
                        <a:defRPr kumimoji="1" sz="1400" kern="1200">
                          <a:solidFill>
                            <a:schemeClr val="dk1"/>
                          </a:solidFill>
                          <a:latin typeface="Arial"/>
                        </a:defRPr>
                      </a:lvl1pPr>
                      <a:lvl2pPr marL="342886" algn="l" defTabSz="685777" rtl="0" eaLnBrk="1" latinLnBrk="0" hangingPunct="1">
                        <a:defRPr kumimoji="1" sz="1400" kern="1200">
                          <a:solidFill>
                            <a:schemeClr val="dk1"/>
                          </a:solidFill>
                          <a:latin typeface="Arial"/>
                        </a:defRPr>
                      </a:lvl2pPr>
                      <a:lvl3pPr marL="685777" algn="l" defTabSz="685777" rtl="0" eaLnBrk="1" latinLnBrk="0" hangingPunct="1">
                        <a:defRPr kumimoji="1" sz="1400" kern="1200">
                          <a:solidFill>
                            <a:schemeClr val="dk1"/>
                          </a:solidFill>
                          <a:latin typeface="Arial"/>
                        </a:defRPr>
                      </a:lvl3pPr>
                      <a:lvl4pPr marL="1028665" algn="l" defTabSz="685777" rtl="0" eaLnBrk="1" latinLnBrk="0" hangingPunct="1">
                        <a:defRPr kumimoji="1" sz="1400" kern="1200">
                          <a:solidFill>
                            <a:schemeClr val="dk1"/>
                          </a:solidFill>
                          <a:latin typeface="Arial"/>
                        </a:defRPr>
                      </a:lvl4pPr>
                      <a:lvl5pPr marL="1371555" algn="l" defTabSz="685777" rtl="0" eaLnBrk="1" latinLnBrk="0" hangingPunct="1">
                        <a:defRPr kumimoji="1" sz="1400" kern="1200">
                          <a:solidFill>
                            <a:schemeClr val="dk1"/>
                          </a:solidFill>
                          <a:latin typeface="Arial"/>
                        </a:defRPr>
                      </a:lvl5pPr>
                      <a:lvl6pPr marL="1714441" algn="l" defTabSz="685777" rtl="0" eaLnBrk="1" latinLnBrk="0" hangingPunct="1">
                        <a:defRPr kumimoji="1" sz="1400" kern="1200">
                          <a:solidFill>
                            <a:schemeClr val="dk1"/>
                          </a:solidFill>
                          <a:latin typeface="Arial"/>
                        </a:defRPr>
                      </a:lvl6pPr>
                      <a:lvl7pPr marL="2057332" algn="l" defTabSz="685777" rtl="0" eaLnBrk="1" latinLnBrk="0" hangingPunct="1">
                        <a:defRPr kumimoji="1" sz="1400" kern="1200">
                          <a:solidFill>
                            <a:schemeClr val="dk1"/>
                          </a:solidFill>
                          <a:latin typeface="Arial"/>
                        </a:defRPr>
                      </a:lvl7pPr>
                      <a:lvl8pPr marL="2400220" algn="l" defTabSz="685777" rtl="0" eaLnBrk="1" latinLnBrk="0" hangingPunct="1">
                        <a:defRPr kumimoji="1" sz="1400" kern="1200">
                          <a:solidFill>
                            <a:schemeClr val="dk1"/>
                          </a:solidFill>
                          <a:latin typeface="Arial"/>
                        </a:defRPr>
                      </a:lvl8pPr>
                      <a:lvl9pPr marL="2743110" algn="l" defTabSz="685777" rtl="0" eaLnBrk="1" latinLnBrk="0" hangingPunct="1">
                        <a:defRPr kumimoji="1" sz="1400" kern="1200">
                          <a:solidFill>
                            <a:schemeClr val="dk1"/>
                          </a:solidFill>
                          <a:latin typeface="Arial"/>
                        </a:defRPr>
                      </a:lvl9pPr>
                    </a:lstStyle>
                    <a:p>
                      <a:pPr algn="ctr" fontAlgn="b"/>
                      <a:endParaRPr lang="en-US" sz="1100" b="0" i="0" u="none" strike="noStrike" dirty="0">
                        <a:solidFill>
                          <a:schemeClr val="tx1"/>
                        </a:solidFill>
                        <a:effectLst/>
                        <a:latin typeface="Meiryo" charset="-128"/>
                        <a:ea typeface="Meiryo" charset="-128"/>
                        <a:cs typeface="Meiryo" charset="-128"/>
                      </a:endParaRPr>
                    </a:p>
                  </a:txBody>
                  <a:tcPr marL="0" marR="0" marT="0" marB="0"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14"/>
                  </a:ext>
                </a:extLst>
              </a:tr>
            </a:tbl>
          </a:graphicData>
        </a:graphic>
      </p:graphicFrame>
      <p:grpSp>
        <p:nvGrpSpPr>
          <p:cNvPr id="4" name="Group 3"/>
          <p:cNvGrpSpPr/>
          <p:nvPr/>
        </p:nvGrpSpPr>
        <p:grpSpPr>
          <a:xfrm>
            <a:off x="8310957" y="1502566"/>
            <a:ext cx="121490" cy="3386547"/>
            <a:chOff x="8310957" y="1353713"/>
            <a:chExt cx="121490" cy="3386547"/>
          </a:xfrm>
        </p:grpSpPr>
        <p:sp>
          <p:nvSpPr>
            <p:cNvPr id="6" name="Freeform 5"/>
            <p:cNvSpPr>
              <a:spLocks noChangeArrowheads="1"/>
            </p:cNvSpPr>
            <p:nvPr/>
          </p:nvSpPr>
          <p:spPr bwMode="auto">
            <a:xfrm>
              <a:off x="8310957" y="1353713"/>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7" name="Freeform 6"/>
            <p:cNvSpPr>
              <a:spLocks noChangeArrowheads="1"/>
            </p:cNvSpPr>
            <p:nvPr/>
          </p:nvSpPr>
          <p:spPr bwMode="auto">
            <a:xfrm>
              <a:off x="8310957" y="1628034"/>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8" name="Freeform 7"/>
            <p:cNvSpPr>
              <a:spLocks noChangeArrowheads="1"/>
            </p:cNvSpPr>
            <p:nvPr/>
          </p:nvSpPr>
          <p:spPr bwMode="auto">
            <a:xfrm>
              <a:off x="8310957" y="1902355"/>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dirty="0">
                <a:solidFill>
                  <a:srgbClr val="333333"/>
                </a:solidFill>
                <a:latin typeface="Meiryo" charset="-128"/>
                <a:ea typeface="Meiryo" charset="-128"/>
                <a:cs typeface="Meiryo" charset="-128"/>
              </a:endParaRPr>
            </a:p>
            <a:p>
              <a:pPr>
                <a:defRPr/>
              </a:pPr>
              <a:endParaRPr lang="en-US" kern="0" dirty="0">
                <a:solidFill>
                  <a:srgbClr val="333333"/>
                </a:solidFill>
                <a:latin typeface="Meiryo" charset="-128"/>
                <a:ea typeface="Meiryo" charset="-128"/>
                <a:cs typeface="Meiryo" charset="-128"/>
              </a:endParaRPr>
            </a:p>
          </p:txBody>
        </p:sp>
        <p:sp>
          <p:nvSpPr>
            <p:cNvPr id="9" name="Freeform 8"/>
            <p:cNvSpPr>
              <a:spLocks noChangeArrowheads="1"/>
            </p:cNvSpPr>
            <p:nvPr/>
          </p:nvSpPr>
          <p:spPr bwMode="auto">
            <a:xfrm>
              <a:off x="8310957" y="2450997"/>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10" name="Freeform 9"/>
            <p:cNvSpPr>
              <a:spLocks noChangeArrowheads="1"/>
            </p:cNvSpPr>
            <p:nvPr/>
          </p:nvSpPr>
          <p:spPr bwMode="auto">
            <a:xfrm>
              <a:off x="8310957" y="2725318"/>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11" name="Freeform 10"/>
            <p:cNvSpPr>
              <a:spLocks noChangeArrowheads="1"/>
            </p:cNvSpPr>
            <p:nvPr/>
          </p:nvSpPr>
          <p:spPr bwMode="auto">
            <a:xfrm>
              <a:off x="8310957" y="2999639"/>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12" name="Freeform 11"/>
            <p:cNvSpPr>
              <a:spLocks noChangeArrowheads="1"/>
            </p:cNvSpPr>
            <p:nvPr/>
          </p:nvSpPr>
          <p:spPr bwMode="auto">
            <a:xfrm>
              <a:off x="8310957" y="3273960"/>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13" name="Freeform 12"/>
            <p:cNvSpPr>
              <a:spLocks noChangeArrowheads="1"/>
            </p:cNvSpPr>
            <p:nvPr/>
          </p:nvSpPr>
          <p:spPr bwMode="auto">
            <a:xfrm>
              <a:off x="8310957" y="3548281"/>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14" name="Freeform 13"/>
            <p:cNvSpPr>
              <a:spLocks noChangeArrowheads="1"/>
            </p:cNvSpPr>
            <p:nvPr/>
          </p:nvSpPr>
          <p:spPr bwMode="auto">
            <a:xfrm>
              <a:off x="8310957" y="3822602"/>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15" name="Freeform 14"/>
            <p:cNvSpPr>
              <a:spLocks noChangeArrowheads="1"/>
            </p:cNvSpPr>
            <p:nvPr/>
          </p:nvSpPr>
          <p:spPr bwMode="auto">
            <a:xfrm>
              <a:off x="8310957" y="4096923"/>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16" name="Freeform 15"/>
            <p:cNvSpPr>
              <a:spLocks noChangeArrowheads="1"/>
            </p:cNvSpPr>
            <p:nvPr/>
          </p:nvSpPr>
          <p:spPr bwMode="auto">
            <a:xfrm>
              <a:off x="8310957" y="4371244"/>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17" name="Freeform 16"/>
            <p:cNvSpPr>
              <a:spLocks noChangeArrowheads="1"/>
            </p:cNvSpPr>
            <p:nvPr/>
          </p:nvSpPr>
          <p:spPr bwMode="auto">
            <a:xfrm>
              <a:off x="8310957" y="4645563"/>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18" name="Freeform 17"/>
            <p:cNvSpPr>
              <a:spLocks noChangeArrowheads="1"/>
            </p:cNvSpPr>
            <p:nvPr/>
          </p:nvSpPr>
          <p:spPr bwMode="auto">
            <a:xfrm>
              <a:off x="8310957" y="2176676"/>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dirty="0">
                <a:solidFill>
                  <a:srgbClr val="333333"/>
                </a:solidFill>
                <a:latin typeface="Meiryo" charset="-128"/>
                <a:ea typeface="Meiryo" charset="-128"/>
                <a:cs typeface="Meiryo" charset="-128"/>
              </a:endParaRPr>
            </a:p>
            <a:p>
              <a:pPr>
                <a:defRPr/>
              </a:pPr>
              <a:endParaRPr lang="en-US" kern="0" dirty="0">
                <a:solidFill>
                  <a:srgbClr val="333333"/>
                </a:solidFill>
                <a:latin typeface="Meiryo" charset="-128"/>
                <a:ea typeface="Meiryo" charset="-128"/>
                <a:cs typeface="Meiryo" charset="-128"/>
              </a:endParaRPr>
            </a:p>
          </p:txBody>
        </p:sp>
      </p:grpSp>
      <p:sp>
        <p:nvSpPr>
          <p:cNvPr id="19" name="Freeform 18"/>
          <p:cNvSpPr>
            <a:spLocks noChangeArrowheads="1"/>
          </p:cNvSpPr>
          <p:nvPr/>
        </p:nvSpPr>
        <p:spPr bwMode="auto">
          <a:xfrm>
            <a:off x="4424758" y="1498176"/>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20" name="Freeform 19"/>
          <p:cNvSpPr>
            <a:spLocks noChangeArrowheads="1"/>
          </p:cNvSpPr>
          <p:nvPr/>
        </p:nvSpPr>
        <p:spPr bwMode="auto">
          <a:xfrm>
            <a:off x="4424758" y="2599850"/>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21" name="Freeform 20"/>
          <p:cNvSpPr>
            <a:spLocks noChangeArrowheads="1"/>
          </p:cNvSpPr>
          <p:nvPr/>
        </p:nvSpPr>
        <p:spPr bwMode="auto">
          <a:xfrm>
            <a:off x="4424758" y="3971455"/>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grpSp>
        <p:nvGrpSpPr>
          <p:cNvPr id="22" name="Group 21"/>
          <p:cNvGrpSpPr/>
          <p:nvPr/>
        </p:nvGrpSpPr>
        <p:grpSpPr>
          <a:xfrm>
            <a:off x="7334773" y="1502566"/>
            <a:ext cx="121490" cy="3112228"/>
            <a:chOff x="7334773" y="1353713"/>
            <a:chExt cx="121490" cy="3112228"/>
          </a:xfrm>
        </p:grpSpPr>
        <p:sp>
          <p:nvSpPr>
            <p:cNvPr id="23" name="Freeform 22"/>
            <p:cNvSpPr>
              <a:spLocks noChangeArrowheads="1"/>
            </p:cNvSpPr>
            <p:nvPr/>
          </p:nvSpPr>
          <p:spPr bwMode="auto">
            <a:xfrm>
              <a:off x="7334773" y="1353713"/>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24" name="Freeform 23"/>
            <p:cNvSpPr>
              <a:spLocks noChangeArrowheads="1"/>
            </p:cNvSpPr>
            <p:nvPr/>
          </p:nvSpPr>
          <p:spPr bwMode="auto">
            <a:xfrm>
              <a:off x="7334773" y="1628034"/>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25" name="Freeform 24"/>
            <p:cNvSpPr>
              <a:spLocks noChangeArrowheads="1"/>
            </p:cNvSpPr>
            <p:nvPr/>
          </p:nvSpPr>
          <p:spPr bwMode="auto">
            <a:xfrm>
              <a:off x="7334773" y="1902355"/>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dirty="0">
                <a:solidFill>
                  <a:srgbClr val="333333"/>
                </a:solidFill>
                <a:latin typeface="Meiryo" charset="-128"/>
                <a:ea typeface="Meiryo" charset="-128"/>
                <a:cs typeface="Meiryo" charset="-128"/>
              </a:endParaRPr>
            </a:p>
            <a:p>
              <a:pPr>
                <a:defRPr/>
              </a:pPr>
              <a:endParaRPr lang="en-US" kern="0" dirty="0">
                <a:solidFill>
                  <a:srgbClr val="333333"/>
                </a:solidFill>
                <a:latin typeface="Meiryo" charset="-128"/>
                <a:ea typeface="Meiryo" charset="-128"/>
                <a:cs typeface="Meiryo" charset="-128"/>
              </a:endParaRPr>
            </a:p>
          </p:txBody>
        </p:sp>
        <p:sp>
          <p:nvSpPr>
            <p:cNvPr id="26" name="Freeform 25"/>
            <p:cNvSpPr>
              <a:spLocks noChangeArrowheads="1"/>
            </p:cNvSpPr>
            <p:nvPr/>
          </p:nvSpPr>
          <p:spPr bwMode="auto">
            <a:xfrm>
              <a:off x="7334773" y="2450997"/>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27" name="Freeform 26"/>
            <p:cNvSpPr>
              <a:spLocks noChangeArrowheads="1"/>
            </p:cNvSpPr>
            <p:nvPr/>
          </p:nvSpPr>
          <p:spPr bwMode="auto">
            <a:xfrm>
              <a:off x="7334773" y="2725318"/>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28" name="Freeform 27"/>
            <p:cNvSpPr>
              <a:spLocks noChangeArrowheads="1"/>
            </p:cNvSpPr>
            <p:nvPr/>
          </p:nvSpPr>
          <p:spPr bwMode="auto">
            <a:xfrm>
              <a:off x="7334773" y="2999639"/>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29" name="Freeform 28"/>
            <p:cNvSpPr>
              <a:spLocks noChangeArrowheads="1"/>
            </p:cNvSpPr>
            <p:nvPr/>
          </p:nvSpPr>
          <p:spPr bwMode="auto">
            <a:xfrm>
              <a:off x="7334773" y="3273960"/>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30" name="Freeform 29"/>
            <p:cNvSpPr>
              <a:spLocks noChangeArrowheads="1"/>
            </p:cNvSpPr>
            <p:nvPr/>
          </p:nvSpPr>
          <p:spPr bwMode="auto">
            <a:xfrm>
              <a:off x="7334773" y="3822602"/>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31" name="Freeform 30"/>
            <p:cNvSpPr>
              <a:spLocks noChangeArrowheads="1"/>
            </p:cNvSpPr>
            <p:nvPr/>
          </p:nvSpPr>
          <p:spPr bwMode="auto">
            <a:xfrm>
              <a:off x="7334773" y="4096923"/>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32" name="Freeform 31"/>
            <p:cNvSpPr>
              <a:spLocks noChangeArrowheads="1"/>
            </p:cNvSpPr>
            <p:nvPr/>
          </p:nvSpPr>
          <p:spPr bwMode="auto">
            <a:xfrm>
              <a:off x="7334773" y="4371244"/>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33" name="Freeform 32"/>
            <p:cNvSpPr>
              <a:spLocks noChangeArrowheads="1"/>
            </p:cNvSpPr>
            <p:nvPr/>
          </p:nvSpPr>
          <p:spPr bwMode="auto">
            <a:xfrm>
              <a:off x="7334773" y="2176676"/>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dirty="0">
                <a:solidFill>
                  <a:srgbClr val="333333"/>
                </a:solidFill>
                <a:latin typeface="Meiryo" charset="-128"/>
                <a:ea typeface="Meiryo" charset="-128"/>
                <a:cs typeface="Meiryo" charset="-128"/>
              </a:endParaRPr>
            </a:p>
            <a:p>
              <a:pPr>
                <a:defRPr/>
              </a:pPr>
              <a:endParaRPr lang="en-US" kern="0" dirty="0">
                <a:solidFill>
                  <a:srgbClr val="333333"/>
                </a:solidFill>
                <a:latin typeface="Meiryo" charset="-128"/>
                <a:ea typeface="Meiryo" charset="-128"/>
                <a:cs typeface="Meiryo" charset="-128"/>
              </a:endParaRPr>
            </a:p>
          </p:txBody>
        </p:sp>
      </p:grpSp>
      <p:grpSp>
        <p:nvGrpSpPr>
          <p:cNvPr id="34" name="Group 33"/>
          <p:cNvGrpSpPr/>
          <p:nvPr/>
        </p:nvGrpSpPr>
        <p:grpSpPr>
          <a:xfrm>
            <a:off x="6364769" y="1502566"/>
            <a:ext cx="121490" cy="2563586"/>
            <a:chOff x="6364769" y="1353713"/>
            <a:chExt cx="121490" cy="2563586"/>
          </a:xfrm>
        </p:grpSpPr>
        <p:sp>
          <p:nvSpPr>
            <p:cNvPr id="35" name="Freeform 34"/>
            <p:cNvSpPr>
              <a:spLocks noChangeArrowheads="1"/>
            </p:cNvSpPr>
            <p:nvPr/>
          </p:nvSpPr>
          <p:spPr bwMode="auto">
            <a:xfrm>
              <a:off x="6364769" y="1353713"/>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36" name="Freeform 35"/>
            <p:cNvSpPr>
              <a:spLocks noChangeArrowheads="1"/>
            </p:cNvSpPr>
            <p:nvPr/>
          </p:nvSpPr>
          <p:spPr bwMode="auto">
            <a:xfrm>
              <a:off x="6364769" y="1628034"/>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37" name="Freeform 36"/>
            <p:cNvSpPr>
              <a:spLocks noChangeArrowheads="1"/>
            </p:cNvSpPr>
            <p:nvPr/>
          </p:nvSpPr>
          <p:spPr bwMode="auto">
            <a:xfrm>
              <a:off x="6364769" y="1902355"/>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dirty="0">
                <a:solidFill>
                  <a:srgbClr val="333333"/>
                </a:solidFill>
                <a:latin typeface="Meiryo" charset="-128"/>
                <a:ea typeface="Meiryo" charset="-128"/>
                <a:cs typeface="Meiryo" charset="-128"/>
              </a:endParaRPr>
            </a:p>
            <a:p>
              <a:pPr>
                <a:defRPr/>
              </a:pPr>
              <a:endParaRPr lang="en-US" kern="0" dirty="0">
                <a:solidFill>
                  <a:srgbClr val="333333"/>
                </a:solidFill>
                <a:latin typeface="Meiryo" charset="-128"/>
                <a:ea typeface="Meiryo" charset="-128"/>
                <a:cs typeface="Meiryo" charset="-128"/>
              </a:endParaRPr>
            </a:p>
          </p:txBody>
        </p:sp>
        <p:sp>
          <p:nvSpPr>
            <p:cNvPr id="38" name="Freeform 37"/>
            <p:cNvSpPr>
              <a:spLocks noChangeArrowheads="1"/>
            </p:cNvSpPr>
            <p:nvPr/>
          </p:nvSpPr>
          <p:spPr bwMode="auto">
            <a:xfrm>
              <a:off x="6364769" y="2450997"/>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39" name="Freeform 38"/>
            <p:cNvSpPr>
              <a:spLocks noChangeArrowheads="1"/>
            </p:cNvSpPr>
            <p:nvPr/>
          </p:nvSpPr>
          <p:spPr bwMode="auto">
            <a:xfrm>
              <a:off x="6364769" y="3822602"/>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grpSp>
      <p:grpSp>
        <p:nvGrpSpPr>
          <p:cNvPr id="40" name="Group 39"/>
          <p:cNvGrpSpPr/>
          <p:nvPr/>
        </p:nvGrpSpPr>
        <p:grpSpPr>
          <a:xfrm>
            <a:off x="3448575" y="1779244"/>
            <a:ext cx="121490" cy="2289265"/>
            <a:chOff x="3448575" y="1628034"/>
            <a:chExt cx="121490" cy="2289265"/>
          </a:xfrm>
        </p:grpSpPr>
        <p:sp>
          <p:nvSpPr>
            <p:cNvPr id="41" name="Freeform 40"/>
            <p:cNvSpPr>
              <a:spLocks noChangeArrowheads="1"/>
            </p:cNvSpPr>
            <p:nvPr/>
          </p:nvSpPr>
          <p:spPr bwMode="auto">
            <a:xfrm>
              <a:off x="3448575" y="2450997"/>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42" name="Freeform 41"/>
            <p:cNvSpPr>
              <a:spLocks noChangeArrowheads="1"/>
            </p:cNvSpPr>
            <p:nvPr/>
          </p:nvSpPr>
          <p:spPr bwMode="auto">
            <a:xfrm>
              <a:off x="3448575" y="3822602"/>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43" name="Freeform 42"/>
            <p:cNvSpPr>
              <a:spLocks noChangeArrowheads="1"/>
            </p:cNvSpPr>
            <p:nvPr/>
          </p:nvSpPr>
          <p:spPr bwMode="auto">
            <a:xfrm>
              <a:off x="3448575" y="1628034"/>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grpSp>
      <p:grpSp>
        <p:nvGrpSpPr>
          <p:cNvPr id="44" name="Group 43"/>
          <p:cNvGrpSpPr/>
          <p:nvPr/>
        </p:nvGrpSpPr>
        <p:grpSpPr>
          <a:xfrm>
            <a:off x="5382405" y="1502566"/>
            <a:ext cx="121493" cy="2563586"/>
            <a:chOff x="5382405" y="1353713"/>
            <a:chExt cx="121493" cy="2563586"/>
          </a:xfrm>
        </p:grpSpPr>
        <p:sp>
          <p:nvSpPr>
            <p:cNvPr id="45" name="Freeform 44"/>
            <p:cNvSpPr>
              <a:spLocks noChangeArrowheads="1"/>
            </p:cNvSpPr>
            <p:nvPr/>
          </p:nvSpPr>
          <p:spPr bwMode="auto">
            <a:xfrm>
              <a:off x="5382408" y="2450997"/>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46" name="Freeform 45"/>
            <p:cNvSpPr>
              <a:spLocks noChangeArrowheads="1"/>
            </p:cNvSpPr>
            <p:nvPr/>
          </p:nvSpPr>
          <p:spPr bwMode="auto">
            <a:xfrm>
              <a:off x="5382408" y="3822602"/>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47" name="Freeform 46"/>
            <p:cNvSpPr>
              <a:spLocks noChangeArrowheads="1"/>
            </p:cNvSpPr>
            <p:nvPr/>
          </p:nvSpPr>
          <p:spPr bwMode="auto">
            <a:xfrm>
              <a:off x="5382405" y="1353713"/>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grpSp>
      <p:sp>
        <p:nvSpPr>
          <p:cNvPr id="48" name="Freeform 47"/>
          <p:cNvSpPr>
            <a:spLocks noChangeArrowheads="1"/>
          </p:cNvSpPr>
          <p:nvPr/>
        </p:nvSpPr>
        <p:spPr bwMode="auto">
          <a:xfrm>
            <a:off x="4424758" y="3145855"/>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49" name="Freeform 48"/>
          <p:cNvSpPr>
            <a:spLocks noChangeArrowheads="1"/>
          </p:cNvSpPr>
          <p:nvPr/>
        </p:nvSpPr>
        <p:spPr bwMode="auto">
          <a:xfrm>
            <a:off x="5382405" y="3148492"/>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50" name="Freeform 49"/>
          <p:cNvSpPr>
            <a:spLocks noChangeArrowheads="1"/>
          </p:cNvSpPr>
          <p:nvPr/>
        </p:nvSpPr>
        <p:spPr bwMode="auto">
          <a:xfrm>
            <a:off x="6377126" y="3148492"/>
            <a:ext cx="121490" cy="94697"/>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333333"/>
          </a:solidFill>
          <a:ln>
            <a:noFill/>
          </a:ln>
          <a:effectLst/>
          <a:extLst/>
        </p:spPr>
        <p:txBody>
          <a:bodyPr wrap="none" anchor="ctr"/>
          <a:lstStyle/>
          <a:p>
            <a:pPr>
              <a:defRPr/>
            </a:pPr>
            <a:endParaRPr lang="en-US" kern="0">
              <a:solidFill>
                <a:srgbClr val="333333"/>
              </a:solidFill>
              <a:latin typeface="Meiryo" charset="-128"/>
              <a:ea typeface="Meiryo" charset="-128"/>
              <a:cs typeface="Meiryo" charset="-128"/>
            </a:endParaRPr>
          </a:p>
        </p:txBody>
      </p:sp>
      <p:sp>
        <p:nvSpPr>
          <p:cNvPr id="100" name="Rectangle 99"/>
          <p:cNvSpPr/>
          <p:nvPr/>
        </p:nvSpPr>
        <p:spPr>
          <a:xfrm>
            <a:off x="3018829" y="357260"/>
            <a:ext cx="5820824" cy="338554"/>
          </a:xfrm>
          <a:prstGeom prst="rect">
            <a:avLst/>
          </a:prstGeom>
        </p:spPr>
        <p:txBody>
          <a:bodyPr wrap="none" anchor="b">
            <a:spAutoFit/>
          </a:bodyPr>
          <a:lstStyle/>
          <a:p>
            <a:pPr>
              <a:defRPr/>
            </a:pPr>
            <a:r>
              <a:rPr lang="en-US" altLang="ja-JP" sz="800" kern="0" dirty="0" smtClean="0">
                <a:solidFill>
                  <a:srgbClr val="333333"/>
                </a:solidFill>
                <a:latin typeface="Meiryo" charset="-128"/>
                <a:ea typeface="Meiryo" charset="-128"/>
                <a:cs typeface="Meiryo" charset="-128"/>
              </a:rPr>
              <a:t>※Professional,</a:t>
            </a:r>
            <a:r>
              <a:rPr lang="ja-JP" altLang="en-US" sz="800" kern="0" dirty="0" smtClean="0">
                <a:solidFill>
                  <a:srgbClr val="333333"/>
                </a:solidFill>
                <a:latin typeface="Meiryo" charset="-128"/>
                <a:ea typeface="Meiryo" charset="-128"/>
                <a:cs typeface="Meiryo" charset="-128"/>
              </a:rPr>
              <a:t> </a:t>
            </a:r>
            <a:r>
              <a:rPr lang="en-US" altLang="ja-JP" sz="800" kern="0" dirty="0" smtClean="0">
                <a:solidFill>
                  <a:srgbClr val="333333"/>
                </a:solidFill>
                <a:latin typeface="Meiryo" charset="-128"/>
                <a:ea typeface="Meiryo" charset="-128"/>
                <a:cs typeface="Meiryo" charset="-128"/>
              </a:rPr>
              <a:t>Insights,</a:t>
            </a:r>
            <a:r>
              <a:rPr lang="ja-JP" altLang="en-US" sz="800" kern="0" dirty="0" smtClean="0">
                <a:solidFill>
                  <a:srgbClr val="333333"/>
                </a:solidFill>
                <a:latin typeface="Meiryo" charset="-128"/>
                <a:ea typeface="Meiryo" charset="-128"/>
                <a:cs typeface="Meiryo" charset="-128"/>
              </a:rPr>
              <a:t> </a:t>
            </a:r>
            <a:r>
              <a:rPr lang="en-US" altLang="ja-JP" sz="800" kern="0" dirty="0" smtClean="0">
                <a:solidFill>
                  <a:srgbClr val="333333"/>
                </a:solidFill>
                <a:latin typeface="Meiryo" charset="-128"/>
                <a:ea typeface="Meiryo" charset="-128"/>
                <a:cs typeface="Meiryo" charset="-128"/>
              </a:rPr>
              <a:t>Platform</a:t>
            </a:r>
            <a:r>
              <a:rPr lang="ja-JP" altLang="en-US" sz="800" kern="0" dirty="0" smtClean="0">
                <a:solidFill>
                  <a:srgbClr val="333333"/>
                </a:solidFill>
                <a:latin typeface="Meiryo" charset="-128"/>
                <a:ea typeface="Meiryo" charset="-128"/>
                <a:cs typeface="Meiryo" charset="-128"/>
              </a:rPr>
              <a:t>いづれか</a:t>
            </a:r>
            <a:r>
              <a:rPr lang="ja-JP" altLang="en-US" sz="800" kern="0" dirty="0">
                <a:solidFill>
                  <a:srgbClr val="333333"/>
                </a:solidFill>
                <a:latin typeface="Meiryo" charset="-128"/>
                <a:ea typeface="Meiryo" charset="-128"/>
                <a:cs typeface="Meiryo" charset="-128"/>
              </a:rPr>
              <a:t>の</a:t>
            </a:r>
            <a:r>
              <a:rPr lang="ja-JP" altLang="en-US" sz="800" kern="0" dirty="0" smtClean="0">
                <a:solidFill>
                  <a:srgbClr val="333333"/>
                </a:solidFill>
                <a:latin typeface="Meiryo" charset="-128"/>
                <a:ea typeface="Meiryo" charset="-128"/>
                <a:cs typeface="Meiryo" charset="-128"/>
              </a:rPr>
              <a:t>購入時も、</a:t>
            </a:r>
            <a:r>
              <a:rPr lang="en-US" altLang="ja-JP" sz="800" kern="0" dirty="0" smtClean="0">
                <a:solidFill>
                  <a:srgbClr val="333333"/>
                </a:solidFill>
                <a:latin typeface="Meiryo" charset="-128"/>
                <a:ea typeface="Meiryo" charset="-128"/>
                <a:cs typeface="Meiryo" charset="-128"/>
              </a:rPr>
              <a:t>Roaming, Branch, Wireless LAN </a:t>
            </a:r>
            <a:r>
              <a:rPr lang="ja-JP" altLang="en-US" sz="800" kern="0" dirty="0" smtClean="0">
                <a:solidFill>
                  <a:srgbClr val="333333"/>
                </a:solidFill>
                <a:latin typeface="Meiryo" charset="-128"/>
                <a:ea typeface="Meiryo" charset="-128"/>
                <a:cs typeface="Meiryo" charset="-128"/>
              </a:rPr>
              <a:t>と同様の導入形式をサポート</a:t>
            </a:r>
            <a:r>
              <a:rPr lang="en-US" altLang="ja-JP" sz="800" kern="0" dirty="0" smtClean="0">
                <a:solidFill>
                  <a:srgbClr val="333333"/>
                </a:solidFill>
                <a:latin typeface="Meiryo" charset="-128"/>
                <a:ea typeface="Meiryo" charset="-128"/>
                <a:cs typeface="Meiryo" charset="-128"/>
              </a:rPr>
              <a:t/>
            </a:r>
            <a:br>
              <a:rPr lang="en-US" altLang="ja-JP" sz="800" kern="0" dirty="0" smtClean="0">
                <a:solidFill>
                  <a:srgbClr val="333333"/>
                </a:solidFill>
                <a:latin typeface="Meiryo" charset="-128"/>
                <a:ea typeface="Meiryo" charset="-128"/>
                <a:cs typeface="Meiryo" charset="-128"/>
              </a:rPr>
            </a:br>
            <a:r>
              <a:rPr lang="ja-JP" altLang="en-US" sz="800" kern="0" dirty="0" smtClean="0">
                <a:solidFill>
                  <a:srgbClr val="333333"/>
                </a:solidFill>
                <a:latin typeface="Meiryo" charset="-128"/>
                <a:ea typeface="Meiryo" charset="-128"/>
                <a:cs typeface="Meiryo" charset="-128"/>
              </a:rPr>
              <a:t>   </a:t>
            </a:r>
            <a:r>
              <a:rPr lang="en-US" altLang="ja-JP" sz="800" kern="0" dirty="0" smtClean="0">
                <a:solidFill>
                  <a:srgbClr val="333333"/>
                </a:solidFill>
                <a:latin typeface="Meiryo" charset="-128"/>
                <a:ea typeface="Meiryo" charset="-128"/>
                <a:cs typeface="Meiryo" charset="-128"/>
              </a:rPr>
              <a:t>(Branch</a:t>
            </a:r>
            <a:r>
              <a:rPr lang="ja-JP" altLang="en-US" sz="800" kern="0" dirty="0" smtClean="0">
                <a:solidFill>
                  <a:srgbClr val="333333"/>
                </a:solidFill>
                <a:latin typeface="Meiryo" charset="-128"/>
                <a:ea typeface="Meiryo" charset="-128"/>
                <a:cs typeface="Meiryo" charset="-128"/>
              </a:rPr>
              <a:t>の導入形式を採用かつ高機能なクラウド機能</a:t>
            </a:r>
            <a:r>
              <a:rPr lang="en-US" altLang="ja-JP" sz="800" kern="0" dirty="0">
                <a:solidFill>
                  <a:srgbClr val="333333"/>
                </a:solidFill>
                <a:latin typeface="Meiryo" charset="-128"/>
                <a:ea typeface="Meiryo" charset="-128"/>
                <a:cs typeface="Meiryo" charset="-128"/>
              </a:rPr>
              <a:t>(</a:t>
            </a:r>
            <a:r>
              <a:rPr lang="en-US" altLang="ja-JP" sz="800" kern="0" dirty="0" smtClean="0">
                <a:solidFill>
                  <a:srgbClr val="333333"/>
                </a:solidFill>
                <a:latin typeface="Meiryo" charset="-128"/>
                <a:ea typeface="Meiryo" charset="-128"/>
                <a:cs typeface="Meiryo" charset="-128"/>
              </a:rPr>
              <a:t>Proxy</a:t>
            </a:r>
            <a:r>
              <a:rPr lang="ja-JP" altLang="en-US" sz="800" kern="0" dirty="0" smtClean="0">
                <a:solidFill>
                  <a:srgbClr val="333333"/>
                </a:solidFill>
                <a:latin typeface="Meiryo" charset="-128"/>
                <a:ea typeface="Meiryo" charset="-128"/>
                <a:cs typeface="Meiryo" charset="-128"/>
              </a:rPr>
              <a:t>ファイル検査等</a:t>
            </a:r>
            <a:r>
              <a:rPr lang="en-US" altLang="ja-JP" sz="800" kern="0" dirty="0" smtClean="0">
                <a:solidFill>
                  <a:srgbClr val="333333"/>
                </a:solidFill>
                <a:latin typeface="Meiryo" charset="-128"/>
                <a:ea typeface="Meiryo" charset="-128"/>
                <a:cs typeface="Meiryo" charset="-128"/>
              </a:rPr>
              <a:t>)</a:t>
            </a:r>
            <a:r>
              <a:rPr lang="ja-JP" altLang="en-US" sz="800" kern="0" dirty="0" smtClean="0">
                <a:solidFill>
                  <a:srgbClr val="333333"/>
                </a:solidFill>
                <a:latin typeface="Meiryo" charset="-128"/>
                <a:ea typeface="Meiryo" charset="-128"/>
                <a:cs typeface="Meiryo" charset="-128"/>
              </a:rPr>
              <a:t>を使いたい場合など</a:t>
            </a:r>
            <a:r>
              <a:rPr lang="en-US" altLang="ja-JP" sz="800" kern="0" dirty="0" smtClean="0">
                <a:solidFill>
                  <a:srgbClr val="333333"/>
                </a:solidFill>
                <a:latin typeface="Meiryo" charset="-128"/>
                <a:ea typeface="Meiryo" charset="-128"/>
                <a:cs typeface="Meiryo" charset="-128"/>
              </a:rPr>
              <a:t>)</a:t>
            </a:r>
            <a:endParaRPr lang="en-US" sz="800" kern="0" dirty="0">
              <a:solidFill>
                <a:srgbClr val="333333"/>
              </a:solidFill>
              <a:latin typeface="Meiryo" charset="-128"/>
              <a:ea typeface="Meiryo" charset="-128"/>
              <a:cs typeface="Meiryo" charset="-128"/>
            </a:endParaRPr>
          </a:p>
        </p:txBody>
      </p:sp>
      <p:sp>
        <p:nvSpPr>
          <p:cNvPr id="2" name="Rounded Rectangle 1"/>
          <p:cNvSpPr/>
          <p:nvPr/>
        </p:nvSpPr>
        <p:spPr>
          <a:xfrm>
            <a:off x="271956" y="1968016"/>
            <a:ext cx="8567697" cy="552446"/>
          </a:xfrm>
          <a:prstGeom prst="roundRect">
            <a:avLst/>
          </a:prstGeom>
          <a:noFill/>
          <a:ln cap="rnd">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smtClean="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50926019"/>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latin typeface="Meiryo" charset="-128"/>
                <a:ea typeface="Meiryo" charset="-128"/>
                <a:cs typeface="Meiryo" charset="-128"/>
              </a:rPr>
              <a:t>用語集１</a:t>
            </a:r>
            <a:endParaRPr lang="ja-JP" altLang="en-US" dirty="0">
              <a:latin typeface="Meiryo" charset="-128"/>
              <a:ea typeface="Meiryo" charset="-128"/>
              <a:cs typeface="Meiryo" charset="-128"/>
            </a:endParaRPr>
          </a:p>
        </p:txBody>
      </p:sp>
      <p:graphicFrame>
        <p:nvGraphicFramePr>
          <p:cNvPr id="2" name="表 1"/>
          <p:cNvGraphicFramePr>
            <a:graphicFrameLocks noGrp="1"/>
          </p:cNvGraphicFramePr>
          <p:nvPr>
            <p:extLst/>
          </p:nvPr>
        </p:nvGraphicFramePr>
        <p:xfrm>
          <a:off x="341312" y="680110"/>
          <a:ext cx="8653600" cy="4320540"/>
        </p:xfrm>
        <a:graphic>
          <a:graphicData uri="http://schemas.openxmlformats.org/drawingml/2006/table">
            <a:tbl>
              <a:tblPr firstRow="1" bandRow="1">
                <a:tableStyleId>{5C22544A-7EE6-4342-B048-85BDC9FD1C3A}</a:tableStyleId>
              </a:tblPr>
              <a:tblGrid>
                <a:gridCol w="1986395">
                  <a:extLst>
                    <a:ext uri="{9D8B030D-6E8A-4147-A177-3AD203B41FA5}">
                      <a16:colId xmlns="" xmlns:a16="http://schemas.microsoft.com/office/drawing/2014/main" val="20000"/>
                    </a:ext>
                  </a:extLst>
                </a:gridCol>
                <a:gridCol w="6667205">
                  <a:extLst>
                    <a:ext uri="{9D8B030D-6E8A-4147-A177-3AD203B41FA5}">
                      <a16:colId xmlns="" xmlns:a16="http://schemas.microsoft.com/office/drawing/2014/main" val="20001"/>
                    </a:ext>
                  </a:extLst>
                </a:gridCol>
              </a:tblGrid>
              <a:tr h="249634">
                <a:tc>
                  <a:txBody>
                    <a:bodyPr/>
                    <a:lstStyle/>
                    <a:p>
                      <a:r>
                        <a:rPr kumimoji="1" lang="ja-JP" altLang="en-US" sz="1050" dirty="0" smtClean="0">
                          <a:latin typeface="Meiryo" charset="-128"/>
                          <a:ea typeface="Meiryo" charset="-128"/>
                          <a:cs typeface="Meiryo" charset="-128"/>
                        </a:rPr>
                        <a:t>用語</a:t>
                      </a:r>
                      <a:endParaRPr kumimoji="1" lang="ja-JP" altLang="en-US" sz="1050" dirty="0">
                        <a:latin typeface="Meiryo" charset="-128"/>
                        <a:ea typeface="Meiryo" charset="-128"/>
                        <a:cs typeface="Meiryo" charset="-128"/>
                      </a:endParaRPr>
                    </a:p>
                  </a:txBody>
                  <a:tcPr/>
                </a:tc>
                <a:tc>
                  <a:txBody>
                    <a:bodyPr/>
                    <a:lstStyle/>
                    <a:p>
                      <a:r>
                        <a:rPr kumimoji="1" lang="ja-JP" altLang="en-US" sz="1050" dirty="0" smtClean="0">
                          <a:latin typeface="Meiryo" charset="-128"/>
                          <a:ea typeface="Meiryo" charset="-128"/>
                          <a:cs typeface="Meiryo" charset="-128"/>
                        </a:rPr>
                        <a:t>説明</a:t>
                      </a:r>
                      <a:endParaRPr kumimoji="1" lang="ja-JP" altLang="en-US" sz="1050" dirty="0">
                        <a:latin typeface="Meiryo" charset="-128"/>
                        <a:ea typeface="Meiryo" charset="-128"/>
                        <a:cs typeface="Meiryo" charset="-128"/>
                      </a:endParaRPr>
                    </a:p>
                  </a:txBody>
                  <a:tcPr/>
                </a:tc>
                <a:extLst>
                  <a:ext uri="{0D108BD9-81ED-4DB2-BD59-A6C34878D82A}">
                    <a16:rowId xmlns="" xmlns:a16="http://schemas.microsoft.com/office/drawing/2014/main" val="10000"/>
                  </a:ext>
                </a:extLst>
              </a:tr>
              <a:tr h="567351">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latin typeface="Meiryo" charset="-128"/>
                          <a:ea typeface="Meiryo" charset="-128"/>
                          <a:cs typeface="Meiryo" charset="-128"/>
                        </a:rPr>
                        <a:t>DNS</a:t>
                      </a:r>
                    </a:p>
                  </a:txBody>
                  <a:tcPr/>
                </a:tc>
                <a:tc>
                  <a:txBody>
                    <a:bodyPr/>
                    <a:lstStyle/>
                    <a:p>
                      <a:r>
                        <a:rPr kumimoji="1" lang="en-US" altLang="ja-JP" sz="1050" dirty="0" smtClean="0">
                          <a:latin typeface="Meiryo" charset="-128"/>
                          <a:ea typeface="Meiryo" charset="-128"/>
                          <a:cs typeface="Meiryo" charset="-128"/>
                        </a:rPr>
                        <a:t>Domain</a:t>
                      </a:r>
                      <a:r>
                        <a:rPr kumimoji="1" lang="ja-JP" altLang="en-US" sz="1050" dirty="0" smtClean="0">
                          <a:latin typeface="Meiryo" charset="-128"/>
                          <a:ea typeface="Meiryo" charset="-128"/>
                          <a:cs typeface="Meiryo" charset="-128"/>
                        </a:rPr>
                        <a:t> </a:t>
                      </a:r>
                      <a:r>
                        <a:rPr kumimoji="1" lang="en-US" altLang="ja-JP" sz="1050" dirty="0" smtClean="0">
                          <a:latin typeface="Meiryo" charset="-128"/>
                          <a:ea typeface="Meiryo" charset="-128"/>
                          <a:cs typeface="Meiryo" charset="-128"/>
                        </a:rPr>
                        <a:t>Name</a:t>
                      </a:r>
                      <a:r>
                        <a:rPr kumimoji="1" lang="ja-JP" altLang="en-US" sz="1050" dirty="0" smtClean="0">
                          <a:latin typeface="Meiryo" charset="-128"/>
                          <a:ea typeface="Meiryo" charset="-128"/>
                          <a:cs typeface="Meiryo" charset="-128"/>
                        </a:rPr>
                        <a:t> </a:t>
                      </a:r>
                      <a:r>
                        <a:rPr kumimoji="1" lang="en-US" altLang="ja-JP" sz="1050" dirty="0" smtClean="0">
                          <a:latin typeface="Meiryo" charset="-128"/>
                          <a:ea typeface="Meiryo" charset="-128"/>
                          <a:cs typeface="Meiryo" charset="-128"/>
                        </a:rPr>
                        <a:t>System</a:t>
                      </a:r>
                      <a:r>
                        <a:rPr kumimoji="1" lang="ja-JP" altLang="en-US" sz="1050" dirty="0" smtClean="0">
                          <a:latin typeface="Meiryo" charset="-128"/>
                          <a:ea typeface="Meiryo" charset="-128"/>
                          <a:cs typeface="Meiryo" charset="-128"/>
                        </a:rPr>
                        <a:t>。</a:t>
                      </a:r>
                      <a:r>
                        <a:rPr kumimoji="1" lang="en-US" altLang="ja-JP" sz="1050" dirty="0" smtClean="0">
                          <a:latin typeface="Meiryo" charset="-128"/>
                          <a:ea typeface="Meiryo" charset="-128"/>
                          <a:cs typeface="Meiryo" charset="-128"/>
                        </a:rPr>
                        <a:t>URL</a:t>
                      </a:r>
                      <a:r>
                        <a:rPr kumimoji="1" lang="ja-JP" altLang="en-US" sz="1050" dirty="0" smtClean="0">
                          <a:latin typeface="Meiryo" charset="-128"/>
                          <a:ea typeface="Meiryo" charset="-128"/>
                          <a:cs typeface="Meiryo" charset="-128"/>
                        </a:rPr>
                        <a:t>で使われているドメイン名に対する</a:t>
                      </a:r>
                      <a:r>
                        <a:rPr kumimoji="1" lang="en-US" altLang="ja-JP" sz="1050" dirty="0" smtClean="0">
                          <a:latin typeface="Meiryo" charset="-128"/>
                          <a:ea typeface="Meiryo" charset="-128"/>
                          <a:cs typeface="Meiryo" charset="-128"/>
                        </a:rPr>
                        <a:t>IP</a:t>
                      </a:r>
                      <a:r>
                        <a:rPr kumimoji="1" lang="ja-JP" altLang="en-US" sz="1050" dirty="0" smtClean="0">
                          <a:latin typeface="Meiryo" charset="-128"/>
                          <a:ea typeface="Meiryo" charset="-128"/>
                          <a:cs typeface="Meiryo" charset="-128"/>
                        </a:rPr>
                        <a:t>アドレスを管理するサーバ。</a:t>
                      </a:r>
                      <a:r>
                        <a:rPr kumimoji="1" lang="en-US" altLang="ja-JP" sz="1050" dirty="0" smtClean="0">
                          <a:latin typeface="Meiryo" charset="-128"/>
                          <a:ea typeface="Meiryo" charset="-128"/>
                          <a:cs typeface="Meiryo" charset="-128"/>
                        </a:rPr>
                        <a:t>PC</a:t>
                      </a:r>
                      <a:r>
                        <a:rPr kumimoji="1" lang="ja-JP" altLang="en-US" sz="1050" dirty="0" smtClean="0">
                          <a:latin typeface="Meiryo" charset="-128"/>
                          <a:ea typeface="Meiryo" charset="-128"/>
                          <a:cs typeface="Meiryo" charset="-128"/>
                        </a:rPr>
                        <a:t>やスマホなどの端末はこのサーバに問い合わせることで、ドメイン名から通信先の</a:t>
                      </a:r>
                      <a:r>
                        <a:rPr kumimoji="1" lang="en-US" altLang="ja-JP" sz="1050" dirty="0" smtClean="0">
                          <a:latin typeface="Meiryo" charset="-128"/>
                          <a:ea typeface="Meiryo" charset="-128"/>
                          <a:cs typeface="Meiryo" charset="-128"/>
                        </a:rPr>
                        <a:t>IP</a:t>
                      </a:r>
                      <a:r>
                        <a:rPr kumimoji="1" lang="ja-JP" altLang="en-US" sz="1050" dirty="0" smtClean="0">
                          <a:latin typeface="Meiryo" charset="-128"/>
                          <a:ea typeface="Meiryo" charset="-128"/>
                          <a:cs typeface="Meiryo" charset="-128"/>
                        </a:rPr>
                        <a:t>アドレスを取得。その後</a:t>
                      </a:r>
                      <a:r>
                        <a:rPr kumimoji="1" lang="en-US" altLang="ja-JP" sz="1050" dirty="0" smtClean="0">
                          <a:latin typeface="Meiryo" charset="-128"/>
                          <a:ea typeface="Meiryo" charset="-128"/>
                          <a:cs typeface="Meiryo" charset="-128"/>
                        </a:rPr>
                        <a:t>TCP/ IP</a:t>
                      </a:r>
                      <a:r>
                        <a:rPr kumimoji="1" lang="ja-JP" altLang="en-US" sz="1050" dirty="0" smtClean="0">
                          <a:latin typeface="Meiryo" charset="-128"/>
                          <a:ea typeface="Meiryo" charset="-128"/>
                          <a:cs typeface="Meiryo" charset="-128"/>
                        </a:rPr>
                        <a:t>を使って通信先と通信している。問い合わせに使われるプロトコルも</a:t>
                      </a:r>
                      <a:r>
                        <a:rPr kumimoji="1" lang="en-US" altLang="ja-JP" sz="1050" dirty="0" smtClean="0">
                          <a:latin typeface="Meiryo" charset="-128"/>
                          <a:ea typeface="Meiryo" charset="-128"/>
                          <a:cs typeface="Meiryo" charset="-128"/>
                        </a:rPr>
                        <a:t>DNS</a:t>
                      </a:r>
                      <a:r>
                        <a:rPr kumimoji="1" lang="ja-JP" altLang="en-US" sz="1050" dirty="0" smtClean="0">
                          <a:latin typeface="Meiryo" charset="-128"/>
                          <a:ea typeface="Meiryo" charset="-128"/>
                          <a:cs typeface="Meiryo" charset="-128"/>
                        </a:rPr>
                        <a:t>と呼ばれる。</a:t>
                      </a:r>
                      <a:endParaRPr kumimoji="1" lang="en-US" altLang="ja-JP" sz="1050" dirty="0" smtClean="0">
                        <a:latin typeface="Meiryo" charset="-128"/>
                        <a:ea typeface="Meiryo" charset="-128"/>
                        <a:cs typeface="Meiryo" charset="-128"/>
                      </a:endParaRPr>
                    </a:p>
                  </a:txBody>
                  <a:tcPr/>
                </a:tc>
                <a:extLst>
                  <a:ext uri="{0D108BD9-81ED-4DB2-BD59-A6C34878D82A}">
                    <a16:rowId xmlns="" xmlns:a16="http://schemas.microsoft.com/office/drawing/2014/main" val="10001"/>
                  </a:ext>
                </a:extLst>
              </a:tr>
              <a:tr h="567351">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latin typeface="Meiryo" charset="-128"/>
                          <a:ea typeface="Meiryo" charset="-128"/>
                          <a:cs typeface="Meiryo" charset="-128"/>
                        </a:rPr>
                        <a:t>Proxy</a:t>
                      </a:r>
                    </a:p>
                  </a:txBody>
                  <a:tcPr/>
                </a:tc>
                <a:tc>
                  <a:txBody>
                    <a:bodyPr/>
                    <a:lstStyle/>
                    <a:p>
                      <a:r>
                        <a:rPr kumimoji="1" lang="ja-JP" altLang="en-US" sz="1050" dirty="0" smtClean="0">
                          <a:latin typeface="Meiryo" charset="-128"/>
                          <a:ea typeface="Meiryo" charset="-128"/>
                          <a:cs typeface="Meiryo" charset="-128"/>
                        </a:rPr>
                        <a:t>プロキシ。クライアントからのサーバに対する</a:t>
                      </a:r>
                      <a:r>
                        <a:rPr kumimoji="1" lang="en-US" altLang="ja-JP" sz="1050" dirty="0" smtClean="0">
                          <a:latin typeface="Meiryo" charset="-128"/>
                          <a:ea typeface="Meiryo" charset="-128"/>
                          <a:cs typeface="Meiryo" charset="-128"/>
                        </a:rPr>
                        <a:t>Web</a:t>
                      </a:r>
                      <a:r>
                        <a:rPr kumimoji="1" lang="ja-JP" altLang="en-US" sz="1050" dirty="0" smtClean="0">
                          <a:latin typeface="Meiryo" charset="-128"/>
                          <a:ea typeface="Meiryo" charset="-128"/>
                          <a:cs typeface="Meiryo" charset="-128"/>
                        </a:rPr>
                        <a:t>の通信を中間で受け取り、サーバにはクライアントの代理としてサーバに通信、クライアントにはその応答を返すサーバ。サーバとクライアントを直接通信させないことでクライアントを匿名化したり、製品によっては通信の中身をチェックすることでセキュリティを施すこともできる。</a:t>
                      </a:r>
                      <a:endParaRPr kumimoji="1" lang="en-US" altLang="ja-JP" sz="1050" dirty="0" smtClean="0">
                        <a:latin typeface="Meiryo" charset="-128"/>
                        <a:ea typeface="Meiryo" charset="-128"/>
                        <a:cs typeface="Meiryo" charset="-128"/>
                      </a:endParaRPr>
                    </a:p>
                  </a:txBody>
                  <a:tcPr/>
                </a:tc>
                <a:extLst>
                  <a:ext uri="{0D108BD9-81ED-4DB2-BD59-A6C34878D82A}">
                    <a16:rowId xmlns="" xmlns:a16="http://schemas.microsoft.com/office/drawing/2014/main" val="10002"/>
                  </a:ext>
                </a:extLst>
              </a:tr>
              <a:tr h="104392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latin typeface="Meiryo" charset="-128"/>
                          <a:ea typeface="Meiryo" charset="-128"/>
                          <a:cs typeface="Meiryo" charset="-128"/>
                        </a:rPr>
                        <a:t>Secure</a:t>
                      </a:r>
                      <a:r>
                        <a:rPr lang="ja-JP" altLang="en-US" sz="1050" dirty="0" smtClean="0">
                          <a:latin typeface="Meiryo" charset="-128"/>
                          <a:ea typeface="Meiryo" charset="-128"/>
                          <a:cs typeface="Meiryo" charset="-128"/>
                        </a:rPr>
                        <a:t> </a:t>
                      </a:r>
                      <a:r>
                        <a:rPr lang="en-US" altLang="ja-JP" sz="1050" dirty="0" smtClean="0">
                          <a:latin typeface="Meiryo" charset="-128"/>
                          <a:ea typeface="Meiryo" charset="-128"/>
                          <a:cs typeface="Meiryo" charset="-128"/>
                        </a:rPr>
                        <a:t>Internet</a:t>
                      </a:r>
                      <a:r>
                        <a:rPr lang="ja-JP" altLang="en-US" sz="1050" dirty="0" smtClean="0">
                          <a:latin typeface="Meiryo" charset="-128"/>
                          <a:ea typeface="Meiryo" charset="-128"/>
                          <a:cs typeface="Meiryo" charset="-128"/>
                        </a:rPr>
                        <a:t> </a:t>
                      </a:r>
                      <a:r>
                        <a:rPr lang="en-US" altLang="ja-JP" sz="1050" dirty="0" smtClean="0">
                          <a:latin typeface="Meiryo" charset="-128"/>
                          <a:ea typeface="Meiryo" charset="-128"/>
                          <a:cs typeface="Meiryo" charset="-128"/>
                        </a:rPr>
                        <a:t>Gateway (SIG)</a:t>
                      </a:r>
                    </a:p>
                  </a:txBody>
                  <a:tcPr/>
                </a:tc>
                <a:tc>
                  <a:txBody>
                    <a:bodyPr/>
                    <a:lstStyle/>
                    <a:p>
                      <a:r>
                        <a:rPr kumimoji="1" lang="en-US" altLang="ja-JP" sz="1050" dirty="0" smtClean="0">
                          <a:latin typeface="Meiryo" charset="-128"/>
                          <a:ea typeface="Meiryo" charset="-128"/>
                          <a:cs typeface="Meiryo" charset="-128"/>
                        </a:rPr>
                        <a:t>Cisco</a:t>
                      </a:r>
                      <a:r>
                        <a:rPr kumimoji="1" lang="ja-JP" altLang="en-US" sz="1050" dirty="0" smtClean="0">
                          <a:latin typeface="Meiryo" charset="-128"/>
                          <a:ea typeface="Meiryo" charset="-128"/>
                          <a:cs typeface="Meiryo" charset="-128"/>
                        </a:rPr>
                        <a:t> </a:t>
                      </a:r>
                      <a:r>
                        <a:rPr kumimoji="1" lang="en-US" altLang="ja-JP" sz="1050" dirty="0" smtClean="0">
                          <a:latin typeface="Meiryo" charset="-128"/>
                          <a:ea typeface="Meiryo" charset="-128"/>
                          <a:cs typeface="Meiryo" charset="-128"/>
                        </a:rPr>
                        <a:t>Umbrella</a:t>
                      </a:r>
                      <a:r>
                        <a:rPr kumimoji="1" lang="ja-JP" altLang="en-US" sz="1050" dirty="0" smtClean="0">
                          <a:latin typeface="Meiryo" charset="-128"/>
                          <a:ea typeface="Meiryo" charset="-128"/>
                          <a:cs typeface="Meiryo" charset="-128"/>
                        </a:rPr>
                        <a:t> が作った新たなセキュリティ製品のカテゴリ。インターネットの通信の安全性を保護することができるゲートウェイ。</a:t>
                      </a:r>
                      <a:r>
                        <a:rPr kumimoji="1" lang="en-US" altLang="ja-JP" sz="1050" dirty="0" smtClean="0">
                          <a:latin typeface="Meiryo" charset="-128"/>
                          <a:ea typeface="Meiryo" charset="-128"/>
                          <a:cs typeface="Meiryo" charset="-128"/>
                        </a:rPr>
                        <a:t>Web</a:t>
                      </a:r>
                      <a:r>
                        <a:rPr kumimoji="1" lang="ja-JP" altLang="en-US" sz="1050" dirty="0" smtClean="0">
                          <a:latin typeface="Meiryo" charset="-128"/>
                          <a:ea typeface="Meiryo" charset="-128"/>
                          <a:cs typeface="Meiryo" charset="-128"/>
                        </a:rPr>
                        <a:t> セキュリティ製品は、これに対して</a:t>
                      </a:r>
                      <a:r>
                        <a:rPr kumimoji="1" lang="en-US" altLang="ja-JP" sz="1050" dirty="0" smtClean="0">
                          <a:latin typeface="Meiryo" charset="-128"/>
                          <a:ea typeface="Meiryo" charset="-128"/>
                          <a:cs typeface="Meiryo" charset="-128"/>
                        </a:rPr>
                        <a:t>Secure Web</a:t>
                      </a:r>
                      <a:r>
                        <a:rPr kumimoji="1" lang="en-US" altLang="ja-JP" sz="1050" baseline="0" dirty="0" smtClean="0">
                          <a:latin typeface="Meiryo" charset="-128"/>
                          <a:ea typeface="Meiryo" charset="-128"/>
                          <a:cs typeface="Meiryo" charset="-128"/>
                        </a:rPr>
                        <a:t> Gateway (SWG)</a:t>
                      </a:r>
                      <a:r>
                        <a:rPr kumimoji="1" lang="ja-JP" altLang="en-US" sz="1050" baseline="0" dirty="0" smtClean="0">
                          <a:latin typeface="Meiryo" charset="-128"/>
                          <a:ea typeface="Meiryo" charset="-128"/>
                          <a:cs typeface="Meiryo" charset="-128"/>
                        </a:rPr>
                        <a:t> とよばれる。</a:t>
                      </a:r>
                      <a:r>
                        <a:rPr kumimoji="1" lang="en-US" altLang="ja-JP" sz="1050" baseline="0" dirty="0" smtClean="0">
                          <a:latin typeface="Meiryo" charset="-128"/>
                          <a:ea typeface="Meiryo" charset="-128"/>
                          <a:cs typeface="Meiryo" charset="-128"/>
                        </a:rPr>
                        <a:t>SWG</a:t>
                      </a:r>
                      <a:r>
                        <a:rPr kumimoji="1" lang="ja-JP" altLang="en-US" sz="1050" baseline="0" dirty="0" smtClean="0">
                          <a:latin typeface="Meiryo" charset="-128"/>
                          <a:ea typeface="Meiryo" charset="-128"/>
                          <a:cs typeface="Meiryo" charset="-128"/>
                        </a:rPr>
                        <a:t>は</a:t>
                      </a:r>
                      <a:r>
                        <a:rPr kumimoji="1" lang="en-US" altLang="ja-JP" sz="1050" baseline="0" dirty="0" smtClean="0">
                          <a:latin typeface="Meiryo" charset="-128"/>
                          <a:ea typeface="Meiryo" charset="-128"/>
                          <a:cs typeface="Meiryo" charset="-128"/>
                        </a:rPr>
                        <a:t>Web</a:t>
                      </a:r>
                      <a:r>
                        <a:rPr kumimoji="1" lang="ja-JP" altLang="en-US" sz="1050" baseline="0" dirty="0" smtClean="0">
                          <a:latin typeface="Meiryo" charset="-128"/>
                          <a:ea typeface="Meiryo" charset="-128"/>
                          <a:cs typeface="Meiryo" charset="-128"/>
                        </a:rPr>
                        <a:t>の通信の制御にフォーカスされているが、</a:t>
                      </a:r>
                      <a:r>
                        <a:rPr kumimoji="1" lang="en-US" altLang="ja-JP" sz="1050" baseline="0" dirty="0" smtClean="0">
                          <a:latin typeface="Meiryo" charset="-128"/>
                          <a:ea typeface="Meiryo" charset="-128"/>
                          <a:cs typeface="Meiryo" charset="-128"/>
                        </a:rPr>
                        <a:t>SIG</a:t>
                      </a:r>
                      <a:r>
                        <a:rPr kumimoji="1" lang="ja-JP" altLang="en-US" sz="1050" baseline="0" dirty="0" smtClean="0">
                          <a:latin typeface="Meiryo" charset="-128"/>
                          <a:ea typeface="Meiryo" charset="-128"/>
                          <a:cs typeface="Meiryo" charset="-128"/>
                        </a:rPr>
                        <a:t>はインターネットへの通信全般が対象でありカバー範囲が異なる。また、</a:t>
                      </a:r>
                      <a:r>
                        <a:rPr kumimoji="1" lang="en-US" altLang="ja-JP" sz="1050" baseline="0" dirty="0" smtClean="0">
                          <a:latin typeface="Meiryo" charset="-128"/>
                          <a:ea typeface="Meiryo" charset="-128"/>
                          <a:cs typeface="Meiryo" charset="-128"/>
                        </a:rPr>
                        <a:t>SIG</a:t>
                      </a:r>
                      <a:r>
                        <a:rPr kumimoji="1" lang="ja-JP" altLang="en-US" sz="1050" baseline="0" dirty="0" smtClean="0">
                          <a:latin typeface="Meiryo" charset="-128"/>
                          <a:ea typeface="Meiryo" charset="-128"/>
                          <a:cs typeface="Meiryo" charset="-128"/>
                        </a:rPr>
                        <a:t>はマルウェアなどの脅威などからクライアントを保護することを目的としており、</a:t>
                      </a:r>
                      <a:r>
                        <a:rPr kumimoji="1" lang="en-US" altLang="ja-JP" sz="1050" baseline="0" dirty="0" smtClean="0">
                          <a:latin typeface="Meiryo" charset="-128"/>
                          <a:ea typeface="Meiryo" charset="-128"/>
                          <a:cs typeface="Meiryo" charset="-128"/>
                        </a:rPr>
                        <a:t>SWG</a:t>
                      </a:r>
                      <a:r>
                        <a:rPr kumimoji="1" lang="ja-JP" altLang="en-US" sz="1050" baseline="0" dirty="0" smtClean="0">
                          <a:latin typeface="Meiryo" charset="-128"/>
                          <a:ea typeface="Meiryo" charset="-128"/>
                          <a:cs typeface="Meiryo" charset="-128"/>
                        </a:rPr>
                        <a:t>と比べた場合、より脅威対策の意味合いが強い。</a:t>
                      </a:r>
                      <a:r>
                        <a:rPr kumimoji="1" lang="en-US" altLang="ja-JP" sz="1050" baseline="0" dirty="0" smtClean="0">
                          <a:latin typeface="Meiryo" charset="-128"/>
                          <a:ea typeface="Meiryo" charset="-128"/>
                          <a:cs typeface="Meiryo" charset="-128"/>
                        </a:rPr>
                        <a:t>SWG</a:t>
                      </a:r>
                      <a:r>
                        <a:rPr kumimoji="1" lang="ja-JP" altLang="en-US" sz="1050" baseline="0" dirty="0" smtClean="0">
                          <a:latin typeface="Meiryo" charset="-128"/>
                          <a:ea typeface="Meiryo" charset="-128"/>
                          <a:cs typeface="Meiryo" charset="-128"/>
                        </a:rPr>
                        <a:t>は逆にポリシー制御の意味合いが強い。</a:t>
                      </a:r>
                      <a:r>
                        <a:rPr kumimoji="1" lang="en-US" altLang="ja-JP" sz="1050" baseline="0" dirty="0" smtClean="0">
                          <a:latin typeface="Meiryo" charset="-128"/>
                          <a:ea typeface="Meiryo" charset="-128"/>
                          <a:cs typeface="Meiryo" charset="-128"/>
                        </a:rPr>
                        <a:t>(</a:t>
                      </a:r>
                      <a:r>
                        <a:rPr kumimoji="1" lang="ja-JP" altLang="en-US" sz="1050" baseline="0" dirty="0" smtClean="0">
                          <a:latin typeface="Meiryo" charset="-128"/>
                          <a:ea typeface="Meiryo" charset="-128"/>
                          <a:cs typeface="Meiryo" charset="-128"/>
                        </a:rPr>
                        <a:t>カテゴリフィルタや</a:t>
                      </a:r>
                      <a:r>
                        <a:rPr kumimoji="1" lang="en-US" altLang="ja-JP" sz="1050" baseline="0" dirty="0" smtClean="0">
                          <a:latin typeface="Meiryo" charset="-128"/>
                          <a:ea typeface="Meiryo" charset="-128"/>
                          <a:cs typeface="Meiryo" charset="-128"/>
                        </a:rPr>
                        <a:t>URL</a:t>
                      </a:r>
                      <a:r>
                        <a:rPr kumimoji="1" lang="ja-JP" altLang="en-US" sz="1050" baseline="0" dirty="0" smtClean="0">
                          <a:latin typeface="Meiryo" charset="-128"/>
                          <a:ea typeface="Meiryo" charset="-128"/>
                          <a:cs typeface="Meiryo" charset="-128"/>
                        </a:rPr>
                        <a:t>フィルタなど</a:t>
                      </a:r>
                      <a:r>
                        <a:rPr kumimoji="1" lang="en-US" altLang="ja-JP" sz="1050" baseline="0" dirty="0" smtClean="0">
                          <a:latin typeface="Meiryo" charset="-128"/>
                          <a:ea typeface="Meiryo" charset="-128"/>
                          <a:cs typeface="Meiryo" charset="-128"/>
                        </a:rPr>
                        <a:t>)</a:t>
                      </a:r>
                    </a:p>
                  </a:txBody>
                  <a:tcPr/>
                </a:tc>
                <a:extLst>
                  <a:ext uri="{0D108BD9-81ED-4DB2-BD59-A6C34878D82A}">
                    <a16:rowId xmlns="" xmlns:a16="http://schemas.microsoft.com/office/drawing/2014/main" val="10004"/>
                  </a:ext>
                </a:extLst>
              </a:tr>
              <a:tr h="408493">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latin typeface="Meiryo" charset="-128"/>
                          <a:ea typeface="Meiryo" charset="-128"/>
                          <a:cs typeface="Meiryo" charset="-128"/>
                        </a:rPr>
                        <a:t>Virtual</a:t>
                      </a:r>
                      <a:r>
                        <a:rPr lang="en-US" altLang="ja-JP" sz="1050" baseline="0" dirty="0" smtClean="0">
                          <a:latin typeface="Meiryo" charset="-128"/>
                          <a:ea typeface="Meiryo" charset="-128"/>
                          <a:cs typeface="Meiryo" charset="-128"/>
                        </a:rPr>
                        <a:t> Appliance (VA)</a:t>
                      </a:r>
                      <a:endParaRPr lang="en-US" altLang="ja-JP" sz="1050" dirty="0" smtClean="0">
                        <a:latin typeface="Meiryo" charset="-128"/>
                        <a:ea typeface="Meiryo" charset="-128"/>
                        <a:cs typeface="Meiryo" charset="-128"/>
                      </a:endParaRPr>
                    </a:p>
                  </a:txBody>
                  <a:tcPr/>
                </a:tc>
                <a:tc>
                  <a:txBody>
                    <a:bodyPr/>
                    <a:lstStyle/>
                    <a:p>
                      <a:r>
                        <a:rPr kumimoji="1" lang="en-US" altLang="ja-JP" sz="1050" dirty="0" smtClean="0">
                          <a:latin typeface="Meiryo" charset="-128"/>
                          <a:ea typeface="Meiryo" charset="-128"/>
                          <a:cs typeface="Meiryo" charset="-128"/>
                        </a:rPr>
                        <a:t>Cisco Umbrella </a:t>
                      </a:r>
                      <a:r>
                        <a:rPr kumimoji="1" lang="ja-JP" altLang="en-US" sz="1050" dirty="0" smtClean="0">
                          <a:latin typeface="Meiryo" charset="-128"/>
                          <a:ea typeface="Meiryo" charset="-128"/>
                          <a:cs typeface="Meiryo" charset="-128"/>
                        </a:rPr>
                        <a:t>サービス導入方法のうちの１つで使われる仮想アプライアンス。最も高機能な利用方法が可能な導入となり、そのために必要な役割を果たす。ソフトウェアは</a:t>
                      </a:r>
                      <a:r>
                        <a:rPr kumimoji="1" lang="en-US" altLang="ja-JP" sz="1050" dirty="0" smtClean="0">
                          <a:latin typeface="Meiryo" charset="-128"/>
                          <a:ea typeface="Meiryo" charset="-128"/>
                          <a:cs typeface="Meiryo" charset="-128"/>
                        </a:rPr>
                        <a:t>Umbrella</a:t>
                      </a:r>
                      <a:r>
                        <a:rPr kumimoji="1" lang="ja-JP" altLang="en-US" sz="1050" dirty="0" smtClean="0">
                          <a:latin typeface="Meiryo" charset="-128"/>
                          <a:ea typeface="Meiryo" charset="-128"/>
                          <a:cs typeface="Meiryo" charset="-128"/>
                        </a:rPr>
                        <a:t>管理画面から入手できる。</a:t>
                      </a:r>
                      <a:endParaRPr kumimoji="1" lang="en-US" altLang="ja-JP" sz="1050" dirty="0" smtClean="0">
                        <a:latin typeface="Meiryo" charset="-128"/>
                        <a:ea typeface="Meiryo" charset="-128"/>
                        <a:cs typeface="Meiryo" charset="-128"/>
                      </a:endParaRPr>
                    </a:p>
                  </a:txBody>
                  <a:tcPr/>
                </a:tc>
                <a:extLst>
                  <a:ext uri="{0D108BD9-81ED-4DB2-BD59-A6C34878D82A}">
                    <a16:rowId xmlns="" xmlns:a16="http://schemas.microsoft.com/office/drawing/2014/main" val="10005"/>
                  </a:ext>
                </a:extLst>
              </a:tr>
              <a:tr h="676581">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latin typeface="Meiryo" charset="-128"/>
                          <a:ea typeface="Meiryo" charset="-128"/>
                          <a:cs typeface="Meiryo" charset="-128"/>
                        </a:rPr>
                        <a:t>Application</a:t>
                      </a:r>
                      <a:r>
                        <a:rPr lang="ja-JP" altLang="en-US" sz="1050" dirty="0" smtClean="0">
                          <a:latin typeface="Meiryo" charset="-128"/>
                          <a:ea typeface="Meiryo" charset="-128"/>
                          <a:cs typeface="Meiryo" charset="-128"/>
                        </a:rPr>
                        <a:t> </a:t>
                      </a:r>
                      <a:r>
                        <a:rPr lang="en-US" altLang="ja-JP" sz="1050" dirty="0" smtClean="0">
                          <a:latin typeface="Meiryo" charset="-128"/>
                          <a:ea typeface="Meiryo" charset="-128"/>
                          <a:cs typeface="Meiryo" charset="-128"/>
                        </a:rPr>
                        <a:t>Visibility</a:t>
                      </a:r>
                      <a:r>
                        <a:rPr lang="ja-JP" altLang="en-US" sz="1050" dirty="0" smtClean="0">
                          <a:latin typeface="Meiryo" charset="-128"/>
                          <a:ea typeface="Meiryo" charset="-128"/>
                          <a:cs typeface="Meiryo" charset="-128"/>
                        </a:rPr>
                        <a:t> </a:t>
                      </a:r>
                      <a:r>
                        <a:rPr lang="en-US" altLang="ja-JP" sz="1050" dirty="0" smtClean="0">
                          <a:latin typeface="Meiryo" charset="-128"/>
                          <a:ea typeface="Meiryo" charset="-128"/>
                          <a:cs typeface="Meiryo" charset="-128"/>
                        </a:rPr>
                        <a:t>Control (AVC)</a:t>
                      </a:r>
                    </a:p>
                  </a:txBody>
                  <a:tcPr/>
                </a:tc>
                <a:tc>
                  <a:txBody>
                    <a:bodyPr/>
                    <a:lstStyle/>
                    <a:p>
                      <a:r>
                        <a:rPr lang="ja-JP" altLang="en-US" sz="1050" baseline="0" dirty="0" smtClean="0">
                          <a:latin typeface="Meiryo" charset="-128"/>
                          <a:ea typeface="Meiryo" charset="-128"/>
                          <a:cs typeface="Meiryo" charset="-128"/>
                        </a:rPr>
                        <a:t>アプリケーションの可視化と制御を可能とする仕組みと機能のこと。特に最近では、</a:t>
                      </a:r>
                      <a:r>
                        <a:rPr lang="en-US" altLang="ja-JP" sz="1050" baseline="0" dirty="0" smtClean="0">
                          <a:latin typeface="Meiryo" charset="-128"/>
                          <a:ea typeface="Meiryo" charset="-128"/>
                          <a:cs typeface="Meiryo" charset="-128"/>
                        </a:rPr>
                        <a:t>TCP/UDP </a:t>
                      </a:r>
                      <a:r>
                        <a:rPr lang="ja-JP" altLang="en-US" sz="1050" baseline="0" dirty="0" smtClean="0">
                          <a:latin typeface="Meiryo" charset="-128"/>
                          <a:ea typeface="Meiryo" charset="-128"/>
                          <a:cs typeface="Meiryo" charset="-128"/>
                        </a:rPr>
                        <a:t>でのプロトコルにもとづくアプリケーションのみならず、</a:t>
                      </a:r>
                      <a:r>
                        <a:rPr lang="en-US" altLang="ja-JP" sz="1050" baseline="0" dirty="0" smtClean="0">
                          <a:latin typeface="Meiryo" charset="-128"/>
                          <a:ea typeface="Meiryo" charset="-128"/>
                          <a:cs typeface="Meiryo" charset="-128"/>
                        </a:rPr>
                        <a:t>Web</a:t>
                      </a:r>
                      <a:r>
                        <a:rPr lang="ja-JP" altLang="en-US" sz="1050" baseline="0" dirty="0" smtClean="0">
                          <a:latin typeface="Meiryo" charset="-128"/>
                          <a:ea typeface="Meiryo" charset="-128"/>
                          <a:cs typeface="Meiryo" charset="-128"/>
                        </a:rPr>
                        <a:t>通信の中に含まれるアプリケーション</a:t>
                      </a:r>
                      <a:r>
                        <a:rPr lang="en-US" altLang="ja-JP" sz="1050" baseline="0" dirty="0" smtClean="0">
                          <a:latin typeface="Meiryo" charset="-128"/>
                          <a:ea typeface="Meiryo" charset="-128"/>
                          <a:cs typeface="Meiryo" charset="-128"/>
                        </a:rPr>
                        <a:t>(SNS</a:t>
                      </a:r>
                      <a:r>
                        <a:rPr lang="ja-JP" altLang="en-US" sz="1050" baseline="0" dirty="0" smtClean="0">
                          <a:latin typeface="Meiryo" charset="-128"/>
                          <a:ea typeface="Meiryo" charset="-128"/>
                          <a:cs typeface="Meiryo" charset="-128"/>
                        </a:rPr>
                        <a:t>内のゲームやクラウド サービスに対して行われるファイル操作など</a:t>
                      </a:r>
                      <a:r>
                        <a:rPr lang="en-US" altLang="ja-JP" sz="1050" baseline="0" dirty="0" smtClean="0">
                          <a:latin typeface="Meiryo" charset="-128"/>
                          <a:ea typeface="Meiryo" charset="-128"/>
                          <a:cs typeface="Meiryo" charset="-128"/>
                        </a:rPr>
                        <a:t>)</a:t>
                      </a:r>
                      <a:r>
                        <a:rPr lang="ja-JP" altLang="en-US" sz="1050" baseline="0" dirty="0" smtClean="0">
                          <a:latin typeface="Meiryo" charset="-128"/>
                          <a:ea typeface="Meiryo" charset="-128"/>
                          <a:cs typeface="Meiryo" charset="-128"/>
                        </a:rPr>
                        <a:t>もアプリケーションの単位として扱われる製品が増えている。</a:t>
                      </a:r>
                      <a:endParaRPr kumimoji="1" lang="en-US" altLang="ja-JP" sz="1050" dirty="0" smtClean="0">
                        <a:latin typeface="Meiryo" charset="-128"/>
                        <a:ea typeface="Meiryo" charset="-128"/>
                        <a:cs typeface="Meiryo" charset="-128"/>
                      </a:endParaRPr>
                    </a:p>
                  </a:txBody>
                  <a:tcPr/>
                </a:tc>
                <a:extLst>
                  <a:ext uri="{0D108BD9-81ED-4DB2-BD59-A6C34878D82A}">
                    <a16:rowId xmlns="" xmlns:a16="http://schemas.microsoft.com/office/drawing/2014/main" val="10006"/>
                  </a:ext>
                </a:extLst>
              </a:tr>
              <a:tr h="567351">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dirty="0" smtClean="0">
                          <a:latin typeface="Meiryo" charset="-128"/>
                          <a:ea typeface="Meiryo" charset="-128"/>
                          <a:cs typeface="Meiryo" charset="-128"/>
                        </a:rPr>
                        <a:t>WBRS</a:t>
                      </a:r>
                    </a:p>
                  </a:txBody>
                  <a:tcPr/>
                </a:tc>
                <a:tc>
                  <a:txBody>
                    <a:bodyPr/>
                    <a:lstStyle/>
                    <a:p>
                      <a:r>
                        <a:rPr kumimoji="1" lang="en-US" altLang="ja-JP" sz="1050" dirty="0" smtClean="0">
                          <a:latin typeface="Meiryo" charset="-128"/>
                          <a:ea typeface="Meiryo" charset="-128"/>
                          <a:cs typeface="Meiryo" charset="-128"/>
                        </a:rPr>
                        <a:t>Cisco</a:t>
                      </a:r>
                      <a:r>
                        <a:rPr kumimoji="1" lang="ja-JP" altLang="en-US" sz="1050" dirty="0" smtClean="0">
                          <a:latin typeface="Meiryo" charset="-128"/>
                          <a:ea typeface="Meiryo" charset="-128"/>
                          <a:cs typeface="Meiryo" charset="-128"/>
                        </a:rPr>
                        <a:t>のもっているセキュリティ データベースの一つ。様々な情報に基づいて</a:t>
                      </a:r>
                      <a:r>
                        <a:rPr kumimoji="1" lang="en-US" altLang="ja-JP" sz="1050" dirty="0" smtClean="0">
                          <a:latin typeface="Meiryo" charset="-128"/>
                          <a:ea typeface="Meiryo" charset="-128"/>
                          <a:cs typeface="Meiryo" charset="-128"/>
                        </a:rPr>
                        <a:t>Web</a:t>
                      </a:r>
                      <a:r>
                        <a:rPr kumimoji="1" lang="ja-JP" altLang="en-US" sz="1050" dirty="0" smtClean="0">
                          <a:latin typeface="Meiryo" charset="-128"/>
                          <a:ea typeface="Meiryo" charset="-128"/>
                          <a:cs typeface="Meiryo" charset="-128"/>
                        </a:rPr>
                        <a:t>の</a:t>
                      </a:r>
                      <a:r>
                        <a:rPr kumimoji="1" lang="en-US" altLang="ja-JP" sz="1050" dirty="0" smtClean="0">
                          <a:latin typeface="Meiryo" charset="-128"/>
                          <a:ea typeface="Meiryo" charset="-128"/>
                          <a:cs typeface="Meiryo" charset="-128"/>
                        </a:rPr>
                        <a:t>URL</a:t>
                      </a:r>
                      <a:r>
                        <a:rPr kumimoji="1" lang="ja-JP" altLang="en-US" sz="1050" dirty="0" smtClean="0">
                          <a:latin typeface="Meiryo" charset="-128"/>
                          <a:ea typeface="Meiryo" charset="-128"/>
                          <a:cs typeface="Meiryo" charset="-128"/>
                        </a:rPr>
                        <a:t>に対する信頼性</a:t>
                      </a:r>
                      <a:r>
                        <a:rPr kumimoji="1" lang="en-US" altLang="ja-JP" sz="1050" dirty="0" smtClean="0">
                          <a:latin typeface="Meiryo" charset="-128"/>
                          <a:ea typeface="Meiryo" charset="-128"/>
                          <a:cs typeface="Meiryo" charset="-128"/>
                        </a:rPr>
                        <a:t>(</a:t>
                      </a:r>
                      <a:r>
                        <a:rPr kumimoji="1" lang="ja-JP" altLang="en-US" sz="1050" dirty="0" smtClean="0">
                          <a:latin typeface="Meiryo" charset="-128"/>
                          <a:ea typeface="Meiryo" charset="-128"/>
                          <a:cs typeface="Meiryo" charset="-128"/>
                        </a:rPr>
                        <a:t>レピュテーション</a:t>
                      </a:r>
                      <a:r>
                        <a:rPr kumimoji="1" lang="en-US" altLang="ja-JP" sz="1050" dirty="0" smtClean="0">
                          <a:latin typeface="Meiryo" charset="-128"/>
                          <a:ea typeface="Meiryo" charset="-128"/>
                          <a:cs typeface="Meiryo" charset="-128"/>
                        </a:rPr>
                        <a:t>)</a:t>
                      </a:r>
                      <a:r>
                        <a:rPr kumimoji="1" lang="ja-JP" altLang="en-US" sz="1050" dirty="0" smtClean="0">
                          <a:latin typeface="Meiryo" charset="-128"/>
                          <a:ea typeface="Meiryo" charset="-128"/>
                          <a:cs typeface="Meiryo" charset="-128"/>
                        </a:rPr>
                        <a:t>をスコアで提供する。健全なドメイン </a:t>
                      </a:r>
                      <a:r>
                        <a:rPr kumimoji="1" lang="en-US" altLang="ja-JP" sz="1050" dirty="0" smtClean="0">
                          <a:latin typeface="Meiryo" charset="-128"/>
                          <a:ea typeface="Meiryo" charset="-128"/>
                          <a:cs typeface="Meiryo" charset="-128"/>
                        </a:rPr>
                        <a:t>(</a:t>
                      </a:r>
                      <a:r>
                        <a:rPr kumimoji="1" lang="ja-JP" altLang="en-US" sz="1050" dirty="0" smtClean="0">
                          <a:latin typeface="Meiryo" charset="-128"/>
                          <a:ea typeface="Meiryo" charset="-128"/>
                          <a:cs typeface="Meiryo" charset="-128"/>
                        </a:rPr>
                        <a:t>サーバ</a:t>
                      </a:r>
                      <a:r>
                        <a:rPr kumimoji="1" lang="en-US" altLang="ja-JP" sz="1050" dirty="0" smtClean="0">
                          <a:latin typeface="Meiryo" charset="-128"/>
                          <a:ea typeface="Meiryo" charset="-128"/>
                          <a:cs typeface="Meiryo" charset="-128"/>
                        </a:rPr>
                        <a:t>)</a:t>
                      </a:r>
                      <a:r>
                        <a:rPr kumimoji="1" lang="ja-JP" altLang="en-US" sz="1050" dirty="0" smtClean="0">
                          <a:latin typeface="Meiryo" charset="-128"/>
                          <a:ea typeface="Meiryo" charset="-128"/>
                          <a:cs typeface="Meiryo" charset="-128"/>
                        </a:rPr>
                        <a:t>上の特定の</a:t>
                      </a:r>
                      <a:r>
                        <a:rPr kumimoji="1" lang="en-US" altLang="ja-JP" sz="1050" dirty="0" smtClean="0">
                          <a:latin typeface="Meiryo" charset="-128"/>
                          <a:ea typeface="Meiryo" charset="-128"/>
                          <a:cs typeface="Meiryo" charset="-128"/>
                        </a:rPr>
                        <a:t>URL</a:t>
                      </a:r>
                      <a:r>
                        <a:rPr kumimoji="1" lang="ja-JP" altLang="en-US" sz="1050" dirty="0" smtClean="0">
                          <a:latin typeface="Meiryo" charset="-128"/>
                          <a:ea typeface="Meiryo" charset="-128"/>
                          <a:cs typeface="Meiryo" charset="-128"/>
                        </a:rPr>
                        <a:t>が有害である場合もあるため、</a:t>
                      </a:r>
                      <a:r>
                        <a:rPr kumimoji="1" lang="en-US" altLang="ja-JP" sz="1050" dirty="0" smtClean="0">
                          <a:latin typeface="Meiryo" charset="-128"/>
                          <a:ea typeface="Meiryo" charset="-128"/>
                          <a:cs typeface="Meiryo" charset="-128"/>
                        </a:rPr>
                        <a:t>Umbrella</a:t>
                      </a:r>
                      <a:r>
                        <a:rPr kumimoji="1" lang="ja-JP" altLang="en-US" sz="1050" dirty="0" smtClean="0">
                          <a:latin typeface="Meiryo" charset="-128"/>
                          <a:ea typeface="Meiryo" charset="-128"/>
                          <a:cs typeface="Meiryo" charset="-128"/>
                        </a:rPr>
                        <a:t>はインテリジェント</a:t>
                      </a:r>
                      <a:r>
                        <a:rPr kumimoji="1" lang="en-US" altLang="ja-JP" sz="1050" dirty="0" smtClean="0">
                          <a:latin typeface="Meiryo" charset="-128"/>
                          <a:ea typeface="Meiryo" charset="-128"/>
                          <a:cs typeface="Meiryo" charset="-128"/>
                        </a:rPr>
                        <a:t>Proxy</a:t>
                      </a:r>
                      <a:r>
                        <a:rPr kumimoji="1" lang="ja-JP" altLang="en-US" sz="1050" dirty="0" smtClean="0">
                          <a:latin typeface="Meiryo" charset="-128"/>
                          <a:ea typeface="Meiryo" charset="-128"/>
                          <a:cs typeface="Meiryo" charset="-128"/>
                        </a:rPr>
                        <a:t>動作時、この情報を使って危険な</a:t>
                      </a:r>
                      <a:r>
                        <a:rPr kumimoji="1" lang="en-US" altLang="ja-JP" sz="1050" dirty="0" smtClean="0">
                          <a:latin typeface="Meiryo" charset="-128"/>
                          <a:ea typeface="Meiryo" charset="-128"/>
                          <a:cs typeface="Meiryo" charset="-128"/>
                        </a:rPr>
                        <a:t>URL</a:t>
                      </a:r>
                      <a:r>
                        <a:rPr kumimoji="1" lang="ja-JP" altLang="en-US" sz="1050" dirty="0" smtClean="0">
                          <a:latin typeface="Meiryo" charset="-128"/>
                          <a:ea typeface="Meiryo" charset="-128"/>
                          <a:cs typeface="Meiryo" charset="-128"/>
                        </a:rPr>
                        <a:t>への通信をブロックする。</a:t>
                      </a:r>
                      <a:endParaRPr kumimoji="1" lang="en-US" altLang="ja-JP" sz="1050" dirty="0" smtClean="0">
                        <a:latin typeface="Meiryo" charset="-128"/>
                        <a:ea typeface="Meiryo" charset="-128"/>
                        <a:cs typeface="Meiryo" charset="-128"/>
                      </a:endParaRPr>
                    </a:p>
                  </a:txBody>
                  <a:tcPr/>
                </a:tc>
                <a:extLst>
                  <a:ext uri="{0D108BD9-81ED-4DB2-BD59-A6C34878D82A}">
                    <a16:rowId xmlns="" xmlns:a16="http://schemas.microsoft.com/office/drawing/2014/main" val="127949548"/>
                  </a:ext>
                </a:extLst>
              </a:tr>
            </a:tbl>
          </a:graphicData>
        </a:graphic>
      </p:graphicFrame>
    </p:spTree>
    <p:extLst>
      <p:ext uri="{BB962C8B-B14F-4D97-AF65-F5344CB8AC3E}">
        <p14:creationId xmlns:p14="http://schemas.microsoft.com/office/powerpoint/2010/main" val="2135898797"/>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latin typeface="Meiryo" charset="-128"/>
                <a:ea typeface="Meiryo" charset="-128"/>
                <a:cs typeface="Meiryo" charset="-128"/>
              </a:rPr>
              <a:t>用語集２</a:t>
            </a:r>
            <a:endParaRPr lang="ja-JP" altLang="en-US" dirty="0">
              <a:latin typeface="Meiryo" charset="-128"/>
              <a:ea typeface="Meiryo" charset="-128"/>
              <a:cs typeface="Meiryo" charset="-128"/>
            </a:endParaRPr>
          </a:p>
        </p:txBody>
      </p:sp>
      <p:graphicFrame>
        <p:nvGraphicFramePr>
          <p:cNvPr id="2" name="表 1"/>
          <p:cNvGraphicFramePr>
            <a:graphicFrameLocks noGrp="1"/>
          </p:cNvGraphicFramePr>
          <p:nvPr>
            <p:extLst/>
          </p:nvPr>
        </p:nvGraphicFramePr>
        <p:xfrm>
          <a:off x="341312" y="765312"/>
          <a:ext cx="8643662" cy="3978838"/>
        </p:xfrm>
        <a:graphic>
          <a:graphicData uri="http://schemas.openxmlformats.org/drawingml/2006/table">
            <a:tbl>
              <a:tblPr firstRow="1" bandRow="1">
                <a:tableStyleId>{5C22544A-7EE6-4342-B048-85BDC9FD1C3A}</a:tableStyleId>
              </a:tblPr>
              <a:tblGrid>
                <a:gridCol w="1650310">
                  <a:extLst>
                    <a:ext uri="{9D8B030D-6E8A-4147-A177-3AD203B41FA5}">
                      <a16:colId xmlns="" xmlns:a16="http://schemas.microsoft.com/office/drawing/2014/main" val="20000"/>
                    </a:ext>
                  </a:extLst>
                </a:gridCol>
                <a:gridCol w="6993352">
                  <a:extLst>
                    <a:ext uri="{9D8B030D-6E8A-4147-A177-3AD203B41FA5}">
                      <a16:colId xmlns="" xmlns:a16="http://schemas.microsoft.com/office/drawing/2014/main" val="20001"/>
                    </a:ext>
                  </a:extLst>
                </a:gridCol>
              </a:tblGrid>
              <a:tr h="245873">
                <a:tc>
                  <a:txBody>
                    <a:bodyPr/>
                    <a:lstStyle/>
                    <a:p>
                      <a:r>
                        <a:rPr kumimoji="1" lang="ja-JP" altLang="en-US" sz="1050" b="0" i="0" dirty="0" smtClean="0">
                          <a:latin typeface="Meiryo" charset="-128"/>
                          <a:ea typeface="Meiryo" charset="-128"/>
                          <a:cs typeface="Meiryo" charset="-128"/>
                        </a:rPr>
                        <a:t>用語</a:t>
                      </a:r>
                      <a:endParaRPr kumimoji="1" lang="ja-JP" altLang="en-US" sz="1050" b="0" i="0" dirty="0">
                        <a:latin typeface="Meiryo" charset="-128"/>
                        <a:ea typeface="Meiryo" charset="-128"/>
                        <a:cs typeface="Meiryo" charset="-128"/>
                      </a:endParaRPr>
                    </a:p>
                  </a:txBody>
                  <a:tcPr/>
                </a:tc>
                <a:tc>
                  <a:txBody>
                    <a:bodyPr/>
                    <a:lstStyle/>
                    <a:p>
                      <a:r>
                        <a:rPr kumimoji="1" lang="ja-JP" altLang="en-US" sz="1050" b="0" i="0" dirty="0" smtClean="0">
                          <a:latin typeface="Meiryo" charset="-128"/>
                          <a:ea typeface="Meiryo" charset="-128"/>
                          <a:cs typeface="Meiryo" charset="-128"/>
                        </a:rPr>
                        <a:t>説明</a:t>
                      </a:r>
                      <a:endParaRPr kumimoji="1" lang="ja-JP" altLang="en-US" sz="1050" b="0" i="0" dirty="0">
                        <a:latin typeface="Meiryo" charset="-128"/>
                        <a:ea typeface="Meiryo" charset="-128"/>
                        <a:cs typeface="Meiryo" charset="-128"/>
                      </a:endParaRPr>
                    </a:p>
                  </a:txBody>
                  <a:tcPr/>
                </a:tc>
                <a:extLst>
                  <a:ext uri="{0D108BD9-81ED-4DB2-BD59-A6C34878D82A}">
                    <a16:rowId xmlns="" xmlns:a16="http://schemas.microsoft.com/office/drawing/2014/main" val="10000"/>
                  </a:ext>
                </a:extLst>
              </a:tr>
              <a:tr h="709858">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b="0" i="0" dirty="0" smtClean="0">
                          <a:latin typeface="Meiryo" charset="-128"/>
                          <a:ea typeface="Meiryo" charset="-128"/>
                          <a:cs typeface="Meiryo" charset="-128"/>
                        </a:rPr>
                        <a:t>DGA</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sz="1050" b="0" i="0" dirty="0" smtClean="0">
                          <a:latin typeface="Meiryo" charset="-128"/>
                          <a:ea typeface="Meiryo" charset="-128"/>
                          <a:cs typeface="Meiryo" charset="-128"/>
                        </a:rPr>
                        <a:t>Domain</a:t>
                      </a:r>
                      <a:r>
                        <a:rPr kumimoji="1" lang="ja-JP" altLang="en-US" sz="1050" b="0" i="0" dirty="0" smtClean="0">
                          <a:latin typeface="Meiryo" charset="-128"/>
                          <a:ea typeface="Meiryo" charset="-128"/>
                          <a:cs typeface="Meiryo" charset="-128"/>
                        </a:rPr>
                        <a:t> </a:t>
                      </a:r>
                      <a:r>
                        <a:rPr kumimoji="1" lang="en-US" altLang="ja-JP" sz="1050" b="0" i="0" dirty="0" smtClean="0">
                          <a:latin typeface="Meiryo" charset="-128"/>
                          <a:ea typeface="Meiryo" charset="-128"/>
                          <a:cs typeface="Meiryo" charset="-128"/>
                        </a:rPr>
                        <a:t>Generation</a:t>
                      </a:r>
                      <a:r>
                        <a:rPr kumimoji="1" lang="ja-JP" altLang="en-US" sz="1050" b="0" i="0" dirty="0" smtClean="0">
                          <a:latin typeface="Meiryo" charset="-128"/>
                          <a:ea typeface="Meiryo" charset="-128"/>
                          <a:cs typeface="Meiryo" charset="-128"/>
                        </a:rPr>
                        <a:t> </a:t>
                      </a:r>
                      <a:r>
                        <a:rPr kumimoji="1" lang="en-US" altLang="ja-JP" sz="1050" b="0" i="0" dirty="0" smtClean="0">
                          <a:latin typeface="Meiryo" charset="-128"/>
                          <a:ea typeface="Meiryo" charset="-128"/>
                          <a:cs typeface="Meiryo" charset="-128"/>
                        </a:rPr>
                        <a:t>Algorithm</a:t>
                      </a:r>
                      <a:r>
                        <a:rPr kumimoji="1" lang="ja-JP" altLang="en-US" sz="1050" b="0" i="0" dirty="0" smtClean="0">
                          <a:latin typeface="Meiryo" charset="-128"/>
                          <a:ea typeface="Meiryo" charset="-128"/>
                          <a:cs typeface="Meiryo" charset="-128"/>
                        </a:rPr>
                        <a:t>。</a:t>
                      </a:r>
                      <a:r>
                        <a:rPr kumimoji="1" lang="en-US" altLang="ja-JP" sz="1050" b="0" i="0" u="none" strike="noStrike" kern="0" cap="none" spc="0" normalizeH="0" baseline="0" noProof="0" dirty="0" smtClean="0">
                          <a:ln>
                            <a:noFill/>
                          </a:ln>
                          <a:solidFill>
                            <a:srgbClr val="676767"/>
                          </a:solidFill>
                          <a:effectLst/>
                          <a:uLnTx/>
                          <a:uFillTx/>
                          <a:latin typeface="Meiryo" charset="-128"/>
                          <a:ea typeface="Meiryo" charset="-128"/>
                          <a:cs typeface="Meiryo" charset="-128"/>
                        </a:rPr>
                        <a:t>URL</a:t>
                      </a:r>
                      <a:r>
                        <a:rPr kumimoji="1" lang="ja-JP" altLang="en-US" sz="1050" b="0" i="0" u="none" strike="noStrike" kern="0" cap="none" spc="0" normalizeH="0" baseline="0" noProof="0" dirty="0" smtClean="0">
                          <a:ln>
                            <a:noFill/>
                          </a:ln>
                          <a:solidFill>
                            <a:srgbClr val="676767"/>
                          </a:solidFill>
                          <a:effectLst/>
                          <a:uLnTx/>
                          <a:uFillTx/>
                          <a:latin typeface="Meiryo" charset="-128"/>
                          <a:ea typeface="Meiryo" charset="-128"/>
                          <a:cs typeface="Meiryo" charset="-128"/>
                        </a:rPr>
                        <a:t>フィルタなどよる防御を逃れるために、マルウェアが</a:t>
                      </a:r>
                      <a:r>
                        <a:rPr kumimoji="1" lang="en-US" altLang="ja-JP" sz="1050" b="0" i="0" u="none" strike="noStrike" kern="0" cap="none" spc="0" normalizeH="0" baseline="0" noProof="0" dirty="0" smtClean="0">
                          <a:ln>
                            <a:noFill/>
                          </a:ln>
                          <a:solidFill>
                            <a:srgbClr val="676767"/>
                          </a:solidFill>
                          <a:effectLst/>
                          <a:uLnTx/>
                          <a:uFillTx/>
                          <a:latin typeface="Meiryo" charset="-128"/>
                          <a:ea typeface="Meiryo" charset="-128"/>
                          <a:cs typeface="Meiryo" charset="-128"/>
                        </a:rPr>
                        <a:t>C2</a:t>
                      </a:r>
                      <a:r>
                        <a:rPr kumimoji="1" lang="ja-JP" altLang="en-US" sz="1050" b="0" i="0" kern="0" dirty="0" smtClean="0">
                          <a:solidFill>
                            <a:srgbClr val="676767"/>
                          </a:solidFill>
                          <a:latin typeface="Meiryo" charset="-128"/>
                          <a:ea typeface="Meiryo" charset="-128"/>
                          <a:cs typeface="Meiryo" charset="-128"/>
                        </a:rPr>
                        <a:t>通信に使用するドメインを動的に切り替える手法。マルウェアに機能として組み込まれる。予め設定されたドメインのリストを移っていくのではなく、アルゴリズムに基づいてドメイン名を生成するため、</a:t>
                      </a:r>
                      <a:r>
                        <a:rPr kumimoji="1" lang="en-US" altLang="ja-JP" sz="1050" b="0" i="0" kern="0" dirty="0" smtClean="0">
                          <a:solidFill>
                            <a:srgbClr val="676767"/>
                          </a:solidFill>
                          <a:latin typeface="Meiryo" charset="-128"/>
                          <a:ea typeface="Meiryo" charset="-128"/>
                          <a:cs typeface="Meiryo" charset="-128"/>
                        </a:rPr>
                        <a:t>URL</a:t>
                      </a:r>
                      <a:r>
                        <a:rPr kumimoji="1" lang="ja-JP" altLang="en-US" sz="1050" b="0" i="0" kern="0" dirty="0" smtClean="0">
                          <a:solidFill>
                            <a:srgbClr val="676767"/>
                          </a:solidFill>
                          <a:latin typeface="Meiryo" charset="-128"/>
                          <a:ea typeface="Meiryo" charset="-128"/>
                          <a:cs typeface="Meiryo" charset="-128"/>
                        </a:rPr>
                        <a:t>フィルタなどで対策するのは困難。</a:t>
                      </a:r>
                      <a:endParaRPr kumimoji="1" lang="en-US" altLang="ja-JP" sz="1050" b="0" i="0" u="none" strike="noStrike" kern="0" cap="none" spc="0" normalizeH="0" baseline="0" noProof="0" dirty="0" smtClean="0">
                        <a:ln>
                          <a:noFill/>
                        </a:ln>
                        <a:solidFill>
                          <a:srgbClr val="676767"/>
                        </a:solidFill>
                        <a:effectLst/>
                        <a:uLnTx/>
                        <a:uFillTx/>
                        <a:latin typeface="Meiryo" charset="-128"/>
                        <a:ea typeface="Meiryo" charset="-128"/>
                        <a:cs typeface="Meiryo" charset="-128"/>
                      </a:endParaRPr>
                    </a:p>
                  </a:txBody>
                  <a:tcPr/>
                </a:tc>
                <a:extLst>
                  <a:ext uri="{0D108BD9-81ED-4DB2-BD59-A6C34878D82A}">
                    <a16:rowId xmlns="" xmlns:a16="http://schemas.microsoft.com/office/drawing/2014/main" val="10001"/>
                  </a:ext>
                </a:extLst>
              </a:tr>
              <a:tr h="558803">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b="0" i="0" dirty="0" smtClean="0">
                          <a:latin typeface="Meiryo" charset="-128"/>
                          <a:ea typeface="Meiryo" charset="-128"/>
                          <a:cs typeface="Meiryo" charset="-128"/>
                        </a:rPr>
                        <a:t>Cisco</a:t>
                      </a:r>
                      <a:r>
                        <a:rPr lang="en-US" altLang="ja-JP" sz="1050" b="0" i="0" baseline="0" dirty="0" smtClean="0">
                          <a:latin typeface="Meiryo" charset="-128"/>
                          <a:ea typeface="Meiryo" charset="-128"/>
                          <a:cs typeface="Meiryo" charset="-128"/>
                        </a:rPr>
                        <a:t> </a:t>
                      </a:r>
                      <a:r>
                        <a:rPr lang="en-US" altLang="ja-JP" sz="1050" b="0" i="0" dirty="0" smtClean="0">
                          <a:latin typeface="Meiryo" charset="-128"/>
                          <a:ea typeface="Meiryo" charset="-128"/>
                          <a:cs typeface="Meiryo" charset="-128"/>
                        </a:rPr>
                        <a:t>AMP</a:t>
                      </a:r>
                    </a:p>
                  </a:txBody>
                  <a:tcPr/>
                </a:tc>
                <a:tc>
                  <a:txBody>
                    <a:bodyPr/>
                    <a:lstStyle/>
                    <a:p>
                      <a:r>
                        <a:rPr kumimoji="1" lang="ja-JP" altLang="en-US" sz="1050" b="0" i="0" dirty="0" smtClean="0">
                          <a:latin typeface="Meiryo" charset="-128"/>
                          <a:ea typeface="Meiryo" charset="-128"/>
                          <a:cs typeface="Meiryo" charset="-128"/>
                        </a:rPr>
                        <a:t>ファイルをハッシュ値で認識し、クラウド上に有する</a:t>
                      </a:r>
                      <a:r>
                        <a:rPr kumimoji="1" lang="en-US" altLang="ja-JP" sz="1050" b="0" i="0" dirty="0" smtClean="0">
                          <a:latin typeface="Meiryo" charset="-128"/>
                          <a:ea typeface="Meiryo" charset="-128"/>
                          <a:cs typeface="Meiryo" charset="-128"/>
                        </a:rPr>
                        <a:t>DB</a:t>
                      </a:r>
                      <a:r>
                        <a:rPr kumimoji="1" lang="ja-JP" altLang="en-US" sz="1050" b="0" i="0" dirty="0" smtClean="0">
                          <a:latin typeface="Meiryo" charset="-128"/>
                          <a:ea typeface="Meiryo" charset="-128"/>
                          <a:cs typeface="Meiryo" charset="-128"/>
                        </a:rPr>
                        <a:t>と照合、有害</a:t>
                      </a:r>
                      <a:r>
                        <a:rPr kumimoji="1" lang="en-US" altLang="ja-JP" sz="1050" b="0" i="0" dirty="0" smtClean="0">
                          <a:latin typeface="Meiryo" charset="-128"/>
                          <a:ea typeface="Meiryo" charset="-128"/>
                          <a:cs typeface="Meiryo" charset="-128"/>
                        </a:rPr>
                        <a:t>/</a:t>
                      </a:r>
                      <a:r>
                        <a:rPr kumimoji="1" lang="ja-JP" altLang="en-US" sz="1050" b="0" i="0" dirty="0" smtClean="0">
                          <a:latin typeface="Meiryo" charset="-128"/>
                          <a:ea typeface="Meiryo" charset="-128"/>
                          <a:cs typeface="Meiryo" charset="-128"/>
                        </a:rPr>
                        <a:t>無害の判定をする機能・製品。特徴の一つとして、過去に通過したファイルが後から有害だと判明した場合に、その事実を通知する“レトロスペクティブ“をもつ。詳しくは「ざっくり</a:t>
                      </a:r>
                      <a:r>
                        <a:rPr kumimoji="1" lang="en-US" altLang="ja-JP" sz="1050" b="0" i="0" dirty="0" smtClean="0">
                          <a:latin typeface="Meiryo" charset="-128"/>
                          <a:ea typeface="Meiryo" charset="-128"/>
                          <a:cs typeface="Meiryo" charset="-128"/>
                        </a:rPr>
                        <a:t>Cisco</a:t>
                      </a:r>
                      <a:r>
                        <a:rPr kumimoji="1" lang="ja-JP" altLang="en-US" sz="1050" b="0" i="0" dirty="0" smtClean="0">
                          <a:latin typeface="Meiryo" charset="-128"/>
                          <a:ea typeface="Meiryo" charset="-128"/>
                          <a:cs typeface="Meiryo" charset="-128"/>
                        </a:rPr>
                        <a:t> </a:t>
                      </a:r>
                      <a:r>
                        <a:rPr kumimoji="1" lang="en-US" altLang="ja-JP" sz="1050" b="0" i="0" dirty="0" smtClean="0">
                          <a:latin typeface="Meiryo" charset="-128"/>
                          <a:ea typeface="Meiryo" charset="-128"/>
                          <a:cs typeface="Meiryo" charset="-128"/>
                        </a:rPr>
                        <a:t>AMP</a:t>
                      </a:r>
                      <a:r>
                        <a:rPr kumimoji="1" lang="ja-JP" altLang="en-US" sz="1050" b="0" i="0" dirty="0" smtClean="0">
                          <a:latin typeface="Meiryo" charset="-128"/>
                          <a:ea typeface="Meiryo" charset="-128"/>
                          <a:cs typeface="Meiryo" charset="-128"/>
                        </a:rPr>
                        <a:t>」を参照。</a:t>
                      </a:r>
                      <a:endParaRPr kumimoji="1" lang="en-US" altLang="ja-JP" sz="1050" b="0" i="0" dirty="0" smtClean="0">
                        <a:latin typeface="Meiryo" charset="-128"/>
                        <a:ea typeface="Meiryo" charset="-128"/>
                        <a:cs typeface="Meiryo" charset="-128"/>
                      </a:endParaRPr>
                    </a:p>
                  </a:txBody>
                  <a:tcPr/>
                </a:tc>
                <a:extLst>
                  <a:ext uri="{0D108BD9-81ED-4DB2-BD59-A6C34878D82A}">
                    <a16:rowId xmlns="" xmlns:a16="http://schemas.microsoft.com/office/drawing/2014/main" val="10002"/>
                  </a:ext>
                </a:extLst>
              </a:tr>
              <a:tr h="715267">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1050" b="0" i="0" dirty="0" smtClean="0">
                          <a:latin typeface="Meiryo" charset="-128"/>
                          <a:ea typeface="Meiryo" charset="-128"/>
                          <a:cs typeface="Meiryo" charset="-128"/>
                        </a:rPr>
                        <a:t>エクスプロイト</a:t>
                      </a:r>
                      <a:r>
                        <a:rPr lang="en-US" altLang="ja-JP" sz="1050" b="0" i="0" dirty="0" smtClean="0">
                          <a:latin typeface="Meiryo" charset="-128"/>
                          <a:ea typeface="Meiryo" charset="-128"/>
                          <a:cs typeface="Meiryo" charset="-128"/>
                        </a:rPr>
                        <a:t>(exploit)</a:t>
                      </a:r>
                    </a:p>
                  </a:txBody>
                  <a:tcPr/>
                </a:tc>
                <a:tc>
                  <a:txBody>
                    <a:bodyPr/>
                    <a:lstStyle/>
                    <a:p>
                      <a:r>
                        <a:rPr kumimoji="1" lang="en-US" altLang="ja-JP" sz="1050" b="0" i="0" dirty="0" smtClean="0">
                          <a:latin typeface="Meiryo" charset="-128"/>
                          <a:ea typeface="Meiryo" charset="-128"/>
                          <a:cs typeface="Meiryo" charset="-128"/>
                        </a:rPr>
                        <a:t>OS</a:t>
                      </a:r>
                      <a:r>
                        <a:rPr kumimoji="1" lang="ja-JP" altLang="en-US" sz="1050" b="0" i="0" dirty="0" smtClean="0">
                          <a:latin typeface="Meiryo" charset="-128"/>
                          <a:ea typeface="Meiryo" charset="-128"/>
                          <a:cs typeface="Meiryo" charset="-128"/>
                        </a:rPr>
                        <a:t>やアプリケーションのもつ脆弱性を悪用するプログラムやソースコード。攻撃者は多くの場合、脆弱性の中でも外部から任意のコマンドが実行可能になったり、小さなプログラムを動作させることができるものを悪用するエクスプロイトを使って、目的の犯罪を達成する機能をもったマルウェアをインストールする。つまり、マルウェアをインストールするための足掛かりとして使われる。</a:t>
                      </a:r>
                      <a:endParaRPr kumimoji="1" lang="en-US" altLang="ja-JP" sz="1050" b="0" i="0" dirty="0" smtClean="0">
                        <a:latin typeface="Meiryo" charset="-128"/>
                        <a:ea typeface="Meiryo" charset="-128"/>
                        <a:cs typeface="Meiryo" charset="-128"/>
                      </a:endParaRPr>
                    </a:p>
                  </a:txBody>
                  <a:tcPr/>
                </a:tc>
                <a:extLst>
                  <a:ext uri="{0D108BD9-81ED-4DB2-BD59-A6C34878D82A}">
                    <a16:rowId xmlns="" xmlns:a16="http://schemas.microsoft.com/office/drawing/2014/main" val="10003"/>
                  </a:ext>
                </a:extLst>
              </a:tr>
              <a:tr h="558803">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1050" b="0" i="0" dirty="0" smtClean="0">
                          <a:latin typeface="Meiryo" charset="-128"/>
                          <a:ea typeface="Meiryo" charset="-128"/>
                          <a:cs typeface="Meiryo" charset="-128"/>
                        </a:rPr>
                        <a:t>マルウェア</a:t>
                      </a:r>
                      <a:endParaRPr lang="en-US" altLang="ja-JP" sz="1050" b="0" i="0" dirty="0" smtClean="0">
                        <a:latin typeface="Meiryo" charset="-128"/>
                        <a:ea typeface="Meiryo" charset="-128"/>
                        <a:cs typeface="Meiryo" charset="-128"/>
                      </a:endParaRPr>
                    </a:p>
                  </a:txBody>
                  <a:tcPr/>
                </a:tc>
                <a:tc>
                  <a:txBody>
                    <a:bodyPr/>
                    <a:lstStyle/>
                    <a:p>
                      <a:r>
                        <a:rPr kumimoji="1" lang="en-US" altLang="ja-JP" sz="1050" b="0" i="0" baseline="0" dirty="0" smtClean="0">
                          <a:latin typeface="Meiryo" charset="-128"/>
                          <a:ea typeface="Meiryo" charset="-128"/>
                          <a:cs typeface="Meiryo" charset="-128"/>
                        </a:rPr>
                        <a:t>PC</a:t>
                      </a:r>
                      <a:r>
                        <a:rPr kumimoji="1" lang="ja-JP" altLang="en-US" sz="1050" b="0" i="0" baseline="0" dirty="0" smtClean="0">
                          <a:latin typeface="Meiryo" charset="-128"/>
                          <a:ea typeface="Meiryo" charset="-128"/>
                          <a:cs typeface="Meiryo" charset="-128"/>
                        </a:rPr>
                        <a:t>や</a:t>
                      </a:r>
                      <a:r>
                        <a:rPr kumimoji="1" lang="en-US" altLang="ja-JP" sz="1050" b="0" i="0" baseline="0" dirty="0" smtClean="0">
                          <a:latin typeface="Meiryo" charset="-128"/>
                          <a:ea typeface="Meiryo" charset="-128"/>
                          <a:cs typeface="Meiryo" charset="-128"/>
                        </a:rPr>
                        <a:t>PC</a:t>
                      </a:r>
                      <a:r>
                        <a:rPr kumimoji="1" lang="ja-JP" altLang="en-US" sz="1050" b="0" i="0" baseline="0" dirty="0" smtClean="0">
                          <a:latin typeface="Meiryo" charset="-128"/>
                          <a:ea typeface="Meiryo" charset="-128"/>
                          <a:cs typeface="Meiryo" charset="-128"/>
                        </a:rPr>
                        <a:t>上のデータ、アプリ、またはユーザに対して害を及ぼす目的で悪意を持って製作されたソフトウェアの総称。ウイルスもマルウェアの一種。過去はウイルスのように愉快犯的な破壊活動が流行したが、現在では金銭を目的とした産業スパイ、データの盗難、ランサムウェアのようなタイプのものが多い。</a:t>
                      </a:r>
                      <a:endParaRPr kumimoji="1" lang="en-US" altLang="ja-JP" sz="1050" b="0" i="0" baseline="0" dirty="0" smtClean="0">
                        <a:latin typeface="Meiryo" charset="-128"/>
                        <a:ea typeface="Meiryo" charset="-128"/>
                        <a:cs typeface="Meiryo" charset="-128"/>
                      </a:endParaRPr>
                    </a:p>
                  </a:txBody>
                  <a:tcPr/>
                </a:tc>
                <a:extLst>
                  <a:ext uri="{0D108BD9-81ED-4DB2-BD59-A6C34878D82A}">
                    <a16:rowId xmlns="" xmlns:a16="http://schemas.microsoft.com/office/drawing/2014/main" val="10004"/>
                  </a:ext>
                </a:extLst>
              </a:tr>
              <a:tr h="558803">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1050" b="0" i="0" dirty="0" smtClean="0">
                          <a:latin typeface="Meiryo" charset="-128"/>
                          <a:ea typeface="Meiryo" charset="-128"/>
                          <a:cs typeface="Meiryo" charset="-128"/>
                        </a:rPr>
                        <a:t>ランサムウェア</a:t>
                      </a:r>
                      <a:endParaRPr lang="en-US" altLang="ja-JP" sz="1050" b="0" i="0" dirty="0" smtClean="0">
                        <a:latin typeface="Meiryo" charset="-128"/>
                        <a:ea typeface="Meiryo" charset="-128"/>
                        <a:cs typeface="Meiryo" charset="-128"/>
                      </a:endParaRPr>
                    </a:p>
                  </a:txBody>
                  <a:tcPr/>
                </a:tc>
                <a:tc>
                  <a:txBody>
                    <a:bodyPr/>
                    <a:lstStyle/>
                    <a:p>
                      <a:r>
                        <a:rPr kumimoji="1" lang="en-US" altLang="ja-JP" sz="1050" b="0" i="0" dirty="0" smtClean="0">
                          <a:latin typeface="Meiryo" charset="-128"/>
                          <a:ea typeface="Meiryo" charset="-128"/>
                          <a:cs typeface="Meiryo" charset="-128"/>
                        </a:rPr>
                        <a:t>PC</a:t>
                      </a:r>
                      <a:r>
                        <a:rPr kumimoji="1" lang="ja-JP" altLang="en-US" sz="1050" b="0" i="0" dirty="0" smtClean="0">
                          <a:latin typeface="Meiryo" charset="-128"/>
                          <a:ea typeface="Meiryo" charset="-128"/>
                          <a:cs typeface="Meiryo" charset="-128"/>
                        </a:rPr>
                        <a:t>のデータを暗号化することでデータを人質</a:t>
                      </a:r>
                      <a:r>
                        <a:rPr kumimoji="1" lang="en-US" altLang="ja-JP" sz="1050" b="0" i="0" dirty="0" smtClean="0">
                          <a:latin typeface="Meiryo" charset="-128"/>
                          <a:ea typeface="Meiryo" charset="-128"/>
                          <a:cs typeface="Meiryo" charset="-128"/>
                        </a:rPr>
                        <a:t>(</a:t>
                      </a:r>
                      <a:r>
                        <a:rPr kumimoji="1" lang="ja-JP" altLang="en-US" sz="1050" b="0" i="0" dirty="0" smtClean="0">
                          <a:latin typeface="Meiryo" charset="-128"/>
                          <a:ea typeface="Meiryo" charset="-128"/>
                          <a:cs typeface="Meiryo" charset="-128"/>
                        </a:rPr>
                        <a:t>ランサム</a:t>
                      </a:r>
                      <a:r>
                        <a:rPr kumimoji="1" lang="en-US" altLang="ja-JP" sz="1050" b="0" i="0" dirty="0" smtClean="0">
                          <a:latin typeface="Meiryo" charset="-128"/>
                          <a:ea typeface="Meiryo" charset="-128"/>
                          <a:cs typeface="Meiryo" charset="-128"/>
                        </a:rPr>
                        <a:t>)</a:t>
                      </a:r>
                      <a:r>
                        <a:rPr kumimoji="1" lang="ja-JP" altLang="en-US" sz="1050" b="0" i="0" dirty="0" smtClean="0">
                          <a:latin typeface="Meiryo" charset="-128"/>
                          <a:ea typeface="Meiryo" charset="-128"/>
                          <a:cs typeface="Meiryo" charset="-128"/>
                        </a:rPr>
                        <a:t>にとり、データ復元の見返りに金銭を要求するタイプのマルウェア。データが暗号化されることにより、業務アプリケーションも使用することができない状態になり、</a:t>
                      </a:r>
                      <a:r>
                        <a:rPr kumimoji="1" lang="en-US" altLang="ja-JP" sz="1050" b="0" i="0" dirty="0" smtClean="0">
                          <a:latin typeface="Meiryo" charset="-128"/>
                          <a:ea typeface="Meiryo" charset="-128"/>
                          <a:cs typeface="Meiryo" charset="-128"/>
                        </a:rPr>
                        <a:t>PC</a:t>
                      </a:r>
                      <a:r>
                        <a:rPr kumimoji="1" lang="ja-JP" altLang="en-US" sz="1050" b="0" i="0" dirty="0" smtClean="0">
                          <a:latin typeface="Meiryo" charset="-128"/>
                          <a:ea typeface="Meiryo" charset="-128"/>
                          <a:cs typeface="Meiryo" charset="-128"/>
                        </a:rPr>
                        <a:t>自体が人質に取られた</a:t>
                      </a:r>
                      <a:r>
                        <a:rPr kumimoji="1" lang="en-US" altLang="ja-JP" sz="1050" b="0" i="0" smtClean="0">
                          <a:latin typeface="Meiryo" charset="-128"/>
                          <a:ea typeface="Meiryo" charset="-128"/>
                          <a:cs typeface="Meiryo" charset="-128"/>
                        </a:rPr>
                        <a:t/>
                      </a:r>
                      <a:br>
                        <a:rPr kumimoji="1" lang="en-US" altLang="ja-JP" sz="1050" b="0" i="0" smtClean="0">
                          <a:latin typeface="Meiryo" charset="-128"/>
                          <a:ea typeface="Meiryo" charset="-128"/>
                          <a:cs typeface="Meiryo" charset="-128"/>
                        </a:rPr>
                      </a:br>
                      <a:r>
                        <a:rPr kumimoji="1" lang="ja-JP" altLang="en-US" sz="1050" b="0" i="0" dirty="0" smtClean="0">
                          <a:latin typeface="Meiryo" charset="-128"/>
                          <a:ea typeface="Meiryo" charset="-128"/>
                          <a:cs typeface="Meiryo" charset="-128"/>
                        </a:rPr>
                        <a:t>状態になることも。攻撃側が即金の収入を得られるため流行している。</a:t>
                      </a:r>
                      <a:endParaRPr kumimoji="1" lang="en-US" altLang="ja-JP" sz="1050" b="0" i="0" dirty="0" smtClean="0">
                        <a:latin typeface="Meiryo" charset="-128"/>
                        <a:ea typeface="Meiryo" charset="-128"/>
                        <a:cs typeface="Meiryo" charset="-128"/>
                      </a:endParaRPr>
                    </a:p>
                  </a:txBody>
                  <a:tcPr/>
                </a:tc>
                <a:extLst>
                  <a:ext uri="{0D108BD9-81ED-4DB2-BD59-A6C34878D82A}">
                    <a16:rowId xmlns="" xmlns:a16="http://schemas.microsoft.com/office/drawing/2014/main" val="10005"/>
                  </a:ext>
                </a:extLst>
              </a:tr>
              <a:tr h="402338">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050" b="0" i="0" dirty="0" err="1" smtClean="0">
                          <a:latin typeface="Meiryo" charset="-128"/>
                          <a:ea typeface="Meiryo" charset="-128"/>
                          <a:cs typeface="Meiryo" charset="-128"/>
                        </a:rPr>
                        <a:t>WannaCry</a:t>
                      </a:r>
                      <a:endParaRPr lang="en-US" altLang="ja-JP" sz="1050" b="0" i="0" dirty="0" smtClean="0">
                        <a:latin typeface="Meiryo" charset="-128"/>
                        <a:ea typeface="Meiryo" charset="-128"/>
                        <a:cs typeface="Meiryo" charset="-128"/>
                      </a:endParaRPr>
                    </a:p>
                  </a:txBody>
                  <a:tcPr/>
                </a:tc>
                <a:tc>
                  <a:txBody>
                    <a:bodyPr/>
                    <a:lstStyle/>
                    <a:p>
                      <a:r>
                        <a:rPr kumimoji="1" lang="en-US" altLang="ja-JP" sz="1050" b="0" i="0" dirty="0" smtClean="0">
                          <a:latin typeface="Meiryo" charset="-128"/>
                          <a:ea typeface="Meiryo" charset="-128"/>
                          <a:cs typeface="Meiryo" charset="-128"/>
                        </a:rPr>
                        <a:t>2017/5</a:t>
                      </a:r>
                      <a:r>
                        <a:rPr kumimoji="1" lang="ja-JP" altLang="en-US" sz="1050" b="0" i="0" dirty="0" smtClean="0">
                          <a:latin typeface="Meiryo" charset="-128"/>
                          <a:ea typeface="Meiryo" charset="-128"/>
                          <a:cs typeface="Meiryo" charset="-128"/>
                        </a:rPr>
                        <a:t> に大流行したランサムウェア。金銭の要求を行う都合上、特定のターゲットを攻撃するのが主流であるランサムウェアに、それまでなかったウイルスのような自己拡散機能を搭載していたため多くの</a:t>
                      </a:r>
                      <a:r>
                        <a:rPr kumimoji="1" lang="en-US" altLang="ja-JP" sz="1050" b="0" i="0" dirty="0" smtClean="0">
                          <a:latin typeface="Meiryo" charset="-128"/>
                          <a:ea typeface="Meiryo" charset="-128"/>
                          <a:cs typeface="Meiryo" charset="-128"/>
                        </a:rPr>
                        <a:t>PC</a:t>
                      </a:r>
                      <a:r>
                        <a:rPr kumimoji="1" lang="ja-JP" altLang="en-US" sz="1050" b="0" i="0" dirty="0" smtClean="0">
                          <a:latin typeface="Meiryo" charset="-128"/>
                          <a:ea typeface="Meiryo" charset="-128"/>
                          <a:cs typeface="Meiryo" charset="-128"/>
                        </a:rPr>
                        <a:t>が感染した。</a:t>
                      </a:r>
                      <a:endParaRPr kumimoji="1" lang="en-US" altLang="ja-JP" sz="1050" b="0" i="0" dirty="0" smtClean="0">
                        <a:latin typeface="Meiryo" charset="-128"/>
                        <a:ea typeface="Meiryo" charset="-128"/>
                        <a:cs typeface="Meiryo" charset="-128"/>
                      </a:endParaRPr>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71443792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algn="ctr" defTabSz="457178"/>
            <a:r>
              <a:rPr lang="ja-JP" altLang="en-US" sz="27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ファイル</a:t>
            </a:r>
            <a:r>
              <a:rPr lang="en-US" altLang="ja-JP" sz="27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7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送受信</a:t>
            </a:r>
            <a:endParaRPr lang="en-US" sz="27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TextBox 2"/>
          <p:cNvSpPr txBox="1"/>
          <p:nvPr/>
        </p:nvSpPr>
        <p:spPr>
          <a:xfrm>
            <a:off x="579492" y="3706273"/>
            <a:ext cx="3416320" cy="369332"/>
          </a:xfrm>
          <a:prstGeom prst="rect">
            <a:avLst/>
          </a:prstGeom>
          <a:noFill/>
        </p:spPr>
        <p:txBody>
          <a:bodyPr wrap="none" rtlCol="0">
            <a:spAutoFit/>
          </a:bodyPr>
          <a:lstStyle/>
          <a:p>
            <a:pPr defTabSz="685800" fontAlgn="auto">
              <a:spcBef>
                <a:spcPts val="0"/>
              </a:spcBef>
              <a:spcAft>
                <a:spcPts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巨大なファイルもらくらく送信</a:t>
            </a:r>
            <a:endParaRPr kumimoji="1"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story3.psd"/>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507018" y="2512098"/>
            <a:ext cx="4290513" cy="2413415"/>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10" y="0"/>
                </a:lnTo>
                <a:lnTo>
                  <a:pt x="1304" y="0"/>
                </a:lnTo>
                <a:close/>
              </a:path>
            </a:pathLst>
          </a:custGeom>
          <a:ln w="12700">
            <a:miter lim="400000"/>
          </a:ln>
        </p:spPr>
      </p:pic>
      <p:pic>
        <p:nvPicPr>
          <p:cNvPr id="7" name="story1.psd"/>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395536" y="1131591"/>
            <a:ext cx="3999330" cy="2249624"/>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10" y="0"/>
                </a:lnTo>
                <a:lnTo>
                  <a:pt x="1304" y="0"/>
                </a:lnTo>
                <a:close/>
              </a:path>
            </a:pathLst>
          </a:custGeom>
          <a:ln w="12700">
            <a:miter lim="400000"/>
          </a:ln>
        </p:spPr>
      </p:pic>
      <p:sp>
        <p:nvSpPr>
          <p:cNvPr id="8" name="TextBox 7"/>
          <p:cNvSpPr txBox="1"/>
          <p:nvPr/>
        </p:nvSpPr>
        <p:spPr>
          <a:xfrm>
            <a:off x="4788024" y="1887071"/>
            <a:ext cx="3647152" cy="369332"/>
          </a:xfrm>
          <a:prstGeom prst="rect">
            <a:avLst/>
          </a:prstGeom>
          <a:noFill/>
        </p:spPr>
        <p:txBody>
          <a:bodyPr wrap="none" rtlCol="0">
            <a:spAutoFit/>
          </a:bodyPr>
          <a:lstStyle/>
          <a:p>
            <a:pPr defTabSz="685800" fontAlgn="auto">
              <a:spcBef>
                <a:spcPts val="0"/>
              </a:spcBef>
              <a:spcAft>
                <a:spcPts val="0"/>
              </a:spcAft>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スマホで多種類のファイルを閲覧</a:t>
            </a:r>
            <a:endParaRPr kumimoji="1"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p:cNvPicPr>
            <a:picLocks noChangeAspect="1"/>
          </p:cNvPicPr>
          <p:nvPr/>
        </p:nvPicPr>
        <p:blipFill>
          <a:blip r:embed="rId5"/>
          <a:stretch>
            <a:fillRect/>
          </a:stretch>
        </p:blipFill>
        <p:spPr>
          <a:xfrm>
            <a:off x="7636505" y="33939"/>
            <a:ext cx="1422452" cy="1422452"/>
          </a:xfrm>
          <a:prstGeom prst="rect">
            <a:avLst/>
          </a:prstGeom>
        </p:spPr>
      </p:pic>
    </p:spTree>
    <p:extLst>
      <p:ext uri="{BB962C8B-B14F-4D97-AF65-F5344CB8AC3E}">
        <p14:creationId xmlns:p14="http://schemas.microsoft.com/office/powerpoint/2010/main" val="1663821854"/>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1312" y="263852"/>
            <a:ext cx="8345488" cy="374387"/>
          </a:xfrm>
        </p:spPr>
        <p:txBody>
          <a:bodyPr/>
          <a:lstStyle/>
          <a:p>
            <a:r>
              <a:rPr lang="ja-JP" altLang="en-US" dirty="0" smtClean="0">
                <a:latin typeface="Meiryo" charset="-128"/>
                <a:ea typeface="Meiryo" charset="-128"/>
                <a:cs typeface="Meiryo" charset="-128"/>
              </a:rPr>
              <a:t>オーダー方法</a:t>
            </a:r>
            <a:endParaRPr lang="en-US" sz="2400" dirty="0">
              <a:solidFill>
                <a:schemeClr val="accent1"/>
              </a:solidFill>
              <a:latin typeface="Meiryo" charset="-128"/>
              <a:ea typeface="Meiryo" charset="-128"/>
              <a:cs typeface="Meiryo" charset="-128"/>
            </a:endParaRPr>
          </a:p>
        </p:txBody>
      </p:sp>
      <p:sp>
        <p:nvSpPr>
          <p:cNvPr id="28" name="TextBox 27"/>
          <p:cNvSpPr txBox="1"/>
          <p:nvPr/>
        </p:nvSpPr>
        <p:spPr>
          <a:xfrm>
            <a:off x="341312" y="824755"/>
            <a:ext cx="8293244" cy="3893374"/>
          </a:xfrm>
          <a:prstGeom prst="rect">
            <a:avLst/>
          </a:prstGeom>
          <a:noFill/>
        </p:spPr>
        <p:txBody>
          <a:bodyPr wrap="square" rtlCol="0">
            <a:spAutoFit/>
          </a:bodyPr>
          <a:lstStyle/>
          <a:p>
            <a:pPr marL="179388" indent="-179388">
              <a:spcBef>
                <a:spcPts val="600"/>
              </a:spcBef>
              <a:buClr>
                <a:srgbClr val="004BAF"/>
              </a:buClr>
              <a:buSzPct val="80000"/>
              <a:buFont typeface="Wingdings" panose="05000000000000000000" pitchFamily="2" charset="2"/>
              <a:buChar char="l"/>
            </a:pPr>
            <a:r>
              <a:rPr lang="ja-JP" altLang="en-US" sz="1600" dirty="0" smtClean="0">
                <a:solidFill>
                  <a:srgbClr val="292929"/>
                </a:solidFill>
                <a:latin typeface="Meiryo" charset="-128"/>
                <a:ea typeface="Meiryo" charset="-128"/>
                <a:cs typeface="Meiryo" charset="-128"/>
              </a:rPr>
              <a:t>サブスクリプション： </a:t>
            </a:r>
            <a:r>
              <a:rPr lang="en-US" altLang="ja-JP" sz="1600" dirty="0" smtClean="0">
                <a:solidFill>
                  <a:srgbClr val="292929"/>
                </a:solidFill>
                <a:latin typeface="Meiryo" charset="-128"/>
                <a:ea typeface="Meiryo" charset="-128"/>
                <a:cs typeface="Meiryo" charset="-128"/>
              </a:rPr>
              <a:t>UMBRELLA-SUB</a:t>
            </a:r>
          </a:p>
          <a:p>
            <a:pPr lvl="1">
              <a:spcBef>
                <a:spcPts val="600"/>
              </a:spcBef>
              <a:buClr>
                <a:srgbClr val="004BAF"/>
              </a:buClr>
              <a:buSzPct val="80000"/>
            </a:pPr>
            <a:r>
              <a:rPr lang="ja-JP" altLang="en-US" sz="1600" dirty="0" smtClean="0">
                <a:solidFill>
                  <a:srgbClr val="292929"/>
                </a:solidFill>
                <a:latin typeface="Meiryo" charset="-128"/>
                <a:ea typeface="Meiryo" charset="-128"/>
                <a:cs typeface="Meiryo" charset="-128"/>
              </a:rPr>
              <a:t>開始日と期間</a:t>
            </a:r>
            <a:r>
              <a:rPr lang="en-US" altLang="ja-JP" sz="1600" dirty="0" smtClean="0">
                <a:solidFill>
                  <a:srgbClr val="292929"/>
                </a:solidFill>
                <a:latin typeface="Meiryo" charset="-128"/>
                <a:ea typeface="Meiryo" charset="-128"/>
                <a:cs typeface="Meiryo" charset="-128"/>
              </a:rPr>
              <a:t>(12-36</a:t>
            </a:r>
            <a:r>
              <a:rPr lang="ja-JP" altLang="en-US" sz="1600" dirty="0" smtClean="0">
                <a:solidFill>
                  <a:srgbClr val="292929"/>
                </a:solidFill>
                <a:latin typeface="Meiryo" charset="-128"/>
                <a:ea typeface="Meiryo" charset="-128"/>
                <a:cs typeface="Meiryo" charset="-128"/>
              </a:rPr>
              <a:t>か月</a:t>
            </a:r>
            <a:r>
              <a:rPr lang="en-US" altLang="ja-JP" sz="1600" dirty="0" smtClean="0">
                <a:solidFill>
                  <a:srgbClr val="292929"/>
                </a:solidFill>
                <a:latin typeface="Meiryo" charset="-128"/>
                <a:ea typeface="Meiryo" charset="-128"/>
                <a:cs typeface="Meiryo" charset="-128"/>
              </a:rPr>
              <a:t>)</a:t>
            </a:r>
            <a:r>
              <a:rPr lang="ja-JP" altLang="en-US" sz="1600" dirty="0" smtClean="0">
                <a:solidFill>
                  <a:srgbClr val="292929"/>
                </a:solidFill>
                <a:latin typeface="Meiryo" charset="-128"/>
                <a:ea typeface="Meiryo" charset="-128"/>
                <a:cs typeface="Meiryo" charset="-128"/>
              </a:rPr>
              <a:t>を指定</a:t>
            </a:r>
            <a:endParaRPr lang="en-US" altLang="ja-JP" sz="1600" dirty="0" smtClean="0">
              <a:solidFill>
                <a:srgbClr val="292929"/>
              </a:solidFill>
              <a:latin typeface="Meiryo" charset="-128"/>
              <a:ea typeface="Meiryo" charset="-128"/>
              <a:cs typeface="Meiryo" charset="-128"/>
            </a:endParaRPr>
          </a:p>
          <a:p>
            <a:pPr marL="179388" indent="-179388">
              <a:spcBef>
                <a:spcPts val="600"/>
              </a:spcBef>
              <a:buClr>
                <a:srgbClr val="004BAF"/>
              </a:buClr>
              <a:buSzPct val="80000"/>
              <a:buFont typeface="Wingdings" panose="05000000000000000000" pitchFamily="2" charset="2"/>
              <a:buChar char="l"/>
            </a:pPr>
            <a:r>
              <a:rPr kumimoji="1" lang="ja-JP" altLang="en-US" sz="1600" dirty="0" smtClean="0">
                <a:solidFill>
                  <a:srgbClr val="292929"/>
                </a:solidFill>
                <a:latin typeface="Meiryo" charset="-128"/>
                <a:ea typeface="Meiryo" charset="-128"/>
                <a:cs typeface="Meiryo" charset="-128"/>
              </a:rPr>
              <a:t>プロダクトオプション</a:t>
            </a:r>
            <a:r>
              <a:rPr kumimoji="1" lang="en-US" altLang="ja-JP" sz="1600" dirty="0" smtClean="0">
                <a:solidFill>
                  <a:srgbClr val="292929"/>
                </a:solidFill>
                <a:latin typeface="Meiryo" charset="-128"/>
                <a:ea typeface="Meiryo" charset="-128"/>
                <a:cs typeface="Meiryo" charset="-128"/>
              </a:rPr>
              <a:t>:</a:t>
            </a:r>
            <a:r>
              <a:rPr kumimoji="1" lang="ja-JP" altLang="en-US" sz="1600" dirty="0" smtClean="0">
                <a:solidFill>
                  <a:srgbClr val="292929"/>
                </a:solidFill>
                <a:latin typeface="Meiryo" charset="-128"/>
                <a:ea typeface="Meiryo" charset="-128"/>
                <a:cs typeface="Meiryo" charset="-128"/>
              </a:rPr>
              <a:t> 以下を導入</a:t>
            </a:r>
            <a:r>
              <a:rPr kumimoji="1" lang="ja-JP" altLang="en-US" sz="1600" dirty="0">
                <a:solidFill>
                  <a:srgbClr val="292929"/>
                </a:solidFill>
                <a:latin typeface="Meiryo" charset="-128"/>
                <a:ea typeface="Meiryo" charset="-128"/>
                <a:cs typeface="Meiryo" charset="-128"/>
              </a:rPr>
              <a:t>方式</a:t>
            </a:r>
            <a:r>
              <a:rPr kumimoji="1" lang="ja-JP" altLang="en-US" sz="1600" dirty="0" smtClean="0">
                <a:solidFill>
                  <a:srgbClr val="292929"/>
                </a:solidFill>
                <a:latin typeface="Meiryo" charset="-128"/>
                <a:ea typeface="Meiryo" charset="-128"/>
                <a:cs typeface="Meiryo" charset="-128"/>
              </a:rPr>
              <a:t>に合わせて選択 </a:t>
            </a:r>
            <a:endParaRPr kumimoji="1" lang="en-US" altLang="ja-JP" sz="1600" dirty="0" smtClean="0">
              <a:solidFill>
                <a:srgbClr val="292929"/>
              </a:solidFill>
              <a:latin typeface="Meiryo" charset="-128"/>
              <a:ea typeface="Meiryo" charset="-128"/>
              <a:cs typeface="Meiryo" charset="-128"/>
            </a:endParaRPr>
          </a:p>
          <a:p>
            <a:pPr marL="800043" lvl="1" indent="-342900">
              <a:spcBef>
                <a:spcPts val="600"/>
              </a:spcBef>
              <a:buClr>
                <a:srgbClr val="004BAF"/>
              </a:buClr>
              <a:buSzPct val="80000"/>
              <a:buFont typeface="+mj-lt"/>
              <a:buAutoNum type="arabicPeriod"/>
            </a:pPr>
            <a:r>
              <a:rPr kumimoji="1" lang="en-US" altLang="ja-JP" sz="1600" dirty="0" smtClean="0">
                <a:solidFill>
                  <a:srgbClr val="292929"/>
                </a:solidFill>
                <a:latin typeface="Meiryo" charset="-128"/>
                <a:ea typeface="Meiryo" charset="-128"/>
                <a:cs typeface="Meiryo" charset="-128"/>
              </a:rPr>
              <a:t>Umbrella</a:t>
            </a:r>
            <a:r>
              <a:rPr kumimoji="1" lang="ja-JP" altLang="en-US" sz="1600" dirty="0" smtClean="0">
                <a:solidFill>
                  <a:srgbClr val="292929"/>
                </a:solidFill>
                <a:latin typeface="Meiryo" charset="-128"/>
                <a:ea typeface="Meiryo" charset="-128"/>
                <a:cs typeface="Meiryo" charset="-128"/>
              </a:rPr>
              <a:t> </a:t>
            </a:r>
            <a:r>
              <a:rPr kumimoji="1" lang="en-US" altLang="ja-JP" sz="1600" dirty="0" smtClean="0">
                <a:solidFill>
                  <a:srgbClr val="292929"/>
                </a:solidFill>
                <a:latin typeface="Meiryo" charset="-128"/>
                <a:ea typeface="Meiryo" charset="-128"/>
                <a:cs typeface="Meiryo" charset="-128"/>
              </a:rPr>
              <a:t>Branch: UMB-BRAN-4xxx</a:t>
            </a:r>
            <a:r>
              <a:rPr kumimoji="1" lang="ja-JP" altLang="en-US" sz="1600" dirty="0" smtClean="0">
                <a:solidFill>
                  <a:srgbClr val="292929"/>
                </a:solidFill>
                <a:latin typeface="Meiryo" charset="-128"/>
                <a:ea typeface="Meiryo" charset="-128"/>
                <a:cs typeface="Meiryo" charset="-128"/>
              </a:rPr>
              <a:t> </a:t>
            </a:r>
            <a:r>
              <a:rPr kumimoji="1" lang="en-US" altLang="ja-JP" sz="1600" dirty="0" smtClean="0">
                <a:solidFill>
                  <a:srgbClr val="292929"/>
                </a:solidFill>
                <a:latin typeface="Meiryo" charset="-128"/>
                <a:ea typeface="Meiryo" charset="-128"/>
                <a:cs typeface="Meiryo" charset="-128"/>
              </a:rPr>
              <a:t>/ </a:t>
            </a:r>
            <a:r>
              <a:rPr kumimoji="1" lang="ja-JP" altLang="en-US" sz="1600" dirty="0" smtClean="0">
                <a:solidFill>
                  <a:srgbClr val="292929"/>
                </a:solidFill>
                <a:latin typeface="Meiryo" charset="-128"/>
                <a:ea typeface="Meiryo" charset="-128"/>
                <a:cs typeface="Meiryo" charset="-128"/>
              </a:rPr>
              <a:t>利用する</a:t>
            </a:r>
            <a:r>
              <a:rPr kumimoji="1" lang="en-US" altLang="ja-JP" sz="1600" dirty="0" smtClean="0">
                <a:solidFill>
                  <a:srgbClr val="292929"/>
                </a:solidFill>
                <a:latin typeface="Meiryo" charset="-128"/>
                <a:ea typeface="Meiryo" charset="-128"/>
                <a:cs typeface="Meiryo" charset="-128"/>
              </a:rPr>
              <a:t>ISR</a:t>
            </a:r>
            <a:r>
              <a:rPr kumimoji="1" lang="ja-JP" altLang="en-US" sz="1600" dirty="0" smtClean="0">
                <a:solidFill>
                  <a:srgbClr val="292929"/>
                </a:solidFill>
                <a:latin typeface="Meiryo" charset="-128"/>
                <a:ea typeface="Meiryo" charset="-128"/>
                <a:cs typeface="Meiryo" charset="-128"/>
              </a:rPr>
              <a:t>につき１つ</a:t>
            </a:r>
            <a:r>
              <a:rPr kumimoji="1" lang="en-US" altLang="ja-JP" sz="1600" dirty="0" smtClean="0">
                <a:solidFill>
                  <a:srgbClr val="292929"/>
                </a:solidFill>
                <a:latin typeface="Meiryo" charset="-128"/>
                <a:ea typeface="Meiryo" charset="-128"/>
                <a:cs typeface="Meiryo" charset="-128"/>
              </a:rPr>
              <a:t>(</a:t>
            </a:r>
            <a:r>
              <a:rPr kumimoji="1" lang="ja-JP" altLang="en-US" sz="1600" dirty="0" smtClean="0">
                <a:solidFill>
                  <a:srgbClr val="292929"/>
                </a:solidFill>
                <a:latin typeface="Meiryo" charset="-128"/>
                <a:ea typeface="Meiryo" charset="-128"/>
                <a:cs typeface="Meiryo" charset="-128"/>
              </a:rPr>
              <a:t>最小</a:t>
            </a:r>
            <a:r>
              <a:rPr kumimoji="1" lang="en-US" altLang="ja-JP" sz="1600" dirty="0" smtClean="0">
                <a:solidFill>
                  <a:srgbClr val="292929"/>
                </a:solidFill>
                <a:latin typeface="Meiryo" charset="-128"/>
                <a:ea typeface="Meiryo" charset="-128"/>
                <a:cs typeface="Meiryo" charset="-128"/>
              </a:rPr>
              <a:t>1)</a:t>
            </a:r>
          </a:p>
          <a:p>
            <a:pPr marL="800043" lvl="1" indent="-342900">
              <a:spcBef>
                <a:spcPts val="600"/>
              </a:spcBef>
              <a:buClr>
                <a:srgbClr val="004BAF"/>
              </a:buClr>
              <a:buSzPct val="80000"/>
              <a:buFont typeface="+mj-lt"/>
              <a:buAutoNum type="arabicPeriod"/>
            </a:pPr>
            <a:r>
              <a:rPr kumimoji="1" lang="en-US" altLang="ja-JP" sz="1600" dirty="0" smtClean="0">
                <a:solidFill>
                  <a:srgbClr val="292929"/>
                </a:solidFill>
                <a:latin typeface="Meiryo" charset="-128"/>
                <a:ea typeface="Meiryo" charset="-128"/>
                <a:cs typeface="Meiryo" charset="-128"/>
              </a:rPr>
              <a:t>Umbrella Wireless LAN: UMB-WLAN / </a:t>
            </a:r>
            <a:r>
              <a:rPr kumimoji="1" lang="ja-JP" altLang="en-US" sz="1600" dirty="0" smtClean="0">
                <a:solidFill>
                  <a:srgbClr val="292929"/>
                </a:solidFill>
                <a:latin typeface="Meiryo" charset="-128"/>
                <a:ea typeface="Meiryo" charset="-128"/>
                <a:cs typeface="Meiryo" charset="-128"/>
              </a:rPr>
              <a:t>利用する</a:t>
            </a:r>
            <a:r>
              <a:rPr kumimoji="1" lang="en-US" altLang="ja-JP" sz="1600" dirty="0" smtClean="0">
                <a:solidFill>
                  <a:srgbClr val="292929"/>
                </a:solidFill>
                <a:latin typeface="Meiryo" charset="-128"/>
                <a:ea typeface="Meiryo" charset="-128"/>
                <a:cs typeface="Meiryo" charset="-128"/>
              </a:rPr>
              <a:t>AP</a:t>
            </a:r>
            <a:r>
              <a:rPr kumimoji="1" lang="ja-JP" altLang="en-US" sz="1600" dirty="0" smtClean="0">
                <a:solidFill>
                  <a:srgbClr val="292929"/>
                </a:solidFill>
                <a:latin typeface="Meiryo" charset="-128"/>
                <a:ea typeface="Meiryo" charset="-128"/>
                <a:cs typeface="Meiryo" charset="-128"/>
              </a:rPr>
              <a:t>につき１つ</a:t>
            </a:r>
            <a:r>
              <a:rPr kumimoji="1" lang="en-US" altLang="ja-JP" sz="1600" dirty="0" smtClean="0">
                <a:solidFill>
                  <a:srgbClr val="292929"/>
                </a:solidFill>
                <a:latin typeface="Meiryo" charset="-128"/>
                <a:ea typeface="Meiryo" charset="-128"/>
                <a:cs typeface="Meiryo" charset="-128"/>
              </a:rPr>
              <a:t>(</a:t>
            </a:r>
            <a:r>
              <a:rPr kumimoji="1" lang="ja-JP" altLang="en-US" sz="1600" dirty="0" smtClean="0">
                <a:solidFill>
                  <a:srgbClr val="292929"/>
                </a:solidFill>
                <a:latin typeface="Meiryo" charset="-128"/>
                <a:ea typeface="Meiryo" charset="-128"/>
                <a:cs typeface="Meiryo" charset="-128"/>
              </a:rPr>
              <a:t>最小</a:t>
            </a:r>
            <a:r>
              <a:rPr kumimoji="1" lang="en-US" altLang="ja-JP" sz="1600" dirty="0" smtClean="0">
                <a:solidFill>
                  <a:srgbClr val="292929"/>
                </a:solidFill>
                <a:latin typeface="Meiryo" charset="-128"/>
                <a:ea typeface="Meiryo" charset="-128"/>
                <a:cs typeface="Meiryo" charset="-128"/>
              </a:rPr>
              <a:t>5)</a:t>
            </a:r>
          </a:p>
          <a:p>
            <a:pPr marL="800043" lvl="1" indent="-342900">
              <a:spcBef>
                <a:spcPts val="600"/>
              </a:spcBef>
              <a:buClr>
                <a:srgbClr val="004BAF"/>
              </a:buClr>
              <a:buSzPct val="80000"/>
              <a:buFont typeface="+mj-lt"/>
              <a:buAutoNum type="arabicPeriod"/>
            </a:pPr>
            <a:r>
              <a:rPr kumimoji="1" lang="en-US" altLang="ja-JP" sz="1600" dirty="0" smtClean="0">
                <a:solidFill>
                  <a:srgbClr val="292929"/>
                </a:solidFill>
                <a:latin typeface="Meiryo" charset="-128"/>
                <a:ea typeface="Meiryo" charset="-128"/>
                <a:cs typeface="Meiryo" charset="-128"/>
              </a:rPr>
              <a:t>Umbrella</a:t>
            </a:r>
            <a:r>
              <a:rPr kumimoji="1" lang="ja-JP" altLang="en-US" sz="1600" dirty="0" smtClean="0">
                <a:solidFill>
                  <a:srgbClr val="292929"/>
                </a:solidFill>
                <a:latin typeface="Meiryo" charset="-128"/>
                <a:ea typeface="Meiryo" charset="-128"/>
                <a:cs typeface="Meiryo" charset="-128"/>
              </a:rPr>
              <a:t> </a:t>
            </a:r>
            <a:r>
              <a:rPr kumimoji="1" lang="en-US" altLang="ja-JP" sz="1600" dirty="0" smtClean="0">
                <a:solidFill>
                  <a:srgbClr val="292929"/>
                </a:solidFill>
                <a:latin typeface="Meiryo" charset="-128"/>
                <a:ea typeface="Meiryo" charset="-128"/>
                <a:cs typeface="Meiryo" charset="-128"/>
              </a:rPr>
              <a:t>Roaming:</a:t>
            </a:r>
            <a:r>
              <a:rPr kumimoji="1" lang="ja-JP" altLang="en-US" sz="1600" dirty="0" smtClean="0">
                <a:solidFill>
                  <a:srgbClr val="292929"/>
                </a:solidFill>
                <a:latin typeface="Meiryo" charset="-128"/>
                <a:ea typeface="Meiryo" charset="-128"/>
                <a:cs typeface="Meiryo" charset="-128"/>
              </a:rPr>
              <a:t> </a:t>
            </a:r>
            <a:r>
              <a:rPr kumimoji="1" lang="en-US" altLang="ja-JP" sz="1600" dirty="0" smtClean="0">
                <a:solidFill>
                  <a:srgbClr val="292929"/>
                </a:solidFill>
                <a:latin typeface="Meiryo" charset="-128"/>
                <a:ea typeface="Meiryo" charset="-128"/>
                <a:cs typeface="Meiryo" charset="-128"/>
              </a:rPr>
              <a:t>UMB-ROAM</a:t>
            </a:r>
            <a:r>
              <a:rPr kumimoji="1" lang="ja-JP" altLang="en-US" sz="1600" dirty="0" smtClean="0">
                <a:solidFill>
                  <a:srgbClr val="292929"/>
                </a:solidFill>
                <a:latin typeface="Meiryo" charset="-128"/>
                <a:ea typeface="Meiryo" charset="-128"/>
                <a:cs typeface="Meiryo" charset="-128"/>
              </a:rPr>
              <a:t> </a:t>
            </a:r>
            <a:r>
              <a:rPr kumimoji="1" lang="en-US" altLang="ja-JP" sz="1600" dirty="0" smtClean="0">
                <a:solidFill>
                  <a:srgbClr val="292929"/>
                </a:solidFill>
                <a:latin typeface="Meiryo" charset="-128"/>
                <a:ea typeface="Meiryo" charset="-128"/>
                <a:cs typeface="Meiryo" charset="-128"/>
              </a:rPr>
              <a:t>/</a:t>
            </a:r>
            <a:r>
              <a:rPr kumimoji="1" lang="ja-JP" altLang="en-US" sz="1600" dirty="0" smtClean="0">
                <a:solidFill>
                  <a:srgbClr val="292929"/>
                </a:solidFill>
                <a:latin typeface="Meiryo" charset="-128"/>
                <a:ea typeface="Meiryo" charset="-128"/>
                <a:cs typeface="Meiryo" charset="-128"/>
              </a:rPr>
              <a:t> 利用するユーザ数</a:t>
            </a:r>
            <a:r>
              <a:rPr kumimoji="1" lang="en-US" altLang="ja-JP" sz="1600" dirty="0" smtClean="0">
                <a:solidFill>
                  <a:srgbClr val="292929"/>
                </a:solidFill>
                <a:latin typeface="Meiryo" charset="-128"/>
                <a:ea typeface="Meiryo" charset="-128"/>
                <a:cs typeface="Meiryo" charset="-128"/>
              </a:rPr>
              <a:t>(</a:t>
            </a:r>
            <a:r>
              <a:rPr kumimoji="1" lang="ja-JP" altLang="en-US" sz="1600" dirty="0" smtClean="0">
                <a:solidFill>
                  <a:srgbClr val="292929"/>
                </a:solidFill>
                <a:latin typeface="Meiryo" charset="-128"/>
                <a:ea typeface="Meiryo" charset="-128"/>
                <a:cs typeface="Meiryo" charset="-128"/>
              </a:rPr>
              <a:t>最小</a:t>
            </a:r>
            <a:r>
              <a:rPr kumimoji="1" lang="en-US" altLang="ja-JP" sz="1600" dirty="0">
                <a:solidFill>
                  <a:srgbClr val="292929"/>
                </a:solidFill>
                <a:latin typeface="Meiryo" charset="-128"/>
                <a:ea typeface="Meiryo" charset="-128"/>
                <a:cs typeface="Meiryo" charset="-128"/>
              </a:rPr>
              <a:t>1</a:t>
            </a:r>
            <a:r>
              <a:rPr kumimoji="1" lang="en-US" altLang="ja-JP" sz="1600" dirty="0" smtClean="0">
                <a:solidFill>
                  <a:srgbClr val="292929"/>
                </a:solidFill>
                <a:latin typeface="Meiryo" charset="-128"/>
                <a:ea typeface="Meiryo" charset="-128"/>
                <a:cs typeface="Meiryo" charset="-128"/>
              </a:rPr>
              <a:t>0)</a:t>
            </a:r>
          </a:p>
          <a:p>
            <a:pPr marL="800043" lvl="1" indent="-342900">
              <a:spcBef>
                <a:spcPts val="600"/>
              </a:spcBef>
              <a:buClr>
                <a:srgbClr val="004BAF"/>
              </a:buClr>
              <a:buSzPct val="80000"/>
              <a:buFont typeface="+mj-lt"/>
              <a:buAutoNum type="arabicPeriod"/>
            </a:pPr>
            <a:r>
              <a:rPr kumimoji="1" lang="en-US" altLang="ja-JP" sz="1600" dirty="0" smtClean="0">
                <a:solidFill>
                  <a:srgbClr val="292929"/>
                </a:solidFill>
                <a:latin typeface="Meiryo" charset="-128"/>
                <a:ea typeface="Meiryo" charset="-128"/>
                <a:cs typeface="Meiryo" charset="-128"/>
              </a:rPr>
              <a:t>Umbrella</a:t>
            </a:r>
            <a:r>
              <a:rPr kumimoji="1" lang="ja-JP" altLang="en-US" sz="1600" dirty="0" smtClean="0">
                <a:solidFill>
                  <a:srgbClr val="292929"/>
                </a:solidFill>
                <a:latin typeface="Meiryo" charset="-128"/>
                <a:ea typeface="Meiryo" charset="-128"/>
                <a:cs typeface="Meiryo" charset="-128"/>
              </a:rPr>
              <a:t> </a:t>
            </a:r>
            <a:r>
              <a:rPr kumimoji="1" lang="en-US" altLang="ja-JP" sz="1600" dirty="0" smtClean="0">
                <a:solidFill>
                  <a:srgbClr val="292929"/>
                </a:solidFill>
                <a:latin typeface="Meiryo" charset="-128"/>
                <a:ea typeface="Meiryo" charset="-128"/>
                <a:cs typeface="Meiryo" charset="-128"/>
              </a:rPr>
              <a:t>Professional:</a:t>
            </a:r>
            <a:r>
              <a:rPr kumimoji="1" lang="ja-JP" altLang="en-US" sz="1600" dirty="0" smtClean="0">
                <a:solidFill>
                  <a:srgbClr val="292929"/>
                </a:solidFill>
                <a:latin typeface="Meiryo" charset="-128"/>
                <a:ea typeface="Meiryo" charset="-128"/>
                <a:cs typeface="Meiryo" charset="-128"/>
              </a:rPr>
              <a:t> </a:t>
            </a:r>
            <a:r>
              <a:rPr kumimoji="1" lang="en-US" altLang="ja-JP" sz="1600" dirty="0" smtClean="0">
                <a:solidFill>
                  <a:srgbClr val="292929"/>
                </a:solidFill>
                <a:latin typeface="Meiryo" charset="-128"/>
                <a:ea typeface="Meiryo" charset="-128"/>
                <a:cs typeface="Meiryo" charset="-128"/>
              </a:rPr>
              <a:t>UMB-PROFESSIONAL / </a:t>
            </a:r>
            <a:r>
              <a:rPr kumimoji="1" lang="ja-JP" altLang="en-US" sz="1600" dirty="0" smtClean="0">
                <a:solidFill>
                  <a:srgbClr val="292929"/>
                </a:solidFill>
                <a:latin typeface="Meiryo" charset="-128"/>
                <a:ea typeface="Meiryo" charset="-128"/>
                <a:cs typeface="Meiryo" charset="-128"/>
              </a:rPr>
              <a:t>利</a:t>
            </a:r>
            <a:r>
              <a:rPr kumimoji="1" lang="ja-JP" altLang="en-US" sz="1600" dirty="0">
                <a:solidFill>
                  <a:srgbClr val="292929"/>
                </a:solidFill>
                <a:latin typeface="Meiryo" charset="-128"/>
                <a:ea typeface="Meiryo" charset="-128"/>
                <a:cs typeface="Meiryo" charset="-128"/>
              </a:rPr>
              <a:t>用するユーザ数</a:t>
            </a:r>
            <a:endParaRPr kumimoji="1" lang="en-US" altLang="ja-JP" sz="1600" dirty="0" smtClean="0">
              <a:solidFill>
                <a:srgbClr val="292929"/>
              </a:solidFill>
              <a:latin typeface="Meiryo" charset="-128"/>
              <a:ea typeface="Meiryo" charset="-128"/>
              <a:cs typeface="Meiryo" charset="-128"/>
            </a:endParaRPr>
          </a:p>
          <a:p>
            <a:pPr marL="800043" lvl="1" indent="-342900">
              <a:spcBef>
                <a:spcPts val="600"/>
              </a:spcBef>
              <a:buClr>
                <a:srgbClr val="004BAF"/>
              </a:buClr>
              <a:buSzPct val="80000"/>
              <a:buFont typeface="+mj-lt"/>
              <a:buAutoNum type="arabicPeriod"/>
            </a:pPr>
            <a:r>
              <a:rPr kumimoji="1" lang="en-US" altLang="ja-JP" sz="1600" dirty="0" smtClean="0">
                <a:solidFill>
                  <a:srgbClr val="292929"/>
                </a:solidFill>
                <a:latin typeface="Meiryo" charset="-128"/>
                <a:ea typeface="Meiryo" charset="-128"/>
                <a:cs typeface="Meiryo" charset="-128"/>
              </a:rPr>
              <a:t>Umbrella</a:t>
            </a:r>
            <a:r>
              <a:rPr kumimoji="1" lang="ja-JP" altLang="en-US" sz="1600" dirty="0" smtClean="0">
                <a:solidFill>
                  <a:srgbClr val="292929"/>
                </a:solidFill>
                <a:latin typeface="Meiryo" charset="-128"/>
                <a:ea typeface="Meiryo" charset="-128"/>
                <a:cs typeface="Meiryo" charset="-128"/>
              </a:rPr>
              <a:t> </a:t>
            </a:r>
            <a:r>
              <a:rPr kumimoji="1" lang="en-US" altLang="ja-JP" sz="1600" dirty="0" smtClean="0">
                <a:solidFill>
                  <a:srgbClr val="292929"/>
                </a:solidFill>
                <a:latin typeface="Meiryo" charset="-128"/>
                <a:ea typeface="Meiryo" charset="-128"/>
                <a:cs typeface="Meiryo" charset="-128"/>
              </a:rPr>
              <a:t>Insights</a:t>
            </a:r>
            <a:r>
              <a:rPr kumimoji="1" lang="en-US" altLang="ja-JP" sz="1600" dirty="0">
                <a:solidFill>
                  <a:srgbClr val="292929"/>
                </a:solidFill>
                <a:latin typeface="Meiryo" charset="-128"/>
                <a:ea typeface="Meiryo" charset="-128"/>
                <a:cs typeface="Meiryo" charset="-128"/>
              </a:rPr>
              <a:t>: UMB-INSIGHTS-K9 / </a:t>
            </a:r>
            <a:r>
              <a:rPr kumimoji="1" lang="ja-JP" altLang="en-US" sz="1600" dirty="0">
                <a:solidFill>
                  <a:srgbClr val="292929"/>
                </a:solidFill>
                <a:latin typeface="Meiryo" charset="-128"/>
                <a:ea typeface="Meiryo" charset="-128"/>
                <a:cs typeface="Meiryo" charset="-128"/>
              </a:rPr>
              <a:t>利用するユーザ</a:t>
            </a:r>
            <a:r>
              <a:rPr kumimoji="1" lang="ja-JP" altLang="en-US" sz="1600" dirty="0" smtClean="0">
                <a:solidFill>
                  <a:srgbClr val="292929"/>
                </a:solidFill>
                <a:latin typeface="Meiryo" charset="-128"/>
                <a:ea typeface="Meiryo" charset="-128"/>
                <a:cs typeface="Meiryo" charset="-128"/>
              </a:rPr>
              <a:t>数</a:t>
            </a:r>
            <a:endParaRPr kumimoji="1" lang="en-US" altLang="ja-JP" sz="1600" dirty="0" smtClean="0">
              <a:solidFill>
                <a:srgbClr val="292929"/>
              </a:solidFill>
              <a:latin typeface="Meiryo" charset="-128"/>
              <a:ea typeface="Meiryo" charset="-128"/>
              <a:cs typeface="Meiryo" charset="-128"/>
            </a:endParaRPr>
          </a:p>
          <a:p>
            <a:pPr marL="800043" lvl="1" indent="-342900">
              <a:spcBef>
                <a:spcPts val="600"/>
              </a:spcBef>
              <a:buClr>
                <a:srgbClr val="004BAF"/>
              </a:buClr>
              <a:buSzPct val="80000"/>
              <a:buFont typeface="+mj-lt"/>
              <a:buAutoNum type="arabicPeriod"/>
            </a:pPr>
            <a:r>
              <a:rPr kumimoji="1" lang="en-US" altLang="ja-JP" sz="1600" dirty="0" smtClean="0">
                <a:solidFill>
                  <a:srgbClr val="292929"/>
                </a:solidFill>
                <a:latin typeface="Meiryo" charset="-128"/>
                <a:ea typeface="Meiryo" charset="-128"/>
                <a:cs typeface="Meiryo" charset="-128"/>
              </a:rPr>
              <a:t>Umbrella Platform</a:t>
            </a:r>
            <a:r>
              <a:rPr kumimoji="1" lang="en-US" altLang="ja-JP" sz="1600" dirty="0">
                <a:solidFill>
                  <a:srgbClr val="292929"/>
                </a:solidFill>
                <a:latin typeface="Meiryo" charset="-128"/>
                <a:ea typeface="Meiryo" charset="-128"/>
                <a:cs typeface="Meiryo" charset="-128"/>
              </a:rPr>
              <a:t>: UMB-PLATFORM-K9 / </a:t>
            </a:r>
            <a:r>
              <a:rPr kumimoji="1" lang="ja-JP" altLang="en-US" sz="1600" dirty="0">
                <a:solidFill>
                  <a:srgbClr val="292929"/>
                </a:solidFill>
                <a:latin typeface="Meiryo" charset="-128"/>
                <a:ea typeface="Meiryo" charset="-128"/>
                <a:cs typeface="Meiryo" charset="-128"/>
              </a:rPr>
              <a:t>利用するユーザ</a:t>
            </a:r>
            <a:r>
              <a:rPr kumimoji="1" lang="ja-JP" altLang="en-US" sz="1600" dirty="0" smtClean="0">
                <a:solidFill>
                  <a:srgbClr val="292929"/>
                </a:solidFill>
                <a:latin typeface="Meiryo" charset="-128"/>
                <a:ea typeface="Meiryo" charset="-128"/>
                <a:cs typeface="Meiryo" charset="-128"/>
              </a:rPr>
              <a:t>数</a:t>
            </a:r>
            <a:r>
              <a:rPr kumimoji="1" lang="en-US" altLang="ja-JP" sz="1600" dirty="0" smtClean="0">
                <a:solidFill>
                  <a:srgbClr val="292929"/>
                </a:solidFill>
                <a:latin typeface="Meiryo" charset="-128"/>
                <a:ea typeface="Meiryo" charset="-128"/>
                <a:cs typeface="Meiryo" charset="-128"/>
              </a:rPr>
              <a:t>(</a:t>
            </a:r>
            <a:r>
              <a:rPr kumimoji="1" lang="ja-JP" altLang="en-US" sz="1600" dirty="0" smtClean="0">
                <a:solidFill>
                  <a:srgbClr val="292929"/>
                </a:solidFill>
                <a:latin typeface="Meiryo" charset="-128"/>
                <a:ea typeface="Meiryo" charset="-128"/>
                <a:cs typeface="Meiryo" charset="-128"/>
              </a:rPr>
              <a:t>最小</a:t>
            </a:r>
            <a:r>
              <a:rPr kumimoji="1" lang="en-US" altLang="ja-JP" sz="1600" dirty="0" smtClean="0">
                <a:solidFill>
                  <a:srgbClr val="292929"/>
                </a:solidFill>
                <a:latin typeface="Meiryo" charset="-128"/>
                <a:ea typeface="Meiryo" charset="-128"/>
                <a:cs typeface="Meiryo" charset="-128"/>
              </a:rPr>
              <a:t>500)</a:t>
            </a:r>
          </a:p>
          <a:p>
            <a:pPr marL="179388" indent="-179388">
              <a:spcBef>
                <a:spcPts val="600"/>
              </a:spcBef>
              <a:buClr>
                <a:srgbClr val="004BAF"/>
              </a:buClr>
              <a:buSzPct val="80000"/>
              <a:buFont typeface="Wingdings" panose="05000000000000000000" pitchFamily="2" charset="2"/>
              <a:buChar char="l"/>
            </a:pPr>
            <a:r>
              <a:rPr kumimoji="1" lang="ja-JP" altLang="en-US" sz="1600" dirty="0" smtClean="0">
                <a:solidFill>
                  <a:srgbClr val="292929"/>
                </a:solidFill>
                <a:latin typeface="Meiryo" charset="-128"/>
                <a:ea typeface="Meiryo" charset="-128"/>
                <a:cs typeface="Meiryo" charset="-128"/>
              </a:rPr>
              <a:t>サポート</a:t>
            </a:r>
            <a:r>
              <a:rPr kumimoji="1" lang="en-US" altLang="ja-JP" sz="1600" dirty="0" smtClean="0">
                <a:solidFill>
                  <a:srgbClr val="292929"/>
                </a:solidFill>
                <a:latin typeface="Meiryo" charset="-128"/>
                <a:ea typeface="Meiryo" charset="-128"/>
                <a:cs typeface="Meiryo" charset="-128"/>
              </a:rPr>
              <a:t>:UMB-SUPT-B/G/P (Basic/Gold/Platinum)</a:t>
            </a:r>
          </a:p>
          <a:p>
            <a:pPr lvl="1">
              <a:spcBef>
                <a:spcPts val="600"/>
              </a:spcBef>
              <a:buClr>
                <a:srgbClr val="004BAF"/>
              </a:buClr>
              <a:buSzPct val="80000"/>
            </a:pPr>
            <a:r>
              <a:rPr kumimoji="1" lang="ja-JP" altLang="en-US" sz="1600" dirty="0" smtClean="0">
                <a:solidFill>
                  <a:srgbClr val="292929"/>
                </a:solidFill>
                <a:latin typeface="Meiryo" charset="-128"/>
                <a:ea typeface="Meiryo" charset="-128"/>
                <a:cs typeface="Meiryo" charset="-128"/>
              </a:rPr>
              <a:t>サポート レベルに応じて選択</a:t>
            </a:r>
            <a:endParaRPr kumimoji="1" lang="en-US" altLang="ja-JP" sz="1600" dirty="0" smtClean="0">
              <a:solidFill>
                <a:srgbClr val="292929"/>
              </a:solidFill>
              <a:latin typeface="Meiryo" charset="-128"/>
              <a:ea typeface="Meiryo" charset="-128"/>
              <a:cs typeface="Meiryo" charset="-128"/>
            </a:endParaRPr>
          </a:p>
          <a:p>
            <a:pPr lvl="1">
              <a:spcBef>
                <a:spcPts val="600"/>
              </a:spcBef>
              <a:buClr>
                <a:srgbClr val="004BAF"/>
              </a:buClr>
              <a:buSzPct val="80000"/>
            </a:pPr>
            <a:r>
              <a:rPr kumimoji="1" lang="en-US" altLang="ja-JP" sz="1600" dirty="0" smtClean="0">
                <a:solidFill>
                  <a:srgbClr val="292929"/>
                </a:solidFill>
                <a:latin typeface="Meiryo" charset="-128"/>
                <a:ea typeface="Meiryo" charset="-128"/>
                <a:cs typeface="Meiryo" charset="-128"/>
              </a:rPr>
              <a:t>Basic</a:t>
            </a:r>
            <a:r>
              <a:rPr kumimoji="1" lang="ja-JP" altLang="en-US" sz="1600" dirty="0" smtClean="0">
                <a:solidFill>
                  <a:srgbClr val="292929"/>
                </a:solidFill>
                <a:latin typeface="Meiryo" charset="-128"/>
                <a:ea typeface="Meiryo" charset="-128"/>
                <a:cs typeface="Meiryo" charset="-128"/>
              </a:rPr>
              <a:t> は無料付帯</a:t>
            </a:r>
            <a:endParaRPr kumimoji="1" lang="en-US" altLang="ja-JP" sz="1600" dirty="0" smtClean="0">
              <a:solidFill>
                <a:srgbClr val="292929"/>
              </a:solidFill>
              <a:latin typeface="Meiryo" charset="-128"/>
              <a:ea typeface="Meiryo" charset="-128"/>
              <a:cs typeface="Meiryo" charset="-128"/>
            </a:endParaRPr>
          </a:p>
        </p:txBody>
      </p:sp>
    </p:spTree>
    <p:extLst>
      <p:ext uri="{BB962C8B-B14F-4D97-AF65-F5344CB8AC3E}">
        <p14:creationId xmlns:p14="http://schemas.microsoft.com/office/powerpoint/2010/main" val="1467093975"/>
      </p:ext>
    </p:extLst>
  </p:cSld>
  <p:clrMapOvr>
    <a:masterClrMapping/>
  </p:clrMapOvr>
  <p:transition spd="slow">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smtClean="0">
                <a:latin typeface="Meiryo" charset="-128"/>
                <a:ea typeface="Meiryo" charset="-128"/>
                <a:cs typeface="Meiryo" charset="-128"/>
              </a:rPr>
              <a:t>セールス コンテンツ</a:t>
            </a:r>
            <a:endParaRPr lang="ja-JP" altLang="en-US" dirty="0">
              <a:latin typeface="Meiryo" charset="-128"/>
              <a:ea typeface="Meiryo" charset="-128"/>
              <a:cs typeface="Meiryo" charset="-128"/>
            </a:endParaRPr>
          </a:p>
        </p:txBody>
      </p:sp>
      <p:sp>
        <p:nvSpPr>
          <p:cNvPr id="5" name="テキスト プレースホルダー 4"/>
          <p:cNvSpPr>
            <a:spLocks noGrp="1"/>
          </p:cNvSpPr>
          <p:nvPr>
            <p:ph type="body" sz="quarter" idx="4294967295"/>
          </p:nvPr>
        </p:nvSpPr>
        <p:spPr>
          <a:xfrm>
            <a:off x="616226" y="1260475"/>
            <a:ext cx="7665762" cy="3379788"/>
          </a:xfrm>
          <a:prstGeom prst="rect">
            <a:avLst/>
          </a:prstGeom>
        </p:spPr>
        <p:txBody>
          <a:bodyPr/>
          <a:lstStyle/>
          <a:p>
            <a:pPr marL="57136" indent="0">
              <a:spcAft>
                <a:spcPts val="600"/>
              </a:spcAft>
              <a:buNone/>
            </a:pPr>
            <a:r>
              <a:rPr lang="en-US" altLang="ja-JP" sz="1800" b="1" dirty="0" smtClean="0">
                <a:solidFill>
                  <a:schemeClr val="accent1"/>
                </a:solidFill>
                <a:latin typeface="Meiryo" charset="-128"/>
                <a:ea typeface="Meiryo" charset="-128"/>
                <a:cs typeface="Meiryo" charset="-128"/>
              </a:rPr>
              <a:t>Umbrella </a:t>
            </a:r>
            <a:r>
              <a:rPr lang="ja-JP" altLang="en-US" sz="1800" b="1" dirty="0" smtClean="0">
                <a:solidFill>
                  <a:schemeClr val="accent1"/>
                </a:solidFill>
                <a:latin typeface="Meiryo" charset="-128"/>
                <a:ea typeface="Meiryo" charset="-128"/>
                <a:cs typeface="Meiryo" charset="-128"/>
              </a:rPr>
              <a:t>ポータル サイト</a:t>
            </a:r>
            <a:r>
              <a:rPr lang="en-US" altLang="ja-JP" sz="1800" b="1" dirty="0" smtClean="0">
                <a:solidFill>
                  <a:schemeClr val="accent1"/>
                </a:solidFill>
                <a:latin typeface="Meiryo" charset="-128"/>
                <a:ea typeface="Meiryo" charset="-128"/>
                <a:cs typeface="Meiryo" charset="-128"/>
              </a:rPr>
              <a:t/>
            </a:r>
            <a:br>
              <a:rPr lang="en-US" altLang="ja-JP" sz="1800" b="1" dirty="0" smtClean="0">
                <a:solidFill>
                  <a:schemeClr val="accent1"/>
                </a:solidFill>
                <a:latin typeface="Meiryo" charset="-128"/>
                <a:ea typeface="Meiryo" charset="-128"/>
                <a:cs typeface="Meiryo" charset="-128"/>
              </a:rPr>
            </a:br>
            <a:r>
              <a:rPr lang="en-US" altLang="ja-JP" sz="1400" dirty="0" smtClean="0">
                <a:latin typeface="Meiryo" charset="-128"/>
                <a:ea typeface="Meiryo" charset="-128"/>
                <a:cs typeface="Meiryo" charset="-128"/>
              </a:rPr>
              <a:t>https</a:t>
            </a:r>
            <a:r>
              <a:rPr lang="en-US" altLang="ja-JP" sz="1400" dirty="0">
                <a:latin typeface="Meiryo" charset="-128"/>
                <a:ea typeface="Meiryo" charset="-128"/>
                <a:cs typeface="Meiryo" charset="-128"/>
              </a:rPr>
              <a:t>://umbrella.cisco.com/</a:t>
            </a:r>
            <a:endParaRPr lang="en-US" altLang="ja-JP" sz="1400" dirty="0" smtClean="0">
              <a:latin typeface="Meiryo" charset="-128"/>
              <a:ea typeface="Meiryo" charset="-128"/>
              <a:cs typeface="Meiryo" charset="-128"/>
            </a:endParaRPr>
          </a:p>
          <a:p>
            <a:pPr marL="57136" indent="0">
              <a:spcAft>
                <a:spcPts val="600"/>
              </a:spcAft>
              <a:buNone/>
            </a:pPr>
            <a:r>
              <a:rPr lang="en-US" altLang="ja-JP" sz="1800" b="1" dirty="0" smtClean="0">
                <a:solidFill>
                  <a:schemeClr val="accent1"/>
                </a:solidFill>
                <a:latin typeface="Meiryo" charset="-128"/>
                <a:ea typeface="Meiryo" charset="-128"/>
                <a:cs typeface="Meiryo" charset="-128"/>
              </a:rPr>
              <a:t>Cisco </a:t>
            </a:r>
            <a:r>
              <a:rPr lang="en-US" altLang="ja-JP" sz="1800" b="1" dirty="0">
                <a:solidFill>
                  <a:schemeClr val="accent1"/>
                </a:solidFill>
                <a:latin typeface="Meiryo" charset="-128"/>
                <a:ea typeface="Meiryo" charset="-128"/>
                <a:cs typeface="Meiryo" charset="-128"/>
              </a:rPr>
              <a:t>Partner Contents </a:t>
            </a:r>
            <a:r>
              <a:rPr lang="en-US" altLang="ja-JP" sz="1800" b="1" dirty="0" smtClean="0">
                <a:solidFill>
                  <a:schemeClr val="accent1"/>
                </a:solidFill>
                <a:latin typeface="Meiryo" charset="-128"/>
                <a:ea typeface="Meiryo" charset="-128"/>
                <a:cs typeface="Meiryo" charset="-128"/>
              </a:rPr>
              <a:t>Portal </a:t>
            </a:r>
            <a:r>
              <a:rPr lang="ja-JP" altLang="en-US" sz="1800" b="1" dirty="0" smtClean="0">
                <a:solidFill>
                  <a:schemeClr val="accent1"/>
                </a:solidFill>
                <a:latin typeface="Meiryo" charset="-128"/>
                <a:ea typeface="Meiryo" charset="-128"/>
                <a:cs typeface="Meiryo" charset="-128"/>
              </a:rPr>
              <a:t>（</a:t>
            </a:r>
            <a:r>
              <a:rPr lang="en-US" altLang="ja-JP" sz="1800" b="1" dirty="0" smtClean="0">
                <a:solidFill>
                  <a:schemeClr val="accent1"/>
                </a:solidFill>
                <a:latin typeface="Meiryo" charset="-128"/>
                <a:ea typeface="Meiryo" charset="-128"/>
                <a:cs typeface="Meiryo" charset="-128"/>
              </a:rPr>
              <a:t>CPCP</a:t>
            </a:r>
            <a:r>
              <a:rPr lang="ja-JP" altLang="en-US" sz="1800" b="1" dirty="0" smtClean="0">
                <a:solidFill>
                  <a:schemeClr val="accent1"/>
                </a:solidFill>
                <a:latin typeface="Meiryo" charset="-128"/>
                <a:ea typeface="Meiryo" charset="-128"/>
                <a:cs typeface="Meiryo" charset="-128"/>
              </a:rPr>
              <a:t>）</a:t>
            </a:r>
            <a:r>
              <a:rPr lang="en-US" altLang="ja-JP" sz="1400" dirty="0">
                <a:solidFill>
                  <a:schemeClr val="accent1"/>
                </a:solidFill>
                <a:latin typeface="Meiryo" charset="-128"/>
                <a:ea typeface="Meiryo" charset="-128"/>
                <a:cs typeface="Meiryo" charset="-128"/>
              </a:rPr>
              <a:t/>
            </a:r>
            <a:br>
              <a:rPr lang="en-US" altLang="ja-JP" sz="1400" dirty="0">
                <a:solidFill>
                  <a:schemeClr val="accent1"/>
                </a:solidFill>
                <a:latin typeface="Meiryo" charset="-128"/>
                <a:ea typeface="Meiryo" charset="-128"/>
                <a:cs typeface="Meiryo" charset="-128"/>
              </a:rPr>
            </a:br>
            <a:r>
              <a:rPr lang="en-US" altLang="ja-JP" sz="1400" dirty="0">
                <a:latin typeface="Meiryo" charset="-128"/>
                <a:ea typeface="Meiryo" charset="-128"/>
                <a:cs typeface="Meiryo" charset="-128"/>
              </a:rPr>
              <a:t>https://cisco-crp.com/</a:t>
            </a:r>
          </a:p>
          <a:p>
            <a:pPr marL="57136" indent="0">
              <a:buNone/>
            </a:pPr>
            <a:r>
              <a:rPr lang="ja-JP" altLang="en-US" sz="1800" b="1" dirty="0" smtClean="0">
                <a:solidFill>
                  <a:schemeClr val="accent1"/>
                </a:solidFill>
                <a:latin typeface="Meiryo" charset="-128"/>
                <a:ea typeface="Meiryo" charset="-128"/>
                <a:cs typeface="Meiryo" charset="-128"/>
              </a:rPr>
              <a:t>評価版</a:t>
            </a:r>
            <a:r>
              <a:rPr lang="ja-JP" altLang="en-US" sz="1800" b="1" dirty="0">
                <a:solidFill>
                  <a:schemeClr val="accent1"/>
                </a:solidFill>
                <a:latin typeface="Meiryo" charset="-128"/>
                <a:ea typeface="Meiryo" charset="-128"/>
                <a:cs typeface="Meiryo" charset="-128"/>
              </a:rPr>
              <a:t>ライセン</a:t>
            </a:r>
            <a:r>
              <a:rPr lang="ja-JP" altLang="en-US" sz="1800" b="1" dirty="0" smtClean="0">
                <a:solidFill>
                  <a:schemeClr val="accent1"/>
                </a:solidFill>
                <a:latin typeface="Meiryo" charset="-128"/>
                <a:ea typeface="Meiryo" charset="-128"/>
                <a:cs typeface="Meiryo" charset="-128"/>
              </a:rPr>
              <a:t>ス発行サイト </a:t>
            </a:r>
            <a:r>
              <a:rPr lang="en-US" altLang="ja-JP" sz="1800" b="1" smtClean="0">
                <a:solidFill>
                  <a:schemeClr val="accent1"/>
                </a:solidFill>
                <a:latin typeface="Meiryo" charset="-128"/>
                <a:ea typeface="Meiryo" charset="-128"/>
                <a:cs typeface="Meiryo" charset="-128"/>
              </a:rPr>
              <a:t>(</a:t>
            </a:r>
            <a:r>
              <a:rPr lang="en-US" altLang="ja-JP" sz="1800" b="1" dirty="0" smtClean="0">
                <a:solidFill>
                  <a:schemeClr val="accent1"/>
                </a:solidFill>
                <a:latin typeface="Meiryo" charset="-128"/>
                <a:ea typeface="Meiryo" charset="-128"/>
                <a:cs typeface="Meiryo" charset="-128"/>
              </a:rPr>
              <a:t>14</a:t>
            </a:r>
            <a:r>
              <a:rPr lang="ja-JP" altLang="en-US" sz="1800" b="1" dirty="0" smtClean="0">
                <a:solidFill>
                  <a:schemeClr val="accent1"/>
                </a:solidFill>
                <a:latin typeface="Meiryo" charset="-128"/>
                <a:ea typeface="Meiryo" charset="-128"/>
                <a:cs typeface="Meiryo" charset="-128"/>
              </a:rPr>
              <a:t>日間のトライアルが可能</a:t>
            </a:r>
            <a:r>
              <a:rPr lang="en-US" altLang="ja-JP" sz="1800" b="1" dirty="0" smtClean="0">
                <a:solidFill>
                  <a:schemeClr val="accent1"/>
                </a:solidFill>
                <a:latin typeface="Meiryo" charset="-128"/>
                <a:ea typeface="Meiryo" charset="-128"/>
                <a:cs typeface="Meiryo" charset="-128"/>
              </a:rPr>
              <a:t>)</a:t>
            </a:r>
            <a:r>
              <a:rPr lang="en-US" altLang="ja-JP" sz="1800" b="1" dirty="0">
                <a:solidFill>
                  <a:schemeClr val="accent1"/>
                </a:solidFill>
                <a:latin typeface="Meiryo" charset="-128"/>
                <a:ea typeface="Meiryo" charset="-128"/>
                <a:cs typeface="Meiryo" charset="-128"/>
              </a:rPr>
              <a:t/>
            </a:r>
            <a:br>
              <a:rPr lang="en-US" altLang="ja-JP" sz="1800" b="1" dirty="0">
                <a:solidFill>
                  <a:schemeClr val="accent1"/>
                </a:solidFill>
                <a:latin typeface="Meiryo" charset="-128"/>
                <a:ea typeface="Meiryo" charset="-128"/>
                <a:cs typeface="Meiryo" charset="-128"/>
              </a:rPr>
            </a:br>
            <a:r>
              <a:rPr lang="en-US" altLang="ja-JP" sz="1400" dirty="0" smtClean="0">
                <a:latin typeface="Meiryo" charset="-128"/>
                <a:ea typeface="Meiryo" charset="-128"/>
                <a:cs typeface="Meiryo" charset="-128"/>
              </a:rPr>
              <a:t>https</a:t>
            </a:r>
            <a:r>
              <a:rPr lang="en-US" altLang="ja-JP" sz="1400" dirty="0">
                <a:latin typeface="Meiryo" charset="-128"/>
                <a:ea typeface="Meiryo" charset="-128"/>
                <a:cs typeface="Meiryo" charset="-128"/>
              </a:rPr>
              <a:t>://signup.umbrella.com/</a:t>
            </a:r>
            <a:endParaRPr lang="en-US" altLang="ja-JP" sz="1400" dirty="0" smtClean="0">
              <a:latin typeface="Meiryo" charset="-128"/>
              <a:ea typeface="Meiryo" charset="-128"/>
              <a:cs typeface="Meiryo" charset="-128"/>
            </a:endParaRPr>
          </a:p>
        </p:txBody>
      </p:sp>
    </p:spTree>
    <p:extLst>
      <p:ext uri="{BB962C8B-B14F-4D97-AF65-F5344CB8AC3E}">
        <p14:creationId xmlns:p14="http://schemas.microsoft.com/office/powerpoint/2010/main" val="1439387470"/>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248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123"/>
          <p:cNvSpPr/>
          <p:nvPr/>
        </p:nvSpPr>
        <p:spPr>
          <a:xfrm>
            <a:off x="4805773" y="2111578"/>
            <a:ext cx="90083" cy="113570"/>
          </a:xfrm>
          <a:prstGeom prst="rect">
            <a:avLst/>
          </a:prstGeom>
          <a:solidFill>
            <a:srgbClr val="FFFFFF"/>
          </a:solidFill>
          <a:ln w="12700">
            <a:miter lim="400000"/>
          </a:ln>
        </p:spPr>
        <p:txBody>
          <a:bodyPr lIns="19049" tIns="19049" rIns="19049" bIns="19049" anchor="ctr"/>
          <a:lstStyle/>
          <a:p>
            <a:pPr defTabSz="457178">
              <a:defRPr sz="3200">
                <a:solidFill>
                  <a:srgbClr val="FFFFFF"/>
                </a:solidFill>
              </a:defRPr>
            </a:pPr>
            <a:endParaRPr sz="3200">
              <a:solidFill>
                <a:srgbClr val="FFFFFF"/>
              </a:solidFill>
              <a:latin typeface="Arial"/>
              <a:cs typeface="Arial"/>
            </a:endParaRPr>
          </a:p>
        </p:txBody>
      </p:sp>
      <p:sp>
        <p:nvSpPr>
          <p:cNvPr id="42" name="Shape 124"/>
          <p:cNvSpPr/>
          <p:nvPr/>
        </p:nvSpPr>
        <p:spPr>
          <a:xfrm>
            <a:off x="4803391" y="2559253"/>
            <a:ext cx="94845" cy="113570"/>
          </a:xfrm>
          <a:prstGeom prst="rect">
            <a:avLst/>
          </a:prstGeom>
          <a:solidFill>
            <a:srgbClr val="FFFFFF"/>
          </a:solidFill>
          <a:ln w="12700">
            <a:miter lim="400000"/>
          </a:ln>
        </p:spPr>
        <p:txBody>
          <a:bodyPr lIns="19049" tIns="19049" rIns="19049" bIns="19049" anchor="ctr"/>
          <a:lstStyle/>
          <a:p>
            <a:pPr defTabSz="457178">
              <a:defRPr sz="3200">
                <a:solidFill>
                  <a:srgbClr val="FFFFFF"/>
                </a:solidFill>
              </a:defRPr>
            </a:pPr>
            <a:endParaRPr sz="3200">
              <a:solidFill>
                <a:srgbClr val="FFFFFF"/>
              </a:solidFill>
              <a:latin typeface="Arial"/>
              <a:cs typeface="Arial"/>
            </a:endParaRPr>
          </a:p>
        </p:txBody>
      </p:sp>
      <p:sp>
        <p:nvSpPr>
          <p:cNvPr id="43" name="Shape 125"/>
          <p:cNvSpPr/>
          <p:nvPr/>
        </p:nvSpPr>
        <p:spPr>
          <a:xfrm>
            <a:off x="4748887" y="2678021"/>
            <a:ext cx="149349" cy="90051"/>
          </a:xfrm>
          <a:prstGeom prst="rect">
            <a:avLst/>
          </a:prstGeom>
          <a:solidFill>
            <a:srgbClr val="FFFFFF"/>
          </a:solidFill>
          <a:ln w="12700">
            <a:miter lim="400000"/>
          </a:ln>
        </p:spPr>
        <p:txBody>
          <a:bodyPr lIns="19049" tIns="19049" rIns="19049" bIns="19049" anchor="ctr"/>
          <a:lstStyle/>
          <a:p>
            <a:pPr defTabSz="457178">
              <a:defRPr sz="3200">
                <a:solidFill>
                  <a:srgbClr val="FFFFFF"/>
                </a:solidFill>
              </a:defRPr>
            </a:pPr>
            <a:endParaRPr sz="3200">
              <a:solidFill>
                <a:srgbClr val="FFFFFF"/>
              </a:solidFill>
              <a:latin typeface="Arial"/>
              <a:cs typeface="Arial"/>
            </a:endParaRPr>
          </a:p>
        </p:txBody>
      </p:sp>
      <p:sp>
        <p:nvSpPr>
          <p:cNvPr id="44" name="Shape 126"/>
          <p:cNvSpPr/>
          <p:nvPr/>
        </p:nvSpPr>
        <p:spPr>
          <a:xfrm flipV="1">
            <a:off x="4896053" y="2503291"/>
            <a:ext cx="0" cy="664128"/>
          </a:xfrm>
          <a:prstGeom prst="line">
            <a:avLst/>
          </a:prstGeom>
          <a:ln>
            <a:solidFill>
              <a:srgbClr val="F0F0F0"/>
            </a:solidFill>
            <a:miter lim="400000"/>
          </a:ln>
        </p:spPr>
        <p:txBody>
          <a:bodyPr lIns="19049" tIns="19049" rIns="19049" bIns="19049" anchor="ctr"/>
          <a:lstStyle/>
          <a:p>
            <a:pPr defTabSz="457178">
              <a:defRPr sz="3200"/>
            </a:pPr>
            <a:endParaRPr sz="3200">
              <a:solidFill>
                <a:srgbClr val="676767"/>
              </a:solidFill>
              <a:latin typeface="Arial"/>
              <a:cs typeface="Arial"/>
            </a:endParaRPr>
          </a:p>
        </p:txBody>
      </p:sp>
      <p:sp>
        <p:nvSpPr>
          <p:cNvPr id="45" name="Shape 127"/>
          <p:cNvSpPr/>
          <p:nvPr/>
        </p:nvSpPr>
        <p:spPr>
          <a:xfrm>
            <a:off x="5213015" y="2727922"/>
            <a:ext cx="476250" cy="476250"/>
          </a:xfrm>
          <a:prstGeom prst="rect">
            <a:avLst/>
          </a:prstGeom>
          <a:solidFill>
            <a:srgbClr val="FFFFFF"/>
          </a:solidFill>
          <a:ln w="12700">
            <a:miter lim="400000"/>
          </a:ln>
        </p:spPr>
        <p:txBody>
          <a:bodyPr lIns="19049" tIns="19049" rIns="19049" bIns="19049" anchor="ctr"/>
          <a:lstStyle/>
          <a:p>
            <a:pPr defTabSz="457178">
              <a:defRPr sz="3200">
                <a:solidFill>
                  <a:srgbClr val="FFFFFF"/>
                </a:solidFill>
              </a:defRPr>
            </a:pPr>
            <a:endParaRPr sz="3200">
              <a:solidFill>
                <a:srgbClr val="FFFFFF"/>
              </a:solidFill>
              <a:latin typeface="Arial"/>
              <a:cs typeface="Arial"/>
            </a:endParaRPr>
          </a:p>
        </p:txBody>
      </p:sp>
      <p:grpSp>
        <p:nvGrpSpPr>
          <p:cNvPr id="30" name="Group 131"/>
          <p:cNvGrpSpPr/>
          <p:nvPr/>
        </p:nvGrpSpPr>
        <p:grpSpPr>
          <a:xfrm>
            <a:off x="15552474" y="4"/>
            <a:ext cx="4254499" cy="7538471"/>
            <a:chOff x="0" y="0"/>
            <a:chExt cx="4254498" cy="7538470"/>
          </a:xfrm>
        </p:grpSpPr>
        <p:pic>
          <p:nvPicPr>
            <p:cNvPr id="31" name="pasted-image.png"/>
            <p:cNvPicPr>
              <a:picLocks noChangeAspect="1"/>
            </p:cNvPicPr>
            <p:nvPr/>
          </p:nvPicPr>
          <p:blipFill>
            <a:blip r:embed="rId3">
              <a:extLst/>
            </a:blip>
            <a:stretch>
              <a:fillRect/>
            </a:stretch>
          </p:blipFill>
          <p:spPr>
            <a:xfrm>
              <a:off x="0" y="0"/>
              <a:ext cx="4241800" cy="7535965"/>
            </a:xfrm>
            <a:prstGeom prst="rect">
              <a:avLst/>
            </a:prstGeom>
            <a:ln w="3175" cap="flat">
              <a:solidFill>
                <a:srgbClr val="53585F"/>
              </a:solidFill>
              <a:prstDash val="solid"/>
              <a:miter lim="400000"/>
            </a:ln>
            <a:effectLst/>
          </p:spPr>
        </p:pic>
        <p:pic>
          <p:nvPicPr>
            <p:cNvPr id="32" name="IMG_1386.pn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2698" y="276562"/>
              <a:ext cx="4241801" cy="7261909"/>
            </a:xfrm>
            <a:prstGeom prst="rect">
              <a:avLst/>
            </a:prstGeom>
            <a:ln w="12700" cap="flat">
              <a:noFill/>
              <a:miter lim="400000"/>
            </a:ln>
            <a:effectLst/>
          </p:spPr>
        </p:pic>
      </p:grpSp>
      <p:pic>
        <p:nvPicPr>
          <p:cNvPr id="27" name="pasted-image.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1564" y="1205818"/>
            <a:ext cx="1488636" cy="3203804"/>
          </a:xfrm>
          <a:prstGeom prst="rect">
            <a:avLst/>
          </a:prstGeom>
          <a:ln w="12700">
            <a:miter lim="400000"/>
          </a:ln>
          <a:effectLst>
            <a:outerShdw blurRad="381000" rotWithShape="0">
              <a:srgbClr val="000000">
                <a:alpha val="30000"/>
              </a:srgbClr>
            </a:outerShdw>
          </a:effectLst>
        </p:spPr>
      </p:pic>
      <p:pic>
        <p:nvPicPr>
          <p:cNvPr id="2" name="Picture 1"/>
          <p:cNvPicPr>
            <a:picLocks noChangeAspect="1"/>
          </p:cNvPicPr>
          <p:nvPr/>
        </p:nvPicPr>
        <p:blipFill>
          <a:blip r:embed="rId6"/>
          <a:stretch>
            <a:fillRect/>
          </a:stretch>
        </p:blipFill>
        <p:spPr>
          <a:xfrm>
            <a:off x="110310" y="1097718"/>
            <a:ext cx="6184900" cy="3547902"/>
          </a:xfrm>
          <a:prstGeom prst="rect">
            <a:avLst/>
          </a:prstGeom>
        </p:spPr>
      </p:pic>
      <p:pic>
        <p:nvPicPr>
          <p:cNvPr id="25" name="Group 8.pn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7587" y="1344562"/>
            <a:ext cx="4550346" cy="2860886"/>
          </a:xfrm>
          <a:prstGeom prst="rect">
            <a:avLst/>
          </a:prstGeom>
          <a:ln w="12700">
            <a:solidFill>
              <a:schemeClr val="tx2"/>
            </a:solidFill>
            <a:miter lim="400000"/>
          </a:ln>
        </p:spPr>
      </p:pic>
      <p:pic>
        <p:nvPicPr>
          <p:cNvPr id="26" name="B3 - New Video Layouts.png"/>
          <p:cNvPicPr>
            <a:picLocks/>
          </p:cNvPicPr>
          <p:nvPr/>
        </p:nvPicPr>
        <p:blipFill>
          <a:blip r:embed="rId8" cstate="hqprint">
            <a:extLst>
              <a:ext uri="{28A0092B-C50C-407E-A947-70E740481C1C}">
                <a14:useLocalDpi xmlns:a14="http://schemas.microsoft.com/office/drawing/2010/main"/>
              </a:ext>
            </a:extLst>
          </a:blip>
          <a:stretch>
            <a:fillRect/>
          </a:stretch>
        </p:blipFill>
        <p:spPr>
          <a:xfrm>
            <a:off x="6556332" y="1633417"/>
            <a:ext cx="1298086" cy="2308572"/>
          </a:xfrm>
          <a:prstGeom prst="rect">
            <a:avLst/>
          </a:prstGeom>
          <a:ln w="12700">
            <a:solidFill>
              <a:srgbClr val="53585F"/>
            </a:solidFill>
            <a:miter lim="400000"/>
          </a:ln>
        </p:spPr>
      </p:pic>
      <p:sp>
        <p:nvSpPr>
          <p:cNvPr id="19"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algn="ctr" defTabSz="457178"/>
            <a:r>
              <a:rPr lang="ja-JP" altLang="en-US" sz="27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聞く、話す</a:t>
            </a:r>
            <a:r>
              <a:rPr lang="ja-JP" altLang="en-US" sz="40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sz="4000" dirty="0">
              <a:solidFill>
                <a:srgbClr val="4472C4"/>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 name="図 15"/>
          <p:cNvPicPr>
            <a:picLocks noChangeAspect="1"/>
          </p:cNvPicPr>
          <p:nvPr/>
        </p:nvPicPr>
        <p:blipFill>
          <a:blip r:embed="rId9"/>
          <a:stretch>
            <a:fillRect/>
          </a:stretch>
        </p:blipFill>
        <p:spPr>
          <a:xfrm>
            <a:off x="7636505" y="33939"/>
            <a:ext cx="1422452" cy="1422452"/>
          </a:xfrm>
          <a:prstGeom prst="rect">
            <a:avLst/>
          </a:prstGeom>
        </p:spPr>
      </p:pic>
    </p:spTree>
    <p:extLst>
      <p:ext uri="{BB962C8B-B14F-4D97-AF65-F5344CB8AC3E}">
        <p14:creationId xmlns:p14="http://schemas.microsoft.com/office/powerpoint/2010/main" val="14346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1493790" y="845936"/>
            <a:ext cx="7268830" cy="4066910"/>
          </a:xfrm>
          <a:prstGeom prst="rect">
            <a:avLst/>
          </a:prstGeom>
        </p:spPr>
      </p:pic>
      <p:sp>
        <p:nvSpPr>
          <p:cNvPr id="33" name="TextBox 32"/>
          <p:cNvSpPr txBox="1"/>
          <p:nvPr/>
        </p:nvSpPr>
        <p:spPr>
          <a:xfrm>
            <a:off x="2505817" y="2496332"/>
            <a:ext cx="1346570" cy="369332"/>
          </a:xfrm>
          <a:prstGeom prst="rect">
            <a:avLst/>
          </a:prstGeom>
          <a:noFill/>
        </p:spPr>
        <p:txBody>
          <a:bodyPr wrap="square" rtlCol="0">
            <a:spAutoFit/>
          </a:bodyPr>
          <a:lstStyle/>
          <a:p>
            <a:pPr defTabSz="685800" fontAlgn="auto">
              <a:spcBef>
                <a:spcPts val="0"/>
              </a:spcBef>
              <a:spcAft>
                <a:spcPts val="0"/>
              </a:spcAft>
            </a:pPr>
            <a:r>
              <a:rPr lang="ja-JP" altLang="en-US" dirty="0">
                <a:solidFill>
                  <a:prstClr val="white"/>
                </a:solidFill>
                <a:latin typeface="ＭＳ Ｐゴシック" charset="-128"/>
                <a:ea typeface="ＭＳ Ｐゴシック" charset="-128"/>
                <a:cs typeface="Arial MT Std Light" charset="0"/>
              </a:rPr>
              <a:t>資料共有</a:t>
            </a:r>
            <a:endParaRPr lang="en-US" dirty="0">
              <a:solidFill>
                <a:prstClr val="white"/>
              </a:solidFill>
              <a:latin typeface=""/>
              <a:ea typeface=""/>
              <a:cs typeface="Arial MT Std Light" charset="0"/>
            </a:endParaRPr>
          </a:p>
        </p:txBody>
      </p:sp>
      <p:grpSp>
        <p:nvGrpSpPr>
          <p:cNvPr id="82" name="Group 81"/>
          <p:cNvGrpSpPr/>
          <p:nvPr/>
        </p:nvGrpSpPr>
        <p:grpSpPr>
          <a:xfrm>
            <a:off x="1856590" y="2370181"/>
            <a:ext cx="540833" cy="595181"/>
            <a:chOff x="-1006670" y="2253984"/>
            <a:chExt cx="1033192" cy="1033192"/>
          </a:xfrm>
        </p:grpSpPr>
        <p:grpSp>
          <p:nvGrpSpPr>
            <p:cNvPr id="83" name="Group 82"/>
            <p:cNvGrpSpPr/>
            <p:nvPr/>
          </p:nvGrpSpPr>
          <p:grpSpPr>
            <a:xfrm>
              <a:off x="-760637" y="2530157"/>
              <a:ext cx="541126" cy="467112"/>
              <a:chOff x="-4519280" y="6358180"/>
              <a:chExt cx="1281072" cy="1105856"/>
            </a:xfrm>
          </p:grpSpPr>
          <p:sp>
            <p:nvSpPr>
              <p:cNvPr id="85" name="Freeform 13"/>
              <p:cNvSpPr>
                <a:spLocks/>
              </p:cNvSpPr>
              <p:nvPr/>
            </p:nvSpPr>
            <p:spPr bwMode="auto">
              <a:xfrm>
                <a:off x="-4519280" y="6700157"/>
                <a:ext cx="939094" cy="763879"/>
              </a:xfrm>
              <a:custGeom>
                <a:avLst/>
                <a:gdLst>
                  <a:gd name="T0" fmla="*/ 188 w 516"/>
                  <a:gd name="T1" fmla="*/ 0 h 420"/>
                  <a:gd name="T2" fmla="*/ 63 w 516"/>
                  <a:gd name="T3" fmla="*/ 0 h 420"/>
                  <a:gd name="T4" fmla="*/ 0 w 516"/>
                  <a:gd name="T5" fmla="*/ 63 h 420"/>
                  <a:gd name="T6" fmla="*/ 0 w 516"/>
                  <a:gd name="T7" fmla="*/ 358 h 420"/>
                  <a:gd name="T8" fmla="*/ 63 w 516"/>
                  <a:gd name="T9" fmla="*/ 420 h 420"/>
                  <a:gd name="T10" fmla="*/ 454 w 516"/>
                  <a:gd name="T11" fmla="*/ 420 h 420"/>
                  <a:gd name="T12" fmla="*/ 516 w 516"/>
                  <a:gd name="T13" fmla="*/ 358 h 420"/>
                  <a:gd name="T14" fmla="*/ 516 w 516"/>
                  <a:gd name="T15" fmla="*/ 232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6" h="420">
                    <a:moveTo>
                      <a:pt x="188" y="0"/>
                    </a:moveTo>
                    <a:cubicBezTo>
                      <a:pt x="63" y="0"/>
                      <a:pt x="63" y="0"/>
                      <a:pt x="63" y="0"/>
                    </a:cubicBezTo>
                    <a:cubicBezTo>
                      <a:pt x="28" y="0"/>
                      <a:pt x="0" y="28"/>
                      <a:pt x="0" y="63"/>
                    </a:cubicBezTo>
                    <a:cubicBezTo>
                      <a:pt x="0" y="358"/>
                      <a:pt x="0" y="358"/>
                      <a:pt x="0" y="358"/>
                    </a:cubicBezTo>
                    <a:cubicBezTo>
                      <a:pt x="0" y="392"/>
                      <a:pt x="28" y="420"/>
                      <a:pt x="63" y="420"/>
                    </a:cubicBezTo>
                    <a:cubicBezTo>
                      <a:pt x="454" y="420"/>
                      <a:pt x="454" y="420"/>
                      <a:pt x="454" y="420"/>
                    </a:cubicBezTo>
                    <a:cubicBezTo>
                      <a:pt x="488" y="420"/>
                      <a:pt x="516" y="392"/>
                      <a:pt x="516" y="358"/>
                    </a:cubicBezTo>
                    <a:cubicBezTo>
                      <a:pt x="516" y="232"/>
                      <a:pt x="516" y="232"/>
                      <a:pt x="516" y="232"/>
                    </a:cubicBezTo>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sp>
            <p:nvSpPr>
              <p:cNvPr id="86" name="Freeform 14"/>
              <p:cNvSpPr>
                <a:spLocks/>
              </p:cNvSpPr>
              <p:nvPr/>
            </p:nvSpPr>
            <p:spPr bwMode="auto">
              <a:xfrm>
                <a:off x="-4177302" y="6358180"/>
                <a:ext cx="939094" cy="763879"/>
              </a:xfrm>
              <a:custGeom>
                <a:avLst/>
                <a:gdLst>
                  <a:gd name="T0" fmla="*/ 454 w 516"/>
                  <a:gd name="T1" fmla="*/ 420 h 420"/>
                  <a:gd name="T2" fmla="*/ 63 w 516"/>
                  <a:gd name="T3" fmla="*/ 420 h 420"/>
                  <a:gd name="T4" fmla="*/ 0 w 516"/>
                  <a:gd name="T5" fmla="*/ 358 h 420"/>
                  <a:gd name="T6" fmla="*/ 0 w 516"/>
                  <a:gd name="T7" fmla="*/ 63 h 420"/>
                  <a:gd name="T8" fmla="*/ 63 w 516"/>
                  <a:gd name="T9" fmla="*/ 0 h 420"/>
                  <a:gd name="T10" fmla="*/ 454 w 516"/>
                  <a:gd name="T11" fmla="*/ 0 h 420"/>
                  <a:gd name="T12" fmla="*/ 516 w 516"/>
                  <a:gd name="T13" fmla="*/ 63 h 420"/>
                  <a:gd name="T14" fmla="*/ 516 w 516"/>
                  <a:gd name="T15" fmla="*/ 358 h 420"/>
                  <a:gd name="T16" fmla="*/ 454 w 516"/>
                  <a:gd name="T17" fmla="*/ 42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6" h="420">
                    <a:moveTo>
                      <a:pt x="454" y="420"/>
                    </a:moveTo>
                    <a:cubicBezTo>
                      <a:pt x="63" y="420"/>
                      <a:pt x="63" y="420"/>
                      <a:pt x="63" y="420"/>
                    </a:cubicBezTo>
                    <a:cubicBezTo>
                      <a:pt x="28" y="420"/>
                      <a:pt x="0" y="392"/>
                      <a:pt x="0" y="358"/>
                    </a:cubicBezTo>
                    <a:cubicBezTo>
                      <a:pt x="0" y="63"/>
                      <a:pt x="0" y="63"/>
                      <a:pt x="0" y="63"/>
                    </a:cubicBezTo>
                    <a:cubicBezTo>
                      <a:pt x="0" y="28"/>
                      <a:pt x="28" y="0"/>
                      <a:pt x="63" y="0"/>
                    </a:cubicBezTo>
                    <a:cubicBezTo>
                      <a:pt x="454" y="0"/>
                      <a:pt x="454" y="0"/>
                      <a:pt x="454" y="0"/>
                    </a:cubicBezTo>
                    <a:cubicBezTo>
                      <a:pt x="488" y="0"/>
                      <a:pt x="516" y="28"/>
                      <a:pt x="516" y="63"/>
                    </a:cubicBezTo>
                    <a:cubicBezTo>
                      <a:pt x="516" y="358"/>
                      <a:pt x="516" y="358"/>
                      <a:pt x="516" y="358"/>
                    </a:cubicBezTo>
                    <a:cubicBezTo>
                      <a:pt x="516" y="392"/>
                      <a:pt x="488" y="420"/>
                      <a:pt x="454" y="420"/>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grpSp>
        <p:sp>
          <p:nvSpPr>
            <p:cNvPr id="84" name="Oval 83"/>
            <p:cNvSpPr/>
            <p:nvPr/>
          </p:nvSpPr>
          <p:spPr>
            <a:xfrm>
              <a:off x="-1006670" y="2253984"/>
              <a:ext cx="1033192" cy="1033192"/>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grpSp>
      <p:sp>
        <p:nvSpPr>
          <p:cNvPr id="23" name="TextBox 22"/>
          <p:cNvSpPr txBox="1"/>
          <p:nvPr/>
        </p:nvSpPr>
        <p:spPr>
          <a:xfrm>
            <a:off x="2501680" y="1792524"/>
            <a:ext cx="1143650" cy="646331"/>
          </a:xfrm>
          <a:prstGeom prst="rect">
            <a:avLst/>
          </a:prstGeom>
          <a:noFill/>
        </p:spPr>
        <p:txBody>
          <a:bodyPr wrap="square" rtlCol="0">
            <a:spAutoFit/>
          </a:bodyPr>
          <a:lstStyle/>
          <a:p>
            <a:pPr defTabSz="685800" fontAlgn="auto">
              <a:spcBef>
                <a:spcPts val="0"/>
              </a:spcBef>
              <a:spcAft>
                <a:spcPts val="0"/>
              </a:spcAft>
            </a:pPr>
            <a:r>
              <a:rPr lang="ja-JP" altLang="en-US" dirty="0">
                <a:solidFill>
                  <a:prstClr val="white"/>
                </a:solidFill>
                <a:latin typeface="ＭＳ Ｐゴシック" charset="-128"/>
                <a:ea typeface="ＭＳ Ｐゴシック" charset="-128"/>
                <a:cs typeface="Arial MT Std Light" charset="0"/>
              </a:rPr>
              <a:t>メッセージ</a:t>
            </a:r>
            <a:endParaRPr lang="en-US" dirty="0">
              <a:solidFill>
                <a:prstClr val="white"/>
              </a:solidFill>
              <a:latin typeface=""/>
              <a:ea typeface=""/>
              <a:cs typeface="Arial MT Std Light" charset="0"/>
            </a:endParaRPr>
          </a:p>
        </p:txBody>
      </p:sp>
      <p:sp>
        <p:nvSpPr>
          <p:cNvPr id="25" name="TextBox 24"/>
          <p:cNvSpPr txBox="1"/>
          <p:nvPr/>
        </p:nvSpPr>
        <p:spPr>
          <a:xfrm>
            <a:off x="2490204" y="3965019"/>
            <a:ext cx="933109" cy="369332"/>
          </a:xfrm>
          <a:prstGeom prst="rect">
            <a:avLst/>
          </a:prstGeom>
          <a:noFill/>
        </p:spPr>
        <p:txBody>
          <a:bodyPr wrap="square" rtlCol="0">
            <a:spAutoFit/>
          </a:bodyPr>
          <a:lstStyle/>
          <a:p>
            <a:pPr defTabSz="685800" fontAlgn="auto">
              <a:spcBef>
                <a:spcPts val="0"/>
              </a:spcBef>
              <a:spcAft>
                <a:spcPts val="0"/>
              </a:spcAft>
            </a:pPr>
            <a:r>
              <a:rPr lang="ja-JP" altLang="en-US" dirty="0">
                <a:solidFill>
                  <a:prstClr val="white"/>
                </a:solidFill>
                <a:latin typeface="ＭＳ Ｐゴシック" charset="-128"/>
                <a:ea typeface="ＭＳ Ｐゴシック" charset="-128"/>
                <a:cs typeface="Arial MT Std Light" charset="0"/>
              </a:rPr>
              <a:t>コール</a:t>
            </a:r>
            <a:endParaRPr lang="en-US" dirty="0">
              <a:solidFill>
                <a:prstClr val="white"/>
              </a:solidFill>
              <a:latin typeface=""/>
              <a:ea typeface=""/>
              <a:cs typeface="Arial MT Std Light" charset="0"/>
            </a:endParaRPr>
          </a:p>
        </p:txBody>
      </p:sp>
      <p:sp>
        <p:nvSpPr>
          <p:cNvPr id="28" name="TextBox 27"/>
          <p:cNvSpPr txBox="1"/>
          <p:nvPr/>
        </p:nvSpPr>
        <p:spPr>
          <a:xfrm>
            <a:off x="2495719" y="3211440"/>
            <a:ext cx="1279727" cy="646331"/>
          </a:xfrm>
          <a:prstGeom prst="rect">
            <a:avLst/>
          </a:prstGeom>
          <a:noFill/>
        </p:spPr>
        <p:txBody>
          <a:bodyPr wrap="square" rtlCol="0">
            <a:spAutoFit/>
          </a:bodyPr>
          <a:lstStyle/>
          <a:p>
            <a:pPr defTabSz="685800" fontAlgn="auto">
              <a:spcBef>
                <a:spcPts val="0"/>
              </a:spcBef>
              <a:spcAft>
                <a:spcPts val="0"/>
              </a:spcAft>
            </a:pPr>
            <a:r>
              <a:rPr lang="ja-JP" altLang="en-US" dirty="0">
                <a:solidFill>
                  <a:prstClr val="white"/>
                </a:solidFill>
                <a:latin typeface="ＭＳ Ｐゴシック" charset="-128"/>
                <a:ea typeface="ＭＳ Ｐゴシック" charset="-128"/>
                <a:cs typeface="Arial MT Std Light" charset="0"/>
              </a:rPr>
              <a:t>ミーティング</a:t>
            </a:r>
            <a:endParaRPr lang="en-US" dirty="0">
              <a:solidFill>
                <a:prstClr val="white"/>
              </a:solidFill>
              <a:latin typeface=""/>
              <a:ea typeface=""/>
              <a:cs typeface="Arial MT Std Light" charset="0"/>
            </a:endParaRPr>
          </a:p>
        </p:txBody>
      </p:sp>
      <p:grpSp>
        <p:nvGrpSpPr>
          <p:cNvPr id="29" name="Group 28"/>
          <p:cNvGrpSpPr/>
          <p:nvPr/>
        </p:nvGrpSpPr>
        <p:grpSpPr>
          <a:xfrm>
            <a:off x="1845899" y="3811234"/>
            <a:ext cx="540833" cy="595181"/>
            <a:chOff x="-2256648" y="2247117"/>
            <a:chExt cx="1033192" cy="1033192"/>
          </a:xfrm>
        </p:grpSpPr>
        <p:grpSp>
          <p:nvGrpSpPr>
            <p:cNvPr id="30" name="Group 29"/>
            <p:cNvGrpSpPr/>
            <p:nvPr/>
          </p:nvGrpSpPr>
          <p:grpSpPr>
            <a:xfrm>
              <a:off x="-1974677" y="2575060"/>
              <a:ext cx="517547" cy="377306"/>
              <a:chOff x="-3762318" y="4151078"/>
              <a:chExt cx="1170084" cy="853023"/>
            </a:xfrm>
          </p:grpSpPr>
          <p:sp>
            <p:nvSpPr>
              <p:cNvPr id="34" name="Freeform 15"/>
              <p:cNvSpPr>
                <a:spLocks/>
              </p:cNvSpPr>
              <p:nvPr/>
            </p:nvSpPr>
            <p:spPr bwMode="auto">
              <a:xfrm>
                <a:off x="-3762318" y="4151078"/>
                <a:ext cx="855329" cy="853023"/>
              </a:xfrm>
              <a:custGeom>
                <a:avLst/>
                <a:gdLst>
                  <a:gd name="T0" fmla="*/ 410 w 470"/>
                  <a:gd name="T1" fmla="*/ 469 h 469"/>
                  <a:gd name="T2" fmla="*/ 60 w 470"/>
                  <a:gd name="T3" fmla="*/ 469 h 469"/>
                  <a:gd name="T4" fmla="*/ 0 w 470"/>
                  <a:gd name="T5" fmla="*/ 410 h 469"/>
                  <a:gd name="T6" fmla="*/ 0 w 470"/>
                  <a:gd name="T7" fmla="*/ 59 h 469"/>
                  <a:gd name="T8" fmla="*/ 60 w 470"/>
                  <a:gd name="T9" fmla="*/ 0 h 469"/>
                  <a:gd name="T10" fmla="*/ 410 w 470"/>
                  <a:gd name="T11" fmla="*/ 0 h 469"/>
                  <a:gd name="T12" fmla="*/ 470 w 470"/>
                  <a:gd name="T13" fmla="*/ 59 h 469"/>
                  <a:gd name="T14" fmla="*/ 470 w 470"/>
                  <a:gd name="T15" fmla="*/ 410 h 469"/>
                  <a:gd name="T16" fmla="*/ 410 w 470"/>
                  <a:gd name="T17"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0" h="469">
                    <a:moveTo>
                      <a:pt x="410" y="469"/>
                    </a:moveTo>
                    <a:cubicBezTo>
                      <a:pt x="60" y="469"/>
                      <a:pt x="60" y="469"/>
                      <a:pt x="60" y="469"/>
                    </a:cubicBezTo>
                    <a:cubicBezTo>
                      <a:pt x="27" y="469"/>
                      <a:pt x="0" y="443"/>
                      <a:pt x="0" y="410"/>
                    </a:cubicBezTo>
                    <a:cubicBezTo>
                      <a:pt x="0" y="59"/>
                      <a:pt x="0" y="59"/>
                      <a:pt x="0" y="59"/>
                    </a:cubicBezTo>
                    <a:cubicBezTo>
                      <a:pt x="0" y="27"/>
                      <a:pt x="27" y="0"/>
                      <a:pt x="60" y="0"/>
                    </a:cubicBezTo>
                    <a:cubicBezTo>
                      <a:pt x="410" y="0"/>
                      <a:pt x="410" y="0"/>
                      <a:pt x="410" y="0"/>
                    </a:cubicBezTo>
                    <a:cubicBezTo>
                      <a:pt x="443" y="0"/>
                      <a:pt x="470" y="27"/>
                      <a:pt x="470" y="59"/>
                    </a:cubicBezTo>
                    <a:cubicBezTo>
                      <a:pt x="470" y="410"/>
                      <a:pt x="470" y="410"/>
                      <a:pt x="470" y="410"/>
                    </a:cubicBezTo>
                    <a:cubicBezTo>
                      <a:pt x="470" y="443"/>
                      <a:pt x="443" y="469"/>
                      <a:pt x="410" y="469"/>
                    </a:cubicBez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sp>
            <p:nvSpPr>
              <p:cNvPr id="35" name="Freeform 16"/>
              <p:cNvSpPr>
                <a:spLocks/>
              </p:cNvSpPr>
              <p:nvPr/>
            </p:nvSpPr>
            <p:spPr bwMode="auto">
              <a:xfrm>
                <a:off x="-2903473" y="4290944"/>
                <a:ext cx="311239" cy="572526"/>
              </a:xfrm>
              <a:custGeom>
                <a:avLst/>
                <a:gdLst>
                  <a:gd name="T0" fmla="*/ 6 w 171"/>
                  <a:gd name="T1" fmla="*/ 168 h 315"/>
                  <a:gd name="T2" fmla="*/ 6 w 171"/>
                  <a:gd name="T3" fmla="*/ 147 h 315"/>
                  <a:gd name="T4" fmla="*/ 83 w 171"/>
                  <a:gd name="T5" fmla="*/ 71 h 315"/>
                  <a:gd name="T6" fmla="*/ 146 w 171"/>
                  <a:gd name="T7" fmla="*/ 9 h 315"/>
                  <a:gd name="T8" fmla="*/ 171 w 171"/>
                  <a:gd name="T9" fmla="*/ 20 h 315"/>
                  <a:gd name="T10" fmla="*/ 171 w 171"/>
                  <a:gd name="T11" fmla="*/ 158 h 315"/>
                  <a:gd name="T12" fmla="*/ 171 w 171"/>
                  <a:gd name="T13" fmla="*/ 296 h 315"/>
                  <a:gd name="T14" fmla="*/ 146 w 171"/>
                  <a:gd name="T15" fmla="*/ 306 h 315"/>
                  <a:gd name="T16" fmla="*/ 83 w 171"/>
                  <a:gd name="T17" fmla="*/ 244 h 315"/>
                  <a:gd name="T18" fmla="*/ 6 w 171"/>
                  <a:gd name="T19" fmla="*/ 16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315">
                    <a:moveTo>
                      <a:pt x="6" y="168"/>
                    </a:moveTo>
                    <a:cubicBezTo>
                      <a:pt x="0" y="162"/>
                      <a:pt x="0" y="153"/>
                      <a:pt x="6" y="147"/>
                    </a:cubicBezTo>
                    <a:cubicBezTo>
                      <a:pt x="83" y="71"/>
                      <a:pt x="83" y="71"/>
                      <a:pt x="83" y="71"/>
                    </a:cubicBezTo>
                    <a:cubicBezTo>
                      <a:pt x="146" y="9"/>
                      <a:pt x="146" y="9"/>
                      <a:pt x="146" y="9"/>
                    </a:cubicBezTo>
                    <a:cubicBezTo>
                      <a:pt x="155" y="0"/>
                      <a:pt x="171" y="7"/>
                      <a:pt x="171" y="20"/>
                    </a:cubicBezTo>
                    <a:cubicBezTo>
                      <a:pt x="171" y="158"/>
                      <a:pt x="171" y="158"/>
                      <a:pt x="171" y="158"/>
                    </a:cubicBezTo>
                    <a:cubicBezTo>
                      <a:pt x="171" y="296"/>
                      <a:pt x="171" y="296"/>
                      <a:pt x="171" y="296"/>
                    </a:cubicBezTo>
                    <a:cubicBezTo>
                      <a:pt x="171" y="309"/>
                      <a:pt x="155" y="315"/>
                      <a:pt x="146" y="306"/>
                    </a:cubicBezTo>
                    <a:cubicBezTo>
                      <a:pt x="83" y="244"/>
                      <a:pt x="83" y="244"/>
                      <a:pt x="83" y="244"/>
                    </a:cubicBezTo>
                    <a:lnTo>
                      <a:pt x="6" y="168"/>
                    </a:ln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grpSp>
        <p:sp>
          <p:nvSpPr>
            <p:cNvPr id="31" name="Oval 30"/>
            <p:cNvSpPr/>
            <p:nvPr/>
          </p:nvSpPr>
          <p:spPr>
            <a:xfrm>
              <a:off x="-2256648" y="2247117"/>
              <a:ext cx="1033192" cy="1033192"/>
            </a:xfrm>
            <a:prstGeom prst="ellips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grpSp>
      <p:grpSp>
        <p:nvGrpSpPr>
          <p:cNvPr id="36" name="Group 35"/>
          <p:cNvGrpSpPr/>
          <p:nvPr/>
        </p:nvGrpSpPr>
        <p:grpSpPr>
          <a:xfrm>
            <a:off x="1857375" y="1633993"/>
            <a:ext cx="540833" cy="595181"/>
            <a:chOff x="-4933496" y="2247117"/>
            <a:chExt cx="1033192" cy="1033192"/>
          </a:xfrm>
        </p:grpSpPr>
        <p:sp>
          <p:nvSpPr>
            <p:cNvPr id="37" name="Oval 36"/>
            <p:cNvSpPr/>
            <p:nvPr/>
          </p:nvSpPr>
          <p:spPr>
            <a:xfrm>
              <a:off x="-4933496" y="2247117"/>
              <a:ext cx="1033192" cy="1033192"/>
            </a:xfrm>
            <a:prstGeom prst="ellipse">
              <a:avLst/>
            </a:pr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sp>
          <p:nvSpPr>
            <p:cNvPr id="38" name="Freeform 17"/>
            <p:cNvSpPr>
              <a:spLocks/>
            </p:cNvSpPr>
            <p:nvPr/>
          </p:nvSpPr>
          <p:spPr bwMode="auto">
            <a:xfrm>
              <a:off x="-4632139" y="2514177"/>
              <a:ext cx="457346" cy="467338"/>
            </a:xfrm>
            <a:custGeom>
              <a:avLst/>
              <a:gdLst>
                <a:gd name="T0" fmla="*/ 293 w 580"/>
                <a:gd name="T1" fmla="*/ 0 h 593"/>
                <a:gd name="T2" fmla="*/ 6 w 580"/>
                <a:gd name="T3" fmla="*/ 296 h 593"/>
                <a:gd name="T4" fmla="*/ 40 w 580"/>
                <a:gd name="T5" fmla="*/ 435 h 593"/>
                <a:gd name="T6" fmla="*/ 1 w 580"/>
                <a:gd name="T7" fmla="*/ 582 h 593"/>
                <a:gd name="T8" fmla="*/ 11 w 580"/>
                <a:gd name="T9" fmla="*/ 591 h 593"/>
                <a:gd name="T10" fmla="*/ 146 w 580"/>
                <a:gd name="T11" fmla="*/ 550 h 593"/>
                <a:gd name="T12" fmla="*/ 293 w 580"/>
                <a:gd name="T13" fmla="*/ 592 h 593"/>
                <a:gd name="T14" fmla="*/ 580 w 580"/>
                <a:gd name="T15" fmla="*/ 296 h 593"/>
                <a:gd name="T16" fmla="*/ 293 w 580"/>
                <a:gd name="T17"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593">
                  <a:moveTo>
                    <a:pt x="293" y="0"/>
                  </a:moveTo>
                  <a:cubicBezTo>
                    <a:pt x="134" y="0"/>
                    <a:pt x="6" y="132"/>
                    <a:pt x="6" y="296"/>
                  </a:cubicBezTo>
                  <a:cubicBezTo>
                    <a:pt x="6" y="346"/>
                    <a:pt x="18" y="394"/>
                    <a:pt x="40" y="435"/>
                  </a:cubicBezTo>
                  <a:cubicBezTo>
                    <a:pt x="1" y="582"/>
                    <a:pt x="1" y="582"/>
                    <a:pt x="1" y="582"/>
                  </a:cubicBezTo>
                  <a:cubicBezTo>
                    <a:pt x="0" y="588"/>
                    <a:pt x="5" y="593"/>
                    <a:pt x="11" y="591"/>
                  </a:cubicBezTo>
                  <a:cubicBezTo>
                    <a:pt x="146" y="550"/>
                    <a:pt x="146" y="550"/>
                    <a:pt x="146" y="550"/>
                  </a:cubicBezTo>
                  <a:cubicBezTo>
                    <a:pt x="189" y="576"/>
                    <a:pt x="239" y="592"/>
                    <a:pt x="293" y="592"/>
                  </a:cubicBezTo>
                  <a:cubicBezTo>
                    <a:pt x="452" y="592"/>
                    <a:pt x="580" y="459"/>
                    <a:pt x="580" y="296"/>
                  </a:cubicBezTo>
                  <a:cubicBezTo>
                    <a:pt x="580" y="132"/>
                    <a:pt x="452" y="0"/>
                    <a:pt x="293" y="0"/>
                  </a:cubicBez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a:solidFill>
                  <a:prstClr val="black"/>
                </a:solidFill>
                <a:latin typeface="Arial"/>
                <a:ea typeface=""/>
                <a:cs typeface=""/>
              </a:endParaRPr>
            </a:p>
          </p:txBody>
        </p:sp>
      </p:grpSp>
      <p:pic>
        <p:nvPicPr>
          <p:cNvPr id="39" name="Picture 38"/>
          <p:cNvPicPr>
            <a:picLocks noChangeAspect="1"/>
          </p:cNvPicPr>
          <p:nvPr/>
        </p:nvPicPr>
        <p:blipFill>
          <a:blip r:embed="rId4"/>
          <a:stretch>
            <a:fillRect/>
          </a:stretch>
        </p:blipFill>
        <p:spPr>
          <a:xfrm>
            <a:off x="1858892" y="3084639"/>
            <a:ext cx="551863" cy="607319"/>
          </a:xfrm>
          <a:prstGeom prst="rect">
            <a:avLst/>
          </a:prstGeom>
        </p:spPr>
      </p:pic>
      <p:sp>
        <p:nvSpPr>
          <p:cNvPr id="21" name="Shape 699"/>
          <p:cNvSpPr/>
          <p:nvPr/>
        </p:nvSpPr>
        <p:spPr>
          <a:xfrm>
            <a:off x="229626" y="379969"/>
            <a:ext cx="3333655" cy="544728"/>
          </a:xfrm>
          <a:prstGeom prst="rect">
            <a:avLst/>
          </a:prstGeom>
          <a:ln w="12700">
            <a:miter lim="400000"/>
          </a:ln>
          <a:extLst>
            <a:ext uri="{C572A759-6A51-4108-AA02-DFA0A04FC94B}">
              <ma14:wrappingTextBoxFlag xmlns:ma14="http://schemas.microsoft.com/office/mac/drawingml/2011/main" val="1"/>
            </a:ext>
          </a:extLst>
        </p:spPr>
        <p:txBody>
          <a:bodyPr wrap="square" lIns="22842" tIns="22842" rIns="22842" bIns="22842" anchor="b">
            <a:spAutoFit/>
          </a:bodyPr>
          <a:lstStyle/>
          <a:p>
            <a:pPr algn="ctr" defTabSz="371429" fontAlgn="auto">
              <a:lnSpc>
                <a:spcPct val="80000"/>
              </a:lnSpc>
              <a:spcBef>
                <a:spcPts val="0"/>
              </a:spcBef>
              <a:spcAft>
                <a:spcPts val="0"/>
              </a:spcAft>
              <a:defRPr sz="8000">
                <a:solidFill>
                  <a:srgbClr val="FFFFFF"/>
                </a:solidFill>
              </a:defRPr>
            </a:pPr>
            <a:r>
              <a:rPr lang="en-US" sz="4050" dirty="0">
                <a:solidFill>
                  <a:srgbClr val="02BACC"/>
                </a:solidFill>
                <a:latin typeface="Arial"/>
                <a:ea typeface=""/>
                <a:cs typeface=""/>
              </a:rPr>
              <a:t>Cisco Spark</a:t>
            </a:r>
          </a:p>
        </p:txBody>
      </p:sp>
      <p:sp>
        <p:nvSpPr>
          <p:cNvPr id="26" name="Rectangle 7"/>
          <p:cNvSpPr/>
          <p:nvPr/>
        </p:nvSpPr>
        <p:spPr>
          <a:xfrm>
            <a:off x="392974" y="910482"/>
            <a:ext cx="2986088" cy="609398"/>
          </a:xfrm>
          <a:prstGeom prst="rect">
            <a:avLst/>
          </a:prstGeom>
        </p:spPr>
        <p:txBody>
          <a:bodyPr wrap="square">
            <a:spAutoFit/>
          </a:bodyPr>
          <a:lstStyle/>
          <a:p>
            <a:pPr defTabSz="309512" fontAlgn="auto">
              <a:lnSpc>
                <a:spcPct val="80000"/>
              </a:lnSpc>
              <a:spcBef>
                <a:spcPts val="0"/>
              </a:spcBef>
              <a:spcAft>
                <a:spcPts val="0"/>
              </a:spcAft>
              <a:defRPr sz="8000">
                <a:solidFill>
                  <a:srgbClr val="FFFFFF"/>
                </a:solidFill>
              </a:defRPr>
            </a:pPr>
            <a:r>
              <a:rPr lang="ja-JP" altLang="en-US" sz="2100" dirty="0">
                <a:solidFill>
                  <a:srgbClr val="E7E6E6"/>
                </a:solidFill>
                <a:latin typeface="ＭＳ Ｐゴシック" charset="-128"/>
                <a:ea typeface="ＭＳ Ｐゴシック" charset="-128"/>
                <a:cs typeface="Arial MT Std Light" charset="0"/>
              </a:rPr>
              <a:t>１つのアプリでシンプルに</a:t>
            </a:r>
            <a:endParaRPr lang="en-US" sz="2100" dirty="0">
              <a:solidFill>
                <a:srgbClr val="E7E6E6"/>
              </a:solidFill>
              <a:latin typeface=""/>
              <a:ea typeface=""/>
              <a:cs typeface="Arial MT Std Light" charset="0"/>
            </a:endParaRPr>
          </a:p>
        </p:txBody>
      </p:sp>
    </p:spTree>
    <p:extLst>
      <p:ext uri="{BB962C8B-B14F-4D97-AF65-F5344CB8AC3E}">
        <p14:creationId xmlns:p14="http://schemas.microsoft.com/office/powerpoint/2010/main" val="150661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42" presetClass="path" presetSubtype="0" decel="100000" fill="hold" grpId="1" nodeType="withEffect">
                                  <p:stCondLst>
                                    <p:cond delay="0"/>
                                  </p:stCondLst>
                                  <p:childTnLst>
                                    <p:animMotion origin="layout" path="M -1.875E-6 -1.85185E-6 L -1.875E-6 -0.2044 " pathEditMode="relative" rAng="0" ptsTypes="AA">
                                      <p:cBhvr>
                                        <p:cTn id="9" dur="1250" spd="-100000" fill="hold"/>
                                        <p:tgtEl>
                                          <p:spTgt spid="21"/>
                                        </p:tgtEl>
                                        <p:attrNameLst>
                                          <p:attrName>ppt_x</p:attrName>
                                          <p:attrName>ppt_y</p:attrName>
                                        </p:attrNameLst>
                                      </p:cBhvr>
                                      <p:rCtr x="0" y="-10231"/>
                                    </p:animMotion>
                                  </p:childTnLst>
                                </p:cTn>
                              </p:par>
                              <p:par>
                                <p:cTn id="10" presetID="6" presetClass="emph" presetSubtype="0" fill="hold" grpId="2" nodeType="withEffect">
                                  <p:stCondLst>
                                    <p:cond delay="0"/>
                                  </p:stCondLst>
                                  <p:childTnLst>
                                    <p:animScale>
                                      <p:cBhvr>
                                        <p:cTn id="11" dur="10" fill="hold"/>
                                        <p:tgtEl>
                                          <p:spTgt spid="21"/>
                                        </p:tgtEl>
                                      </p:cBhvr>
                                      <p:by x="1000" y="1000"/>
                                    </p:animScale>
                                  </p:childTnLst>
                                </p:cTn>
                              </p:par>
                              <p:par>
                                <p:cTn id="12" presetID="6" presetClass="emph" presetSubtype="0" decel="100000" fill="hold" grpId="3" nodeType="withEffect">
                                  <p:stCondLst>
                                    <p:cond delay="0"/>
                                  </p:stCondLst>
                                  <p:childTnLst>
                                    <p:animScale>
                                      <p:cBhvr>
                                        <p:cTn id="13" dur="1250" fill="hold"/>
                                        <p:tgtEl>
                                          <p:spTgt spid="21"/>
                                        </p:tgtEl>
                                      </p:cBhvr>
                                      <p:by x="9999000" y="9999000"/>
                                    </p:animScale>
                                  </p:childTnLst>
                                </p:cTn>
                              </p:par>
                              <p:par>
                                <p:cTn id="14" presetID="10" presetClass="entr" presetSubtype="0" fill="hold" grpId="0" nodeType="withEffect">
                                  <p:stCondLst>
                                    <p:cond delay="5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1" grpId="2" animBg="1"/>
      <p:bldP spid="21" grpId="3" animBg="1"/>
      <p:bldP spid="26" grpId="0"/>
    </p:bldLst>
  </p:timing>
</p:sld>
</file>

<file path=ppt/theme/theme1.xml><?xml version="1.0" encoding="utf-8"?>
<a:theme xmlns:a="http://schemas.openxmlformats.org/drawingml/2006/main" name="Blue theme 2015 16x9">
  <a:themeElements>
    <a:clrScheme name="Corprate Color Palette">
      <a:dk1>
        <a:srgbClr val="282828"/>
      </a:dk1>
      <a:lt1>
        <a:srgbClr val="FFFFFF"/>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0.xml><?xml version="1.0" encoding="utf-8"?>
<a:theme xmlns:a="http://schemas.openxmlformats.org/drawingml/2006/main" name="Cisco Combined Security Theme 2017 16x9">
  <a:themeElements>
    <a:clrScheme name="Umbrella Colors 100416">
      <a:dk1>
        <a:srgbClr val="333333"/>
      </a:dk1>
      <a:lt1>
        <a:srgbClr val="FFFFFF"/>
      </a:lt1>
      <a:dk2>
        <a:srgbClr val="666666"/>
      </a:dk2>
      <a:lt2>
        <a:srgbClr val="999999"/>
      </a:lt2>
      <a:accent1>
        <a:srgbClr val="049FD9"/>
      </a:accent1>
      <a:accent2>
        <a:srgbClr val="004BAF"/>
      </a:accent2>
      <a:accent3>
        <a:srgbClr val="652C89"/>
      </a:accent3>
      <a:accent4>
        <a:srgbClr val="C31230"/>
      </a:accent4>
      <a:accent5>
        <a:srgbClr val="F58024"/>
      </a:accent5>
      <a:accent6>
        <a:srgbClr val="46A040"/>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cap="rnd">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outerShdw blurRad="50800" dist="50800" dir="5400000" sx="95000" sy="95000" algn="ctr" rotWithShape="0">
            <a:srgbClr val="000000">
              <a:alpha val="43137"/>
            </a:srgbClr>
          </a:outerShdw>
        </a:effectLst>
      </a:spPr>
      <a:bodyPr wrap="none" rtlCol="0">
        <a:spAutoFit/>
      </a:bodyPr>
      <a:lstStyle>
        <a:defPPr>
          <a:spcAft>
            <a:spcPts val="0"/>
          </a:spcAft>
          <a:defRPr dirty="0" smtClean="0"/>
        </a:defPPr>
      </a:lstStyle>
    </a:txDef>
  </a:objectDefaults>
  <a:extraClrSchemeLst/>
  <a:extLst>
    <a:ext uri="{05A4C25C-085E-4340-85A3-A5531E510DB2}">
      <thm15:themeFamily xmlns:thm15="http://schemas.microsoft.com/office/thememl/2012/main" name="Presentation5" id="{FD292443-E7B1-0548-B967-A980988582B1}" vid="{630F9974-8C5E-9441-86C7-2D461BC4097D}"/>
    </a:ext>
  </a:extLst>
</a:theme>
</file>

<file path=ppt/theme/theme11.xml><?xml version="1.0" encoding="utf-8"?>
<a:theme xmlns:a="http://schemas.openxmlformats.org/drawingml/2006/main" name="2_Umbrella Theme 2016 16x9">
  <a:themeElements>
    <a:clrScheme name="Umbrella Colors 100416">
      <a:dk1>
        <a:srgbClr val="333333"/>
      </a:dk1>
      <a:lt1>
        <a:srgbClr val="FFFFFF"/>
      </a:lt1>
      <a:dk2>
        <a:srgbClr val="666666"/>
      </a:dk2>
      <a:lt2>
        <a:srgbClr val="999999"/>
      </a:lt2>
      <a:accent1>
        <a:srgbClr val="049FD9"/>
      </a:accent1>
      <a:accent2>
        <a:srgbClr val="004BAF"/>
      </a:accent2>
      <a:accent3>
        <a:srgbClr val="652C89"/>
      </a:accent3>
      <a:accent4>
        <a:srgbClr val="C31230"/>
      </a:accent4>
      <a:accent5>
        <a:srgbClr val="F58024"/>
      </a:accent5>
      <a:accent6>
        <a:srgbClr val="46A040"/>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cap="rnd">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outerShdw blurRad="50800" dist="50800" dir="5400000" sx="95000" sy="95000" algn="ctr" rotWithShape="0">
            <a:srgbClr val="000000">
              <a:alpha val="43137"/>
            </a:srgbClr>
          </a:outerShdw>
        </a:effectLst>
      </a:spPr>
      <a:bodyPr wrap="none" rtlCol="0">
        <a:spAutoFit/>
      </a:bodyPr>
      <a:lstStyle>
        <a:defPPr>
          <a:spcAft>
            <a:spcPts val="0"/>
          </a:spcAft>
          <a:defRPr dirty="0" smtClean="0"/>
        </a:defPPr>
      </a:lstStyle>
    </a:txDef>
  </a:objectDefaults>
  <a:extraClrSchemeLst/>
  <a:extLst>
    <a:ext uri="{05A4C25C-085E-4340-85A3-A5531E510DB2}">
      <thm15:themeFamily xmlns:thm15="http://schemas.microsoft.com/office/thememl/2012/main" name="Cisco Umbrella Theme 2016 16x9" id="{EC3AB42E-C587-E04B-B12D-98FF6FAA655B}" vid="{6D1C5B95-9BD0-9E44-B9BA-6031DE8B5E48}"/>
    </a:ext>
  </a:extLst>
</a:theme>
</file>

<file path=ppt/theme/theme12.xml><?xml version="1.0" encoding="utf-8"?>
<a:theme xmlns:a="http://schemas.openxmlformats.org/drawingml/2006/main" name="7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メイリオ">
      <a:majorFont>
        <a:latin typeface="CiscoSansTT ExtraLight"/>
        <a:ea typeface="メイリオ"/>
        <a:cs typeface=""/>
      </a:majorFont>
      <a:minorFont>
        <a:latin typeface="CiscoSansTT 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3_Umbrella Theme 2016 16x9">
  <a:themeElements>
    <a:clrScheme name="Umbrella Colors 100416">
      <a:dk1>
        <a:srgbClr val="333333"/>
      </a:dk1>
      <a:lt1>
        <a:srgbClr val="FFFFFF"/>
      </a:lt1>
      <a:dk2>
        <a:srgbClr val="666666"/>
      </a:dk2>
      <a:lt2>
        <a:srgbClr val="999999"/>
      </a:lt2>
      <a:accent1>
        <a:srgbClr val="049FD9"/>
      </a:accent1>
      <a:accent2>
        <a:srgbClr val="004BAF"/>
      </a:accent2>
      <a:accent3>
        <a:srgbClr val="652C89"/>
      </a:accent3>
      <a:accent4>
        <a:srgbClr val="C31230"/>
      </a:accent4>
      <a:accent5>
        <a:srgbClr val="F58024"/>
      </a:accent5>
      <a:accent6>
        <a:srgbClr val="46A040"/>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cap="rnd">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outerShdw blurRad="50800" dist="50800" dir="5400000" sx="95000" sy="95000" algn="ctr" rotWithShape="0">
            <a:srgbClr val="000000">
              <a:alpha val="43137"/>
            </a:srgbClr>
          </a:outerShdw>
        </a:effectLst>
      </a:spPr>
      <a:bodyPr wrap="none" rtlCol="0">
        <a:spAutoFit/>
      </a:bodyPr>
      <a:lstStyle>
        <a:defPPr>
          <a:spcAft>
            <a:spcPts val="0"/>
          </a:spcAft>
          <a:defRPr dirty="0" smtClean="0"/>
        </a:defPPr>
      </a:lstStyle>
    </a:txDef>
  </a:objectDefaults>
  <a:extraClrSchemeLst/>
  <a:extLst>
    <a:ext uri="{05A4C25C-085E-4340-85A3-A5531E510DB2}">
      <thm15:themeFamily xmlns:thm15="http://schemas.microsoft.com/office/thememl/2012/main" name="Cisco Umbrella Theme 2016 16x9" id="{EC3AB42E-C587-E04B-B12D-98FF6FAA655B}" vid="{6D1C5B95-9BD0-9E44-B9BA-6031DE8B5E48}"/>
    </a:ext>
  </a:extLst>
</a:theme>
</file>

<file path=ppt/theme/theme14.xml><?xml version="1.0" encoding="utf-8"?>
<a:theme xmlns:a="http://schemas.openxmlformats.org/drawingml/2006/main" name="2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メイリオ">
      <a:majorFont>
        <a:latin typeface="CiscoSansTT ExtraLight"/>
        <a:ea typeface="メイリオ"/>
        <a:cs typeface=""/>
      </a:majorFont>
      <a:minorFont>
        <a:latin typeface="CiscoSansTT 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5.xml><?xml version="1.0" encoding="utf-8"?>
<a:theme xmlns:a="http://schemas.openxmlformats.org/drawingml/2006/main" name="4_Umbrella Theme 2016 16x9">
  <a:themeElements>
    <a:clrScheme name="Umbrella Colors 100416">
      <a:dk1>
        <a:srgbClr val="333333"/>
      </a:dk1>
      <a:lt1>
        <a:srgbClr val="FFFFFF"/>
      </a:lt1>
      <a:dk2>
        <a:srgbClr val="666666"/>
      </a:dk2>
      <a:lt2>
        <a:srgbClr val="999999"/>
      </a:lt2>
      <a:accent1>
        <a:srgbClr val="049FD9"/>
      </a:accent1>
      <a:accent2>
        <a:srgbClr val="004BAF"/>
      </a:accent2>
      <a:accent3>
        <a:srgbClr val="652C89"/>
      </a:accent3>
      <a:accent4>
        <a:srgbClr val="C31230"/>
      </a:accent4>
      <a:accent5>
        <a:srgbClr val="F58024"/>
      </a:accent5>
      <a:accent6>
        <a:srgbClr val="46A040"/>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cap="rnd">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outerShdw blurRad="50800" dist="50800" dir="5400000" sx="95000" sy="95000" algn="ctr" rotWithShape="0">
            <a:srgbClr val="000000">
              <a:alpha val="43137"/>
            </a:srgbClr>
          </a:outerShdw>
        </a:effectLst>
      </a:spPr>
      <a:bodyPr wrap="none" rtlCol="0">
        <a:spAutoFit/>
      </a:bodyPr>
      <a:lstStyle>
        <a:defPPr>
          <a:spcAft>
            <a:spcPts val="0"/>
          </a:spcAft>
          <a:defRPr dirty="0" smtClean="0"/>
        </a:defPPr>
      </a:lstStyle>
    </a:txDef>
  </a:objectDefaults>
  <a:extraClrSchemeLst/>
  <a:extLst>
    <a:ext uri="{05A4C25C-085E-4340-85A3-A5531E510DB2}">
      <thm15:themeFamily xmlns:thm15="http://schemas.microsoft.com/office/thememl/2012/main" name="Cisco Umbrella Theme 2016 16x9" id="{EC3AB42E-C587-E04B-B12D-98FF6FAA655B}" vid="{6D1C5B95-9BD0-9E44-B9BA-6031DE8B5E48}"/>
    </a:ext>
  </a:extLst>
</a:theme>
</file>

<file path=ppt/theme/theme16.xml><?xml version="1.0" encoding="utf-8"?>
<a:theme xmlns:a="http://schemas.openxmlformats.org/drawingml/2006/main" name="3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17.xml><?xml version="1.0" encoding="utf-8"?>
<a:theme xmlns:a="http://schemas.openxmlformats.org/drawingml/2006/main" name="4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18.xml><?xml version="1.0" encoding="utf-8"?>
<a:theme xmlns:a="http://schemas.openxmlformats.org/drawingml/2006/main" name="5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02ACBE"/>
            </a:gs>
            <a:gs pos="100000">
              <a:srgbClr val="09C8EE"/>
            </a:gs>
          </a:gsLst>
          <a:lin ang="168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6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メイリオ">
      <a:majorFont>
        <a:latin typeface="CiscoSansTT ExtraLight"/>
        <a:ea typeface="メイリオ"/>
        <a:cs typeface=""/>
      </a:majorFont>
      <a:minorFont>
        <a:latin typeface="CiscoSansTT 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6.xml><?xml version="1.0" encoding="utf-8"?>
<a:theme xmlns:a="http://schemas.openxmlformats.org/drawingml/2006/main" name="1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7.xml><?xml version="1.0" encoding="utf-8"?>
<a:theme xmlns:a="http://schemas.openxmlformats.org/drawingml/2006/main" name="2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8.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9.xml><?xml version="1.0" encoding="utf-8"?>
<a:theme xmlns:a="http://schemas.openxmlformats.org/drawingml/2006/main" name="1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
  <TotalTime>87993</TotalTime>
  <Words>4469</Words>
  <Application>Microsoft Macintosh PowerPoint</Application>
  <PresentationFormat>画面に合わせる (16:9)</PresentationFormat>
  <Paragraphs>1130</Paragraphs>
  <Slides>72</Slides>
  <Notes>45</Notes>
  <HiddenSlides>0</HiddenSlides>
  <MMClips>0</MMClips>
  <ScaleCrop>false</ScaleCrop>
  <HeadingPairs>
    <vt:vector size="6" baseType="variant">
      <vt:variant>
        <vt:lpstr>使用されているフォント</vt:lpstr>
      </vt:variant>
      <vt:variant>
        <vt:i4>25</vt:i4>
      </vt:variant>
      <vt:variant>
        <vt:lpstr>テーマ</vt:lpstr>
      </vt:variant>
      <vt:variant>
        <vt:i4>18</vt:i4>
      </vt:variant>
      <vt:variant>
        <vt:lpstr>スライド タイトル</vt:lpstr>
      </vt:variant>
      <vt:variant>
        <vt:i4>72</vt:i4>
      </vt:variant>
    </vt:vector>
  </HeadingPairs>
  <TitlesOfParts>
    <vt:vector size="115" baseType="lpstr">
      <vt:lpstr>.AppleSystemUIFont</vt:lpstr>
      <vt:lpstr>Arial MT Std Light</vt:lpstr>
      <vt:lpstr>Broadway</vt:lpstr>
      <vt:lpstr>Calibri</vt:lpstr>
      <vt:lpstr>Ciscolight</vt:lpstr>
      <vt:lpstr>CiscoSans</vt:lpstr>
      <vt:lpstr>CiscoSans ExtraLight</vt:lpstr>
      <vt:lpstr>CiscoSans Thin</vt:lpstr>
      <vt:lpstr>CiscoSansTT ExtraLight</vt:lpstr>
      <vt:lpstr>CiscoSansTT Light</vt:lpstr>
      <vt:lpstr>CiscoSansTT Thin</vt:lpstr>
      <vt:lpstr>Exo 2 Light</vt:lpstr>
      <vt:lpstr>Helvetica</vt:lpstr>
      <vt:lpstr>Hiragino Maru Gothic ProN W4</vt:lpstr>
      <vt:lpstr>Mangal</vt:lpstr>
      <vt:lpstr>Meiryo</vt:lpstr>
      <vt:lpstr>MS PGothic</vt:lpstr>
      <vt:lpstr>ＭＳ Ｐゴシック</vt:lpstr>
      <vt:lpstr>ＭＳ ゴシック</vt:lpstr>
      <vt:lpstr>Times New Roman</vt:lpstr>
      <vt:lpstr>Tipo de letra del sistema Fina</vt:lpstr>
      <vt:lpstr>Wingdings</vt:lpstr>
      <vt:lpstr>メイリオ</vt:lpstr>
      <vt:lpstr>游ゴシック</vt:lpstr>
      <vt:lpstr>Arial</vt:lpstr>
      <vt:lpstr>Blue theme 2015 16x9</vt:lpstr>
      <vt:lpstr>Office Theme</vt:lpstr>
      <vt:lpstr>Blue theme 2014 16x9</vt:lpstr>
      <vt:lpstr>6_Blue theme 2014 16x9</vt:lpstr>
      <vt:lpstr>Blue theme 2016 16x9</vt:lpstr>
      <vt:lpstr>1_Blue theme 2016 16x9</vt:lpstr>
      <vt:lpstr>2_Blue theme 2016 16x9</vt:lpstr>
      <vt:lpstr>1_Blue theme 2015 16x9</vt:lpstr>
      <vt:lpstr>1_Blue theme 2014 16x9</vt:lpstr>
      <vt:lpstr>Cisco Combined Security Theme 2017 16x9</vt:lpstr>
      <vt:lpstr>2_Umbrella Theme 2016 16x9</vt:lpstr>
      <vt:lpstr>7_Blue theme 2014 16x9</vt:lpstr>
      <vt:lpstr>3_Umbrella Theme 2016 16x9</vt:lpstr>
      <vt:lpstr>2_Blue theme 2014 16x9</vt:lpstr>
      <vt:lpstr>4_Umbrella Theme 2016 16x9</vt:lpstr>
      <vt:lpstr>3_Blue theme 2016 16x9</vt:lpstr>
      <vt:lpstr>4_Blue theme 2016 16x9</vt:lpstr>
      <vt:lpstr>5_Blue theme 2016 16x9</vt:lpstr>
      <vt:lpstr>PowerPoint プレゼンテーション</vt:lpstr>
      <vt:lpstr>PowerPoint プレゼンテーション</vt:lpstr>
      <vt:lpstr>Cisco Spark 概要機能</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Cisco Startシリーズ アクセス スイッチ</vt:lpstr>
      <vt:lpstr>Cisco Start シリーズ 中堅・中小企業のお客様、及びに小規模拠点に最適な製品ポートフォリオ</vt:lpstr>
      <vt:lpstr>本日お話する内容</vt:lpstr>
      <vt:lpstr>Cisco アクセス スイッチ製品群</vt:lpstr>
      <vt:lpstr>Cisco アクセス スイッチ 製品群 オンプレミス製品</vt:lpstr>
      <vt:lpstr>Cisco L2 マネージド アクセス スイッチ</vt:lpstr>
      <vt:lpstr>せっかくのスイッチ提案、ぜひアップセルを！</vt:lpstr>
      <vt:lpstr>アクセス スイッチ製品ラインアップ</vt:lpstr>
      <vt:lpstr>Cisco 8ポート アクセス レイヤ スイッチ</vt:lpstr>
      <vt:lpstr>Cisco 16ポート アクセス レイヤ スイッチ</vt:lpstr>
      <vt:lpstr>Cisco 24ポート アクセス レイヤ スイッチ</vt:lpstr>
      <vt:lpstr>Cisco 48ポート アクセス レイヤ スイッチ</vt:lpstr>
      <vt:lpstr>PowerPoint プレゼンテーション</vt:lpstr>
      <vt:lpstr>Cisco Startシリーズ アクセス ポイント</vt:lpstr>
      <vt:lpstr>本日お話する内容</vt:lpstr>
      <vt:lpstr>Cisco アクセス ポイント製品群</vt:lpstr>
      <vt:lpstr>Cisco Merakiシリーズ</vt:lpstr>
      <vt:lpstr>Cisco アクセス ポイント 製品群 オンプレミス製品</vt:lpstr>
      <vt:lpstr>WAP150 (Wireless Access Point)</vt:lpstr>
      <vt:lpstr>新製品の追加</vt:lpstr>
      <vt:lpstr>Cisco Aironet シリーズ アクセスポイント 製品群</vt:lpstr>
      <vt:lpstr>PowerPoint プレゼンテーション</vt:lpstr>
      <vt:lpstr>Cisco 無線製品比較ガイド</vt:lpstr>
      <vt:lpstr>シスコ ワイヤレスLAN セレクト ガイド</vt:lpstr>
      <vt:lpstr>シスコ ワイヤレスLAN セレクト ガイド</vt:lpstr>
      <vt:lpstr>PowerPoint プレゼンテーション</vt:lpstr>
      <vt:lpstr>シスコ   「セキュアDNSサービス Umbrella」ご紹介</vt:lpstr>
      <vt:lpstr>働き方改革</vt:lpstr>
      <vt:lpstr>これまでとは異なるリスクが発生</vt:lpstr>
      <vt:lpstr>クラウド型のインターネット セキュリティ</vt:lpstr>
      <vt:lpstr>DNSによる保護は、有効であり重要</vt:lpstr>
      <vt:lpstr>Umbrella は全てのポートが保護対象</vt:lpstr>
      <vt:lpstr>インターネット基盤に構築されたエンフォースメント</vt:lpstr>
      <vt:lpstr>SWG: SecureWebGateway の問題点を解決する SIG: Secure Internet Gateway</vt:lpstr>
      <vt:lpstr>社内ネットワークのデバイスを保護する最もシンプルな 方法</vt:lpstr>
      <vt:lpstr>Cisco  Umbrella</vt:lpstr>
      <vt:lpstr>設定画面</vt:lpstr>
      <vt:lpstr>DNSチェック カテゴリー</vt:lpstr>
      <vt:lpstr>カテゴリー フィルター</vt:lpstr>
      <vt:lpstr>レポート機能: 基本レポート</vt:lpstr>
      <vt:lpstr>レポート機能: 高度なレポート</vt:lpstr>
      <vt:lpstr>Cisco Umbrella 場所を問わず、安全なインターネット接続を</vt:lpstr>
      <vt:lpstr>PowerPoint プレゼンテーション</vt:lpstr>
      <vt:lpstr>パッケージ比較</vt:lpstr>
      <vt:lpstr>用語集１</vt:lpstr>
      <vt:lpstr>用語集２</vt:lpstr>
      <vt:lpstr>オーダー方法</vt:lpstr>
      <vt:lpstr>セールス コンテンツ</vt:lpstr>
      <vt:lpstr>PowerPoint プレゼンテーション</vt:lpstr>
    </vt:vector>
  </TitlesOfParts>
  <Company>NDS Limited</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spius@cisco.com</dc:creator>
  <cp:lastModifiedBy>Microsoft Office ユーザー</cp:lastModifiedBy>
  <cp:revision>1005</cp:revision>
  <cp:lastPrinted>2016-04-29T20:31:14Z</cp:lastPrinted>
  <dcterms:created xsi:type="dcterms:W3CDTF">2014-07-09T19:55:36Z</dcterms:created>
  <dcterms:modified xsi:type="dcterms:W3CDTF">2017-10-17T09:35:08Z</dcterms:modified>
</cp:coreProperties>
</file>