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6" r:id="rId1"/>
  </p:sldMasterIdLst>
  <p:notesMasterIdLst>
    <p:notesMasterId r:id="rId43"/>
  </p:notesMasterIdLst>
  <p:handoutMasterIdLst>
    <p:handoutMasterId r:id="rId44"/>
  </p:handoutMasterIdLst>
  <p:sldIdLst>
    <p:sldId id="306" r:id="rId2"/>
    <p:sldId id="338" r:id="rId3"/>
    <p:sldId id="476" r:id="rId4"/>
    <p:sldId id="475" r:id="rId5"/>
    <p:sldId id="513" r:id="rId6"/>
    <p:sldId id="427" r:id="rId7"/>
    <p:sldId id="351" r:id="rId8"/>
    <p:sldId id="376" r:id="rId9"/>
    <p:sldId id="355" r:id="rId10"/>
    <p:sldId id="535" r:id="rId11"/>
    <p:sldId id="481" r:id="rId12"/>
    <p:sldId id="483" r:id="rId13"/>
    <p:sldId id="378" r:id="rId14"/>
    <p:sldId id="358" r:id="rId15"/>
    <p:sldId id="359" r:id="rId16"/>
    <p:sldId id="356" r:id="rId17"/>
    <p:sldId id="493" r:id="rId18"/>
    <p:sldId id="495" r:id="rId19"/>
    <p:sldId id="497" r:id="rId20"/>
    <p:sldId id="538" r:id="rId21"/>
    <p:sldId id="539" r:id="rId22"/>
    <p:sldId id="489" r:id="rId23"/>
    <p:sldId id="380" r:id="rId24"/>
    <p:sldId id="487" r:id="rId25"/>
    <p:sldId id="494" r:id="rId26"/>
    <p:sldId id="488" r:id="rId27"/>
    <p:sldId id="501" r:id="rId28"/>
    <p:sldId id="529" r:id="rId29"/>
    <p:sldId id="502" r:id="rId30"/>
    <p:sldId id="503" r:id="rId31"/>
    <p:sldId id="507" r:id="rId32"/>
    <p:sldId id="505" r:id="rId33"/>
    <p:sldId id="508" r:id="rId34"/>
    <p:sldId id="509" r:id="rId35"/>
    <p:sldId id="377" r:id="rId36"/>
    <p:sldId id="520" r:id="rId37"/>
    <p:sldId id="521" r:id="rId38"/>
    <p:sldId id="524" r:id="rId39"/>
    <p:sldId id="412" r:id="rId40"/>
    <p:sldId id="414" r:id="rId41"/>
    <p:sldId id="415" r:id="rId42"/>
  </p:sldIdLst>
  <p:sldSz cx="12188825" cy="6858000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1pPr>
    <a:lvl2pPr marL="45701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2pPr>
    <a:lvl3pPr marL="91403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3pPr>
    <a:lvl4pPr marL="1371051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4pPr>
    <a:lvl5pPr marL="182806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5pPr>
    <a:lvl6pPr marL="2285082" algn="l" defTabSz="914031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6pPr>
    <a:lvl7pPr marL="2742097" algn="l" defTabSz="914031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7pPr>
    <a:lvl8pPr marL="3199115" algn="l" defTabSz="914031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8pPr>
    <a:lvl9pPr marL="3656130" algn="l" defTabSz="914031" rtl="0" eaLnBrk="1" latinLnBrk="0" hangingPunct="1">
      <a:defRPr kern="1200">
        <a:solidFill>
          <a:schemeClr val="tx1"/>
        </a:solidFill>
        <a:latin typeface="Arial" charset="0"/>
        <a:ea typeface="MS PGothic" pitchFamily="34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AB200"/>
    <a:srgbClr val="FFFFFF"/>
    <a:srgbClr val="FF99FF"/>
    <a:srgbClr val="08252E"/>
    <a:srgbClr val="A630A6"/>
    <a:srgbClr val="419FBD"/>
    <a:srgbClr val="7F7F7F"/>
    <a:srgbClr val="F68B1F"/>
    <a:srgbClr val="96CA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41" autoAdjust="0"/>
    <p:restoredTop sz="86562" autoAdjust="0"/>
  </p:normalViewPr>
  <p:slideViewPr>
    <p:cSldViewPr snapToGrid="0">
      <p:cViewPr varScale="1">
        <p:scale>
          <a:sx n="61" d="100"/>
          <a:sy n="61" d="100"/>
        </p:scale>
        <p:origin x="-960" y="-78"/>
      </p:cViewPr>
      <p:guideLst>
        <p:guide orient="horz"/>
        <p:guide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>
      <p:cViewPr varScale="1">
        <p:scale>
          <a:sx n="86" d="100"/>
          <a:sy n="86" d="100"/>
        </p:scale>
        <p:origin x="-3894" y="-96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3407F42-A2EC-0246-B669-66B2CDBA4192}" type="doc">
      <dgm:prSet loTypeId="urn:microsoft.com/office/officeart/2005/8/layout/cycle6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5472E53-D6DC-EB4F-BCF0-19A9EB172BE9}">
      <dgm:prSet phldrT="[Text]" custT="1"/>
      <dgm:spPr>
        <a:solidFill>
          <a:schemeClr val="accent5">
            <a:lumMod val="50000"/>
          </a:schemeClr>
        </a:solidFill>
        <a:ln w="25400">
          <a:noFill/>
        </a:ln>
      </dgm:spPr>
      <dgm:t>
        <a:bodyPr/>
        <a:lstStyle/>
        <a:p>
          <a:r>
            <a:rPr lang="en-US" sz="1000" dirty="0" smtClean="0"/>
            <a:t>Fault Management</a:t>
          </a:r>
          <a:endParaRPr lang="en-US" sz="1000" dirty="0"/>
        </a:p>
      </dgm:t>
    </dgm:pt>
    <dgm:pt modelId="{B957F97A-CDF0-1B4A-9BF2-8B6DDD268D40}" type="parTrans" cxnId="{F08E9A0B-BBF1-BE41-A1B0-378A1605510D}">
      <dgm:prSet/>
      <dgm:spPr/>
      <dgm:t>
        <a:bodyPr/>
        <a:lstStyle/>
        <a:p>
          <a:endParaRPr lang="en-US" sz="1000"/>
        </a:p>
      </dgm:t>
    </dgm:pt>
    <dgm:pt modelId="{D3205542-D589-4A45-80F5-4191952E18AB}" type="sibTrans" cxnId="{F08E9A0B-BBF1-BE41-A1B0-378A1605510D}">
      <dgm:prSet/>
      <dgm:spPr/>
      <dgm:t>
        <a:bodyPr/>
        <a:lstStyle/>
        <a:p>
          <a:endParaRPr lang="en-US" sz="1000"/>
        </a:p>
      </dgm:t>
    </dgm:pt>
    <dgm:pt modelId="{7842CB47-B4FD-2F40-B4EA-E24791B2A8F9}">
      <dgm:prSet phldrT="[Text]" custT="1"/>
      <dgm:spPr>
        <a:solidFill>
          <a:schemeClr val="accent5">
            <a:lumMod val="50000"/>
          </a:schemeClr>
        </a:solidFill>
        <a:ln w="25400">
          <a:noFill/>
        </a:ln>
      </dgm:spPr>
      <dgm:t>
        <a:bodyPr/>
        <a:lstStyle/>
        <a:p>
          <a:r>
            <a:rPr lang="en-US" sz="1000" dirty="0" smtClean="0"/>
            <a:t>Performance Monitoring</a:t>
          </a:r>
          <a:endParaRPr lang="en-US" sz="1000" dirty="0"/>
        </a:p>
      </dgm:t>
    </dgm:pt>
    <dgm:pt modelId="{9E7D5247-BF99-AE4D-92EB-543FE4ADEAC2}" type="parTrans" cxnId="{74A41807-DB66-D847-8A64-F4872273E9DD}">
      <dgm:prSet/>
      <dgm:spPr/>
      <dgm:t>
        <a:bodyPr/>
        <a:lstStyle/>
        <a:p>
          <a:endParaRPr lang="en-US" sz="1000"/>
        </a:p>
      </dgm:t>
    </dgm:pt>
    <dgm:pt modelId="{F473907C-52FC-F046-9835-2A80A6005862}" type="sibTrans" cxnId="{74A41807-DB66-D847-8A64-F4872273E9DD}">
      <dgm:prSet/>
      <dgm:spPr/>
      <dgm:t>
        <a:bodyPr/>
        <a:lstStyle/>
        <a:p>
          <a:endParaRPr lang="en-US" sz="1000"/>
        </a:p>
      </dgm:t>
    </dgm:pt>
    <dgm:pt modelId="{601FA3CA-9DF7-6245-BA79-D24243AFBD90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000" dirty="0" smtClean="0"/>
            <a:t>Capacity Planning &amp; Forecasting</a:t>
          </a:r>
          <a:endParaRPr lang="en-US" sz="1000" dirty="0"/>
        </a:p>
      </dgm:t>
    </dgm:pt>
    <dgm:pt modelId="{769153DB-5EE2-504A-90A6-72E9F136A294}" type="parTrans" cxnId="{9A0C7A5D-8FB8-5D47-B86C-69DC1C2BA5A8}">
      <dgm:prSet/>
      <dgm:spPr/>
      <dgm:t>
        <a:bodyPr/>
        <a:lstStyle/>
        <a:p>
          <a:endParaRPr lang="en-US" sz="1000"/>
        </a:p>
      </dgm:t>
    </dgm:pt>
    <dgm:pt modelId="{8D486172-A17F-FD43-84C3-B5937328E3E1}" type="sibTrans" cxnId="{9A0C7A5D-8FB8-5D47-B86C-69DC1C2BA5A8}">
      <dgm:prSet/>
      <dgm:spPr/>
      <dgm:t>
        <a:bodyPr/>
        <a:lstStyle/>
        <a:p>
          <a:endParaRPr lang="en-US" sz="1000"/>
        </a:p>
      </dgm:t>
    </dgm:pt>
    <dgm:pt modelId="{9B7D19A8-DA37-574A-B46C-2678A6EDABC8}">
      <dgm:prSet phldrT="[Text]" custT="1"/>
      <dgm:spPr>
        <a:solidFill>
          <a:schemeClr val="accent5">
            <a:lumMod val="50000"/>
          </a:schemeClr>
        </a:solidFill>
        <a:ln w="25400">
          <a:noFill/>
        </a:ln>
      </dgm:spPr>
      <dgm:t>
        <a:bodyPr/>
        <a:lstStyle/>
        <a:p>
          <a:r>
            <a:rPr lang="en-US" sz="1000" dirty="0" smtClean="0"/>
            <a:t>Optimization/Placement</a:t>
          </a:r>
          <a:endParaRPr lang="en-US" sz="1000" dirty="0"/>
        </a:p>
      </dgm:t>
    </dgm:pt>
    <dgm:pt modelId="{0819E13D-10AF-DD49-AF2F-E6B065BC7255}" type="parTrans" cxnId="{08BA868D-5CCB-504D-B0E5-42A43A421776}">
      <dgm:prSet/>
      <dgm:spPr/>
      <dgm:t>
        <a:bodyPr/>
        <a:lstStyle/>
        <a:p>
          <a:endParaRPr lang="en-US" sz="1000"/>
        </a:p>
      </dgm:t>
    </dgm:pt>
    <dgm:pt modelId="{FF172826-3184-F24F-B3BD-1F5C9700C917}" type="sibTrans" cxnId="{08BA868D-5CCB-504D-B0E5-42A43A421776}">
      <dgm:prSet/>
      <dgm:spPr/>
      <dgm:t>
        <a:bodyPr/>
        <a:lstStyle/>
        <a:p>
          <a:endParaRPr lang="en-US" sz="1000"/>
        </a:p>
      </dgm:t>
    </dgm:pt>
    <dgm:pt modelId="{592EEA85-CC43-6645-9224-85710A14402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000" dirty="0" smtClean="0"/>
            <a:t>Predictive Analysis</a:t>
          </a:r>
          <a:endParaRPr lang="en-US" sz="1000" dirty="0"/>
        </a:p>
      </dgm:t>
    </dgm:pt>
    <dgm:pt modelId="{B032167D-2C40-7545-A4DB-D97CF9866E2B}" type="parTrans" cxnId="{4A844C9F-A9B5-0E4F-9C66-3181DFDAFE65}">
      <dgm:prSet/>
      <dgm:spPr/>
      <dgm:t>
        <a:bodyPr/>
        <a:lstStyle/>
        <a:p>
          <a:endParaRPr lang="en-US" sz="1000"/>
        </a:p>
      </dgm:t>
    </dgm:pt>
    <dgm:pt modelId="{655BB398-CD8F-7E45-9719-CC5F2DEFDB61}" type="sibTrans" cxnId="{4A844C9F-A9B5-0E4F-9C66-3181DFDAFE65}">
      <dgm:prSet/>
      <dgm:spPr/>
      <dgm:t>
        <a:bodyPr/>
        <a:lstStyle/>
        <a:p>
          <a:endParaRPr lang="en-US" sz="1000"/>
        </a:p>
      </dgm:t>
    </dgm:pt>
    <dgm:pt modelId="{F894FC0B-BEFC-9542-A8FD-D68C9DAB107A}">
      <dgm:prSet phldrT="[Text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-US" sz="1000" dirty="0" smtClean="0"/>
            <a:t>Root Cause Analysis</a:t>
          </a:r>
          <a:endParaRPr lang="en-US" sz="1000" dirty="0"/>
        </a:p>
      </dgm:t>
    </dgm:pt>
    <dgm:pt modelId="{072DB80A-73CB-0E48-BDCF-561B45F781F4}" type="parTrans" cxnId="{5F07A02A-9297-1B4E-9862-CB4DE0EA768D}">
      <dgm:prSet/>
      <dgm:spPr/>
      <dgm:t>
        <a:bodyPr/>
        <a:lstStyle/>
        <a:p>
          <a:endParaRPr lang="en-US" sz="1000"/>
        </a:p>
      </dgm:t>
    </dgm:pt>
    <dgm:pt modelId="{8183D0C2-1E61-7A42-A8FE-9A76E97FD99F}" type="sibTrans" cxnId="{5F07A02A-9297-1B4E-9862-CB4DE0EA768D}">
      <dgm:prSet/>
      <dgm:spPr/>
      <dgm:t>
        <a:bodyPr/>
        <a:lstStyle/>
        <a:p>
          <a:endParaRPr lang="en-US" sz="1000"/>
        </a:p>
      </dgm:t>
    </dgm:pt>
    <dgm:pt modelId="{B4DAD617-33BA-004B-BAFE-BC362D8F920D}" type="pres">
      <dgm:prSet presAssocID="{53407F42-A2EC-0246-B669-66B2CDBA4192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958AAAA-8EC0-AD4E-AA56-24825397C105}" type="pres">
      <dgm:prSet presAssocID="{A5472E53-D6DC-EB4F-BCF0-19A9EB172BE9}" presName="node" presStyleLbl="node1" presStyleIdx="0" presStyleCnt="6" custScaleX="11303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CC7BFB-7B9E-134A-A876-FBC412200143}" type="pres">
      <dgm:prSet presAssocID="{A5472E53-D6DC-EB4F-BCF0-19A9EB172BE9}" presName="spNode" presStyleCnt="0"/>
      <dgm:spPr/>
    </dgm:pt>
    <dgm:pt modelId="{870C4158-D838-B74D-ADB9-66B102510911}" type="pres">
      <dgm:prSet presAssocID="{D3205542-D589-4A45-80F5-4191952E18AB}" presName="sibTrans" presStyleLbl="sibTrans1D1" presStyleIdx="0" presStyleCnt="6"/>
      <dgm:spPr/>
      <dgm:t>
        <a:bodyPr/>
        <a:lstStyle/>
        <a:p>
          <a:endParaRPr lang="en-US"/>
        </a:p>
      </dgm:t>
    </dgm:pt>
    <dgm:pt modelId="{99D96F5A-778F-C14D-82A2-FBCC6C445589}" type="pres">
      <dgm:prSet presAssocID="{7842CB47-B4FD-2F40-B4EA-E24791B2A8F9}" presName="node" presStyleLbl="node1" presStyleIdx="1" presStyleCnt="6" custScaleX="11064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91E9B4-CB5A-A047-B450-2E9B6702A6DA}" type="pres">
      <dgm:prSet presAssocID="{7842CB47-B4FD-2F40-B4EA-E24791B2A8F9}" presName="spNode" presStyleCnt="0"/>
      <dgm:spPr/>
    </dgm:pt>
    <dgm:pt modelId="{E5B78992-DDF3-2A43-80BB-16A97D79F513}" type="pres">
      <dgm:prSet presAssocID="{F473907C-52FC-F046-9835-2A80A6005862}" presName="sibTrans" presStyleLbl="sibTrans1D1" presStyleIdx="1" presStyleCnt="6"/>
      <dgm:spPr/>
      <dgm:t>
        <a:bodyPr/>
        <a:lstStyle/>
        <a:p>
          <a:endParaRPr lang="en-US"/>
        </a:p>
      </dgm:t>
    </dgm:pt>
    <dgm:pt modelId="{ED31A1CE-EA7D-1B4E-BFF8-BF84D489ECB0}" type="pres">
      <dgm:prSet presAssocID="{F894FC0B-BEFC-9542-A8FD-D68C9DAB107A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3AB6091-DB18-124F-9EF2-60E5E0977011}" type="pres">
      <dgm:prSet presAssocID="{F894FC0B-BEFC-9542-A8FD-D68C9DAB107A}" presName="spNode" presStyleCnt="0"/>
      <dgm:spPr/>
    </dgm:pt>
    <dgm:pt modelId="{28BAFADE-1CEF-F349-AC03-1C6C7FDCD660}" type="pres">
      <dgm:prSet presAssocID="{8183D0C2-1E61-7A42-A8FE-9A76E97FD99F}" presName="sibTrans" presStyleLbl="sibTrans1D1" presStyleIdx="2" presStyleCnt="6"/>
      <dgm:spPr/>
      <dgm:t>
        <a:bodyPr/>
        <a:lstStyle/>
        <a:p>
          <a:endParaRPr lang="en-US"/>
        </a:p>
      </dgm:t>
    </dgm:pt>
    <dgm:pt modelId="{6D482827-C0C2-124A-B26A-58EBCC9D9DF5}" type="pres">
      <dgm:prSet presAssocID="{601FA3CA-9DF7-6245-BA79-D24243AFBD90}" presName="node" presStyleLbl="node1" presStyleIdx="3" presStyleCnt="6" custScaleX="11044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3B76AED-6918-DF44-B678-08E1A4286C83}" type="pres">
      <dgm:prSet presAssocID="{601FA3CA-9DF7-6245-BA79-D24243AFBD90}" presName="spNode" presStyleCnt="0"/>
      <dgm:spPr/>
    </dgm:pt>
    <dgm:pt modelId="{A3F7359F-0CFE-274E-BA53-3BA47AC59357}" type="pres">
      <dgm:prSet presAssocID="{8D486172-A17F-FD43-84C3-B5937328E3E1}" presName="sibTrans" presStyleLbl="sibTrans1D1" presStyleIdx="3" presStyleCnt="6"/>
      <dgm:spPr/>
      <dgm:t>
        <a:bodyPr/>
        <a:lstStyle/>
        <a:p>
          <a:endParaRPr lang="en-US"/>
        </a:p>
      </dgm:t>
    </dgm:pt>
    <dgm:pt modelId="{DF0989E5-8BF3-EB46-9FB9-635C8C1B5016}" type="pres">
      <dgm:prSet presAssocID="{9B7D19A8-DA37-574A-B46C-2678A6EDABC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2ECAE57-E043-D04E-A5F9-29F31C56BEDF}" type="pres">
      <dgm:prSet presAssocID="{9B7D19A8-DA37-574A-B46C-2678A6EDABC8}" presName="spNode" presStyleCnt="0"/>
      <dgm:spPr/>
    </dgm:pt>
    <dgm:pt modelId="{EFCF6BBB-6126-0A4C-BECE-52C6D026203B}" type="pres">
      <dgm:prSet presAssocID="{FF172826-3184-F24F-B3BD-1F5C9700C917}" presName="sibTrans" presStyleLbl="sibTrans1D1" presStyleIdx="4" presStyleCnt="6"/>
      <dgm:spPr/>
      <dgm:t>
        <a:bodyPr/>
        <a:lstStyle/>
        <a:p>
          <a:endParaRPr lang="en-US"/>
        </a:p>
      </dgm:t>
    </dgm:pt>
    <dgm:pt modelId="{07227442-CD25-DE40-B34C-E351C94CCE71}" type="pres">
      <dgm:prSet presAssocID="{592EEA85-CC43-6645-9224-85710A14402A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6BD1A20-E79D-E848-B88D-0FAE646A89C4}" type="pres">
      <dgm:prSet presAssocID="{592EEA85-CC43-6645-9224-85710A14402A}" presName="spNode" presStyleCnt="0"/>
      <dgm:spPr/>
    </dgm:pt>
    <dgm:pt modelId="{0D7C2CCF-B8DA-B247-9B67-95AD25790CE1}" type="pres">
      <dgm:prSet presAssocID="{655BB398-CD8F-7E45-9719-CC5F2DEFDB61}" presName="sibTrans" presStyleLbl="sibTrans1D1" presStyleIdx="5" presStyleCnt="6"/>
      <dgm:spPr/>
      <dgm:t>
        <a:bodyPr/>
        <a:lstStyle/>
        <a:p>
          <a:endParaRPr lang="en-US"/>
        </a:p>
      </dgm:t>
    </dgm:pt>
  </dgm:ptLst>
  <dgm:cxnLst>
    <dgm:cxn modelId="{658BA79C-6EC2-4D9B-90C8-A82BEBDFB91B}" type="presOf" srcId="{601FA3CA-9DF7-6245-BA79-D24243AFBD90}" destId="{6D482827-C0C2-124A-B26A-58EBCC9D9DF5}" srcOrd="0" destOrd="0" presId="urn:microsoft.com/office/officeart/2005/8/layout/cycle6"/>
    <dgm:cxn modelId="{85EAADDA-E138-4123-B485-18E3F8F039DF}" type="presOf" srcId="{9B7D19A8-DA37-574A-B46C-2678A6EDABC8}" destId="{DF0989E5-8BF3-EB46-9FB9-635C8C1B5016}" srcOrd="0" destOrd="0" presId="urn:microsoft.com/office/officeart/2005/8/layout/cycle6"/>
    <dgm:cxn modelId="{F3E1DC44-B459-44DF-AFE2-E9BC0F7CB85A}" type="presOf" srcId="{592EEA85-CC43-6645-9224-85710A14402A}" destId="{07227442-CD25-DE40-B34C-E351C94CCE71}" srcOrd="0" destOrd="0" presId="urn:microsoft.com/office/officeart/2005/8/layout/cycle6"/>
    <dgm:cxn modelId="{E91D5E08-7775-4F68-A3CD-403220AE4AE2}" type="presOf" srcId="{F894FC0B-BEFC-9542-A8FD-D68C9DAB107A}" destId="{ED31A1CE-EA7D-1B4E-BFF8-BF84D489ECB0}" srcOrd="0" destOrd="0" presId="urn:microsoft.com/office/officeart/2005/8/layout/cycle6"/>
    <dgm:cxn modelId="{D08E9C5D-63FB-4A46-9210-716607912444}" type="presOf" srcId="{D3205542-D589-4A45-80F5-4191952E18AB}" destId="{870C4158-D838-B74D-ADB9-66B102510911}" srcOrd="0" destOrd="0" presId="urn:microsoft.com/office/officeart/2005/8/layout/cycle6"/>
    <dgm:cxn modelId="{5F07A02A-9297-1B4E-9862-CB4DE0EA768D}" srcId="{53407F42-A2EC-0246-B669-66B2CDBA4192}" destId="{F894FC0B-BEFC-9542-A8FD-D68C9DAB107A}" srcOrd="2" destOrd="0" parTransId="{072DB80A-73CB-0E48-BDCF-561B45F781F4}" sibTransId="{8183D0C2-1E61-7A42-A8FE-9A76E97FD99F}"/>
    <dgm:cxn modelId="{C1C3ADE6-17CB-4036-B5C1-5C3C1DA2934E}" type="presOf" srcId="{53407F42-A2EC-0246-B669-66B2CDBA4192}" destId="{B4DAD617-33BA-004B-BAFE-BC362D8F920D}" srcOrd="0" destOrd="0" presId="urn:microsoft.com/office/officeart/2005/8/layout/cycle6"/>
    <dgm:cxn modelId="{F08E9A0B-BBF1-BE41-A1B0-378A1605510D}" srcId="{53407F42-A2EC-0246-B669-66B2CDBA4192}" destId="{A5472E53-D6DC-EB4F-BCF0-19A9EB172BE9}" srcOrd="0" destOrd="0" parTransId="{B957F97A-CDF0-1B4A-9BF2-8B6DDD268D40}" sibTransId="{D3205542-D589-4A45-80F5-4191952E18AB}"/>
    <dgm:cxn modelId="{7206D912-ECA0-493C-AF82-C89FD0206154}" type="presOf" srcId="{655BB398-CD8F-7E45-9719-CC5F2DEFDB61}" destId="{0D7C2CCF-B8DA-B247-9B67-95AD25790CE1}" srcOrd="0" destOrd="0" presId="urn:microsoft.com/office/officeart/2005/8/layout/cycle6"/>
    <dgm:cxn modelId="{4A844C9F-A9B5-0E4F-9C66-3181DFDAFE65}" srcId="{53407F42-A2EC-0246-B669-66B2CDBA4192}" destId="{592EEA85-CC43-6645-9224-85710A14402A}" srcOrd="5" destOrd="0" parTransId="{B032167D-2C40-7545-A4DB-D97CF9866E2B}" sibTransId="{655BB398-CD8F-7E45-9719-CC5F2DEFDB61}"/>
    <dgm:cxn modelId="{5296DA87-0107-45C5-BE0F-62353C937E42}" type="presOf" srcId="{8183D0C2-1E61-7A42-A8FE-9A76E97FD99F}" destId="{28BAFADE-1CEF-F349-AC03-1C6C7FDCD660}" srcOrd="0" destOrd="0" presId="urn:microsoft.com/office/officeart/2005/8/layout/cycle6"/>
    <dgm:cxn modelId="{74A41807-DB66-D847-8A64-F4872273E9DD}" srcId="{53407F42-A2EC-0246-B669-66B2CDBA4192}" destId="{7842CB47-B4FD-2F40-B4EA-E24791B2A8F9}" srcOrd="1" destOrd="0" parTransId="{9E7D5247-BF99-AE4D-92EB-543FE4ADEAC2}" sibTransId="{F473907C-52FC-F046-9835-2A80A6005862}"/>
    <dgm:cxn modelId="{22CE3060-F3F3-481E-8D1C-51EA25E8C51D}" type="presOf" srcId="{F473907C-52FC-F046-9835-2A80A6005862}" destId="{E5B78992-DDF3-2A43-80BB-16A97D79F513}" srcOrd="0" destOrd="0" presId="urn:microsoft.com/office/officeart/2005/8/layout/cycle6"/>
    <dgm:cxn modelId="{671615D4-9F5E-4CB5-BB92-22E9C0635EF1}" type="presOf" srcId="{8D486172-A17F-FD43-84C3-B5937328E3E1}" destId="{A3F7359F-0CFE-274E-BA53-3BA47AC59357}" srcOrd="0" destOrd="0" presId="urn:microsoft.com/office/officeart/2005/8/layout/cycle6"/>
    <dgm:cxn modelId="{2270E7EC-A5EF-48B9-91EB-F397A878C75E}" type="presOf" srcId="{A5472E53-D6DC-EB4F-BCF0-19A9EB172BE9}" destId="{2958AAAA-8EC0-AD4E-AA56-24825397C105}" srcOrd="0" destOrd="0" presId="urn:microsoft.com/office/officeart/2005/8/layout/cycle6"/>
    <dgm:cxn modelId="{08BA868D-5CCB-504D-B0E5-42A43A421776}" srcId="{53407F42-A2EC-0246-B669-66B2CDBA4192}" destId="{9B7D19A8-DA37-574A-B46C-2678A6EDABC8}" srcOrd="4" destOrd="0" parTransId="{0819E13D-10AF-DD49-AF2F-E6B065BC7255}" sibTransId="{FF172826-3184-F24F-B3BD-1F5C9700C917}"/>
    <dgm:cxn modelId="{B2668D84-A8AB-4C30-9860-668433FC54D5}" type="presOf" srcId="{FF172826-3184-F24F-B3BD-1F5C9700C917}" destId="{EFCF6BBB-6126-0A4C-BECE-52C6D026203B}" srcOrd="0" destOrd="0" presId="urn:microsoft.com/office/officeart/2005/8/layout/cycle6"/>
    <dgm:cxn modelId="{AA763C3B-5E41-4115-8FFE-E244ED095E9C}" type="presOf" srcId="{7842CB47-B4FD-2F40-B4EA-E24791B2A8F9}" destId="{99D96F5A-778F-C14D-82A2-FBCC6C445589}" srcOrd="0" destOrd="0" presId="urn:microsoft.com/office/officeart/2005/8/layout/cycle6"/>
    <dgm:cxn modelId="{9A0C7A5D-8FB8-5D47-B86C-69DC1C2BA5A8}" srcId="{53407F42-A2EC-0246-B669-66B2CDBA4192}" destId="{601FA3CA-9DF7-6245-BA79-D24243AFBD90}" srcOrd="3" destOrd="0" parTransId="{769153DB-5EE2-504A-90A6-72E9F136A294}" sibTransId="{8D486172-A17F-FD43-84C3-B5937328E3E1}"/>
    <dgm:cxn modelId="{09A1EAB6-1E1C-449F-A7AF-2C5DC69E4E52}" type="presParOf" srcId="{B4DAD617-33BA-004B-BAFE-BC362D8F920D}" destId="{2958AAAA-8EC0-AD4E-AA56-24825397C105}" srcOrd="0" destOrd="0" presId="urn:microsoft.com/office/officeart/2005/8/layout/cycle6"/>
    <dgm:cxn modelId="{85D429D4-D82E-4356-ABAB-A5DEC04D021B}" type="presParOf" srcId="{B4DAD617-33BA-004B-BAFE-BC362D8F920D}" destId="{C5CC7BFB-7B9E-134A-A876-FBC412200143}" srcOrd="1" destOrd="0" presId="urn:microsoft.com/office/officeart/2005/8/layout/cycle6"/>
    <dgm:cxn modelId="{867F464B-F290-4925-95E3-28DE16DF6A06}" type="presParOf" srcId="{B4DAD617-33BA-004B-BAFE-BC362D8F920D}" destId="{870C4158-D838-B74D-ADB9-66B102510911}" srcOrd="2" destOrd="0" presId="urn:microsoft.com/office/officeart/2005/8/layout/cycle6"/>
    <dgm:cxn modelId="{3126E667-28EA-4E6C-94AA-6DB451290C24}" type="presParOf" srcId="{B4DAD617-33BA-004B-BAFE-BC362D8F920D}" destId="{99D96F5A-778F-C14D-82A2-FBCC6C445589}" srcOrd="3" destOrd="0" presId="urn:microsoft.com/office/officeart/2005/8/layout/cycle6"/>
    <dgm:cxn modelId="{6FCFC05A-7881-437F-9724-196CCE02AF09}" type="presParOf" srcId="{B4DAD617-33BA-004B-BAFE-BC362D8F920D}" destId="{A791E9B4-CB5A-A047-B450-2E9B6702A6DA}" srcOrd="4" destOrd="0" presId="urn:microsoft.com/office/officeart/2005/8/layout/cycle6"/>
    <dgm:cxn modelId="{2B16989F-C38C-4A7B-999B-55962A68C39E}" type="presParOf" srcId="{B4DAD617-33BA-004B-BAFE-BC362D8F920D}" destId="{E5B78992-DDF3-2A43-80BB-16A97D79F513}" srcOrd="5" destOrd="0" presId="urn:microsoft.com/office/officeart/2005/8/layout/cycle6"/>
    <dgm:cxn modelId="{EDD8CA2E-A25B-4E2A-B9E3-42E1DB2B957F}" type="presParOf" srcId="{B4DAD617-33BA-004B-BAFE-BC362D8F920D}" destId="{ED31A1CE-EA7D-1B4E-BFF8-BF84D489ECB0}" srcOrd="6" destOrd="0" presId="urn:microsoft.com/office/officeart/2005/8/layout/cycle6"/>
    <dgm:cxn modelId="{12E4AA57-F93E-4B17-9A3F-A365DB801B78}" type="presParOf" srcId="{B4DAD617-33BA-004B-BAFE-BC362D8F920D}" destId="{83AB6091-DB18-124F-9EF2-60E5E0977011}" srcOrd="7" destOrd="0" presId="urn:microsoft.com/office/officeart/2005/8/layout/cycle6"/>
    <dgm:cxn modelId="{E6B8C8A1-3B4F-4C9B-A4FA-2FC26FD04F9B}" type="presParOf" srcId="{B4DAD617-33BA-004B-BAFE-BC362D8F920D}" destId="{28BAFADE-1CEF-F349-AC03-1C6C7FDCD660}" srcOrd="8" destOrd="0" presId="urn:microsoft.com/office/officeart/2005/8/layout/cycle6"/>
    <dgm:cxn modelId="{EBDFBEAC-9C91-4E1B-8010-DF653DF9413C}" type="presParOf" srcId="{B4DAD617-33BA-004B-BAFE-BC362D8F920D}" destId="{6D482827-C0C2-124A-B26A-58EBCC9D9DF5}" srcOrd="9" destOrd="0" presId="urn:microsoft.com/office/officeart/2005/8/layout/cycle6"/>
    <dgm:cxn modelId="{FF8F8FA2-F101-481E-8651-8A7426DF7D6F}" type="presParOf" srcId="{B4DAD617-33BA-004B-BAFE-BC362D8F920D}" destId="{73B76AED-6918-DF44-B678-08E1A4286C83}" srcOrd="10" destOrd="0" presId="urn:microsoft.com/office/officeart/2005/8/layout/cycle6"/>
    <dgm:cxn modelId="{4B2A358B-F9CD-48FE-A2FF-C6D950D68F09}" type="presParOf" srcId="{B4DAD617-33BA-004B-BAFE-BC362D8F920D}" destId="{A3F7359F-0CFE-274E-BA53-3BA47AC59357}" srcOrd="11" destOrd="0" presId="urn:microsoft.com/office/officeart/2005/8/layout/cycle6"/>
    <dgm:cxn modelId="{7933449A-ED63-4C1F-89FF-E6AACA39CBA5}" type="presParOf" srcId="{B4DAD617-33BA-004B-BAFE-BC362D8F920D}" destId="{DF0989E5-8BF3-EB46-9FB9-635C8C1B5016}" srcOrd="12" destOrd="0" presId="urn:microsoft.com/office/officeart/2005/8/layout/cycle6"/>
    <dgm:cxn modelId="{21A62DC6-6292-480E-A13C-1337F211C6A1}" type="presParOf" srcId="{B4DAD617-33BA-004B-BAFE-BC362D8F920D}" destId="{42ECAE57-E043-D04E-A5F9-29F31C56BEDF}" srcOrd="13" destOrd="0" presId="urn:microsoft.com/office/officeart/2005/8/layout/cycle6"/>
    <dgm:cxn modelId="{2928BC80-5564-40AE-8E7F-C0F43BFAC57E}" type="presParOf" srcId="{B4DAD617-33BA-004B-BAFE-BC362D8F920D}" destId="{EFCF6BBB-6126-0A4C-BECE-52C6D026203B}" srcOrd="14" destOrd="0" presId="urn:microsoft.com/office/officeart/2005/8/layout/cycle6"/>
    <dgm:cxn modelId="{EDFC1FA9-EE5E-4FDA-9FAE-1617DEF7317A}" type="presParOf" srcId="{B4DAD617-33BA-004B-BAFE-BC362D8F920D}" destId="{07227442-CD25-DE40-B34C-E351C94CCE71}" srcOrd="15" destOrd="0" presId="urn:microsoft.com/office/officeart/2005/8/layout/cycle6"/>
    <dgm:cxn modelId="{8BA78D4C-4605-4E30-99B3-0D2A7DEF406B}" type="presParOf" srcId="{B4DAD617-33BA-004B-BAFE-BC362D8F920D}" destId="{B6BD1A20-E79D-E848-B88D-0FAE646A89C4}" srcOrd="16" destOrd="0" presId="urn:microsoft.com/office/officeart/2005/8/layout/cycle6"/>
    <dgm:cxn modelId="{DECA67D7-3969-42CD-8705-BEB470E5EB8F}" type="presParOf" srcId="{B4DAD617-33BA-004B-BAFE-BC362D8F920D}" destId="{0D7C2CCF-B8DA-B247-9B67-95AD25790CE1}" srcOrd="17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58AAAA-8EC0-AD4E-AA56-24825397C105}">
      <dsp:nvSpPr>
        <dsp:cNvPr id="0" name=""/>
        <dsp:cNvSpPr/>
      </dsp:nvSpPr>
      <dsp:spPr>
        <a:xfrm>
          <a:off x="1511240" y="1546"/>
          <a:ext cx="1260714" cy="724965"/>
        </a:xfrm>
        <a:prstGeom prst="roundRect">
          <a:avLst/>
        </a:prstGeom>
        <a:solidFill>
          <a:schemeClr val="accent5">
            <a:lumMod val="50000"/>
          </a:schemeClr>
        </a:soli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Fault Management</a:t>
          </a:r>
          <a:endParaRPr lang="en-US" sz="1000" kern="1200" dirty="0"/>
        </a:p>
      </dsp:txBody>
      <dsp:txXfrm>
        <a:off x="1546630" y="36936"/>
        <a:ext cx="1189934" cy="654185"/>
      </dsp:txXfrm>
    </dsp:sp>
    <dsp:sp modelId="{870C4158-D838-B74D-ADB9-66B102510911}">
      <dsp:nvSpPr>
        <dsp:cNvPr id="0" name=""/>
        <dsp:cNvSpPr/>
      </dsp:nvSpPr>
      <dsp:spPr>
        <a:xfrm>
          <a:off x="434309" y="364029"/>
          <a:ext cx="3414577" cy="3414577"/>
        </a:xfrm>
        <a:custGeom>
          <a:avLst/>
          <a:gdLst/>
          <a:ahLst/>
          <a:cxnLst/>
          <a:rect l="0" t="0" r="0" b="0"/>
          <a:pathLst>
            <a:path>
              <a:moveTo>
                <a:pt x="2343943" y="123146"/>
              </a:moveTo>
              <a:arcTo wR="1707288" hR="1707288" stAng="17513688" swAng="13472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9D96F5A-778F-C14D-82A2-FBCC6C445589}">
      <dsp:nvSpPr>
        <dsp:cNvPr id="0" name=""/>
        <dsp:cNvSpPr/>
      </dsp:nvSpPr>
      <dsp:spPr>
        <a:xfrm>
          <a:off x="3003102" y="855191"/>
          <a:ext cx="1234102" cy="724965"/>
        </a:xfrm>
        <a:prstGeom prst="roundRect">
          <a:avLst/>
        </a:prstGeom>
        <a:solidFill>
          <a:schemeClr val="accent5">
            <a:lumMod val="50000"/>
          </a:schemeClr>
        </a:soli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Performance Monitoring</a:t>
          </a:r>
          <a:endParaRPr lang="en-US" sz="1000" kern="1200" dirty="0"/>
        </a:p>
      </dsp:txBody>
      <dsp:txXfrm>
        <a:off x="3038492" y="890581"/>
        <a:ext cx="1163322" cy="654185"/>
      </dsp:txXfrm>
    </dsp:sp>
    <dsp:sp modelId="{E5B78992-DDF3-2A43-80BB-16A97D79F513}">
      <dsp:nvSpPr>
        <dsp:cNvPr id="0" name=""/>
        <dsp:cNvSpPr/>
      </dsp:nvSpPr>
      <dsp:spPr>
        <a:xfrm>
          <a:off x="434309" y="364029"/>
          <a:ext cx="3414577" cy="3414577"/>
        </a:xfrm>
        <a:custGeom>
          <a:avLst/>
          <a:gdLst/>
          <a:ahLst/>
          <a:cxnLst/>
          <a:rect l="0" t="0" r="0" b="0"/>
          <a:pathLst>
            <a:path>
              <a:moveTo>
                <a:pt x="3345201" y="1225543"/>
              </a:moveTo>
              <a:arcTo wR="1707288" hR="1707288" stAng="20616614" swAng="1966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31A1CE-EA7D-1B4E-BFF8-BF84D489ECB0}">
      <dsp:nvSpPr>
        <dsp:cNvPr id="0" name=""/>
        <dsp:cNvSpPr/>
      </dsp:nvSpPr>
      <dsp:spPr>
        <a:xfrm>
          <a:off x="3062488" y="2562480"/>
          <a:ext cx="1115331" cy="72496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Root Cause Analysis</a:t>
          </a:r>
          <a:endParaRPr lang="en-US" sz="1000" kern="1200" dirty="0"/>
        </a:p>
      </dsp:txBody>
      <dsp:txXfrm>
        <a:off x="3097878" y="2597870"/>
        <a:ext cx="1044551" cy="654185"/>
      </dsp:txXfrm>
    </dsp:sp>
    <dsp:sp modelId="{28BAFADE-1CEF-F349-AC03-1C6C7FDCD660}">
      <dsp:nvSpPr>
        <dsp:cNvPr id="0" name=""/>
        <dsp:cNvSpPr/>
      </dsp:nvSpPr>
      <dsp:spPr>
        <a:xfrm>
          <a:off x="434309" y="364029"/>
          <a:ext cx="3414577" cy="3414577"/>
        </a:xfrm>
        <a:custGeom>
          <a:avLst/>
          <a:gdLst/>
          <a:ahLst/>
          <a:cxnLst/>
          <a:rect l="0" t="0" r="0" b="0"/>
          <a:pathLst>
            <a:path>
              <a:moveTo>
                <a:pt x="2900618" y="2928272"/>
              </a:moveTo>
              <a:arcTo wR="1707288" hR="1707288" stAng="2739374" swAng="13779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482827-C0C2-124A-B26A-58EBCC9D9DF5}">
      <dsp:nvSpPr>
        <dsp:cNvPr id="0" name=""/>
        <dsp:cNvSpPr/>
      </dsp:nvSpPr>
      <dsp:spPr>
        <a:xfrm>
          <a:off x="1525706" y="3416124"/>
          <a:ext cx="1231782" cy="72496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Capacity Planning &amp; Forecasting</a:t>
          </a:r>
          <a:endParaRPr lang="en-US" sz="1000" kern="1200" dirty="0"/>
        </a:p>
      </dsp:txBody>
      <dsp:txXfrm>
        <a:off x="1561096" y="3451514"/>
        <a:ext cx="1161002" cy="654185"/>
      </dsp:txXfrm>
    </dsp:sp>
    <dsp:sp modelId="{A3F7359F-0CFE-274E-BA53-3BA47AC59357}">
      <dsp:nvSpPr>
        <dsp:cNvPr id="0" name=""/>
        <dsp:cNvSpPr/>
      </dsp:nvSpPr>
      <dsp:spPr>
        <a:xfrm>
          <a:off x="434309" y="364029"/>
          <a:ext cx="3414577" cy="3414577"/>
        </a:xfrm>
        <a:custGeom>
          <a:avLst/>
          <a:gdLst/>
          <a:ahLst/>
          <a:cxnLst/>
          <a:rect l="0" t="0" r="0" b="0"/>
          <a:pathLst>
            <a:path>
              <a:moveTo>
                <a:pt x="1084936" y="3297104"/>
              </a:moveTo>
              <a:arcTo wR="1707288" hR="1707288" stAng="6682708" swAng="1377917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F0989E5-8BF3-EB46-9FB9-635C8C1B5016}">
      <dsp:nvSpPr>
        <dsp:cNvPr id="0" name=""/>
        <dsp:cNvSpPr/>
      </dsp:nvSpPr>
      <dsp:spPr>
        <a:xfrm>
          <a:off x="105376" y="2562480"/>
          <a:ext cx="1115331" cy="724965"/>
        </a:xfrm>
        <a:prstGeom prst="roundRect">
          <a:avLst/>
        </a:prstGeom>
        <a:solidFill>
          <a:schemeClr val="accent5">
            <a:lumMod val="50000"/>
          </a:schemeClr>
        </a:solidFill>
        <a:ln w="25400"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Optimization/Placement</a:t>
          </a:r>
          <a:endParaRPr lang="en-US" sz="1000" kern="1200" dirty="0"/>
        </a:p>
      </dsp:txBody>
      <dsp:txXfrm>
        <a:off x="140766" y="2597870"/>
        <a:ext cx="1044551" cy="654185"/>
      </dsp:txXfrm>
    </dsp:sp>
    <dsp:sp modelId="{EFCF6BBB-6126-0A4C-BECE-52C6D026203B}">
      <dsp:nvSpPr>
        <dsp:cNvPr id="0" name=""/>
        <dsp:cNvSpPr/>
      </dsp:nvSpPr>
      <dsp:spPr>
        <a:xfrm>
          <a:off x="434309" y="364029"/>
          <a:ext cx="3414577" cy="3414577"/>
        </a:xfrm>
        <a:custGeom>
          <a:avLst/>
          <a:gdLst/>
          <a:ahLst/>
          <a:cxnLst/>
          <a:rect l="0" t="0" r="0" b="0"/>
          <a:pathLst>
            <a:path>
              <a:moveTo>
                <a:pt x="69376" y="2189034"/>
              </a:moveTo>
              <a:arcTo wR="1707288" hR="1707288" stAng="9816614" swAng="1966772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227442-CD25-DE40-B34C-E351C94CCE71}">
      <dsp:nvSpPr>
        <dsp:cNvPr id="0" name=""/>
        <dsp:cNvSpPr/>
      </dsp:nvSpPr>
      <dsp:spPr>
        <a:xfrm>
          <a:off x="105376" y="855191"/>
          <a:ext cx="1115331" cy="724965"/>
        </a:xfrm>
        <a:prstGeom prst="roundRect">
          <a:avLst/>
        </a:prstGeom>
        <a:solidFill>
          <a:schemeClr val="accent5">
            <a:lumMod val="50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8100" tIns="38100" rIns="38100" bIns="381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000" kern="1200" dirty="0" smtClean="0"/>
            <a:t>Predictive Analysis</a:t>
          </a:r>
          <a:endParaRPr lang="en-US" sz="1000" kern="1200" dirty="0"/>
        </a:p>
      </dsp:txBody>
      <dsp:txXfrm>
        <a:off x="140766" y="890581"/>
        <a:ext cx="1044551" cy="654185"/>
      </dsp:txXfrm>
    </dsp:sp>
    <dsp:sp modelId="{0D7C2CCF-B8DA-B247-9B67-95AD25790CE1}">
      <dsp:nvSpPr>
        <dsp:cNvPr id="0" name=""/>
        <dsp:cNvSpPr/>
      </dsp:nvSpPr>
      <dsp:spPr>
        <a:xfrm>
          <a:off x="434309" y="364029"/>
          <a:ext cx="3414577" cy="3414577"/>
        </a:xfrm>
        <a:custGeom>
          <a:avLst/>
          <a:gdLst/>
          <a:ahLst/>
          <a:cxnLst/>
          <a:rect l="0" t="0" r="0" b="0"/>
          <a:pathLst>
            <a:path>
              <a:moveTo>
                <a:pt x="513850" y="486412"/>
              </a:moveTo>
              <a:arcTo wR="1707288" hR="1707288" stAng="13539068" swAng="1347244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54C66B44-1F63-4A09-B0C1-8BAA414E5947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8D20F49F-882E-429F-AB2C-4DE448645B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61353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163" y="465138"/>
            <a:ext cx="6550025" cy="3678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E758F51C-B41D-4EF2-A2A9-98BD07EE376E}" type="datetimeFigureOut">
              <a:rPr lang="en-US"/>
              <a:pPr>
                <a:defRPr/>
              </a:pPr>
              <a:t>5/27/2015</a:t>
            </a:fld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AAEC88CF-37B9-483A-8488-96D1BA783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69501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ＭＳ Ｐゴシック" charset="0"/>
      </a:defRPr>
    </a:lvl1pPr>
    <a:lvl2pPr marL="457017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2pPr>
    <a:lvl3pPr marL="91403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3pPr>
    <a:lvl4pPr marL="1371051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4pPr>
    <a:lvl5pPr marL="1828066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itchFamily="34" charset="-128"/>
        <a:cs typeface="+mn-cs"/>
      </a:defRPr>
    </a:lvl5pPr>
    <a:lvl6pPr marL="2285082" algn="l" defTabSz="914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097" algn="l" defTabSz="914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115" algn="l" defTabSz="914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130" algn="l" defTabSz="91403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C88CF-37B9-483A-8488-96D1BA7835B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9559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9ED66C-896E-1846-8F4F-1CA5C80104B6}" type="slidenum">
              <a:rPr lang="en-US" smtClean="0">
                <a:solidFill>
                  <a:prstClr val="black"/>
                </a:solidFill>
              </a:rPr>
              <a:pPr/>
              <a:t>25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3210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E53C5E8-725C-AF44-8910-ADC385C514AE}" type="slidenum">
              <a:rPr lang="en-US" smtClean="0">
                <a:solidFill>
                  <a:prstClr val="black"/>
                </a:solidFill>
              </a:rPr>
              <a:pPr/>
              <a:t>29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263868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819" lvl="0" indent="-1714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87D4-2C3C-40DA-B5B1-7BCF093EB63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499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AEC88CF-37B9-483A-8488-96D1BA7835B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5803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8887D4-2C3C-40DA-B5B1-7BCF093EB63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30499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10</a:t>
            </a:fld>
            <a:endParaRPr lang="en-US"/>
          </a:p>
        </p:txBody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2226898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97A1FA6-25DE-9E4E-A34D-CF67DE7DBDC7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8457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708B306-C8D8-AD48-9325-7FEAE03C69B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5311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2FCB79-2C0C-F84D-A224-30C295992FC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81208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0825D8D-2793-CB4D-BAE7-F11BE1FA51E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607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F882E14-7B1B-4F59-9598-260F91090861}" type="slidenum">
              <a:rPr lang="en-US" smtClean="0">
                <a:solidFill>
                  <a:prstClr val="black"/>
                </a:solidFill>
              </a:rPr>
              <a:pPr/>
              <a:t>22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682231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31788" y="696913"/>
            <a:ext cx="6194425" cy="348615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2FBBFF4-3870-4421-A2C2-2AEF7218825D}" type="slidenum">
              <a:rPr lang="en-US" smtClean="0">
                <a:solidFill>
                  <a:prstClr val="black"/>
                </a:solidFill>
              </a:rPr>
              <a:pPr/>
              <a:t>24</a:t>
            </a:fld>
            <a:endParaRPr lang="en-US">
              <a:solidFill>
                <a:prstClr val="black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quarter" idx="11"/>
          </p:nvPr>
        </p:nvSpPr>
        <p:spPr/>
        <p:txBody>
          <a:bodyPr/>
          <a:lstStyle/>
          <a:p>
            <a:fld id="{F9F01D8D-A244-44ED-91F4-09F20BE60713}" type="datetime1">
              <a:rPr lang="en-US" smtClean="0">
                <a:solidFill>
                  <a:prstClr val="black"/>
                </a:solidFill>
              </a:rPr>
              <a:pPr/>
              <a:t>5/27/2015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Header Placeholder 5"/>
          <p:cNvSpPr>
            <a:spLocks noGrp="1"/>
          </p:cNvSpPr>
          <p:nvPr>
            <p:ph type="hdr" sz="quarter" idx="12"/>
          </p:nvPr>
        </p:nvSpPr>
        <p:spPr/>
        <p:txBody>
          <a:bodyPr/>
          <a:lstStyle/>
          <a:p>
            <a:r>
              <a:rPr lang="en-US" smtClean="0">
                <a:solidFill>
                  <a:prstClr val="black"/>
                </a:solidFill>
              </a:rPr>
              <a:t>Cisco Live 2014</a:t>
            </a:r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26924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grad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047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7"/>
          <p:cNvSpPr>
            <a:spLocks noChangeArrowheads="1"/>
          </p:cNvSpPr>
          <p:nvPr userDrawn="1"/>
        </p:nvSpPr>
        <p:spPr bwMode="ltGray">
          <a:xfrm>
            <a:off x="11543578" y="6546511"/>
            <a:ext cx="294413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99E2B538-D3A9-4075-8603-89251ACF28DD}" type="slidenum">
              <a:rPr lang="en-US" altLang="en-US" sz="800" smtClean="0"/>
              <a:pPr algn="r" eaLnBrk="1" hangingPunct="1">
                <a:defRPr/>
              </a:pPr>
              <a:t>‹#›</a:t>
            </a:fld>
            <a:endParaRPr lang="en-US" altLang="en-US" sz="800" smtClean="0"/>
          </a:p>
        </p:txBody>
      </p:sp>
      <p:pic>
        <p:nvPicPr>
          <p:cNvPr id="8" name="Picture 9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2" y="295275"/>
            <a:ext cx="650874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4"/>
          <p:cNvSpPr>
            <a:spLocks noChangeArrowheads="1"/>
          </p:cNvSpPr>
          <p:nvPr userDrawn="1"/>
        </p:nvSpPr>
        <p:spPr bwMode="ltGray">
          <a:xfrm>
            <a:off x="354013" y="6551272"/>
            <a:ext cx="4559300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/>
              <a:t>© 2015 Cisco and/or its affiliates. All rights reserved</a:t>
            </a:r>
            <a:r>
              <a:rPr lang="en-US" altLang="en-US" sz="500" dirty="0" smtClean="0"/>
              <a:t>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236695"/>
            <a:ext cx="10813350" cy="2918779"/>
          </a:xfrm>
        </p:spPr>
        <p:txBody>
          <a:bodyPr/>
          <a:lstStyle>
            <a:lvl1pPr>
              <a:lnSpc>
                <a:spcPct val="90000"/>
              </a:lnSpc>
              <a:defRPr lang="en-US" sz="5500" b="0" kern="1200" spc="0" baseline="0" dirty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15099" y="4464074"/>
            <a:ext cx="10813351" cy="384175"/>
          </a:xfrm>
        </p:spPr>
        <p:txBody>
          <a:bodyPr anchor="b">
            <a:noAutofit/>
          </a:bodyPr>
          <a:lstStyle>
            <a:lvl1pPr marL="0" indent="0" algn="l">
              <a:buNone/>
              <a:defRPr sz="2000" b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defRPr>
            </a:lvl1pPr>
            <a:lvl2pPr marL="4570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0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0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0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08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0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1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1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39" name="Text Placeholder 38"/>
          <p:cNvSpPr>
            <a:spLocks noGrp="1"/>
          </p:cNvSpPr>
          <p:nvPr>
            <p:ph type="body" sz="quarter" idx="10"/>
          </p:nvPr>
        </p:nvSpPr>
        <p:spPr>
          <a:xfrm>
            <a:off x="314325" y="4782760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9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1" name="Text Placeholder 40"/>
          <p:cNvSpPr>
            <a:spLocks noGrp="1"/>
          </p:cNvSpPr>
          <p:nvPr>
            <p:ph type="body" sz="quarter" idx="11"/>
          </p:nvPr>
        </p:nvSpPr>
        <p:spPr>
          <a:xfrm>
            <a:off x="314325" y="5273255"/>
            <a:ext cx="10814050" cy="384175"/>
          </a:xfrm>
        </p:spPr>
        <p:txBody>
          <a:bodyPr/>
          <a:lstStyle>
            <a:lvl1pPr marL="0" indent="0">
              <a:buFontTx/>
              <a:buNone/>
              <a:defRPr lang="en-US" sz="1500" kern="1200" dirty="0" smtClean="0"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n-ea"/>
                <a:cs typeface="+mn-cs"/>
              </a:defRPr>
            </a:lvl1pPr>
            <a:lvl2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2pPr>
            <a:lvl3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3pPr>
            <a:lvl4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4pPr>
            <a:lvl5pPr>
              <a:buFontTx/>
              <a:buNone/>
              <a:defRPr lang="en-US" sz="2000" kern="1200" dirty="0" smtClean="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40668331"/>
      </p:ext>
    </p:extLst>
  </p:cSld>
  <p:clrMapOvr>
    <a:masterClrMapping/>
  </p:clrMapOvr>
  <p:transition>
    <p:wipe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0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271252" y="295275"/>
            <a:ext cx="650874" cy="34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191" y="114771"/>
            <a:ext cx="10862554" cy="838200"/>
          </a:xfrm>
        </p:spPr>
        <p:txBody>
          <a:bodyPr/>
          <a:lstStyle>
            <a:lvl1pPr algn="l" defTabSz="91403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5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8" y="1071158"/>
            <a:ext cx="11611230" cy="5405847"/>
          </a:xfrm>
          <a:noFill/>
        </p:spPr>
        <p:txBody>
          <a:bodyPr>
            <a:noAutofit/>
          </a:bodyPr>
          <a:lstStyle>
            <a:lvl1pPr>
              <a:lnSpc>
                <a:spcPct val="95000"/>
              </a:lnSpc>
              <a:spcBef>
                <a:spcPts val="1480"/>
              </a:spcBef>
              <a:buClr>
                <a:srgbClr val="96CA4B"/>
              </a:buClr>
              <a:tabLst/>
              <a:defRPr sz="2300">
                <a:solidFill>
                  <a:schemeClr val="tx2"/>
                </a:solidFill>
                <a:latin typeface="+mj-lt"/>
              </a:defRPr>
            </a:lvl1pPr>
            <a:lvl2pPr marL="404694" indent="0">
              <a:lnSpc>
                <a:spcPct val="95000"/>
              </a:lnSpc>
              <a:spcBef>
                <a:spcPts val="600"/>
              </a:spcBef>
              <a:buNone/>
              <a:tabLst/>
              <a:defRPr sz="2000">
                <a:solidFill>
                  <a:schemeClr val="tx2"/>
                </a:solidFill>
                <a:latin typeface="+mj-lt"/>
              </a:defRPr>
            </a:lvl2pPr>
            <a:lvl3pPr>
              <a:tabLst/>
              <a:defRPr>
                <a:solidFill>
                  <a:schemeClr val="tx2"/>
                </a:solidFill>
                <a:latin typeface="+mj-lt"/>
              </a:defRPr>
            </a:lvl3pPr>
            <a:lvl4pPr>
              <a:tabLst/>
              <a:defRPr>
                <a:solidFill>
                  <a:schemeClr val="tx2"/>
                </a:solidFill>
                <a:latin typeface="+mj-lt"/>
              </a:defRPr>
            </a:lvl4pPr>
            <a:lvl5pPr>
              <a:tabLst/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3863546"/>
      </p:ext>
    </p:extLst>
  </p:cSld>
  <p:clrMapOvr>
    <a:masterClrMapping/>
  </p:clrMapOvr>
  <p:transition>
    <p:wipe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5041" t="-13125"/>
          <a:stretch>
            <a:fillRect/>
          </a:stretch>
        </p:blipFill>
        <p:spPr bwMode="auto">
          <a:xfrm>
            <a:off x="-1858958" y="388940"/>
            <a:ext cx="14047787" cy="646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2"/>
          <p:cNvSpPr/>
          <p:nvPr userDrawn="1"/>
        </p:nvSpPr>
        <p:spPr>
          <a:xfrm>
            <a:off x="2" y="6440488"/>
            <a:ext cx="12188825" cy="417512"/>
          </a:xfrm>
          <a:prstGeom prst="rect">
            <a:avLst/>
          </a:prstGeom>
          <a:solidFill>
            <a:srgbClr val="000000">
              <a:alpha val="72000"/>
            </a:srgb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4" name="Rectangle 3"/>
          <p:cNvSpPr>
            <a:spLocks noChangeArrowheads="1"/>
          </p:cNvSpPr>
          <p:nvPr userDrawn="1"/>
        </p:nvSpPr>
        <p:spPr bwMode="ltGray">
          <a:xfrm>
            <a:off x="354013" y="6551272"/>
            <a:ext cx="4559300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7F7F7F"/>
                </a:solidFill>
              </a:rPr>
              <a:t>© 2015 Cisco and/or its affiliates. All rights reserved</a:t>
            </a:r>
            <a:r>
              <a:rPr lang="en-US" altLang="en-US" sz="500" dirty="0" smtClean="0">
                <a:solidFill>
                  <a:srgbClr val="1F8BAE"/>
                </a:solidFill>
              </a:rPr>
              <a:t>.</a:t>
            </a:r>
          </a:p>
        </p:txBody>
      </p:sp>
      <p:sp>
        <p:nvSpPr>
          <p:cNvPr id="5" name="Rectangle 4"/>
          <p:cNvSpPr>
            <a:spLocks noChangeArrowheads="1"/>
          </p:cNvSpPr>
          <p:nvPr userDrawn="1"/>
        </p:nvSpPr>
        <p:spPr bwMode="ltGray">
          <a:xfrm>
            <a:off x="10411278" y="6549687"/>
            <a:ext cx="1020313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800" dirty="0" smtClean="0">
                <a:solidFill>
                  <a:srgbClr val="7F7F7F"/>
                </a:solidFill>
              </a:rPr>
              <a:t>Cisco Confidential</a:t>
            </a:r>
          </a:p>
        </p:txBody>
      </p:sp>
      <p:sp>
        <p:nvSpPr>
          <p:cNvPr id="6" name="Rectangle 7"/>
          <p:cNvSpPr>
            <a:spLocks noChangeArrowheads="1"/>
          </p:cNvSpPr>
          <p:nvPr userDrawn="1"/>
        </p:nvSpPr>
        <p:spPr bwMode="ltGray">
          <a:xfrm>
            <a:off x="11543578" y="6546511"/>
            <a:ext cx="294413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40A76FC3-198B-4E2C-94A3-D162399CFCE4}" type="slidenum">
              <a:rPr lang="en-US" altLang="en-US" sz="8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smtClean="0">
              <a:solidFill>
                <a:srgbClr val="7F7F7F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>
            <a:off x="2" y="4"/>
            <a:ext cx="12188825" cy="4503739"/>
          </a:xfrm>
          <a:prstGeom prst="rect">
            <a:avLst/>
          </a:prstGeom>
          <a:gradFill flip="none" rotWithShape="1">
            <a:gsLst>
              <a:gs pos="0">
                <a:srgbClr val="000000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anchor="ctr"/>
          <a:lstStyle/>
          <a:p>
            <a:pPr algn="ctr"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8869240"/>
      </p:ext>
    </p:extLst>
  </p:cSld>
  <p:clrMapOvr>
    <a:masterClrMapping/>
  </p:clrMapOvr>
  <p:transition>
    <p:wipe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gu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segue texture.jpg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4502" y="4826001"/>
            <a:ext cx="11299825" cy="171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>
            <a:spLocks noChangeArrowheads="1"/>
          </p:cNvSpPr>
          <p:nvPr userDrawn="1"/>
        </p:nvSpPr>
        <p:spPr bwMode="white">
          <a:xfrm>
            <a:off x="2" y="1"/>
            <a:ext cx="12188825" cy="177800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3" rIns="91403" bIns="4570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hidden">
          <a:xfrm>
            <a:off x="2" y="1"/>
            <a:ext cx="12188825" cy="177800"/>
          </a:xfrm>
          <a:prstGeom prst="rect">
            <a:avLst/>
          </a:prstGeom>
          <a:solidFill>
            <a:srgbClr val="08252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1403" tIns="45703" rIns="91403" bIns="45703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endParaRPr lang="en-US" altLang="en-US" smtClean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5114" y="1774544"/>
            <a:ext cx="10813350" cy="2407043"/>
          </a:xfrm>
        </p:spPr>
        <p:txBody>
          <a:bodyPr anchor="b"/>
          <a:lstStyle>
            <a:lvl1pPr algn="l" defTabSz="914031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5400" b="0" kern="1200" spc="0" baseline="0" dirty="0">
                <a:gradFill>
                  <a:gsLst>
                    <a:gs pos="0">
                      <a:srgbClr val="00B2F0"/>
                    </a:gs>
                    <a:gs pos="44000">
                      <a:srgbClr val="40FFFE"/>
                    </a:gs>
                    <a:gs pos="100000">
                      <a:srgbClr val="96CA4B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52655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lnSpc>
                <a:spcPct val="100000"/>
              </a:lnSpc>
              <a:spcBef>
                <a:spcPts val="1200"/>
              </a:spcBef>
              <a:defRPr/>
            </a:lvl1pPr>
          </a:lstStyle>
          <a:p>
            <a:r>
              <a:rPr lang="en-US" dirty="0"/>
              <a:t>Click to edit Master title style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508131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6201" y="432215"/>
            <a:ext cx="11438251" cy="838200"/>
          </a:xfrm>
        </p:spPr>
        <p:txBody>
          <a:bodyPr/>
          <a:lstStyle>
            <a:lvl1pPr algn="l" defTabSz="913333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lang="en-US" sz="3600" b="0" kern="1200" spc="0" baseline="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310897" y="1344168"/>
            <a:ext cx="11424906" cy="4965192"/>
          </a:xfrm>
          <a:prstGeom prst="rect">
            <a:avLst/>
          </a:prstGeom>
        </p:spPr>
        <p:txBody>
          <a:bodyPr lIns="91333" tIns="45665" rIns="91333" bIns="45665">
            <a:noAutofit/>
          </a:bodyPr>
          <a:lstStyle>
            <a:lvl1pPr>
              <a:lnSpc>
                <a:spcPct val="95000"/>
              </a:lnSpc>
              <a:spcBef>
                <a:spcPts val="1479"/>
              </a:spcBef>
              <a:defRPr sz="2200">
                <a:solidFill>
                  <a:schemeClr val="tx1"/>
                </a:solidFill>
                <a:latin typeface="+mj-lt"/>
              </a:defRPr>
            </a:lvl1pPr>
            <a:lvl2pPr>
              <a:lnSpc>
                <a:spcPct val="95000"/>
              </a:lnSpc>
              <a:spcBef>
                <a:spcPts val="600"/>
              </a:spcBef>
              <a:defRPr>
                <a:solidFill>
                  <a:schemeClr val="tx1"/>
                </a:solidFill>
                <a:latin typeface="+mj-lt"/>
              </a:defRPr>
            </a:lvl2pPr>
            <a:lvl3pPr>
              <a:defRPr>
                <a:solidFill>
                  <a:schemeClr val="tx1"/>
                </a:solidFill>
                <a:latin typeface="+mj-lt"/>
              </a:defRPr>
            </a:lvl3pPr>
            <a:lvl4pPr>
              <a:defRPr>
                <a:solidFill>
                  <a:schemeClr val="tx1"/>
                </a:solidFill>
                <a:latin typeface="+mj-lt"/>
              </a:defRPr>
            </a:lvl4pPr>
            <a:lvl5pPr>
              <a:defRPr>
                <a:solidFill>
                  <a:schemeClr val="tx1"/>
                </a:solidFill>
                <a:latin typeface="+mj-lt"/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8179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Subtitle and Bull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06294" y="512235"/>
            <a:ext cx="11347796" cy="579965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dirty="0" smtClean="0"/>
              <a:t>Slide Title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5849909" y="6431404"/>
            <a:ext cx="489010" cy="252317"/>
          </a:xfrm>
          <a:prstGeom prst="rect">
            <a:avLst/>
          </a:prstGeom>
        </p:spPr>
        <p:txBody>
          <a:bodyPr lIns="121899" tIns="60949" rIns="121899" bIns="60949"/>
          <a:lstStyle/>
          <a:p>
            <a:pPr defTabSz="685680">
              <a:defRPr/>
            </a:pPr>
            <a:fld id="{2F5CCB13-0A32-4557-88E9-079F0C330695}" type="slidenum">
              <a:rPr lang="en-US" kern="0" smtClean="0">
                <a:solidFill>
                  <a:srgbClr val="595959"/>
                </a:solidFill>
                <a:sym typeface="Arial" pitchFamily="34" charset="0"/>
              </a:rPr>
              <a:pPr defTabSz="685680">
                <a:defRPr/>
              </a:pPr>
              <a:t>‹#›</a:t>
            </a:fld>
            <a:endParaRPr lang="en-US" kern="0" dirty="0">
              <a:solidFill>
                <a:srgbClr val="595959"/>
              </a:solidFill>
              <a:sym typeface="Arial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294" y="1655234"/>
            <a:ext cx="11347796" cy="4440767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2"/>
          </p:nvPr>
        </p:nvSpPr>
        <p:spPr>
          <a:xfrm>
            <a:off x="406294" y="1092200"/>
            <a:ext cx="11347796" cy="508000"/>
          </a:xfrm>
        </p:spPr>
        <p:txBody>
          <a:bodyPr/>
          <a:lstStyle>
            <a:lvl1pPr marL="2380" indent="0">
              <a:buNone/>
              <a:defRPr>
                <a:solidFill>
                  <a:schemeClr val="accent2"/>
                </a:solidFill>
              </a:defRPr>
            </a:lvl1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809514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title"/>
          </p:nvPr>
        </p:nvSpPr>
        <p:spPr>
          <a:xfrm>
            <a:off x="406295" y="225429"/>
            <a:ext cx="11376236" cy="1260475"/>
          </a:xfrm>
          <a:prstGeom prst="rect">
            <a:avLst/>
          </a:prstGeom>
          <a:noFill/>
          <a:ln>
            <a:noFill/>
          </a:ln>
        </p:spPr>
        <p:txBody>
          <a:bodyPr lIns="68529" tIns="68529" rIns="68529" bIns="68529" anchor="t" anchorCtr="0"/>
          <a:lstStyle>
            <a:lvl1pPr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1pPr>
            <a:lvl2pPr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2pPr>
            <a:lvl3pPr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3pPr>
            <a:lvl4pPr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4pPr>
            <a:lvl5pPr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5pPr>
            <a:lvl6pPr marL="542304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6pPr>
            <a:lvl7pPr marL="1084613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7pPr>
            <a:lvl8pPr marL="1626930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8pPr>
            <a:lvl9pPr marL="2169232" algn="l" rtl="0">
              <a:lnSpc>
                <a:spcPct val="90000"/>
              </a:lnSpc>
              <a:spcBef>
                <a:spcPts val="825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body" idx="1"/>
          </p:nvPr>
        </p:nvSpPr>
        <p:spPr>
          <a:xfrm>
            <a:off x="408412" y="1485906"/>
            <a:ext cx="5584427" cy="4457699"/>
          </a:xfrm>
          <a:prstGeom prst="rect">
            <a:avLst/>
          </a:prstGeom>
          <a:noFill/>
          <a:ln>
            <a:noFill/>
          </a:ln>
        </p:spPr>
        <p:txBody>
          <a:bodyPr lIns="68529" tIns="68529" rIns="68529" bIns="68529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2"/>
          </p:nvPr>
        </p:nvSpPr>
        <p:spPr>
          <a:xfrm>
            <a:off x="6195986" y="1485906"/>
            <a:ext cx="5586544" cy="4457699"/>
          </a:xfrm>
          <a:prstGeom prst="rect">
            <a:avLst/>
          </a:prstGeom>
          <a:noFill/>
          <a:ln>
            <a:noFill/>
          </a:ln>
        </p:spPr>
        <p:txBody>
          <a:bodyPr lIns="68529" tIns="68529" rIns="68529" bIns="68529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pic>
        <p:nvPicPr>
          <p:cNvPr id="15" name="Shape 15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2649" y="6296706"/>
            <a:ext cx="11675800" cy="1693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77911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294" y="291930"/>
            <a:ext cx="11347796" cy="1020576"/>
          </a:xfrm>
        </p:spPr>
        <p:txBody>
          <a:bodyPr/>
          <a:lstStyle>
            <a:lvl1pPr>
              <a:defRPr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1"/>
          </p:nvPr>
        </p:nvSpPr>
        <p:spPr>
          <a:xfrm>
            <a:off x="406294" y="1437229"/>
            <a:ext cx="11347796" cy="4531783"/>
          </a:xfrm>
          <a:prstGeom prst="rect">
            <a:avLst/>
          </a:prstGeom>
        </p:spPr>
        <p:txBody>
          <a:bodyPr lIns="121831" tIns="60915" rIns="121831" bIns="60915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5805015" y="6518489"/>
            <a:ext cx="511080" cy="366183"/>
          </a:xfrm>
          <a:prstGeom prst="rect">
            <a:avLst/>
          </a:prstGeom>
        </p:spPr>
        <p:txBody>
          <a:bodyPr vert="horz" lIns="121831" tIns="60915" rIns="121831" bIns="60915" rtlCol="0" anchor="ctr"/>
          <a:lstStyle>
            <a:lvl1pPr marL="0" algn="ctr" defTabSz="610353" rtl="0" eaLnBrk="1" fontAlgn="base" latinLnBrk="0" hangingPunct="1">
              <a:spcBef>
                <a:spcPct val="0"/>
              </a:spcBef>
              <a:spcAft>
                <a:spcPct val="0"/>
              </a:spcAft>
              <a:defRPr lang="en-US" sz="900" kern="1200" smtClean="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</a:lstStyle>
          <a:p>
            <a:fld id="{3945D0FD-48F1-4D72-80C5-FFB60B92A834}" type="slidenum">
              <a:rPr>
                <a:solidFill>
                  <a:srgbClr val="FFFFFF"/>
                </a:solidFill>
              </a:rPr>
              <a:pPr/>
              <a:t>‹#›</a:t>
            </a:fld>
            <a:endParaRPr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29773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1">
          <a:gsLst>
            <a:gs pos="0">
              <a:schemeClr val="tx1"/>
            </a:gs>
            <a:gs pos="100000">
              <a:srgbClr val="6ED4FF">
                <a:alpha val="26999"/>
              </a:srgbClr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"/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90" y="0"/>
            <a:ext cx="12201524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306391" y="420274"/>
            <a:ext cx="11437937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64" tIns="45703" rIns="82264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Slide Title Goes Here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306391" y="1881190"/>
            <a:ext cx="11437937" cy="4424363"/>
          </a:xfrm>
          <a:prstGeom prst="rect">
            <a:avLst/>
          </a:prstGeom>
          <a:gradFill rotWithShape="1">
            <a:gsLst>
              <a:gs pos="0">
                <a:srgbClr val="000000">
                  <a:alpha val="59000"/>
                </a:srgbClr>
              </a:gs>
              <a:gs pos="100000">
                <a:srgbClr val="000000"/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Body Text</a:t>
            </a:r>
          </a:p>
          <a:p>
            <a:pPr lvl="1"/>
            <a:r>
              <a:rPr lang="en-US" altLang="en-US" dirty="0" smtClean="0"/>
              <a:t>Second level</a:t>
            </a:r>
          </a:p>
          <a:p>
            <a:pPr lvl="2"/>
            <a:r>
              <a:rPr lang="en-US" altLang="en-US" dirty="0" smtClean="0"/>
              <a:t>Third level</a:t>
            </a:r>
          </a:p>
          <a:p>
            <a:pPr lvl="3"/>
            <a:r>
              <a:rPr lang="en-US" altLang="en-US" dirty="0" smtClean="0"/>
              <a:t>Fourth level</a:t>
            </a:r>
          </a:p>
          <a:p>
            <a:pPr lvl="4"/>
            <a:r>
              <a:rPr lang="en-US" altLang="en-US" dirty="0" smtClean="0"/>
              <a:t>Fifth level</a:t>
            </a:r>
          </a:p>
        </p:txBody>
      </p:sp>
      <p:sp>
        <p:nvSpPr>
          <p:cNvPr id="1029" name="Rectangle 4"/>
          <p:cNvSpPr>
            <a:spLocks noChangeArrowheads="1"/>
          </p:cNvSpPr>
          <p:nvPr/>
        </p:nvSpPr>
        <p:spPr bwMode="ltGray">
          <a:xfrm>
            <a:off x="354013" y="6551272"/>
            <a:ext cx="4559300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eaLnBrk="1" hangingPunct="1">
              <a:defRPr/>
            </a:pPr>
            <a:r>
              <a:rPr lang="en-US" altLang="en-US" sz="800" dirty="0" smtClean="0">
                <a:solidFill>
                  <a:srgbClr val="7F7F7F"/>
                </a:solidFill>
              </a:rPr>
              <a:t>© 2015 Cisco and/or its affiliates. All rights reserved</a:t>
            </a:r>
            <a:r>
              <a:rPr lang="en-US" altLang="en-US" sz="500" dirty="0" smtClean="0">
                <a:solidFill>
                  <a:srgbClr val="1F8BAE"/>
                </a:solidFill>
              </a:rPr>
              <a:t>.</a:t>
            </a:r>
          </a:p>
        </p:txBody>
      </p:sp>
      <p:sp>
        <p:nvSpPr>
          <p:cNvPr id="1030" name="Rectangle 5"/>
          <p:cNvSpPr>
            <a:spLocks noChangeArrowheads="1"/>
          </p:cNvSpPr>
          <p:nvPr/>
        </p:nvSpPr>
        <p:spPr bwMode="ltGray">
          <a:xfrm>
            <a:off x="10411278" y="6549687"/>
            <a:ext cx="1020313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r>
              <a:rPr lang="en-US" altLang="en-US" sz="800" smtClean="0">
                <a:solidFill>
                  <a:srgbClr val="7F7F7F"/>
                </a:solidFill>
              </a:rPr>
              <a:t>Cisco Confidential</a:t>
            </a: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ltGray">
          <a:xfrm>
            <a:off x="11543578" y="6546511"/>
            <a:ext cx="294413" cy="20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2090" tIns="41043" rIns="82090" bIns="41043" anchor="b">
            <a:spAutoFit/>
          </a:bodyPr>
          <a:lstStyle>
            <a:lvl1pPr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1pPr>
            <a:lvl2pPr marL="742950" indent="-28575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2pPr>
            <a:lvl3pPr marL="11430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3pPr>
            <a:lvl4pPr marL="16002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4pPr>
            <a:lvl5pPr marL="2057400" indent="-228600" defTabSz="814388" eaLnBrk="0" hangingPunct="0"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5pPr>
            <a:lvl6pPr marL="25146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6pPr>
            <a:lvl7pPr marL="29718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7pPr>
            <a:lvl8pPr marL="34290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8pPr>
            <a:lvl9pPr marL="3886200" indent="-228600" defTabSz="8143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MS PGothic" pitchFamily="34" charset="-128"/>
              </a:defRPr>
            </a:lvl9pPr>
          </a:lstStyle>
          <a:p>
            <a:pPr algn="r" eaLnBrk="1" hangingPunct="1">
              <a:defRPr/>
            </a:pPr>
            <a:fld id="{7887E57F-DE3D-4397-AE25-21139F9666B2}" type="slidenum">
              <a:rPr lang="en-US" altLang="en-US" sz="800" smtClean="0">
                <a:solidFill>
                  <a:srgbClr val="7F7F7F"/>
                </a:solidFill>
              </a:rPr>
              <a:pPr algn="r" eaLnBrk="1" hangingPunct="1">
                <a:defRPr/>
              </a:pPr>
              <a:t>‹#›</a:t>
            </a:fld>
            <a:endParaRPr lang="en-US" altLang="en-US" sz="800" smtClean="0">
              <a:solidFill>
                <a:srgbClr val="7F7F7F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6452" r:id="rId1"/>
    <p:sldLayoutId id="2147486453" r:id="rId2"/>
    <p:sldLayoutId id="2147486454" r:id="rId3"/>
    <p:sldLayoutId id="2147486455" r:id="rId4"/>
    <p:sldLayoutId id="2147486569" r:id="rId5"/>
    <p:sldLayoutId id="2147486940" r:id="rId6"/>
    <p:sldLayoutId id="2147486941" r:id="rId7"/>
    <p:sldLayoutId id="2147486942" r:id="rId8"/>
    <p:sldLayoutId id="2147486944" r:id="rId9"/>
  </p:sldLayoutIdLst>
  <p:transition>
    <p:wipe dir="r"/>
  </p:transition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lang="en-US" sz="3200" kern="1200" dirty="0">
          <a:gradFill>
            <a:gsLst>
              <a:gs pos="0">
                <a:srgbClr val="00B2F0"/>
              </a:gs>
              <a:gs pos="44000">
                <a:srgbClr val="40FFFE"/>
              </a:gs>
              <a:gs pos="100000">
                <a:srgbClr val="96CA4B"/>
              </a:gs>
            </a:gsLst>
            <a:lin ang="4800000" scaled="0"/>
          </a:gra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5500">
          <a:solidFill>
            <a:schemeClr val="tx1"/>
          </a:solidFill>
          <a:latin typeface="Arial" charset="0"/>
          <a:ea typeface="ＭＳ Ｐゴシック" charset="0"/>
          <a:cs typeface="ＭＳ Ｐゴシック" charset="0"/>
        </a:defRPr>
      </a:lvl5pPr>
      <a:lvl6pPr marL="457017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6pPr>
      <a:lvl7pPr marL="914031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7pPr>
      <a:lvl8pPr marL="1371051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8pPr>
      <a:lvl9pPr marL="1828066" algn="l" rtl="0" fontAlgn="base">
        <a:lnSpc>
          <a:spcPct val="80000"/>
        </a:lnSpc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</a:defRPr>
      </a:lvl9pPr>
    </p:titleStyle>
    <p:bodyStyle>
      <a:lvl1pPr marL="228509" indent="-228509" algn="l" rtl="0" eaLnBrk="0" fontAlgn="base" hangingPunct="0">
        <a:lnSpc>
          <a:spcPct val="95000"/>
        </a:lnSpc>
        <a:spcBef>
          <a:spcPts val="1438"/>
        </a:spcBef>
        <a:spcAft>
          <a:spcPct val="0"/>
        </a:spcAft>
        <a:buClr>
          <a:srgbClr val="96CA4B"/>
        </a:buClr>
        <a:buSzPct val="90000"/>
        <a:buFont typeface="Arial" charset="0"/>
        <a:buChar char="•"/>
        <a:defRPr lang="en-US" sz="2000" kern="1200" dirty="0">
          <a:solidFill>
            <a:schemeClr val="tx1"/>
          </a:solidFill>
          <a:latin typeface="+mj-lt"/>
          <a:ea typeface="MS PGothic" pitchFamily="34" charset="-128"/>
          <a:cs typeface="ＭＳ Ｐゴシック" charset="0"/>
        </a:defRPr>
      </a:lvl1pPr>
      <a:lvl2pPr marL="406238" indent="50779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Clr>
          <a:schemeClr val="tx2"/>
        </a:buClr>
        <a:buChar char="–"/>
        <a:defRPr lang="en-US" sz="2000" kern="1200" dirty="0">
          <a:solidFill>
            <a:schemeClr val="tx1"/>
          </a:solidFill>
          <a:latin typeface="+mj-lt"/>
          <a:ea typeface="MS PGothic" pitchFamily="34" charset="-128"/>
          <a:cs typeface="+mn-cs"/>
        </a:defRPr>
      </a:lvl2pPr>
      <a:lvl3pPr marL="571270" indent="-1588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buChar char="•"/>
        <a:defRPr lang="en-US" sz="1600" kern="1200" dirty="0">
          <a:solidFill>
            <a:schemeClr val="tx1"/>
          </a:solidFill>
          <a:latin typeface="+mj-lt"/>
          <a:ea typeface="MS PGothic" pitchFamily="34" charset="-128"/>
          <a:cs typeface="+mn-cs"/>
        </a:defRPr>
      </a:lvl3pPr>
      <a:lvl4pPr marL="688698" indent="682350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buChar char="–"/>
        <a:defRPr lang="en-US" sz="1500" kern="1200" dirty="0">
          <a:solidFill>
            <a:schemeClr val="tx1"/>
          </a:solidFill>
          <a:latin typeface="+mj-lt"/>
          <a:ea typeface="MS PGothic" pitchFamily="34" charset="-128"/>
          <a:cs typeface="+mn-cs"/>
        </a:defRPr>
      </a:lvl4pPr>
      <a:lvl5pPr marL="801367" indent="1026701" algn="l" rtl="0" eaLnBrk="0" fontAlgn="base" hangingPunct="0">
        <a:lnSpc>
          <a:spcPct val="95000"/>
        </a:lnSpc>
        <a:spcBef>
          <a:spcPts val="839"/>
        </a:spcBef>
        <a:spcAft>
          <a:spcPct val="0"/>
        </a:spcAft>
        <a:buFont typeface="Arial" charset="0"/>
        <a:buChar char="»"/>
        <a:defRPr lang="en-US" sz="1500" kern="1200" dirty="0">
          <a:solidFill>
            <a:schemeClr val="tx1"/>
          </a:solidFill>
          <a:latin typeface="+mj-lt"/>
          <a:ea typeface="MS PGothic" pitchFamily="34" charset="-128"/>
          <a:cs typeface="+mn-cs"/>
        </a:defRPr>
      </a:lvl5pPr>
      <a:lvl6pPr marL="2513591" indent="-228509" algn="l" defTabSz="914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606" indent="-228509" algn="l" defTabSz="914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621" indent="-228509" algn="l" defTabSz="914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4639" indent="-228509" algn="l" defTabSz="914031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17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031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051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066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082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097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115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130" algn="l" defTabSz="91403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chiatan@cisco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image" Target="../media/image31.emf"/><Relationship Id="rId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6.png"/><Relationship Id="rId5" Type="http://schemas.microsoft.com/office/2007/relationships/hdphoto" Target="../media/hdphoto2.wdp"/><Relationship Id="rId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41.wmf"/><Relationship Id="rId7" Type="http://schemas.openxmlformats.org/officeDocument/2006/relationships/image" Target="../media/image45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4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7.png"/><Relationship Id="rId7" Type="http://schemas.openxmlformats.org/officeDocument/2006/relationships/image" Target="../media/image50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9.wmf"/><Relationship Id="rId5" Type="http://schemas.microsoft.com/office/2007/relationships/hdphoto" Target="../media/hdphoto3.wdp"/><Relationship Id="rId10" Type="http://schemas.openxmlformats.org/officeDocument/2006/relationships/image" Target="../media/image53.emf"/><Relationship Id="rId4" Type="http://schemas.openxmlformats.org/officeDocument/2006/relationships/image" Target="../media/image48.png"/><Relationship Id="rId9" Type="http://schemas.openxmlformats.org/officeDocument/2006/relationships/image" Target="../media/image52.wmf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6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1.jpeg"/><Relationship Id="rId5" Type="http://schemas.openxmlformats.org/officeDocument/2006/relationships/image" Target="../media/image60.jpeg"/><Relationship Id="rId4" Type="http://schemas.openxmlformats.org/officeDocument/2006/relationships/image" Target="../media/image59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jpeg"/><Relationship Id="rId3" Type="http://schemas.openxmlformats.org/officeDocument/2006/relationships/image" Target="../media/image67.jpeg"/><Relationship Id="rId7" Type="http://schemas.openxmlformats.org/officeDocument/2006/relationships/image" Target="../media/image69.jpeg"/><Relationship Id="rId12" Type="http://schemas.microsoft.com/office/2007/relationships/hdphoto" Target="../media/hdphoto1.wdp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6" Type="http://schemas.microsoft.com/office/2007/relationships/hdphoto" Target="../media/hdphoto5.wdp"/><Relationship Id="rId11" Type="http://schemas.openxmlformats.org/officeDocument/2006/relationships/image" Target="../media/image10.jpeg"/><Relationship Id="rId5" Type="http://schemas.openxmlformats.org/officeDocument/2006/relationships/image" Target="../media/image68.jpeg"/><Relationship Id="rId10" Type="http://schemas.microsoft.com/office/2007/relationships/hdphoto" Target="../media/hdphoto6.wdp"/><Relationship Id="rId4" Type="http://schemas.microsoft.com/office/2007/relationships/hdphoto" Target="../media/hdphoto4.wdp"/><Relationship Id="rId9" Type="http://schemas.openxmlformats.org/officeDocument/2006/relationships/image" Target="../media/image7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7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png"/><Relationship Id="rId3" Type="http://schemas.openxmlformats.org/officeDocument/2006/relationships/image" Target="../media/image79.png"/><Relationship Id="rId7" Type="http://schemas.openxmlformats.org/officeDocument/2006/relationships/image" Target="../media/image83.png"/><Relationship Id="rId12" Type="http://schemas.openxmlformats.org/officeDocument/2006/relationships/image" Target="../media/image88.gif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png"/><Relationship Id="rId10" Type="http://schemas.openxmlformats.org/officeDocument/2006/relationships/image" Target="../media/image86.png"/><Relationship Id="rId4" Type="http://schemas.openxmlformats.org/officeDocument/2006/relationships/image" Target="../media/image80.png"/><Relationship Id="rId9" Type="http://schemas.openxmlformats.org/officeDocument/2006/relationships/image" Target="../media/image85.png"/><Relationship Id="rId14" Type="http://schemas.openxmlformats.org/officeDocument/2006/relationships/image" Target="../media/image9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4" y="3595693"/>
            <a:ext cx="12212637" cy="2105025"/>
          </a:xfrm>
          <a:prstGeom prst="rect">
            <a:avLst/>
          </a:prstGeom>
          <a:solidFill>
            <a:srgbClr val="000000">
              <a:alpha val="77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3" tIns="45703" rIns="91403" bIns="45703" anchor="ctr"/>
          <a:lstStyle/>
          <a:p>
            <a:pPr algn="ctr">
              <a:defRPr/>
            </a:pPr>
            <a:endParaRPr lang="en-US" dirty="0"/>
          </a:p>
        </p:txBody>
      </p:sp>
      <p:sp>
        <p:nvSpPr>
          <p:cNvPr id="31746" name="Title 1"/>
          <p:cNvSpPr>
            <a:spLocks noGrp="1"/>
          </p:cNvSpPr>
          <p:nvPr>
            <p:ph type="ctrTitle"/>
          </p:nvPr>
        </p:nvSpPr>
        <p:spPr>
          <a:xfrm>
            <a:off x="295275" y="3514728"/>
            <a:ext cx="10812464" cy="1068388"/>
          </a:xfrm>
        </p:spPr>
        <p:txBody>
          <a:bodyPr rtlCol="0">
            <a:noAutofit/>
          </a:bodyPr>
          <a:lstStyle/>
          <a:p>
            <a:pPr eaLnBrk="1" hangingPunct="1">
              <a:defRPr/>
            </a:pPr>
            <a:r>
              <a:rPr b="1" dirty="0" smtClean="0">
                <a:solidFill>
                  <a:schemeClr val="tx1"/>
                </a:solidFill>
              </a:rPr>
              <a:t>Virtualized Telco Cloud</a:t>
            </a:r>
            <a:endParaRPr sz="4800" dirty="0">
              <a:solidFill>
                <a:schemeClr val="tx1"/>
              </a:solidFill>
            </a:endParaRPr>
          </a:p>
        </p:txBody>
      </p:sp>
      <p:sp>
        <p:nvSpPr>
          <p:cNvPr id="4100" name="Subtitle 7"/>
          <p:cNvSpPr>
            <a:spLocks noGrp="1"/>
          </p:cNvSpPr>
          <p:nvPr>
            <p:ph type="subTitle" idx="1"/>
          </p:nvPr>
        </p:nvSpPr>
        <p:spPr>
          <a:xfrm>
            <a:off x="314325" y="4546604"/>
            <a:ext cx="10814050" cy="3841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GB" b="1" dirty="0" smtClean="0">
                <a:ea typeface="ＭＳ Ｐゴシック" pitchFamily="34" charset="-128"/>
              </a:rPr>
              <a:t>Chia Tan, </a:t>
            </a:r>
            <a:r>
              <a:rPr lang="en-GB" b="1" dirty="0" smtClean="0">
                <a:ea typeface="ＭＳ Ｐゴシック" pitchFamily="34" charset="-128"/>
                <a:hlinkClick r:id="rId3"/>
              </a:rPr>
              <a:t>chiatan@cisco.com</a:t>
            </a:r>
            <a:endParaRPr lang="en-GB" dirty="0" smtClean="0">
              <a:solidFill>
                <a:srgbClr val="A630A6"/>
              </a:solidFill>
              <a:ea typeface="ＭＳ Ｐゴシック" pitchFamily="34" charset="-128"/>
            </a:endParaRPr>
          </a:p>
        </p:txBody>
      </p:sp>
      <p:sp>
        <p:nvSpPr>
          <p:cNvPr id="8195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314325" y="4851404"/>
            <a:ext cx="10795000" cy="3841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dirty="0" smtClean="0">
                <a:solidFill>
                  <a:schemeClr val="tx1"/>
                </a:solidFill>
                <a:ea typeface="ＭＳ Ｐゴシック" pitchFamily="34" charset="-128"/>
              </a:rPr>
              <a:t>Director of Engineering, Service Provider, Asia Pacific Japan</a:t>
            </a:r>
            <a:endParaRPr dirty="0">
              <a:solidFill>
                <a:schemeClr val="tx1"/>
              </a:solidFill>
              <a:ea typeface="ＭＳ Ｐゴシック" pitchFamily="34" charset="-128"/>
            </a:endParaRPr>
          </a:p>
          <a:p>
            <a:pPr eaLnBrk="1" hangingPunct="1">
              <a:defRPr/>
            </a:pPr>
            <a:endParaRPr lang="en-GB" dirty="0">
              <a:ea typeface="ＭＳ Ｐゴシック" pitchFamily="34" charset="-128"/>
            </a:endParaRPr>
          </a:p>
        </p:txBody>
      </p:sp>
      <p:sp>
        <p:nvSpPr>
          <p:cNvPr id="8196" name="Text Placeholder 12"/>
          <p:cNvSpPr>
            <a:spLocks noGrp="1"/>
          </p:cNvSpPr>
          <p:nvPr>
            <p:ph type="body" sz="quarter" idx="11"/>
          </p:nvPr>
        </p:nvSpPr>
        <p:spPr>
          <a:xfrm>
            <a:off x="315913" y="5197479"/>
            <a:ext cx="10812462" cy="384175"/>
          </a:xfrm>
          <a:noFill/>
        </p:spPr>
        <p:txBody>
          <a:bodyPr/>
          <a:lstStyle/>
          <a:p>
            <a:pPr eaLnBrk="1" hangingPunct="1">
              <a:defRPr/>
            </a:pPr>
            <a:r>
              <a:rPr lang="en-GB" dirty="0">
                <a:solidFill>
                  <a:schemeClr val="tx1"/>
                </a:solidFill>
                <a:ea typeface="ＭＳ Ｐゴシック" pitchFamily="34" charset="-128"/>
              </a:rPr>
              <a:t>Date: </a:t>
            </a:r>
            <a:r>
              <a:rPr lang="en-GB" dirty="0" smtClean="0">
                <a:solidFill>
                  <a:schemeClr val="tx1"/>
                </a:solidFill>
                <a:ea typeface="ＭＳ Ｐゴシック" pitchFamily="34" charset="-128"/>
              </a:rPr>
              <a:t>28/05/2015</a:t>
            </a:r>
            <a:endParaRPr lang="en-GB" dirty="0">
              <a:solidFill>
                <a:schemeClr val="tx1"/>
              </a:solidFill>
              <a:ea typeface="ＭＳ Ｐゴシック" pitchFamily="34" charset="-128"/>
            </a:endParaRPr>
          </a:p>
        </p:txBody>
      </p:sp>
      <p:pic>
        <p:nvPicPr>
          <p:cNvPr id="8199" name="Picture 9" descr="C:\Users\milamba\Documents\MyJabberFiles\sauchaud@cisco.com\banner-collage1.1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19904" y="1909768"/>
            <a:ext cx="5368925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200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912943"/>
            <a:ext cx="6819900" cy="168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9009458" y="1019755"/>
            <a:ext cx="2246398" cy="5375835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1116" y="181555"/>
            <a:ext cx="11437937" cy="838200"/>
          </a:xfrm>
        </p:spPr>
        <p:txBody>
          <a:bodyPr/>
          <a:lstStyle/>
          <a:p>
            <a:r>
              <a:rPr lang="en-US" dirty="0" smtClean="0"/>
              <a:t>ETSI NFV Reference Architecture</a:t>
            </a:r>
            <a:endParaRPr lang="en-US" dirty="0"/>
          </a:p>
        </p:txBody>
      </p:sp>
      <p:pic>
        <p:nvPicPr>
          <p:cNvPr id="6" name="Picture 5" descr="etsi nfv diagram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3990" y="1019755"/>
            <a:ext cx="7483887" cy="5567311"/>
          </a:xfrm>
          <a:prstGeom prst="rect">
            <a:avLst/>
          </a:prstGeom>
          <a:ln w="38100" cmpd="sng">
            <a:solidFill>
              <a:srgbClr val="1279BE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6776198" y="1550051"/>
            <a:ext cx="989692" cy="9117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7" name="Rectangle 6"/>
          <p:cNvSpPr/>
          <p:nvPr/>
        </p:nvSpPr>
        <p:spPr>
          <a:xfrm>
            <a:off x="6776198" y="3068842"/>
            <a:ext cx="989692" cy="911796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sp>
        <p:nvSpPr>
          <p:cNvPr id="8" name="Rectangle 7"/>
          <p:cNvSpPr/>
          <p:nvPr/>
        </p:nvSpPr>
        <p:spPr>
          <a:xfrm>
            <a:off x="6776198" y="4689232"/>
            <a:ext cx="989692" cy="1276513"/>
          </a:xfrm>
          <a:prstGeom prst="rect">
            <a:avLst/>
          </a:prstGeom>
          <a:noFill/>
          <a:ln>
            <a:solidFill>
              <a:srgbClr val="FF0000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99" tIns="60949" rIns="121899" bIns="60949" rtlCol="0" anchor="ctr"/>
          <a:lstStyle/>
          <a:p>
            <a:pPr algn="ctr"/>
            <a:endParaRPr lang="en-US" dirty="0" smtClean="0"/>
          </a:p>
        </p:txBody>
      </p:sp>
      <p:pic>
        <p:nvPicPr>
          <p:cNvPr id="12" name="Picture 2" descr="Home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009459" y="4389178"/>
            <a:ext cx="2187710" cy="7227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3" name="Group 22"/>
          <p:cNvGrpSpPr/>
          <p:nvPr/>
        </p:nvGrpSpPr>
        <p:grpSpPr>
          <a:xfrm>
            <a:off x="9143614" y="5276852"/>
            <a:ext cx="1850992" cy="916283"/>
            <a:chOff x="7491021" y="3957639"/>
            <a:chExt cx="1388606" cy="687212"/>
          </a:xfrm>
        </p:grpSpPr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491021" y="3957639"/>
              <a:ext cx="695593" cy="687212"/>
            </a:xfrm>
            <a:prstGeom prst="rect">
              <a:avLst/>
            </a:prstGeom>
          </p:spPr>
        </p:pic>
        <p:sp>
          <p:nvSpPr>
            <p:cNvPr id="13" name="TextBox 12"/>
            <p:cNvSpPr txBox="1"/>
            <p:nvPr/>
          </p:nvSpPr>
          <p:spPr>
            <a:xfrm>
              <a:off x="8144619" y="4093308"/>
              <a:ext cx="735008" cy="27699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>
                  <a:solidFill>
                    <a:srgbClr val="000000"/>
                  </a:solidFill>
                </a:rPr>
                <a:t>OPNFV</a:t>
              </a: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54227" y="2657231"/>
            <a:ext cx="1566592" cy="156700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549243" y="1695154"/>
            <a:ext cx="1043175" cy="3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7367398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2947229" y="17463"/>
            <a:ext cx="3895328" cy="2809779"/>
            <a:chOff x="5361452" y="2684220"/>
            <a:chExt cx="2922257" cy="2107334"/>
          </a:xfrm>
        </p:grpSpPr>
        <p:grpSp>
          <p:nvGrpSpPr>
            <p:cNvPr id="15" name="Group 14"/>
            <p:cNvGrpSpPr/>
            <p:nvPr/>
          </p:nvGrpSpPr>
          <p:grpSpPr>
            <a:xfrm>
              <a:off x="5361452" y="2697317"/>
              <a:ext cx="2922257" cy="2094237"/>
              <a:chOff x="4481504" y="3571354"/>
              <a:chExt cx="2922257" cy="2094237"/>
            </a:xfrm>
          </p:grpSpPr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96176" y="3823910"/>
                <a:ext cx="2907585" cy="1841681"/>
              </a:xfrm>
              <a:prstGeom prst="rect">
                <a:avLst/>
              </a:prstGeom>
              <a:ln>
                <a:noFill/>
              </a:ln>
            </p:spPr>
          </p:pic>
          <p:sp>
            <p:nvSpPr>
              <p:cNvPr id="18" name="TextBox 17"/>
              <p:cNvSpPr txBox="1"/>
              <p:nvPr/>
            </p:nvSpPr>
            <p:spPr>
              <a:xfrm>
                <a:off x="4481504" y="3571354"/>
                <a:ext cx="1919410" cy="25391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Juno:  Neutron LOCS</a:t>
                </a:r>
              </a:p>
            </p:txBody>
          </p:sp>
        </p:grpSp>
        <p:sp>
          <p:nvSpPr>
            <p:cNvPr id="16" name="Rectangle 15"/>
            <p:cNvSpPr/>
            <p:nvPr/>
          </p:nvSpPr>
          <p:spPr>
            <a:xfrm>
              <a:off x="5361452" y="2684220"/>
              <a:ext cx="2922257" cy="2089494"/>
            </a:xfrm>
            <a:prstGeom prst="rect">
              <a:avLst/>
            </a:prstGeom>
            <a:noFill/>
            <a:ln w="12700" cmpd="sng">
              <a:solidFill>
                <a:schemeClr val="tx1"/>
              </a:solidFill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 smtClean="0"/>
            </a:p>
          </p:txBody>
        </p:sp>
      </p:grp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24827" y="107329"/>
            <a:ext cx="4662424" cy="838200"/>
          </a:xfrm>
        </p:spPr>
        <p:txBody>
          <a:bodyPr/>
          <a:lstStyle/>
          <a:p>
            <a:r>
              <a:rPr lang="en-US" sz="3600" dirty="0" err="1" smtClean="0"/>
              <a:t>OpenStack</a:t>
            </a:r>
            <a:endParaRPr lang="en-US" sz="3600" dirty="0"/>
          </a:p>
        </p:txBody>
      </p:sp>
      <p:sp>
        <p:nvSpPr>
          <p:cNvPr id="2" name="Content Placeholder 1"/>
          <p:cNvSpPr>
            <a:spLocks noGrp="1"/>
          </p:cNvSpPr>
          <p:nvPr>
            <p:ph sz="quarter" idx="4294967295"/>
          </p:nvPr>
        </p:nvSpPr>
        <p:spPr>
          <a:xfrm>
            <a:off x="6682905" y="5317166"/>
            <a:ext cx="2639683" cy="1359679"/>
          </a:xfrm>
          <a:noFill/>
        </p:spPr>
        <p:txBody>
          <a:bodyPr>
            <a:normAutofit fontScale="70000" lnSpcReduction="20000"/>
          </a:bodyPr>
          <a:lstStyle/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Heat – Orchestration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Horizon – Dashboard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 – Networking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Cinder – Volume Storage</a:t>
            </a:r>
          </a:p>
          <a:p>
            <a:pPr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Nova – Compute </a:t>
            </a:r>
            <a:r>
              <a:rPr lang="en-US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Service</a:t>
            </a:r>
          </a:p>
        </p:txBody>
      </p:sp>
      <p:pic>
        <p:nvPicPr>
          <p:cNvPr id="2050" name="Picture 2" descr="http://docs.openstack.org/trunk/install-guide/install/yum/content/figures/1/figures/openstack_havana_conceptual_arch.pn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52558" y="0"/>
            <a:ext cx="5736267" cy="5223434"/>
          </a:xfrm>
          <a:prstGeom prst="rect">
            <a:avLst/>
          </a:prstGeom>
          <a:solidFill>
            <a:srgbClr val="FFFFFF"/>
          </a:solidFill>
          <a:ln>
            <a:noFill/>
          </a:ln>
          <a:extLst/>
        </p:spPr>
      </p:pic>
      <p:grpSp>
        <p:nvGrpSpPr>
          <p:cNvPr id="12" name="Group 11"/>
          <p:cNvGrpSpPr/>
          <p:nvPr/>
        </p:nvGrpSpPr>
        <p:grpSpPr>
          <a:xfrm>
            <a:off x="124827" y="3249628"/>
            <a:ext cx="3208505" cy="3482208"/>
            <a:chOff x="7612494" y="243420"/>
            <a:chExt cx="4407894" cy="4449350"/>
          </a:xfrm>
        </p:grpSpPr>
        <p:pic>
          <p:nvPicPr>
            <p:cNvPr id="8" name="Picture 4" descr="\\psf\Home\Desktop\openstack-logo51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12494" y="243420"/>
              <a:ext cx="1109475" cy="110829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3" name="Group 2"/>
            <p:cNvGrpSpPr/>
            <p:nvPr/>
          </p:nvGrpSpPr>
          <p:grpSpPr>
            <a:xfrm>
              <a:off x="8000704" y="243420"/>
              <a:ext cx="4019684" cy="4449350"/>
              <a:chOff x="4777357" y="243420"/>
              <a:chExt cx="7243031" cy="2911885"/>
            </a:xfrm>
          </p:grpSpPr>
          <p:sp>
            <p:nvSpPr>
              <p:cNvPr id="7" name="Rectangle 6"/>
              <p:cNvSpPr>
                <a:spLocks noChangeArrowheads="1"/>
              </p:cNvSpPr>
              <p:nvPr/>
            </p:nvSpPr>
            <p:spPr bwMode="auto">
              <a:xfrm>
                <a:off x="6076997" y="243420"/>
                <a:ext cx="5943391" cy="81367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9" rIns="91436" bIns="45719">
                <a:normAutofit fontScale="47500" lnSpcReduction="20000"/>
              </a:bodyPr>
              <a:lstStyle/>
              <a:p>
                <a:r>
                  <a:rPr lang="en-US" sz="3700" dirty="0" err="1">
                    <a:sym typeface="Arial" pitchFamily="34" charset="0"/>
                  </a:rPr>
                  <a:t>OpenStack</a:t>
                </a:r>
                <a:r>
                  <a:rPr lang="en-US" sz="3700" dirty="0">
                    <a:sym typeface="Arial" pitchFamily="34" charset="0"/>
                  </a:rPr>
                  <a:t> is an Infrastructure As A Service (</a:t>
                </a:r>
                <a:r>
                  <a:rPr lang="en-US" sz="3700" dirty="0" err="1">
                    <a:sym typeface="Arial" pitchFamily="34" charset="0"/>
                  </a:rPr>
                  <a:t>IaaS</a:t>
                </a:r>
                <a:r>
                  <a:rPr lang="en-US" sz="3700" dirty="0">
                    <a:sym typeface="Arial" pitchFamily="34" charset="0"/>
                  </a:rPr>
                  <a:t>) cloud computing project</a:t>
                </a:r>
              </a:p>
            </p:txBody>
          </p:sp>
          <p:cxnSp>
            <p:nvCxnSpPr>
              <p:cNvPr id="9" name="Straight Connector 8"/>
              <p:cNvCxnSpPr/>
              <p:nvPr/>
            </p:nvCxnSpPr>
            <p:spPr>
              <a:xfrm>
                <a:off x="4777358" y="1715335"/>
                <a:ext cx="6993367" cy="0"/>
              </a:xfrm>
              <a:prstGeom prst="line">
                <a:avLst/>
              </a:prstGeom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Rectangle 7"/>
              <p:cNvSpPr>
                <a:spLocks noChangeArrowheads="1"/>
              </p:cNvSpPr>
              <p:nvPr/>
            </p:nvSpPr>
            <p:spPr bwMode="auto">
              <a:xfrm>
                <a:off x="4777357" y="1965064"/>
                <a:ext cx="6922629" cy="11902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1436" tIns="45719" rIns="91436" bIns="45719">
                <a:normAutofit fontScale="47500" lnSpcReduction="20000"/>
              </a:bodyPr>
              <a:lstStyle/>
              <a:p>
                <a:r>
                  <a:rPr lang="en-US" sz="3700" dirty="0"/>
                  <a:t>“…provides a means to control (administer) compute, storage, network and </a:t>
                </a:r>
                <a:r>
                  <a:rPr lang="en-US" sz="3700" dirty="0" smtClean="0"/>
                  <a:t>virtualization </a:t>
                </a:r>
                <a:r>
                  <a:rPr lang="en-US" sz="3700" dirty="0"/>
                  <a:t>technologies…”</a:t>
                </a: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6142188" y="1227822"/>
                <a:ext cx="3717032" cy="262240"/>
              </a:xfrm>
              <a:prstGeom prst="rect">
                <a:avLst/>
              </a:prstGeom>
              <a:noFill/>
            </p:spPr>
            <p:txBody>
              <a:bodyPr wrap="square" lIns="121899" tIns="60949" rIns="121899" bIns="60949" rtlCol="0" anchor="ctr">
                <a:normAutofit fontScale="40000" lnSpcReduction="20000"/>
              </a:bodyPr>
              <a:lstStyle/>
              <a:p>
                <a:r>
                  <a:rPr lang="en-AU" dirty="0" smtClean="0"/>
                  <a:t>= Cloud Operating System</a:t>
                </a:r>
              </a:p>
            </p:txBody>
          </p:sp>
        </p:grpSp>
      </p:grpSp>
      <p:sp>
        <p:nvSpPr>
          <p:cNvPr id="14" name="Content Placeholder 1"/>
          <p:cNvSpPr txBox="1">
            <a:spLocks/>
          </p:cNvSpPr>
          <p:nvPr/>
        </p:nvSpPr>
        <p:spPr bwMode="auto">
          <a:xfrm>
            <a:off x="9286907" y="5317167"/>
            <a:ext cx="2639683" cy="1204404"/>
          </a:xfrm>
          <a:prstGeom prst="rect">
            <a:avLst/>
          </a:prstGeom>
          <a:noFill/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03" tIns="45703" rIns="91403" bIns="45703" numCol="1" anchor="t" anchorCtr="0" compatLnSpc="1">
            <a:prstTxWarp prst="textNoShape">
              <a:avLst/>
            </a:prstTxWarp>
            <a:normAutofit fontScale="70000" lnSpcReduction="20000"/>
          </a:bodyPr>
          <a:lstStyle>
            <a:lvl1pPr marL="228509" indent="-228509" algn="l" rtl="0" eaLnBrk="0" fontAlgn="base" hangingPunct="0">
              <a:lnSpc>
                <a:spcPct val="95000"/>
              </a:lnSpc>
              <a:spcBef>
                <a:spcPts val="1438"/>
              </a:spcBef>
              <a:spcAft>
                <a:spcPct val="0"/>
              </a:spcAft>
              <a:buClr>
                <a:srgbClr val="96CA4B"/>
              </a:buClr>
              <a:buSzPct val="90000"/>
              <a:buFont typeface="Arial" charset="0"/>
              <a:buChar char="•"/>
              <a:defRPr lang="en-US" sz="200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marL="406238" indent="50779" algn="l" rtl="0" eaLnBrk="0" fontAlgn="base" hangingPunct="0">
              <a:lnSpc>
                <a:spcPct val="95000"/>
              </a:lnSpc>
              <a:spcBef>
                <a:spcPts val="839"/>
              </a:spcBef>
              <a:spcAft>
                <a:spcPct val="0"/>
              </a:spcAft>
              <a:buClr>
                <a:schemeClr val="tx2"/>
              </a:buClr>
              <a:buChar char="–"/>
              <a:defRPr lang="en-US" sz="200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defRPr>
            </a:lvl2pPr>
            <a:lvl3pPr marL="571270" indent="-1588" algn="l" rtl="0" eaLnBrk="0" fontAlgn="base" hangingPunct="0">
              <a:lnSpc>
                <a:spcPct val="95000"/>
              </a:lnSpc>
              <a:spcBef>
                <a:spcPts val="839"/>
              </a:spcBef>
              <a:spcAft>
                <a:spcPct val="0"/>
              </a:spcAft>
              <a:buFont typeface="Arial" charset="0"/>
              <a:buChar char="•"/>
              <a:defRPr lang="en-US" sz="160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defRPr>
            </a:lvl3pPr>
            <a:lvl4pPr marL="688698" indent="682350" algn="l" rtl="0" eaLnBrk="0" fontAlgn="base" hangingPunct="0">
              <a:lnSpc>
                <a:spcPct val="95000"/>
              </a:lnSpc>
              <a:spcBef>
                <a:spcPts val="839"/>
              </a:spcBef>
              <a:spcAft>
                <a:spcPct val="0"/>
              </a:spcAft>
              <a:buFont typeface="Arial" charset="0"/>
              <a:buChar char="–"/>
              <a:defRPr lang="en-US" sz="150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defRPr>
            </a:lvl4pPr>
            <a:lvl5pPr marL="801367" indent="1026701" algn="l" rtl="0" eaLnBrk="0" fontAlgn="base" hangingPunct="0">
              <a:lnSpc>
                <a:spcPct val="95000"/>
              </a:lnSpc>
              <a:spcBef>
                <a:spcPts val="839"/>
              </a:spcBef>
              <a:spcAft>
                <a:spcPct val="0"/>
              </a:spcAft>
              <a:buFont typeface="Arial" charset="0"/>
              <a:buChar char="»"/>
              <a:defRPr lang="en-US" sz="1500" kern="1200" dirty="0">
                <a:solidFill>
                  <a:schemeClr val="tx1"/>
                </a:solidFill>
                <a:latin typeface="+mj-lt"/>
                <a:ea typeface="MS PGothic" pitchFamily="34" charset="-128"/>
                <a:cs typeface="+mn-cs"/>
              </a:defRPr>
            </a:lvl5pPr>
            <a:lvl6pPr marL="2513591" indent="-228509" algn="l" defTabSz="914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606" indent="-228509" algn="l" defTabSz="914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621" indent="-228509" algn="l" defTabSz="914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4639" indent="-228509" algn="l" defTabSz="914031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Glance – Image Service</a:t>
            </a:r>
          </a:p>
          <a:p>
            <a:pPr>
              <a:spcBef>
                <a:spcPts val="600"/>
              </a:spcBef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Swift – Object Storage</a:t>
            </a:r>
          </a:p>
          <a:p>
            <a:pPr>
              <a:spcBef>
                <a:spcPts val="600"/>
              </a:spcBef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Ceilometer – Telemetry</a:t>
            </a:r>
          </a:p>
          <a:p>
            <a:pPr>
              <a:spcBef>
                <a:spcPts val="600"/>
              </a:spcBef>
            </a:pPr>
            <a:r>
              <a:rPr lang="en-A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Keystone – Identity Service</a:t>
            </a:r>
            <a:endParaRPr lang="en-A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9925396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4958" y="1224575"/>
            <a:ext cx="7812344" cy="486112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r>
              <a:rPr lang="en-US" dirty="0" err="1" smtClean="0"/>
              <a:t>OpenDaylight</a:t>
            </a:r>
            <a:r>
              <a:rPr lang="en-US" dirty="0" smtClean="0"/>
              <a:t> Controller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4294967295"/>
          </p:nvPr>
        </p:nvSpPr>
        <p:spPr>
          <a:xfrm>
            <a:off x="8662988" y="1223963"/>
            <a:ext cx="3525837" cy="4440237"/>
          </a:xfrm>
          <a:prstGeom prst="rect">
            <a:avLst/>
          </a:prstGeom>
        </p:spPr>
        <p:txBody>
          <a:bodyPr/>
          <a:lstStyle/>
          <a:p>
            <a:pPr marL="380933" indent="-380933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Open platform for network programmability </a:t>
            </a:r>
          </a:p>
          <a:p>
            <a:pPr marL="380933" indent="-380933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Enables SDN for networks at any size and scale  </a:t>
            </a:r>
          </a:p>
          <a:p>
            <a:pPr marL="380933" indent="-380933">
              <a:buFont typeface="Arial"/>
              <a:buChar char="•"/>
            </a:pPr>
            <a:r>
              <a:rPr lang="en-US" dirty="0" smtClean="0">
                <a:solidFill>
                  <a:schemeClr val="tx1"/>
                </a:solidFill>
              </a:rPr>
              <a:t>New “Helium” release delivers new user interface and a much simpler and </a:t>
            </a:r>
            <a:r>
              <a:rPr lang="en-US" dirty="0" err="1" smtClean="0">
                <a:solidFill>
                  <a:schemeClr val="tx1"/>
                </a:solidFill>
              </a:rPr>
              <a:t>customisable</a:t>
            </a:r>
            <a:r>
              <a:rPr lang="en-US" dirty="0" smtClean="0">
                <a:solidFill>
                  <a:schemeClr val="tx1"/>
                </a:solidFill>
              </a:rPr>
              <a:t> installation process</a:t>
            </a:r>
          </a:p>
          <a:p>
            <a:endParaRPr lang="en-AU" dirty="0">
              <a:solidFill>
                <a:schemeClr val="tx1"/>
              </a:solidFill>
            </a:endParaRPr>
          </a:p>
        </p:txBody>
      </p:sp>
      <p:pic>
        <p:nvPicPr>
          <p:cNvPr id="6" name="Picture 5" descr="Screen Shot 2014-10-27 at 8.51.48 AM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566337" y="4539773"/>
            <a:ext cx="3491345" cy="2318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02262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Cisco’s Telco Cloud Solution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83104019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437937" cy="838200"/>
          </a:xfrm>
        </p:spPr>
        <p:txBody>
          <a:bodyPr/>
          <a:lstStyle/>
          <a:p>
            <a:r>
              <a:rPr lang="en-US" dirty="0" smtClean="0"/>
              <a:t>(1) Overlay Stack Solution Option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219" y="3894726"/>
            <a:ext cx="2382651" cy="117512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Preferred - UCS-B + FI + VIC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UCS-C Series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UCS-M (Bare Metal)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CSX – Branch / Cell Site NFVI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967" y="3890250"/>
            <a:ext cx="2260602" cy="117512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UCS-C240 </a:t>
            </a:r>
            <a:r>
              <a:rPr lang="en-US" sz="900" dirty="0">
                <a:solidFill>
                  <a:schemeClr val="tx1"/>
                </a:solidFill>
                <a:latin typeface="Tele-GroteskNor"/>
              </a:rPr>
              <a:t>– Compute/IO Intensive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 C31XX </a:t>
            </a:r>
            <a:r>
              <a:rPr lang="en-US" sz="900" dirty="0">
                <a:solidFill>
                  <a:schemeClr val="tx1"/>
                </a:solidFill>
                <a:latin typeface="Tele-GroteskNor"/>
              </a:rPr>
              <a:t>– Storage Intensive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ele-GroteskNor"/>
              </a:rPr>
              <a:t>Whiptail</a:t>
            </a:r>
            <a:endParaRPr lang="en-US" sz="1200" dirty="0">
              <a:solidFill>
                <a:schemeClr val="tx1"/>
              </a:solidFill>
              <a:latin typeface="Tele-GroteskNor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ele-GroteskNor"/>
              </a:rPr>
              <a:t>NetApp/EMC</a:t>
            </a:r>
            <a:endParaRPr lang="en-US" sz="1200" dirty="0">
              <a:solidFill>
                <a:schemeClr val="tx1"/>
              </a:solidFill>
              <a:latin typeface="Tele-GroteskNo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595" y="3890249"/>
            <a:ext cx="2273243" cy="117512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b="1" i="1" dirty="0">
                <a:solidFill>
                  <a:srgbClr val="FFFF00"/>
                </a:solidFill>
                <a:latin typeface="Tele-GroteskNor"/>
              </a:rPr>
              <a:t>Switching Underlay – ACI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DCI – ASR9K or N7K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Soft-DCI – Sunstone vPE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846823" y="2348350"/>
            <a:ext cx="2127287" cy="27257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ele-GroteskNor"/>
              </a:rPr>
              <a:t>UCSD </a:t>
            </a:r>
            <a:r>
              <a:rPr lang="en-US" sz="1100" dirty="0">
                <a:solidFill>
                  <a:schemeClr val="tx1"/>
                </a:solidFill>
                <a:latin typeface="Tele-GroteskNor"/>
              </a:rPr>
              <a:t>/ </a:t>
            </a:r>
            <a:r>
              <a:rPr lang="en-US" sz="1300" dirty="0">
                <a:solidFill>
                  <a:schemeClr val="tx1"/>
                </a:solidFill>
                <a:latin typeface="Tele-GroteskNor"/>
              </a:rPr>
              <a:t>Single Pane of Glass</a:t>
            </a:r>
          </a:p>
          <a:p>
            <a:pPr algn="ctr"/>
            <a:endParaRPr lang="en-US" dirty="0">
              <a:solidFill>
                <a:schemeClr val="tx1"/>
              </a:solidFill>
              <a:latin typeface="Tele-GroteskNor"/>
            </a:endParaRPr>
          </a:p>
          <a:p>
            <a:pPr algn="ctr"/>
            <a:r>
              <a:rPr lang="en-US" b="1" dirty="0" smtClean="0">
                <a:solidFill>
                  <a:schemeClr val="tx1"/>
                </a:solidFill>
                <a:latin typeface="Tele-GroteskNor"/>
              </a:rPr>
              <a:t>OpenStack</a:t>
            </a:r>
            <a:endParaRPr lang="en-US" dirty="0">
              <a:solidFill>
                <a:schemeClr val="tx1"/>
              </a:solidFill>
              <a:latin typeface="Tele-GroteskNor"/>
            </a:endParaRP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-GroteskNor"/>
              </a:rPr>
              <a:t>APIC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915" y="2347313"/>
            <a:ext cx="2382651" cy="98676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Tele-GroteskNor"/>
              </a:rPr>
              <a:t>KVM, ESXi, </a:t>
            </a:r>
            <a:r>
              <a:rPr lang="en-US" sz="1300" dirty="0" smtClean="0">
                <a:solidFill>
                  <a:schemeClr val="tx1"/>
                </a:solidFill>
                <a:latin typeface="Tele-GroteskNor"/>
              </a:rPr>
              <a:t>Hyper-V</a:t>
            </a:r>
            <a:endParaRPr lang="en-US" sz="1300" dirty="0">
              <a:solidFill>
                <a:schemeClr val="tx1"/>
              </a:solidFill>
              <a:latin typeface="Tele-GroteskNor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009663" y="2342837"/>
            <a:ext cx="2260602" cy="98676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Software Defined – Ceph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OpenStack – Swift / Cinder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3292" y="2342836"/>
            <a:ext cx="2273243" cy="98676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Nexus1000v,</a:t>
            </a:r>
          </a:p>
          <a:p>
            <a:pPr algn="ctr"/>
            <a:r>
              <a:rPr lang="en-US" sz="1200" b="1" i="1" dirty="0">
                <a:solidFill>
                  <a:srgbClr val="FFFF00"/>
                </a:solidFill>
                <a:latin typeface="Tele-GroteskNor"/>
              </a:rPr>
              <a:t>AVS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dVS, OVS, Linux Bridge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37185" y="2345593"/>
            <a:ext cx="1406896" cy="2725712"/>
          </a:xfrm>
          <a:prstGeom prst="rect">
            <a:avLst/>
          </a:prstGeom>
          <a:solidFill>
            <a:schemeClr val="accent5">
              <a:lumMod val="5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ele-GroteskNor"/>
              </a:rPr>
              <a:t>Service Assurance &amp; </a:t>
            </a:r>
            <a:r>
              <a:rPr lang="en-US" dirty="0" err="1" smtClean="0">
                <a:solidFill>
                  <a:schemeClr val="tx1"/>
                </a:solidFill>
                <a:latin typeface="Tele-GroteskNor"/>
              </a:rPr>
              <a:t>Netflow</a:t>
            </a:r>
            <a:r>
              <a:rPr lang="en-US" dirty="0" smtClean="0">
                <a:solidFill>
                  <a:schemeClr val="tx1"/>
                </a:solidFill>
                <a:latin typeface="Tele-GroteskNor"/>
              </a:rPr>
              <a:t> Analytics</a:t>
            </a:r>
            <a:endParaRPr lang="en-US" dirty="0">
              <a:solidFill>
                <a:schemeClr val="tx1"/>
              </a:solidFill>
              <a:latin typeface="Tele-GroteskNor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517172" y="3478348"/>
            <a:ext cx="7100666" cy="287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endParaRPr lang="en-US" sz="1300" dirty="0">
              <a:solidFill>
                <a:schemeClr val="tx1"/>
              </a:solidFill>
              <a:latin typeface="Tele-GroteskNo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651" y="2231176"/>
            <a:ext cx="7274692" cy="2940572"/>
          </a:xfrm>
          <a:prstGeom prst="rect">
            <a:avLst/>
          </a:prstGeom>
          <a:noFill/>
          <a:ln w="3175" cmpd="sng"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775231" y="2239864"/>
            <a:ext cx="3948918" cy="2940572"/>
          </a:xfrm>
          <a:prstGeom prst="rect">
            <a:avLst/>
          </a:prstGeom>
          <a:noFill/>
          <a:ln w="3175" cmpd="sng"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solidFill>
                <a:schemeClr val="tx1"/>
              </a:solidFill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859729" y="3730065"/>
            <a:ext cx="457527" cy="0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rot="16200000">
            <a:off x="8721463" y="2248211"/>
            <a:ext cx="372300" cy="0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 rot="16200000">
            <a:off x="10789039" y="2245455"/>
            <a:ext cx="372300" cy="0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30624" y="1931971"/>
            <a:ext cx="1440734" cy="307776"/>
          </a:xfrm>
          <a:prstGeom prst="rect">
            <a:avLst/>
          </a:prstGeom>
          <a:noFill/>
          <a:ln>
            <a:noFill/>
          </a:ln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200" dirty="0"/>
              <a:t>Northbound API’s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77973" y="1854874"/>
            <a:ext cx="187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Compute</a:t>
            </a:r>
            <a:endParaRPr lang="en-AU" sz="16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5344595" y="1854874"/>
            <a:ext cx="187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Switching</a:t>
            </a:r>
            <a:endParaRPr lang="en-AU" sz="1600" b="1" dirty="0"/>
          </a:p>
        </p:txBody>
      </p:sp>
      <p:sp>
        <p:nvSpPr>
          <p:cNvPr id="27" name="TextBox 26"/>
          <p:cNvSpPr txBox="1"/>
          <p:nvPr/>
        </p:nvSpPr>
        <p:spPr>
          <a:xfrm>
            <a:off x="3009663" y="1854874"/>
            <a:ext cx="187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Storage</a:t>
            </a:r>
            <a:endParaRPr lang="en-AU" sz="1600" b="1" dirty="0"/>
          </a:p>
        </p:txBody>
      </p:sp>
      <p:sp>
        <p:nvSpPr>
          <p:cNvPr id="28" name="TextBox 27"/>
          <p:cNvSpPr txBox="1"/>
          <p:nvPr/>
        </p:nvSpPr>
        <p:spPr>
          <a:xfrm rot="16200000">
            <a:off x="-1170820" y="3498093"/>
            <a:ext cx="287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Hardware             Software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3328814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11437937" cy="838200"/>
          </a:xfrm>
        </p:spPr>
        <p:txBody>
          <a:bodyPr/>
          <a:lstStyle/>
          <a:p>
            <a:r>
              <a:rPr lang="en-US" dirty="0" smtClean="0"/>
              <a:t>(2) Integrated Stack Solution Option</a:t>
            </a:r>
            <a:endParaRPr lang="en-US" b="1" i="1" dirty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11219" y="3894726"/>
            <a:ext cx="2382651" cy="117512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Preferred - UCS-B + FI + VIC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UCS-C Series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UCS-M (Bare Metal)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CSX – Branch / Cell Site NFVI </a:t>
            </a:r>
          </a:p>
        </p:txBody>
      </p:sp>
      <p:sp>
        <p:nvSpPr>
          <p:cNvPr id="9" name="Rectangle 8"/>
          <p:cNvSpPr/>
          <p:nvPr/>
        </p:nvSpPr>
        <p:spPr>
          <a:xfrm>
            <a:off x="3000967" y="3890250"/>
            <a:ext cx="2260602" cy="117512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UCS-C240 </a:t>
            </a:r>
            <a:r>
              <a:rPr lang="en-US" sz="900" dirty="0">
                <a:solidFill>
                  <a:schemeClr val="tx1"/>
                </a:solidFill>
                <a:latin typeface="Tele-GroteskNor"/>
              </a:rPr>
              <a:t>– Compute/IO Intensive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UCS C31XX </a:t>
            </a:r>
            <a:r>
              <a:rPr lang="en-US" sz="900" dirty="0">
                <a:solidFill>
                  <a:schemeClr val="tx1"/>
                </a:solidFill>
                <a:latin typeface="Tele-GroteskNor"/>
              </a:rPr>
              <a:t>– Storage Intensive</a:t>
            </a: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ele-GroteskNor"/>
              </a:rPr>
              <a:t>Whiptail</a:t>
            </a:r>
            <a:endParaRPr lang="en-US" sz="1200" dirty="0">
              <a:solidFill>
                <a:schemeClr val="tx1"/>
              </a:solidFill>
              <a:latin typeface="Tele-GroteskNor"/>
            </a:endParaRPr>
          </a:p>
          <a:p>
            <a:pPr algn="ctr"/>
            <a:r>
              <a:rPr lang="en-US" sz="1200" dirty="0" smtClean="0">
                <a:solidFill>
                  <a:schemeClr val="tx1"/>
                </a:solidFill>
                <a:latin typeface="Tele-GroteskNor"/>
              </a:rPr>
              <a:t>NetApp/EMC</a:t>
            </a:r>
            <a:endParaRPr lang="en-US" sz="1200" dirty="0">
              <a:solidFill>
                <a:schemeClr val="tx1"/>
              </a:solidFill>
              <a:latin typeface="Tele-GroteskNor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344595" y="3890249"/>
            <a:ext cx="2273243" cy="117512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b="1" i="1" dirty="0">
                <a:solidFill>
                  <a:srgbClr val="FFFF00"/>
                </a:solidFill>
                <a:latin typeface="Tele-GroteskNor"/>
              </a:rPr>
              <a:t>Underlay– N9K/7K/5K/3K/2K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DCI – ASR9K or N7K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Soft-DCI – Sunstone vPE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19915" y="2347313"/>
            <a:ext cx="2382651" cy="98676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300" dirty="0">
                <a:solidFill>
                  <a:schemeClr val="tx1"/>
                </a:solidFill>
                <a:latin typeface="Tele-GroteskNor"/>
              </a:rPr>
              <a:t>KVM, ESXi, Hyper-V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3009663" y="2342837"/>
            <a:ext cx="2260602" cy="98676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Software Defined – Ceph</a:t>
            </a:r>
          </a:p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OpenStack – Swift / Cinder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353292" y="2342836"/>
            <a:ext cx="2273243" cy="986769"/>
          </a:xfrm>
          <a:prstGeom prst="rect">
            <a:avLst/>
          </a:prstGeom>
          <a:solidFill>
            <a:srgbClr val="3366FF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sz="1200" dirty="0">
                <a:solidFill>
                  <a:schemeClr val="tx1"/>
                </a:solidFill>
                <a:latin typeface="Tele-GroteskNor"/>
              </a:rPr>
              <a:t>Nexus1000v,</a:t>
            </a:r>
          </a:p>
          <a:p>
            <a:pPr algn="ctr"/>
            <a:r>
              <a:rPr lang="en-US" sz="1200" b="1" i="1" dirty="0">
                <a:solidFill>
                  <a:srgbClr val="FFFF00"/>
                </a:solidFill>
                <a:latin typeface="Tele-GroteskNor"/>
              </a:rPr>
              <a:t>VPP (VTF)</a:t>
            </a:r>
          </a:p>
          <a:p>
            <a:pPr algn="ctr"/>
            <a:r>
              <a:rPr lang="en-US" sz="1200" dirty="0" err="1">
                <a:solidFill>
                  <a:schemeClr val="tx1"/>
                </a:solidFill>
                <a:latin typeface="Tele-GroteskNor"/>
              </a:rPr>
              <a:t>dVS</a:t>
            </a:r>
            <a:r>
              <a:rPr lang="en-US" sz="1200" dirty="0">
                <a:solidFill>
                  <a:schemeClr val="tx1"/>
                </a:solidFill>
                <a:latin typeface="Tele-GroteskNor"/>
              </a:rPr>
              <a:t>, OVS, Linux Bridge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17172" y="3478348"/>
            <a:ext cx="7100666" cy="28777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endParaRPr lang="en-US" sz="1300" dirty="0">
              <a:solidFill>
                <a:schemeClr val="bg1"/>
              </a:solidFill>
              <a:latin typeface="Tele-GroteskNor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34651" y="2231176"/>
            <a:ext cx="7274692" cy="2940572"/>
          </a:xfrm>
          <a:prstGeom prst="rect">
            <a:avLst/>
          </a:prstGeom>
          <a:noFill/>
          <a:ln w="3175" cmpd="sng"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18" name="Rectangle 17"/>
          <p:cNvSpPr/>
          <p:nvPr/>
        </p:nvSpPr>
        <p:spPr>
          <a:xfrm>
            <a:off x="7775231" y="2239864"/>
            <a:ext cx="3948918" cy="2940572"/>
          </a:xfrm>
          <a:prstGeom prst="rect">
            <a:avLst/>
          </a:prstGeom>
          <a:noFill/>
          <a:ln w="3175" cmpd="sng">
            <a:solidFill>
              <a:srgbClr val="FFFF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20" name="Rectangle 19"/>
          <p:cNvSpPr/>
          <p:nvPr/>
        </p:nvSpPr>
        <p:spPr>
          <a:xfrm>
            <a:off x="7846823" y="2348350"/>
            <a:ext cx="2127287" cy="2725712"/>
          </a:xfrm>
          <a:prstGeom prst="rect">
            <a:avLst/>
          </a:prstGeom>
          <a:solidFill>
            <a:srgbClr val="19414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dirty="0">
                <a:solidFill>
                  <a:schemeClr val="tx1"/>
                </a:solidFill>
                <a:latin typeface="Tele-GroteskNor"/>
              </a:rPr>
              <a:t>UCSD </a:t>
            </a:r>
            <a:r>
              <a:rPr lang="en-US" sz="1100" dirty="0">
                <a:solidFill>
                  <a:schemeClr val="tx1"/>
                </a:solidFill>
                <a:latin typeface="Tele-GroteskNor"/>
              </a:rPr>
              <a:t>/ </a:t>
            </a:r>
            <a:r>
              <a:rPr lang="en-US" sz="1300" b="1" dirty="0">
                <a:solidFill>
                  <a:schemeClr val="tx1"/>
                </a:solidFill>
                <a:latin typeface="Tele-GroteskNor"/>
              </a:rPr>
              <a:t>Single Pane of Glass</a:t>
            </a:r>
          </a:p>
          <a:p>
            <a:pPr algn="ctr"/>
            <a:endParaRPr lang="en-US" dirty="0">
              <a:solidFill>
                <a:schemeClr val="tx1"/>
              </a:solidFill>
              <a:latin typeface="Tele-GroteskNor"/>
            </a:endParaRPr>
          </a:p>
          <a:p>
            <a:pPr algn="ctr"/>
            <a:r>
              <a:rPr lang="en-US" dirty="0" smtClean="0">
                <a:solidFill>
                  <a:schemeClr val="tx1"/>
                </a:solidFill>
                <a:latin typeface="Tele-GroteskNor"/>
              </a:rPr>
              <a:t>OpenStack</a:t>
            </a:r>
            <a:endParaRPr lang="en-US" dirty="0">
              <a:solidFill>
                <a:schemeClr val="tx1"/>
              </a:solidFill>
              <a:latin typeface="Tele-GroteskNor"/>
            </a:endParaRPr>
          </a:p>
          <a:p>
            <a:pPr algn="ctr"/>
            <a:r>
              <a:rPr lang="en-US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ele-GroteskNor"/>
              </a:rPr>
              <a:t>VTS (with ODL)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10237185" y="2345593"/>
            <a:ext cx="1406896" cy="2725712"/>
          </a:xfrm>
          <a:prstGeom prst="rect">
            <a:avLst/>
          </a:prstGeom>
          <a:solidFill>
            <a:srgbClr val="194147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06" tIns="60851" rIns="121706" bIns="60851" rtlCol="0" anchor="ctr"/>
          <a:lstStyle/>
          <a:p>
            <a:pPr algn="ctr"/>
            <a:r>
              <a:rPr lang="en-US" dirty="0" smtClean="0">
                <a:solidFill>
                  <a:schemeClr val="tx1"/>
                </a:solidFill>
                <a:latin typeface="Tele-GroteskNor"/>
              </a:rPr>
              <a:t>Service Assurance &amp; </a:t>
            </a:r>
            <a:r>
              <a:rPr lang="en-US" dirty="0" err="1" smtClean="0">
                <a:solidFill>
                  <a:schemeClr val="tx1"/>
                </a:solidFill>
                <a:latin typeface="Tele-GroteskNor"/>
              </a:rPr>
              <a:t>Netflow</a:t>
            </a:r>
            <a:r>
              <a:rPr lang="en-US" dirty="0" smtClean="0">
                <a:solidFill>
                  <a:schemeClr val="tx1"/>
                </a:solidFill>
                <a:latin typeface="Tele-GroteskNor"/>
              </a:rPr>
              <a:t> Analytics</a:t>
            </a:r>
            <a:endParaRPr lang="en-US" dirty="0">
              <a:solidFill>
                <a:schemeClr val="tx1"/>
              </a:solidFill>
              <a:latin typeface="Tele-GroteskNor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9859729" y="3730065"/>
            <a:ext cx="457527" cy="0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9230624" y="1936849"/>
            <a:ext cx="1440734" cy="3077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200" dirty="0"/>
              <a:t>Northbound API’s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rot="16200000">
            <a:off x="8678791" y="2205539"/>
            <a:ext cx="457644" cy="0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rot="16200000">
            <a:off x="10746367" y="2202783"/>
            <a:ext cx="457644" cy="0"/>
          </a:xfrm>
          <a:prstGeom prst="straightConnector1">
            <a:avLst/>
          </a:prstGeom>
          <a:ln w="9525" cmpd="sng">
            <a:solidFill>
              <a:schemeClr val="tx1"/>
            </a:solidFill>
            <a:prstDash val="dash"/>
            <a:headEnd type="arrow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77973" y="1854874"/>
            <a:ext cx="187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Compute</a:t>
            </a:r>
            <a:endParaRPr lang="en-AU" sz="16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5344595" y="1854874"/>
            <a:ext cx="187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Switching</a:t>
            </a:r>
            <a:endParaRPr lang="en-AU" sz="1600" b="1" dirty="0"/>
          </a:p>
        </p:txBody>
      </p:sp>
      <p:sp>
        <p:nvSpPr>
          <p:cNvPr id="30" name="TextBox 29"/>
          <p:cNvSpPr txBox="1"/>
          <p:nvPr/>
        </p:nvSpPr>
        <p:spPr>
          <a:xfrm>
            <a:off x="3009663" y="1854874"/>
            <a:ext cx="18749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Storage</a:t>
            </a:r>
            <a:endParaRPr lang="en-AU" sz="1600" b="1" dirty="0"/>
          </a:p>
        </p:txBody>
      </p:sp>
      <p:sp>
        <p:nvSpPr>
          <p:cNvPr id="31" name="TextBox 30"/>
          <p:cNvSpPr txBox="1"/>
          <p:nvPr/>
        </p:nvSpPr>
        <p:spPr>
          <a:xfrm rot="16200000">
            <a:off x="-1170820" y="3498093"/>
            <a:ext cx="287238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600" b="1" dirty="0" smtClean="0"/>
              <a:t>Hardware             Software</a:t>
            </a:r>
            <a:endParaRPr lang="en-AU" sz="1600" b="1" dirty="0"/>
          </a:p>
        </p:txBody>
      </p:sp>
    </p:spTree>
    <p:extLst>
      <p:ext uri="{BB962C8B-B14F-4D97-AF65-F5344CB8AC3E}">
        <p14:creationId xmlns:p14="http://schemas.microsoft.com/office/powerpoint/2010/main" val="357265414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NFVI – High Level Requirements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2693" y="2250579"/>
            <a:ext cx="3373692" cy="2647996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 flipH="1">
            <a:off x="535878" y="1817908"/>
            <a:ext cx="378086" cy="253221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901870" y="1935240"/>
            <a:ext cx="2604836" cy="9276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sp>
        <p:nvSpPr>
          <p:cNvPr id="9" name="Oval 8"/>
          <p:cNvSpPr>
            <a:spLocks noChangeAspect="1"/>
          </p:cNvSpPr>
          <p:nvPr/>
        </p:nvSpPr>
        <p:spPr>
          <a:xfrm flipH="1">
            <a:off x="533460" y="5105402"/>
            <a:ext cx="378086" cy="253221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flipV="1">
            <a:off x="899453" y="5222735"/>
            <a:ext cx="2604836" cy="9276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sp>
        <p:nvSpPr>
          <p:cNvPr id="11" name="Oval 10"/>
          <p:cNvSpPr>
            <a:spLocks noChangeAspect="1"/>
          </p:cNvSpPr>
          <p:nvPr/>
        </p:nvSpPr>
        <p:spPr>
          <a:xfrm flipH="1">
            <a:off x="11053578" y="1791299"/>
            <a:ext cx="378086" cy="253221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8457006" y="1920729"/>
            <a:ext cx="2604836" cy="9276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sp>
        <p:nvSpPr>
          <p:cNvPr id="13" name="Oval 12"/>
          <p:cNvSpPr>
            <a:spLocks noChangeAspect="1"/>
          </p:cNvSpPr>
          <p:nvPr/>
        </p:nvSpPr>
        <p:spPr>
          <a:xfrm flipH="1">
            <a:off x="11051157" y="5066699"/>
            <a:ext cx="378086" cy="253221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 flipV="1">
            <a:off x="8430404" y="5208220"/>
            <a:ext cx="2604836" cy="9276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cxnSp>
        <p:nvCxnSpPr>
          <p:cNvPr id="16" name="Straight Connector 15"/>
          <p:cNvCxnSpPr/>
          <p:nvPr/>
        </p:nvCxnSpPr>
        <p:spPr>
          <a:xfrm>
            <a:off x="3482522" y="1935240"/>
            <a:ext cx="846446" cy="374953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cxnSp>
        <p:nvCxnSpPr>
          <p:cNvPr id="17" name="Straight Connector 16"/>
          <p:cNvCxnSpPr/>
          <p:nvPr/>
        </p:nvCxnSpPr>
        <p:spPr>
          <a:xfrm>
            <a:off x="7627689" y="4847775"/>
            <a:ext cx="846446" cy="374953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cxnSp>
        <p:nvCxnSpPr>
          <p:cNvPr id="19" name="Straight Connector 18"/>
          <p:cNvCxnSpPr/>
          <p:nvPr/>
        </p:nvCxnSpPr>
        <p:spPr>
          <a:xfrm flipV="1">
            <a:off x="3482525" y="4874384"/>
            <a:ext cx="858538" cy="350763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cxnSp>
        <p:nvCxnSpPr>
          <p:cNvPr id="20" name="Straight Connector 19"/>
          <p:cNvCxnSpPr/>
          <p:nvPr/>
        </p:nvCxnSpPr>
        <p:spPr>
          <a:xfrm flipV="1">
            <a:off x="7615598" y="1932820"/>
            <a:ext cx="858538" cy="350763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sp>
        <p:nvSpPr>
          <p:cNvPr id="21" name="Oval 20"/>
          <p:cNvSpPr>
            <a:spLocks noChangeAspect="1"/>
          </p:cNvSpPr>
          <p:nvPr/>
        </p:nvSpPr>
        <p:spPr>
          <a:xfrm flipH="1">
            <a:off x="506858" y="3518506"/>
            <a:ext cx="378086" cy="253221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cxnSp>
        <p:nvCxnSpPr>
          <p:cNvPr id="22" name="Straight Connector 21"/>
          <p:cNvCxnSpPr/>
          <p:nvPr/>
        </p:nvCxnSpPr>
        <p:spPr>
          <a:xfrm flipV="1">
            <a:off x="872854" y="3635840"/>
            <a:ext cx="3421487" cy="9276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cxnSp>
        <p:nvCxnSpPr>
          <p:cNvPr id="24" name="Straight Connector 23"/>
          <p:cNvCxnSpPr/>
          <p:nvPr/>
        </p:nvCxnSpPr>
        <p:spPr>
          <a:xfrm flipV="1">
            <a:off x="7654096" y="3633420"/>
            <a:ext cx="3421487" cy="9276"/>
          </a:xfrm>
          <a:prstGeom prst="line">
            <a:avLst/>
          </a:prstGeom>
          <a:noFill/>
          <a:ln w="76200" cmpd="sng">
            <a:solidFill>
              <a:srgbClr val="FFFF00"/>
            </a:solidFill>
            <a:miter lim="800000"/>
            <a:headEnd/>
            <a:tailEnd/>
          </a:ln>
          <a:effectLst/>
        </p:spPr>
      </p:cxnSp>
      <p:sp>
        <p:nvSpPr>
          <p:cNvPr id="25" name="Oval 24"/>
          <p:cNvSpPr>
            <a:spLocks noChangeAspect="1"/>
          </p:cNvSpPr>
          <p:nvPr/>
        </p:nvSpPr>
        <p:spPr>
          <a:xfrm flipH="1">
            <a:off x="11048742" y="3491899"/>
            <a:ext cx="378086" cy="253221"/>
          </a:xfrm>
          <a:prstGeom prst="ellipse">
            <a:avLst/>
          </a:prstGeom>
          <a:solidFill>
            <a:srgbClr val="FFFF00"/>
          </a:solidFill>
          <a:ln w="3175" cmpd="sng">
            <a:solidFill>
              <a:srgbClr val="FF6600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45" tIns="60923" rIns="121845" bIns="60923" rtlCol="0" anchor="ctr"/>
          <a:lstStyle/>
          <a:p>
            <a:pPr algn="ctr" eaLnBrk="0" fontAlgn="auto" hangingPunct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  <a:latin typeface="CiscoSansTT Light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727" y="1502169"/>
            <a:ext cx="2936018" cy="4154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900" dirty="0">
                <a:solidFill>
                  <a:srgbClr val="FF6600"/>
                </a:solidFill>
              </a:rPr>
              <a:t>Predictable Performance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8436699" y="1488404"/>
            <a:ext cx="2795916" cy="4154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900" dirty="0">
                <a:solidFill>
                  <a:srgbClr val="FF6600"/>
                </a:solidFill>
              </a:rPr>
              <a:t>E2E Service Assurance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955433" y="4761785"/>
            <a:ext cx="2201201" cy="4154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r"/>
            <a:r>
              <a:rPr lang="en-US" sz="1900" dirty="0">
                <a:solidFill>
                  <a:srgbClr val="FF6600"/>
                </a:solidFill>
              </a:rPr>
              <a:t>Open Architecture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770898" y="1899972"/>
            <a:ext cx="2883725" cy="95403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marL="228469" indent="-228469">
              <a:buFont typeface="Arial"/>
              <a:buChar char="•"/>
            </a:pPr>
            <a:r>
              <a:rPr lang="en-US" dirty="0"/>
              <a:t>Performance at Scale</a:t>
            </a:r>
          </a:p>
          <a:p>
            <a:pPr marL="228469" indent="-228469">
              <a:buFont typeface="Arial"/>
              <a:buChar char="•"/>
            </a:pPr>
            <a:r>
              <a:rPr lang="en-US" dirty="0"/>
              <a:t>Elastic Infrastructure</a:t>
            </a:r>
          </a:p>
          <a:p>
            <a:pPr marL="228469" indent="-228469">
              <a:buFont typeface="Arial"/>
              <a:buChar char="•"/>
            </a:pPr>
            <a:r>
              <a:rPr lang="en-US" dirty="0"/>
              <a:t>Resiliency &amp; Availability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51472" y="1880075"/>
            <a:ext cx="2477460" cy="95403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marL="228469" indent="-228469" algn="r">
              <a:buFont typeface="Arial"/>
              <a:buChar char="•"/>
            </a:pPr>
            <a:r>
              <a:rPr lang="en-US" dirty="0"/>
              <a:t>Tight SLA</a:t>
            </a:r>
          </a:p>
          <a:p>
            <a:pPr marL="228469" indent="-228469" algn="r">
              <a:buFont typeface="Arial"/>
              <a:buChar char="•"/>
            </a:pPr>
            <a:r>
              <a:rPr lang="en-US" dirty="0"/>
              <a:t>End-to-end visibility</a:t>
            </a:r>
          </a:p>
          <a:p>
            <a:pPr marL="228469" indent="-228469" algn="r">
              <a:buFont typeface="Arial"/>
              <a:buChar char="•"/>
            </a:pPr>
            <a:r>
              <a:rPr lang="en-US" dirty="0"/>
              <a:t>OAM Toolkits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8677765" y="5204571"/>
            <a:ext cx="2439053" cy="95403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marL="228469" indent="-228469" algn="r">
              <a:buFont typeface="Arial"/>
              <a:buChar char="•"/>
            </a:pPr>
            <a:r>
              <a:rPr lang="en-US" dirty="0"/>
              <a:t>ETSI Compliant</a:t>
            </a:r>
          </a:p>
          <a:p>
            <a:pPr marL="228469" indent="-228469" algn="r">
              <a:buFont typeface="Arial"/>
              <a:buChar char="•"/>
            </a:pPr>
            <a:r>
              <a:rPr lang="en-US" dirty="0"/>
              <a:t>Open Protocol, API</a:t>
            </a:r>
          </a:p>
          <a:p>
            <a:pPr marL="228469" indent="-228469" algn="r">
              <a:buFont typeface="Arial"/>
              <a:buChar char="•"/>
            </a:pPr>
            <a:r>
              <a:rPr lang="en-US" dirty="0"/>
              <a:t>Modular Platform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8700319" y="3188305"/>
            <a:ext cx="2525649" cy="4154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900" dirty="0">
                <a:solidFill>
                  <a:srgbClr val="FF6600"/>
                </a:solidFill>
              </a:rPr>
              <a:t>Single Pane of Glass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625323" y="3563656"/>
            <a:ext cx="3464910" cy="123103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marL="228469" indent="-228469" algn="r">
              <a:buFont typeface="Arial"/>
              <a:buChar char="•"/>
            </a:pPr>
            <a:r>
              <a:rPr lang="en-US" dirty="0"/>
              <a:t>Simplified Management</a:t>
            </a:r>
          </a:p>
          <a:p>
            <a:pPr marL="228469" indent="-228469" algn="r">
              <a:buFont typeface="Arial"/>
              <a:buChar char="•"/>
            </a:pPr>
            <a:r>
              <a:rPr lang="en-US" dirty="0"/>
              <a:t>Provisioning of the NFVI </a:t>
            </a:r>
          </a:p>
          <a:p>
            <a:pPr marL="228469" indent="-228469" algn="r">
              <a:buFont typeface="Arial"/>
              <a:buChar char="•"/>
            </a:pPr>
            <a:r>
              <a:rPr lang="en-US" dirty="0"/>
              <a:t>Management and Operations</a:t>
            </a:r>
          </a:p>
          <a:p>
            <a:pPr marL="228469" indent="-228469" algn="r">
              <a:buFont typeface="Arial"/>
              <a:buChar char="•"/>
            </a:pP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807603" y="3202071"/>
            <a:ext cx="2162729" cy="4154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900" dirty="0">
                <a:solidFill>
                  <a:srgbClr val="FF6600"/>
                </a:solidFill>
              </a:rPr>
              <a:t>Flexible and Agile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808176" y="4780129"/>
            <a:ext cx="2948843" cy="4154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900" dirty="0">
                <a:solidFill>
                  <a:srgbClr val="FF6600"/>
                </a:solidFill>
              </a:rPr>
              <a:t>Distributed, Policy-based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800407" y="5221428"/>
            <a:ext cx="3246901" cy="95403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marL="228469" indent="-228469">
              <a:buFont typeface="Arial"/>
              <a:buChar char="•"/>
            </a:pPr>
            <a:r>
              <a:rPr lang="en-US" dirty="0"/>
              <a:t>Multi-DC Architecture</a:t>
            </a:r>
          </a:p>
          <a:p>
            <a:pPr marL="228469" indent="-228469">
              <a:buFont typeface="Arial"/>
              <a:buChar char="•"/>
            </a:pPr>
            <a:r>
              <a:rPr lang="en-US" dirty="0"/>
              <a:t>Consistent e2e policy</a:t>
            </a:r>
          </a:p>
          <a:p>
            <a:pPr marL="228469" indent="-228469">
              <a:buFont typeface="Arial"/>
              <a:buChar char="•"/>
            </a:pPr>
            <a:r>
              <a:rPr lang="en-US" dirty="0"/>
              <a:t>Platform &amp; Service security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786513" y="3630078"/>
            <a:ext cx="4029167" cy="95403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marL="228469" indent="-228469">
              <a:buFont typeface="Arial"/>
              <a:buChar char="•"/>
            </a:pPr>
            <a:r>
              <a:rPr lang="en-US" dirty="0"/>
              <a:t>Any workload (VM, BM, Container)</a:t>
            </a:r>
          </a:p>
          <a:p>
            <a:pPr marL="228469" indent="-228469">
              <a:buFont typeface="Arial"/>
              <a:buChar char="•"/>
            </a:pPr>
            <a:r>
              <a:rPr lang="en-US" dirty="0"/>
              <a:t>Any hypervisor (KVM, ESXi, H-V)</a:t>
            </a:r>
          </a:p>
          <a:p>
            <a:pPr marL="228469" indent="-228469">
              <a:buFont typeface="Arial"/>
              <a:buChar char="•"/>
            </a:pPr>
            <a:r>
              <a:rPr lang="en-US" dirty="0"/>
              <a:t>Unified platform for NFV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52273" y="1502169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 smtClean="0">
                <a:solidFill>
                  <a:srgbClr val="000000"/>
                </a:solidFill>
              </a:rPr>
              <a:t>1</a:t>
            </a:r>
            <a:endParaRPr lang="en-AU" b="1" kern="600" dirty="0">
              <a:solidFill>
                <a:srgbClr val="000000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52273" y="3188305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452273" y="4761785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 smtClean="0">
                <a:solidFill>
                  <a:srgbClr val="000000"/>
                </a:solidFill>
              </a:rPr>
              <a:t>3</a:t>
            </a:r>
            <a:endParaRPr lang="en-AU" b="1" kern="600" dirty="0">
              <a:solidFill>
                <a:srgbClr val="000000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11128932" y="1463038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>
                <a:solidFill>
                  <a:srgbClr val="000000"/>
                </a:solidFill>
              </a:rPr>
              <a:t>4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11128932" y="3149174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 smtClean="0">
                <a:solidFill>
                  <a:srgbClr val="000000"/>
                </a:solidFill>
              </a:rPr>
              <a:t>5</a:t>
            </a:r>
            <a:endParaRPr lang="en-AU" b="1" kern="600" dirty="0">
              <a:solidFill>
                <a:srgbClr val="00000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11128932" y="4722654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 smtClean="0">
                <a:solidFill>
                  <a:srgbClr val="000000"/>
                </a:solidFill>
              </a:rPr>
              <a:t>6</a:t>
            </a:r>
            <a:endParaRPr lang="en-AU" b="1" kern="6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18915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90277" y="0"/>
            <a:ext cx="11437937" cy="838200"/>
          </a:xfrm>
        </p:spPr>
        <p:txBody>
          <a:bodyPr/>
          <a:lstStyle/>
          <a:p>
            <a:r>
              <a:rPr lang="en-US" dirty="0" smtClean="0"/>
              <a:t>(1) Predictable Performance</a:t>
            </a:r>
            <a:br>
              <a:rPr lang="en-US" dirty="0" smtClean="0"/>
            </a:br>
            <a:r>
              <a:rPr lang="en-US" dirty="0" smtClean="0"/>
              <a:t>Virtual Topology </a:t>
            </a:r>
            <a:r>
              <a:rPr lang="en-US" dirty="0" smtClean="0"/>
              <a:t>Forwarder (VTF)</a:t>
            </a:r>
            <a:endParaRPr lang="en-US" dirty="0"/>
          </a:p>
        </p:txBody>
      </p:sp>
      <p:sp>
        <p:nvSpPr>
          <p:cNvPr id="67" name="Content Placeholder 3"/>
          <p:cNvSpPr>
            <a:spLocks noGrp="1"/>
          </p:cNvSpPr>
          <p:nvPr>
            <p:ph idx="4294967295"/>
          </p:nvPr>
        </p:nvSpPr>
        <p:spPr>
          <a:xfrm>
            <a:off x="493487" y="1691402"/>
            <a:ext cx="6995886" cy="4100512"/>
          </a:xfrm>
        </p:spPr>
        <p:txBody>
          <a:bodyPr>
            <a:normAutofit/>
          </a:bodyPr>
          <a:lstStyle/>
          <a:p>
            <a:r>
              <a:rPr lang="en-US" sz="2000" dirty="0"/>
              <a:t>Light weight, multi-tenanted x86 software forwarder</a:t>
            </a:r>
          </a:p>
          <a:p>
            <a:r>
              <a:rPr lang="en-US" sz="2000" dirty="0"/>
              <a:t>Industry’s only “User Space” forwarder (as VM)</a:t>
            </a:r>
          </a:p>
          <a:p>
            <a:r>
              <a:rPr lang="en-US" sz="2000" dirty="0" smtClean="0"/>
              <a:t>Highest </a:t>
            </a:r>
            <a:r>
              <a:rPr lang="en-US" sz="2000" dirty="0"/>
              <a:t>Performance in Industry – 10Gbps / Core</a:t>
            </a:r>
          </a:p>
          <a:p>
            <a:pPr defTabSz="609316"/>
            <a:r>
              <a:rPr lang="en-US" dirty="0"/>
              <a:t>Integrated </a:t>
            </a:r>
            <a:r>
              <a:rPr lang="en-US" dirty="0"/>
              <a:t>with Intel’s DPDK drivers </a:t>
            </a:r>
          </a:p>
          <a:p>
            <a:pPr defTabSz="609316"/>
            <a:r>
              <a:rPr lang="en-US" dirty="0"/>
              <a:t>Multi-Hypervisor capable, highly portable VM model</a:t>
            </a:r>
          </a:p>
          <a:p>
            <a:r>
              <a:rPr lang="en-US" sz="2000" dirty="0" smtClean="0"/>
              <a:t>Full </a:t>
            </a:r>
            <a:r>
              <a:rPr lang="en-US" sz="2000" dirty="0"/>
              <a:t>networking stack – L3 (IPv4, IPv6, PBR), L2</a:t>
            </a:r>
          </a:p>
          <a:p>
            <a:r>
              <a:rPr lang="en-US" sz="2000" dirty="0"/>
              <a:t>Overlay – MPLSoGRE, L2TPv3, VXLAN, MPLSoUDP</a:t>
            </a:r>
          </a:p>
          <a:p>
            <a:r>
              <a:rPr lang="en-US" sz="2000" dirty="0"/>
              <a:t>Programmed </a:t>
            </a:r>
            <a:r>
              <a:rPr lang="en-US" sz="2000" dirty="0" smtClean="0"/>
              <a:t>using </a:t>
            </a:r>
            <a:r>
              <a:rPr lang="en-US" sz="2000" dirty="0"/>
              <a:t>YANG over </a:t>
            </a:r>
            <a:r>
              <a:rPr lang="en-US" sz="2000" dirty="0" err="1" smtClean="0"/>
              <a:t>RESTConf</a:t>
            </a:r>
            <a:endParaRPr lang="en-US" sz="2000" dirty="0"/>
          </a:p>
        </p:txBody>
      </p:sp>
      <p:grpSp>
        <p:nvGrpSpPr>
          <p:cNvPr id="6" name="Group 5"/>
          <p:cNvGrpSpPr/>
          <p:nvPr/>
        </p:nvGrpSpPr>
        <p:grpSpPr>
          <a:xfrm>
            <a:off x="8646434" y="1222106"/>
            <a:ext cx="2596401" cy="5039105"/>
            <a:chOff x="6486516" y="916579"/>
            <a:chExt cx="1947808" cy="3779329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486516" y="916579"/>
              <a:ext cx="1947808" cy="3779329"/>
            </a:xfrm>
            <a:prstGeom prst="rect">
              <a:avLst/>
            </a:prstGeom>
            <a:solidFill>
              <a:schemeClr val="tx1">
                <a:lumMod val="75000"/>
                <a:lumOff val="25000"/>
              </a:schemeClr>
            </a:solidFill>
          </p:spPr>
        </p:pic>
        <p:sp>
          <p:nvSpPr>
            <p:cNvPr id="2" name="TextBox 1"/>
            <p:cNvSpPr txBox="1"/>
            <p:nvPr/>
          </p:nvSpPr>
          <p:spPr>
            <a:xfrm>
              <a:off x="6641362" y="1056468"/>
              <a:ext cx="428354" cy="25391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VTF</a:t>
              </a: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6652644" y="2320024"/>
              <a:ext cx="428354" cy="25391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VTF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6646286" y="3610034"/>
              <a:ext cx="428354" cy="253916"/>
            </a:xfrm>
            <a:prstGeom prst="rect">
              <a:avLst/>
            </a:prstGeom>
            <a:solidFill>
              <a:srgbClr val="008000"/>
            </a:solidFill>
          </p:spPr>
          <p:txBody>
            <a:bodyPr wrap="none" rtlCol="0" anchor="ctr">
              <a:spAutoFit/>
            </a:bodyPr>
            <a:lstStyle/>
            <a:p>
              <a:r>
                <a:rPr lang="en-US" sz="1600" dirty="0"/>
                <a:t>VTF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5515610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11920" y="0"/>
            <a:ext cx="11437937" cy="838200"/>
          </a:xfrm>
        </p:spPr>
        <p:txBody>
          <a:bodyPr/>
          <a:lstStyle/>
          <a:p>
            <a:r>
              <a:rPr lang="en-US" dirty="0" smtClean="0"/>
              <a:t>(2) Flexible and Agile</a:t>
            </a:r>
            <a:br>
              <a:rPr lang="en-US" dirty="0" smtClean="0"/>
            </a:br>
            <a:r>
              <a:rPr lang="en-US" dirty="0" smtClean="0"/>
              <a:t>Virtual Topology </a:t>
            </a:r>
            <a:r>
              <a:rPr lang="en-US" dirty="0" smtClean="0"/>
              <a:t>System (VTS)</a:t>
            </a:r>
            <a:endParaRPr lang="en-US" dirty="0"/>
          </a:p>
        </p:txBody>
      </p:sp>
      <p:grpSp>
        <p:nvGrpSpPr>
          <p:cNvPr id="4" name="Group 3"/>
          <p:cNvGrpSpPr/>
          <p:nvPr/>
        </p:nvGrpSpPr>
        <p:grpSpPr>
          <a:xfrm>
            <a:off x="449023" y="1414582"/>
            <a:ext cx="5170052" cy="3313620"/>
            <a:chOff x="1441005" y="1473805"/>
            <a:chExt cx="5607677" cy="3494076"/>
          </a:xfrm>
        </p:grpSpPr>
        <p:pic>
          <p:nvPicPr>
            <p:cNvPr id="5" name="Picture 3" descr="C:\Documents and Settings\vimoreno\Local Settings\Temporary Internet Files\Content.IE5\NVA4EEMR\MCj04352420000[1].png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11111" y="3769646"/>
              <a:ext cx="228600" cy="4504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3181505" y="4618106"/>
              <a:ext cx="798005" cy="349775"/>
            </a:xfrm>
            <a:prstGeom prst="rect">
              <a:avLst/>
            </a:prstGeom>
            <a:noFill/>
          </p:spPr>
          <p:txBody>
            <a:bodyPr wrap="none" lIns="121889" tIns="60943" rIns="121889" bIns="60943" rtlCol="0">
              <a:normAutofit fontScale="92500" lnSpcReduction="20000"/>
            </a:bodyPr>
            <a:lstStyle/>
            <a:p>
              <a:pPr defTabSz="60901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b="1" dirty="0">
                  <a:solidFill>
                    <a:srgbClr val="8EBCDC"/>
                  </a:solidFill>
                  <a:latin typeface="Arial"/>
                  <a:ea typeface="+mn-ea"/>
                </a:rPr>
                <a:t>Hosts</a:t>
              </a:r>
            </a:p>
          </p:txBody>
        </p:sp>
        <p:grpSp>
          <p:nvGrpSpPr>
            <p:cNvPr id="7" name="Group 78"/>
            <p:cNvGrpSpPr/>
            <p:nvPr/>
          </p:nvGrpSpPr>
          <p:grpSpPr>
            <a:xfrm>
              <a:off x="1444936" y="3832402"/>
              <a:ext cx="462921" cy="525976"/>
              <a:chOff x="1863904" y="4073704"/>
              <a:chExt cx="914400" cy="1447800"/>
            </a:xfrm>
          </p:grpSpPr>
          <p:sp>
            <p:nvSpPr>
              <p:cNvPr id="65" name="Rounded Rectangle 64"/>
              <p:cNvSpPr/>
              <p:nvPr/>
            </p:nvSpPr>
            <p:spPr bwMode="auto">
              <a:xfrm>
                <a:off x="1863904" y="4073704"/>
                <a:ext cx="914400" cy="1447800"/>
              </a:xfrm>
              <a:prstGeom prst="roundRect">
                <a:avLst/>
              </a:prstGeom>
              <a:solidFill>
                <a:schemeClr val="bg2">
                  <a:lumMod val="85000"/>
                  <a:lumOff val="1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1085027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srgbClr val="8EBCDC"/>
                  </a:solidFill>
                  <a:ea typeface="+mn-ea"/>
                </a:endParaRPr>
              </a:p>
            </p:txBody>
          </p:sp>
          <p:grpSp>
            <p:nvGrpSpPr>
              <p:cNvPr id="66" name="Group 67"/>
              <p:cNvGrpSpPr/>
              <p:nvPr/>
            </p:nvGrpSpPr>
            <p:grpSpPr>
              <a:xfrm>
                <a:off x="1905000" y="4114800"/>
                <a:ext cx="838200" cy="685800"/>
                <a:chOff x="3200400" y="2971800"/>
                <a:chExt cx="838200" cy="685800"/>
              </a:xfrm>
            </p:grpSpPr>
            <p:sp>
              <p:nvSpPr>
                <p:cNvPr id="70" name="Rounded Rectangle 69"/>
                <p:cNvSpPr/>
                <p:nvPr/>
              </p:nvSpPr>
              <p:spPr bwMode="auto">
                <a:xfrm>
                  <a:off x="3200400" y="2971800"/>
                  <a:ext cx="838200" cy="685800"/>
                </a:xfrm>
                <a:prstGeom prst="roundRect">
                  <a:avLst/>
                </a:prstGeom>
                <a:solidFill>
                  <a:srgbClr val="FF99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 lnSpcReduction="100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>
                    <a:solidFill>
                      <a:srgbClr val="8EBCDC"/>
                    </a:solidFill>
                    <a:ea typeface="+mn-ea"/>
                  </a:endParaRPr>
                </a:p>
              </p:txBody>
            </p:sp>
            <p:sp>
              <p:nvSpPr>
                <p:cNvPr id="71" name="Rounded Rectangle 70"/>
                <p:cNvSpPr/>
                <p:nvPr/>
              </p:nvSpPr>
              <p:spPr bwMode="auto">
                <a:xfrm>
                  <a:off x="3276600" y="3048000"/>
                  <a:ext cx="685800" cy="533400"/>
                </a:xfrm>
                <a:prstGeom prst="roundRect">
                  <a:avLst/>
                </a:prstGeom>
                <a:solidFill>
                  <a:srgbClr val="FE5B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dirty="0">
                      <a:solidFill>
                        <a:srgbClr val="8EBCDC"/>
                      </a:solidFill>
                      <a:ea typeface="+mn-ea"/>
                    </a:rPr>
                    <a:t>VM</a:t>
                  </a:r>
                </a:p>
              </p:txBody>
            </p:sp>
          </p:grpSp>
          <p:grpSp>
            <p:nvGrpSpPr>
              <p:cNvPr id="67" name="Group 68"/>
              <p:cNvGrpSpPr/>
              <p:nvPr/>
            </p:nvGrpSpPr>
            <p:grpSpPr>
              <a:xfrm>
                <a:off x="1905000" y="4800600"/>
                <a:ext cx="838200" cy="685800"/>
                <a:chOff x="3200400" y="3886200"/>
                <a:chExt cx="838200" cy="685800"/>
              </a:xfrm>
            </p:grpSpPr>
            <p:sp>
              <p:nvSpPr>
                <p:cNvPr id="68" name="Rounded Rectangle 67"/>
                <p:cNvSpPr/>
                <p:nvPr/>
              </p:nvSpPr>
              <p:spPr bwMode="auto">
                <a:xfrm>
                  <a:off x="3200400" y="3886200"/>
                  <a:ext cx="838200" cy="685800"/>
                </a:xfrm>
                <a:prstGeom prst="roundRect">
                  <a:avLst/>
                </a:prstGeom>
                <a:solidFill>
                  <a:srgbClr val="CC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 lnSpcReduction="100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>
                    <a:solidFill>
                      <a:srgbClr val="8EBCDC"/>
                    </a:solidFill>
                    <a:ea typeface="+mn-ea"/>
                  </a:endParaRPr>
                </a:p>
              </p:txBody>
            </p:sp>
            <p:sp>
              <p:nvSpPr>
                <p:cNvPr id="69" name="Rounded Rectangle 68"/>
                <p:cNvSpPr/>
                <p:nvPr/>
              </p:nvSpPr>
              <p:spPr bwMode="auto">
                <a:xfrm>
                  <a:off x="3276600" y="3962400"/>
                  <a:ext cx="685800" cy="533400"/>
                </a:xfrm>
                <a:prstGeom prst="roundRect">
                  <a:avLst/>
                </a:prstGeom>
                <a:solidFill>
                  <a:schemeClr val="bg2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dirty="0">
                      <a:solidFill>
                        <a:srgbClr val="8EBCDC"/>
                      </a:solidFill>
                      <a:ea typeface="+mn-ea"/>
                    </a:rPr>
                    <a:t>OS</a:t>
                  </a:r>
                </a:p>
              </p:txBody>
            </p:sp>
          </p:grpSp>
        </p:grpSp>
        <p:grpSp>
          <p:nvGrpSpPr>
            <p:cNvPr id="8" name="Group 78"/>
            <p:cNvGrpSpPr/>
            <p:nvPr/>
          </p:nvGrpSpPr>
          <p:grpSpPr>
            <a:xfrm>
              <a:off x="1940248" y="3825613"/>
              <a:ext cx="462921" cy="525976"/>
              <a:chOff x="1863904" y="4073704"/>
              <a:chExt cx="914400" cy="1447800"/>
            </a:xfrm>
          </p:grpSpPr>
          <p:sp>
            <p:nvSpPr>
              <p:cNvPr id="58" name="Rounded Rectangle 57"/>
              <p:cNvSpPr/>
              <p:nvPr/>
            </p:nvSpPr>
            <p:spPr bwMode="auto">
              <a:xfrm>
                <a:off x="1863904" y="4073704"/>
                <a:ext cx="914400" cy="1447800"/>
              </a:xfrm>
              <a:prstGeom prst="roundRect">
                <a:avLst/>
              </a:prstGeom>
              <a:solidFill>
                <a:schemeClr val="bg2">
                  <a:lumMod val="85000"/>
                  <a:lumOff val="15000"/>
                </a:schemeClr>
              </a:solidFill>
              <a:ln w="9525" cap="flat" cmpd="sng" algn="ctr">
                <a:solidFill>
                  <a:schemeClr val="tx2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rmAutofit/>
              </a:bodyPr>
              <a:lstStyle/>
              <a:p>
                <a:pPr algn="ctr" defTabSz="1085027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</a:pPr>
                <a:endParaRPr lang="en-US" sz="1100">
                  <a:solidFill>
                    <a:srgbClr val="8EBCDC"/>
                  </a:solidFill>
                  <a:ea typeface="+mn-ea"/>
                </a:endParaRPr>
              </a:p>
            </p:txBody>
          </p:sp>
          <p:grpSp>
            <p:nvGrpSpPr>
              <p:cNvPr id="59" name="Group 67"/>
              <p:cNvGrpSpPr/>
              <p:nvPr/>
            </p:nvGrpSpPr>
            <p:grpSpPr>
              <a:xfrm>
                <a:off x="1905000" y="4114800"/>
                <a:ext cx="838200" cy="685800"/>
                <a:chOff x="3200400" y="2971800"/>
                <a:chExt cx="838200" cy="685800"/>
              </a:xfrm>
            </p:grpSpPr>
            <p:sp>
              <p:nvSpPr>
                <p:cNvPr id="63" name="Rounded Rectangle 62"/>
                <p:cNvSpPr/>
                <p:nvPr/>
              </p:nvSpPr>
              <p:spPr bwMode="auto">
                <a:xfrm>
                  <a:off x="3200400" y="2971800"/>
                  <a:ext cx="838200" cy="685800"/>
                </a:xfrm>
                <a:prstGeom prst="roundRect">
                  <a:avLst/>
                </a:prstGeom>
                <a:solidFill>
                  <a:srgbClr val="FF99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 lnSpcReduction="100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100">
                    <a:solidFill>
                      <a:srgbClr val="8EBCDC"/>
                    </a:solidFill>
                    <a:ea typeface="+mn-ea"/>
                  </a:endParaRPr>
                </a:p>
              </p:txBody>
            </p:sp>
            <p:sp>
              <p:nvSpPr>
                <p:cNvPr id="64" name="Rounded Rectangle 63"/>
                <p:cNvSpPr/>
                <p:nvPr/>
              </p:nvSpPr>
              <p:spPr bwMode="auto">
                <a:xfrm>
                  <a:off x="3276600" y="3048000"/>
                  <a:ext cx="685800" cy="533400"/>
                </a:xfrm>
                <a:prstGeom prst="roundRect">
                  <a:avLst/>
                </a:prstGeom>
                <a:solidFill>
                  <a:srgbClr val="FE5B00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dirty="0">
                      <a:solidFill>
                        <a:srgbClr val="8EBCDC"/>
                      </a:solidFill>
                      <a:ea typeface="+mn-ea"/>
                    </a:rPr>
                    <a:t>VM</a:t>
                  </a:r>
                </a:p>
              </p:txBody>
            </p:sp>
          </p:grpSp>
          <p:grpSp>
            <p:nvGrpSpPr>
              <p:cNvPr id="60" name="Group 68"/>
              <p:cNvGrpSpPr/>
              <p:nvPr/>
            </p:nvGrpSpPr>
            <p:grpSpPr>
              <a:xfrm>
                <a:off x="1905000" y="4800600"/>
                <a:ext cx="838200" cy="685800"/>
                <a:chOff x="3200400" y="3886200"/>
                <a:chExt cx="838200" cy="685800"/>
              </a:xfrm>
            </p:grpSpPr>
            <p:sp>
              <p:nvSpPr>
                <p:cNvPr id="61" name="Rounded Rectangle 60"/>
                <p:cNvSpPr/>
                <p:nvPr/>
              </p:nvSpPr>
              <p:spPr bwMode="auto">
                <a:xfrm>
                  <a:off x="3200400" y="3886200"/>
                  <a:ext cx="838200" cy="685800"/>
                </a:xfrm>
                <a:prstGeom prst="roundRect">
                  <a:avLst/>
                </a:prstGeom>
                <a:solidFill>
                  <a:srgbClr val="CCFFFF"/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none" lIns="82124" tIns="41061" rIns="82124" bIns="41061" numCol="1" rtlCol="0" anchor="ctr" anchorCtr="0" compatLnSpc="1">
                  <a:prstTxWarp prst="textNoShape">
                    <a:avLst/>
                  </a:prstTxWarp>
                  <a:normAutofit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700">
                    <a:solidFill>
                      <a:srgbClr val="8EBCDC"/>
                    </a:solidFill>
                    <a:ea typeface="+mn-ea"/>
                  </a:endParaRPr>
                </a:p>
              </p:txBody>
            </p:sp>
            <p:sp>
              <p:nvSpPr>
                <p:cNvPr id="62" name="Rounded Rectangle 61"/>
                <p:cNvSpPr/>
                <p:nvPr/>
              </p:nvSpPr>
              <p:spPr bwMode="auto">
                <a:xfrm>
                  <a:off x="3276600" y="3962400"/>
                  <a:ext cx="685800" cy="533400"/>
                </a:xfrm>
                <a:prstGeom prst="roundRect">
                  <a:avLst/>
                </a:prstGeom>
                <a:solidFill>
                  <a:schemeClr val="bg2">
                    <a:lumMod val="65000"/>
                    <a:lumOff val="35000"/>
                  </a:schemeClr>
                </a:solidFill>
                <a:ln w="9525" cap="flat" cmpd="sng" algn="ctr">
                  <a:noFill/>
                  <a:prstDash val="solid"/>
                  <a:round/>
                  <a:headEnd type="none" w="med" len="med"/>
                  <a:tailEnd type="none" w="med" len="med"/>
                </a:ln>
                <a:effectLst/>
              </p:spPr>
              <p:txBody>
                <a:bodyPr vert="horz" wrap="square" lIns="82124" tIns="41061" rIns="82124" bIns="41061" numCol="1" rtlCol="0" anchor="ctr" anchorCtr="0" compatLnSpc="1">
                  <a:prstTxWarp prst="textNoShape">
                    <a:avLst/>
                  </a:prstTxWarp>
                  <a:normAutofit fontScale="92500"/>
                </a:bodyPr>
                <a:lstStyle/>
                <a:p>
                  <a:pPr algn="ctr" defTabSz="1085027" eaLnBrk="0" fontAlgn="auto" hangingPunct="0">
                    <a:lnSpc>
                      <a:spcPct val="90000"/>
                    </a:lnSpc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700" b="1" dirty="0">
                      <a:solidFill>
                        <a:srgbClr val="8EBCDC"/>
                      </a:solidFill>
                      <a:ea typeface="+mn-ea"/>
                    </a:rPr>
                    <a:t>OS</a:t>
                  </a:r>
                </a:p>
              </p:txBody>
            </p:sp>
          </p:grpSp>
        </p:grpSp>
        <p:pic>
          <p:nvPicPr>
            <p:cNvPr id="9" name="Picture 1053"/>
            <p:cNvPicPr>
              <a:picLocks noChangeArrowheads="1"/>
            </p:cNvPicPr>
            <p:nvPr/>
          </p:nvPicPr>
          <p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88100" y="3713493"/>
              <a:ext cx="642119" cy="3036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Straight Connector 9"/>
            <p:cNvCxnSpPr>
              <a:stCxn id="9" idx="0"/>
              <a:endCxn id="52" idx="2"/>
            </p:cNvCxnSpPr>
            <p:nvPr/>
          </p:nvCxnSpPr>
          <p:spPr>
            <a:xfrm flipV="1">
              <a:off x="3309160" y="3191110"/>
              <a:ext cx="443779" cy="52238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>
              <a:stCxn id="5" idx="0"/>
              <a:endCxn id="54" idx="2"/>
            </p:cNvCxnSpPr>
            <p:nvPr/>
          </p:nvCxnSpPr>
          <p:spPr>
            <a:xfrm flipV="1">
              <a:off x="5225411" y="3191110"/>
              <a:ext cx="443995" cy="578536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>
              <a:stCxn id="5" idx="0"/>
              <a:endCxn id="53" idx="2"/>
            </p:cNvCxnSpPr>
            <p:nvPr/>
          </p:nvCxnSpPr>
          <p:spPr>
            <a:xfrm flipH="1" flipV="1">
              <a:off x="4711172" y="3193241"/>
              <a:ext cx="514239" cy="5764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1526125" y="4312579"/>
              <a:ext cx="805791" cy="349775"/>
            </a:xfrm>
            <a:prstGeom prst="rect">
              <a:avLst/>
            </a:prstGeom>
            <a:noFill/>
          </p:spPr>
          <p:txBody>
            <a:bodyPr wrap="none" lIns="121889" tIns="60943" rIns="121889" bIns="60943" rtlCol="0">
              <a:normAutofit fontScale="92500" lnSpcReduction="20000"/>
            </a:bodyPr>
            <a:lstStyle/>
            <a:p>
              <a:pPr defTabSz="60901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8EBCDC"/>
                  </a:solidFill>
                  <a:latin typeface="Arial"/>
                  <a:ea typeface="+mn-ea"/>
                </a:rPr>
                <a:t>Virtual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267716" y="3769646"/>
              <a:ext cx="994061" cy="349775"/>
            </a:xfrm>
            <a:prstGeom prst="rect">
              <a:avLst/>
            </a:prstGeom>
            <a:noFill/>
          </p:spPr>
          <p:txBody>
            <a:bodyPr wrap="none" lIns="121889" tIns="60943" rIns="121889" bIns="60943" rtlCol="0">
              <a:normAutofit fontScale="92500" lnSpcReduction="20000"/>
            </a:bodyPr>
            <a:lstStyle/>
            <a:p>
              <a:pPr defTabSz="60901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dirty="0">
                  <a:solidFill>
                    <a:srgbClr val="8EBCDC"/>
                  </a:solidFill>
                  <a:latin typeface="Arial"/>
                  <a:ea typeface="+mn-ea"/>
                </a:rPr>
                <a:t>Physical</a:t>
              </a: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1441005" y="1473805"/>
              <a:ext cx="5607677" cy="1719436"/>
              <a:chOff x="1952772" y="1382366"/>
              <a:chExt cx="4905228" cy="2260600"/>
            </a:xfrm>
          </p:grpSpPr>
          <p:cxnSp>
            <p:nvCxnSpPr>
              <p:cNvPr id="24" name="Straight Connector 23"/>
              <p:cNvCxnSpPr>
                <a:stCxn id="57" idx="0"/>
                <a:endCxn id="48" idx="2"/>
              </p:cNvCxnSpPr>
              <p:nvPr/>
            </p:nvCxnSpPr>
            <p:spPr>
              <a:xfrm flipV="1">
                <a:off x="2321072" y="2217764"/>
                <a:ext cx="663127" cy="127000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5" name="Straight Connector 24"/>
              <p:cNvCxnSpPr>
                <a:stCxn id="57" idx="0"/>
                <a:endCxn id="49" idx="2"/>
              </p:cNvCxnSpPr>
              <p:nvPr/>
            </p:nvCxnSpPr>
            <p:spPr>
              <a:xfrm flipV="1">
                <a:off x="2321072" y="2208282"/>
                <a:ext cx="1653727" cy="1279482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6" name="Straight Connector 25"/>
              <p:cNvCxnSpPr>
                <a:stCxn id="57" idx="0"/>
                <a:endCxn id="50" idx="2"/>
              </p:cNvCxnSpPr>
              <p:nvPr/>
            </p:nvCxnSpPr>
            <p:spPr>
              <a:xfrm flipV="1">
                <a:off x="2321072" y="2208282"/>
                <a:ext cx="2644327" cy="1279482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7" name="Straight Connector 26"/>
              <p:cNvCxnSpPr>
                <a:stCxn id="57" idx="0"/>
                <a:endCxn id="51" idx="2"/>
              </p:cNvCxnSpPr>
              <p:nvPr/>
            </p:nvCxnSpPr>
            <p:spPr>
              <a:xfrm flipV="1">
                <a:off x="2321072" y="2195166"/>
                <a:ext cx="3650799" cy="129259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>
                <a:stCxn id="56" idx="0"/>
                <a:endCxn id="48" idx="2"/>
              </p:cNvCxnSpPr>
              <p:nvPr/>
            </p:nvCxnSpPr>
            <p:spPr>
              <a:xfrm flipH="1" flipV="1">
                <a:off x="2984199" y="2217764"/>
                <a:ext cx="149699" cy="1264396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>
                <a:stCxn id="56" idx="0"/>
                <a:endCxn id="49" idx="2"/>
              </p:cNvCxnSpPr>
              <p:nvPr/>
            </p:nvCxnSpPr>
            <p:spPr>
              <a:xfrm flipV="1">
                <a:off x="3133898" y="2208282"/>
                <a:ext cx="840901" cy="127387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>
                <a:stCxn id="56" idx="0"/>
                <a:endCxn id="50" idx="2"/>
              </p:cNvCxnSpPr>
              <p:nvPr/>
            </p:nvCxnSpPr>
            <p:spPr>
              <a:xfrm flipV="1">
                <a:off x="3133898" y="2208282"/>
                <a:ext cx="1831501" cy="127387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>
                <a:stCxn id="56" idx="0"/>
                <a:endCxn id="51" idx="2"/>
              </p:cNvCxnSpPr>
              <p:nvPr/>
            </p:nvCxnSpPr>
            <p:spPr>
              <a:xfrm flipV="1">
                <a:off x="3133898" y="2195166"/>
                <a:ext cx="2837973" cy="1286994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>
                <a:stCxn id="52" idx="0"/>
                <a:endCxn id="48" idx="2"/>
              </p:cNvCxnSpPr>
              <p:nvPr/>
            </p:nvCxnSpPr>
            <p:spPr>
              <a:xfrm flipH="1" flipV="1">
                <a:off x="2984199" y="2217764"/>
                <a:ext cx="990901" cy="126719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>
                <a:stCxn id="52" idx="0"/>
                <a:endCxn id="49" idx="2"/>
              </p:cNvCxnSpPr>
              <p:nvPr/>
            </p:nvCxnSpPr>
            <p:spPr>
              <a:xfrm flipH="1" flipV="1">
                <a:off x="3974799" y="2208282"/>
                <a:ext cx="301" cy="127668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4" name="Straight Connector 33"/>
              <p:cNvCxnSpPr>
                <a:stCxn id="53" idx="0"/>
                <a:endCxn id="49" idx="2"/>
              </p:cNvCxnSpPr>
              <p:nvPr/>
            </p:nvCxnSpPr>
            <p:spPr>
              <a:xfrm flipH="1" flipV="1">
                <a:off x="3974799" y="2208282"/>
                <a:ext cx="838501" cy="1279482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5" name="Straight Connector 34"/>
              <p:cNvCxnSpPr>
                <a:stCxn id="54" idx="0"/>
                <a:endCxn id="49" idx="2"/>
              </p:cNvCxnSpPr>
              <p:nvPr/>
            </p:nvCxnSpPr>
            <p:spPr>
              <a:xfrm flipH="1" flipV="1">
                <a:off x="3974799" y="2208282"/>
                <a:ext cx="1676701" cy="127668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6" name="Straight Connector 35"/>
              <p:cNvCxnSpPr>
                <a:stCxn id="55" idx="0"/>
                <a:endCxn id="49" idx="2"/>
              </p:cNvCxnSpPr>
              <p:nvPr/>
            </p:nvCxnSpPr>
            <p:spPr>
              <a:xfrm flipH="1" flipV="1">
                <a:off x="3974799" y="2208282"/>
                <a:ext cx="2514901" cy="1279482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7" name="Straight Connector 36"/>
              <p:cNvCxnSpPr>
                <a:stCxn id="53" idx="0"/>
                <a:endCxn id="48" idx="2"/>
              </p:cNvCxnSpPr>
              <p:nvPr/>
            </p:nvCxnSpPr>
            <p:spPr>
              <a:xfrm flipH="1" flipV="1">
                <a:off x="2984199" y="2217764"/>
                <a:ext cx="1829101" cy="127000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8" name="Straight Connector 37"/>
              <p:cNvCxnSpPr>
                <a:stCxn id="52" idx="0"/>
                <a:endCxn id="50" idx="2"/>
              </p:cNvCxnSpPr>
              <p:nvPr/>
            </p:nvCxnSpPr>
            <p:spPr>
              <a:xfrm flipV="1">
                <a:off x="3975100" y="2208282"/>
                <a:ext cx="990299" cy="127668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9" name="Straight Connector 38"/>
              <p:cNvCxnSpPr>
                <a:stCxn id="52" idx="0"/>
                <a:endCxn id="51" idx="2"/>
              </p:cNvCxnSpPr>
              <p:nvPr/>
            </p:nvCxnSpPr>
            <p:spPr>
              <a:xfrm flipV="1">
                <a:off x="3975100" y="2195166"/>
                <a:ext cx="1996771" cy="1289796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0" name="Straight Connector 39"/>
              <p:cNvCxnSpPr>
                <a:stCxn id="54" idx="0"/>
                <a:endCxn id="48" idx="2"/>
              </p:cNvCxnSpPr>
              <p:nvPr/>
            </p:nvCxnSpPr>
            <p:spPr>
              <a:xfrm flipH="1" flipV="1">
                <a:off x="2984199" y="2217764"/>
                <a:ext cx="2667301" cy="126719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1" name="Straight Connector 40"/>
              <p:cNvCxnSpPr>
                <a:stCxn id="55" idx="0"/>
                <a:endCxn id="50" idx="2"/>
              </p:cNvCxnSpPr>
              <p:nvPr/>
            </p:nvCxnSpPr>
            <p:spPr>
              <a:xfrm flipH="1" flipV="1">
                <a:off x="4965399" y="2208282"/>
                <a:ext cx="1524301" cy="1279482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2" name="Straight Connector 41"/>
              <p:cNvCxnSpPr>
                <a:stCxn id="55" idx="0"/>
                <a:endCxn id="51" idx="2"/>
              </p:cNvCxnSpPr>
              <p:nvPr/>
            </p:nvCxnSpPr>
            <p:spPr>
              <a:xfrm flipH="1" flipV="1">
                <a:off x="5971871" y="2195166"/>
                <a:ext cx="517829" cy="129259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3" name="Straight Connector 42"/>
              <p:cNvCxnSpPr>
                <a:stCxn id="55" idx="0"/>
                <a:endCxn id="48" idx="2"/>
              </p:cNvCxnSpPr>
              <p:nvPr/>
            </p:nvCxnSpPr>
            <p:spPr>
              <a:xfrm flipH="1" flipV="1">
                <a:off x="2984199" y="2217764"/>
                <a:ext cx="3505501" cy="127000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4" name="Straight Connector 43"/>
              <p:cNvCxnSpPr>
                <a:stCxn id="53" idx="0"/>
                <a:endCxn id="50" idx="2"/>
              </p:cNvCxnSpPr>
              <p:nvPr/>
            </p:nvCxnSpPr>
            <p:spPr>
              <a:xfrm flipV="1">
                <a:off x="4813300" y="2208282"/>
                <a:ext cx="152099" cy="1279482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5" name="Straight Connector 44"/>
              <p:cNvCxnSpPr>
                <a:stCxn id="53" idx="0"/>
                <a:endCxn id="51" idx="2"/>
              </p:cNvCxnSpPr>
              <p:nvPr/>
            </p:nvCxnSpPr>
            <p:spPr>
              <a:xfrm flipV="1">
                <a:off x="4813300" y="2195166"/>
                <a:ext cx="1158571" cy="1292598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6" name="Straight Connector 45"/>
              <p:cNvCxnSpPr>
                <a:stCxn id="54" idx="0"/>
                <a:endCxn id="50" idx="2"/>
              </p:cNvCxnSpPr>
              <p:nvPr/>
            </p:nvCxnSpPr>
            <p:spPr>
              <a:xfrm flipH="1" flipV="1">
                <a:off x="4965399" y="2208282"/>
                <a:ext cx="686101" cy="1276680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47" name="Straight Connector 46"/>
              <p:cNvCxnSpPr>
                <a:stCxn id="54" idx="0"/>
                <a:endCxn id="51" idx="2"/>
              </p:cNvCxnSpPr>
              <p:nvPr/>
            </p:nvCxnSpPr>
            <p:spPr>
              <a:xfrm flipV="1">
                <a:off x="5651500" y="2195166"/>
                <a:ext cx="320371" cy="1289796"/>
              </a:xfrm>
              <a:prstGeom prst="line">
                <a:avLst/>
              </a:prstGeom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p:spPr>
            <p:style>
              <a:lnRef idx="1">
                <a:schemeClr val="accent5"/>
              </a:lnRef>
              <a:fillRef idx="0">
                <a:schemeClr val="accent5"/>
              </a:fillRef>
              <a:effectRef idx="0">
                <a:schemeClr val="accent5"/>
              </a:effectRef>
              <a:fontRef idx="minor">
                <a:schemeClr val="tx1"/>
              </a:fontRef>
            </p:style>
          </p:cxnSp>
          <p:pic>
            <p:nvPicPr>
              <p:cNvPr id="48" name="Picture 47" descr="Cortina8Front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690982" y="1404964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49" name="Picture 48" descr="Cortina8Front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81582" y="1395482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50" name="Picture 49" descr="Cortina8Front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672182" y="1395482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51" name="Picture 50" descr="Cortina8Front.png"/>
              <p:cNvPicPr>
                <a:picLocks noChangeAspect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678654" y="1382366"/>
                <a:ext cx="586434" cy="812800"/>
              </a:xfrm>
              <a:prstGeom prst="rect">
                <a:avLst/>
              </a:prstGeom>
            </p:spPr>
          </p:pic>
          <p:pic>
            <p:nvPicPr>
              <p:cNvPr id="52" name="Picture 51" descr="ToR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3606800" y="3484962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3" name="Picture 52" descr="ToR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445000" y="3487764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4" name="Picture 53" descr="ToR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3200" y="3484962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5" name="Picture 54" descr="ToR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21400" y="3487764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6" name="Picture 55" descr="ToR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765598" y="3482160"/>
                <a:ext cx="736600" cy="155202"/>
              </a:xfrm>
              <a:prstGeom prst="rect">
                <a:avLst/>
              </a:prstGeom>
            </p:spPr>
          </p:pic>
          <p:pic>
            <p:nvPicPr>
              <p:cNvPr id="57" name="Picture 56" descr="ToR1.png"/>
              <p:cNvPicPr>
                <a:picLocks noChangeAspect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952772" y="3487764"/>
                <a:ext cx="736600" cy="155202"/>
              </a:xfrm>
              <a:prstGeom prst="rect">
                <a:avLst/>
              </a:prstGeom>
            </p:spPr>
          </p:pic>
        </p:grpSp>
        <p:sp>
          <p:nvSpPr>
            <p:cNvPr id="16" name="Freeform 15"/>
            <p:cNvSpPr/>
            <p:nvPr/>
          </p:nvSpPr>
          <p:spPr>
            <a:xfrm>
              <a:off x="2555342" y="2329244"/>
              <a:ext cx="2098041" cy="769999"/>
            </a:xfrm>
            <a:custGeom>
              <a:avLst/>
              <a:gdLst>
                <a:gd name="connsiteX0" fmla="*/ 0 w 1845733"/>
                <a:gd name="connsiteY0" fmla="*/ 118066 h 769999"/>
                <a:gd name="connsiteX1" fmla="*/ 804333 w 1845733"/>
                <a:gd name="connsiteY1" fmla="*/ 50332 h 769999"/>
                <a:gd name="connsiteX2" fmla="*/ 1845733 w 1845733"/>
                <a:gd name="connsiteY2" fmla="*/ 769999 h 7699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845733" h="769999">
                  <a:moveTo>
                    <a:pt x="0" y="118066"/>
                  </a:moveTo>
                  <a:cubicBezTo>
                    <a:pt x="248355" y="29871"/>
                    <a:pt x="496711" y="-58323"/>
                    <a:pt x="804333" y="50332"/>
                  </a:cubicBezTo>
                  <a:cubicBezTo>
                    <a:pt x="1111955" y="158987"/>
                    <a:pt x="1670755" y="650054"/>
                    <a:pt x="1845733" y="769999"/>
                  </a:cubicBezTo>
                </a:path>
              </a:pathLst>
            </a:custGeom>
            <a:ln w="762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32" tIns="45716" rIns="91432" bIns="45716" rtlCol="0" anchor="ctr">
              <a:normAutofit/>
            </a:bodyPr>
            <a:lstStyle/>
            <a:p>
              <a:pPr algn="ctr" defTabSz="60901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8EBCDC"/>
                </a:solidFill>
              </a:endParaRPr>
            </a:p>
          </p:txBody>
        </p:sp>
        <p:sp>
          <p:nvSpPr>
            <p:cNvPr id="17" name="Oval 16"/>
            <p:cNvSpPr/>
            <p:nvPr/>
          </p:nvSpPr>
          <p:spPr>
            <a:xfrm>
              <a:off x="4559959" y="3097701"/>
              <a:ext cx="155215" cy="13774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>
              <a:normAutofit fontScale="25000" lnSpcReduction="20000"/>
            </a:bodyPr>
            <a:lstStyle/>
            <a:p>
              <a:pPr algn="ctr" defTabSz="60901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8EBCDC"/>
                </a:solidFill>
              </a:endParaRPr>
            </a:p>
          </p:txBody>
        </p:sp>
        <p:pic>
          <p:nvPicPr>
            <p:cNvPr id="18" name="Picture 19" descr="N1KV-VEM-South.png"/>
            <p:cNvPicPr>
              <a:picLocks noChangeAspect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48921" y="3421287"/>
              <a:ext cx="320987" cy="2832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9" name="Straight Connector 18"/>
            <p:cNvCxnSpPr>
              <a:stCxn id="9" idx="0"/>
              <a:endCxn id="56" idx="2"/>
            </p:cNvCxnSpPr>
            <p:nvPr/>
          </p:nvCxnSpPr>
          <p:spPr>
            <a:xfrm flipH="1" flipV="1">
              <a:off x="2791273" y="3188978"/>
              <a:ext cx="517887" cy="52451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8" idx="0"/>
            </p:cNvCxnSpPr>
            <p:nvPr/>
          </p:nvCxnSpPr>
          <p:spPr>
            <a:xfrm flipH="1" flipV="1">
              <a:off x="1907855" y="3095738"/>
              <a:ext cx="1558" cy="325553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Oval 20"/>
            <p:cNvSpPr/>
            <p:nvPr/>
          </p:nvSpPr>
          <p:spPr>
            <a:xfrm>
              <a:off x="3181505" y="3097701"/>
              <a:ext cx="155215" cy="13774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>
              <a:normAutofit fontScale="25000" lnSpcReduction="20000"/>
            </a:bodyPr>
            <a:lstStyle/>
            <a:p>
              <a:pPr algn="ctr" defTabSz="60901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8EBCDC"/>
                </a:solidFill>
              </a:endParaRP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89245" y="2448771"/>
              <a:ext cx="1391313" cy="1006070"/>
            </a:xfrm>
            <a:custGeom>
              <a:avLst/>
              <a:gdLst>
                <a:gd name="connsiteX0" fmla="*/ 0 w 1811866"/>
                <a:gd name="connsiteY0" fmla="*/ 1006070 h 1006070"/>
                <a:gd name="connsiteX1" fmla="*/ 423333 w 1811866"/>
                <a:gd name="connsiteY1" fmla="*/ 252537 h 1006070"/>
                <a:gd name="connsiteX2" fmla="*/ 1168400 w 1811866"/>
                <a:gd name="connsiteY2" fmla="*/ 15470 h 1006070"/>
                <a:gd name="connsiteX3" fmla="*/ 1811866 w 1811866"/>
                <a:gd name="connsiteY3" fmla="*/ 625070 h 1006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11866" h="1006070">
                  <a:moveTo>
                    <a:pt x="0" y="1006070"/>
                  </a:moveTo>
                  <a:cubicBezTo>
                    <a:pt x="114300" y="711853"/>
                    <a:pt x="228600" y="417637"/>
                    <a:pt x="423333" y="252537"/>
                  </a:cubicBezTo>
                  <a:cubicBezTo>
                    <a:pt x="618066" y="87437"/>
                    <a:pt x="936978" y="-46619"/>
                    <a:pt x="1168400" y="15470"/>
                  </a:cubicBezTo>
                  <a:cubicBezTo>
                    <a:pt x="1399822" y="77559"/>
                    <a:pt x="1811866" y="625070"/>
                    <a:pt x="1811866" y="625070"/>
                  </a:cubicBezTo>
                </a:path>
              </a:pathLst>
            </a:custGeom>
            <a:ln w="76200" cmpd="sng">
              <a:solidFill>
                <a:srgbClr val="FF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lIns="91432" tIns="45716" rIns="91432" bIns="45716" rtlCol="0" anchor="ctr">
              <a:normAutofit/>
            </a:bodyPr>
            <a:lstStyle/>
            <a:p>
              <a:pPr algn="ctr" defTabSz="609010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8EBCDC"/>
                </a:solidFill>
              </a:endParaRPr>
            </a:p>
          </p:txBody>
        </p:sp>
        <p:sp>
          <p:nvSpPr>
            <p:cNvPr id="23" name="Oval 22"/>
            <p:cNvSpPr/>
            <p:nvPr/>
          </p:nvSpPr>
          <p:spPr>
            <a:xfrm>
              <a:off x="1854909" y="3334301"/>
              <a:ext cx="105895" cy="137749"/>
            </a:xfrm>
            <a:prstGeom prst="ellipse">
              <a:avLst/>
            </a:prstGeom>
            <a:solidFill>
              <a:schemeClr val="accent5">
                <a:lumMod val="60000"/>
                <a:lumOff val="40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32" tIns="45716" rIns="91432" bIns="45716" rtlCol="0" anchor="ctr">
              <a:normAutofit fontScale="25000" lnSpcReduction="20000"/>
            </a:bodyPr>
            <a:lstStyle/>
            <a:p>
              <a:pPr algn="ctr" defTabSz="609010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8EBCDC"/>
                </a:solidFill>
              </a:endParaRPr>
            </a:p>
          </p:txBody>
        </p:sp>
      </p:grpSp>
      <p:sp>
        <p:nvSpPr>
          <p:cNvPr id="72" name="TextBox 71"/>
          <p:cNvSpPr txBox="1"/>
          <p:nvPr/>
        </p:nvSpPr>
        <p:spPr>
          <a:xfrm>
            <a:off x="2585410" y="4582225"/>
            <a:ext cx="1547874" cy="365635"/>
          </a:xfrm>
          <a:prstGeom prst="rect">
            <a:avLst/>
          </a:prstGeom>
          <a:noFill/>
        </p:spPr>
        <p:txBody>
          <a:bodyPr wrap="none" lIns="162415" tIns="81203" rIns="162415" bIns="81203" rtlCol="0">
            <a:normAutofit fontScale="85000" lnSpcReduction="20000"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8EBCDC"/>
                </a:solidFill>
                <a:latin typeface="Arial"/>
                <a:ea typeface="+mn-ea"/>
              </a:rPr>
              <a:t>L4-L7 Services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14573" y="3243334"/>
            <a:ext cx="6917552" cy="3614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12800" y="19774"/>
            <a:ext cx="4276025" cy="3223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5825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Rectangle 166"/>
          <p:cNvSpPr/>
          <p:nvPr/>
        </p:nvSpPr>
        <p:spPr>
          <a:xfrm>
            <a:off x="2" y="1125475"/>
            <a:ext cx="12188825" cy="1306773"/>
          </a:xfrm>
          <a:prstGeom prst="rect">
            <a:avLst/>
          </a:prstGeom>
          <a:solidFill>
            <a:schemeClr val="bg2"/>
          </a:solidFill>
          <a:ln w="31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1" tIns="60921" rIns="121841" bIns="60921" rtlCol="0" anchor="ctr"/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119" name="Rectangle 118"/>
          <p:cNvSpPr/>
          <p:nvPr/>
        </p:nvSpPr>
        <p:spPr>
          <a:xfrm>
            <a:off x="2668" y="4592103"/>
            <a:ext cx="12188825" cy="2265900"/>
          </a:xfrm>
          <a:prstGeom prst="rect">
            <a:avLst/>
          </a:prstGeom>
          <a:solidFill>
            <a:schemeClr val="bg1">
              <a:lumMod val="85000"/>
            </a:schemeClr>
          </a:solidFill>
          <a:ln w="31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1" tIns="60921" rIns="121841" bIns="60921" rtlCol="0" anchor="ctr"/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2" y="2432245"/>
            <a:ext cx="12188825" cy="215352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175" cmpd="sng">
            <a:solidFill>
              <a:schemeClr val="tx1">
                <a:lumMod val="65000"/>
                <a:lumOff val="3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lIns="121841" tIns="60921" rIns="121841" bIns="60921" rtlCol="0" anchor="ctr"/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endParaRPr lang="en-US" sz="240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085" y="0"/>
            <a:ext cx="11437937" cy="838200"/>
          </a:xfrm>
        </p:spPr>
        <p:txBody>
          <a:bodyPr>
            <a:noAutofit/>
          </a:bodyPr>
          <a:lstStyle/>
          <a:p>
            <a:r>
              <a:rPr lang="en-US" sz="2800" dirty="0" smtClean="0"/>
              <a:t>(2) Flexible and Agile</a:t>
            </a:r>
            <a:br>
              <a:rPr lang="en-US" sz="2800" dirty="0" smtClean="0"/>
            </a:br>
            <a:r>
              <a:rPr lang="en-US" sz="2800" dirty="0" smtClean="0"/>
              <a:t>VTS </a:t>
            </a:r>
            <a:r>
              <a:rPr lang="en-US" sz="2800" dirty="0"/>
              <a:t>Architecture</a:t>
            </a:r>
          </a:p>
        </p:txBody>
      </p:sp>
      <p:sp>
        <p:nvSpPr>
          <p:cNvPr id="11" name="Rounded Rectangle 10"/>
          <p:cNvSpPr/>
          <p:nvPr/>
        </p:nvSpPr>
        <p:spPr>
          <a:xfrm>
            <a:off x="8405568" y="1543755"/>
            <a:ext cx="1395082" cy="483292"/>
          </a:xfrm>
          <a:prstGeom prst="roundRect">
            <a:avLst>
              <a:gd name="adj" fmla="val 1113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VCenter</a:t>
            </a:r>
          </a:p>
        </p:txBody>
      </p:sp>
      <p:sp>
        <p:nvSpPr>
          <p:cNvPr id="14" name="Rounded Rectangle 13"/>
          <p:cNvSpPr/>
          <p:nvPr/>
        </p:nvSpPr>
        <p:spPr>
          <a:xfrm>
            <a:off x="6810418" y="1545363"/>
            <a:ext cx="1551672" cy="483292"/>
          </a:xfrm>
          <a:prstGeom prst="roundRect">
            <a:avLst>
              <a:gd name="adj" fmla="val 1113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OpenStack</a:t>
            </a:r>
          </a:p>
        </p:txBody>
      </p:sp>
      <p:pic>
        <p:nvPicPr>
          <p:cNvPr id="22" name="Picture 116" descr="DC3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97908" y="4271059"/>
            <a:ext cx="715658" cy="9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" name="Rounded Rectangle 36"/>
          <p:cNvSpPr/>
          <p:nvPr/>
        </p:nvSpPr>
        <p:spPr>
          <a:xfrm>
            <a:off x="2468387" y="1543311"/>
            <a:ext cx="1360366" cy="483292"/>
          </a:xfrm>
          <a:prstGeom prst="roundRect">
            <a:avLst>
              <a:gd name="adj" fmla="val 1113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</a:rPr>
              <a:t>3</a:t>
            </a:r>
            <a:r>
              <a:rPr lang="en-US" sz="1300" baseline="30000" dirty="0">
                <a:solidFill>
                  <a:srgbClr val="000000"/>
                </a:solidFill>
              </a:rPr>
              <a:t>rd</a:t>
            </a:r>
            <a:r>
              <a:rPr lang="en-US" sz="1300" dirty="0">
                <a:solidFill>
                  <a:srgbClr val="000000"/>
                </a:solidFill>
              </a:rPr>
              <a:t> Party VM</a:t>
            </a:r>
          </a:p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000000"/>
                </a:solidFill>
              </a:rPr>
              <a:t>Manager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5402835" y="2161279"/>
            <a:ext cx="936121" cy="307755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76767"/>
                </a:solidFill>
                <a:latin typeface="Arial"/>
                <a:ea typeface="+mn-ea"/>
              </a:rPr>
              <a:t>REST API</a:t>
            </a:r>
          </a:p>
        </p:txBody>
      </p:sp>
      <p:pic>
        <p:nvPicPr>
          <p:cNvPr id="48" name="Picture 116" descr="DC3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180786" y="4271059"/>
            <a:ext cx="715658" cy="9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" name="Picture 52" descr="Data_Center_Building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00734" y="5411811"/>
            <a:ext cx="1698540" cy="9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sx="1000" sy="1000" algn="ctr" rotWithShape="0">
              <a:srgbClr val="000000"/>
            </a:outerShdw>
          </a:effectLst>
        </p:spPr>
      </p:pic>
      <p:pic>
        <p:nvPicPr>
          <p:cNvPr id="94" name="Picture 52" descr="Data_Center_Building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84661" y="5411811"/>
            <a:ext cx="1698540" cy="9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sx="1000" sy="1000" algn="ctr" rotWithShape="0">
              <a:srgbClr val="000000"/>
            </a:outerShdw>
          </a:effectLst>
        </p:spPr>
      </p:pic>
      <p:pic>
        <p:nvPicPr>
          <p:cNvPr id="95" name="Picture 52" descr="Data_Center_Building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9679" y="5411811"/>
            <a:ext cx="1698540" cy="9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sx="1000" sy="1000" algn="ctr" rotWithShape="0">
              <a:srgbClr val="000000"/>
            </a:outerShdw>
          </a:effectLst>
        </p:spPr>
      </p:pic>
      <p:cxnSp>
        <p:nvCxnSpPr>
          <p:cNvPr id="103" name="Elbow Connector 102"/>
          <p:cNvCxnSpPr>
            <a:stCxn id="22" idx="0"/>
            <a:endCxn id="4" idx="1"/>
          </p:cNvCxnSpPr>
          <p:nvPr/>
        </p:nvCxnSpPr>
        <p:spPr>
          <a:xfrm rot="5400000" flipH="1" flipV="1">
            <a:off x="2875751" y="3232257"/>
            <a:ext cx="818789" cy="1258817"/>
          </a:xfrm>
          <a:prstGeom prst="bentConnector2">
            <a:avLst/>
          </a:prstGeom>
          <a:ln w="6350" cmpd="sng">
            <a:solidFill>
              <a:srgbClr val="5959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Rounded Rectangle 3"/>
          <p:cNvSpPr/>
          <p:nvPr/>
        </p:nvSpPr>
        <p:spPr>
          <a:xfrm>
            <a:off x="3914554" y="2903089"/>
            <a:ext cx="4604113" cy="1098361"/>
          </a:xfrm>
          <a:prstGeom prst="roundRect">
            <a:avLst>
              <a:gd name="adj" fmla="val 5334"/>
            </a:avLst>
          </a:prstGeom>
          <a:solidFill>
            <a:schemeClr val="tx1">
              <a:lumMod val="75000"/>
              <a:lumOff val="25000"/>
            </a:schemeClr>
          </a:solidFill>
          <a:ln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773" tIns="54384" rIns="108773" bIns="54384" rtlCol="0" anchor="ctr"/>
          <a:lstStyle/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Virtual Topology System</a:t>
            </a:r>
          </a:p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solidFill>
                  <a:srgbClr val="000000"/>
                </a:solidFill>
              </a:rPr>
              <a:t>(VTS)</a:t>
            </a:r>
          </a:p>
        </p:txBody>
      </p:sp>
      <p:cxnSp>
        <p:nvCxnSpPr>
          <p:cNvPr id="106" name="Elbow Connector 105"/>
          <p:cNvCxnSpPr>
            <a:stCxn id="65" idx="0"/>
            <a:endCxn id="4" idx="1"/>
          </p:cNvCxnSpPr>
          <p:nvPr/>
        </p:nvCxnSpPr>
        <p:spPr>
          <a:xfrm rot="5400000" flipH="1" flipV="1">
            <a:off x="2358534" y="2651933"/>
            <a:ext cx="755682" cy="2356357"/>
          </a:xfrm>
          <a:prstGeom prst="bentConnector2">
            <a:avLst/>
          </a:prstGeom>
          <a:ln w="6350" cmpd="sng">
            <a:solidFill>
              <a:srgbClr val="5959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7" name="Rounded Rectangle 106"/>
          <p:cNvSpPr/>
          <p:nvPr/>
        </p:nvSpPr>
        <p:spPr>
          <a:xfrm>
            <a:off x="9040655" y="5508970"/>
            <a:ext cx="444512" cy="272803"/>
          </a:xfrm>
          <a:prstGeom prst="roundRect">
            <a:avLst/>
          </a:prstGeom>
          <a:gradFill>
            <a:gsLst>
              <a:gs pos="0">
                <a:srgbClr val="6DB344">
                  <a:lumMod val="75000"/>
                </a:srgbClr>
              </a:gs>
              <a:gs pos="100000">
                <a:srgbClr val="6DB344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08" name="Rounded Rectangle 107"/>
          <p:cNvSpPr/>
          <p:nvPr/>
        </p:nvSpPr>
        <p:spPr>
          <a:xfrm>
            <a:off x="9565490" y="5501806"/>
            <a:ext cx="444512" cy="272803"/>
          </a:xfrm>
          <a:prstGeom prst="roundRect">
            <a:avLst/>
          </a:prstGeom>
          <a:gradFill>
            <a:gsLst>
              <a:gs pos="0">
                <a:srgbClr val="652D89">
                  <a:lumMod val="75000"/>
                </a:srgbClr>
              </a:gs>
              <a:gs pos="100000">
                <a:srgbClr val="652D89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010" eaLnBrk="0" hangingPunct="0">
              <a:lnSpc>
                <a:spcPct val="90000"/>
              </a:lnSpc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09" name="Rounded Rectangle 108"/>
          <p:cNvSpPr/>
          <p:nvPr/>
        </p:nvSpPr>
        <p:spPr>
          <a:xfrm>
            <a:off x="9040655" y="5859430"/>
            <a:ext cx="444512" cy="272803"/>
          </a:xfrm>
          <a:prstGeom prst="roundRect">
            <a:avLst/>
          </a:prstGeom>
          <a:gradFill>
            <a:gsLst>
              <a:gs pos="0">
                <a:srgbClr val="6DB344">
                  <a:lumMod val="75000"/>
                </a:srgbClr>
              </a:gs>
              <a:gs pos="100000">
                <a:srgbClr val="6DB344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10" name="Rounded Rectangle 109"/>
          <p:cNvSpPr/>
          <p:nvPr/>
        </p:nvSpPr>
        <p:spPr>
          <a:xfrm>
            <a:off x="9565490" y="5852266"/>
            <a:ext cx="444512" cy="272803"/>
          </a:xfrm>
          <a:prstGeom prst="roundRect">
            <a:avLst/>
          </a:prstGeom>
          <a:gradFill>
            <a:gsLst>
              <a:gs pos="0">
                <a:srgbClr val="652D89">
                  <a:lumMod val="75000"/>
                </a:srgbClr>
              </a:gs>
              <a:gs pos="100000">
                <a:srgbClr val="652D89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010" eaLnBrk="0" hangingPunct="0">
              <a:lnSpc>
                <a:spcPct val="90000"/>
              </a:lnSpc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cxnSp>
        <p:nvCxnSpPr>
          <p:cNvPr id="112" name="Elbow Connector 111"/>
          <p:cNvCxnSpPr>
            <a:stCxn id="4" idx="3"/>
            <a:endCxn id="48" idx="0"/>
          </p:cNvCxnSpPr>
          <p:nvPr/>
        </p:nvCxnSpPr>
        <p:spPr>
          <a:xfrm>
            <a:off x="8518667" y="3452270"/>
            <a:ext cx="1019948" cy="818789"/>
          </a:xfrm>
          <a:prstGeom prst="bentConnector2">
            <a:avLst/>
          </a:prstGeom>
          <a:ln w="6350" cmpd="sng">
            <a:solidFill>
              <a:srgbClr val="5959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4" name="Elbow Connector 113"/>
          <p:cNvCxnSpPr>
            <a:stCxn id="4" idx="3"/>
            <a:endCxn id="66" idx="0"/>
          </p:cNvCxnSpPr>
          <p:nvPr/>
        </p:nvCxnSpPr>
        <p:spPr>
          <a:xfrm>
            <a:off x="8518667" y="3452270"/>
            <a:ext cx="2116853" cy="755682"/>
          </a:xfrm>
          <a:prstGeom prst="bentConnector2">
            <a:avLst/>
          </a:prstGeom>
          <a:ln w="6350" cmpd="sng">
            <a:solidFill>
              <a:srgbClr val="5959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15" name="Picture 14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" y="3882346"/>
            <a:ext cx="1638292" cy="13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" name="Picture 18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49576" y="4207952"/>
            <a:ext cx="617242" cy="86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116" name="Picture 14"/>
          <p:cNvPicPr>
            <a:picLocks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flipH="1">
            <a:off x="10560795" y="3896755"/>
            <a:ext cx="1638292" cy="138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" name="Picture 18"/>
          <p:cNvPicPr>
            <a:picLocks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26899" y="4207952"/>
            <a:ext cx="617242" cy="8619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22" name="TextBox 121"/>
          <p:cNvSpPr txBox="1"/>
          <p:nvPr/>
        </p:nvSpPr>
        <p:spPr>
          <a:xfrm>
            <a:off x="908059" y="3588977"/>
            <a:ext cx="814501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MP-BGP</a:t>
            </a:r>
          </a:p>
        </p:txBody>
      </p:sp>
      <p:sp>
        <p:nvSpPr>
          <p:cNvPr id="123" name="TextBox 122"/>
          <p:cNvSpPr txBox="1"/>
          <p:nvPr/>
        </p:nvSpPr>
        <p:spPr>
          <a:xfrm>
            <a:off x="2935555" y="3985713"/>
            <a:ext cx="991169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BGP-EVPN</a:t>
            </a:r>
          </a:p>
        </p:txBody>
      </p:sp>
      <p:pic>
        <p:nvPicPr>
          <p:cNvPr id="61" name="Picture 52" descr="Data_Center_Building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932" y="5411811"/>
            <a:ext cx="1698540" cy="9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sx="1000" sy="1000" algn="ctr" rotWithShape="0">
              <a:srgbClr val="000000"/>
            </a:outerShdw>
          </a:effectLst>
        </p:spPr>
      </p:pic>
      <p:sp>
        <p:nvSpPr>
          <p:cNvPr id="81" name="Rounded Rectangle 80"/>
          <p:cNvSpPr/>
          <p:nvPr/>
        </p:nvSpPr>
        <p:spPr>
          <a:xfrm>
            <a:off x="6285585" y="5880470"/>
            <a:ext cx="444512" cy="272803"/>
          </a:xfrm>
          <a:prstGeom prst="roundRect">
            <a:avLst/>
          </a:prstGeom>
          <a:gradFill>
            <a:gsLst>
              <a:gs pos="0">
                <a:srgbClr val="6DB344">
                  <a:lumMod val="75000"/>
                </a:srgbClr>
              </a:gs>
              <a:gs pos="100000">
                <a:srgbClr val="6DB344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2" name="Rounded Rectangle 41"/>
          <p:cNvSpPr/>
          <p:nvPr/>
        </p:nvSpPr>
        <p:spPr>
          <a:xfrm>
            <a:off x="6277329" y="5490796"/>
            <a:ext cx="978489" cy="3048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r>
              <a:rPr lang="en-US" sz="1300" b="1" kern="0" dirty="0">
                <a:solidFill>
                  <a:srgbClr val="FFFFFF"/>
                </a:solidFill>
                <a:latin typeface="Arial"/>
                <a:ea typeface="+mn-ea"/>
              </a:rPr>
              <a:t>VTF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810418" y="5873304"/>
            <a:ext cx="444512" cy="272803"/>
          </a:xfrm>
          <a:prstGeom prst="roundRect">
            <a:avLst/>
          </a:prstGeom>
          <a:gradFill>
            <a:gsLst>
              <a:gs pos="0">
                <a:srgbClr val="652D89">
                  <a:lumMod val="75000"/>
                </a:srgbClr>
              </a:gs>
              <a:gs pos="100000">
                <a:srgbClr val="652D89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010" eaLnBrk="0" hangingPunct="0">
              <a:lnSpc>
                <a:spcPct val="90000"/>
              </a:lnSpc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86" name="Picture 52" descr="Data_Center_Building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87043" y="5411811"/>
            <a:ext cx="1698540" cy="9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sx="1000" sy="1000" algn="ctr" rotWithShape="0">
              <a:srgbClr val="000000"/>
            </a:outerShdw>
          </a:effectLst>
        </p:spPr>
      </p:pic>
      <p:sp>
        <p:nvSpPr>
          <p:cNvPr id="87" name="Rounded Rectangle 86"/>
          <p:cNvSpPr/>
          <p:nvPr/>
        </p:nvSpPr>
        <p:spPr>
          <a:xfrm>
            <a:off x="4948697" y="5880470"/>
            <a:ext cx="444512" cy="272803"/>
          </a:xfrm>
          <a:prstGeom prst="roundRect">
            <a:avLst/>
          </a:prstGeom>
          <a:gradFill>
            <a:gsLst>
              <a:gs pos="0">
                <a:srgbClr val="6DB344">
                  <a:lumMod val="75000"/>
                </a:srgbClr>
              </a:gs>
              <a:gs pos="100000">
                <a:srgbClr val="6DB344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88" name="Rounded Rectangle 41"/>
          <p:cNvSpPr/>
          <p:nvPr/>
        </p:nvSpPr>
        <p:spPr>
          <a:xfrm>
            <a:off x="4940441" y="5490796"/>
            <a:ext cx="978489" cy="3048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r>
              <a:rPr lang="en-US" sz="1300" b="1" kern="0" dirty="0">
                <a:solidFill>
                  <a:srgbClr val="FFFFFF"/>
                </a:solidFill>
                <a:latin typeface="Arial"/>
                <a:ea typeface="+mn-ea"/>
              </a:rPr>
              <a:t>VTF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5473531" y="5873304"/>
            <a:ext cx="444512" cy="272803"/>
          </a:xfrm>
          <a:prstGeom prst="roundRect">
            <a:avLst/>
          </a:prstGeom>
          <a:gradFill>
            <a:gsLst>
              <a:gs pos="0">
                <a:srgbClr val="652D89">
                  <a:lumMod val="75000"/>
                </a:srgbClr>
              </a:gs>
              <a:gs pos="100000">
                <a:srgbClr val="652D89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010" eaLnBrk="0" hangingPunct="0">
              <a:lnSpc>
                <a:spcPct val="90000"/>
              </a:lnSpc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pic>
        <p:nvPicPr>
          <p:cNvPr id="92" name="Picture 52" descr="Data_Center_Building.png"/>
          <p:cNvPicPr>
            <a:picLocks noChangeAspect="1"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98934" y="5411811"/>
            <a:ext cx="1698540" cy="949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blurRad="50800" sx="1000" sy="1000" algn="ctr" rotWithShape="0">
              <a:srgbClr val="000000"/>
            </a:outerShdw>
          </a:effectLst>
        </p:spPr>
      </p:pic>
      <p:sp>
        <p:nvSpPr>
          <p:cNvPr id="96" name="Rounded Rectangle 95"/>
          <p:cNvSpPr/>
          <p:nvPr/>
        </p:nvSpPr>
        <p:spPr>
          <a:xfrm>
            <a:off x="3563491" y="5880470"/>
            <a:ext cx="444512" cy="272803"/>
          </a:xfrm>
          <a:prstGeom prst="roundRect">
            <a:avLst/>
          </a:prstGeom>
          <a:gradFill>
            <a:gsLst>
              <a:gs pos="0">
                <a:srgbClr val="6DB344">
                  <a:lumMod val="75000"/>
                </a:srgbClr>
              </a:gs>
              <a:gs pos="100000">
                <a:srgbClr val="6DB344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7" name="Rounded Rectangle 41"/>
          <p:cNvSpPr/>
          <p:nvPr/>
        </p:nvSpPr>
        <p:spPr>
          <a:xfrm>
            <a:off x="3555234" y="5490796"/>
            <a:ext cx="978489" cy="3048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r>
              <a:rPr lang="en-US" sz="1300" b="1" kern="0" dirty="0">
                <a:solidFill>
                  <a:srgbClr val="FFFFFF"/>
                </a:solidFill>
                <a:latin typeface="Arial"/>
                <a:ea typeface="+mn-ea"/>
              </a:rPr>
              <a:t>OVS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4088324" y="5873304"/>
            <a:ext cx="444512" cy="272803"/>
          </a:xfrm>
          <a:prstGeom prst="roundRect">
            <a:avLst/>
          </a:prstGeom>
          <a:gradFill>
            <a:gsLst>
              <a:gs pos="0">
                <a:srgbClr val="652D89">
                  <a:lumMod val="75000"/>
                </a:srgbClr>
              </a:gs>
              <a:gs pos="100000">
                <a:srgbClr val="652D89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010" eaLnBrk="0" hangingPunct="0">
              <a:lnSpc>
                <a:spcPct val="90000"/>
              </a:lnSpc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99" name="Rounded Rectangle 98"/>
          <p:cNvSpPr/>
          <p:nvPr/>
        </p:nvSpPr>
        <p:spPr>
          <a:xfrm>
            <a:off x="7678099" y="5880470"/>
            <a:ext cx="444512" cy="272803"/>
          </a:xfrm>
          <a:prstGeom prst="roundRect">
            <a:avLst/>
          </a:prstGeom>
          <a:gradFill>
            <a:gsLst>
              <a:gs pos="0">
                <a:srgbClr val="6DB344">
                  <a:lumMod val="75000"/>
                </a:srgbClr>
              </a:gs>
              <a:gs pos="100000">
                <a:srgbClr val="6DB344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sp>
        <p:nvSpPr>
          <p:cNvPr id="100" name="Rounded Rectangle 41"/>
          <p:cNvSpPr/>
          <p:nvPr/>
        </p:nvSpPr>
        <p:spPr>
          <a:xfrm>
            <a:off x="7669844" y="5490796"/>
            <a:ext cx="978489" cy="304851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213" eaLnBrk="0" hangingPunct="0">
              <a:lnSpc>
                <a:spcPct val="90000"/>
              </a:lnSpc>
              <a:defRPr/>
            </a:pPr>
            <a:r>
              <a:rPr lang="en-US" sz="1300" b="1" kern="0" dirty="0">
                <a:solidFill>
                  <a:srgbClr val="FFFFFF"/>
                </a:solidFill>
                <a:latin typeface="Arial"/>
                <a:ea typeface="+mn-ea"/>
              </a:rPr>
              <a:t>dVS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8202934" y="5873304"/>
            <a:ext cx="444512" cy="272803"/>
          </a:xfrm>
          <a:prstGeom prst="roundRect">
            <a:avLst/>
          </a:prstGeom>
          <a:gradFill>
            <a:gsLst>
              <a:gs pos="0">
                <a:srgbClr val="652D89">
                  <a:lumMod val="75000"/>
                </a:srgbClr>
              </a:gs>
              <a:gs pos="100000">
                <a:srgbClr val="652D89">
                  <a:lumMod val="50000"/>
                </a:srgbClr>
              </a:gs>
            </a:gsLst>
            <a:lin ang="5400000" scaled="0"/>
          </a:gradFill>
          <a:ln w="12700" cap="flat" cmpd="sng" algn="ctr">
            <a:solidFill>
              <a:srgbClr val="FFFFFF"/>
            </a:solidFill>
            <a:prstDash val="solid"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lIns="121841" tIns="60921" rIns="121841" bIns="60921" rtlCol="0" anchor="ctr"/>
          <a:lstStyle/>
          <a:p>
            <a:pPr algn="ctr" defTabSz="609010" eaLnBrk="0" hangingPunct="0">
              <a:lnSpc>
                <a:spcPct val="90000"/>
              </a:lnSpc>
            </a:pPr>
            <a:endParaRPr lang="en-US" sz="1200" b="1" kern="0" dirty="0">
              <a:solidFill>
                <a:srgbClr val="FFFFFF"/>
              </a:solidFill>
              <a:latin typeface="Arial"/>
              <a:ea typeface="+mn-ea"/>
            </a:endParaRPr>
          </a:p>
        </p:txBody>
      </p:sp>
      <p:cxnSp>
        <p:nvCxnSpPr>
          <p:cNvPr id="125" name="Elbow Connector 124"/>
          <p:cNvCxnSpPr>
            <a:stCxn id="4" idx="2"/>
            <a:endCxn id="88" idx="0"/>
          </p:cNvCxnSpPr>
          <p:nvPr/>
        </p:nvCxnSpPr>
        <p:spPr>
          <a:xfrm rot="5400000">
            <a:off x="5078476" y="4352661"/>
            <a:ext cx="1489346" cy="786925"/>
          </a:xfrm>
          <a:prstGeom prst="bentConnector3">
            <a:avLst/>
          </a:prstGeom>
          <a:ln w="9525" cmpd="sng"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7" name="Elbow Connector 126"/>
          <p:cNvCxnSpPr>
            <a:stCxn id="4" idx="2"/>
            <a:endCxn id="82" idx="0"/>
          </p:cNvCxnSpPr>
          <p:nvPr/>
        </p:nvCxnSpPr>
        <p:spPr>
          <a:xfrm rot="16200000" flipH="1">
            <a:off x="5746919" y="4471141"/>
            <a:ext cx="1489346" cy="549963"/>
          </a:xfrm>
          <a:prstGeom prst="bentConnector3">
            <a:avLst/>
          </a:prstGeom>
          <a:ln w="9525" cmpd="sng"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515704" y="4772333"/>
            <a:ext cx="1405893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RESTCONF/Yang</a:t>
            </a:r>
          </a:p>
        </p:txBody>
      </p:sp>
      <p:sp>
        <p:nvSpPr>
          <p:cNvPr id="133" name="TextBox 132"/>
          <p:cNvSpPr txBox="1"/>
          <p:nvPr/>
        </p:nvSpPr>
        <p:spPr>
          <a:xfrm>
            <a:off x="10610030" y="3595093"/>
            <a:ext cx="814501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MP-BGP</a:t>
            </a:r>
          </a:p>
        </p:txBody>
      </p:sp>
      <p:sp>
        <p:nvSpPr>
          <p:cNvPr id="134" name="TextBox 133"/>
          <p:cNvSpPr txBox="1"/>
          <p:nvPr/>
        </p:nvSpPr>
        <p:spPr>
          <a:xfrm>
            <a:off x="8426515" y="3992843"/>
            <a:ext cx="991169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BGP-EVPN</a:t>
            </a:r>
          </a:p>
        </p:txBody>
      </p:sp>
      <p:pic>
        <p:nvPicPr>
          <p:cNvPr id="135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8126" y="3811959"/>
            <a:ext cx="434052" cy="2517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3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00187" y="3830774"/>
            <a:ext cx="434052" cy="25170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8" name="Elbow Connector 137"/>
          <p:cNvCxnSpPr>
            <a:stCxn id="136" idx="0"/>
            <a:endCxn id="4" idx="3"/>
          </p:cNvCxnSpPr>
          <p:nvPr/>
        </p:nvCxnSpPr>
        <p:spPr>
          <a:xfrm rot="16200000" flipV="1">
            <a:off x="9728688" y="2242249"/>
            <a:ext cx="378504" cy="2798546"/>
          </a:xfrm>
          <a:prstGeom prst="bentConnector2">
            <a:avLst/>
          </a:prstGeom>
          <a:ln w="6350" cmpd="sng">
            <a:solidFill>
              <a:srgbClr val="5959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0" name="Elbow Connector 139"/>
          <p:cNvCxnSpPr>
            <a:stCxn id="135" idx="0"/>
            <a:endCxn id="4" idx="1"/>
          </p:cNvCxnSpPr>
          <p:nvPr/>
        </p:nvCxnSpPr>
        <p:spPr>
          <a:xfrm rot="5400000" flipH="1" flipV="1">
            <a:off x="2225009" y="2122414"/>
            <a:ext cx="359689" cy="3019402"/>
          </a:xfrm>
          <a:prstGeom prst="bentConnector2">
            <a:avLst/>
          </a:prstGeom>
          <a:ln w="6350" cmpd="sng">
            <a:solidFill>
              <a:srgbClr val="595959"/>
            </a:solidFill>
            <a:headEnd type="arrow"/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1" name="TextBox 140"/>
          <p:cNvSpPr txBox="1"/>
          <p:nvPr/>
        </p:nvSpPr>
        <p:spPr>
          <a:xfrm>
            <a:off x="703706" y="4001448"/>
            <a:ext cx="418975" cy="266735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76767"/>
                </a:solidFill>
                <a:latin typeface="Arial"/>
                <a:ea typeface="+mn-ea"/>
              </a:rPr>
              <a:t>RR</a:t>
            </a:r>
          </a:p>
        </p:txBody>
      </p:sp>
      <p:sp>
        <p:nvSpPr>
          <p:cNvPr id="142" name="TextBox 141"/>
          <p:cNvSpPr txBox="1"/>
          <p:nvPr/>
        </p:nvSpPr>
        <p:spPr>
          <a:xfrm>
            <a:off x="11139023" y="4011294"/>
            <a:ext cx="418975" cy="266735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676767"/>
                </a:solidFill>
                <a:latin typeface="Arial"/>
                <a:ea typeface="+mn-ea"/>
              </a:rPr>
              <a:t>RR</a:t>
            </a:r>
          </a:p>
        </p:txBody>
      </p:sp>
      <p:cxnSp>
        <p:nvCxnSpPr>
          <p:cNvPr id="144" name="Straight Connector 143"/>
          <p:cNvCxnSpPr>
            <a:stCxn id="66" idx="0"/>
            <a:endCxn id="136" idx="2"/>
          </p:cNvCxnSpPr>
          <p:nvPr/>
        </p:nvCxnSpPr>
        <p:spPr>
          <a:xfrm flipV="1">
            <a:off x="10635518" y="4082482"/>
            <a:ext cx="681696" cy="125471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8" name="Straight Connector 147"/>
          <p:cNvCxnSpPr>
            <a:stCxn id="65" idx="0"/>
            <a:endCxn id="135" idx="2"/>
          </p:cNvCxnSpPr>
          <p:nvPr/>
        </p:nvCxnSpPr>
        <p:spPr>
          <a:xfrm flipH="1" flipV="1">
            <a:off x="895161" y="4063664"/>
            <a:ext cx="663045" cy="144287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0" name="Rounded Rectangle 149"/>
          <p:cNvSpPr/>
          <p:nvPr/>
        </p:nvSpPr>
        <p:spPr>
          <a:xfrm>
            <a:off x="4003079" y="1545363"/>
            <a:ext cx="1551672" cy="483292"/>
          </a:xfrm>
          <a:prstGeom prst="roundRect">
            <a:avLst>
              <a:gd name="adj" fmla="val 11135"/>
            </a:avLst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 defTabSz="1087697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srgbClr val="000000"/>
                </a:solidFill>
              </a:rPr>
              <a:t>Cisco NSO</a:t>
            </a:r>
          </a:p>
        </p:txBody>
      </p:sp>
      <p:pic>
        <p:nvPicPr>
          <p:cNvPr id="171" name="Picture 29"/>
          <p:cNvPicPr>
            <a:picLocks noChangeArrowheads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94282" y="1543315"/>
            <a:ext cx="769497" cy="485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72" name="TextBox 171"/>
          <p:cNvSpPr txBox="1"/>
          <p:nvPr/>
        </p:nvSpPr>
        <p:spPr>
          <a:xfrm>
            <a:off x="216839" y="4325366"/>
            <a:ext cx="1012550" cy="533473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676767"/>
                </a:solidFill>
                <a:latin typeface="Arial"/>
                <a:ea typeface="+mn-ea"/>
              </a:rPr>
              <a:t>IP / MPLS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676767"/>
                </a:solidFill>
                <a:latin typeface="Arial"/>
                <a:ea typeface="+mn-ea"/>
              </a:rPr>
              <a:t>WAN</a:t>
            </a:r>
          </a:p>
        </p:txBody>
      </p:sp>
      <p:sp>
        <p:nvSpPr>
          <p:cNvPr id="173" name="TextBox 172"/>
          <p:cNvSpPr txBox="1"/>
          <p:nvPr/>
        </p:nvSpPr>
        <p:spPr>
          <a:xfrm>
            <a:off x="10861479" y="4320495"/>
            <a:ext cx="1383148" cy="533473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676767"/>
                </a:solidFill>
                <a:latin typeface="Arial"/>
                <a:ea typeface="+mn-ea"/>
              </a:rPr>
              <a:t>WAN / Internet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dirty="0">
                <a:solidFill>
                  <a:srgbClr val="676767"/>
                </a:solidFill>
                <a:latin typeface="Arial"/>
                <a:ea typeface="+mn-ea"/>
              </a:rPr>
              <a:t>3</a:t>
            </a:r>
            <a:r>
              <a:rPr lang="en-US" sz="1300" baseline="30000" dirty="0">
                <a:solidFill>
                  <a:srgbClr val="676767"/>
                </a:solidFill>
                <a:latin typeface="Arial"/>
                <a:ea typeface="+mn-ea"/>
              </a:rPr>
              <a:t>rd</a:t>
            </a:r>
            <a:r>
              <a:rPr lang="en-US" sz="1300" dirty="0">
                <a:solidFill>
                  <a:srgbClr val="676767"/>
                </a:solidFill>
                <a:latin typeface="Arial"/>
                <a:ea typeface="+mn-ea"/>
              </a:rPr>
              <a:t> Party Cloud</a:t>
            </a:r>
          </a:p>
        </p:txBody>
      </p:sp>
      <p:pic>
        <p:nvPicPr>
          <p:cNvPr id="198" name="Picture 116" descr="DC3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27016" y="4268027"/>
            <a:ext cx="715658" cy="9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9" name="Picture 116" descr="DC3 Icon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90119" y="4271059"/>
            <a:ext cx="715658" cy="9250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17" name="Straight Connector 216"/>
          <p:cNvCxnSpPr/>
          <p:nvPr/>
        </p:nvCxnSpPr>
        <p:spPr>
          <a:xfrm>
            <a:off x="2612829" y="5118165"/>
            <a:ext cx="0" cy="33600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8" name="Straight Connector 217"/>
          <p:cNvCxnSpPr/>
          <p:nvPr/>
        </p:nvCxnSpPr>
        <p:spPr>
          <a:xfrm>
            <a:off x="4048174" y="5118165"/>
            <a:ext cx="0" cy="33600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9" name="Straight Connector 218"/>
          <p:cNvCxnSpPr/>
          <p:nvPr/>
        </p:nvCxnSpPr>
        <p:spPr>
          <a:xfrm>
            <a:off x="8091880" y="5100665"/>
            <a:ext cx="0" cy="33600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0" name="Straight Connector 219"/>
          <p:cNvCxnSpPr/>
          <p:nvPr/>
        </p:nvCxnSpPr>
        <p:spPr>
          <a:xfrm>
            <a:off x="9506196" y="5100665"/>
            <a:ext cx="0" cy="336000"/>
          </a:xfrm>
          <a:prstGeom prst="line">
            <a:avLst/>
          </a:prstGeom>
          <a:ln w="9525" cmpd="sng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1" name="TextBox 220"/>
          <p:cNvSpPr txBox="1"/>
          <p:nvPr/>
        </p:nvSpPr>
        <p:spPr>
          <a:xfrm>
            <a:off x="2161710" y="6211565"/>
            <a:ext cx="944298" cy="46931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Bare Metal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Workload</a:t>
            </a:r>
          </a:p>
        </p:txBody>
      </p:sp>
      <p:sp>
        <p:nvSpPr>
          <p:cNvPr id="222" name="TextBox 221"/>
          <p:cNvSpPr txBox="1"/>
          <p:nvPr/>
        </p:nvSpPr>
        <p:spPr>
          <a:xfrm>
            <a:off x="3264472" y="6211565"/>
            <a:ext cx="1566649" cy="46931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Virtualized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Workloads with OVS</a:t>
            </a:r>
          </a:p>
        </p:txBody>
      </p:sp>
      <p:sp>
        <p:nvSpPr>
          <p:cNvPr id="223" name="TextBox 222"/>
          <p:cNvSpPr txBox="1"/>
          <p:nvPr/>
        </p:nvSpPr>
        <p:spPr>
          <a:xfrm>
            <a:off x="4659804" y="6211565"/>
            <a:ext cx="2937736" cy="46931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Virtualized Workloads with Feature Rich &amp;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 High Performance Cisco VTF Solution</a:t>
            </a:r>
          </a:p>
        </p:txBody>
      </p:sp>
      <p:sp>
        <p:nvSpPr>
          <p:cNvPr id="224" name="TextBox 223"/>
          <p:cNvSpPr txBox="1"/>
          <p:nvPr/>
        </p:nvSpPr>
        <p:spPr>
          <a:xfrm>
            <a:off x="8648629" y="6188180"/>
            <a:ext cx="1758940" cy="46931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Virtualized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Workloads with SR-IOV</a:t>
            </a:r>
          </a:p>
        </p:txBody>
      </p:sp>
      <p:sp>
        <p:nvSpPr>
          <p:cNvPr id="225" name="TextBox 224"/>
          <p:cNvSpPr txBox="1"/>
          <p:nvPr/>
        </p:nvSpPr>
        <p:spPr>
          <a:xfrm>
            <a:off x="7397783" y="6211565"/>
            <a:ext cx="1535402" cy="46931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Virtualized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Workloads with dVS</a:t>
            </a:r>
          </a:p>
        </p:txBody>
      </p:sp>
      <p:sp>
        <p:nvSpPr>
          <p:cNvPr id="226" name="TextBox 225"/>
          <p:cNvSpPr txBox="1"/>
          <p:nvPr/>
        </p:nvSpPr>
        <p:spPr>
          <a:xfrm>
            <a:off x="1307822" y="5049438"/>
            <a:ext cx="494817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DCI</a:t>
            </a:r>
          </a:p>
        </p:txBody>
      </p:sp>
      <p:sp>
        <p:nvSpPr>
          <p:cNvPr id="227" name="TextBox 226"/>
          <p:cNvSpPr txBox="1"/>
          <p:nvPr/>
        </p:nvSpPr>
        <p:spPr>
          <a:xfrm>
            <a:off x="10377703" y="5003032"/>
            <a:ext cx="494817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DCI</a:t>
            </a:r>
          </a:p>
        </p:txBody>
      </p:sp>
      <p:cxnSp>
        <p:nvCxnSpPr>
          <p:cNvPr id="229" name="Straight Arrow Connector 228"/>
          <p:cNvCxnSpPr/>
          <p:nvPr/>
        </p:nvCxnSpPr>
        <p:spPr>
          <a:xfrm>
            <a:off x="4046263" y="4008848"/>
            <a:ext cx="0" cy="336000"/>
          </a:xfrm>
          <a:prstGeom prst="straightConnector1">
            <a:avLst/>
          </a:prstGeom>
          <a:ln w="9525" cmpd="sng"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1" name="Straight Arrow Connector 230"/>
          <p:cNvCxnSpPr/>
          <p:nvPr/>
        </p:nvCxnSpPr>
        <p:spPr>
          <a:xfrm>
            <a:off x="8091880" y="3992836"/>
            <a:ext cx="0" cy="336000"/>
          </a:xfrm>
          <a:prstGeom prst="straightConnector1">
            <a:avLst/>
          </a:prstGeom>
          <a:ln w="9525" cmpd="sng"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3" name="TextBox 232"/>
          <p:cNvSpPr txBox="1"/>
          <p:nvPr/>
        </p:nvSpPr>
        <p:spPr>
          <a:xfrm>
            <a:off x="15085" y="5610726"/>
            <a:ext cx="1090111" cy="328260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rgbClr val="800000"/>
                </a:solidFill>
                <a:latin typeface="Arial"/>
                <a:ea typeface="+mn-ea"/>
              </a:rPr>
              <a:t>Data Plane</a:t>
            </a:r>
          </a:p>
        </p:txBody>
      </p:sp>
      <p:sp>
        <p:nvSpPr>
          <p:cNvPr id="234" name="TextBox 233"/>
          <p:cNvSpPr txBox="1"/>
          <p:nvPr/>
        </p:nvSpPr>
        <p:spPr>
          <a:xfrm>
            <a:off x="15085" y="2448022"/>
            <a:ext cx="1279751" cy="328260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rgbClr val="800000"/>
                </a:solidFill>
                <a:latin typeface="Arial"/>
                <a:ea typeface="+mn-ea"/>
              </a:rPr>
              <a:t>Control Plane</a:t>
            </a:r>
          </a:p>
        </p:txBody>
      </p:sp>
      <p:sp>
        <p:nvSpPr>
          <p:cNvPr id="235" name="TextBox 234"/>
          <p:cNvSpPr txBox="1"/>
          <p:nvPr/>
        </p:nvSpPr>
        <p:spPr>
          <a:xfrm>
            <a:off x="15083" y="1133226"/>
            <a:ext cx="1756520" cy="53344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rgbClr val="800000"/>
                </a:solidFill>
                <a:latin typeface="Arial"/>
                <a:ea typeface="+mn-ea"/>
              </a:rPr>
              <a:t>Management &amp; </a:t>
            </a:r>
          </a:p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300" i="1" dirty="0">
                <a:solidFill>
                  <a:srgbClr val="800000"/>
                </a:solidFill>
                <a:latin typeface="Arial"/>
                <a:ea typeface="+mn-ea"/>
              </a:rPr>
              <a:t>Orchestration Plane</a:t>
            </a:r>
          </a:p>
        </p:txBody>
      </p:sp>
      <p:cxnSp>
        <p:nvCxnSpPr>
          <p:cNvPr id="237" name="Straight Connector 236"/>
          <p:cNvCxnSpPr/>
          <p:nvPr/>
        </p:nvCxnSpPr>
        <p:spPr>
          <a:xfrm>
            <a:off x="3013567" y="2229901"/>
            <a:ext cx="6116151" cy="0"/>
          </a:xfrm>
          <a:prstGeom prst="line">
            <a:avLst/>
          </a:prstGeom>
          <a:ln w="635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9" name="Straight Connector 238"/>
          <p:cNvCxnSpPr/>
          <p:nvPr/>
        </p:nvCxnSpPr>
        <p:spPr>
          <a:xfrm>
            <a:off x="7469746" y="2026600"/>
            <a:ext cx="0" cy="192000"/>
          </a:xfrm>
          <a:prstGeom prst="line">
            <a:avLst/>
          </a:prstGeom>
          <a:ln w="635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1" name="Straight Connector 240"/>
          <p:cNvCxnSpPr/>
          <p:nvPr/>
        </p:nvCxnSpPr>
        <p:spPr>
          <a:xfrm>
            <a:off x="9119201" y="2039172"/>
            <a:ext cx="0" cy="192000"/>
          </a:xfrm>
          <a:prstGeom prst="line">
            <a:avLst/>
          </a:prstGeom>
          <a:ln w="635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2" name="Straight Connector 241"/>
          <p:cNvCxnSpPr/>
          <p:nvPr/>
        </p:nvCxnSpPr>
        <p:spPr>
          <a:xfrm>
            <a:off x="3024079" y="2037119"/>
            <a:ext cx="0" cy="192000"/>
          </a:xfrm>
          <a:prstGeom prst="line">
            <a:avLst/>
          </a:prstGeom>
          <a:ln w="635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3" name="Straight Connector 242"/>
          <p:cNvCxnSpPr/>
          <p:nvPr/>
        </p:nvCxnSpPr>
        <p:spPr>
          <a:xfrm>
            <a:off x="4670462" y="2026600"/>
            <a:ext cx="0" cy="192000"/>
          </a:xfrm>
          <a:prstGeom prst="line">
            <a:avLst/>
          </a:prstGeom>
          <a:ln w="6350" cmpd="sng">
            <a:solidFill>
              <a:srgbClr val="595959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4" name="Straight Connector 243"/>
          <p:cNvCxnSpPr>
            <a:endCxn id="4" idx="0"/>
          </p:cNvCxnSpPr>
          <p:nvPr/>
        </p:nvCxnSpPr>
        <p:spPr>
          <a:xfrm flipH="1">
            <a:off x="6216618" y="2028654"/>
            <a:ext cx="1" cy="874427"/>
          </a:xfrm>
          <a:prstGeom prst="line">
            <a:avLst/>
          </a:prstGeom>
          <a:ln w="9525" cmpd="sng">
            <a:solidFill>
              <a:srgbClr val="595959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8" name="Picture 247"/>
          <p:cNvPicPr>
            <a:picLocks noChangeAspect="1"/>
          </p:cNvPicPr>
          <p:nvPr/>
        </p:nvPicPr>
        <p:blipFill>
          <a:blip r:embed="rId10">
            <a:alphaModFix amt="7000"/>
          </a:blip>
          <a:stretch>
            <a:fillRect/>
          </a:stretch>
        </p:blipFill>
        <p:spPr>
          <a:xfrm>
            <a:off x="3781269" y="3878044"/>
            <a:ext cx="4604114" cy="1810448"/>
          </a:xfrm>
          <a:prstGeom prst="rect">
            <a:avLst/>
          </a:prstGeom>
        </p:spPr>
      </p:pic>
      <p:sp>
        <p:nvSpPr>
          <p:cNvPr id="249" name="TextBox 248"/>
          <p:cNvSpPr txBox="1"/>
          <p:nvPr/>
        </p:nvSpPr>
        <p:spPr>
          <a:xfrm>
            <a:off x="5740355" y="1795762"/>
            <a:ext cx="821712" cy="296189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100" dirty="0">
                <a:solidFill>
                  <a:srgbClr val="676767"/>
                </a:solidFill>
                <a:latin typeface="Arial"/>
                <a:ea typeface="+mn-ea"/>
              </a:rPr>
              <a:t>VTS GUI</a:t>
            </a:r>
          </a:p>
        </p:txBody>
      </p:sp>
      <p:sp>
        <p:nvSpPr>
          <p:cNvPr id="250" name="TextBox 249"/>
          <p:cNvSpPr txBox="1"/>
          <p:nvPr/>
        </p:nvSpPr>
        <p:spPr>
          <a:xfrm>
            <a:off x="3114408" y="4762091"/>
            <a:ext cx="519194" cy="307720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76767"/>
                </a:solidFill>
                <a:latin typeface="Arial"/>
                <a:ea typeface="+mn-ea"/>
              </a:rPr>
              <a:t>ToR</a:t>
            </a:r>
          </a:p>
        </p:txBody>
      </p:sp>
      <p:sp>
        <p:nvSpPr>
          <p:cNvPr id="251" name="TextBox 250"/>
          <p:cNvSpPr txBox="1"/>
          <p:nvPr/>
        </p:nvSpPr>
        <p:spPr>
          <a:xfrm>
            <a:off x="8585975" y="4762091"/>
            <a:ext cx="519194" cy="307720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1200" dirty="0">
                <a:solidFill>
                  <a:srgbClr val="676767"/>
                </a:solidFill>
                <a:latin typeface="Arial"/>
                <a:ea typeface="+mn-ea"/>
              </a:rPr>
              <a:t>ToR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3519194" y="580883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VNF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027438" y="5801916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 VNF</a:t>
            </a:r>
          </a:p>
        </p:txBody>
      </p:sp>
      <p:sp>
        <p:nvSpPr>
          <p:cNvPr id="126" name="TextBox 125"/>
          <p:cNvSpPr txBox="1"/>
          <p:nvPr/>
        </p:nvSpPr>
        <p:spPr>
          <a:xfrm>
            <a:off x="4903175" y="580525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VNF</a:t>
            </a:r>
          </a:p>
        </p:txBody>
      </p:sp>
      <p:sp>
        <p:nvSpPr>
          <p:cNvPr id="128" name="TextBox 127"/>
          <p:cNvSpPr txBox="1"/>
          <p:nvPr/>
        </p:nvSpPr>
        <p:spPr>
          <a:xfrm>
            <a:off x="5411421" y="579833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 VNF</a:t>
            </a:r>
          </a:p>
        </p:txBody>
      </p:sp>
      <p:sp>
        <p:nvSpPr>
          <p:cNvPr id="129" name="TextBox 128"/>
          <p:cNvSpPr txBox="1"/>
          <p:nvPr/>
        </p:nvSpPr>
        <p:spPr>
          <a:xfrm>
            <a:off x="6235531" y="580242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VNF</a:t>
            </a:r>
          </a:p>
        </p:txBody>
      </p:sp>
      <p:sp>
        <p:nvSpPr>
          <p:cNvPr id="130" name="TextBox 129"/>
          <p:cNvSpPr txBox="1"/>
          <p:nvPr/>
        </p:nvSpPr>
        <p:spPr>
          <a:xfrm>
            <a:off x="6743774" y="579550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 VNF</a:t>
            </a:r>
          </a:p>
        </p:txBody>
      </p:sp>
      <p:sp>
        <p:nvSpPr>
          <p:cNvPr id="131" name="TextBox 130"/>
          <p:cNvSpPr txBox="1"/>
          <p:nvPr/>
        </p:nvSpPr>
        <p:spPr>
          <a:xfrm>
            <a:off x="7632799" y="5810696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VNF</a:t>
            </a:r>
          </a:p>
        </p:txBody>
      </p:sp>
      <p:sp>
        <p:nvSpPr>
          <p:cNvPr id="137" name="TextBox 136"/>
          <p:cNvSpPr txBox="1"/>
          <p:nvPr/>
        </p:nvSpPr>
        <p:spPr>
          <a:xfrm>
            <a:off x="8141044" y="580378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 VNF</a:t>
            </a:r>
          </a:p>
        </p:txBody>
      </p:sp>
      <p:sp>
        <p:nvSpPr>
          <p:cNvPr id="139" name="TextBox 138"/>
          <p:cNvSpPr txBox="1"/>
          <p:nvPr/>
        </p:nvSpPr>
        <p:spPr>
          <a:xfrm>
            <a:off x="8989413" y="543855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VNF</a:t>
            </a:r>
          </a:p>
        </p:txBody>
      </p:sp>
      <p:sp>
        <p:nvSpPr>
          <p:cNvPr id="143" name="TextBox 142"/>
          <p:cNvSpPr txBox="1"/>
          <p:nvPr/>
        </p:nvSpPr>
        <p:spPr>
          <a:xfrm>
            <a:off x="9497657" y="5431636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 VNF</a:t>
            </a:r>
          </a:p>
        </p:txBody>
      </p:sp>
      <p:sp>
        <p:nvSpPr>
          <p:cNvPr id="145" name="TextBox 144"/>
          <p:cNvSpPr txBox="1"/>
          <p:nvPr/>
        </p:nvSpPr>
        <p:spPr>
          <a:xfrm>
            <a:off x="9007879" y="5785427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VNF</a:t>
            </a:r>
          </a:p>
        </p:txBody>
      </p:sp>
      <p:sp>
        <p:nvSpPr>
          <p:cNvPr id="146" name="TextBox 145"/>
          <p:cNvSpPr txBox="1"/>
          <p:nvPr/>
        </p:nvSpPr>
        <p:spPr>
          <a:xfrm>
            <a:off x="9516125" y="5778511"/>
            <a:ext cx="570937" cy="410364"/>
          </a:xfrm>
          <a:prstGeom prst="rect">
            <a:avLst/>
          </a:prstGeom>
          <a:noFill/>
        </p:spPr>
        <p:txBody>
          <a:bodyPr wrap="none" lIns="121841" tIns="60921" rIns="121841" bIns="60921" rtlCol="0">
            <a:spAutoFit/>
          </a:bodyPr>
          <a:lstStyle/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VM or</a:t>
            </a:r>
          </a:p>
          <a:p>
            <a:pPr algn="ctr" defTabSz="609010" fontAlgn="auto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rgbClr val="FFFFFF"/>
                </a:solidFill>
                <a:latin typeface="Arial"/>
                <a:ea typeface="+mn-ea"/>
              </a:rPr>
              <a:t> VNF</a:t>
            </a:r>
          </a:p>
        </p:txBody>
      </p:sp>
    </p:spTree>
    <p:extLst>
      <p:ext uri="{BB962C8B-B14F-4D97-AF65-F5344CB8AC3E}">
        <p14:creationId xmlns:p14="http://schemas.microsoft.com/office/powerpoint/2010/main" val="4088657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/>
              <a:t>Agenda</a:t>
            </a:r>
          </a:p>
        </p:txBody>
      </p:sp>
      <p:sp>
        <p:nvSpPr>
          <p:cNvPr id="9219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11150" y="1301673"/>
            <a:ext cx="8018554" cy="5175332"/>
          </a:xfrm>
          <a:noFill/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0000">
                        <a:alpha val="59000"/>
                      </a:srgbClr>
                    </a:gs>
                    <a:gs pos="100000">
                      <a:srgbClr val="000000"/>
                    </a:gs>
                  </a:gsLst>
                  <a:lin ang="13500000" scaled="1"/>
                </a:gradFill>
              </a14:hiddenFill>
            </a:ext>
          </a:extLst>
        </p:spPr>
        <p:txBody>
          <a:bodyPr/>
          <a:lstStyle/>
          <a:p>
            <a:pPr marL="450670" indent="-450670">
              <a:spcBef>
                <a:spcPts val="1474"/>
              </a:spcBef>
              <a:buFont typeface="Wingdings" pitchFamily="2" charset="2"/>
              <a:buChar char="q"/>
            </a:pPr>
            <a:r>
              <a:rPr lang="en-IN" altLang="en-US" sz="2800" dirty="0" smtClean="0">
                <a:solidFill>
                  <a:schemeClr val="tx1"/>
                </a:solidFill>
              </a:rPr>
              <a:t>Market </a:t>
            </a:r>
            <a:r>
              <a:rPr lang="en-AU" altLang="en-US" sz="2800" dirty="0" smtClean="0">
                <a:solidFill>
                  <a:schemeClr val="tx1"/>
                </a:solidFill>
              </a:rPr>
              <a:t>Update</a:t>
            </a:r>
            <a:endParaRPr altLang="en-US" sz="2800" dirty="0" smtClean="0">
              <a:solidFill>
                <a:schemeClr val="tx1"/>
              </a:solidFill>
            </a:endParaRPr>
          </a:p>
          <a:p>
            <a:pPr marL="450670" indent="-450670">
              <a:spcBef>
                <a:spcPts val="1474"/>
              </a:spcBef>
              <a:buFont typeface="Wingdings" pitchFamily="2" charset="2"/>
              <a:buChar char="q"/>
            </a:pPr>
            <a:r>
              <a:rPr lang="en-IN" altLang="en-US" sz="2800" dirty="0" smtClean="0">
                <a:solidFill>
                  <a:schemeClr val="tx1"/>
                </a:solidFill>
              </a:rPr>
              <a:t>Overview of Telco Cloud (NFV-I)</a:t>
            </a:r>
          </a:p>
          <a:p>
            <a:pPr marL="450670" indent="-450670">
              <a:spcBef>
                <a:spcPts val="1474"/>
              </a:spcBef>
              <a:buFont typeface="Wingdings" pitchFamily="2" charset="2"/>
              <a:buChar char="q"/>
            </a:pPr>
            <a:r>
              <a:rPr lang="en-IN" altLang="en-US" sz="2800" dirty="0">
                <a:solidFill>
                  <a:schemeClr val="tx1"/>
                </a:solidFill>
              </a:rPr>
              <a:t>Cisco’s Telco Cloud Solution</a:t>
            </a:r>
          </a:p>
          <a:p>
            <a:pPr marL="450670" indent="-450670">
              <a:spcBef>
                <a:spcPts val="1474"/>
              </a:spcBef>
              <a:buFont typeface="Wingdings" pitchFamily="2" charset="2"/>
              <a:buChar char="q"/>
            </a:pPr>
            <a:r>
              <a:rPr lang="en-IN" altLang="en-US" sz="2800" dirty="0" smtClean="0">
                <a:solidFill>
                  <a:schemeClr val="tx1"/>
                </a:solidFill>
              </a:rPr>
              <a:t>Telco Cloud Deployment Strategy</a:t>
            </a:r>
            <a:endParaRPr altLang="en-US" sz="2800" dirty="0" smtClean="0">
              <a:solidFill>
                <a:schemeClr val="tx1"/>
              </a:solidFill>
            </a:endParaRPr>
          </a:p>
          <a:p>
            <a:pPr marL="450670" indent="-450670">
              <a:spcBef>
                <a:spcPts val="1474"/>
              </a:spcBef>
              <a:buFont typeface="Wingdings" pitchFamily="2" charset="2"/>
              <a:buChar char="q"/>
            </a:pPr>
            <a:r>
              <a:rPr lang="en-IN" altLang="en-US" sz="2800" dirty="0" smtClean="0">
                <a:solidFill>
                  <a:schemeClr val="tx1"/>
                </a:solidFill>
              </a:rPr>
              <a:t>Case Studies</a:t>
            </a:r>
          </a:p>
          <a:p>
            <a:pPr marL="450670" indent="-450670">
              <a:spcBef>
                <a:spcPts val="1474"/>
              </a:spcBef>
              <a:buFont typeface="Wingdings" pitchFamily="2" charset="2"/>
              <a:buChar char="q"/>
            </a:pPr>
            <a:r>
              <a:rPr lang="en-IN" altLang="en-US" sz="2800" dirty="0" smtClean="0">
                <a:solidFill>
                  <a:schemeClr val="tx1"/>
                </a:solidFill>
              </a:rPr>
              <a:t>Summary</a:t>
            </a:r>
            <a:endParaRPr altLang="en-US" sz="2800" dirty="0" smtClean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04" y="3949669"/>
            <a:ext cx="3686287" cy="2658165"/>
          </a:xfrm>
          <a:prstGeom prst="rect">
            <a:avLst/>
          </a:prstGeom>
          <a:gradFill flip="none" rotWithShape="1">
            <a:gsLst>
              <a:gs pos="66000">
                <a:schemeClr val="bg1">
                  <a:alpha val="0"/>
                </a:schemeClr>
              </a:gs>
              <a:gs pos="0">
                <a:schemeClr val="bg1">
                  <a:alpha val="29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29704" y="1301673"/>
            <a:ext cx="3686287" cy="2647996"/>
          </a:xfrm>
          <a:prstGeom prst="rect">
            <a:avLst/>
          </a:prstGeom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375" y="0"/>
            <a:ext cx="11437937" cy="838200"/>
          </a:xfrm>
        </p:spPr>
        <p:txBody>
          <a:bodyPr/>
          <a:lstStyle/>
          <a:p>
            <a:r>
              <a:rPr lang="en-US" dirty="0">
                <a:latin typeface="Avenir Next Condensed Medium"/>
                <a:cs typeface="Avenir Next Condensed Medium"/>
              </a:rPr>
              <a:t>(3) Distributed Policy Based</a:t>
            </a:r>
            <a:br>
              <a:rPr lang="en-US" dirty="0">
                <a:latin typeface="Avenir Next Condensed Medium"/>
                <a:cs typeface="Avenir Next Condensed Medium"/>
              </a:rPr>
            </a:br>
            <a:r>
              <a:rPr lang="en-US" dirty="0">
                <a:latin typeface="Avenir Next Condensed Medium"/>
                <a:cs typeface="Avenir Next Condensed Medium"/>
              </a:rPr>
              <a:t>Policy Cisco Data Center Strategy &amp; Vision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en-US" sz="1600" dirty="0"/>
              <a:t>Defined by </a:t>
            </a:r>
            <a:r>
              <a:rPr lang="en-US" sz="1600" b="1" dirty="0">
                <a:solidFill>
                  <a:srgbClr val="FFC228"/>
                </a:solidFill>
              </a:rPr>
              <a:t>Applications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  <a:r>
              <a:rPr lang="en-US" sz="1600" dirty="0"/>
              <a:t> Driven by </a:t>
            </a:r>
            <a:r>
              <a:rPr lang="en-US" sz="2000" b="1" dirty="0">
                <a:solidFill>
                  <a:srgbClr val="FFFF00"/>
                </a:solidFill>
              </a:rPr>
              <a:t>Policy</a:t>
            </a:r>
            <a:r>
              <a:rPr lang="en-US" sz="1600" dirty="0">
                <a:solidFill>
                  <a:schemeClr val="accent6"/>
                </a:solidFill>
              </a:rPr>
              <a:t>.</a:t>
            </a:r>
            <a:r>
              <a:rPr lang="en-US" sz="1600" dirty="0"/>
              <a:t> Delivered as a </a:t>
            </a:r>
            <a:r>
              <a:rPr lang="en-US" sz="1600" b="1" dirty="0">
                <a:solidFill>
                  <a:srgbClr val="FFC228"/>
                </a:solidFill>
              </a:rPr>
              <a:t>Service / Solution</a:t>
            </a:r>
            <a:endParaRPr lang="en-AU" dirty="0"/>
          </a:p>
        </p:txBody>
      </p:sp>
      <p:sp>
        <p:nvSpPr>
          <p:cNvPr id="140" name="Freeform 139"/>
          <p:cNvSpPr/>
          <p:nvPr/>
        </p:nvSpPr>
        <p:spPr>
          <a:xfrm>
            <a:off x="1171288" y="5685850"/>
            <a:ext cx="9802389" cy="707263"/>
          </a:xfrm>
          <a:custGeom>
            <a:avLst/>
            <a:gdLst>
              <a:gd name="connsiteX0" fmla="*/ 0 w 3872710"/>
              <a:gd name="connsiteY0" fmla="*/ 1806053 h 1806053"/>
              <a:gd name="connsiteX1" fmla="*/ 1291563 w 3872710"/>
              <a:gd name="connsiteY1" fmla="*/ 0 h 1806053"/>
              <a:gd name="connsiteX2" fmla="*/ 2581147 w 3872710"/>
              <a:gd name="connsiteY2" fmla="*/ 0 h 1806053"/>
              <a:gd name="connsiteX3" fmla="*/ 3872710 w 3872710"/>
              <a:gd name="connsiteY3" fmla="*/ 1806053 h 1806053"/>
              <a:gd name="connsiteX4" fmla="*/ 0 w 3872710"/>
              <a:gd name="connsiteY4" fmla="*/ 1806053 h 1806053"/>
              <a:gd name="connsiteX0" fmla="*/ 0 w 3872710"/>
              <a:gd name="connsiteY0" fmla="*/ 1806053 h 1806053"/>
              <a:gd name="connsiteX1" fmla="*/ 1291563 w 3872710"/>
              <a:gd name="connsiteY1" fmla="*/ 0 h 1806053"/>
              <a:gd name="connsiteX2" fmla="*/ 2581147 w 3872710"/>
              <a:gd name="connsiteY2" fmla="*/ 0 h 1806053"/>
              <a:gd name="connsiteX3" fmla="*/ 3872710 w 3872710"/>
              <a:gd name="connsiteY3" fmla="*/ 1806053 h 1806053"/>
              <a:gd name="connsiteX4" fmla="*/ 0 w 3872710"/>
              <a:gd name="connsiteY4" fmla="*/ 1806053 h 1806053"/>
              <a:gd name="connsiteX0" fmla="*/ 0 w 3872710"/>
              <a:gd name="connsiteY0" fmla="*/ 1806053 h 1806053"/>
              <a:gd name="connsiteX1" fmla="*/ 1291563 w 3872710"/>
              <a:gd name="connsiteY1" fmla="*/ 0 h 1806053"/>
              <a:gd name="connsiteX2" fmla="*/ 2581147 w 3872710"/>
              <a:gd name="connsiteY2" fmla="*/ 0 h 1806053"/>
              <a:gd name="connsiteX3" fmla="*/ 3872710 w 3872710"/>
              <a:gd name="connsiteY3" fmla="*/ 1806053 h 1806053"/>
              <a:gd name="connsiteX4" fmla="*/ 0 w 3872710"/>
              <a:gd name="connsiteY4" fmla="*/ 1806053 h 1806053"/>
              <a:gd name="connsiteX0" fmla="*/ 0 w 3872710"/>
              <a:gd name="connsiteY0" fmla="*/ 1806053 h 1806053"/>
              <a:gd name="connsiteX1" fmla="*/ 1291563 w 3872710"/>
              <a:gd name="connsiteY1" fmla="*/ 0 h 1806053"/>
              <a:gd name="connsiteX2" fmla="*/ 2581147 w 3872710"/>
              <a:gd name="connsiteY2" fmla="*/ 0 h 1806053"/>
              <a:gd name="connsiteX3" fmla="*/ 3872710 w 3872710"/>
              <a:gd name="connsiteY3" fmla="*/ 1806053 h 1806053"/>
              <a:gd name="connsiteX4" fmla="*/ 0 w 3872710"/>
              <a:gd name="connsiteY4" fmla="*/ 1806053 h 1806053"/>
              <a:gd name="connsiteX0" fmla="*/ 0 w 3872710"/>
              <a:gd name="connsiteY0" fmla="*/ 1806053 h 1806053"/>
              <a:gd name="connsiteX1" fmla="*/ 1291563 w 3872710"/>
              <a:gd name="connsiteY1" fmla="*/ 0 h 1806053"/>
              <a:gd name="connsiteX2" fmla="*/ 2581147 w 3872710"/>
              <a:gd name="connsiteY2" fmla="*/ 0 h 1806053"/>
              <a:gd name="connsiteX3" fmla="*/ 3872710 w 3872710"/>
              <a:gd name="connsiteY3" fmla="*/ 1806053 h 1806053"/>
              <a:gd name="connsiteX4" fmla="*/ 0 w 3872710"/>
              <a:gd name="connsiteY4" fmla="*/ 1806053 h 1806053"/>
              <a:gd name="connsiteX0" fmla="*/ 0 w 3872710"/>
              <a:gd name="connsiteY0" fmla="*/ 1806053 h 1806053"/>
              <a:gd name="connsiteX1" fmla="*/ 1291563 w 3872710"/>
              <a:gd name="connsiteY1" fmla="*/ 0 h 1806053"/>
              <a:gd name="connsiteX2" fmla="*/ 2581147 w 3872710"/>
              <a:gd name="connsiteY2" fmla="*/ 0 h 1806053"/>
              <a:gd name="connsiteX3" fmla="*/ 3872710 w 3872710"/>
              <a:gd name="connsiteY3" fmla="*/ 1806053 h 1806053"/>
              <a:gd name="connsiteX4" fmla="*/ 0 w 3872710"/>
              <a:gd name="connsiteY4" fmla="*/ 1806053 h 18060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72710" h="1806053">
                <a:moveTo>
                  <a:pt x="0" y="1806053"/>
                </a:moveTo>
                <a:cubicBezTo>
                  <a:pt x="747475" y="1322369"/>
                  <a:pt x="1191353" y="774141"/>
                  <a:pt x="1291563" y="0"/>
                </a:cubicBezTo>
                <a:lnTo>
                  <a:pt x="2581147" y="0"/>
                </a:lnTo>
                <a:cubicBezTo>
                  <a:pt x="2785290" y="860201"/>
                  <a:pt x="3246680" y="1386915"/>
                  <a:pt x="3872710" y="1806053"/>
                </a:cubicBezTo>
                <a:lnTo>
                  <a:pt x="0" y="1806053"/>
                </a:lnTo>
                <a:close/>
              </a:path>
            </a:pathLst>
          </a:custGeom>
          <a:gradFill>
            <a:gsLst>
              <a:gs pos="0">
                <a:srgbClr val="52526D">
                  <a:alpha val="0"/>
                </a:srgbClr>
              </a:gs>
              <a:gs pos="33000">
                <a:srgbClr val="33828D"/>
              </a:gs>
              <a:gs pos="53000">
                <a:srgbClr val="33828D"/>
              </a:gs>
            </a:gsLst>
            <a:lin ang="5400000" scaled="0"/>
          </a:gradFill>
          <a:ln w="25400" cap="flat" cmpd="sng" algn="ctr">
            <a:noFill/>
            <a:prstDash val="solid"/>
          </a:ln>
          <a:effectLst/>
        </p:spPr>
        <p:txBody>
          <a:bodyPr lIns="121800" tIns="60899" rIns="121800" bIns="60899" rtlCol="0" anchor="ctr"/>
          <a:lstStyle/>
          <a:p>
            <a:pPr marL="0" marR="0" lvl="0" indent="0" algn="ctr" defTabSz="912179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0" cap="none" spc="0" normalizeH="0" baseline="0" noProof="0" dirty="0" smtClean="0">
              <a:ln>
                <a:noFill/>
              </a:ln>
              <a:solidFill>
                <a:srgbClr val="676767"/>
              </a:solidFill>
              <a:effectLst/>
              <a:uLnTx/>
              <a:uFillTx/>
              <a:latin typeface="CiscoSansTT ExtraLight"/>
              <a:ea typeface="Apple LiGothic Medium"/>
              <a:cs typeface="Apple LiGothic Medium"/>
            </a:endParaRPr>
          </a:p>
        </p:txBody>
      </p:sp>
      <p:sp>
        <p:nvSpPr>
          <p:cNvPr id="141" name="Rectangle 140"/>
          <p:cNvSpPr/>
          <p:nvPr/>
        </p:nvSpPr>
        <p:spPr bwMode="auto">
          <a:xfrm>
            <a:off x="1595" y="6177209"/>
            <a:ext cx="12185651" cy="694716"/>
          </a:xfrm>
          <a:prstGeom prst="rect">
            <a:avLst/>
          </a:prstGeom>
          <a:solidFill>
            <a:srgbClr val="33828D"/>
          </a:solidFill>
          <a:ln w="12700" cap="flat">
            <a:noFill/>
            <a:miter lim="800000"/>
            <a:headEnd type="none" w="med" len="med"/>
            <a:tailEnd type="none" w="med" len="med"/>
          </a:ln>
        </p:spPr>
        <p:txBody>
          <a:bodyPr lIns="0" tIns="0" rIns="0" bIns="0" rtlCol="0" anchor="ctr"/>
          <a:lstStyle/>
          <a:p>
            <a:pPr marL="0" marR="0" lvl="0" indent="0" algn="ctr" defTabSz="68516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1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iscoSansTT ExtraLight"/>
              <a:ea typeface="Arial" pitchFamily="-107" charset="0"/>
              <a:cs typeface="Arial" pitchFamily="-107" charset="0"/>
              <a:sym typeface="Arial" pitchFamily="-107" charset="0"/>
            </a:endParaRPr>
          </a:p>
        </p:txBody>
      </p:sp>
      <p:sp>
        <p:nvSpPr>
          <p:cNvPr id="142" name="TextBox 141"/>
          <p:cNvSpPr txBox="1"/>
          <p:nvPr/>
        </p:nvSpPr>
        <p:spPr>
          <a:xfrm>
            <a:off x="3938188" y="5807575"/>
            <a:ext cx="4268591" cy="369332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/>
          <a:p>
            <a:pPr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1600" b="1" dirty="0">
                <a:solidFill>
                  <a:srgbClr val="FFFFFF"/>
                </a:solidFill>
                <a:latin typeface="CiscoSansTT Light"/>
                <a:ea typeface="Adobe Fan Heiti Std B" pitchFamily="34" charset="-128"/>
              </a:rPr>
              <a:t>BUSINESS OUTCOMES</a:t>
            </a:r>
          </a:p>
        </p:txBody>
      </p:sp>
      <p:grpSp>
        <p:nvGrpSpPr>
          <p:cNvPr id="143" name="Group 142"/>
          <p:cNvGrpSpPr/>
          <p:nvPr/>
        </p:nvGrpSpPr>
        <p:grpSpPr>
          <a:xfrm>
            <a:off x="1591" y="6280006"/>
            <a:ext cx="12103952" cy="498764"/>
            <a:chOff x="1192" y="4697351"/>
            <a:chExt cx="9080329" cy="374073"/>
          </a:xfrm>
        </p:grpSpPr>
        <p:sp>
          <p:nvSpPr>
            <p:cNvPr id="144" name="Rectangle 143"/>
            <p:cNvSpPr/>
            <p:nvPr/>
          </p:nvSpPr>
          <p:spPr bwMode="auto">
            <a:xfrm>
              <a:off x="1192" y="4697351"/>
              <a:ext cx="3153935" cy="37407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marL="0" marR="0" lvl="0" indent="0" algn="ctr" defTabSz="6851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Light"/>
                  <a:ea typeface="Arial" pitchFamily="-107" charset="0"/>
                  <a:cs typeface="Arial" pitchFamily="-107" charset="0"/>
                  <a:sym typeface="Arial" pitchFamily="-107" charset="0"/>
                </a:rPr>
                <a:t>Business Agility</a:t>
              </a:r>
            </a:p>
          </p:txBody>
        </p:sp>
        <p:sp>
          <p:nvSpPr>
            <p:cNvPr id="145" name="Rectangle 144"/>
            <p:cNvSpPr/>
            <p:nvPr/>
          </p:nvSpPr>
          <p:spPr bwMode="auto">
            <a:xfrm>
              <a:off x="2980575" y="4697351"/>
              <a:ext cx="3149933" cy="37407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marL="0" marR="0" lvl="0" indent="0" algn="ctr" defTabSz="6851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Light"/>
                  <a:ea typeface="Arial" pitchFamily="-107" charset="0"/>
                  <a:cs typeface="Arial" pitchFamily="-107" charset="0"/>
                  <a:sym typeface="Arial" pitchFamily="-107" charset="0"/>
                </a:rPr>
                <a:t>New Business Models</a:t>
              </a:r>
            </a:p>
          </p:txBody>
        </p:sp>
        <p:sp>
          <p:nvSpPr>
            <p:cNvPr id="146" name="Rectangle 145"/>
            <p:cNvSpPr/>
            <p:nvPr/>
          </p:nvSpPr>
          <p:spPr bwMode="auto">
            <a:xfrm>
              <a:off x="6262183" y="4697351"/>
              <a:ext cx="2819338" cy="374073"/>
            </a:xfrm>
            <a:prstGeom prst="rect">
              <a:avLst/>
            </a:prstGeom>
            <a:noFill/>
            <a:ln w="12700" cap="flat">
              <a:noFill/>
              <a:miter lim="800000"/>
              <a:headEnd type="none" w="med" len="med"/>
              <a:tailEnd type="none" w="med" len="med"/>
            </a:ln>
          </p:spPr>
          <p:txBody>
            <a:bodyPr lIns="0" tIns="0" rIns="0" bIns="0" rtlCol="0" anchor="ctr"/>
            <a:lstStyle/>
            <a:p>
              <a:pPr marL="0" marR="0" lvl="0" indent="0" algn="ctr" defTabSz="68516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9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Light"/>
                  <a:ea typeface="Arial" pitchFamily="-107" charset="0"/>
                  <a:cs typeface="Arial" pitchFamily="-107" charset="0"/>
                  <a:sym typeface="Arial" pitchFamily="-107" charset="0"/>
                </a:rPr>
                <a:t>Lower TCO</a:t>
              </a:r>
            </a:p>
          </p:txBody>
        </p:sp>
        <p:cxnSp>
          <p:nvCxnSpPr>
            <p:cNvPr id="147" name="Straight Connector 146"/>
            <p:cNvCxnSpPr/>
            <p:nvPr/>
          </p:nvCxnSpPr>
          <p:spPr>
            <a:xfrm>
              <a:off x="2878203" y="4718698"/>
              <a:ext cx="0" cy="324151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  <p:cxnSp>
          <p:nvCxnSpPr>
            <p:cNvPr id="148" name="Straight Connector 147"/>
            <p:cNvCxnSpPr/>
            <p:nvPr/>
          </p:nvCxnSpPr>
          <p:spPr>
            <a:xfrm>
              <a:off x="6300192" y="4718698"/>
              <a:ext cx="0" cy="324151"/>
            </a:xfrm>
            <a:prstGeom prst="line">
              <a:avLst/>
            </a:prstGeom>
            <a:noFill/>
            <a:ln w="9525" cap="flat" cmpd="sng" algn="ctr">
              <a:solidFill>
                <a:srgbClr val="FFFFFF"/>
              </a:solidFill>
              <a:prstDash val="solid"/>
            </a:ln>
            <a:effectLst/>
          </p:spPr>
        </p:cxnSp>
      </p:grpSp>
      <p:grpSp>
        <p:nvGrpSpPr>
          <p:cNvPr id="149" name="Group 148"/>
          <p:cNvGrpSpPr/>
          <p:nvPr/>
        </p:nvGrpSpPr>
        <p:grpSpPr>
          <a:xfrm>
            <a:off x="1174480" y="1368105"/>
            <a:ext cx="9909173" cy="4299244"/>
            <a:chOff x="1174476" y="1368102"/>
            <a:chExt cx="9909173" cy="4299244"/>
          </a:xfrm>
        </p:grpSpPr>
        <p:grpSp>
          <p:nvGrpSpPr>
            <p:cNvPr id="150" name="Group 149"/>
            <p:cNvGrpSpPr/>
            <p:nvPr/>
          </p:nvGrpSpPr>
          <p:grpSpPr>
            <a:xfrm>
              <a:off x="1174476" y="3021335"/>
              <a:ext cx="9909173" cy="2646011"/>
              <a:chOff x="1084293" y="2734394"/>
              <a:chExt cx="9911754" cy="3128324"/>
            </a:xfrm>
          </p:grpSpPr>
          <p:grpSp>
            <p:nvGrpSpPr>
              <p:cNvPr id="268" name="Group 267"/>
              <p:cNvGrpSpPr/>
              <p:nvPr/>
            </p:nvGrpSpPr>
            <p:grpSpPr>
              <a:xfrm>
                <a:off x="1084293" y="3735391"/>
                <a:ext cx="9911754" cy="2127327"/>
                <a:chOff x="4083220" y="2784660"/>
                <a:chExt cx="3821538" cy="869334"/>
              </a:xfrm>
            </p:grpSpPr>
            <p:sp>
              <p:nvSpPr>
                <p:cNvPr id="275" name="Freeform 274"/>
                <p:cNvSpPr/>
                <p:nvPr/>
              </p:nvSpPr>
              <p:spPr>
                <a:xfrm>
                  <a:off x="4083220" y="3142331"/>
                  <a:ext cx="3821529" cy="511663"/>
                </a:xfrm>
                <a:custGeom>
                  <a:avLst/>
                  <a:gdLst>
                    <a:gd name="connsiteX0" fmla="*/ 0 w 3821529"/>
                    <a:gd name="connsiteY0" fmla="*/ 0 h 511663"/>
                    <a:gd name="connsiteX1" fmla="*/ 3821529 w 3821529"/>
                    <a:gd name="connsiteY1" fmla="*/ 0 h 511663"/>
                    <a:gd name="connsiteX2" fmla="*/ 3821529 w 3821529"/>
                    <a:gd name="connsiteY2" fmla="*/ 129513 h 511663"/>
                    <a:gd name="connsiteX3" fmla="*/ 1910765 w 3821529"/>
                    <a:gd name="connsiteY3" fmla="*/ 511663 h 511663"/>
                    <a:gd name="connsiteX4" fmla="*/ 0 w 3821529"/>
                    <a:gd name="connsiteY4" fmla="*/ 129513 h 511663"/>
                    <a:gd name="connsiteX5" fmla="*/ 0 w 3821529"/>
                    <a:gd name="connsiteY5" fmla="*/ 29617 h 511663"/>
                    <a:gd name="connsiteX6" fmla="*/ 0 w 3821529"/>
                    <a:gd name="connsiteY6" fmla="*/ 0 h 511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1529" h="511663">
                      <a:moveTo>
                        <a:pt x="0" y="0"/>
                      </a:moveTo>
                      <a:lnTo>
                        <a:pt x="3821529" y="0"/>
                      </a:lnTo>
                      <a:lnTo>
                        <a:pt x="3821529" y="129513"/>
                      </a:lnTo>
                      <a:cubicBezTo>
                        <a:pt x="3821529" y="341245"/>
                        <a:pt x="2967440" y="511663"/>
                        <a:pt x="1910765" y="511663"/>
                      </a:cubicBezTo>
                      <a:cubicBezTo>
                        <a:pt x="854089" y="511663"/>
                        <a:pt x="0" y="341245"/>
                        <a:pt x="0" y="129513"/>
                      </a:cubicBezTo>
                      <a:cubicBezTo>
                        <a:pt x="0" y="129513"/>
                        <a:pt x="0" y="129513"/>
                        <a:pt x="0" y="296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Oval 275"/>
                <p:cNvSpPr/>
                <p:nvPr/>
              </p:nvSpPr>
              <p:spPr>
                <a:xfrm>
                  <a:off x="4083247" y="2784660"/>
                  <a:ext cx="3821511" cy="697529"/>
                </a:xfrm>
                <a:prstGeom prst="ellipse">
                  <a:avLst/>
                </a:prstGeom>
                <a:solidFill>
                  <a:srgbClr val="000000">
                    <a:lumMod val="60000"/>
                    <a:lumOff val="40000"/>
                  </a:srgbClr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lIns="91355" tIns="45683" rIns="91355" bIns="45683" rtlCol="0" anchor="ctr"/>
                <a:lstStyle/>
                <a:p>
                  <a:pPr marL="0" marR="0" lvl="0" indent="0" algn="ctr" defTabSz="60804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69" name="Group 268"/>
              <p:cNvGrpSpPr/>
              <p:nvPr/>
            </p:nvGrpSpPr>
            <p:grpSpPr>
              <a:xfrm>
                <a:off x="1084293" y="3236728"/>
                <a:ext cx="9911754" cy="2115041"/>
                <a:chOff x="4083220" y="2779640"/>
                <a:chExt cx="3821538" cy="864313"/>
              </a:xfrm>
            </p:grpSpPr>
            <p:sp>
              <p:nvSpPr>
                <p:cNvPr id="273" name="Freeform 272"/>
                <p:cNvSpPr/>
                <p:nvPr/>
              </p:nvSpPr>
              <p:spPr>
                <a:xfrm>
                  <a:off x="4083220" y="3132290"/>
                  <a:ext cx="3821529" cy="511663"/>
                </a:xfrm>
                <a:custGeom>
                  <a:avLst/>
                  <a:gdLst>
                    <a:gd name="connsiteX0" fmla="*/ 0 w 3821529"/>
                    <a:gd name="connsiteY0" fmla="*/ 0 h 511663"/>
                    <a:gd name="connsiteX1" fmla="*/ 3821529 w 3821529"/>
                    <a:gd name="connsiteY1" fmla="*/ 0 h 511663"/>
                    <a:gd name="connsiteX2" fmla="*/ 3821529 w 3821529"/>
                    <a:gd name="connsiteY2" fmla="*/ 129513 h 511663"/>
                    <a:gd name="connsiteX3" fmla="*/ 1910765 w 3821529"/>
                    <a:gd name="connsiteY3" fmla="*/ 511663 h 511663"/>
                    <a:gd name="connsiteX4" fmla="*/ 0 w 3821529"/>
                    <a:gd name="connsiteY4" fmla="*/ 129513 h 511663"/>
                    <a:gd name="connsiteX5" fmla="*/ 0 w 3821529"/>
                    <a:gd name="connsiteY5" fmla="*/ 29617 h 511663"/>
                    <a:gd name="connsiteX6" fmla="*/ 0 w 3821529"/>
                    <a:gd name="connsiteY6" fmla="*/ 0 h 511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1529" h="511663">
                      <a:moveTo>
                        <a:pt x="0" y="0"/>
                      </a:moveTo>
                      <a:lnTo>
                        <a:pt x="3821529" y="0"/>
                      </a:lnTo>
                      <a:lnTo>
                        <a:pt x="3821529" y="129513"/>
                      </a:lnTo>
                      <a:cubicBezTo>
                        <a:pt x="3821529" y="341245"/>
                        <a:pt x="2967440" y="511663"/>
                        <a:pt x="1910765" y="511663"/>
                      </a:cubicBezTo>
                      <a:cubicBezTo>
                        <a:pt x="854089" y="511663"/>
                        <a:pt x="0" y="341245"/>
                        <a:pt x="0" y="129513"/>
                      </a:cubicBezTo>
                      <a:cubicBezTo>
                        <a:pt x="0" y="129513"/>
                        <a:pt x="0" y="129513"/>
                        <a:pt x="0" y="296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Oval 273"/>
                <p:cNvSpPr/>
                <p:nvPr/>
              </p:nvSpPr>
              <p:spPr>
                <a:xfrm>
                  <a:off x="4083247" y="2779640"/>
                  <a:ext cx="3821511" cy="697529"/>
                </a:xfrm>
                <a:prstGeom prst="ellipse">
                  <a:avLst/>
                </a:prstGeom>
                <a:solidFill>
                  <a:srgbClr val="000000">
                    <a:lumMod val="60000"/>
                    <a:lumOff val="40000"/>
                  </a:srgbClr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lIns="91355" tIns="45683" rIns="91355" bIns="45683" rtlCol="0" anchor="ctr"/>
                <a:lstStyle/>
                <a:p>
                  <a:pPr marL="0" marR="0" lvl="0" indent="0" algn="ctr" defTabSz="60804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0" name="Group 269"/>
              <p:cNvGrpSpPr/>
              <p:nvPr/>
            </p:nvGrpSpPr>
            <p:grpSpPr>
              <a:xfrm>
                <a:off x="1084293" y="2734394"/>
                <a:ext cx="9911754" cy="2127327"/>
                <a:chOff x="4083220" y="2784660"/>
                <a:chExt cx="3821538" cy="869334"/>
              </a:xfrm>
            </p:grpSpPr>
            <p:sp>
              <p:nvSpPr>
                <p:cNvPr id="271" name="Freeform 270"/>
                <p:cNvSpPr/>
                <p:nvPr/>
              </p:nvSpPr>
              <p:spPr>
                <a:xfrm>
                  <a:off x="4083220" y="3142331"/>
                  <a:ext cx="3821529" cy="511663"/>
                </a:xfrm>
                <a:custGeom>
                  <a:avLst/>
                  <a:gdLst>
                    <a:gd name="connsiteX0" fmla="*/ 0 w 3821529"/>
                    <a:gd name="connsiteY0" fmla="*/ 0 h 511663"/>
                    <a:gd name="connsiteX1" fmla="*/ 3821529 w 3821529"/>
                    <a:gd name="connsiteY1" fmla="*/ 0 h 511663"/>
                    <a:gd name="connsiteX2" fmla="*/ 3821529 w 3821529"/>
                    <a:gd name="connsiteY2" fmla="*/ 129513 h 511663"/>
                    <a:gd name="connsiteX3" fmla="*/ 1910765 w 3821529"/>
                    <a:gd name="connsiteY3" fmla="*/ 511663 h 511663"/>
                    <a:gd name="connsiteX4" fmla="*/ 0 w 3821529"/>
                    <a:gd name="connsiteY4" fmla="*/ 129513 h 511663"/>
                    <a:gd name="connsiteX5" fmla="*/ 0 w 3821529"/>
                    <a:gd name="connsiteY5" fmla="*/ 29617 h 511663"/>
                    <a:gd name="connsiteX6" fmla="*/ 0 w 3821529"/>
                    <a:gd name="connsiteY6" fmla="*/ 0 h 511663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3821529" h="511663">
                      <a:moveTo>
                        <a:pt x="0" y="0"/>
                      </a:moveTo>
                      <a:lnTo>
                        <a:pt x="3821529" y="0"/>
                      </a:lnTo>
                      <a:lnTo>
                        <a:pt x="3821529" y="129513"/>
                      </a:lnTo>
                      <a:cubicBezTo>
                        <a:pt x="3821529" y="341245"/>
                        <a:pt x="2967440" y="511663"/>
                        <a:pt x="1910765" y="511663"/>
                      </a:cubicBezTo>
                      <a:cubicBezTo>
                        <a:pt x="854089" y="511663"/>
                        <a:pt x="0" y="341245"/>
                        <a:pt x="0" y="129513"/>
                      </a:cubicBezTo>
                      <a:cubicBezTo>
                        <a:pt x="0" y="129513"/>
                        <a:pt x="0" y="129513"/>
                        <a:pt x="0" y="29617"/>
                      </a:cubicBez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>
                    <a:lumMod val="40000"/>
                    <a:lumOff val="60000"/>
                  </a:srgbClr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Oval 271"/>
                <p:cNvSpPr/>
                <p:nvPr/>
              </p:nvSpPr>
              <p:spPr>
                <a:xfrm>
                  <a:off x="4083247" y="2784660"/>
                  <a:ext cx="3821511" cy="697529"/>
                </a:xfrm>
                <a:prstGeom prst="ellipse">
                  <a:avLst/>
                </a:prstGeom>
                <a:solidFill>
                  <a:srgbClr val="000000">
                    <a:lumMod val="20000"/>
                    <a:lumOff val="80000"/>
                  </a:srgbClr>
                </a:solidFill>
                <a:ln w="15875" cap="flat" cmpd="sng" algn="ctr">
                  <a:noFill/>
                  <a:prstDash val="solid"/>
                </a:ln>
                <a:effectLst/>
              </p:spPr>
              <p:txBody>
                <a:bodyPr lIns="91355" tIns="45683" rIns="91355" bIns="45683" rtlCol="0" anchor="ctr"/>
                <a:lstStyle/>
                <a:p>
                  <a:pPr marL="0" marR="0" lvl="0" indent="0" algn="ctr" defTabSz="60804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151" name="Oval 150"/>
            <p:cNvSpPr/>
            <p:nvPr/>
          </p:nvSpPr>
          <p:spPr>
            <a:xfrm>
              <a:off x="3609575" y="3219847"/>
              <a:ext cx="4873169" cy="779367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52" name="Group 151"/>
            <p:cNvGrpSpPr/>
            <p:nvPr/>
          </p:nvGrpSpPr>
          <p:grpSpPr>
            <a:xfrm>
              <a:off x="4299279" y="1368102"/>
              <a:ext cx="3724142" cy="1700831"/>
              <a:chOff x="6009250" y="947900"/>
              <a:chExt cx="2125415" cy="980816"/>
            </a:xfrm>
          </p:grpSpPr>
          <p:sp>
            <p:nvSpPr>
              <p:cNvPr id="266" name="Freeform 265"/>
              <p:cNvSpPr/>
              <p:nvPr/>
            </p:nvSpPr>
            <p:spPr>
              <a:xfrm rot="10800000">
                <a:off x="6048407" y="947900"/>
                <a:ext cx="2086258" cy="980816"/>
              </a:xfrm>
              <a:custGeom>
                <a:avLst/>
                <a:gdLst>
                  <a:gd name="connsiteX0" fmla="*/ 0 w 3872710"/>
                  <a:gd name="connsiteY0" fmla="*/ 1806053 h 1806053"/>
                  <a:gd name="connsiteX1" fmla="*/ 1291563 w 3872710"/>
                  <a:gd name="connsiteY1" fmla="*/ 0 h 1806053"/>
                  <a:gd name="connsiteX2" fmla="*/ 2581147 w 3872710"/>
                  <a:gd name="connsiteY2" fmla="*/ 0 h 1806053"/>
                  <a:gd name="connsiteX3" fmla="*/ 3872710 w 3872710"/>
                  <a:gd name="connsiteY3" fmla="*/ 1806053 h 1806053"/>
                  <a:gd name="connsiteX4" fmla="*/ 0 w 3872710"/>
                  <a:gd name="connsiteY4" fmla="*/ 1806053 h 1806053"/>
                  <a:gd name="connsiteX0" fmla="*/ 0 w 3872710"/>
                  <a:gd name="connsiteY0" fmla="*/ 1806053 h 1806053"/>
                  <a:gd name="connsiteX1" fmla="*/ 1291563 w 3872710"/>
                  <a:gd name="connsiteY1" fmla="*/ 0 h 1806053"/>
                  <a:gd name="connsiteX2" fmla="*/ 2581147 w 3872710"/>
                  <a:gd name="connsiteY2" fmla="*/ 0 h 1806053"/>
                  <a:gd name="connsiteX3" fmla="*/ 3872710 w 3872710"/>
                  <a:gd name="connsiteY3" fmla="*/ 1806053 h 1806053"/>
                  <a:gd name="connsiteX4" fmla="*/ 0 w 3872710"/>
                  <a:gd name="connsiteY4" fmla="*/ 1806053 h 1806053"/>
                  <a:gd name="connsiteX0" fmla="*/ 0 w 3872710"/>
                  <a:gd name="connsiteY0" fmla="*/ 1806053 h 1806053"/>
                  <a:gd name="connsiteX1" fmla="*/ 1291563 w 3872710"/>
                  <a:gd name="connsiteY1" fmla="*/ 0 h 1806053"/>
                  <a:gd name="connsiteX2" fmla="*/ 2581147 w 3872710"/>
                  <a:gd name="connsiteY2" fmla="*/ 0 h 1806053"/>
                  <a:gd name="connsiteX3" fmla="*/ 3872710 w 3872710"/>
                  <a:gd name="connsiteY3" fmla="*/ 1806053 h 1806053"/>
                  <a:gd name="connsiteX4" fmla="*/ 0 w 3872710"/>
                  <a:gd name="connsiteY4" fmla="*/ 1806053 h 1806053"/>
                  <a:gd name="connsiteX0" fmla="*/ 0 w 3872710"/>
                  <a:gd name="connsiteY0" fmla="*/ 1806053 h 1806053"/>
                  <a:gd name="connsiteX1" fmla="*/ 1291563 w 3872710"/>
                  <a:gd name="connsiteY1" fmla="*/ 0 h 1806053"/>
                  <a:gd name="connsiteX2" fmla="*/ 2581147 w 3872710"/>
                  <a:gd name="connsiteY2" fmla="*/ 0 h 1806053"/>
                  <a:gd name="connsiteX3" fmla="*/ 3872710 w 3872710"/>
                  <a:gd name="connsiteY3" fmla="*/ 1806053 h 1806053"/>
                  <a:gd name="connsiteX4" fmla="*/ 0 w 3872710"/>
                  <a:gd name="connsiteY4" fmla="*/ 1806053 h 1806053"/>
                  <a:gd name="connsiteX0" fmla="*/ 0 w 3872710"/>
                  <a:gd name="connsiteY0" fmla="*/ 1806053 h 1806053"/>
                  <a:gd name="connsiteX1" fmla="*/ 1291563 w 3872710"/>
                  <a:gd name="connsiteY1" fmla="*/ 0 h 1806053"/>
                  <a:gd name="connsiteX2" fmla="*/ 2581147 w 3872710"/>
                  <a:gd name="connsiteY2" fmla="*/ 0 h 1806053"/>
                  <a:gd name="connsiteX3" fmla="*/ 3872710 w 3872710"/>
                  <a:gd name="connsiteY3" fmla="*/ 1806053 h 1806053"/>
                  <a:gd name="connsiteX4" fmla="*/ 0 w 3872710"/>
                  <a:gd name="connsiteY4" fmla="*/ 1806053 h 1806053"/>
                  <a:gd name="connsiteX0" fmla="*/ 0 w 3872710"/>
                  <a:gd name="connsiteY0" fmla="*/ 1806053 h 1806053"/>
                  <a:gd name="connsiteX1" fmla="*/ 1291563 w 3872710"/>
                  <a:gd name="connsiteY1" fmla="*/ 0 h 1806053"/>
                  <a:gd name="connsiteX2" fmla="*/ 2581147 w 3872710"/>
                  <a:gd name="connsiteY2" fmla="*/ 0 h 1806053"/>
                  <a:gd name="connsiteX3" fmla="*/ 3872710 w 3872710"/>
                  <a:gd name="connsiteY3" fmla="*/ 1806053 h 1806053"/>
                  <a:gd name="connsiteX4" fmla="*/ 0 w 3872710"/>
                  <a:gd name="connsiteY4" fmla="*/ 1806053 h 1806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872710" h="1806053">
                    <a:moveTo>
                      <a:pt x="0" y="1806053"/>
                    </a:moveTo>
                    <a:cubicBezTo>
                      <a:pt x="747475" y="1322369"/>
                      <a:pt x="1191353" y="774141"/>
                      <a:pt x="1291563" y="0"/>
                    </a:cubicBezTo>
                    <a:lnTo>
                      <a:pt x="2581147" y="0"/>
                    </a:lnTo>
                    <a:cubicBezTo>
                      <a:pt x="2785290" y="860201"/>
                      <a:pt x="3246680" y="1386915"/>
                      <a:pt x="3872710" y="1806053"/>
                    </a:cubicBezTo>
                    <a:lnTo>
                      <a:pt x="0" y="1806053"/>
                    </a:lnTo>
                    <a:close/>
                  </a:path>
                </a:pathLst>
              </a:custGeom>
              <a:gradFill>
                <a:gsLst>
                  <a:gs pos="13000">
                    <a:srgbClr val="33828D"/>
                  </a:gs>
                  <a:gs pos="100000">
                    <a:srgbClr val="FFFFFF">
                      <a:lumMod val="75000"/>
                      <a:alpha val="0"/>
                    </a:srgbClr>
                  </a:gs>
                </a:gsLst>
                <a:lin ang="5400000" scaled="0"/>
              </a:gradFill>
              <a:ln w="25400" cap="flat" cmpd="sng" algn="ctr">
                <a:noFill/>
                <a:prstDash val="solid"/>
              </a:ln>
              <a:effectLst/>
            </p:spPr>
            <p:txBody>
              <a:bodyPr lIns="91412" tIns="45706" rIns="91412" bIns="45706" rtlCol="0" anchor="ctr"/>
              <a:lstStyle/>
              <a:p>
                <a:pPr marL="0" marR="0" lvl="0" indent="0" algn="ctr" defTabSz="912139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6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  <a:ea typeface="Apple LiGothic Medium"/>
                  <a:cs typeface="Apple LiGothic Medium"/>
                </a:endParaRPr>
              </a:p>
            </p:txBody>
          </p:sp>
          <p:sp>
            <p:nvSpPr>
              <p:cNvPr id="267" name="TextBox 266"/>
              <p:cNvSpPr txBox="1"/>
              <p:nvPr/>
            </p:nvSpPr>
            <p:spPr>
              <a:xfrm>
                <a:off x="6009250" y="1109495"/>
                <a:ext cx="2125415" cy="37271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Adobe Fan Heiti Std B" pitchFamily="34" charset="-128"/>
                  </a:rPr>
                  <a:t>BUSINESS </a:t>
                </a:r>
              </a:p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  <a:ea typeface="Adobe Fan Heiti Std B" pitchFamily="34" charset="-128"/>
                  </a:rPr>
                  <a:t>REQUIREMENTS</a:t>
                </a:r>
              </a:p>
            </p:txBody>
          </p:sp>
        </p:grpSp>
        <p:cxnSp>
          <p:nvCxnSpPr>
            <p:cNvPr id="153" name="Straight Connector 152"/>
            <p:cNvCxnSpPr/>
            <p:nvPr/>
          </p:nvCxnSpPr>
          <p:spPr>
            <a:xfrm flipH="1">
              <a:off x="3615631" y="3226100"/>
              <a:ext cx="1302283" cy="149563"/>
            </a:xfrm>
            <a:prstGeom prst="line">
              <a:avLst/>
            </a:prstGeom>
            <a:noFill/>
            <a:ln w="12700" cap="flat" cmpd="sng" algn="ctr">
              <a:solidFill>
                <a:srgbClr val="33828D"/>
              </a:solidFill>
              <a:prstDash val="sysDot"/>
            </a:ln>
            <a:effectLst/>
          </p:spPr>
        </p:cxnSp>
        <p:cxnSp>
          <p:nvCxnSpPr>
            <p:cNvPr id="154" name="Straight Connector 153"/>
            <p:cNvCxnSpPr/>
            <p:nvPr/>
          </p:nvCxnSpPr>
          <p:spPr>
            <a:xfrm>
              <a:off x="7292090" y="3255232"/>
              <a:ext cx="1263895" cy="146211"/>
            </a:xfrm>
            <a:prstGeom prst="line">
              <a:avLst/>
            </a:prstGeom>
            <a:noFill/>
            <a:ln w="12700" cap="flat" cmpd="sng" algn="ctr">
              <a:solidFill>
                <a:srgbClr val="33828D"/>
              </a:solidFill>
              <a:prstDash val="sysDot"/>
            </a:ln>
            <a:effectLst/>
          </p:spPr>
        </p:cxnSp>
        <p:grpSp>
          <p:nvGrpSpPr>
            <p:cNvPr id="155" name="Group 154"/>
            <p:cNvGrpSpPr/>
            <p:nvPr/>
          </p:nvGrpSpPr>
          <p:grpSpPr>
            <a:xfrm>
              <a:off x="1174476" y="3065334"/>
              <a:ext cx="9909149" cy="1619845"/>
              <a:chOff x="485847" y="2898977"/>
              <a:chExt cx="10991136" cy="1823797"/>
            </a:xfrm>
          </p:grpSpPr>
          <p:grpSp>
            <p:nvGrpSpPr>
              <p:cNvPr id="260" name="Group 259"/>
              <p:cNvGrpSpPr/>
              <p:nvPr/>
            </p:nvGrpSpPr>
            <p:grpSpPr>
              <a:xfrm>
                <a:off x="1752653" y="2899788"/>
                <a:ext cx="9724330" cy="1822986"/>
                <a:chOff x="103196" y="1636198"/>
                <a:chExt cx="11884103" cy="2936703"/>
              </a:xfrm>
            </p:grpSpPr>
            <p:sp>
              <p:nvSpPr>
                <p:cNvPr id="264" name="Arc 263"/>
                <p:cNvSpPr/>
                <p:nvPr/>
              </p:nvSpPr>
              <p:spPr>
                <a:xfrm>
                  <a:off x="103196" y="1636198"/>
                  <a:ext cx="11884103" cy="2875353"/>
                </a:xfrm>
                <a:prstGeom prst="arc">
                  <a:avLst>
                    <a:gd name="adj1" fmla="val 73489"/>
                    <a:gd name="adj2" fmla="val 2563666"/>
                  </a:avLst>
                </a:prstGeom>
                <a:noFill/>
                <a:ln w="9525" cap="flat" cmpd="sng" algn="ctr">
                  <a:gradFill flip="none" rotWithShape="1">
                    <a:gsLst>
                      <a:gs pos="4900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5" name="Straight Connector 264"/>
                <p:cNvCxnSpPr/>
                <p:nvPr/>
              </p:nvCxnSpPr>
              <p:spPr>
                <a:xfrm>
                  <a:off x="7177098" y="4344300"/>
                  <a:ext cx="0" cy="22860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  <p:grpSp>
            <p:nvGrpSpPr>
              <p:cNvPr id="261" name="Group 260"/>
              <p:cNvGrpSpPr/>
              <p:nvPr/>
            </p:nvGrpSpPr>
            <p:grpSpPr>
              <a:xfrm flipH="1">
                <a:off x="485847" y="2898977"/>
                <a:ext cx="9724330" cy="1822986"/>
                <a:chOff x="103196" y="1636198"/>
                <a:chExt cx="11884103" cy="2936703"/>
              </a:xfrm>
            </p:grpSpPr>
            <p:sp>
              <p:nvSpPr>
                <p:cNvPr id="262" name="Arc 261"/>
                <p:cNvSpPr/>
                <p:nvPr/>
              </p:nvSpPr>
              <p:spPr>
                <a:xfrm>
                  <a:off x="103196" y="1636198"/>
                  <a:ext cx="11884103" cy="2875353"/>
                </a:xfrm>
                <a:prstGeom prst="arc">
                  <a:avLst>
                    <a:gd name="adj1" fmla="val 100758"/>
                    <a:gd name="adj2" fmla="val 2220545"/>
                  </a:avLst>
                </a:prstGeom>
                <a:noFill/>
                <a:ln w="9525" cap="flat" cmpd="sng" algn="ctr">
                  <a:gradFill flip="none" rotWithShape="1">
                    <a:gsLst>
                      <a:gs pos="49000">
                        <a:srgbClr val="FFFFFF"/>
                      </a:gs>
                      <a:gs pos="100000">
                        <a:srgbClr val="FFFFFF">
                          <a:alpha val="0"/>
                        </a:srgbClr>
                      </a:gs>
                    </a:gsLst>
                    <a:lin ang="0" scaled="1"/>
                    <a:tileRect/>
                  </a:gradFill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32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  <p:cxnSp>
              <p:nvCxnSpPr>
                <p:cNvPr id="263" name="Straight Connector 262"/>
                <p:cNvCxnSpPr/>
                <p:nvPr/>
              </p:nvCxnSpPr>
              <p:spPr>
                <a:xfrm>
                  <a:off x="7430251" y="4344300"/>
                  <a:ext cx="0" cy="228601"/>
                </a:xfrm>
                <a:prstGeom prst="line">
                  <a:avLst/>
                </a:prstGeom>
                <a:noFill/>
                <a:ln w="9525" cap="flat" cmpd="sng" algn="ctr">
                  <a:solidFill>
                    <a:srgbClr val="FFFFFF"/>
                  </a:solidFill>
                  <a:prstDash val="solid"/>
                </a:ln>
                <a:effectLst/>
              </p:spPr>
            </p:cxnSp>
          </p:grpSp>
        </p:grpSp>
        <p:sp>
          <p:nvSpPr>
            <p:cNvPr id="156" name="TextBox 155"/>
            <p:cNvSpPr txBox="1"/>
            <p:nvPr/>
          </p:nvSpPr>
          <p:spPr>
            <a:xfrm>
              <a:off x="4639619" y="4559988"/>
              <a:ext cx="2851157" cy="142357"/>
            </a:xfrm>
            <a:prstGeom prst="rect">
              <a:avLst/>
            </a:prstGeom>
            <a:noFill/>
            <a:effectLst/>
          </p:spPr>
          <p:txBody>
            <a:bodyPr spcFirstLastPara="1" wrap="none" lIns="121861" tIns="60931" rIns="121861" bIns="60931" numCol="1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2A48"/>
                  </a:solidFill>
                  <a:effectLst/>
                  <a:uLnTx/>
                  <a:uFillTx/>
                  <a:latin typeface="CiscoSansTT Light"/>
                </a:rPr>
                <a:t>SECURITY AND L4-7 SERVICES</a:t>
              </a:r>
            </a:p>
          </p:txBody>
        </p:sp>
        <p:cxnSp>
          <p:nvCxnSpPr>
            <p:cNvPr id="157" name="Straight Connector 156"/>
            <p:cNvCxnSpPr>
              <a:stCxn id="259" idx="4"/>
              <a:endCxn id="215" idx="0"/>
            </p:cNvCxnSpPr>
            <p:nvPr/>
          </p:nvCxnSpPr>
          <p:spPr>
            <a:xfrm>
              <a:off x="6082906" y="3242906"/>
              <a:ext cx="25476" cy="338180"/>
            </a:xfrm>
            <a:prstGeom prst="line">
              <a:avLst/>
            </a:prstGeom>
            <a:noFill/>
            <a:ln w="12700" cap="flat" cmpd="sng" algn="ctr">
              <a:solidFill>
                <a:srgbClr val="33828D"/>
              </a:solidFill>
              <a:prstDash val="sysDot"/>
            </a:ln>
            <a:effectLst/>
          </p:spPr>
        </p:cxnSp>
        <p:sp>
          <p:nvSpPr>
            <p:cNvPr id="158" name="TextBox 157"/>
            <p:cNvSpPr txBox="1"/>
            <p:nvPr/>
          </p:nvSpPr>
          <p:spPr>
            <a:xfrm>
              <a:off x="6446562" y="3958661"/>
              <a:ext cx="1469251" cy="353921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l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Light"/>
                </a:rPr>
                <a:t>Compute</a:t>
              </a:r>
            </a:p>
          </p:txBody>
        </p:sp>
        <p:sp>
          <p:nvSpPr>
            <p:cNvPr id="159" name="TextBox 158"/>
            <p:cNvSpPr txBox="1"/>
            <p:nvPr/>
          </p:nvSpPr>
          <p:spPr>
            <a:xfrm>
              <a:off x="8138007" y="3813041"/>
              <a:ext cx="1315940" cy="353921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Light"/>
                </a:rPr>
                <a:t>Cloud</a:t>
              </a:r>
            </a:p>
          </p:txBody>
        </p:sp>
        <p:sp>
          <p:nvSpPr>
            <p:cNvPr id="160" name="TextBox 159"/>
            <p:cNvSpPr txBox="1"/>
            <p:nvPr/>
          </p:nvSpPr>
          <p:spPr>
            <a:xfrm>
              <a:off x="3287148" y="4741215"/>
              <a:ext cx="5556099" cy="369236"/>
            </a:xfrm>
            <a:prstGeom prst="rect">
              <a:avLst/>
            </a:prstGeom>
            <a:noFill/>
            <a:effectLst/>
          </p:spPr>
          <p:txBody>
            <a:bodyPr spcFirstLastPara="1" wrap="none" lIns="121861" tIns="60931" rIns="121861" bIns="60931" numCol="1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272A48"/>
                  </a:solidFill>
                  <a:effectLst/>
                  <a:uLnTx/>
                  <a:uFillTx/>
                  <a:latin typeface="CiscoSansTT Light"/>
                </a:rPr>
                <a:t>MANAGEMENT AND ORCHESTRATION</a:t>
              </a: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2486470" y="3813041"/>
              <a:ext cx="1592288" cy="353921"/>
            </a:xfrm>
            <a:prstGeom prst="rect">
              <a:avLst/>
            </a:prstGeom>
            <a:noFill/>
          </p:spPr>
          <p:txBody>
            <a:bodyPr wrap="square" lIns="121899" tIns="60949" rIns="121899" bIns="60949" rtlCol="0">
              <a:spAutoFit/>
            </a:bodyPr>
            <a:lstStyle>
              <a:defPPr>
                <a:defRPr lang="en-US"/>
              </a:defPPr>
              <a:lvl1pPr algn="ctr">
                <a:defRPr sz="1600" b="1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Light"/>
                </a:rPr>
                <a:t>Network</a:t>
              </a:r>
            </a:p>
          </p:txBody>
        </p:sp>
        <p:sp>
          <p:nvSpPr>
            <p:cNvPr id="162" name="TextBox 161"/>
            <p:cNvSpPr txBox="1"/>
            <p:nvPr/>
          </p:nvSpPr>
          <p:spPr>
            <a:xfrm>
              <a:off x="4078758" y="5397284"/>
              <a:ext cx="3997918" cy="109836"/>
            </a:xfrm>
            <a:prstGeom prst="rect">
              <a:avLst/>
            </a:prstGeom>
            <a:noFill/>
            <a:effectLst/>
          </p:spPr>
          <p:txBody>
            <a:bodyPr spcFirstLastPara="1" wrap="none" lIns="121861" tIns="60931" rIns="121861" bIns="60931" numCol="1" rtlCol="0">
              <a:prstTxWarp prst="textArchDown">
                <a:avLst/>
              </a:prstTxWarp>
              <a:spAutoFit/>
            </a:bodyPr>
            <a:lstStyle>
              <a:defPPr>
                <a:defRPr lang="en-US"/>
              </a:defPPr>
              <a:lvl1pPr algn="ctr">
                <a:defRPr sz="1466">
                  <a:solidFill>
                    <a:schemeClr val="bg1"/>
                  </a:solidFill>
                </a:defRPr>
              </a:lvl1pPr>
            </a:lstStyle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500" b="0" i="0" u="none" strike="noStrike" kern="0" cap="none" spc="0" normalizeH="0" baseline="0" noProof="0" dirty="0">
                  <a:ln>
                    <a:noFill/>
                  </a:ln>
                  <a:solidFill>
                    <a:srgbClr val="272A48"/>
                  </a:solidFill>
                  <a:effectLst/>
                  <a:uLnTx/>
                  <a:uFillTx/>
                  <a:latin typeface="CiscoSansTT Light"/>
                </a:rPr>
                <a:t>FLEXIBLE SOFTWARE MODEL (DevOps / PaaS)</a:t>
              </a:r>
            </a:p>
          </p:txBody>
        </p:sp>
        <p:sp>
          <p:nvSpPr>
            <p:cNvPr id="163" name="Freeform 162"/>
            <p:cNvSpPr/>
            <p:nvPr/>
          </p:nvSpPr>
          <p:spPr>
            <a:xfrm rot="8842031">
              <a:off x="3712746" y="1756044"/>
              <a:ext cx="1502" cy="577"/>
            </a:xfrm>
            <a:custGeom>
              <a:avLst/>
              <a:gdLst>
                <a:gd name="connsiteX0" fmla="*/ 0 w 1502"/>
                <a:gd name="connsiteY0" fmla="*/ 577 h 577"/>
                <a:gd name="connsiteX1" fmla="*/ 600 w 1502"/>
                <a:gd name="connsiteY1" fmla="*/ 0 h 577"/>
                <a:gd name="connsiteX2" fmla="*/ 1502 w 1502"/>
                <a:gd name="connsiteY2" fmla="*/ 577 h 577"/>
                <a:gd name="connsiteX3" fmla="*/ 0 w 1502"/>
                <a:gd name="connsiteY3" fmla="*/ 577 h 5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02" h="577">
                  <a:moveTo>
                    <a:pt x="0" y="577"/>
                  </a:moveTo>
                  <a:lnTo>
                    <a:pt x="600" y="0"/>
                  </a:lnTo>
                  <a:lnTo>
                    <a:pt x="1502" y="577"/>
                  </a:lnTo>
                  <a:lnTo>
                    <a:pt x="0" y="577"/>
                  </a:lnTo>
                  <a:close/>
                </a:path>
              </a:pathLst>
            </a:custGeom>
            <a:solidFill>
              <a:srgbClr val="FFFFFF"/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121899" tIns="60949" rIns="121899" bIns="60949" rtlCol="0" anchor="ctr"/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64" name="Group 163"/>
            <p:cNvGrpSpPr/>
            <p:nvPr/>
          </p:nvGrpSpPr>
          <p:grpSpPr>
            <a:xfrm>
              <a:off x="4172621" y="2367009"/>
              <a:ext cx="3820543" cy="1091636"/>
              <a:chOff x="4083220" y="2784660"/>
              <a:chExt cx="3821538" cy="869334"/>
            </a:xfrm>
          </p:grpSpPr>
          <p:sp>
            <p:nvSpPr>
              <p:cNvPr id="258" name="Freeform 257"/>
              <p:cNvSpPr/>
              <p:nvPr/>
            </p:nvSpPr>
            <p:spPr>
              <a:xfrm>
                <a:off x="4083220" y="3142331"/>
                <a:ext cx="3821529" cy="511663"/>
              </a:xfrm>
              <a:custGeom>
                <a:avLst/>
                <a:gdLst>
                  <a:gd name="connsiteX0" fmla="*/ 0 w 3821529"/>
                  <a:gd name="connsiteY0" fmla="*/ 0 h 511663"/>
                  <a:gd name="connsiteX1" fmla="*/ 3821529 w 3821529"/>
                  <a:gd name="connsiteY1" fmla="*/ 0 h 511663"/>
                  <a:gd name="connsiteX2" fmla="*/ 3821529 w 3821529"/>
                  <a:gd name="connsiteY2" fmla="*/ 129513 h 511663"/>
                  <a:gd name="connsiteX3" fmla="*/ 1910765 w 3821529"/>
                  <a:gd name="connsiteY3" fmla="*/ 511663 h 511663"/>
                  <a:gd name="connsiteX4" fmla="*/ 0 w 3821529"/>
                  <a:gd name="connsiteY4" fmla="*/ 129513 h 511663"/>
                  <a:gd name="connsiteX5" fmla="*/ 0 w 3821529"/>
                  <a:gd name="connsiteY5" fmla="*/ 29617 h 511663"/>
                  <a:gd name="connsiteX6" fmla="*/ 0 w 3821529"/>
                  <a:gd name="connsiteY6" fmla="*/ 0 h 511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821529" h="511663">
                    <a:moveTo>
                      <a:pt x="0" y="0"/>
                    </a:moveTo>
                    <a:lnTo>
                      <a:pt x="3821529" y="0"/>
                    </a:lnTo>
                    <a:lnTo>
                      <a:pt x="3821529" y="129513"/>
                    </a:lnTo>
                    <a:cubicBezTo>
                      <a:pt x="3821529" y="341245"/>
                      <a:pt x="2967440" y="511663"/>
                      <a:pt x="1910765" y="511663"/>
                    </a:cubicBezTo>
                    <a:cubicBezTo>
                      <a:pt x="854089" y="511663"/>
                      <a:pt x="0" y="341245"/>
                      <a:pt x="0" y="129513"/>
                    </a:cubicBezTo>
                    <a:cubicBezTo>
                      <a:pt x="0" y="129513"/>
                      <a:pt x="0" y="129513"/>
                      <a:pt x="0" y="29617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sp>
            <p:nvSpPr>
              <p:cNvPr id="259" name="Oval 258"/>
              <p:cNvSpPr/>
              <p:nvPr/>
            </p:nvSpPr>
            <p:spPr>
              <a:xfrm>
                <a:off x="4083247" y="2784660"/>
                <a:ext cx="3821511" cy="697529"/>
              </a:xfrm>
              <a:prstGeom prst="ellipse">
                <a:avLst/>
              </a:prstGeom>
              <a:solidFill>
                <a:srgbClr val="000000">
                  <a:lumMod val="20000"/>
                  <a:lumOff val="80000"/>
                </a:srgbClr>
              </a:solidFill>
              <a:ln w="15875" cap="flat" cmpd="sng" algn="ctr">
                <a:noFill/>
                <a:prstDash val="solid"/>
              </a:ln>
              <a:effectLst/>
            </p:spPr>
            <p:txBody>
              <a:bodyPr lIns="91355" tIns="45683" rIns="91355" bIns="45683" rtlCol="0" anchor="ctr"/>
              <a:lstStyle/>
              <a:p>
                <a:pPr marL="0" marR="0" lvl="0" indent="0" algn="ctr" defTabSz="608041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</p:grpSp>
        <p:sp>
          <p:nvSpPr>
            <p:cNvPr id="165" name="Oval 164"/>
            <p:cNvSpPr/>
            <p:nvPr/>
          </p:nvSpPr>
          <p:spPr>
            <a:xfrm>
              <a:off x="4975585" y="2686587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66" name="Oval 165"/>
            <p:cNvSpPr/>
            <p:nvPr/>
          </p:nvSpPr>
          <p:spPr>
            <a:xfrm>
              <a:off x="5829636" y="2620547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67" name="Oval 166"/>
            <p:cNvSpPr/>
            <p:nvPr/>
          </p:nvSpPr>
          <p:spPr>
            <a:xfrm>
              <a:off x="7006286" y="3018316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4707786" y="2949855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69" name="Oval 168"/>
            <p:cNvSpPr/>
            <p:nvPr/>
          </p:nvSpPr>
          <p:spPr>
            <a:xfrm>
              <a:off x="6129065" y="2876939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70" name="Oval 169"/>
            <p:cNvSpPr/>
            <p:nvPr/>
          </p:nvSpPr>
          <p:spPr>
            <a:xfrm>
              <a:off x="5544076" y="2923337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71" name="Oval 170"/>
            <p:cNvSpPr/>
            <p:nvPr/>
          </p:nvSpPr>
          <p:spPr>
            <a:xfrm>
              <a:off x="5207829" y="3079632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72" name="Rounded Rectangle 171"/>
            <p:cNvSpPr/>
            <p:nvPr/>
          </p:nvSpPr>
          <p:spPr>
            <a:xfrm>
              <a:off x="4975585" y="2270466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73" name="Group 172"/>
            <p:cNvGrpSpPr/>
            <p:nvPr/>
          </p:nvGrpSpPr>
          <p:grpSpPr>
            <a:xfrm>
              <a:off x="5066723" y="2359406"/>
              <a:ext cx="261620" cy="258916"/>
              <a:chOff x="-57411" y="-185237"/>
              <a:chExt cx="349008" cy="345492"/>
            </a:xfrm>
          </p:grpSpPr>
          <p:sp>
            <p:nvSpPr>
              <p:cNvPr id="253" name="Freeform 252"/>
              <p:cNvSpPr>
                <a:spLocks/>
              </p:cNvSpPr>
              <p:nvPr/>
            </p:nvSpPr>
            <p:spPr bwMode="auto">
              <a:xfrm>
                <a:off x="64785" y="18717"/>
                <a:ext cx="176702" cy="138900"/>
              </a:xfrm>
              <a:custGeom>
                <a:avLst/>
                <a:gdLst>
                  <a:gd name="T0" fmla="*/ 85 w 85"/>
                  <a:gd name="T1" fmla="*/ 0 h 67"/>
                  <a:gd name="T2" fmla="*/ 65 w 85"/>
                  <a:gd name="T3" fmla="*/ 0 h 67"/>
                  <a:gd name="T4" fmla="*/ 0 w 85"/>
                  <a:gd name="T5" fmla="*/ 64 h 67"/>
                  <a:gd name="T6" fmla="*/ 18 w 85"/>
                  <a:gd name="T7" fmla="*/ 67 h 67"/>
                  <a:gd name="T8" fmla="*/ 85 w 85"/>
                  <a:gd name="T9" fmla="*/ 0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5" h="67">
                    <a:moveTo>
                      <a:pt x="85" y="0"/>
                    </a:moveTo>
                    <a:cubicBezTo>
                      <a:pt x="65" y="0"/>
                      <a:pt x="65" y="0"/>
                      <a:pt x="65" y="0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6" y="66"/>
                      <a:pt x="12" y="67"/>
                      <a:pt x="18" y="67"/>
                    </a:cubicBezTo>
                    <a:cubicBezTo>
                      <a:pt x="85" y="0"/>
                      <a:pt x="85" y="0"/>
                      <a:pt x="8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54" name="Freeform 253"/>
              <p:cNvSpPr>
                <a:spLocks/>
              </p:cNvSpPr>
              <p:nvPr/>
            </p:nvSpPr>
            <p:spPr bwMode="auto">
              <a:xfrm>
                <a:off x="-57411" y="-185237"/>
                <a:ext cx="149449" cy="289229"/>
              </a:xfrm>
              <a:custGeom>
                <a:avLst/>
                <a:gdLst>
                  <a:gd name="T0" fmla="*/ 72 w 72"/>
                  <a:gd name="T1" fmla="*/ 0 h 139"/>
                  <a:gd name="T2" fmla="*/ 0 w 72"/>
                  <a:gd name="T3" fmla="*/ 83 h 139"/>
                  <a:gd name="T4" fmla="*/ 22 w 72"/>
                  <a:gd name="T5" fmla="*/ 139 h 139"/>
                  <a:gd name="T6" fmla="*/ 72 w 72"/>
                  <a:gd name="T7" fmla="*/ 89 h 139"/>
                  <a:gd name="T8" fmla="*/ 72 w 72"/>
                  <a:gd name="T9" fmla="*/ 70 h 139"/>
                  <a:gd name="T10" fmla="*/ 72 w 72"/>
                  <a:gd name="T11" fmla="*/ 70 h 139"/>
                  <a:gd name="T12" fmla="*/ 72 w 72"/>
                  <a:gd name="T13" fmla="*/ 0 h 13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72" h="139">
                    <a:moveTo>
                      <a:pt x="72" y="0"/>
                    </a:moveTo>
                    <a:cubicBezTo>
                      <a:pt x="31" y="6"/>
                      <a:pt x="0" y="41"/>
                      <a:pt x="0" y="83"/>
                    </a:cubicBezTo>
                    <a:cubicBezTo>
                      <a:pt x="0" y="104"/>
                      <a:pt x="8" y="124"/>
                      <a:pt x="22" y="139"/>
                    </a:cubicBezTo>
                    <a:cubicBezTo>
                      <a:pt x="72" y="89"/>
                      <a:pt x="72" y="89"/>
                      <a:pt x="72" y="89"/>
                    </a:cubicBezTo>
                    <a:cubicBezTo>
                      <a:pt x="72" y="74"/>
                      <a:pt x="72" y="70"/>
                      <a:pt x="72" y="70"/>
                    </a:cubicBezTo>
                    <a:cubicBezTo>
                      <a:pt x="72" y="70"/>
                      <a:pt x="72" y="70"/>
                      <a:pt x="72" y="70"/>
                    </a:cubicBezTo>
                    <a:cubicBezTo>
                      <a:pt x="72" y="60"/>
                      <a:pt x="72" y="40"/>
                      <a:pt x="7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55" name="Freeform 254"/>
              <p:cNvSpPr>
                <a:spLocks/>
              </p:cNvSpPr>
              <p:nvPr/>
            </p:nvSpPr>
            <p:spPr bwMode="auto">
              <a:xfrm>
                <a:off x="9401" y="18717"/>
                <a:ext cx="146812" cy="120439"/>
              </a:xfrm>
              <a:custGeom>
                <a:avLst/>
                <a:gdLst>
                  <a:gd name="T0" fmla="*/ 71 w 71"/>
                  <a:gd name="T1" fmla="*/ 0 h 58"/>
                  <a:gd name="T2" fmla="*/ 51 w 71"/>
                  <a:gd name="T3" fmla="*/ 0 h 58"/>
                  <a:gd name="T4" fmla="*/ 0 w 71"/>
                  <a:gd name="T5" fmla="*/ 50 h 58"/>
                  <a:gd name="T6" fmla="*/ 13 w 71"/>
                  <a:gd name="T7" fmla="*/ 58 h 58"/>
                  <a:gd name="T8" fmla="*/ 71 w 71"/>
                  <a:gd name="T9" fmla="*/ 0 h 5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71" h="58">
                    <a:moveTo>
                      <a:pt x="71" y="0"/>
                    </a:moveTo>
                    <a:cubicBezTo>
                      <a:pt x="51" y="0"/>
                      <a:pt x="51" y="0"/>
                      <a:pt x="51" y="0"/>
                    </a:cubicBezTo>
                    <a:cubicBezTo>
                      <a:pt x="0" y="50"/>
                      <a:pt x="0" y="50"/>
                      <a:pt x="0" y="50"/>
                    </a:cubicBezTo>
                    <a:cubicBezTo>
                      <a:pt x="4" y="53"/>
                      <a:pt x="8" y="55"/>
                      <a:pt x="13" y="58"/>
                    </a:cubicBezTo>
                    <a:cubicBezTo>
                      <a:pt x="71" y="0"/>
                      <a:pt x="71" y="0"/>
                      <a:pt x="71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56" name="Freeform 255"/>
              <p:cNvSpPr>
                <a:spLocks/>
              </p:cNvSpPr>
              <p:nvPr/>
            </p:nvSpPr>
            <p:spPr bwMode="auto">
              <a:xfrm>
                <a:off x="142148" y="16080"/>
                <a:ext cx="145054" cy="144175"/>
              </a:xfrm>
              <a:custGeom>
                <a:avLst/>
                <a:gdLst>
                  <a:gd name="T0" fmla="*/ 70 w 70"/>
                  <a:gd name="T1" fmla="*/ 0 h 69"/>
                  <a:gd name="T2" fmla="*/ 69 w 70"/>
                  <a:gd name="T3" fmla="*/ 0 h 69"/>
                  <a:gd name="T4" fmla="*/ 0 w 70"/>
                  <a:gd name="T5" fmla="*/ 69 h 69"/>
                  <a:gd name="T6" fmla="*/ 70 w 70"/>
                  <a:gd name="T7" fmla="*/ 0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70" h="69">
                    <a:moveTo>
                      <a:pt x="70" y="0"/>
                    </a:moveTo>
                    <a:cubicBezTo>
                      <a:pt x="69" y="0"/>
                      <a:pt x="69" y="0"/>
                      <a:pt x="69" y="0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36" y="63"/>
                      <a:pt x="64" y="35"/>
                      <a:pt x="7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57" name="Freeform 256"/>
              <p:cNvSpPr>
                <a:spLocks/>
              </p:cNvSpPr>
              <p:nvPr/>
            </p:nvSpPr>
            <p:spPr bwMode="auto">
              <a:xfrm>
                <a:off x="119291" y="-185237"/>
                <a:ext cx="172306" cy="174944"/>
              </a:xfrm>
              <a:custGeom>
                <a:avLst/>
                <a:gdLst>
                  <a:gd name="T0" fmla="*/ 0 w 83"/>
                  <a:gd name="T1" fmla="*/ 0 h 84"/>
                  <a:gd name="T2" fmla="*/ 0 w 83"/>
                  <a:gd name="T3" fmla="*/ 84 h 84"/>
                  <a:gd name="T4" fmla="*/ 83 w 83"/>
                  <a:gd name="T5" fmla="*/ 84 h 84"/>
                  <a:gd name="T6" fmla="*/ 0 w 83"/>
                  <a:gd name="T7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3" h="84">
                    <a:moveTo>
                      <a:pt x="0" y="0"/>
                    </a:moveTo>
                    <a:cubicBezTo>
                      <a:pt x="0" y="84"/>
                      <a:pt x="0" y="84"/>
                      <a:pt x="0" y="84"/>
                    </a:cubicBezTo>
                    <a:cubicBezTo>
                      <a:pt x="83" y="84"/>
                      <a:pt x="83" y="84"/>
                      <a:pt x="83" y="84"/>
                    </a:cubicBezTo>
                    <a:cubicBezTo>
                      <a:pt x="83" y="38"/>
                      <a:pt x="46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74" name="Rounded Rectangle 173"/>
            <p:cNvSpPr/>
            <p:nvPr/>
          </p:nvSpPr>
          <p:spPr>
            <a:xfrm>
              <a:off x="4707785" y="2536145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75" name="Group 174"/>
            <p:cNvGrpSpPr/>
            <p:nvPr/>
          </p:nvGrpSpPr>
          <p:grpSpPr>
            <a:xfrm>
              <a:off x="4788235" y="2616407"/>
              <a:ext cx="271504" cy="283292"/>
              <a:chOff x="4719971" y="2696361"/>
              <a:chExt cx="271575" cy="283366"/>
            </a:xfrm>
          </p:grpSpPr>
          <p:sp>
            <p:nvSpPr>
              <p:cNvPr id="251" name="Freeform 250"/>
              <p:cNvSpPr>
                <a:spLocks/>
              </p:cNvSpPr>
              <p:nvPr/>
            </p:nvSpPr>
            <p:spPr bwMode="auto">
              <a:xfrm>
                <a:off x="4719971" y="2696361"/>
                <a:ext cx="182588" cy="252394"/>
              </a:xfrm>
              <a:custGeom>
                <a:avLst/>
                <a:gdLst>
                  <a:gd name="T0" fmla="*/ 88 w 117"/>
                  <a:gd name="T1" fmla="*/ 0 h 162"/>
                  <a:gd name="T2" fmla="*/ 88 w 117"/>
                  <a:gd name="T3" fmla="*/ 21 h 162"/>
                  <a:gd name="T4" fmla="*/ 32 w 117"/>
                  <a:gd name="T5" fmla="*/ 82 h 162"/>
                  <a:gd name="T6" fmla="*/ 0 w 117"/>
                  <a:gd name="T7" fmla="*/ 122 h 162"/>
                  <a:gd name="T8" fmla="*/ 40 w 117"/>
                  <a:gd name="T9" fmla="*/ 162 h 162"/>
                  <a:gd name="T10" fmla="*/ 55 w 117"/>
                  <a:gd name="T11" fmla="*/ 162 h 162"/>
                  <a:gd name="T12" fmla="*/ 55 w 117"/>
                  <a:gd name="T13" fmla="*/ 144 h 162"/>
                  <a:gd name="T14" fmla="*/ 40 w 117"/>
                  <a:gd name="T15" fmla="*/ 144 h 162"/>
                  <a:gd name="T16" fmla="*/ 19 w 117"/>
                  <a:gd name="T17" fmla="*/ 122 h 162"/>
                  <a:gd name="T18" fmla="*/ 40 w 117"/>
                  <a:gd name="T19" fmla="*/ 100 h 162"/>
                  <a:gd name="T20" fmla="*/ 50 w 117"/>
                  <a:gd name="T21" fmla="*/ 100 h 162"/>
                  <a:gd name="T22" fmla="*/ 50 w 117"/>
                  <a:gd name="T23" fmla="*/ 91 h 162"/>
                  <a:gd name="T24" fmla="*/ 88 w 117"/>
                  <a:gd name="T25" fmla="*/ 40 h 162"/>
                  <a:gd name="T26" fmla="*/ 88 w 117"/>
                  <a:gd name="T27" fmla="*/ 58 h 162"/>
                  <a:gd name="T28" fmla="*/ 97 w 117"/>
                  <a:gd name="T29" fmla="*/ 49 h 162"/>
                  <a:gd name="T30" fmla="*/ 117 w 117"/>
                  <a:gd name="T31" fmla="*/ 29 h 162"/>
                  <a:gd name="T32" fmla="*/ 107 w 117"/>
                  <a:gd name="T33" fmla="*/ 19 h 162"/>
                  <a:gd name="T34" fmla="*/ 88 w 117"/>
                  <a:gd name="T35" fmla="*/ 0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17" h="162">
                    <a:moveTo>
                      <a:pt x="88" y="0"/>
                    </a:moveTo>
                    <a:cubicBezTo>
                      <a:pt x="88" y="21"/>
                      <a:pt x="88" y="21"/>
                      <a:pt x="88" y="21"/>
                    </a:cubicBezTo>
                    <a:cubicBezTo>
                      <a:pt x="58" y="27"/>
                      <a:pt x="35" y="52"/>
                      <a:pt x="32" y="82"/>
                    </a:cubicBezTo>
                    <a:cubicBezTo>
                      <a:pt x="14" y="86"/>
                      <a:pt x="0" y="102"/>
                      <a:pt x="0" y="122"/>
                    </a:cubicBezTo>
                    <a:cubicBezTo>
                      <a:pt x="0" y="144"/>
                      <a:pt x="18" y="162"/>
                      <a:pt x="40" y="162"/>
                    </a:cubicBezTo>
                    <a:cubicBezTo>
                      <a:pt x="55" y="162"/>
                      <a:pt x="55" y="162"/>
                      <a:pt x="55" y="162"/>
                    </a:cubicBezTo>
                    <a:cubicBezTo>
                      <a:pt x="55" y="144"/>
                      <a:pt x="55" y="144"/>
                      <a:pt x="55" y="144"/>
                    </a:cubicBezTo>
                    <a:cubicBezTo>
                      <a:pt x="40" y="144"/>
                      <a:pt x="40" y="144"/>
                      <a:pt x="40" y="144"/>
                    </a:cubicBezTo>
                    <a:cubicBezTo>
                      <a:pt x="28" y="144"/>
                      <a:pt x="19" y="134"/>
                      <a:pt x="19" y="122"/>
                    </a:cubicBezTo>
                    <a:cubicBezTo>
                      <a:pt x="19" y="110"/>
                      <a:pt x="28" y="100"/>
                      <a:pt x="40" y="100"/>
                    </a:cubicBezTo>
                    <a:cubicBezTo>
                      <a:pt x="50" y="100"/>
                      <a:pt x="50" y="100"/>
                      <a:pt x="50" y="100"/>
                    </a:cubicBezTo>
                    <a:cubicBezTo>
                      <a:pt x="50" y="91"/>
                      <a:pt x="50" y="91"/>
                      <a:pt x="50" y="91"/>
                    </a:cubicBezTo>
                    <a:cubicBezTo>
                      <a:pt x="50" y="66"/>
                      <a:pt x="66" y="46"/>
                      <a:pt x="88" y="40"/>
                    </a:cubicBezTo>
                    <a:cubicBezTo>
                      <a:pt x="88" y="58"/>
                      <a:pt x="88" y="58"/>
                      <a:pt x="88" y="58"/>
                    </a:cubicBezTo>
                    <a:cubicBezTo>
                      <a:pt x="97" y="49"/>
                      <a:pt x="97" y="49"/>
                      <a:pt x="97" y="49"/>
                    </a:cubicBezTo>
                    <a:cubicBezTo>
                      <a:pt x="117" y="29"/>
                      <a:pt x="117" y="29"/>
                      <a:pt x="117" y="29"/>
                    </a:cubicBezTo>
                    <a:cubicBezTo>
                      <a:pt x="107" y="19"/>
                      <a:pt x="107" y="19"/>
                      <a:pt x="107" y="19"/>
                    </a:cubicBezTo>
                    <a:cubicBezTo>
                      <a:pt x="88" y="0"/>
                      <a:pt x="88" y="0"/>
                      <a:pt x="88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52" name="Freeform 251"/>
              <p:cNvSpPr>
                <a:spLocks/>
              </p:cNvSpPr>
              <p:nvPr/>
            </p:nvSpPr>
            <p:spPr bwMode="auto">
              <a:xfrm>
                <a:off x="4821482" y="2731946"/>
                <a:ext cx="170064" cy="247781"/>
              </a:xfrm>
              <a:custGeom>
                <a:avLst/>
                <a:gdLst>
                  <a:gd name="T0" fmla="*/ 62 w 109"/>
                  <a:gd name="T1" fmla="*/ 0 h 159"/>
                  <a:gd name="T2" fmla="*/ 62 w 109"/>
                  <a:gd name="T3" fmla="*/ 20 h 159"/>
                  <a:gd name="T4" fmla="*/ 91 w 109"/>
                  <a:gd name="T5" fmla="*/ 68 h 159"/>
                  <a:gd name="T6" fmla="*/ 38 w 109"/>
                  <a:gd name="T7" fmla="*/ 121 h 159"/>
                  <a:gd name="T8" fmla="*/ 29 w 109"/>
                  <a:gd name="T9" fmla="*/ 121 h 159"/>
                  <a:gd name="T10" fmla="*/ 29 w 109"/>
                  <a:gd name="T11" fmla="*/ 101 h 159"/>
                  <a:gd name="T12" fmla="*/ 17 w 109"/>
                  <a:gd name="T13" fmla="*/ 113 h 159"/>
                  <a:gd name="T14" fmla="*/ 0 w 109"/>
                  <a:gd name="T15" fmla="*/ 130 h 159"/>
                  <a:gd name="T16" fmla="*/ 13 w 109"/>
                  <a:gd name="T17" fmla="*/ 143 h 159"/>
                  <a:gd name="T18" fmla="*/ 29 w 109"/>
                  <a:gd name="T19" fmla="*/ 159 h 159"/>
                  <a:gd name="T20" fmla="*/ 29 w 109"/>
                  <a:gd name="T21" fmla="*/ 139 h 159"/>
                  <a:gd name="T22" fmla="*/ 38 w 109"/>
                  <a:gd name="T23" fmla="*/ 139 h 159"/>
                  <a:gd name="T24" fmla="*/ 109 w 109"/>
                  <a:gd name="T25" fmla="*/ 68 h 159"/>
                  <a:gd name="T26" fmla="*/ 62 w 109"/>
                  <a:gd name="T27" fmla="*/ 0 h 1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09" h="159">
                    <a:moveTo>
                      <a:pt x="62" y="0"/>
                    </a:moveTo>
                    <a:cubicBezTo>
                      <a:pt x="62" y="20"/>
                      <a:pt x="62" y="20"/>
                      <a:pt x="62" y="20"/>
                    </a:cubicBezTo>
                    <a:cubicBezTo>
                      <a:pt x="79" y="29"/>
                      <a:pt x="91" y="47"/>
                      <a:pt x="91" y="68"/>
                    </a:cubicBezTo>
                    <a:cubicBezTo>
                      <a:pt x="91" y="97"/>
                      <a:pt x="67" y="121"/>
                      <a:pt x="38" y="121"/>
                    </a:cubicBezTo>
                    <a:cubicBezTo>
                      <a:pt x="29" y="121"/>
                      <a:pt x="29" y="121"/>
                      <a:pt x="29" y="121"/>
                    </a:cubicBezTo>
                    <a:cubicBezTo>
                      <a:pt x="29" y="101"/>
                      <a:pt x="29" y="101"/>
                      <a:pt x="29" y="101"/>
                    </a:cubicBezTo>
                    <a:cubicBezTo>
                      <a:pt x="17" y="113"/>
                      <a:pt x="17" y="113"/>
                      <a:pt x="17" y="113"/>
                    </a:cubicBezTo>
                    <a:cubicBezTo>
                      <a:pt x="0" y="130"/>
                      <a:pt x="0" y="130"/>
                      <a:pt x="0" y="130"/>
                    </a:cubicBezTo>
                    <a:cubicBezTo>
                      <a:pt x="13" y="143"/>
                      <a:pt x="13" y="143"/>
                      <a:pt x="13" y="143"/>
                    </a:cubicBezTo>
                    <a:cubicBezTo>
                      <a:pt x="29" y="159"/>
                      <a:pt x="29" y="159"/>
                      <a:pt x="29" y="159"/>
                    </a:cubicBezTo>
                    <a:cubicBezTo>
                      <a:pt x="29" y="139"/>
                      <a:pt x="29" y="139"/>
                      <a:pt x="29" y="139"/>
                    </a:cubicBezTo>
                    <a:cubicBezTo>
                      <a:pt x="38" y="139"/>
                      <a:pt x="38" y="139"/>
                      <a:pt x="38" y="139"/>
                    </a:cubicBezTo>
                    <a:cubicBezTo>
                      <a:pt x="77" y="139"/>
                      <a:pt x="109" y="107"/>
                      <a:pt x="109" y="68"/>
                    </a:cubicBezTo>
                    <a:cubicBezTo>
                      <a:pt x="109" y="37"/>
                      <a:pt x="90" y="10"/>
                      <a:pt x="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76" name="Rounded Rectangle 175"/>
            <p:cNvSpPr/>
            <p:nvPr/>
          </p:nvSpPr>
          <p:spPr>
            <a:xfrm>
              <a:off x="5829635" y="2188846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77" name="Group 176"/>
            <p:cNvGrpSpPr/>
            <p:nvPr/>
          </p:nvGrpSpPr>
          <p:grpSpPr>
            <a:xfrm>
              <a:off x="5939691" y="2253607"/>
              <a:ext cx="221661" cy="270776"/>
              <a:chOff x="-61807" y="2843312"/>
              <a:chExt cx="357799" cy="361317"/>
            </a:xfrm>
          </p:grpSpPr>
          <p:sp>
            <p:nvSpPr>
              <p:cNvPr id="244" name="Rectangle 243"/>
              <p:cNvSpPr>
                <a:spLocks noChangeArrowheads="1"/>
              </p:cNvSpPr>
              <p:nvPr/>
            </p:nvSpPr>
            <p:spPr bwMode="auto">
              <a:xfrm>
                <a:off x="-55653" y="3134299"/>
                <a:ext cx="95823" cy="70329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5" name="Rectangle 244"/>
              <p:cNvSpPr>
                <a:spLocks noChangeArrowheads="1"/>
              </p:cNvSpPr>
              <p:nvPr/>
            </p:nvSpPr>
            <p:spPr bwMode="auto">
              <a:xfrm>
                <a:off x="-55653" y="3134299"/>
                <a:ext cx="95823" cy="7032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6" name="Rectangle 245"/>
              <p:cNvSpPr>
                <a:spLocks noChangeArrowheads="1"/>
              </p:cNvSpPr>
              <p:nvPr/>
            </p:nvSpPr>
            <p:spPr bwMode="auto">
              <a:xfrm>
                <a:off x="73577" y="3061333"/>
                <a:ext cx="93186" cy="143296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7" name="Rectangle 246"/>
              <p:cNvSpPr>
                <a:spLocks noChangeArrowheads="1"/>
              </p:cNvSpPr>
              <p:nvPr/>
            </p:nvSpPr>
            <p:spPr bwMode="auto">
              <a:xfrm>
                <a:off x="73577" y="3061333"/>
                <a:ext cx="93186" cy="14329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8" name="Rectangle 247"/>
              <p:cNvSpPr>
                <a:spLocks noChangeArrowheads="1"/>
              </p:cNvSpPr>
              <p:nvPr/>
            </p:nvSpPr>
            <p:spPr bwMode="auto">
              <a:xfrm>
                <a:off x="201927" y="2957597"/>
                <a:ext cx="94065" cy="24703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9" name="Rectangle 248"/>
              <p:cNvSpPr>
                <a:spLocks noChangeArrowheads="1"/>
              </p:cNvSpPr>
              <p:nvPr/>
            </p:nvSpPr>
            <p:spPr bwMode="auto">
              <a:xfrm>
                <a:off x="201927" y="2957597"/>
                <a:ext cx="94065" cy="2470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50" name="Freeform 249"/>
              <p:cNvSpPr>
                <a:spLocks/>
              </p:cNvSpPr>
              <p:nvPr/>
            </p:nvSpPr>
            <p:spPr bwMode="auto">
              <a:xfrm>
                <a:off x="-61807" y="2843312"/>
                <a:ext cx="232965" cy="210108"/>
              </a:xfrm>
              <a:custGeom>
                <a:avLst/>
                <a:gdLst>
                  <a:gd name="T0" fmla="*/ 56 w 112"/>
                  <a:gd name="T1" fmla="*/ 0 h 101"/>
                  <a:gd name="T2" fmla="*/ 0 w 112"/>
                  <a:gd name="T3" fmla="*/ 55 h 101"/>
                  <a:gd name="T4" fmla="*/ 32 w 112"/>
                  <a:gd name="T5" fmla="*/ 55 h 101"/>
                  <a:gd name="T6" fmla="*/ 3 w 112"/>
                  <a:gd name="T7" fmla="*/ 101 h 101"/>
                  <a:gd name="T8" fmla="*/ 23 w 112"/>
                  <a:gd name="T9" fmla="*/ 101 h 101"/>
                  <a:gd name="T10" fmla="*/ 81 w 112"/>
                  <a:gd name="T11" fmla="*/ 55 h 101"/>
                  <a:gd name="T12" fmla="*/ 112 w 112"/>
                  <a:gd name="T13" fmla="*/ 55 h 101"/>
                  <a:gd name="T14" fmla="*/ 56 w 112"/>
                  <a:gd name="T15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2" h="101">
                    <a:moveTo>
                      <a:pt x="56" y="0"/>
                    </a:moveTo>
                    <a:cubicBezTo>
                      <a:pt x="0" y="55"/>
                      <a:pt x="0" y="55"/>
                      <a:pt x="0" y="55"/>
                    </a:cubicBezTo>
                    <a:cubicBezTo>
                      <a:pt x="32" y="55"/>
                      <a:pt x="32" y="55"/>
                      <a:pt x="32" y="55"/>
                    </a:cubicBezTo>
                    <a:cubicBezTo>
                      <a:pt x="32" y="75"/>
                      <a:pt x="20" y="92"/>
                      <a:pt x="3" y="101"/>
                    </a:cubicBezTo>
                    <a:cubicBezTo>
                      <a:pt x="23" y="101"/>
                      <a:pt x="23" y="101"/>
                      <a:pt x="23" y="101"/>
                    </a:cubicBezTo>
                    <a:cubicBezTo>
                      <a:pt x="65" y="101"/>
                      <a:pt x="81" y="80"/>
                      <a:pt x="81" y="55"/>
                    </a:cubicBezTo>
                    <a:cubicBezTo>
                      <a:pt x="112" y="55"/>
                      <a:pt x="112" y="55"/>
                      <a:pt x="112" y="55"/>
                    </a:cubicBezTo>
                    <a:cubicBezTo>
                      <a:pt x="56" y="0"/>
                      <a:pt x="56" y="0"/>
                      <a:pt x="56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78" name="Rounded Rectangle 177"/>
            <p:cNvSpPr/>
            <p:nvPr/>
          </p:nvSpPr>
          <p:spPr>
            <a:xfrm>
              <a:off x="6733028" y="2330711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79" name="Group 178"/>
            <p:cNvGrpSpPr/>
            <p:nvPr/>
          </p:nvGrpSpPr>
          <p:grpSpPr>
            <a:xfrm>
              <a:off x="6853101" y="2443559"/>
              <a:ext cx="206923" cy="258916"/>
              <a:chOff x="994888" y="2859136"/>
              <a:chExt cx="276042" cy="345492"/>
            </a:xfrm>
          </p:grpSpPr>
          <p:sp>
            <p:nvSpPr>
              <p:cNvPr id="239" name="Freeform 238"/>
              <p:cNvSpPr>
                <a:spLocks noEditPoints="1"/>
              </p:cNvSpPr>
              <p:nvPr/>
            </p:nvSpPr>
            <p:spPr bwMode="auto">
              <a:xfrm>
                <a:off x="994888" y="2859136"/>
                <a:ext cx="276042" cy="345492"/>
              </a:xfrm>
              <a:custGeom>
                <a:avLst/>
                <a:gdLst>
                  <a:gd name="T0" fmla="*/ 16 w 133"/>
                  <a:gd name="T1" fmla="*/ 149 h 166"/>
                  <a:gd name="T2" fmla="*/ 16 w 133"/>
                  <a:gd name="T3" fmla="*/ 97 h 166"/>
                  <a:gd name="T4" fmla="*/ 117 w 133"/>
                  <a:gd name="T5" fmla="*/ 97 h 166"/>
                  <a:gd name="T6" fmla="*/ 117 w 133"/>
                  <a:gd name="T7" fmla="*/ 149 h 166"/>
                  <a:gd name="T8" fmla="*/ 16 w 133"/>
                  <a:gd name="T9" fmla="*/ 149 h 166"/>
                  <a:gd name="T10" fmla="*/ 16 w 133"/>
                  <a:gd name="T11" fmla="*/ 88 h 166"/>
                  <a:gd name="T12" fmla="*/ 16 w 133"/>
                  <a:gd name="T13" fmla="*/ 36 h 166"/>
                  <a:gd name="T14" fmla="*/ 117 w 133"/>
                  <a:gd name="T15" fmla="*/ 36 h 166"/>
                  <a:gd name="T16" fmla="*/ 117 w 133"/>
                  <a:gd name="T17" fmla="*/ 88 h 166"/>
                  <a:gd name="T18" fmla="*/ 16 w 133"/>
                  <a:gd name="T19" fmla="*/ 88 h 166"/>
                  <a:gd name="T20" fmla="*/ 113 w 133"/>
                  <a:gd name="T21" fmla="*/ 0 h 166"/>
                  <a:gd name="T22" fmla="*/ 20 w 133"/>
                  <a:gd name="T23" fmla="*/ 0 h 166"/>
                  <a:gd name="T24" fmla="*/ 19 w 133"/>
                  <a:gd name="T25" fmla="*/ 0 h 166"/>
                  <a:gd name="T26" fmla="*/ 0 w 133"/>
                  <a:gd name="T27" fmla="*/ 19 h 166"/>
                  <a:gd name="T28" fmla="*/ 0 w 133"/>
                  <a:gd name="T29" fmla="*/ 166 h 166"/>
                  <a:gd name="T30" fmla="*/ 133 w 133"/>
                  <a:gd name="T31" fmla="*/ 166 h 166"/>
                  <a:gd name="T32" fmla="*/ 133 w 133"/>
                  <a:gd name="T33" fmla="*/ 19 h 166"/>
                  <a:gd name="T34" fmla="*/ 113 w 133"/>
                  <a:gd name="T35" fmla="*/ 0 h 1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33" h="166">
                    <a:moveTo>
                      <a:pt x="16" y="149"/>
                    </a:moveTo>
                    <a:cubicBezTo>
                      <a:pt x="16" y="97"/>
                      <a:pt x="16" y="97"/>
                      <a:pt x="16" y="97"/>
                    </a:cubicBezTo>
                    <a:cubicBezTo>
                      <a:pt x="117" y="97"/>
                      <a:pt x="117" y="97"/>
                      <a:pt x="117" y="97"/>
                    </a:cubicBezTo>
                    <a:cubicBezTo>
                      <a:pt x="117" y="149"/>
                      <a:pt x="117" y="149"/>
                      <a:pt x="117" y="149"/>
                    </a:cubicBezTo>
                    <a:cubicBezTo>
                      <a:pt x="16" y="149"/>
                      <a:pt x="16" y="149"/>
                      <a:pt x="16" y="149"/>
                    </a:cubicBezTo>
                    <a:moveTo>
                      <a:pt x="16" y="88"/>
                    </a:moveTo>
                    <a:cubicBezTo>
                      <a:pt x="16" y="36"/>
                      <a:pt x="16" y="36"/>
                      <a:pt x="16" y="36"/>
                    </a:cubicBezTo>
                    <a:cubicBezTo>
                      <a:pt x="117" y="36"/>
                      <a:pt x="117" y="36"/>
                      <a:pt x="117" y="36"/>
                    </a:cubicBezTo>
                    <a:cubicBezTo>
                      <a:pt x="117" y="88"/>
                      <a:pt x="117" y="88"/>
                      <a:pt x="117" y="88"/>
                    </a:cubicBezTo>
                    <a:cubicBezTo>
                      <a:pt x="16" y="88"/>
                      <a:pt x="16" y="88"/>
                      <a:pt x="16" y="88"/>
                    </a:cubicBezTo>
                    <a:moveTo>
                      <a:pt x="113" y="0"/>
                    </a:moveTo>
                    <a:cubicBezTo>
                      <a:pt x="20" y="0"/>
                      <a:pt x="20" y="0"/>
                      <a:pt x="20" y="0"/>
                    </a:cubicBezTo>
                    <a:cubicBezTo>
                      <a:pt x="20" y="0"/>
                      <a:pt x="19" y="0"/>
                      <a:pt x="19" y="0"/>
                    </a:cubicBezTo>
                    <a:cubicBezTo>
                      <a:pt x="0" y="19"/>
                      <a:pt x="0" y="19"/>
                      <a:pt x="0" y="19"/>
                    </a:cubicBezTo>
                    <a:cubicBezTo>
                      <a:pt x="0" y="166"/>
                      <a:pt x="0" y="166"/>
                      <a:pt x="0" y="166"/>
                    </a:cubicBezTo>
                    <a:cubicBezTo>
                      <a:pt x="133" y="166"/>
                      <a:pt x="133" y="166"/>
                      <a:pt x="133" y="166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0" name="Rectangle 239"/>
              <p:cNvSpPr>
                <a:spLocks noChangeArrowheads="1"/>
              </p:cNvSpPr>
              <p:nvPr/>
            </p:nvSpPr>
            <p:spPr bwMode="auto">
              <a:xfrm>
                <a:off x="1109173" y="2968147"/>
                <a:ext cx="47472" cy="2022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1" name="Rectangle 240"/>
              <p:cNvSpPr>
                <a:spLocks noChangeArrowheads="1"/>
              </p:cNvSpPr>
              <p:nvPr/>
            </p:nvSpPr>
            <p:spPr bwMode="auto">
              <a:xfrm>
                <a:off x="1109173" y="2968147"/>
                <a:ext cx="47472" cy="20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2" name="Rectangle 241"/>
              <p:cNvSpPr>
                <a:spLocks noChangeArrowheads="1"/>
              </p:cNvSpPr>
              <p:nvPr/>
            </p:nvSpPr>
            <p:spPr bwMode="auto">
              <a:xfrm>
                <a:off x="1109173" y="3096497"/>
                <a:ext cx="47472" cy="18461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43" name="Rectangle 242"/>
              <p:cNvSpPr>
                <a:spLocks noChangeArrowheads="1"/>
              </p:cNvSpPr>
              <p:nvPr/>
            </p:nvSpPr>
            <p:spPr bwMode="auto">
              <a:xfrm>
                <a:off x="1109173" y="3096497"/>
                <a:ext cx="47472" cy="184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80" name="Rounded Rectangle 179"/>
            <p:cNvSpPr/>
            <p:nvPr/>
          </p:nvSpPr>
          <p:spPr>
            <a:xfrm>
              <a:off x="7006285" y="2595339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81" name="Group 180"/>
            <p:cNvGrpSpPr/>
            <p:nvPr/>
          </p:nvGrpSpPr>
          <p:grpSpPr>
            <a:xfrm>
              <a:off x="7089780" y="2700595"/>
              <a:ext cx="274141" cy="252328"/>
              <a:chOff x="1963673" y="2872323"/>
              <a:chExt cx="365712" cy="336701"/>
            </a:xfrm>
          </p:grpSpPr>
          <p:sp>
            <p:nvSpPr>
              <p:cNvPr id="231" name="Freeform 230"/>
              <p:cNvSpPr>
                <a:spLocks noEditPoints="1"/>
              </p:cNvSpPr>
              <p:nvPr/>
            </p:nvSpPr>
            <p:spPr bwMode="auto">
              <a:xfrm>
                <a:off x="1963673" y="2872323"/>
                <a:ext cx="365712" cy="336701"/>
              </a:xfrm>
              <a:custGeom>
                <a:avLst/>
                <a:gdLst>
                  <a:gd name="T0" fmla="*/ 61 w 416"/>
                  <a:gd name="T1" fmla="*/ 267 h 383"/>
                  <a:gd name="T2" fmla="*/ 61 w 416"/>
                  <a:gd name="T3" fmla="*/ 61 h 383"/>
                  <a:gd name="T4" fmla="*/ 355 w 416"/>
                  <a:gd name="T5" fmla="*/ 61 h 383"/>
                  <a:gd name="T6" fmla="*/ 355 w 416"/>
                  <a:gd name="T7" fmla="*/ 267 h 383"/>
                  <a:gd name="T8" fmla="*/ 61 w 416"/>
                  <a:gd name="T9" fmla="*/ 267 h 383"/>
                  <a:gd name="T10" fmla="*/ 416 w 416"/>
                  <a:gd name="T11" fmla="*/ 0 h 383"/>
                  <a:gd name="T12" fmla="*/ 0 w 416"/>
                  <a:gd name="T13" fmla="*/ 0 h 383"/>
                  <a:gd name="T14" fmla="*/ 0 w 416"/>
                  <a:gd name="T15" fmla="*/ 61 h 383"/>
                  <a:gd name="T16" fmla="*/ 24 w 416"/>
                  <a:gd name="T17" fmla="*/ 61 h 383"/>
                  <a:gd name="T18" fmla="*/ 24 w 416"/>
                  <a:gd name="T19" fmla="*/ 307 h 383"/>
                  <a:gd name="T20" fmla="*/ 177 w 416"/>
                  <a:gd name="T21" fmla="*/ 307 h 383"/>
                  <a:gd name="T22" fmla="*/ 99 w 416"/>
                  <a:gd name="T23" fmla="*/ 383 h 383"/>
                  <a:gd name="T24" fmla="*/ 132 w 416"/>
                  <a:gd name="T25" fmla="*/ 383 h 383"/>
                  <a:gd name="T26" fmla="*/ 206 w 416"/>
                  <a:gd name="T27" fmla="*/ 310 h 383"/>
                  <a:gd name="T28" fmla="*/ 281 w 416"/>
                  <a:gd name="T29" fmla="*/ 383 h 383"/>
                  <a:gd name="T30" fmla="*/ 314 w 416"/>
                  <a:gd name="T31" fmla="*/ 383 h 383"/>
                  <a:gd name="T32" fmla="*/ 236 w 416"/>
                  <a:gd name="T33" fmla="*/ 307 h 383"/>
                  <a:gd name="T34" fmla="*/ 393 w 416"/>
                  <a:gd name="T35" fmla="*/ 307 h 383"/>
                  <a:gd name="T36" fmla="*/ 393 w 416"/>
                  <a:gd name="T37" fmla="*/ 61 h 383"/>
                  <a:gd name="T38" fmla="*/ 416 w 416"/>
                  <a:gd name="T39" fmla="*/ 61 h 383"/>
                  <a:gd name="T40" fmla="*/ 416 w 416"/>
                  <a:gd name="T4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6" h="383">
                    <a:moveTo>
                      <a:pt x="61" y="267"/>
                    </a:moveTo>
                    <a:lnTo>
                      <a:pt x="61" y="61"/>
                    </a:lnTo>
                    <a:lnTo>
                      <a:pt x="355" y="61"/>
                    </a:lnTo>
                    <a:lnTo>
                      <a:pt x="355" y="267"/>
                    </a:lnTo>
                    <a:lnTo>
                      <a:pt x="61" y="267"/>
                    </a:lnTo>
                    <a:close/>
                    <a:moveTo>
                      <a:pt x="41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24" y="61"/>
                    </a:lnTo>
                    <a:lnTo>
                      <a:pt x="24" y="307"/>
                    </a:lnTo>
                    <a:lnTo>
                      <a:pt x="177" y="307"/>
                    </a:lnTo>
                    <a:lnTo>
                      <a:pt x="99" y="383"/>
                    </a:lnTo>
                    <a:lnTo>
                      <a:pt x="132" y="383"/>
                    </a:lnTo>
                    <a:lnTo>
                      <a:pt x="206" y="310"/>
                    </a:lnTo>
                    <a:lnTo>
                      <a:pt x="281" y="383"/>
                    </a:lnTo>
                    <a:lnTo>
                      <a:pt x="314" y="383"/>
                    </a:lnTo>
                    <a:lnTo>
                      <a:pt x="236" y="307"/>
                    </a:lnTo>
                    <a:lnTo>
                      <a:pt x="393" y="307"/>
                    </a:lnTo>
                    <a:lnTo>
                      <a:pt x="393" y="61"/>
                    </a:lnTo>
                    <a:lnTo>
                      <a:pt x="416" y="61"/>
                    </a:lnTo>
                    <a:lnTo>
                      <a:pt x="41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2" name="Freeform 231"/>
              <p:cNvSpPr>
                <a:spLocks noEditPoints="1"/>
              </p:cNvSpPr>
              <p:nvPr/>
            </p:nvSpPr>
            <p:spPr bwMode="auto">
              <a:xfrm>
                <a:off x="1963673" y="2872323"/>
                <a:ext cx="365712" cy="336701"/>
              </a:xfrm>
              <a:custGeom>
                <a:avLst/>
                <a:gdLst>
                  <a:gd name="T0" fmla="*/ 61 w 416"/>
                  <a:gd name="T1" fmla="*/ 267 h 383"/>
                  <a:gd name="T2" fmla="*/ 61 w 416"/>
                  <a:gd name="T3" fmla="*/ 61 h 383"/>
                  <a:gd name="T4" fmla="*/ 355 w 416"/>
                  <a:gd name="T5" fmla="*/ 61 h 383"/>
                  <a:gd name="T6" fmla="*/ 355 w 416"/>
                  <a:gd name="T7" fmla="*/ 267 h 383"/>
                  <a:gd name="T8" fmla="*/ 61 w 416"/>
                  <a:gd name="T9" fmla="*/ 267 h 383"/>
                  <a:gd name="T10" fmla="*/ 416 w 416"/>
                  <a:gd name="T11" fmla="*/ 0 h 383"/>
                  <a:gd name="T12" fmla="*/ 0 w 416"/>
                  <a:gd name="T13" fmla="*/ 0 h 383"/>
                  <a:gd name="T14" fmla="*/ 0 w 416"/>
                  <a:gd name="T15" fmla="*/ 61 h 383"/>
                  <a:gd name="T16" fmla="*/ 24 w 416"/>
                  <a:gd name="T17" fmla="*/ 61 h 383"/>
                  <a:gd name="T18" fmla="*/ 24 w 416"/>
                  <a:gd name="T19" fmla="*/ 307 h 383"/>
                  <a:gd name="T20" fmla="*/ 177 w 416"/>
                  <a:gd name="T21" fmla="*/ 307 h 383"/>
                  <a:gd name="T22" fmla="*/ 99 w 416"/>
                  <a:gd name="T23" fmla="*/ 383 h 383"/>
                  <a:gd name="T24" fmla="*/ 132 w 416"/>
                  <a:gd name="T25" fmla="*/ 383 h 383"/>
                  <a:gd name="T26" fmla="*/ 206 w 416"/>
                  <a:gd name="T27" fmla="*/ 310 h 383"/>
                  <a:gd name="T28" fmla="*/ 281 w 416"/>
                  <a:gd name="T29" fmla="*/ 383 h 383"/>
                  <a:gd name="T30" fmla="*/ 314 w 416"/>
                  <a:gd name="T31" fmla="*/ 383 h 383"/>
                  <a:gd name="T32" fmla="*/ 236 w 416"/>
                  <a:gd name="T33" fmla="*/ 307 h 383"/>
                  <a:gd name="T34" fmla="*/ 393 w 416"/>
                  <a:gd name="T35" fmla="*/ 307 h 383"/>
                  <a:gd name="T36" fmla="*/ 393 w 416"/>
                  <a:gd name="T37" fmla="*/ 61 h 383"/>
                  <a:gd name="T38" fmla="*/ 416 w 416"/>
                  <a:gd name="T39" fmla="*/ 61 h 383"/>
                  <a:gd name="T40" fmla="*/ 416 w 416"/>
                  <a:gd name="T41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416" h="383">
                    <a:moveTo>
                      <a:pt x="61" y="267"/>
                    </a:moveTo>
                    <a:lnTo>
                      <a:pt x="61" y="61"/>
                    </a:lnTo>
                    <a:lnTo>
                      <a:pt x="355" y="61"/>
                    </a:lnTo>
                    <a:lnTo>
                      <a:pt x="355" y="267"/>
                    </a:lnTo>
                    <a:lnTo>
                      <a:pt x="61" y="267"/>
                    </a:lnTo>
                    <a:moveTo>
                      <a:pt x="416" y="0"/>
                    </a:moveTo>
                    <a:lnTo>
                      <a:pt x="0" y="0"/>
                    </a:lnTo>
                    <a:lnTo>
                      <a:pt x="0" y="61"/>
                    </a:lnTo>
                    <a:lnTo>
                      <a:pt x="24" y="61"/>
                    </a:lnTo>
                    <a:lnTo>
                      <a:pt x="24" y="307"/>
                    </a:lnTo>
                    <a:lnTo>
                      <a:pt x="177" y="307"/>
                    </a:lnTo>
                    <a:lnTo>
                      <a:pt x="99" y="383"/>
                    </a:lnTo>
                    <a:lnTo>
                      <a:pt x="132" y="383"/>
                    </a:lnTo>
                    <a:lnTo>
                      <a:pt x="206" y="310"/>
                    </a:lnTo>
                    <a:lnTo>
                      <a:pt x="281" y="383"/>
                    </a:lnTo>
                    <a:lnTo>
                      <a:pt x="314" y="383"/>
                    </a:lnTo>
                    <a:lnTo>
                      <a:pt x="236" y="307"/>
                    </a:lnTo>
                    <a:lnTo>
                      <a:pt x="393" y="307"/>
                    </a:lnTo>
                    <a:lnTo>
                      <a:pt x="393" y="61"/>
                    </a:lnTo>
                    <a:lnTo>
                      <a:pt x="416" y="61"/>
                    </a:lnTo>
                    <a:lnTo>
                      <a:pt x="41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3" name="Rectangle 232"/>
              <p:cNvSpPr>
                <a:spLocks noChangeArrowheads="1"/>
              </p:cNvSpPr>
              <p:nvPr/>
            </p:nvSpPr>
            <p:spPr bwMode="auto">
              <a:xfrm>
                <a:off x="2053342" y="3053421"/>
                <a:ext cx="45714" cy="263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4" name="Rectangle 233"/>
              <p:cNvSpPr>
                <a:spLocks noChangeArrowheads="1"/>
              </p:cNvSpPr>
              <p:nvPr/>
            </p:nvSpPr>
            <p:spPr bwMode="auto">
              <a:xfrm>
                <a:off x="2053342" y="3053421"/>
                <a:ext cx="45714" cy="2637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5" name="Rectangle 234"/>
              <p:cNvSpPr>
                <a:spLocks noChangeArrowheads="1"/>
              </p:cNvSpPr>
              <p:nvPr/>
            </p:nvSpPr>
            <p:spPr bwMode="auto">
              <a:xfrm>
                <a:off x="2119276" y="3020014"/>
                <a:ext cx="48351" cy="59780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6" name="Rectangle 235"/>
              <p:cNvSpPr>
                <a:spLocks noChangeArrowheads="1"/>
              </p:cNvSpPr>
              <p:nvPr/>
            </p:nvSpPr>
            <p:spPr bwMode="auto">
              <a:xfrm>
                <a:off x="2119276" y="3020014"/>
                <a:ext cx="48351" cy="597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7" name="Rectangle 236"/>
              <p:cNvSpPr>
                <a:spLocks noChangeArrowheads="1"/>
              </p:cNvSpPr>
              <p:nvPr/>
            </p:nvSpPr>
            <p:spPr bwMode="auto">
              <a:xfrm>
                <a:off x="2187847" y="2965509"/>
                <a:ext cx="45714" cy="1142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8" name="Rectangle 237"/>
              <p:cNvSpPr>
                <a:spLocks noChangeArrowheads="1"/>
              </p:cNvSpPr>
              <p:nvPr/>
            </p:nvSpPr>
            <p:spPr bwMode="auto">
              <a:xfrm>
                <a:off x="2187847" y="2965509"/>
                <a:ext cx="45714" cy="11428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82" name="Rounded Rectangle 181"/>
            <p:cNvSpPr/>
            <p:nvPr/>
          </p:nvSpPr>
          <p:spPr>
            <a:xfrm>
              <a:off x="5544075" y="2503219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83" name="Group 182"/>
            <p:cNvGrpSpPr/>
            <p:nvPr/>
          </p:nvGrpSpPr>
          <p:grpSpPr>
            <a:xfrm>
              <a:off x="5628982" y="2618955"/>
              <a:ext cx="278754" cy="252328"/>
              <a:chOff x="1581786" y="1328240"/>
              <a:chExt cx="371866" cy="336701"/>
            </a:xfrm>
          </p:grpSpPr>
          <p:sp>
            <p:nvSpPr>
              <p:cNvPr id="227" name="Freeform 226"/>
              <p:cNvSpPr>
                <a:spLocks/>
              </p:cNvSpPr>
              <p:nvPr/>
            </p:nvSpPr>
            <p:spPr bwMode="auto">
              <a:xfrm>
                <a:off x="1581786" y="1328240"/>
                <a:ext cx="174065" cy="336701"/>
              </a:xfrm>
              <a:custGeom>
                <a:avLst/>
                <a:gdLst>
                  <a:gd name="T0" fmla="*/ 172 w 198"/>
                  <a:gd name="T1" fmla="*/ 0 h 383"/>
                  <a:gd name="T2" fmla="*/ 0 w 198"/>
                  <a:gd name="T3" fmla="*/ 0 h 383"/>
                  <a:gd name="T4" fmla="*/ 0 w 198"/>
                  <a:gd name="T5" fmla="*/ 172 h 383"/>
                  <a:gd name="T6" fmla="*/ 52 w 198"/>
                  <a:gd name="T7" fmla="*/ 120 h 383"/>
                  <a:gd name="T8" fmla="*/ 153 w 198"/>
                  <a:gd name="T9" fmla="*/ 222 h 383"/>
                  <a:gd name="T10" fmla="*/ 153 w 198"/>
                  <a:gd name="T11" fmla="*/ 383 h 383"/>
                  <a:gd name="T12" fmla="*/ 198 w 198"/>
                  <a:gd name="T13" fmla="*/ 383 h 383"/>
                  <a:gd name="T14" fmla="*/ 198 w 198"/>
                  <a:gd name="T15" fmla="*/ 125 h 383"/>
                  <a:gd name="T16" fmla="*/ 123 w 198"/>
                  <a:gd name="T17" fmla="*/ 49 h 383"/>
                  <a:gd name="T18" fmla="*/ 172 w 198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383">
                    <a:moveTo>
                      <a:pt x="172" y="0"/>
                    </a:moveTo>
                    <a:lnTo>
                      <a:pt x="0" y="0"/>
                    </a:lnTo>
                    <a:lnTo>
                      <a:pt x="0" y="172"/>
                    </a:lnTo>
                    <a:lnTo>
                      <a:pt x="52" y="120"/>
                    </a:lnTo>
                    <a:lnTo>
                      <a:pt x="153" y="222"/>
                    </a:lnTo>
                    <a:lnTo>
                      <a:pt x="153" y="383"/>
                    </a:lnTo>
                    <a:lnTo>
                      <a:pt x="198" y="383"/>
                    </a:lnTo>
                    <a:lnTo>
                      <a:pt x="198" y="125"/>
                    </a:lnTo>
                    <a:lnTo>
                      <a:pt x="123" y="49"/>
                    </a:ln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28" name="Freeform 227"/>
              <p:cNvSpPr>
                <a:spLocks/>
              </p:cNvSpPr>
              <p:nvPr/>
            </p:nvSpPr>
            <p:spPr bwMode="auto">
              <a:xfrm>
                <a:off x="1581786" y="1328240"/>
                <a:ext cx="174065" cy="336701"/>
              </a:xfrm>
              <a:custGeom>
                <a:avLst/>
                <a:gdLst>
                  <a:gd name="T0" fmla="*/ 172 w 198"/>
                  <a:gd name="T1" fmla="*/ 0 h 383"/>
                  <a:gd name="T2" fmla="*/ 0 w 198"/>
                  <a:gd name="T3" fmla="*/ 0 h 383"/>
                  <a:gd name="T4" fmla="*/ 0 w 198"/>
                  <a:gd name="T5" fmla="*/ 172 h 383"/>
                  <a:gd name="T6" fmla="*/ 52 w 198"/>
                  <a:gd name="T7" fmla="*/ 120 h 383"/>
                  <a:gd name="T8" fmla="*/ 153 w 198"/>
                  <a:gd name="T9" fmla="*/ 222 h 383"/>
                  <a:gd name="T10" fmla="*/ 153 w 198"/>
                  <a:gd name="T11" fmla="*/ 383 h 383"/>
                  <a:gd name="T12" fmla="*/ 198 w 198"/>
                  <a:gd name="T13" fmla="*/ 383 h 383"/>
                  <a:gd name="T14" fmla="*/ 198 w 198"/>
                  <a:gd name="T15" fmla="*/ 125 h 383"/>
                  <a:gd name="T16" fmla="*/ 123 w 198"/>
                  <a:gd name="T17" fmla="*/ 49 h 383"/>
                  <a:gd name="T18" fmla="*/ 172 w 198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98" h="383">
                    <a:moveTo>
                      <a:pt x="172" y="0"/>
                    </a:moveTo>
                    <a:lnTo>
                      <a:pt x="0" y="0"/>
                    </a:lnTo>
                    <a:lnTo>
                      <a:pt x="0" y="172"/>
                    </a:lnTo>
                    <a:lnTo>
                      <a:pt x="52" y="120"/>
                    </a:lnTo>
                    <a:lnTo>
                      <a:pt x="153" y="222"/>
                    </a:lnTo>
                    <a:lnTo>
                      <a:pt x="153" y="383"/>
                    </a:lnTo>
                    <a:lnTo>
                      <a:pt x="198" y="383"/>
                    </a:lnTo>
                    <a:lnTo>
                      <a:pt x="198" y="125"/>
                    </a:lnTo>
                    <a:lnTo>
                      <a:pt x="123" y="49"/>
                    </a:lnTo>
                    <a:lnTo>
                      <a:pt x="172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29" name="Freeform 228"/>
              <p:cNvSpPr>
                <a:spLocks/>
              </p:cNvSpPr>
              <p:nvPr/>
            </p:nvSpPr>
            <p:spPr bwMode="auto">
              <a:xfrm>
                <a:off x="1776950" y="1328240"/>
                <a:ext cx="176702" cy="336701"/>
              </a:xfrm>
              <a:custGeom>
                <a:avLst/>
                <a:gdLst>
                  <a:gd name="T0" fmla="*/ 201 w 201"/>
                  <a:gd name="T1" fmla="*/ 0 h 383"/>
                  <a:gd name="T2" fmla="*/ 26 w 201"/>
                  <a:gd name="T3" fmla="*/ 0 h 383"/>
                  <a:gd name="T4" fmla="*/ 76 w 201"/>
                  <a:gd name="T5" fmla="*/ 49 h 383"/>
                  <a:gd name="T6" fmla="*/ 0 w 201"/>
                  <a:gd name="T7" fmla="*/ 125 h 383"/>
                  <a:gd name="T8" fmla="*/ 0 w 201"/>
                  <a:gd name="T9" fmla="*/ 383 h 383"/>
                  <a:gd name="T10" fmla="*/ 47 w 201"/>
                  <a:gd name="T11" fmla="*/ 383 h 383"/>
                  <a:gd name="T12" fmla="*/ 47 w 201"/>
                  <a:gd name="T13" fmla="*/ 222 h 383"/>
                  <a:gd name="T14" fmla="*/ 147 w 201"/>
                  <a:gd name="T15" fmla="*/ 120 h 383"/>
                  <a:gd name="T16" fmla="*/ 201 w 201"/>
                  <a:gd name="T17" fmla="*/ 172 h 383"/>
                  <a:gd name="T18" fmla="*/ 201 w 201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383">
                    <a:moveTo>
                      <a:pt x="201" y="0"/>
                    </a:moveTo>
                    <a:lnTo>
                      <a:pt x="26" y="0"/>
                    </a:lnTo>
                    <a:lnTo>
                      <a:pt x="76" y="49"/>
                    </a:lnTo>
                    <a:lnTo>
                      <a:pt x="0" y="125"/>
                    </a:lnTo>
                    <a:lnTo>
                      <a:pt x="0" y="383"/>
                    </a:lnTo>
                    <a:lnTo>
                      <a:pt x="47" y="383"/>
                    </a:lnTo>
                    <a:lnTo>
                      <a:pt x="47" y="222"/>
                    </a:lnTo>
                    <a:lnTo>
                      <a:pt x="147" y="120"/>
                    </a:lnTo>
                    <a:lnTo>
                      <a:pt x="201" y="172"/>
                    </a:lnTo>
                    <a:lnTo>
                      <a:pt x="201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30" name="Freeform 229"/>
              <p:cNvSpPr>
                <a:spLocks/>
              </p:cNvSpPr>
              <p:nvPr/>
            </p:nvSpPr>
            <p:spPr bwMode="auto">
              <a:xfrm>
                <a:off x="1776950" y="1328240"/>
                <a:ext cx="176702" cy="336701"/>
              </a:xfrm>
              <a:custGeom>
                <a:avLst/>
                <a:gdLst>
                  <a:gd name="T0" fmla="*/ 201 w 201"/>
                  <a:gd name="T1" fmla="*/ 0 h 383"/>
                  <a:gd name="T2" fmla="*/ 26 w 201"/>
                  <a:gd name="T3" fmla="*/ 0 h 383"/>
                  <a:gd name="T4" fmla="*/ 76 w 201"/>
                  <a:gd name="T5" fmla="*/ 49 h 383"/>
                  <a:gd name="T6" fmla="*/ 0 w 201"/>
                  <a:gd name="T7" fmla="*/ 125 h 383"/>
                  <a:gd name="T8" fmla="*/ 0 w 201"/>
                  <a:gd name="T9" fmla="*/ 383 h 383"/>
                  <a:gd name="T10" fmla="*/ 47 w 201"/>
                  <a:gd name="T11" fmla="*/ 383 h 383"/>
                  <a:gd name="T12" fmla="*/ 47 w 201"/>
                  <a:gd name="T13" fmla="*/ 222 h 383"/>
                  <a:gd name="T14" fmla="*/ 147 w 201"/>
                  <a:gd name="T15" fmla="*/ 120 h 383"/>
                  <a:gd name="T16" fmla="*/ 201 w 201"/>
                  <a:gd name="T17" fmla="*/ 172 h 383"/>
                  <a:gd name="T18" fmla="*/ 201 w 201"/>
                  <a:gd name="T19" fmla="*/ 0 h 3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01" h="383">
                    <a:moveTo>
                      <a:pt x="201" y="0"/>
                    </a:moveTo>
                    <a:lnTo>
                      <a:pt x="26" y="0"/>
                    </a:lnTo>
                    <a:lnTo>
                      <a:pt x="76" y="49"/>
                    </a:lnTo>
                    <a:lnTo>
                      <a:pt x="0" y="125"/>
                    </a:lnTo>
                    <a:lnTo>
                      <a:pt x="0" y="383"/>
                    </a:lnTo>
                    <a:lnTo>
                      <a:pt x="47" y="383"/>
                    </a:lnTo>
                    <a:lnTo>
                      <a:pt x="47" y="222"/>
                    </a:lnTo>
                    <a:lnTo>
                      <a:pt x="147" y="120"/>
                    </a:lnTo>
                    <a:lnTo>
                      <a:pt x="201" y="172"/>
                    </a:lnTo>
                    <a:lnTo>
                      <a:pt x="201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84" name="Rounded Rectangle 183"/>
            <p:cNvSpPr/>
            <p:nvPr/>
          </p:nvSpPr>
          <p:spPr>
            <a:xfrm>
              <a:off x="5214691" y="2657398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85" name="Group 184"/>
            <p:cNvGrpSpPr/>
            <p:nvPr/>
          </p:nvGrpSpPr>
          <p:grpSpPr>
            <a:xfrm>
              <a:off x="5306420" y="2751582"/>
              <a:ext cx="253053" cy="247716"/>
              <a:chOff x="1977738" y="1842880"/>
              <a:chExt cx="337580" cy="330547"/>
            </a:xfrm>
          </p:grpSpPr>
          <p:sp>
            <p:nvSpPr>
              <p:cNvPr id="225" name="Freeform 224"/>
              <p:cNvSpPr>
                <a:spLocks noEditPoints="1"/>
              </p:cNvSpPr>
              <p:nvPr/>
            </p:nvSpPr>
            <p:spPr bwMode="auto">
              <a:xfrm>
                <a:off x="1977738" y="1842880"/>
                <a:ext cx="337580" cy="222416"/>
              </a:xfrm>
              <a:custGeom>
                <a:avLst/>
                <a:gdLst>
                  <a:gd name="T0" fmla="*/ 58 w 162"/>
                  <a:gd name="T1" fmla="*/ 36 h 107"/>
                  <a:gd name="T2" fmla="*/ 58 w 162"/>
                  <a:gd name="T3" fmla="*/ 16 h 107"/>
                  <a:gd name="T4" fmla="*/ 104 w 162"/>
                  <a:gd name="T5" fmla="*/ 16 h 107"/>
                  <a:gd name="T6" fmla="*/ 104 w 162"/>
                  <a:gd name="T7" fmla="*/ 36 h 107"/>
                  <a:gd name="T8" fmla="*/ 58 w 162"/>
                  <a:gd name="T9" fmla="*/ 36 h 107"/>
                  <a:gd name="T10" fmla="*/ 104 w 162"/>
                  <a:gd name="T11" fmla="*/ 0 h 107"/>
                  <a:gd name="T12" fmla="*/ 58 w 162"/>
                  <a:gd name="T13" fmla="*/ 0 h 107"/>
                  <a:gd name="T14" fmla="*/ 42 w 162"/>
                  <a:gd name="T15" fmla="*/ 16 h 107"/>
                  <a:gd name="T16" fmla="*/ 42 w 162"/>
                  <a:gd name="T17" fmla="*/ 36 h 107"/>
                  <a:gd name="T18" fmla="*/ 0 w 162"/>
                  <a:gd name="T19" fmla="*/ 36 h 107"/>
                  <a:gd name="T20" fmla="*/ 0 w 162"/>
                  <a:gd name="T21" fmla="*/ 107 h 107"/>
                  <a:gd name="T22" fmla="*/ 29 w 162"/>
                  <a:gd name="T23" fmla="*/ 107 h 107"/>
                  <a:gd name="T24" fmla="*/ 29 w 162"/>
                  <a:gd name="T25" fmla="*/ 98 h 107"/>
                  <a:gd name="T26" fmla="*/ 58 w 162"/>
                  <a:gd name="T27" fmla="*/ 98 h 107"/>
                  <a:gd name="T28" fmla="*/ 58 w 162"/>
                  <a:gd name="T29" fmla="*/ 107 h 107"/>
                  <a:gd name="T30" fmla="*/ 104 w 162"/>
                  <a:gd name="T31" fmla="*/ 107 h 107"/>
                  <a:gd name="T32" fmla="*/ 104 w 162"/>
                  <a:gd name="T33" fmla="*/ 98 h 107"/>
                  <a:gd name="T34" fmla="*/ 133 w 162"/>
                  <a:gd name="T35" fmla="*/ 98 h 107"/>
                  <a:gd name="T36" fmla="*/ 133 w 162"/>
                  <a:gd name="T37" fmla="*/ 107 h 107"/>
                  <a:gd name="T38" fmla="*/ 162 w 162"/>
                  <a:gd name="T39" fmla="*/ 107 h 107"/>
                  <a:gd name="T40" fmla="*/ 162 w 162"/>
                  <a:gd name="T41" fmla="*/ 36 h 107"/>
                  <a:gd name="T42" fmla="*/ 120 w 162"/>
                  <a:gd name="T43" fmla="*/ 36 h 107"/>
                  <a:gd name="T44" fmla="*/ 120 w 162"/>
                  <a:gd name="T45" fmla="*/ 16 h 107"/>
                  <a:gd name="T46" fmla="*/ 104 w 162"/>
                  <a:gd name="T47" fmla="*/ 0 h 1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62" h="107">
                    <a:moveTo>
                      <a:pt x="58" y="36"/>
                    </a:moveTo>
                    <a:cubicBezTo>
                      <a:pt x="58" y="16"/>
                      <a:pt x="58" y="16"/>
                      <a:pt x="58" y="16"/>
                    </a:cubicBezTo>
                    <a:cubicBezTo>
                      <a:pt x="104" y="16"/>
                      <a:pt x="104" y="16"/>
                      <a:pt x="104" y="16"/>
                    </a:cubicBezTo>
                    <a:cubicBezTo>
                      <a:pt x="104" y="36"/>
                      <a:pt x="104" y="36"/>
                      <a:pt x="104" y="36"/>
                    </a:cubicBezTo>
                    <a:cubicBezTo>
                      <a:pt x="58" y="36"/>
                      <a:pt x="58" y="36"/>
                      <a:pt x="58" y="36"/>
                    </a:cubicBezTo>
                    <a:moveTo>
                      <a:pt x="104" y="0"/>
                    </a:moveTo>
                    <a:cubicBezTo>
                      <a:pt x="58" y="0"/>
                      <a:pt x="58" y="0"/>
                      <a:pt x="58" y="0"/>
                    </a:cubicBezTo>
                    <a:cubicBezTo>
                      <a:pt x="49" y="0"/>
                      <a:pt x="42" y="7"/>
                      <a:pt x="42" y="16"/>
                    </a:cubicBezTo>
                    <a:cubicBezTo>
                      <a:pt x="42" y="36"/>
                      <a:pt x="42" y="36"/>
                      <a:pt x="42" y="36"/>
                    </a:cubicBezTo>
                    <a:cubicBezTo>
                      <a:pt x="0" y="36"/>
                      <a:pt x="0" y="36"/>
                      <a:pt x="0" y="36"/>
                    </a:cubicBezTo>
                    <a:cubicBezTo>
                      <a:pt x="0" y="107"/>
                      <a:pt x="0" y="107"/>
                      <a:pt x="0" y="107"/>
                    </a:cubicBezTo>
                    <a:cubicBezTo>
                      <a:pt x="29" y="107"/>
                      <a:pt x="29" y="107"/>
                      <a:pt x="29" y="107"/>
                    </a:cubicBezTo>
                    <a:cubicBezTo>
                      <a:pt x="29" y="98"/>
                      <a:pt x="29" y="98"/>
                      <a:pt x="29" y="98"/>
                    </a:cubicBezTo>
                    <a:cubicBezTo>
                      <a:pt x="58" y="98"/>
                      <a:pt x="58" y="98"/>
                      <a:pt x="58" y="98"/>
                    </a:cubicBezTo>
                    <a:cubicBezTo>
                      <a:pt x="58" y="107"/>
                      <a:pt x="58" y="107"/>
                      <a:pt x="58" y="107"/>
                    </a:cubicBezTo>
                    <a:cubicBezTo>
                      <a:pt x="104" y="107"/>
                      <a:pt x="104" y="107"/>
                      <a:pt x="104" y="107"/>
                    </a:cubicBezTo>
                    <a:cubicBezTo>
                      <a:pt x="104" y="98"/>
                      <a:pt x="104" y="98"/>
                      <a:pt x="104" y="98"/>
                    </a:cubicBezTo>
                    <a:cubicBezTo>
                      <a:pt x="133" y="98"/>
                      <a:pt x="133" y="98"/>
                      <a:pt x="133" y="98"/>
                    </a:cubicBezTo>
                    <a:cubicBezTo>
                      <a:pt x="133" y="107"/>
                      <a:pt x="133" y="107"/>
                      <a:pt x="133" y="107"/>
                    </a:cubicBezTo>
                    <a:cubicBezTo>
                      <a:pt x="162" y="107"/>
                      <a:pt x="162" y="107"/>
                      <a:pt x="162" y="107"/>
                    </a:cubicBezTo>
                    <a:cubicBezTo>
                      <a:pt x="162" y="36"/>
                      <a:pt x="162" y="36"/>
                      <a:pt x="162" y="36"/>
                    </a:cubicBezTo>
                    <a:cubicBezTo>
                      <a:pt x="120" y="36"/>
                      <a:pt x="120" y="36"/>
                      <a:pt x="120" y="36"/>
                    </a:cubicBezTo>
                    <a:cubicBezTo>
                      <a:pt x="120" y="16"/>
                      <a:pt x="120" y="16"/>
                      <a:pt x="120" y="16"/>
                    </a:cubicBezTo>
                    <a:cubicBezTo>
                      <a:pt x="120" y="7"/>
                      <a:pt x="113" y="0"/>
                      <a:pt x="10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26" name="Freeform 225"/>
              <p:cNvSpPr>
                <a:spLocks/>
              </p:cNvSpPr>
              <p:nvPr/>
            </p:nvSpPr>
            <p:spPr bwMode="auto">
              <a:xfrm>
                <a:off x="1977738" y="2085516"/>
                <a:ext cx="337580" cy="87911"/>
              </a:xfrm>
              <a:custGeom>
                <a:avLst/>
                <a:gdLst>
                  <a:gd name="T0" fmla="*/ 162 w 162"/>
                  <a:gd name="T1" fmla="*/ 0 h 42"/>
                  <a:gd name="T2" fmla="*/ 133 w 162"/>
                  <a:gd name="T3" fmla="*/ 0 h 42"/>
                  <a:gd name="T4" fmla="*/ 133 w 162"/>
                  <a:gd name="T5" fmla="*/ 2 h 42"/>
                  <a:gd name="T6" fmla="*/ 119 w 162"/>
                  <a:gd name="T7" fmla="*/ 16 h 42"/>
                  <a:gd name="T8" fmla="*/ 104 w 162"/>
                  <a:gd name="T9" fmla="*/ 2 h 42"/>
                  <a:gd name="T10" fmla="*/ 104 w 162"/>
                  <a:gd name="T11" fmla="*/ 0 h 42"/>
                  <a:gd name="T12" fmla="*/ 58 w 162"/>
                  <a:gd name="T13" fmla="*/ 0 h 42"/>
                  <a:gd name="T14" fmla="*/ 58 w 162"/>
                  <a:gd name="T15" fmla="*/ 2 h 42"/>
                  <a:gd name="T16" fmla="*/ 44 w 162"/>
                  <a:gd name="T17" fmla="*/ 16 h 42"/>
                  <a:gd name="T18" fmla="*/ 29 w 162"/>
                  <a:gd name="T19" fmla="*/ 2 h 42"/>
                  <a:gd name="T20" fmla="*/ 29 w 162"/>
                  <a:gd name="T21" fmla="*/ 0 h 42"/>
                  <a:gd name="T22" fmla="*/ 0 w 162"/>
                  <a:gd name="T23" fmla="*/ 0 h 42"/>
                  <a:gd name="T24" fmla="*/ 0 w 162"/>
                  <a:gd name="T25" fmla="*/ 42 h 42"/>
                  <a:gd name="T26" fmla="*/ 162 w 162"/>
                  <a:gd name="T27" fmla="*/ 42 h 42"/>
                  <a:gd name="T28" fmla="*/ 162 w 162"/>
                  <a:gd name="T29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62" h="42">
                    <a:moveTo>
                      <a:pt x="162" y="0"/>
                    </a:moveTo>
                    <a:cubicBezTo>
                      <a:pt x="133" y="0"/>
                      <a:pt x="133" y="0"/>
                      <a:pt x="133" y="0"/>
                    </a:cubicBezTo>
                    <a:cubicBezTo>
                      <a:pt x="133" y="2"/>
                      <a:pt x="133" y="2"/>
                      <a:pt x="133" y="2"/>
                    </a:cubicBezTo>
                    <a:cubicBezTo>
                      <a:pt x="133" y="10"/>
                      <a:pt x="127" y="16"/>
                      <a:pt x="119" y="16"/>
                    </a:cubicBezTo>
                    <a:cubicBezTo>
                      <a:pt x="110" y="16"/>
                      <a:pt x="104" y="10"/>
                      <a:pt x="104" y="2"/>
                    </a:cubicBezTo>
                    <a:cubicBezTo>
                      <a:pt x="104" y="0"/>
                      <a:pt x="104" y="0"/>
                      <a:pt x="104" y="0"/>
                    </a:cubicBezTo>
                    <a:cubicBezTo>
                      <a:pt x="58" y="0"/>
                      <a:pt x="58" y="0"/>
                      <a:pt x="58" y="0"/>
                    </a:cubicBezTo>
                    <a:cubicBezTo>
                      <a:pt x="58" y="2"/>
                      <a:pt x="58" y="2"/>
                      <a:pt x="58" y="2"/>
                    </a:cubicBezTo>
                    <a:cubicBezTo>
                      <a:pt x="58" y="10"/>
                      <a:pt x="52" y="16"/>
                      <a:pt x="44" y="16"/>
                    </a:cubicBezTo>
                    <a:cubicBezTo>
                      <a:pt x="36" y="16"/>
                      <a:pt x="29" y="10"/>
                      <a:pt x="29" y="2"/>
                    </a:cubicBezTo>
                    <a:cubicBezTo>
                      <a:pt x="29" y="0"/>
                      <a:pt x="29" y="0"/>
                      <a:pt x="29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42"/>
                      <a:pt x="0" y="42"/>
                      <a:pt x="0" y="42"/>
                    </a:cubicBezTo>
                    <a:cubicBezTo>
                      <a:pt x="162" y="42"/>
                      <a:pt x="162" y="42"/>
                      <a:pt x="162" y="42"/>
                    </a:cubicBezTo>
                    <a:cubicBezTo>
                      <a:pt x="162" y="0"/>
                      <a:pt x="162" y="0"/>
                      <a:pt x="162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86" name="Rounded Rectangle 185"/>
            <p:cNvSpPr/>
            <p:nvPr/>
          </p:nvSpPr>
          <p:spPr>
            <a:xfrm>
              <a:off x="6129062" y="2455358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87" name="Freeform 186"/>
            <p:cNvSpPr>
              <a:spLocks/>
            </p:cNvSpPr>
            <p:nvPr/>
          </p:nvSpPr>
          <p:spPr bwMode="auto">
            <a:xfrm>
              <a:off x="6233850" y="2547091"/>
              <a:ext cx="228011" cy="257599"/>
            </a:xfrm>
            <a:custGeom>
              <a:avLst/>
              <a:gdLst>
                <a:gd name="T0" fmla="*/ 87 w 146"/>
                <a:gd name="T1" fmla="*/ 0 h 165"/>
                <a:gd name="T2" fmla="*/ 75 w 146"/>
                <a:gd name="T3" fmla="*/ 5 h 165"/>
                <a:gd name="T4" fmla="*/ 16 w 146"/>
                <a:gd name="T5" fmla="*/ 64 h 165"/>
                <a:gd name="T6" fmla="*/ 15 w 146"/>
                <a:gd name="T7" fmla="*/ 84 h 165"/>
                <a:gd name="T8" fmla="*/ 84 w 146"/>
                <a:gd name="T9" fmla="*/ 15 h 165"/>
                <a:gd name="T10" fmla="*/ 87 w 146"/>
                <a:gd name="T11" fmla="*/ 14 h 165"/>
                <a:gd name="T12" fmla="*/ 89 w 146"/>
                <a:gd name="T13" fmla="*/ 15 h 165"/>
                <a:gd name="T14" fmla="*/ 132 w 146"/>
                <a:gd name="T15" fmla="*/ 57 h 165"/>
                <a:gd name="T16" fmla="*/ 133 w 146"/>
                <a:gd name="T17" fmla="*/ 60 h 165"/>
                <a:gd name="T18" fmla="*/ 132 w 146"/>
                <a:gd name="T19" fmla="*/ 62 h 165"/>
                <a:gd name="T20" fmla="*/ 48 w 146"/>
                <a:gd name="T21" fmla="*/ 146 h 165"/>
                <a:gd name="T22" fmla="*/ 34 w 146"/>
                <a:gd name="T23" fmla="*/ 152 h 165"/>
                <a:gd name="T24" fmla="*/ 19 w 146"/>
                <a:gd name="T25" fmla="*/ 146 h 165"/>
                <a:gd name="T26" fmla="*/ 13 w 146"/>
                <a:gd name="T27" fmla="*/ 132 h 165"/>
                <a:gd name="T28" fmla="*/ 19 w 146"/>
                <a:gd name="T29" fmla="*/ 118 h 165"/>
                <a:gd name="T30" fmla="*/ 86 w 146"/>
                <a:gd name="T31" fmla="*/ 51 h 165"/>
                <a:gd name="T32" fmla="*/ 96 w 146"/>
                <a:gd name="T33" fmla="*/ 60 h 165"/>
                <a:gd name="T34" fmla="*/ 96 w 146"/>
                <a:gd name="T35" fmla="*/ 61 h 165"/>
                <a:gd name="T36" fmla="*/ 43 w 146"/>
                <a:gd name="T37" fmla="*/ 113 h 165"/>
                <a:gd name="T38" fmla="*/ 53 w 146"/>
                <a:gd name="T39" fmla="*/ 117 h 165"/>
                <a:gd name="T40" fmla="*/ 63 w 146"/>
                <a:gd name="T41" fmla="*/ 112 h 165"/>
                <a:gd name="T42" fmla="*/ 115 w 146"/>
                <a:gd name="T43" fmla="*/ 60 h 165"/>
                <a:gd name="T44" fmla="*/ 86 w 146"/>
                <a:gd name="T45" fmla="*/ 32 h 165"/>
                <a:gd name="T46" fmla="*/ 10 w 146"/>
                <a:gd name="T47" fmla="*/ 108 h 165"/>
                <a:gd name="T48" fmla="*/ 0 w 146"/>
                <a:gd name="T49" fmla="*/ 132 h 165"/>
                <a:gd name="T50" fmla="*/ 10 w 146"/>
                <a:gd name="T51" fmla="*/ 156 h 165"/>
                <a:gd name="T52" fmla="*/ 34 w 146"/>
                <a:gd name="T53" fmla="*/ 165 h 165"/>
                <a:gd name="T54" fmla="*/ 57 w 146"/>
                <a:gd name="T55" fmla="*/ 156 h 165"/>
                <a:gd name="T56" fmla="*/ 141 w 146"/>
                <a:gd name="T57" fmla="*/ 72 h 165"/>
                <a:gd name="T58" fmla="*/ 146 w 146"/>
                <a:gd name="T59" fmla="*/ 60 h 165"/>
                <a:gd name="T60" fmla="*/ 141 w 146"/>
                <a:gd name="T61" fmla="*/ 48 h 165"/>
                <a:gd name="T62" fmla="*/ 99 w 146"/>
                <a:gd name="T63" fmla="*/ 5 h 165"/>
                <a:gd name="T64" fmla="*/ 87 w 146"/>
                <a:gd name="T65" fmla="*/ 0 h 1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</a:cxnLst>
              <a:rect l="0" t="0" r="r" b="b"/>
              <a:pathLst>
                <a:path w="146" h="165">
                  <a:moveTo>
                    <a:pt x="87" y="0"/>
                  </a:moveTo>
                  <a:cubicBezTo>
                    <a:pt x="82" y="0"/>
                    <a:pt x="78" y="2"/>
                    <a:pt x="75" y="5"/>
                  </a:cubicBezTo>
                  <a:cubicBezTo>
                    <a:pt x="16" y="64"/>
                    <a:pt x="16" y="64"/>
                    <a:pt x="16" y="64"/>
                  </a:cubicBezTo>
                  <a:cubicBezTo>
                    <a:pt x="11" y="70"/>
                    <a:pt x="10" y="78"/>
                    <a:pt x="15" y="84"/>
                  </a:cubicBezTo>
                  <a:cubicBezTo>
                    <a:pt x="84" y="15"/>
                    <a:pt x="84" y="15"/>
                    <a:pt x="84" y="15"/>
                  </a:cubicBezTo>
                  <a:cubicBezTo>
                    <a:pt x="85" y="14"/>
                    <a:pt x="86" y="14"/>
                    <a:pt x="87" y="14"/>
                  </a:cubicBezTo>
                  <a:cubicBezTo>
                    <a:pt x="88" y="14"/>
                    <a:pt x="89" y="14"/>
                    <a:pt x="89" y="15"/>
                  </a:cubicBezTo>
                  <a:cubicBezTo>
                    <a:pt x="132" y="57"/>
                    <a:pt x="132" y="57"/>
                    <a:pt x="132" y="57"/>
                  </a:cubicBezTo>
                  <a:cubicBezTo>
                    <a:pt x="133" y="58"/>
                    <a:pt x="133" y="59"/>
                    <a:pt x="133" y="60"/>
                  </a:cubicBezTo>
                  <a:cubicBezTo>
                    <a:pt x="133" y="61"/>
                    <a:pt x="133" y="61"/>
                    <a:pt x="132" y="62"/>
                  </a:cubicBezTo>
                  <a:cubicBezTo>
                    <a:pt x="48" y="146"/>
                    <a:pt x="48" y="146"/>
                    <a:pt x="48" y="146"/>
                  </a:cubicBezTo>
                  <a:cubicBezTo>
                    <a:pt x="44" y="150"/>
                    <a:pt x="39" y="152"/>
                    <a:pt x="34" y="152"/>
                  </a:cubicBezTo>
                  <a:cubicBezTo>
                    <a:pt x="28" y="152"/>
                    <a:pt x="23" y="150"/>
                    <a:pt x="19" y="146"/>
                  </a:cubicBezTo>
                  <a:cubicBezTo>
                    <a:pt x="16" y="142"/>
                    <a:pt x="13" y="137"/>
                    <a:pt x="13" y="132"/>
                  </a:cubicBezTo>
                  <a:cubicBezTo>
                    <a:pt x="13" y="127"/>
                    <a:pt x="16" y="122"/>
                    <a:pt x="19" y="118"/>
                  </a:cubicBezTo>
                  <a:cubicBezTo>
                    <a:pt x="86" y="51"/>
                    <a:pt x="86" y="51"/>
                    <a:pt x="86" y="51"/>
                  </a:cubicBezTo>
                  <a:cubicBezTo>
                    <a:pt x="96" y="60"/>
                    <a:pt x="96" y="60"/>
                    <a:pt x="96" y="60"/>
                  </a:cubicBezTo>
                  <a:cubicBezTo>
                    <a:pt x="96" y="61"/>
                    <a:pt x="96" y="61"/>
                    <a:pt x="96" y="61"/>
                  </a:cubicBezTo>
                  <a:cubicBezTo>
                    <a:pt x="43" y="113"/>
                    <a:pt x="43" y="113"/>
                    <a:pt x="43" y="113"/>
                  </a:cubicBezTo>
                  <a:cubicBezTo>
                    <a:pt x="46" y="115"/>
                    <a:pt x="49" y="117"/>
                    <a:pt x="53" y="117"/>
                  </a:cubicBezTo>
                  <a:cubicBezTo>
                    <a:pt x="57" y="117"/>
                    <a:pt x="61" y="115"/>
                    <a:pt x="63" y="112"/>
                  </a:cubicBezTo>
                  <a:cubicBezTo>
                    <a:pt x="115" y="60"/>
                    <a:pt x="115" y="60"/>
                    <a:pt x="115" y="60"/>
                  </a:cubicBezTo>
                  <a:cubicBezTo>
                    <a:pt x="86" y="32"/>
                    <a:pt x="86" y="32"/>
                    <a:pt x="86" y="32"/>
                  </a:cubicBezTo>
                  <a:cubicBezTo>
                    <a:pt x="10" y="108"/>
                    <a:pt x="10" y="108"/>
                    <a:pt x="10" y="108"/>
                  </a:cubicBezTo>
                  <a:cubicBezTo>
                    <a:pt x="4" y="115"/>
                    <a:pt x="0" y="123"/>
                    <a:pt x="0" y="132"/>
                  </a:cubicBezTo>
                  <a:cubicBezTo>
                    <a:pt x="0" y="141"/>
                    <a:pt x="4" y="149"/>
                    <a:pt x="10" y="156"/>
                  </a:cubicBezTo>
                  <a:cubicBezTo>
                    <a:pt x="16" y="162"/>
                    <a:pt x="25" y="165"/>
                    <a:pt x="34" y="165"/>
                  </a:cubicBezTo>
                  <a:cubicBezTo>
                    <a:pt x="43" y="165"/>
                    <a:pt x="51" y="162"/>
                    <a:pt x="57" y="156"/>
                  </a:cubicBezTo>
                  <a:cubicBezTo>
                    <a:pt x="141" y="72"/>
                    <a:pt x="141" y="72"/>
                    <a:pt x="141" y="72"/>
                  </a:cubicBezTo>
                  <a:cubicBezTo>
                    <a:pt x="145" y="68"/>
                    <a:pt x="146" y="64"/>
                    <a:pt x="146" y="60"/>
                  </a:cubicBezTo>
                  <a:cubicBezTo>
                    <a:pt x="146" y="55"/>
                    <a:pt x="145" y="51"/>
                    <a:pt x="141" y="48"/>
                  </a:cubicBezTo>
                  <a:cubicBezTo>
                    <a:pt x="99" y="5"/>
                    <a:pt x="99" y="5"/>
                    <a:pt x="99" y="5"/>
                  </a:cubicBezTo>
                  <a:cubicBezTo>
                    <a:pt x="96" y="2"/>
                    <a:pt x="91" y="0"/>
                    <a:pt x="87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803" tIns="60901" rIns="121803" bIns="60901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45601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0" cap="none" spc="0" normalizeH="0" baseline="0" noProof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</a:endParaRPr>
            </a:p>
          </p:txBody>
        </p:sp>
        <p:sp>
          <p:nvSpPr>
            <p:cNvPr id="188" name="TextBox 187"/>
            <p:cNvSpPr txBox="1"/>
            <p:nvPr/>
          </p:nvSpPr>
          <p:spPr>
            <a:xfrm>
              <a:off x="5353254" y="3248855"/>
              <a:ext cx="1500136" cy="127396"/>
            </a:xfrm>
            <a:prstGeom prst="rect">
              <a:avLst/>
            </a:prstGeom>
            <a:noFill/>
            <a:effectLst>
              <a:outerShdw blurRad="152400" dist="317500" dir="5400000" sx="90000" sy="-19000" rotWithShape="0">
                <a:prstClr val="black">
                  <a:alpha val="15000"/>
                </a:prstClr>
              </a:outerShdw>
            </a:effectLst>
          </p:spPr>
          <p:txBody>
            <a:bodyPr wrap="none" lIns="121899" tIns="60949" rIns="121899" bIns="60949" rtlCol="0">
              <a:prstTxWarp prst="textArchDown">
                <a:avLst/>
              </a:prstTxWarp>
              <a:sp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CiscoSansTT ExtraLight"/>
                </a:rPr>
                <a:t>APPLICATIONS</a:t>
              </a:r>
            </a:p>
          </p:txBody>
        </p:sp>
        <p:sp>
          <p:nvSpPr>
            <p:cNvPr id="189" name="Oval 188"/>
            <p:cNvSpPr/>
            <p:nvPr/>
          </p:nvSpPr>
          <p:spPr>
            <a:xfrm>
              <a:off x="6742648" y="2759021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272A48">
                    <a:lumMod val="75000"/>
                    <a:alpha val="40000"/>
                  </a:srgbClr>
                </a:gs>
                <a:gs pos="82000">
                  <a:srgbClr val="272A48">
                    <a:lumMod val="75000"/>
                    <a:alpha val="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90" name="Oval 189"/>
            <p:cNvSpPr/>
            <p:nvPr/>
          </p:nvSpPr>
          <p:spPr>
            <a:xfrm>
              <a:off x="6467882" y="3098683"/>
              <a:ext cx="442455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91" name="Rounded Rectangle 190"/>
            <p:cNvSpPr/>
            <p:nvPr/>
          </p:nvSpPr>
          <p:spPr>
            <a:xfrm>
              <a:off x="6467882" y="2678105"/>
              <a:ext cx="442455" cy="442455"/>
            </a:xfrm>
            <a:prstGeom prst="roundRect">
              <a:avLst>
                <a:gd name="adj" fmla="val 50000"/>
              </a:avLst>
            </a:prstGeom>
            <a:solidFill>
              <a:srgbClr val="33828D"/>
            </a:solidFill>
            <a:ln w="15875" cap="flat" cmpd="sng" algn="ctr">
              <a:solidFill>
                <a:srgbClr val="FFFFFF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92" name="Group 191"/>
            <p:cNvGrpSpPr/>
            <p:nvPr/>
          </p:nvGrpSpPr>
          <p:grpSpPr>
            <a:xfrm>
              <a:off x="6569379" y="2777907"/>
              <a:ext cx="247781" cy="243104"/>
              <a:chOff x="-46862" y="1855188"/>
              <a:chExt cx="330547" cy="324393"/>
            </a:xfrm>
          </p:grpSpPr>
          <p:sp>
            <p:nvSpPr>
              <p:cNvPr id="223" name="Freeform 222"/>
              <p:cNvSpPr>
                <a:spLocks noEditPoints="1"/>
              </p:cNvSpPr>
              <p:nvPr/>
            </p:nvSpPr>
            <p:spPr bwMode="auto">
              <a:xfrm>
                <a:off x="-46862" y="1855188"/>
                <a:ext cx="330547" cy="324393"/>
              </a:xfrm>
              <a:custGeom>
                <a:avLst/>
                <a:gdLst>
                  <a:gd name="T0" fmla="*/ 37 w 376"/>
                  <a:gd name="T1" fmla="*/ 331 h 369"/>
                  <a:gd name="T2" fmla="*/ 37 w 376"/>
                  <a:gd name="T3" fmla="*/ 270 h 369"/>
                  <a:gd name="T4" fmla="*/ 123 w 376"/>
                  <a:gd name="T5" fmla="*/ 270 h 369"/>
                  <a:gd name="T6" fmla="*/ 123 w 376"/>
                  <a:gd name="T7" fmla="*/ 331 h 369"/>
                  <a:gd name="T8" fmla="*/ 37 w 376"/>
                  <a:gd name="T9" fmla="*/ 331 h 369"/>
                  <a:gd name="T10" fmla="*/ 144 w 376"/>
                  <a:gd name="T11" fmla="*/ 331 h 369"/>
                  <a:gd name="T12" fmla="*/ 144 w 376"/>
                  <a:gd name="T13" fmla="*/ 270 h 369"/>
                  <a:gd name="T14" fmla="*/ 229 w 376"/>
                  <a:gd name="T15" fmla="*/ 270 h 369"/>
                  <a:gd name="T16" fmla="*/ 229 w 376"/>
                  <a:gd name="T17" fmla="*/ 331 h 369"/>
                  <a:gd name="T18" fmla="*/ 144 w 376"/>
                  <a:gd name="T19" fmla="*/ 331 h 369"/>
                  <a:gd name="T20" fmla="*/ 253 w 376"/>
                  <a:gd name="T21" fmla="*/ 331 h 369"/>
                  <a:gd name="T22" fmla="*/ 253 w 376"/>
                  <a:gd name="T23" fmla="*/ 270 h 369"/>
                  <a:gd name="T24" fmla="*/ 338 w 376"/>
                  <a:gd name="T25" fmla="*/ 270 h 369"/>
                  <a:gd name="T26" fmla="*/ 338 w 376"/>
                  <a:gd name="T27" fmla="*/ 331 h 369"/>
                  <a:gd name="T28" fmla="*/ 253 w 376"/>
                  <a:gd name="T29" fmla="*/ 331 h 369"/>
                  <a:gd name="T30" fmla="*/ 37 w 376"/>
                  <a:gd name="T31" fmla="*/ 246 h 369"/>
                  <a:gd name="T32" fmla="*/ 37 w 376"/>
                  <a:gd name="T33" fmla="*/ 184 h 369"/>
                  <a:gd name="T34" fmla="*/ 123 w 376"/>
                  <a:gd name="T35" fmla="*/ 184 h 369"/>
                  <a:gd name="T36" fmla="*/ 123 w 376"/>
                  <a:gd name="T37" fmla="*/ 246 h 369"/>
                  <a:gd name="T38" fmla="*/ 37 w 376"/>
                  <a:gd name="T39" fmla="*/ 246 h 369"/>
                  <a:gd name="T40" fmla="*/ 144 w 376"/>
                  <a:gd name="T41" fmla="*/ 246 h 369"/>
                  <a:gd name="T42" fmla="*/ 144 w 376"/>
                  <a:gd name="T43" fmla="*/ 184 h 369"/>
                  <a:gd name="T44" fmla="*/ 229 w 376"/>
                  <a:gd name="T45" fmla="*/ 184 h 369"/>
                  <a:gd name="T46" fmla="*/ 229 w 376"/>
                  <a:gd name="T47" fmla="*/ 246 h 369"/>
                  <a:gd name="T48" fmla="*/ 144 w 376"/>
                  <a:gd name="T49" fmla="*/ 246 h 369"/>
                  <a:gd name="T50" fmla="*/ 253 w 376"/>
                  <a:gd name="T51" fmla="*/ 246 h 369"/>
                  <a:gd name="T52" fmla="*/ 253 w 376"/>
                  <a:gd name="T53" fmla="*/ 184 h 369"/>
                  <a:gd name="T54" fmla="*/ 338 w 376"/>
                  <a:gd name="T55" fmla="*/ 184 h 369"/>
                  <a:gd name="T56" fmla="*/ 338 w 376"/>
                  <a:gd name="T57" fmla="*/ 246 h 369"/>
                  <a:gd name="T58" fmla="*/ 253 w 376"/>
                  <a:gd name="T59" fmla="*/ 246 h 369"/>
                  <a:gd name="T60" fmla="*/ 37 w 376"/>
                  <a:gd name="T61" fmla="*/ 161 h 369"/>
                  <a:gd name="T62" fmla="*/ 37 w 376"/>
                  <a:gd name="T63" fmla="*/ 99 h 369"/>
                  <a:gd name="T64" fmla="*/ 123 w 376"/>
                  <a:gd name="T65" fmla="*/ 99 h 369"/>
                  <a:gd name="T66" fmla="*/ 123 w 376"/>
                  <a:gd name="T67" fmla="*/ 161 h 369"/>
                  <a:gd name="T68" fmla="*/ 37 w 376"/>
                  <a:gd name="T69" fmla="*/ 161 h 369"/>
                  <a:gd name="T70" fmla="*/ 144 w 376"/>
                  <a:gd name="T71" fmla="*/ 161 h 369"/>
                  <a:gd name="T72" fmla="*/ 144 w 376"/>
                  <a:gd name="T73" fmla="*/ 99 h 369"/>
                  <a:gd name="T74" fmla="*/ 229 w 376"/>
                  <a:gd name="T75" fmla="*/ 99 h 369"/>
                  <a:gd name="T76" fmla="*/ 229 w 376"/>
                  <a:gd name="T77" fmla="*/ 161 h 369"/>
                  <a:gd name="T78" fmla="*/ 144 w 376"/>
                  <a:gd name="T79" fmla="*/ 161 h 369"/>
                  <a:gd name="T80" fmla="*/ 253 w 376"/>
                  <a:gd name="T81" fmla="*/ 161 h 369"/>
                  <a:gd name="T82" fmla="*/ 253 w 376"/>
                  <a:gd name="T83" fmla="*/ 99 h 369"/>
                  <a:gd name="T84" fmla="*/ 338 w 376"/>
                  <a:gd name="T85" fmla="*/ 99 h 369"/>
                  <a:gd name="T86" fmla="*/ 338 w 376"/>
                  <a:gd name="T87" fmla="*/ 161 h 369"/>
                  <a:gd name="T88" fmla="*/ 253 w 376"/>
                  <a:gd name="T89" fmla="*/ 161 h 369"/>
                  <a:gd name="T90" fmla="*/ 376 w 376"/>
                  <a:gd name="T91" fmla="*/ 0 h 369"/>
                  <a:gd name="T92" fmla="*/ 0 w 376"/>
                  <a:gd name="T93" fmla="*/ 0 h 369"/>
                  <a:gd name="T94" fmla="*/ 0 w 376"/>
                  <a:gd name="T95" fmla="*/ 369 h 369"/>
                  <a:gd name="T96" fmla="*/ 376 w 376"/>
                  <a:gd name="T97" fmla="*/ 369 h 369"/>
                  <a:gd name="T98" fmla="*/ 376 w 376"/>
                  <a:gd name="T9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6" h="369">
                    <a:moveTo>
                      <a:pt x="37" y="331"/>
                    </a:moveTo>
                    <a:lnTo>
                      <a:pt x="37" y="270"/>
                    </a:lnTo>
                    <a:lnTo>
                      <a:pt x="123" y="270"/>
                    </a:lnTo>
                    <a:lnTo>
                      <a:pt x="123" y="331"/>
                    </a:lnTo>
                    <a:lnTo>
                      <a:pt x="37" y="331"/>
                    </a:lnTo>
                    <a:close/>
                    <a:moveTo>
                      <a:pt x="144" y="331"/>
                    </a:moveTo>
                    <a:lnTo>
                      <a:pt x="144" y="270"/>
                    </a:lnTo>
                    <a:lnTo>
                      <a:pt x="229" y="270"/>
                    </a:lnTo>
                    <a:lnTo>
                      <a:pt x="229" y="331"/>
                    </a:lnTo>
                    <a:lnTo>
                      <a:pt x="144" y="331"/>
                    </a:lnTo>
                    <a:close/>
                    <a:moveTo>
                      <a:pt x="253" y="331"/>
                    </a:moveTo>
                    <a:lnTo>
                      <a:pt x="253" y="270"/>
                    </a:lnTo>
                    <a:lnTo>
                      <a:pt x="338" y="270"/>
                    </a:lnTo>
                    <a:lnTo>
                      <a:pt x="338" y="331"/>
                    </a:lnTo>
                    <a:lnTo>
                      <a:pt x="253" y="331"/>
                    </a:lnTo>
                    <a:close/>
                    <a:moveTo>
                      <a:pt x="37" y="246"/>
                    </a:moveTo>
                    <a:lnTo>
                      <a:pt x="37" y="184"/>
                    </a:lnTo>
                    <a:lnTo>
                      <a:pt x="123" y="184"/>
                    </a:lnTo>
                    <a:lnTo>
                      <a:pt x="123" y="246"/>
                    </a:lnTo>
                    <a:lnTo>
                      <a:pt x="37" y="246"/>
                    </a:lnTo>
                    <a:close/>
                    <a:moveTo>
                      <a:pt x="144" y="246"/>
                    </a:moveTo>
                    <a:lnTo>
                      <a:pt x="144" y="184"/>
                    </a:lnTo>
                    <a:lnTo>
                      <a:pt x="229" y="184"/>
                    </a:lnTo>
                    <a:lnTo>
                      <a:pt x="229" y="246"/>
                    </a:lnTo>
                    <a:lnTo>
                      <a:pt x="144" y="246"/>
                    </a:lnTo>
                    <a:close/>
                    <a:moveTo>
                      <a:pt x="253" y="246"/>
                    </a:moveTo>
                    <a:lnTo>
                      <a:pt x="253" y="184"/>
                    </a:lnTo>
                    <a:lnTo>
                      <a:pt x="338" y="184"/>
                    </a:lnTo>
                    <a:lnTo>
                      <a:pt x="338" y="246"/>
                    </a:lnTo>
                    <a:lnTo>
                      <a:pt x="253" y="246"/>
                    </a:lnTo>
                    <a:close/>
                    <a:moveTo>
                      <a:pt x="37" y="161"/>
                    </a:moveTo>
                    <a:lnTo>
                      <a:pt x="37" y="99"/>
                    </a:lnTo>
                    <a:lnTo>
                      <a:pt x="123" y="99"/>
                    </a:lnTo>
                    <a:lnTo>
                      <a:pt x="123" y="161"/>
                    </a:lnTo>
                    <a:lnTo>
                      <a:pt x="37" y="161"/>
                    </a:lnTo>
                    <a:close/>
                    <a:moveTo>
                      <a:pt x="144" y="161"/>
                    </a:moveTo>
                    <a:lnTo>
                      <a:pt x="144" y="99"/>
                    </a:lnTo>
                    <a:lnTo>
                      <a:pt x="229" y="99"/>
                    </a:lnTo>
                    <a:lnTo>
                      <a:pt x="229" y="161"/>
                    </a:lnTo>
                    <a:lnTo>
                      <a:pt x="144" y="161"/>
                    </a:lnTo>
                    <a:close/>
                    <a:moveTo>
                      <a:pt x="253" y="161"/>
                    </a:moveTo>
                    <a:lnTo>
                      <a:pt x="253" y="99"/>
                    </a:lnTo>
                    <a:lnTo>
                      <a:pt x="338" y="99"/>
                    </a:lnTo>
                    <a:lnTo>
                      <a:pt x="338" y="161"/>
                    </a:lnTo>
                    <a:lnTo>
                      <a:pt x="253" y="161"/>
                    </a:lnTo>
                    <a:close/>
                    <a:moveTo>
                      <a:pt x="376" y="0"/>
                    </a:moveTo>
                    <a:lnTo>
                      <a:pt x="0" y="0"/>
                    </a:lnTo>
                    <a:lnTo>
                      <a:pt x="0" y="369"/>
                    </a:lnTo>
                    <a:lnTo>
                      <a:pt x="376" y="369"/>
                    </a:lnTo>
                    <a:lnTo>
                      <a:pt x="376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  <p:sp>
            <p:nvSpPr>
              <p:cNvPr id="224" name="Freeform 223"/>
              <p:cNvSpPr>
                <a:spLocks noEditPoints="1"/>
              </p:cNvSpPr>
              <p:nvPr/>
            </p:nvSpPr>
            <p:spPr bwMode="auto">
              <a:xfrm>
                <a:off x="-46862" y="1855188"/>
                <a:ext cx="330547" cy="324393"/>
              </a:xfrm>
              <a:custGeom>
                <a:avLst/>
                <a:gdLst>
                  <a:gd name="T0" fmla="*/ 37 w 376"/>
                  <a:gd name="T1" fmla="*/ 331 h 369"/>
                  <a:gd name="T2" fmla="*/ 37 w 376"/>
                  <a:gd name="T3" fmla="*/ 270 h 369"/>
                  <a:gd name="T4" fmla="*/ 123 w 376"/>
                  <a:gd name="T5" fmla="*/ 270 h 369"/>
                  <a:gd name="T6" fmla="*/ 123 w 376"/>
                  <a:gd name="T7" fmla="*/ 331 h 369"/>
                  <a:gd name="T8" fmla="*/ 37 w 376"/>
                  <a:gd name="T9" fmla="*/ 331 h 369"/>
                  <a:gd name="T10" fmla="*/ 144 w 376"/>
                  <a:gd name="T11" fmla="*/ 331 h 369"/>
                  <a:gd name="T12" fmla="*/ 144 w 376"/>
                  <a:gd name="T13" fmla="*/ 270 h 369"/>
                  <a:gd name="T14" fmla="*/ 229 w 376"/>
                  <a:gd name="T15" fmla="*/ 270 h 369"/>
                  <a:gd name="T16" fmla="*/ 229 w 376"/>
                  <a:gd name="T17" fmla="*/ 331 h 369"/>
                  <a:gd name="T18" fmla="*/ 144 w 376"/>
                  <a:gd name="T19" fmla="*/ 331 h 369"/>
                  <a:gd name="T20" fmla="*/ 253 w 376"/>
                  <a:gd name="T21" fmla="*/ 331 h 369"/>
                  <a:gd name="T22" fmla="*/ 253 w 376"/>
                  <a:gd name="T23" fmla="*/ 270 h 369"/>
                  <a:gd name="T24" fmla="*/ 338 w 376"/>
                  <a:gd name="T25" fmla="*/ 270 h 369"/>
                  <a:gd name="T26" fmla="*/ 338 w 376"/>
                  <a:gd name="T27" fmla="*/ 331 h 369"/>
                  <a:gd name="T28" fmla="*/ 253 w 376"/>
                  <a:gd name="T29" fmla="*/ 331 h 369"/>
                  <a:gd name="T30" fmla="*/ 37 w 376"/>
                  <a:gd name="T31" fmla="*/ 246 h 369"/>
                  <a:gd name="T32" fmla="*/ 37 w 376"/>
                  <a:gd name="T33" fmla="*/ 184 h 369"/>
                  <a:gd name="T34" fmla="*/ 123 w 376"/>
                  <a:gd name="T35" fmla="*/ 184 h 369"/>
                  <a:gd name="T36" fmla="*/ 123 w 376"/>
                  <a:gd name="T37" fmla="*/ 246 h 369"/>
                  <a:gd name="T38" fmla="*/ 37 w 376"/>
                  <a:gd name="T39" fmla="*/ 246 h 369"/>
                  <a:gd name="T40" fmla="*/ 144 w 376"/>
                  <a:gd name="T41" fmla="*/ 246 h 369"/>
                  <a:gd name="T42" fmla="*/ 144 w 376"/>
                  <a:gd name="T43" fmla="*/ 184 h 369"/>
                  <a:gd name="T44" fmla="*/ 229 w 376"/>
                  <a:gd name="T45" fmla="*/ 184 h 369"/>
                  <a:gd name="T46" fmla="*/ 229 w 376"/>
                  <a:gd name="T47" fmla="*/ 246 h 369"/>
                  <a:gd name="T48" fmla="*/ 144 w 376"/>
                  <a:gd name="T49" fmla="*/ 246 h 369"/>
                  <a:gd name="T50" fmla="*/ 253 w 376"/>
                  <a:gd name="T51" fmla="*/ 246 h 369"/>
                  <a:gd name="T52" fmla="*/ 253 w 376"/>
                  <a:gd name="T53" fmla="*/ 184 h 369"/>
                  <a:gd name="T54" fmla="*/ 338 w 376"/>
                  <a:gd name="T55" fmla="*/ 184 h 369"/>
                  <a:gd name="T56" fmla="*/ 338 w 376"/>
                  <a:gd name="T57" fmla="*/ 246 h 369"/>
                  <a:gd name="T58" fmla="*/ 253 w 376"/>
                  <a:gd name="T59" fmla="*/ 246 h 369"/>
                  <a:gd name="T60" fmla="*/ 37 w 376"/>
                  <a:gd name="T61" fmla="*/ 161 h 369"/>
                  <a:gd name="T62" fmla="*/ 37 w 376"/>
                  <a:gd name="T63" fmla="*/ 99 h 369"/>
                  <a:gd name="T64" fmla="*/ 123 w 376"/>
                  <a:gd name="T65" fmla="*/ 99 h 369"/>
                  <a:gd name="T66" fmla="*/ 123 w 376"/>
                  <a:gd name="T67" fmla="*/ 161 h 369"/>
                  <a:gd name="T68" fmla="*/ 37 w 376"/>
                  <a:gd name="T69" fmla="*/ 161 h 369"/>
                  <a:gd name="T70" fmla="*/ 144 w 376"/>
                  <a:gd name="T71" fmla="*/ 161 h 369"/>
                  <a:gd name="T72" fmla="*/ 144 w 376"/>
                  <a:gd name="T73" fmla="*/ 99 h 369"/>
                  <a:gd name="T74" fmla="*/ 229 w 376"/>
                  <a:gd name="T75" fmla="*/ 99 h 369"/>
                  <a:gd name="T76" fmla="*/ 229 w 376"/>
                  <a:gd name="T77" fmla="*/ 161 h 369"/>
                  <a:gd name="T78" fmla="*/ 144 w 376"/>
                  <a:gd name="T79" fmla="*/ 161 h 369"/>
                  <a:gd name="T80" fmla="*/ 253 w 376"/>
                  <a:gd name="T81" fmla="*/ 161 h 369"/>
                  <a:gd name="T82" fmla="*/ 253 w 376"/>
                  <a:gd name="T83" fmla="*/ 99 h 369"/>
                  <a:gd name="T84" fmla="*/ 338 w 376"/>
                  <a:gd name="T85" fmla="*/ 99 h 369"/>
                  <a:gd name="T86" fmla="*/ 338 w 376"/>
                  <a:gd name="T87" fmla="*/ 161 h 369"/>
                  <a:gd name="T88" fmla="*/ 253 w 376"/>
                  <a:gd name="T89" fmla="*/ 161 h 369"/>
                  <a:gd name="T90" fmla="*/ 376 w 376"/>
                  <a:gd name="T91" fmla="*/ 0 h 369"/>
                  <a:gd name="T92" fmla="*/ 0 w 376"/>
                  <a:gd name="T93" fmla="*/ 0 h 369"/>
                  <a:gd name="T94" fmla="*/ 0 w 376"/>
                  <a:gd name="T95" fmla="*/ 369 h 369"/>
                  <a:gd name="T96" fmla="*/ 376 w 376"/>
                  <a:gd name="T97" fmla="*/ 369 h 369"/>
                  <a:gd name="T98" fmla="*/ 376 w 376"/>
                  <a:gd name="T99" fmla="*/ 0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76" h="369">
                    <a:moveTo>
                      <a:pt x="37" y="331"/>
                    </a:moveTo>
                    <a:lnTo>
                      <a:pt x="37" y="270"/>
                    </a:lnTo>
                    <a:lnTo>
                      <a:pt x="123" y="270"/>
                    </a:lnTo>
                    <a:lnTo>
                      <a:pt x="123" y="331"/>
                    </a:lnTo>
                    <a:lnTo>
                      <a:pt x="37" y="331"/>
                    </a:lnTo>
                    <a:moveTo>
                      <a:pt x="144" y="331"/>
                    </a:moveTo>
                    <a:lnTo>
                      <a:pt x="144" y="270"/>
                    </a:lnTo>
                    <a:lnTo>
                      <a:pt x="229" y="270"/>
                    </a:lnTo>
                    <a:lnTo>
                      <a:pt x="229" y="331"/>
                    </a:lnTo>
                    <a:lnTo>
                      <a:pt x="144" y="331"/>
                    </a:lnTo>
                    <a:moveTo>
                      <a:pt x="253" y="331"/>
                    </a:moveTo>
                    <a:lnTo>
                      <a:pt x="253" y="270"/>
                    </a:lnTo>
                    <a:lnTo>
                      <a:pt x="338" y="270"/>
                    </a:lnTo>
                    <a:lnTo>
                      <a:pt x="338" y="331"/>
                    </a:lnTo>
                    <a:lnTo>
                      <a:pt x="253" y="331"/>
                    </a:lnTo>
                    <a:moveTo>
                      <a:pt x="37" y="246"/>
                    </a:moveTo>
                    <a:lnTo>
                      <a:pt x="37" y="184"/>
                    </a:lnTo>
                    <a:lnTo>
                      <a:pt x="123" y="184"/>
                    </a:lnTo>
                    <a:lnTo>
                      <a:pt x="123" y="246"/>
                    </a:lnTo>
                    <a:lnTo>
                      <a:pt x="37" y="246"/>
                    </a:lnTo>
                    <a:moveTo>
                      <a:pt x="144" y="246"/>
                    </a:moveTo>
                    <a:lnTo>
                      <a:pt x="144" y="184"/>
                    </a:lnTo>
                    <a:lnTo>
                      <a:pt x="229" y="184"/>
                    </a:lnTo>
                    <a:lnTo>
                      <a:pt x="229" y="246"/>
                    </a:lnTo>
                    <a:lnTo>
                      <a:pt x="144" y="246"/>
                    </a:lnTo>
                    <a:moveTo>
                      <a:pt x="253" y="246"/>
                    </a:moveTo>
                    <a:lnTo>
                      <a:pt x="253" y="184"/>
                    </a:lnTo>
                    <a:lnTo>
                      <a:pt x="338" y="184"/>
                    </a:lnTo>
                    <a:lnTo>
                      <a:pt x="338" y="246"/>
                    </a:lnTo>
                    <a:lnTo>
                      <a:pt x="253" y="246"/>
                    </a:lnTo>
                    <a:moveTo>
                      <a:pt x="37" y="161"/>
                    </a:moveTo>
                    <a:lnTo>
                      <a:pt x="37" y="99"/>
                    </a:lnTo>
                    <a:lnTo>
                      <a:pt x="123" y="99"/>
                    </a:lnTo>
                    <a:lnTo>
                      <a:pt x="123" y="161"/>
                    </a:lnTo>
                    <a:lnTo>
                      <a:pt x="37" y="161"/>
                    </a:lnTo>
                    <a:moveTo>
                      <a:pt x="144" y="161"/>
                    </a:moveTo>
                    <a:lnTo>
                      <a:pt x="144" y="99"/>
                    </a:lnTo>
                    <a:lnTo>
                      <a:pt x="229" y="99"/>
                    </a:lnTo>
                    <a:lnTo>
                      <a:pt x="229" y="161"/>
                    </a:lnTo>
                    <a:lnTo>
                      <a:pt x="144" y="161"/>
                    </a:lnTo>
                    <a:moveTo>
                      <a:pt x="253" y="161"/>
                    </a:moveTo>
                    <a:lnTo>
                      <a:pt x="253" y="99"/>
                    </a:lnTo>
                    <a:lnTo>
                      <a:pt x="338" y="99"/>
                    </a:lnTo>
                    <a:lnTo>
                      <a:pt x="338" y="161"/>
                    </a:lnTo>
                    <a:lnTo>
                      <a:pt x="253" y="161"/>
                    </a:lnTo>
                    <a:moveTo>
                      <a:pt x="376" y="0"/>
                    </a:moveTo>
                    <a:lnTo>
                      <a:pt x="0" y="0"/>
                    </a:lnTo>
                    <a:lnTo>
                      <a:pt x="0" y="369"/>
                    </a:lnTo>
                    <a:lnTo>
                      <a:pt x="376" y="369"/>
                    </a:lnTo>
                    <a:lnTo>
                      <a:pt x="376" y="0"/>
                    </a:lnTo>
                  </a:path>
                </a:pathLst>
              </a:cu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368" tIns="45684" rIns="91368" bIns="45684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45601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sp>
          <p:nvSpPr>
            <p:cNvPr id="193" name="Freeform 192"/>
            <p:cNvSpPr/>
            <p:nvPr/>
          </p:nvSpPr>
          <p:spPr>
            <a:xfrm rot="19618462">
              <a:off x="8054642" y="3336508"/>
              <a:ext cx="4676" cy="1805"/>
            </a:xfrm>
            <a:custGeom>
              <a:avLst/>
              <a:gdLst>
                <a:gd name="connsiteX0" fmla="*/ 1901 w 4677"/>
                <a:gd name="connsiteY0" fmla="*/ 0 h 1805"/>
                <a:gd name="connsiteX1" fmla="*/ 4677 w 4677"/>
                <a:gd name="connsiteY1" fmla="*/ 1805 h 1805"/>
                <a:gd name="connsiteX2" fmla="*/ 0 w 4677"/>
                <a:gd name="connsiteY2" fmla="*/ 1805 h 1805"/>
                <a:gd name="connsiteX3" fmla="*/ 1901 w 4677"/>
                <a:gd name="connsiteY3" fmla="*/ 0 h 18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677" h="1805">
                  <a:moveTo>
                    <a:pt x="1901" y="0"/>
                  </a:moveTo>
                  <a:lnTo>
                    <a:pt x="4677" y="1805"/>
                  </a:lnTo>
                  <a:lnTo>
                    <a:pt x="0" y="1805"/>
                  </a:lnTo>
                  <a:lnTo>
                    <a:pt x="1901" y="0"/>
                  </a:lnTo>
                  <a:close/>
                </a:path>
              </a:pathLst>
            </a:custGeom>
            <a:solidFill>
              <a:srgbClr val="3CBBB9"/>
            </a:solidFill>
            <a:ln w="25400" cap="flat" cmpd="sng" algn="ctr">
              <a:noFill/>
              <a:prstDash val="solid"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txBody>
            <a:bodyPr lIns="121899" tIns="60949" rIns="121899" bIns="60949" rtlCol="0" anchor="ctr"/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94" name="Oval 193"/>
            <p:cNvSpPr/>
            <p:nvPr/>
          </p:nvSpPr>
          <p:spPr>
            <a:xfrm>
              <a:off x="3009296" y="3749544"/>
              <a:ext cx="535371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95" name="Oval 194"/>
            <p:cNvSpPr/>
            <p:nvPr/>
          </p:nvSpPr>
          <p:spPr>
            <a:xfrm>
              <a:off x="5840697" y="4297847"/>
              <a:ext cx="535371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sp>
          <p:nvSpPr>
            <p:cNvPr id="196" name="Oval 195"/>
            <p:cNvSpPr/>
            <p:nvPr/>
          </p:nvSpPr>
          <p:spPr>
            <a:xfrm>
              <a:off x="8512551" y="3749544"/>
              <a:ext cx="535371" cy="101400"/>
            </a:xfrm>
            <a:prstGeom prst="ellipse">
              <a:avLst/>
            </a:prstGeom>
            <a:gradFill flip="none" rotWithShape="1">
              <a:gsLst>
                <a:gs pos="0">
                  <a:srgbClr val="000000">
                    <a:alpha val="73000"/>
                  </a:srgbClr>
                </a:gs>
                <a:gs pos="82000">
                  <a:srgbClr val="000000">
                    <a:lumMod val="20000"/>
                    <a:lumOff val="80000"/>
                    <a:alpha val="35000"/>
                  </a:srgbClr>
                </a:gs>
              </a:gsLst>
              <a:path path="shape">
                <a:fillToRect l="50000" t="50000" r="50000" b="50000"/>
              </a:path>
              <a:tileRect/>
            </a:gradFill>
            <a:ln w="25400" cap="flat" cmpd="sng" algn="ctr">
              <a:noFill/>
              <a:prstDash val="solid"/>
            </a:ln>
            <a:effectLst/>
          </p:spPr>
          <p:txBody>
            <a:bodyPr rot="0" spcFirstLastPara="0" vertOverflow="overflow" horzOverflow="overflow" vert="horz" wrap="square" lIns="121867" tIns="60933" rIns="121867" bIns="60933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0" cap="none" spc="0" normalizeH="0" baseline="0" noProof="0" dirty="0" smtClean="0">
                <a:ln>
                  <a:noFill/>
                </a:ln>
                <a:solidFill>
                  <a:srgbClr val="676767"/>
                </a:solidFill>
                <a:effectLst/>
                <a:uLnTx/>
                <a:uFillTx/>
                <a:latin typeface="CiscoSansTT ExtraLight"/>
                <a:ea typeface="+mn-ea"/>
                <a:cs typeface="+mn-cs"/>
              </a:endParaRPr>
            </a:p>
          </p:txBody>
        </p:sp>
        <p:grpSp>
          <p:nvGrpSpPr>
            <p:cNvPr id="197" name="Group 196"/>
            <p:cNvGrpSpPr/>
            <p:nvPr/>
          </p:nvGrpSpPr>
          <p:grpSpPr>
            <a:xfrm>
              <a:off x="8436280" y="3038771"/>
              <a:ext cx="687914" cy="688093"/>
              <a:chOff x="3825250" y="2276041"/>
              <a:chExt cx="688093" cy="688093"/>
            </a:xfrm>
          </p:grpSpPr>
          <p:sp>
            <p:nvSpPr>
              <p:cNvPr id="221" name="Oval 220"/>
              <p:cNvSpPr/>
              <p:nvPr/>
            </p:nvSpPr>
            <p:spPr>
              <a:xfrm>
                <a:off x="3825250" y="2276041"/>
                <a:ext cx="688093" cy="688093"/>
              </a:xfrm>
              <a:prstGeom prst="ellipse">
                <a:avLst/>
              </a:prstGeom>
              <a:solidFill>
                <a:srgbClr val="272848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sp>
            <p:nvSpPr>
              <p:cNvPr id="222" name="Freeform 6"/>
              <p:cNvSpPr>
                <a:spLocks/>
              </p:cNvSpPr>
              <p:nvPr/>
            </p:nvSpPr>
            <p:spPr bwMode="auto">
              <a:xfrm>
                <a:off x="3923864" y="2463549"/>
                <a:ext cx="490864" cy="313077"/>
              </a:xfrm>
              <a:custGeom>
                <a:avLst/>
                <a:gdLst>
                  <a:gd name="T0" fmla="*/ 1210 w 1413"/>
                  <a:gd name="T1" fmla="*/ 901 h 901"/>
                  <a:gd name="T2" fmla="*/ 1413 w 1413"/>
                  <a:gd name="T3" fmla="*/ 632 h 901"/>
                  <a:gd name="T4" fmla="*/ 1132 w 1413"/>
                  <a:gd name="T5" fmla="*/ 353 h 901"/>
                  <a:gd name="T6" fmla="*/ 1130 w 1413"/>
                  <a:gd name="T7" fmla="*/ 353 h 901"/>
                  <a:gd name="T8" fmla="*/ 1131 w 1413"/>
                  <a:gd name="T9" fmla="*/ 329 h 901"/>
                  <a:gd name="T10" fmla="*/ 803 w 1413"/>
                  <a:gd name="T11" fmla="*/ 0 h 901"/>
                  <a:gd name="T12" fmla="*/ 510 w 1413"/>
                  <a:gd name="T13" fmla="*/ 181 h 901"/>
                  <a:gd name="T14" fmla="*/ 406 w 1413"/>
                  <a:gd name="T15" fmla="*/ 142 h 901"/>
                  <a:gd name="T16" fmla="*/ 237 w 1413"/>
                  <a:gd name="T17" fmla="*/ 323 h 901"/>
                  <a:gd name="T18" fmla="*/ 241 w 1413"/>
                  <a:gd name="T19" fmla="*/ 363 h 901"/>
                  <a:gd name="T20" fmla="*/ 0 w 1413"/>
                  <a:gd name="T21" fmla="*/ 632 h 901"/>
                  <a:gd name="T22" fmla="*/ 238 w 1413"/>
                  <a:gd name="T23" fmla="*/ 901 h 901"/>
                  <a:gd name="T24" fmla="*/ 1210 w 1413"/>
                  <a:gd name="T25" fmla="*/ 901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13" h="901">
                    <a:moveTo>
                      <a:pt x="1210" y="901"/>
                    </a:moveTo>
                    <a:cubicBezTo>
                      <a:pt x="1327" y="867"/>
                      <a:pt x="1413" y="760"/>
                      <a:pt x="1413" y="632"/>
                    </a:cubicBezTo>
                    <a:cubicBezTo>
                      <a:pt x="1413" y="478"/>
                      <a:pt x="1287" y="353"/>
                      <a:pt x="1132" y="353"/>
                    </a:cubicBezTo>
                    <a:cubicBezTo>
                      <a:pt x="1131" y="353"/>
                      <a:pt x="1130" y="353"/>
                      <a:pt x="1130" y="353"/>
                    </a:cubicBezTo>
                    <a:cubicBezTo>
                      <a:pt x="1130" y="345"/>
                      <a:pt x="1131" y="337"/>
                      <a:pt x="1131" y="329"/>
                    </a:cubicBezTo>
                    <a:cubicBezTo>
                      <a:pt x="1131" y="147"/>
                      <a:pt x="984" y="0"/>
                      <a:pt x="803" y="0"/>
                    </a:cubicBezTo>
                    <a:cubicBezTo>
                      <a:pt x="675" y="0"/>
                      <a:pt x="564" y="73"/>
                      <a:pt x="510" y="181"/>
                    </a:cubicBezTo>
                    <a:cubicBezTo>
                      <a:pt x="481" y="156"/>
                      <a:pt x="445" y="142"/>
                      <a:pt x="406" y="142"/>
                    </a:cubicBezTo>
                    <a:cubicBezTo>
                      <a:pt x="313" y="142"/>
                      <a:pt x="237" y="223"/>
                      <a:pt x="237" y="323"/>
                    </a:cubicBezTo>
                    <a:cubicBezTo>
                      <a:pt x="237" y="336"/>
                      <a:pt x="239" y="350"/>
                      <a:pt x="241" y="363"/>
                    </a:cubicBezTo>
                    <a:cubicBezTo>
                      <a:pt x="106" y="377"/>
                      <a:pt x="0" y="492"/>
                      <a:pt x="0" y="632"/>
                    </a:cubicBezTo>
                    <a:cubicBezTo>
                      <a:pt x="0" y="771"/>
                      <a:pt x="104" y="885"/>
                      <a:pt x="238" y="901"/>
                    </a:cubicBezTo>
                    <a:lnTo>
                      <a:pt x="1210" y="90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/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8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grpSp>
          <p:nvGrpSpPr>
            <p:cNvPr id="198" name="Group 197"/>
            <p:cNvGrpSpPr/>
            <p:nvPr/>
          </p:nvGrpSpPr>
          <p:grpSpPr>
            <a:xfrm>
              <a:off x="8017874" y="3430469"/>
              <a:ext cx="388597" cy="330619"/>
              <a:chOff x="3364964" y="3898627"/>
              <a:chExt cx="419408" cy="362108"/>
            </a:xfrm>
            <a:solidFill>
              <a:srgbClr val="D3D3DA"/>
            </a:solidFill>
          </p:grpSpPr>
          <p:grpSp>
            <p:nvGrpSpPr>
              <p:cNvPr id="217" name="Group 13"/>
              <p:cNvGrpSpPr>
                <a:grpSpLocks noChangeAspect="1"/>
              </p:cNvGrpSpPr>
              <p:nvPr/>
            </p:nvGrpSpPr>
            <p:grpSpPr bwMode="auto">
              <a:xfrm>
                <a:off x="3427809" y="3898627"/>
                <a:ext cx="299900" cy="362108"/>
                <a:chOff x="2868" y="989"/>
                <a:chExt cx="1938" cy="2340"/>
              </a:xfrm>
              <a:grpFill/>
            </p:grpSpPr>
            <p:sp>
              <p:nvSpPr>
                <p:cNvPr id="219" name="Freeform 14"/>
                <p:cNvSpPr>
                  <a:spLocks/>
                </p:cNvSpPr>
                <p:nvPr/>
              </p:nvSpPr>
              <p:spPr bwMode="auto">
                <a:xfrm>
                  <a:off x="2872" y="989"/>
                  <a:ext cx="1934" cy="2340"/>
                </a:xfrm>
                <a:custGeom>
                  <a:avLst/>
                  <a:gdLst>
                    <a:gd name="T0" fmla="*/ 659 w 1934"/>
                    <a:gd name="T1" fmla="*/ 0 h 2340"/>
                    <a:gd name="T2" fmla="*/ 645 w 1934"/>
                    <a:gd name="T3" fmla="*/ 11 h 2340"/>
                    <a:gd name="T4" fmla="*/ 645 w 1934"/>
                    <a:gd name="T5" fmla="*/ 739 h 2340"/>
                    <a:gd name="T6" fmla="*/ 19 w 1934"/>
                    <a:gd name="T7" fmla="*/ 739 h 2340"/>
                    <a:gd name="T8" fmla="*/ 0 w 1934"/>
                    <a:gd name="T9" fmla="*/ 746 h 2340"/>
                    <a:gd name="T10" fmla="*/ 0 w 1934"/>
                    <a:gd name="T11" fmla="*/ 2340 h 2340"/>
                    <a:gd name="T12" fmla="*/ 1934 w 1934"/>
                    <a:gd name="T13" fmla="*/ 2340 h 2340"/>
                    <a:gd name="T14" fmla="*/ 1934 w 1934"/>
                    <a:gd name="T15" fmla="*/ 0 h 2340"/>
                    <a:gd name="T16" fmla="*/ 659 w 1934"/>
                    <a:gd name="T17" fmla="*/ 0 h 2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4" h="2340">
                      <a:moveTo>
                        <a:pt x="659" y="0"/>
                      </a:moveTo>
                      <a:lnTo>
                        <a:pt x="645" y="11"/>
                      </a:lnTo>
                      <a:lnTo>
                        <a:pt x="645" y="739"/>
                      </a:lnTo>
                      <a:lnTo>
                        <a:pt x="19" y="739"/>
                      </a:lnTo>
                      <a:lnTo>
                        <a:pt x="0" y="746"/>
                      </a:lnTo>
                      <a:lnTo>
                        <a:pt x="0" y="2340"/>
                      </a:lnTo>
                      <a:lnTo>
                        <a:pt x="1934" y="2340"/>
                      </a:lnTo>
                      <a:lnTo>
                        <a:pt x="1934" y="0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solidFill>
                  <a:srgbClr val="3CB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  <p:sp>
              <p:nvSpPr>
                <p:cNvPr id="220" name="Freeform 15"/>
                <p:cNvSpPr>
                  <a:spLocks/>
                </p:cNvSpPr>
                <p:nvPr/>
              </p:nvSpPr>
              <p:spPr bwMode="auto">
                <a:xfrm>
                  <a:off x="2868" y="997"/>
                  <a:ext cx="525" cy="614"/>
                </a:xfrm>
                <a:custGeom>
                  <a:avLst/>
                  <a:gdLst>
                    <a:gd name="T0" fmla="*/ 578 w 578"/>
                    <a:gd name="T1" fmla="*/ 675 h 675"/>
                    <a:gd name="T2" fmla="*/ 578 w 578"/>
                    <a:gd name="T3" fmla="*/ 0 h 675"/>
                    <a:gd name="T4" fmla="*/ 0 w 578"/>
                    <a:gd name="T5" fmla="*/ 675 h 675"/>
                    <a:gd name="T6" fmla="*/ 578 w 578"/>
                    <a:gd name="T7" fmla="*/ 675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8" h="675">
                      <a:moveTo>
                        <a:pt x="578" y="675"/>
                      </a:moveTo>
                      <a:lnTo>
                        <a:pt x="578" y="0"/>
                      </a:lnTo>
                      <a:lnTo>
                        <a:pt x="0" y="675"/>
                      </a:lnTo>
                      <a:lnTo>
                        <a:pt x="578" y="675"/>
                      </a:lnTo>
                      <a:close/>
                    </a:path>
                  </a:pathLst>
                </a:custGeom>
                <a:solidFill>
                  <a:srgbClr val="3382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</p:grpSp>
          <p:sp>
            <p:nvSpPr>
              <p:cNvPr id="218" name="TextBox 217"/>
              <p:cNvSpPr txBox="1"/>
              <p:nvPr/>
            </p:nvSpPr>
            <p:spPr>
              <a:xfrm>
                <a:off x="3364964" y="4030379"/>
                <a:ext cx="419408" cy="11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</a:rPr>
                  <a:t>Policy</a:t>
                </a:r>
              </a:p>
            </p:txBody>
          </p:sp>
        </p:grpSp>
        <p:grpSp>
          <p:nvGrpSpPr>
            <p:cNvPr id="199" name="Group 198"/>
            <p:cNvGrpSpPr/>
            <p:nvPr/>
          </p:nvGrpSpPr>
          <p:grpSpPr>
            <a:xfrm>
              <a:off x="5764425" y="3581086"/>
              <a:ext cx="687914" cy="688093"/>
              <a:chOff x="2835559" y="2276041"/>
              <a:chExt cx="688093" cy="688093"/>
            </a:xfrm>
          </p:grpSpPr>
          <p:sp>
            <p:nvSpPr>
              <p:cNvPr id="215" name="Oval 214"/>
              <p:cNvSpPr/>
              <p:nvPr/>
            </p:nvSpPr>
            <p:spPr>
              <a:xfrm>
                <a:off x="2835559" y="2276041"/>
                <a:ext cx="688093" cy="688093"/>
              </a:xfrm>
              <a:prstGeom prst="ellipse">
                <a:avLst/>
              </a:prstGeom>
              <a:solidFill>
                <a:srgbClr val="272848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sp>
            <p:nvSpPr>
              <p:cNvPr id="216" name="Freeform 8"/>
              <p:cNvSpPr>
                <a:spLocks/>
              </p:cNvSpPr>
              <p:nvPr/>
            </p:nvSpPr>
            <p:spPr bwMode="auto">
              <a:xfrm>
                <a:off x="2956505" y="2381905"/>
                <a:ext cx="446201" cy="476365"/>
              </a:xfrm>
              <a:custGeom>
                <a:avLst/>
                <a:gdLst/>
                <a:ahLst/>
                <a:cxnLst>
                  <a:cxn ang="0">
                    <a:pos x="1036" y="263"/>
                  </a:cxn>
                  <a:cxn ang="0">
                    <a:pos x="1090" y="198"/>
                  </a:cxn>
                  <a:cxn ang="0">
                    <a:pos x="880" y="219"/>
                  </a:cxn>
                  <a:cxn ang="0">
                    <a:pos x="904" y="426"/>
                  </a:cxn>
                  <a:cxn ang="0">
                    <a:pos x="958" y="360"/>
                  </a:cxn>
                  <a:cxn ang="0">
                    <a:pos x="1013" y="937"/>
                  </a:cxn>
                  <a:cxn ang="0">
                    <a:pos x="692" y="1089"/>
                  </a:cxn>
                  <a:cxn ang="0">
                    <a:pos x="692" y="982"/>
                  </a:cxn>
                  <a:cxn ang="0">
                    <a:pos x="682" y="982"/>
                  </a:cxn>
                  <a:cxn ang="0">
                    <a:pos x="393" y="692"/>
                  </a:cxn>
                  <a:cxn ang="0">
                    <a:pos x="682" y="403"/>
                  </a:cxn>
                  <a:cxn ang="0">
                    <a:pos x="692" y="403"/>
                  </a:cxn>
                  <a:cxn ang="0">
                    <a:pos x="692" y="0"/>
                  </a:cxn>
                  <a:cxn ang="0">
                    <a:pos x="620" y="5"/>
                  </a:cxn>
                  <a:cxn ang="0">
                    <a:pos x="620" y="106"/>
                  </a:cxn>
                  <a:cxn ang="0">
                    <a:pos x="533" y="123"/>
                  </a:cxn>
                  <a:cxn ang="0">
                    <a:pos x="495" y="30"/>
                  </a:cxn>
                  <a:cxn ang="0">
                    <a:pos x="362" y="85"/>
                  </a:cxn>
                  <a:cxn ang="0">
                    <a:pos x="399" y="178"/>
                  </a:cxn>
                  <a:cxn ang="0">
                    <a:pos x="327" y="227"/>
                  </a:cxn>
                  <a:cxn ang="0">
                    <a:pos x="256" y="156"/>
                  </a:cxn>
                  <a:cxn ang="0">
                    <a:pos x="154" y="258"/>
                  </a:cxn>
                  <a:cxn ang="0">
                    <a:pos x="225" y="329"/>
                  </a:cxn>
                  <a:cxn ang="0">
                    <a:pos x="176" y="401"/>
                  </a:cxn>
                  <a:cxn ang="0">
                    <a:pos x="83" y="364"/>
                  </a:cxn>
                  <a:cxn ang="0">
                    <a:pos x="28" y="497"/>
                  </a:cxn>
                  <a:cxn ang="0">
                    <a:pos x="121" y="535"/>
                  </a:cxn>
                  <a:cxn ang="0">
                    <a:pos x="104" y="620"/>
                  </a:cxn>
                  <a:cxn ang="0">
                    <a:pos x="3" y="620"/>
                  </a:cxn>
                  <a:cxn ang="0">
                    <a:pos x="0" y="692"/>
                  </a:cxn>
                  <a:cxn ang="0">
                    <a:pos x="3" y="765"/>
                  </a:cxn>
                  <a:cxn ang="0">
                    <a:pos x="104" y="765"/>
                  </a:cxn>
                  <a:cxn ang="0">
                    <a:pos x="121" y="851"/>
                  </a:cxn>
                  <a:cxn ang="0">
                    <a:pos x="28" y="889"/>
                  </a:cxn>
                  <a:cxn ang="0">
                    <a:pos x="83" y="1022"/>
                  </a:cxn>
                  <a:cxn ang="0">
                    <a:pos x="176" y="985"/>
                  </a:cxn>
                  <a:cxn ang="0">
                    <a:pos x="225" y="1057"/>
                  </a:cxn>
                  <a:cxn ang="0">
                    <a:pos x="154" y="1128"/>
                  </a:cxn>
                  <a:cxn ang="0">
                    <a:pos x="256" y="1230"/>
                  </a:cxn>
                  <a:cxn ang="0">
                    <a:pos x="327" y="1159"/>
                  </a:cxn>
                  <a:cxn ang="0">
                    <a:pos x="399" y="1208"/>
                  </a:cxn>
                  <a:cxn ang="0">
                    <a:pos x="362" y="1301"/>
                  </a:cxn>
                  <a:cxn ang="0">
                    <a:pos x="495" y="1356"/>
                  </a:cxn>
                  <a:cxn ang="0">
                    <a:pos x="533" y="1263"/>
                  </a:cxn>
                  <a:cxn ang="0">
                    <a:pos x="620" y="1280"/>
                  </a:cxn>
                  <a:cxn ang="0">
                    <a:pos x="620" y="1381"/>
                  </a:cxn>
                  <a:cxn ang="0">
                    <a:pos x="692" y="1384"/>
                  </a:cxn>
                  <a:cxn ang="0">
                    <a:pos x="692" y="1215"/>
                  </a:cxn>
                  <a:cxn ang="0">
                    <a:pos x="1110" y="1016"/>
                  </a:cxn>
                  <a:cxn ang="0">
                    <a:pos x="1036" y="263"/>
                  </a:cxn>
                </a:cxnLst>
                <a:rect l="0" t="0" r="r" b="b"/>
                <a:pathLst>
                  <a:path w="1296" h="1384">
                    <a:moveTo>
                      <a:pt x="1036" y="263"/>
                    </a:moveTo>
                    <a:cubicBezTo>
                      <a:pt x="1090" y="198"/>
                      <a:pt x="1090" y="198"/>
                      <a:pt x="1090" y="198"/>
                    </a:cubicBezTo>
                    <a:cubicBezTo>
                      <a:pt x="880" y="219"/>
                      <a:pt x="880" y="219"/>
                      <a:pt x="880" y="219"/>
                    </a:cubicBezTo>
                    <a:cubicBezTo>
                      <a:pt x="904" y="426"/>
                      <a:pt x="904" y="426"/>
                      <a:pt x="904" y="426"/>
                    </a:cubicBezTo>
                    <a:cubicBezTo>
                      <a:pt x="958" y="360"/>
                      <a:pt x="958" y="360"/>
                      <a:pt x="958" y="360"/>
                    </a:cubicBezTo>
                    <a:cubicBezTo>
                      <a:pt x="1130" y="505"/>
                      <a:pt x="1156" y="761"/>
                      <a:pt x="1013" y="937"/>
                    </a:cubicBezTo>
                    <a:cubicBezTo>
                      <a:pt x="931" y="1038"/>
                      <a:pt x="812" y="1090"/>
                      <a:pt x="692" y="1089"/>
                    </a:cubicBezTo>
                    <a:cubicBezTo>
                      <a:pt x="692" y="982"/>
                      <a:pt x="692" y="982"/>
                      <a:pt x="692" y="982"/>
                    </a:cubicBezTo>
                    <a:cubicBezTo>
                      <a:pt x="682" y="982"/>
                      <a:pt x="682" y="982"/>
                      <a:pt x="682" y="982"/>
                    </a:cubicBezTo>
                    <a:cubicBezTo>
                      <a:pt x="522" y="982"/>
                      <a:pt x="393" y="851"/>
                      <a:pt x="393" y="692"/>
                    </a:cubicBezTo>
                    <a:cubicBezTo>
                      <a:pt x="393" y="532"/>
                      <a:pt x="522" y="403"/>
                      <a:pt x="682" y="403"/>
                    </a:cubicBezTo>
                    <a:cubicBezTo>
                      <a:pt x="692" y="403"/>
                      <a:pt x="692" y="403"/>
                      <a:pt x="692" y="403"/>
                    </a:cubicBezTo>
                    <a:cubicBezTo>
                      <a:pt x="692" y="0"/>
                      <a:pt x="692" y="0"/>
                      <a:pt x="692" y="0"/>
                    </a:cubicBezTo>
                    <a:cubicBezTo>
                      <a:pt x="667" y="0"/>
                      <a:pt x="643" y="2"/>
                      <a:pt x="620" y="5"/>
                    </a:cubicBezTo>
                    <a:cubicBezTo>
                      <a:pt x="620" y="106"/>
                      <a:pt x="620" y="106"/>
                      <a:pt x="620" y="106"/>
                    </a:cubicBezTo>
                    <a:cubicBezTo>
                      <a:pt x="590" y="110"/>
                      <a:pt x="561" y="115"/>
                      <a:pt x="533" y="123"/>
                    </a:cubicBezTo>
                    <a:cubicBezTo>
                      <a:pt x="495" y="30"/>
                      <a:pt x="495" y="30"/>
                      <a:pt x="495" y="30"/>
                    </a:cubicBezTo>
                    <a:cubicBezTo>
                      <a:pt x="448" y="43"/>
                      <a:pt x="403" y="62"/>
                      <a:pt x="362" y="85"/>
                    </a:cubicBezTo>
                    <a:cubicBezTo>
                      <a:pt x="399" y="178"/>
                      <a:pt x="399" y="178"/>
                      <a:pt x="399" y="178"/>
                    </a:cubicBezTo>
                    <a:cubicBezTo>
                      <a:pt x="374" y="192"/>
                      <a:pt x="351" y="209"/>
                      <a:pt x="327" y="227"/>
                    </a:cubicBezTo>
                    <a:cubicBezTo>
                      <a:pt x="256" y="156"/>
                      <a:pt x="256" y="156"/>
                      <a:pt x="256" y="156"/>
                    </a:cubicBezTo>
                    <a:cubicBezTo>
                      <a:pt x="219" y="186"/>
                      <a:pt x="184" y="220"/>
                      <a:pt x="154" y="258"/>
                    </a:cubicBezTo>
                    <a:cubicBezTo>
                      <a:pt x="225" y="329"/>
                      <a:pt x="225" y="329"/>
                      <a:pt x="225" y="329"/>
                    </a:cubicBezTo>
                    <a:cubicBezTo>
                      <a:pt x="208" y="352"/>
                      <a:pt x="192" y="376"/>
                      <a:pt x="176" y="401"/>
                    </a:cubicBezTo>
                    <a:cubicBezTo>
                      <a:pt x="83" y="364"/>
                      <a:pt x="83" y="364"/>
                      <a:pt x="83" y="364"/>
                    </a:cubicBezTo>
                    <a:cubicBezTo>
                      <a:pt x="60" y="404"/>
                      <a:pt x="43" y="450"/>
                      <a:pt x="28" y="497"/>
                    </a:cubicBezTo>
                    <a:cubicBezTo>
                      <a:pt x="121" y="535"/>
                      <a:pt x="121" y="535"/>
                      <a:pt x="121" y="535"/>
                    </a:cubicBezTo>
                    <a:cubicBezTo>
                      <a:pt x="113" y="563"/>
                      <a:pt x="109" y="591"/>
                      <a:pt x="104" y="620"/>
                    </a:cubicBezTo>
                    <a:cubicBezTo>
                      <a:pt x="3" y="620"/>
                      <a:pt x="3" y="620"/>
                      <a:pt x="3" y="620"/>
                    </a:cubicBezTo>
                    <a:cubicBezTo>
                      <a:pt x="0" y="645"/>
                      <a:pt x="0" y="668"/>
                      <a:pt x="0" y="692"/>
                    </a:cubicBezTo>
                    <a:cubicBezTo>
                      <a:pt x="0" y="717"/>
                      <a:pt x="0" y="741"/>
                      <a:pt x="3" y="765"/>
                    </a:cubicBezTo>
                    <a:cubicBezTo>
                      <a:pt x="104" y="765"/>
                      <a:pt x="104" y="765"/>
                      <a:pt x="104" y="765"/>
                    </a:cubicBezTo>
                    <a:cubicBezTo>
                      <a:pt x="109" y="794"/>
                      <a:pt x="113" y="823"/>
                      <a:pt x="121" y="851"/>
                    </a:cubicBezTo>
                    <a:cubicBezTo>
                      <a:pt x="28" y="889"/>
                      <a:pt x="28" y="889"/>
                      <a:pt x="28" y="889"/>
                    </a:cubicBezTo>
                    <a:cubicBezTo>
                      <a:pt x="43" y="936"/>
                      <a:pt x="60" y="982"/>
                      <a:pt x="83" y="1022"/>
                    </a:cubicBezTo>
                    <a:cubicBezTo>
                      <a:pt x="176" y="985"/>
                      <a:pt x="176" y="985"/>
                      <a:pt x="176" y="985"/>
                    </a:cubicBezTo>
                    <a:cubicBezTo>
                      <a:pt x="192" y="1010"/>
                      <a:pt x="208" y="1033"/>
                      <a:pt x="225" y="1057"/>
                    </a:cubicBezTo>
                    <a:cubicBezTo>
                      <a:pt x="154" y="1128"/>
                      <a:pt x="154" y="1128"/>
                      <a:pt x="154" y="1128"/>
                    </a:cubicBezTo>
                    <a:cubicBezTo>
                      <a:pt x="184" y="1166"/>
                      <a:pt x="219" y="1200"/>
                      <a:pt x="256" y="1230"/>
                    </a:cubicBezTo>
                    <a:cubicBezTo>
                      <a:pt x="327" y="1159"/>
                      <a:pt x="327" y="1159"/>
                      <a:pt x="327" y="1159"/>
                    </a:cubicBezTo>
                    <a:cubicBezTo>
                      <a:pt x="351" y="1176"/>
                      <a:pt x="374" y="1194"/>
                      <a:pt x="399" y="1208"/>
                    </a:cubicBezTo>
                    <a:cubicBezTo>
                      <a:pt x="362" y="1301"/>
                      <a:pt x="362" y="1301"/>
                      <a:pt x="362" y="1301"/>
                    </a:cubicBezTo>
                    <a:cubicBezTo>
                      <a:pt x="403" y="1324"/>
                      <a:pt x="448" y="1343"/>
                      <a:pt x="495" y="1356"/>
                    </a:cubicBezTo>
                    <a:cubicBezTo>
                      <a:pt x="533" y="1263"/>
                      <a:pt x="533" y="1263"/>
                      <a:pt x="533" y="1263"/>
                    </a:cubicBezTo>
                    <a:cubicBezTo>
                      <a:pt x="561" y="1271"/>
                      <a:pt x="590" y="1276"/>
                      <a:pt x="620" y="1280"/>
                    </a:cubicBezTo>
                    <a:cubicBezTo>
                      <a:pt x="620" y="1381"/>
                      <a:pt x="620" y="1381"/>
                      <a:pt x="620" y="1381"/>
                    </a:cubicBezTo>
                    <a:cubicBezTo>
                      <a:pt x="643" y="1384"/>
                      <a:pt x="667" y="1384"/>
                      <a:pt x="692" y="1384"/>
                    </a:cubicBezTo>
                    <a:cubicBezTo>
                      <a:pt x="692" y="1215"/>
                      <a:pt x="692" y="1215"/>
                      <a:pt x="692" y="1215"/>
                    </a:cubicBezTo>
                    <a:cubicBezTo>
                      <a:pt x="849" y="1215"/>
                      <a:pt x="1004" y="1147"/>
                      <a:pt x="1110" y="1016"/>
                    </a:cubicBezTo>
                    <a:cubicBezTo>
                      <a:pt x="1296" y="786"/>
                      <a:pt x="1263" y="451"/>
                      <a:pt x="1036" y="263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68580" tIns="34290" rIns="68580" bIns="3429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</a:endParaRPr>
              </a:p>
            </p:txBody>
          </p:sp>
        </p:grpSp>
        <p:grpSp>
          <p:nvGrpSpPr>
            <p:cNvPr id="200" name="Group 199"/>
            <p:cNvGrpSpPr/>
            <p:nvPr/>
          </p:nvGrpSpPr>
          <p:grpSpPr>
            <a:xfrm>
              <a:off x="5375805" y="3957529"/>
              <a:ext cx="388597" cy="330619"/>
              <a:chOff x="3364964" y="3898627"/>
              <a:chExt cx="419408" cy="362108"/>
            </a:xfrm>
            <a:solidFill>
              <a:srgbClr val="D3D3DA"/>
            </a:solidFill>
          </p:grpSpPr>
          <p:grpSp>
            <p:nvGrpSpPr>
              <p:cNvPr id="211" name="Group 13"/>
              <p:cNvGrpSpPr>
                <a:grpSpLocks noChangeAspect="1"/>
              </p:cNvGrpSpPr>
              <p:nvPr/>
            </p:nvGrpSpPr>
            <p:grpSpPr bwMode="auto">
              <a:xfrm>
                <a:off x="3427809" y="3898627"/>
                <a:ext cx="299900" cy="362108"/>
                <a:chOff x="2868" y="989"/>
                <a:chExt cx="1938" cy="2340"/>
              </a:xfrm>
              <a:grpFill/>
            </p:grpSpPr>
            <p:sp>
              <p:nvSpPr>
                <p:cNvPr id="213" name="Freeform 14"/>
                <p:cNvSpPr>
                  <a:spLocks/>
                </p:cNvSpPr>
                <p:nvPr/>
              </p:nvSpPr>
              <p:spPr bwMode="auto">
                <a:xfrm>
                  <a:off x="2872" y="989"/>
                  <a:ext cx="1934" cy="2340"/>
                </a:xfrm>
                <a:custGeom>
                  <a:avLst/>
                  <a:gdLst>
                    <a:gd name="T0" fmla="*/ 659 w 1934"/>
                    <a:gd name="T1" fmla="*/ 0 h 2340"/>
                    <a:gd name="T2" fmla="*/ 645 w 1934"/>
                    <a:gd name="T3" fmla="*/ 11 h 2340"/>
                    <a:gd name="T4" fmla="*/ 645 w 1934"/>
                    <a:gd name="T5" fmla="*/ 739 h 2340"/>
                    <a:gd name="T6" fmla="*/ 19 w 1934"/>
                    <a:gd name="T7" fmla="*/ 739 h 2340"/>
                    <a:gd name="T8" fmla="*/ 0 w 1934"/>
                    <a:gd name="T9" fmla="*/ 746 h 2340"/>
                    <a:gd name="T10" fmla="*/ 0 w 1934"/>
                    <a:gd name="T11" fmla="*/ 2340 h 2340"/>
                    <a:gd name="T12" fmla="*/ 1934 w 1934"/>
                    <a:gd name="T13" fmla="*/ 2340 h 2340"/>
                    <a:gd name="T14" fmla="*/ 1934 w 1934"/>
                    <a:gd name="T15" fmla="*/ 0 h 2340"/>
                    <a:gd name="T16" fmla="*/ 659 w 1934"/>
                    <a:gd name="T17" fmla="*/ 0 h 2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4" h="2340">
                      <a:moveTo>
                        <a:pt x="659" y="0"/>
                      </a:moveTo>
                      <a:lnTo>
                        <a:pt x="645" y="11"/>
                      </a:lnTo>
                      <a:lnTo>
                        <a:pt x="645" y="739"/>
                      </a:lnTo>
                      <a:lnTo>
                        <a:pt x="19" y="739"/>
                      </a:lnTo>
                      <a:lnTo>
                        <a:pt x="0" y="746"/>
                      </a:lnTo>
                      <a:lnTo>
                        <a:pt x="0" y="2340"/>
                      </a:lnTo>
                      <a:lnTo>
                        <a:pt x="1934" y="2340"/>
                      </a:lnTo>
                      <a:lnTo>
                        <a:pt x="1934" y="0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solidFill>
                  <a:srgbClr val="3CB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  <p:sp>
              <p:nvSpPr>
                <p:cNvPr id="214" name="Freeform 15"/>
                <p:cNvSpPr>
                  <a:spLocks/>
                </p:cNvSpPr>
                <p:nvPr/>
              </p:nvSpPr>
              <p:spPr bwMode="auto">
                <a:xfrm>
                  <a:off x="2868" y="997"/>
                  <a:ext cx="525" cy="614"/>
                </a:xfrm>
                <a:custGeom>
                  <a:avLst/>
                  <a:gdLst>
                    <a:gd name="T0" fmla="*/ 578 w 578"/>
                    <a:gd name="T1" fmla="*/ 675 h 675"/>
                    <a:gd name="T2" fmla="*/ 578 w 578"/>
                    <a:gd name="T3" fmla="*/ 0 h 675"/>
                    <a:gd name="T4" fmla="*/ 0 w 578"/>
                    <a:gd name="T5" fmla="*/ 675 h 675"/>
                    <a:gd name="T6" fmla="*/ 578 w 578"/>
                    <a:gd name="T7" fmla="*/ 675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8" h="675">
                      <a:moveTo>
                        <a:pt x="578" y="675"/>
                      </a:moveTo>
                      <a:lnTo>
                        <a:pt x="578" y="0"/>
                      </a:lnTo>
                      <a:lnTo>
                        <a:pt x="0" y="675"/>
                      </a:lnTo>
                      <a:lnTo>
                        <a:pt x="578" y="675"/>
                      </a:lnTo>
                      <a:close/>
                    </a:path>
                  </a:pathLst>
                </a:custGeom>
                <a:solidFill>
                  <a:srgbClr val="3382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</p:grpSp>
          <p:sp>
            <p:nvSpPr>
              <p:cNvPr id="212" name="TextBox 211"/>
              <p:cNvSpPr txBox="1"/>
              <p:nvPr/>
            </p:nvSpPr>
            <p:spPr>
              <a:xfrm>
                <a:off x="3364964" y="4030379"/>
                <a:ext cx="419408" cy="11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</a:rPr>
                  <a:t>Policy</a:t>
                </a:r>
              </a:p>
            </p:txBody>
          </p:sp>
        </p:grpSp>
        <p:grpSp>
          <p:nvGrpSpPr>
            <p:cNvPr id="201" name="Group 200"/>
            <p:cNvGrpSpPr/>
            <p:nvPr/>
          </p:nvGrpSpPr>
          <p:grpSpPr>
            <a:xfrm>
              <a:off x="2935695" y="3038771"/>
              <a:ext cx="687914" cy="688093"/>
              <a:chOff x="1770031" y="2276041"/>
              <a:chExt cx="688093" cy="688093"/>
            </a:xfrm>
          </p:grpSpPr>
          <p:sp>
            <p:nvSpPr>
              <p:cNvPr id="207" name="Oval 206"/>
              <p:cNvSpPr/>
              <p:nvPr/>
            </p:nvSpPr>
            <p:spPr>
              <a:xfrm>
                <a:off x="1770031" y="2276041"/>
                <a:ext cx="688093" cy="688093"/>
              </a:xfrm>
              <a:prstGeom prst="ellipse">
                <a:avLst/>
              </a:prstGeom>
              <a:solidFill>
                <a:srgbClr val="272848">
                  <a:lumMod val="60000"/>
                  <a:lumOff val="40000"/>
                </a:srgbClr>
              </a:solidFill>
              <a:ln w="25400" cap="flat" cmpd="sng" algn="ctr">
                <a:noFill/>
                <a:prstDash val="solid"/>
              </a:ln>
              <a:effectLst/>
            </p:spPr>
            <p:txBody>
              <a:bodyPr rtlCol="0" anchor="ctr"/>
              <a:lstStyle/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676767"/>
                  </a:solidFill>
                  <a:effectLst/>
                  <a:uLnTx/>
                  <a:uFillTx/>
                  <a:latin typeface="CiscoSansTT ExtraLight"/>
                  <a:ea typeface="+mn-ea"/>
                  <a:cs typeface="+mn-cs"/>
                </a:endParaRPr>
              </a:p>
            </p:txBody>
          </p:sp>
          <p:grpSp>
            <p:nvGrpSpPr>
              <p:cNvPr id="208" name="Group 207"/>
              <p:cNvGrpSpPr/>
              <p:nvPr/>
            </p:nvGrpSpPr>
            <p:grpSpPr>
              <a:xfrm>
                <a:off x="1882682" y="2399620"/>
                <a:ext cx="462791" cy="440934"/>
                <a:chOff x="4032454" y="2364358"/>
                <a:chExt cx="330761" cy="315140"/>
              </a:xfrm>
            </p:grpSpPr>
            <p:sp>
              <p:nvSpPr>
                <p:cNvPr id="209" name="Freeform 15"/>
                <p:cNvSpPr>
                  <a:spLocks noEditPoints="1"/>
                </p:cNvSpPr>
                <p:nvPr/>
              </p:nvSpPr>
              <p:spPr bwMode="auto">
                <a:xfrm>
                  <a:off x="4032454" y="2364358"/>
                  <a:ext cx="330761" cy="315140"/>
                </a:xfrm>
                <a:custGeom>
                  <a:avLst/>
                  <a:gdLst>
                    <a:gd name="T0" fmla="*/ 1796 w 3598"/>
                    <a:gd name="T1" fmla="*/ 1941 h 3428"/>
                    <a:gd name="T2" fmla="*/ 1560 w 3598"/>
                    <a:gd name="T3" fmla="*/ 1941 h 3428"/>
                    <a:gd name="T4" fmla="*/ 1475 w 3598"/>
                    <a:gd name="T5" fmla="*/ 1820 h 3428"/>
                    <a:gd name="T6" fmla="*/ 2206 w 3598"/>
                    <a:gd name="T7" fmla="*/ 2252 h 3428"/>
                    <a:gd name="T8" fmla="*/ 2203 w 3598"/>
                    <a:gd name="T9" fmla="*/ 1701 h 3428"/>
                    <a:gd name="T10" fmla="*/ 1663 w 3598"/>
                    <a:gd name="T11" fmla="*/ 1252 h 3428"/>
                    <a:gd name="T12" fmla="*/ 1509 w 3598"/>
                    <a:gd name="T13" fmla="*/ 1398 h 3428"/>
                    <a:gd name="T14" fmla="*/ 1593 w 3598"/>
                    <a:gd name="T15" fmla="*/ 1638 h 3428"/>
                    <a:gd name="T16" fmla="*/ 1649 w 3598"/>
                    <a:gd name="T17" fmla="*/ 1416 h 3428"/>
                    <a:gd name="T18" fmla="*/ 1807 w 3598"/>
                    <a:gd name="T19" fmla="*/ 1346 h 3428"/>
                    <a:gd name="T20" fmla="*/ 1958 w 3598"/>
                    <a:gd name="T21" fmla="*/ 1403 h 3428"/>
                    <a:gd name="T22" fmla="*/ 2027 w 3598"/>
                    <a:gd name="T23" fmla="*/ 1565 h 3428"/>
                    <a:gd name="T24" fmla="*/ 2122 w 3598"/>
                    <a:gd name="T25" fmla="*/ 1419 h 3428"/>
                    <a:gd name="T26" fmla="*/ 1979 w 3598"/>
                    <a:gd name="T27" fmla="*/ 1263 h 3428"/>
                    <a:gd name="T28" fmla="*/ 1800 w 3598"/>
                    <a:gd name="T29" fmla="*/ 0 h 3428"/>
                    <a:gd name="T30" fmla="*/ 2109 w 3598"/>
                    <a:gd name="T31" fmla="*/ 203 h 3428"/>
                    <a:gd name="T32" fmla="*/ 2025 w 3598"/>
                    <a:gd name="T33" fmla="*/ 584 h 3428"/>
                    <a:gd name="T34" fmla="*/ 1911 w 3598"/>
                    <a:gd name="T35" fmla="*/ 756 h 3428"/>
                    <a:gd name="T36" fmla="*/ 2298 w 3598"/>
                    <a:gd name="T37" fmla="*/ 1075 h 3428"/>
                    <a:gd name="T38" fmla="*/ 2628 w 3598"/>
                    <a:gd name="T39" fmla="*/ 1522 h 3428"/>
                    <a:gd name="T40" fmla="*/ 2693 w 3598"/>
                    <a:gd name="T41" fmla="*/ 1508 h 3428"/>
                    <a:gd name="T42" fmla="*/ 2959 w 3598"/>
                    <a:gd name="T43" fmla="*/ 1366 h 3428"/>
                    <a:gd name="T44" fmla="*/ 3264 w 3598"/>
                    <a:gd name="T45" fmla="*/ 1138 h 3428"/>
                    <a:gd name="T46" fmla="*/ 3573 w 3598"/>
                    <a:gd name="T47" fmla="*/ 1340 h 3428"/>
                    <a:gd name="T48" fmla="*/ 3504 w 3598"/>
                    <a:gd name="T49" fmla="*/ 1714 h 3428"/>
                    <a:gd name="T50" fmla="*/ 3147 w 3598"/>
                    <a:gd name="T51" fmla="*/ 1786 h 3428"/>
                    <a:gd name="T52" fmla="*/ 2990 w 3598"/>
                    <a:gd name="T53" fmla="*/ 1666 h 3428"/>
                    <a:gd name="T54" fmla="*/ 2845 w 3598"/>
                    <a:gd name="T55" fmla="*/ 1688 h 3428"/>
                    <a:gd name="T56" fmla="*/ 2616 w 3598"/>
                    <a:gd name="T57" fmla="*/ 2071 h 3428"/>
                    <a:gd name="T58" fmla="*/ 2406 w 3598"/>
                    <a:gd name="T59" fmla="*/ 2420 h 3428"/>
                    <a:gd name="T60" fmla="*/ 2449 w 3598"/>
                    <a:gd name="T61" fmla="*/ 2503 h 3428"/>
                    <a:gd name="T62" fmla="*/ 2691 w 3598"/>
                    <a:gd name="T63" fmla="*/ 2760 h 3428"/>
                    <a:gd name="T64" fmla="*/ 2974 w 3598"/>
                    <a:gd name="T65" fmla="*/ 3044 h 3428"/>
                    <a:gd name="T66" fmla="*/ 2808 w 3598"/>
                    <a:gd name="T67" fmla="*/ 3384 h 3428"/>
                    <a:gd name="T68" fmla="*/ 2437 w 3598"/>
                    <a:gd name="T69" fmla="*/ 3361 h 3428"/>
                    <a:gd name="T70" fmla="*/ 2323 w 3598"/>
                    <a:gd name="T71" fmla="*/ 2996 h 3428"/>
                    <a:gd name="T72" fmla="*/ 2382 w 3598"/>
                    <a:gd name="T73" fmla="*/ 2852 h 3428"/>
                    <a:gd name="T74" fmla="*/ 2294 w 3598"/>
                    <a:gd name="T75" fmla="*/ 2677 h 3428"/>
                    <a:gd name="T76" fmla="*/ 1867 w 3598"/>
                    <a:gd name="T77" fmla="*/ 2658 h 3428"/>
                    <a:gd name="T78" fmla="*/ 1401 w 3598"/>
                    <a:gd name="T79" fmla="*/ 2564 h 3428"/>
                    <a:gd name="T80" fmla="*/ 1367 w 3598"/>
                    <a:gd name="T81" fmla="*/ 2626 h 3428"/>
                    <a:gd name="T82" fmla="*/ 1245 w 3598"/>
                    <a:gd name="T83" fmla="*/ 2906 h 3428"/>
                    <a:gd name="T84" fmla="*/ 1264 w 3598"/>
                    <a:gd name="T85" fmla="*/ 3226 h 3428"/>
                    <a:gd name="T86" fmla="*/ 956 w 3598"/>
                    <a:gd name="T87" fmla="*/ 3428 h 3428"/>
                    <a:gd name="T88" fmla="*/ 662 w 3598"/>
                    <a:gd name="T89" fmla="*/ 3226 h 3428"/>
                    <a:gd name="T90" fmla="*/ 730 w 3598"/>
                    <a:gd name="T91" fmla="*/ 2857 h 3428"/>
                    <a:gd name="T92" fmla="*/ 1010 w 3598"/>
                    <a:gd name="T93" fmla="*/ 2759 h 3428"/>
                    <a:gd name="T94" fmla="*/ 1045 w 3598"/>
                    <a:gd name="T95" fmla="*/ 2755 h 3428"/>
                    <a:gd name="T96" fmla="*/ 1150 w 3598"/>
                    <a:gd name="T97" fmla="*/ 2579 h 3428"/>
                    <a:gd name="T98" fmla="*/ 990 w 3598"/>
                    <a:gd name="T99" fmla="*/ 2090 h 3428"/>
                    <a:gd name="T100" fmla="*/ 936 w 3598"/>
                    <a:gd name="T101" fmla="*/ 1730 h 3428"/>
                    <a:gd name="T102" fmla="*/ 783 w 3598"/>
                    <a:gd name="T103" fmla="*/ 1709 h 3428"/>
                    <a:gd name="T104" fmla="*/ 416 w 3598"/>
                    <a:gd name="T105" fmla="*/ 1799 h 3428"/>
                    <a:gd name="T106" fmla="*/ 68 w 3598"/>
                    <a:gd name="T107" fmla="*/ 1682 h 3428"/>
                    <a:gd name="T108" fmla="*/ 44 w 3598"/>
                    <a:gd name="T109" fmla="*/ 1301 h 3428"/>
                    <a:gd name="T110" fmla="*/ 378 w 3598"/>
                    <a:gd name="T111" fmla="*/ 1140 h 3428"/>
                    <a:gd name="T112" fmla="*/ 657 w 3598"/>
                    <a:gd name="T113" fmla="*/ 1382 h 3428"/>
                    <a:gd name="T114" fmla="*/ 694 w 3598"/>
                    <a:gd name="T115" fmla="*/ 1477 h 3428"/>
                    <a:gd name="T116" fmla="*/ 971 w 3598"/>
                    <a:gd name="T117" fmla="*/ 1522 h 3428"/>
                    <a:gd name="T118" fmla="*/ 1363 w 3598"/>
                    <a:gd name="T119" fmla="*/ 1037 h 3428"/>
                    <a:gd name="T120" fmla="*/ 1590 w 3598"/>
                    <a:gd name="T121" fmla="*/ 593 h 3428"/>
                    <a:gd name="T122" fmla="*/ 1477 w 3598"/>
                    <a:gd name="T123" fmla="*/ 245 h 3428"/>
                    <a:gd name="T124" fmla="*/ 1756 w 3598"/>
                    <a:gd name="T125" fmla="*/ 2 h 342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  <a:cxn ang="0">
                      <a:pos x="T80" y="T81"/>
                    </a:cxn>
                    <a:cxn ang="0">
                      <a:pos x="T82" y="T83"/>
                    </a:cxn>
                    <a:cxn ang="0">
                      <a:pos x="T84" y="T85"/>
                    </a:cxn>
                    <a:cxn ang="0">
                      <a:pos x="T86" y="T87"/>
                    </a:cxn>
                    <a:cxn ang="0">
                      <a:pos x="T88" y="T89"/>
                    </a:cxn>
                    <a:cxn ang="0">
                      <a:pos x="T90" y="T91"/>
                    </a:cxn>
                    <a:cxn ang="0">
                      <a:pos x="T92" y="T93"/>
                    </a:cxn>
                    <a:cxn ang="0">
                      <a:pos x="T94" y="T95"/>
                    </a:cxn>
                    <a:cxn ang="0">
                      <a:pos x="T96" y="T97"/>
                    </a:cxn>
                    <a:cxn ang="0">
                      <a:pos x="T98" y="T99"/>
                    </a:cxn>
                    <a:cxn ang="0">
                      <a:pos x="T100" y="T101"/>
                    </a:cxn>
                    <a:cxn ang="0">
                      <a:pos x="T102" y="T103"/>
                    </a:cxn>
                    <a:cxn ang="0">
                      <a:pos x="T104" y="T105"/>
                    </a:cxn>
                    <a:cxn ang="0">
                      <a:pos x="T106" y="T107"/>
                    </a:cxn>
                    <a:cxn ang="0">
                      <a:pos x="T108" y="T109"/>
                    </a:cxn>
                    <a:cxn ang="0">
                      <a:pos x="T110" y="T111"/>
                    </a:cxn>
                    <a:cxn ang="0">
                      <a:pos x="T112" y="T113"/>
                    </a:cxn>
                    <a:cxn ang="0">
                      <a:pos x="T114" y="T115"/>
                    </a:cxn>
                    <a:cxn ang="0">
                      <a:pos x="T116" y="T117"/>
                    </a:cxn>
                    <a:cxn ang="0">
                      <a:pos x="T118" y="T119"/>
                    </a:cxn>
                    <a:cxn ang="0">
                      <a:pos x="T120" y="T121"/>
                    </a:cxn>
                    <a:cxn ang="0">
                      <a:pos x="T122" y="T123"/>
                    </a:cxn>
                    <a:cxn ang="0">
                      <a:pos x="T124" y="T125"/>
                    </a:cxn>
                  </a:cxnLst>
                  <a:rect l="0" t="0" r="r" b="b"/>
                  <a:pathLst>
                    <a:path w="3598" h="3428">
                      <a:moveTo>
                        <a:pt x="2067" y="1820"/>
                      </a:moveTo>
                      <a:lnTo>
                        <a:pt x="2186" y="1820"/>
                      </a:lnTo>
                      <a:lnTo>
                        <a:pt x="2092" y="1941"/>
                      </a:lnTo>
                      <a:lnTo>
                        <a:pt x="1973" y="1941"/>
                      </a:lnTo>
                      <a:lnTo>
                        <a:pt x="2067" y="1820"/>
                      </a:lnTo>
                      <a:close/>
                      <a:moveTo>
                        <a:pt x="1889" y="1820"/>
                      </a:moveTo>
                      <a:lnTo>
                        <a:pt x="2008" y="1820"/>
                      </a:lnTo>
                      <a:lnTo>
                        <a:pt x="1915" y="1941"/>
                      </a:lnTo>
                      <a:lnTo>
                        <a:pt x="1796" y="1941"/>
                      </a:lnTo>
                      <a:lnTo>
                        <a:pt x="1889" y="1820"/>
                      </a:lnTo>
                      <a:close/>
                      <a:moveTo>
                        <a:pt x="1712" y="1820"/>
                      </a:moveTo>
                      <a:lnTo>
                        <a:pt x="1830" y="1820"/>
                      </a:lnTo>
                      <a:lnTo>
                        <a:pt x="1737" y="1941"/>
                      </a:lnTo>
                      <a:lnTo>
                        <a:pt x="1618" y="1941"/>
                      </a:lnTo>
                      <a:lnTo>
                        <a:pt x="1712" y="1820"/>
                      </a:lnTo>
                      <a:close/>
                      <a:moveTo>
                        <a:pt x="1535" y="1820"/>
                      </a:moveTo>
                      <a:lnTo>
                        <a:pt x="1653" y="1820"/>
                      </a:lnTo>
                      <a:lnTo>
                        <a:pt x="1560" y="1941"/>
                      </a:lnTo>
                      <a:lnTo>
                        <a:pt x="1441" y="1941"/>
                      </a:lnTo>
                      <a:lnTo>
                        <a:pt x="1535" y="1820"/>
                      </a:lnTo>
                      <a:close/>
                      <a:moveTo>
                        <a:pt x="1420" y="1700"/>
                      </a:moveTo>
                      <a:lnTo>
                        <a:pt x="1417" y="1701"/>
                      </a:lnTo>
                      <a:lnTo>
                        <a:pt x="1415" y="1702"/>
                      </a:lnTo>
                      <a:lnTo>
                        <a:pt x="1412" y="1705"/>
                      </a:lnTo>
                      <a:lnTo>
                        <a:pt x="1412" y="1709"/>
                      </a:lnTo>
                      <a:lnTo>
                        <a:pt x="1412" y="1820"/>
                      </a:lnTo>
                      <a:lnTo>
                        <a:pt x="1475" y="1820"/>
                      </a:lnTo>
                      <a:lnTo>
                        <a:pt x="1412" y="1902"/>
                      </a:lnTo>
                      <a:lnTo>
                        <a:pt x="1412" y="2246"/>
                      </a:lnTo>
                      <a:lnTo>
                        <a:pt x="1412" y="2250"/>
                      </a:lnTo>
                      <a:lnTo>
                        <a:pt x="1415" y="2252"/>
                      </a:lnTo>
                      <a:lnTo>
                        <a:pt x="1417" y="2254"/>
                      </a:lnTo>
                      <a:lnTo>
                        <a:pt x="1420" y="2255"/>
                      </a:lnTo>
                      <a:lnTo>
                        <a:pt x="2200" y="2255"/>
                      </a:lnTo>
                      <a:lnTo>
                        <a:pt x="2203" y="2254"/>
                      </a:lnTo>
                      <a:lnTo>
                        <a:pt x="2206" y="2252"/>
                      </a:lnTo>
                      <a:lnTo>
                        <a:pt x="2208" y="2250"/>
                      </a:lnTo>
                      <a:lnTo>
                        <a:pt x="2209" y="2246"/>
                      </a:lnTo>
                      <a:lnTo>
                        <a:pt x="2209" y="1941"/>
                      </a:lnTo>
                      <a:lnTo>
                        <a:pt x="2152" y="1941"/>
                      </a:lnTo>
                      <a:lnTo>
                        <a:pt x="2209" y="1867"/>
                      </a:lnTo>
                      <a:lnTo>
                        <a:pt x="2209" y="1709"/>
                      </a:lnTo>
                      <a:lnTo>
                        <a:pt x="2208" y="1705"/>
                      </a:lnTo>
                      <a:lnTo>
                        <a:pt x="2206" y="1702"/>
                      </a:lnTo>
                      <a:lnTo>
                        <a:pt x="2203" y="1701"/>
                      </a:lnTo>
                      <a:lnTo>
                        <a:pt x="2200" y="1700"/>
                      </a:lnTo>
                      <a:lnTo>
                        <a:pt x="1420" y="1700"/>
                      </a:lnTo>
                      <a:close/>
                      <a:moveTo>
                        <a:pt x="1807" y="1219"/>
                      </a:moveTo>
                      <a:lnTo>
                        <a:pt x="1782" y="1221"/>
                      </a:lnTo>
                      <a:lnTo>
                        <a:pt x="1757" y="1223"/>
                      </a:lnTo>
                      <a:lnTo>
                        <a:pt x="1733" y="1228"/>
                      </a:lnTo>
                      <a:lnTo>
                        <a:pt x="1709" y="1234"/>
                      </a:lnTo>
                      <a:lnTo>
                        <a:pt x="1686" y="1242"/>
                      </a:lnTo>
                      <a:lnTo>
                        <a:pt x="1663" y="1252"/>
                      </a:lnTo>
                      <a:lnTo>
                        <a:pt x="1642" y="1263"/>
                      </a:lnTo>
                      <a:lnTo>
                        <a:pt x="1621" y="1275"/>
                      </a:lnTo>
                      <a:lnTo>
                        <a:pt x="1603" y="1289"/>
                      </a:lnTo>
                      <a:lnTo>
                        <a:pt x="1584" y="1305"/>
                      </a:lnTo>
                      <a:lnTo>
                        <a:pt x="1566" y="1320"/>
                      </a:lnTo>
                      <a:lnTo>
                        <a:pt x="1551" y="1338"/>
                      </a:lnTo>
                      <a:lnTo>
                        <a:pt x="1536" y="1357"/>
                      </a:lnTo>
                      <a:lnTo>
                        <a:pt x="1522" y="1377"/>
                      </a:lnTo>
                      <a:lnTo>
                        <a:pt x="1509" y="1398"/>
                      </a:lnTo>
                      <a:lnTo>
                        <a:pt x="1499" y="1419"/>
                      </a:lnTo>
                      <a:lnTo>
                        <a:pt x="1489" y="1442"/>
                      </a:lnTo>
                      <a:lnTo>
                        <a:pt x="1482" y="1465"/>
                      </a:lnTo>
                      <a:lnTo>
                        <a:pt x="1475" y="1489"/>
                      </a:lnTo>
                      <a:lnTo>
                        <a:pt x="1471" y="1514"/>
                      </a:lnTo>
                      <a:lnTo>
                        <a:pt x="1469" y="1539"/>
                      </a:lnTo>
                      <a:lnTo>
                        <a:pt x="1467" y="1565"/>
                      </a:lnTo>
                      <a:lnTo>
                        <a:pt x="1467" y="1638"/>
                      </a:lnTo>
                      <a:lnTo>
                        <a:pt x="1593" y="1638"/>
                      </a:lnTo>
                      <a:lnTo>
                        <a:pt x="1593" y="1565"/>
                      </a:lnTo>
                      <a:lnTo>
                        <a:pt x="1594" y="1544"/>
                      </a:lnTo>
                      <a:lnTo>
                        <a:pt x="1597" y="1523"/>
                      </a:lnTo>
                      <a:lnTo>
                        <a:pt x="1602" y="1503"/>
                      </a:lnTo>
                      <a:lnTo>
                        <a:pt x="1608" y="1484"/>
                      </a:lnTo>
                      <a:lnTo>
                        <a:pt x="1616" y="1466"/>
                      </a:lnTo>
                      <a:lnTo>
                        <a:pt x="1626" y="1449"/>
                      </a:lnTo>
                      <a:lnTo>
                        <a:pt x="1637" y="1432"/>
                      </a:lnTo>
                      <a:lnTo>
                        <a:pt x="1649" y="1416"/>
                      </a:lnTo>
                      <a:lnTo>
                        <a:pt x="1663" y="1403"/>
                      </a:lnTo>
                      <a:lnTo>
                        <a:pt x="1678" y="1391"/>
                      </a:lnTo>
                      <a:lnTo>
                        <a:pt x="1694" y="1379"/>
                      </a:lnTo>
                      <a:lnTo>
                        <a:pt x="1711" y="1369"/>
                      </a:lnTo>
                      <a:lnTo>
                        <a:pt x="1728" y="1361"/>
                      </a:lnTo>
                      <a:lnTo>
                        <a:pt x="1747" y="1354"/>
                      </a:lnTo>
                      <a:lnTo>
                        <a:pt x="1767" y="1350"/>
                      </a:lnTo>
                      <a:lnTo>
                        <a:pt x="1786" y="1347"/>
                      </a:lnTo>
                      <a:lnTo>
                        <a:pt x="1807" y="1346"/>
                      </a:lnTo>
                      <a:lnTo>
                        <a:pt x="1814" y="1346"/>
                      </a:lnTo>
                      <a:lnTo>
                        <a:pt x="1835" y="1347"/>
                      </a:lnTo>
                      <a:lnTo>
                        <a:pt x="1855" y="1350"/>
                      </a:lnTo>
                      <a:lnTo>
                        <a:pt x="1873" y="1354"/>
                      </a:lnTo>
                      <a:lnTo>
                        <a:pt x="1892" y="1361"/>
                      </a:lnTo>
                      <a:lnTo>
                        <a:pt x="1911" y="1369"/>
                      </a:lnTo>
                      <a:lnTo>
                        <a:pt x="1927" y="1379"/>
                      </a:lnTo>
                      <a:lnTo>
                        <a:pt x="1943" y="1391"/>
                      </a:lnTo>
                      <a:lnTo>
                        <a:pt x="1958" y="1403"/>
                      </a:lnTo>
                      <a:lnTo>
                        <a:pt x="1971" y="1416"/>
                      </a:lnTo>
                      <a:lnTo>
                        <a:pt x="1984" y="1432"/>
                      </a:lnTo>
                      <a:lnTo>
                        <a:pt x="1995" y="1449"/>
                      </a:lnTo>
                      <a:lnTo>
                        <a:pt x="2004" y="1466"/>
                      </a:lnTo>
                      <a:lnTo>
                        <a:pt x="2013" y="1484"/>
                      </a:lnTo>
                      <a:lnTo>
                        <a:pt x="2020" y="1503"/>
                      </a:lnTo>
                      <a:lnTo>
                        <a:pt x="2024" y="1523"/>
                      </a:lnTo>
                      <a:lnTo>
                        <a:pt x="2027" y="1544"/>
                      </a:lnTo>
                      <a:lnTo>
                        <a:pt x="2027" y="1565"/>
                      </a:lnTo>
                      <a:lnTo>
                        <a:pt x="2027" y="1638"/>
                      </a:lnTo>
                      <a:lnTo>
                        <a:pt x="2154" y="1638"/>
                      </a:lnTo>
                      <a:lnTo>
                        <a:pt x="2154" y="1565"/>
                      </a:lnTo>
                      <a:lnTo>
                        <a:pt x="2153" y="1539"/>
                      </a:lnTo>
                      <a:lnTo>
                        <a:pt x="2149" y="1514"/>
                      </a:lnTo>
                      <a:lnTo>
                        <a:pt x="2145" y="1489"/>
                      </a:lnTo>
                      <a:lnTo>
                        <a:pt x="2140" y="1465"/>
                      </a:lnTo>
                      <a:lnTo>
                        <a:pt x="2131" y="1442"/>
                      </a:lnTo>
                      <a:lnTo>
                        <a:pt x="2122" y="1419"/>
                      </a:lnTo>
                      <a:lnTo>
                        <a:pt x="2111" y="1398"/>
                      </a:lnTo>
                      <a:lnTo>
                        <a:pt x="2099" y="1377"/>
                      </a:lnTo>
                      <a:lnTo>
                        <a:pt x="2086" y="1357"/>
                      </a:lnTo>
                      <a:lnTo>
                        <a:pt x="2070" y="1338"/>
                      </a:lnTo>
                      <a:lnTo>
                        <a:pt x="2054" y="1320"/>
                      </a:lnTo>
                      <a:lnTo>
                        <a:pt x="2036" y="1305"/>
                      </a:lnTo>
                      <a:lnTo>
                        <a:pt x="2019" y="1289"/>
                      </a:lnTo>
                      <a:lnTo>
                        <a:pt x="1999" y="1275"/>
                      </a:lnTo>
                      <a:lnTo>
                        <a:pt x="1979" y="1263"/>
                      </a:lnTo>
                      <a:lnTo>
                        <a:pt x="1957" y="1252"/>
                      </a:lnTo>
                      <a:lnTo>
                        <a:pt x="1935" y="1242"/>
                      </a:lnTo>
                      <a:lnTo>
                        <a:pt x="1912" y="1234"/>
                      </a:lnTo>
                      <a:lnTo>
                        <a:pt x="1889" y="1228"/>
                      </a:lnTo>
                      <a:lnTo>
                        <a:pt x="1863" y="1223"/>
                      </a:lnTo>
                      <a:lnTo>
                        <a:pt x="1839" y="1221"/>
                      </a:lnTo>
                      <a:lnTo>
                        <a:pt x="1814" y="1219"/>
                      </a:lnTo>
                      <a:lnTo>
                        <a:pt x="1807" y="1219"/>
                      </a:lnTo>
                      <a:close/>
                      <a:moveTo>
                        <a:pt x="1800" y="0"/>
                      </a:moveTo>
                      <a:lnTo>
                        <a:pt x="1846" y="2"/>
                      </a:lnTo>
                      <a:lnTo>
                        <a:pt x="1891" y="11"/>
                      </a:lnTo>
                      <a:lnTo>
                        <a:pt x="1933" y="26"/>
                      </a:lnTo>
                      <a:lnTo>
                        <a:pt x="1971" y="44"/>
                      </a:lnTo>
                      <a:lnTo>
                        <a:pt x="2006" y="68"/>
                      </a:lnTo>
                      <a:lnTo>
                        <a:pt x="2038" y="96"/>
                      </a:lnTo>
                      <a:lnTo>
                        <a:pt x="2066" y="128"/>
                      </a:lnTo>
                      <a:lnTo>
                        <a:pt x="2090" y="164"/>
                      </a:lnTo>
                      <a:lnTo>
                        <a:pt x="2109" y="203"/>
                      </a:lnTo>
                      <a:lnTo>
                        <a:pt x="2122" y="245"/>
                      </a:lnTo>
                      <a:lnTo>
                        <a:pt x="2131" y="290"/>
                      </a:lnTo>
                      <a:lnTo>
                        <a:pt x="2134" y="336"/>
                      </a:lnTo>
                      <a:lnTo>
                        <a:pt x="2131" y="384"/>
                      </a:lnTo>
                      <a:lnTo>
                        <a:pt x="2121" y="429"/>
                      </a:lnTo>
                      <a:lnTo>
                        <a:pt x="2104" y="473"/>
                      </a:lnTo>
                      <a:lnTo>
                        <a:pt x="2083" y="514"/>
                      </a:lnTo>
                      <a:lnTo>
                        <a:pt x="2057" y="551"/>
                      </a:lnTo>
                      <a:lnTo>
                        <a:pt x="2025" y="584"/>
                      </a:lnTo>
                      <a:lnTo>
                        <a:pt x="1991" y="613"/>
                      </a:lnTo>
                      <a:lnTo>
                        <a:pt x="1953" y="637"/>
                      </a:lnTo>
                      <a:lnTo>
                        <a:pt x="1911" y="656"/>
                      </a:lnTo>
                      <a:lnTo>
                        <a:pt x="1911" y="658"/>
                      </a:lnTo>
                      <a:lnTo>
                        <a:pt x="1911" y="663"/>
                      </a:lnTo>
                      <a:lnTo>
                        <a:pt x="1911" y="668"/>
                      </a:lnTo>
                      <a:lnTo>
                        <a:pt x="1911" y="677"/>
                      </a:lnTo>
                      <a:lnTo>
                        <a:pt x="1911" y="691"/>
                      </a:lnTo>
                      <a:lnTo>
                        <a:pt x="1911" y="756"/>
                      </a:lnTo>
                      <a:lnTo>
                        <a:pt x="1911" y="789"/>
                      </a:lnTo>
                      <a:lnTo>
                        <a:pt x="1911" y="828"/>
                      </a:lnTo>
                      <a:lnTo>
                        <a:pt x="1911" y="928"/>
                      </a:lnTo>
                      <a:lnTo>
                        <a:pt x="1982" y="940"/>
                      </a:lnTo>
                      <a:lnTo>
                        <a:pt x="2050" y="955"/>
                      </a:lnTo>
                      <a:lnTo>
                        <a:pt x="2116" y="977"/>
                      </a:lnTo>
                      <a:lnTo>
                        <a:pt x="2180" y="1005"/>
                      </a:lnTo>
                      <a:lnTo>
                        <a:pt x="2241" y="1037"/>
                      </a:lnTo>
                      <a:lnTo>
                        <a:pt x="2298" y="1075"/>
                      </a:lnTo>
                      <a:lnTo>
                        <a:pt x="2353" y="1118"/>
                      </a:lnTo>
                      <a:lnTo>
                        <a:pt x="2404" y="1164"/>
                      </a:lnTo>
                      <a:lnTo>
                        <a:pt x="2452" y="1215"/>
                      </a:lnTo>
                      <a:lnTo>
                        <a:pt x="2495" y="1270"/>
                      </a:lnTo>
                      <a:lnTo>
                        <a:pt x="2534" y="1328"/>
                      </a:lnTo>
                      <a:lnTo>
                        <a:pt x="2571" y="1390"/>
                      </a:lnTo>
                      <a:lnTo>
                        <a:pt x="2602" y="1454"/>
                      </a:lnTo>
                      <a:lnTo>
                        <a:pt x="2628" y="1522"/>
                      </a:lnTo>
                      <a:lnTo>
                        <a:pt x="2628" y="1522"/>
                      </a:lnTo>
                      <a:lnTo>
                        <a:pt x="2628" y="1522"/>
                      </a:lnTo>
                      <a:lnTo>
                        <a:pt x="2629" y="1522"/>
                      </a:lnTo>
                      <a:lnTo>
                        <a:pt x="2632" y="1520"/>
                      </a:lnTo>
                      <a:lnTo>
                        <a:pt x="2636" y="1520"/>
                      </a:lnTo>
                      <a:lnTo>
                        <a:pt x="2642" y="1518"/>
                      </a:lnTo>
                      <a:lnTo>
                        <a:pt x="2650" y="1517"/>
                      </a:lnTo>
                      <a:lnTo>
                        <a:pt x="2661" y="1515"/>
                      </a:lnTo>
                      <a:lnTo>
                        <a:pt x="2675" y="1512"/>
                      </a:lnTo>
                      <a:lnTo>
                        <a:pt x="2693" y="1508"/>
                      </a:lnTo>
                      <a:lnTo>
                        <a:pt x="2714" y="1504"/>
                      </a:lnTo>
                      <a:lnTo>
                        <a:pt x="2739" y="1499"/>
                      </a:lnTo>
                      <a:lnTo>
                        <a:pt x="2770" y="1493"/>
                      </a:lnTo>
                      <a:lnTo>
                        <a:pt x="2805" y="1486"/>
                      </a:lnTo>
                      <a:lnTo>
                        <a:pt x="2846" y="1477"/>
                      </a:lnTo>
                      <a:lnTo>
                        <a:pt x="2893" y="1468"/>
                      </a:lnTo>
                      <a:lnTo>
                        <a:pt x="2946" y="1457"/>
                      </a:lnTo>
                      <a:lnTo>
                        <a:pt x="2949" y="1411"/>
                      </a:lnTo>
                      <a:lnTo>
                        <a:pt x="2959" y="1366"/>
                      </a:lnTo>
                      <a:lnTo>
                        <a:pt x="2976" y="1323"/>
                      </a:lnTo>
                      <a:lnTo>
                        <a:pt x="2998" y="1284"/>
                      </a:lnTo>
                      <a:lnTo>
                        <a:pt x="3024" y="1248"/>
                      </a:lnTo>
                      <a:lnTo>
                        <a:pt x="3056" y="1216"/>
                      </a:lnTo>
                      <a:lnTo>
                        <a:pt x="3091" y="1188"/>
                      </a:lnTo>
                      <a:lnTo>
                        <a:pt x="3131" y="1167"/>
                      </a:lnTo>
                      <a:lnTo>
                        <a:pt x="3172" y="1151"/>
                      </a:lnTo>
                      <a:lnTo>
                        <a:pt x="3218" y="1141"/>
                      </a:lnTo>
                      <a:lnTo>
                        <a:pt x="3264" y="1138"/>
                      </a:lnTo>
                      <a:lnTo>
                        <a:pt x="3311" y="1140"/>
                      </a:lnTo>
                      <a:lnTo>
                        <a:pt x="3355" y="1149"/>
                      </a:lnTo>
                      <a:lnTo>
                        <a:pt x="3397" y="1163"/>
                      </a:lnTo>
                      <a:lnTo>
                        <a:pt x="3435" y="1182"/>
                      </a:lnTo>
                      <a:lnTo>
                        <a:pt x="3472" y="1205"/>
                      </a:lnTo>
                      <a:lnTo>
                        <a:pt x="3504" y="1234"/>
                      </a:lnTo>
                      <a:lnTo>
                        <a:pt x="3531" y="1265"/>
                      </a:lnTo>
                      <a:lnTo>
                        <a:pt x="3554" y="1301"/>
                      </a:lnTo>
                      <a:lnTo>
                        <a:pt x="3573" y="1340"/>
                      </a:lnTo>
                      <a:lnTo>
                        <a:pt x="3587" y="1382"/>
                      </a:lnTo>
                      <a:lnTo>
                        <a:pt x="3596" y="1426"/>
                      </a:lnTo>
                      <a:lnTo>
                        <a:pt x="3598" y="1474"/>
                      </a:lnTo>
                      <a:lnTo>
                        <a:pt x="3596" y="1520"/>
                      </a:lnTo>
                      <a:lnTo>
                        <a:pt x="3587" y="1566"/>
                      </a:lnTo>
                      <a:lnTo>
                        <a:pt x="3573" y="1608"/>
                      </a:lnTo>
                      <a:lnTo>
                        <a:pt x="3554" y="1647"/>
                      </a:lnTo>
                      <a:lnTo>
                        <a:pt x="3531" y="1682"/>
                      </a:lnTo>
                      <a:lnTo>
                        <a:pt x="3504" y="1714"/>
                      </a:lnTo>
                      <a:lnTo>
                        <a:pt x="3472" y="1742"/>
                      </a:lnTo>
                      <a:lnTo>
                        <a:pt x="3435" y="1766"/>
                      </a:lnTo>
                      <a:lnTo>
                        <a:pt x="3397" y="1785"/>
                      </a:lnTo>
                      <a:lnTo>
                        <a:pt x="3355" y="1798"/>
                      </a:lnTo>
                      <a:lnTo>
                        <a:pt x="3311" y="1807"/>
                      </a:lnTo>
                      <a:lnTo>
                        <a:pt x="3264" y="1810"/>
                      </a:lnTo>
                      <a:lnTo>
                        <a:pt x="3223" y="1807"/>
                      </a:lnTo>
                      <a:lnTo>
                        <a:pt x="3185" y="1799"/>
                      </a:lnTo>
                      <a:lnTo>
                        <a:pt x="3147" y="1786"/>
                      </a:lnTo>
                      <a:lnTo>
                        <a:pt x="3111" y="1768"/>
                      </a:lnTo>
                      <a:lnTo>
                        <a:pt x="3078" y="1746"/>
                      </a:lnTo>
                      <a:lnTo>
                        <a:pt x="3047" y="1722"/>
                      </a:lnTo>
                      <a:lnTo>
                        <a:pt x="3020" y="1695"/>
                      </a:lnTo>
                      <a:lnTo>
                        <a:pt x="2994" y="1665"/>
                      </a:lnTo>
                      <a:lnTo>
                        <a:pt x="2994" y="1665"/>
                      </a:lnTo>
                      <a:lnTo>
                        <a:pt x="2993" y="1666"/>
                      </a:lnTo>
                      <a:lnTo>
                        <a:pt x="2992" y="1666"/>
                      </a:lnTo>
                      <a:lnTo>
                        <a:pt x="2990" y="1666"/>
                      </a:lnTo>
                      <a:lnTo>
                        <a:pt x="2985" y="1668"/>
                      </a:lnTo>
                      <a:lnTo>
                        <a:pt x="2979" y="1668"/>
                      </a:lnTo>
                      <a:lnTo>
                        <a:pt x="2970" y="1669"/>
                      </a:lnTo>
                      <a:lnTo>
                        <a:pt x="2959" y="1671"/>
                      </a:lnTo>
                      <a:lnTo>
                        <a:pt x="2945" y="1673"/>
                      </a:lnTo>
                      <a:lnTo>
                        <a:pt x="2926" y="1675"/>
                      </a:lnTo>
                      <a:lnTo>
                        <a:pt x="2903" y="1679"/>
                      </a:lnTo>
                      <a:lnTo>
                        <a:pt x="2877" y="1683"/>
                      </a:lnTo>
                      <a:lnTo>
                        <a:pt x="2845" y="1688"/>
                      </a:lnTo>
                      <a:lnTo>
                        <a:pt x="2807" y="1693"/>
                      </a:lnTo>
                      <a:lnTo>
                        <a:pt x="2764" y="1699"/>
                      </a:lnTo>
                      <a:lnTo>
                        <a:pt x="2715" y="1705"/>
                      </a:lnTo>
                      <a:lnTo>
                        <a:pt x="2660" y="1714"/>
                      </a:lnTo>
                      <a:lnTo>
                        <a:pt x="2660" y="1795"/>
                      </a:lnTo>
                      <a:lnTo>
                        <a:pt x="2657" y="1866"/>
                      </a:lnTo>
                      <a:lnTo>
                        <a:pt x="2648" y="1936"/>
                      </a:lnTo>
                      <a:lnTo>
                        <a:pt x="2635" y="2005"/>
                      </a:lnTo>
                      <a:lnTo>
                        <a:pt x="2616" y="2071"/>
                      </a:lnTo>
                      <a:lnTo>
                        <a:pt x="2592" y="2137"/>
                      </a:lnTo>
                      <a:lnTo>
                        <a:pt x="2563" y="2199"/>
                      </a:lnTo>
                      <a:lnTo>
                        <a:pt x="2530" y="2258"/>
                      </a:lnTo>
                      <a:lnTo>
                        <a:pt x="2493" y="2315"/>
                      </a:lnTo>
                      <a:lnTo>
                        <a:pt x="2451" y="2369"/>
                      </a:lnTo>
                      <a:lnTo>
                        <a:pt x="2405" y="2419"/>
                      </a:lnTo>
                      <a:lnTo>
                        <a:pt x="2405" y="2419"/>
                      </a:lnTo>
                      <a:lnTo>
                        <a:pt x="2406" y="2419"/>
                      </a:lnTo>
                      <a:lnTo>
                        <a:pt x="2406" y="2420"/>
                      </a:lnTo>
                      <a:lnTo>
                        <a:pt x="2407" y="2422"/>
                      </a:lnTo>
                      <a:lnTo>
                        <a:pt x="2408" y="2424"/>
                      </a:lnTo>
                      <a:lnTo>
                        <a:pt x="2410" y="2429"/>
                      </a:lnTo>
                      <a:lnTo>
                        <a:pt x="2413" y="2435"/>
                      </a:lnTo>
                      <a:lnTo>
                        <a:pt x="2418" y="2444"/>
                      </a:lnTo>
                      <a:lnTo>
                        <a:pt x="2423" y="2454"/>
                      </a:lnTo>
                      <a:lnTo>
                        <a:pt x="2431" y="2468"/>
                      </a:lnTo>
                      <a:lnTo>
                        <a:pt x="2439" y="2484"/>
                      </a:lnTo>
                      <a:lnTo>
                        <a:pt x="2449" y="2503"/>
                      </a:lnTo>
                      <a:lnTo>
                        <a:pt x="2461" y="2526"/>
                      </a:lnTo>
                      <a:lnTo>
                        <a:pt x="2475" y="2554"/>
                      </a:lnTo>
                      <a:lnTo>
                        <a:pt x="2492" y="2585"/>
                      </a:lnTo>
                      <a:lnTo>
                        <a:pt x="2509" y="2619"/>
                      </a:lnTo>
                      <a:lnTo>
                        <a:pt x="2530" y="2660"/>
                      </a:lnTo>
                      <a:lnTo>
                        <a:pt x="2554" y="2704"/>
                      </a:lnTo>
                      <a:lnTo>
                        <a:pt x="2581" y="2755"/>
                      </a:lnTo>
                      <a:lnTo>
                        <a:pt x="2643" y="2755"/>
                      </a:lnTo>
                      <a:lnTo>
                        <a:pt x="2691" y="2760"/>
                      </a:lnTo>
                      <a:lnTo>
                        <a:pt x="2737" y="2771"/>
                      </a:lnTo>
                      <a:lnTo>
                        <a:pt x="2781" y="2788"/>
                      </a:lnTo>
                      <a:lnTo>
                        <a:pt x="2822" y="2812"/>
                      </a:lnTo>
                      <a:lnTo>
                        <a:pt x="2859" y="2842"/>
                      </a:lnTo>
                      <a:lnTo>
                        <a:pt x="2893" y="2875"/>
                      </a:lnTo>
                      <a:lnTo>
                        <a:pt x="2922" y="2912"/>
                      </a:lnTo>
                      <a:lnTo>
                        <a:pt x="2946" y="2954"/>
                      </a:lnTo>
                      <a:lnTo>
                        <a:pt x="2963" y="2999"/>
                      </a:lnTo>
                      <a:lnTo>
                        <a:pt x="2974" y="3044"/>
                      </a:lnTo>
                      <a:lnTo>
                        <a:pt x="2978" y="3092"/>
                      </a:lnTo>
                      <a:lnTo>
                        <a:pt x="2974" y="3139"/>
                      </a:lnTo>
                      <a:lnTo>
                        <a:pt x="2966" y="3183"/>
                      </a:lnTo>
                      <a:lnTo>
                        <a:pt x="2950" y="3226"/>
                      </a:lnTo>
                      <a:lnTo>
                        <a:pt x="2930" y="3264"/>
                      </a:lnTo>
                      <a:lnTo>
                        <a:pt x="2905" y="3300"/>
                      </a:lnTo>
                      <a:lnTo>
                        <a:pt x="2877" y="3332"/>
                      </a:lnTo>
                      <a:lnTo>
                        <a:pt x="2844" y="3361"/>
                      </a:lnTo>
                      <a:lnTo>
                        <a:pt x="2808" y="3384"/>
                      </a:lnTo>
                      <a:lnTo>
                        <a:pt x="2770" y="3403"/>
                      </a:lnTo>
                      <a:lnTo>
                        <a:pt x="2729" y="3417"/>
                      </a:lnTo>
                      <a:lnTo>
                        <a:pt x="2687" y="3426"/>
                      </a:lnTo>
                      <a:lnTo>
                        <a:pt x="2643" y="3428"/>
                      </a:lnTo>
                      <a:lnTo>
                        <a:pt x="2597" y="3426"/>
                      </a:lnTo>
                      <a:lnTo>
                        <a:pt x="2552" y="3417"/>
                      </a:lnTo>
                      <a:lnTo>
                        <a:pt x="2510" y="3403"/>
                      </a:lnTo>
                      <a:lnTo>
                        <a:pt x="2472" y="3384"/>
                      </a:lnTo>
                      <a:lnTo>
                        <a:pt x="2437" y="3361"/>
                      </a:lnTo>
                      <a:lnTo>
                        <a:pt x="2405" y="3332"/>
                      </a:lnTo>
                      <a:lnTo>
                        <a:pt x="2377" y="3300"/>
                      </a:lnTo>
                      <a:lnTo>
                        <a:pt x="2353" y="3264"/>
                      </a:lnTo>
                      <a:lnTo>
                        <a:pt x="2334" y="3226"/>
                      </a:lnTo>
                      <a:lnTo>
                        <a:pt x="2321" y="3183"/>
                      </a:lnTo>
                      <a:lnTo>
                        <a:pt x="2312" y="3139"/>
                      </a:lnTo>
                      <a:lnTo>
                        <a:pt x="2309" y="3092"/>
                      </a:lnTo>
                      <a:lnTo>
                        <a:pt x="2312" y="3044"/>
                      </a:lnTo>
                      <a:lnTo>
                        <a:pt x="2323" y="2996"/>
                      </a:lnTo>
                      <a:lnTo>
                        <a:pt x="2340" y="2951"/>
                      </a:lnTo>
                      <a:lnTo>
                        <a:pt x="2362" y="2908"/>
                      </a:lnTo>
                      <a:lnTo>
                        <a:pt x="2389" y="2868"/>
                      </a:lnTo>
                      <a:lnTo>
                        <a:pt x="2389" y="2867"/>
                      </a:lnTo>
                      <a:lnTo>
                        <a:pt x="2388" y="2867"/>
                      </a:lnTo>
                      <a:lnTo>
                        <a:pt x="2388" y="2865"/>
                      </a:lnTo>
                      <a:lnTo>
                        <a:pt x="2386" y="2861"/>
                      </a:lnTo>
                      <a:lnTo>
                        <a:pt x="2384" y="2858"/>
                      </a:lnTo>
                      <a:lnTo>
                        <a:pt x="2382" y="2852"/>
                      </a:lnTo>
                      <a:lnTo>
                        <a:pt x="2377" y="2844"/>
                      </a:lnTo>
                      <a:lnTo>
                        <a:pt x="2373" y="2834"/>
                      </a:lnTo>
                      <a:lnTo>
                        <a:pt x="2366" y="2821"/>
                      </a:lnTo>
                      <a:lnTo>
                        <a:pt x="2358" y="2805"/>
                      </a:lnTo>
                      <a:lnTo>
                        <a:pt x="2349" y="2787"/>
                      </a:lnTo>
                      <a:lnTo>
                        <a:pt x="2339" y="2765"/>
                      </a:lnTo>
                      <a:lnTo>
                        <a:pt x="2325" y="2740"/>
                      </a:lnTo>
                      <a:lnTo>
                        <a:pt x="2311" y="2710"/>
                      </a:lnTo>
                      <a:lnTo>
                        <a:pt x="2294" y="2677"/>
                      </a:lnTo>
                      <a:lnTo>
                        <a:pt x="2275" y="2638"/>
                      </a:lnTo>
                      <a:lnTo>
                        <a:pt x="2254" y="2595"/>
                      </a:lnTo>
                      <a:lnTo>
                        <a:pt x="2230" y="2547"/>
                      </a:lnTo>
                      <a:lnTo>
                        <a:pt x="2174" y="2578"/>
                      </a:lnTo>
                      <a:lnTo>
                        <a:pt x="2116" y="2605"/>
                      </a:lnTo>
                      <a:lnTo>
                        <a:pt x="2057" y="2625"/>
                      </a:lnTo>
                      <a:lnTo>
                        <a:pt x="1995" y="2640"/>
                      </a:lnTo>
                      <a:lnTo>
                        <a:pt x="1932" y="2651"/>
                      </a:lnTo>
                      <a:lnTo>
                        <a:pt x="1867" y="2658"/>
                      </a:lnTo>
                      <a:lnTo>
                        <a:pt x="1800" y="2660"/>
                      </a:lnTo>
                      <a:lnTo>
                        <a:pt x="1729" y="2657"/>
                      </a:lnTo>
                      <a:lnTo>
                        <a:pt x="1661" y="2649"/>
                      </a:lnTo>
                      <a:lnTo>
                        <a:pt x="1594" y="2636"/>
                      </a:lnTo>
                      <a:lnTo>
                        <a:pt x="1529" y="2617"/>
                      </a:lnTo>
                      <a:lnTo>
                        <a:pt x="1465" y="2593"/>
                      </a:lnTo>
                      <a:lnTo>
                        <a:pt x="1401" y="2563"/>
                      </a:lnTo>
                      <a:lnTo>
                        <a:pt x="1401" y="2563"/>
                      </a:lnTo>
                      <a:lnTo>
                        <a:pt x="1401" y="2564"/>
                      </a:lnTo>
                      <a:lnTo>
                        <a:pt x="1400" y="2564"/>
                      </a:lnTo>
                      <a:lnTo>
                        <a:pt x="1400" y="2566"/>
                      </a:lnTo>
                      <a:lnTo>
                        <a:pt x="1398" y="2569"/>
                      </a:lnTo>
                      <a:lnTo>
                        <a:pt x="1396" y="2573"/>
                      </a:lnTo>
                      <a:lnTo>
                        <a:pt x="1393" y="2579"/>
                      </a:lnTo>
                      <a:lnTo>
                        <a:pt x="1388" y="2587"/>
                      </a:lnTo>
                      <a:lnTo>
                        <a:pt x="1383" y="2597"/>
                      </a:lnTo>
                      <a:lnTo>
                        <a:pt x="1376" y="2610"/>
                      </a:lnTo>
                      <a:lnTo>
                        <a:pt x="1367" y="2626"/>
                      </a:lnTo>
                      <a:lnTo>
                        <a:pt x="1357" y="2644"/>
                      </a:lnTo>
                      <a:lnTo>
                        <a:pt x="1345" y="2666"/>
                      </a:lnTo>
                      <a:lnTo>
                        <a:pt x="1331" y="2691"/>
                      </a:lnTo>
                      <a:lnTo>
                        <a:pt x="1316" y="2721"/>
                      </a:lnTo>
                      <a:lnTo>
                        <a:pt x="1297" y="2754"/>
                      </a:lnTo>
                      <a:lnTo>
                        <a:pt x="1276" y="2793"/>
                      </a:lnTo>
                      <a:lnTo>
                        <a:pt x="1253" y="2836"/>
                      </a:lnTo>
                      <a:lnTo>
                        <a:pt x="1227" y="2884"/>
                      </a:lnTo>
                      <a:lnTo>
                        <a:pt x="1245" y="2906"/>
                      </a:lnTo>
                      <a:lnTo>
                        <a:pt x="1260" y="2932"/>
                      </a:lnTo>
                      <a:lnTo>
                        <a:pt x="1272" y="2960"/>
                      </a:lnTo>
                      <a:lnTo>
                        <a:pt x="1279" y="2991"/>
                      </a:lnTo>
                      <a:lnTo>
                        <a:pt x="1286" y="3024"/>
                      </a:lnTo>
                      <a:lnTo>
                        <a:pt x="1288" y="3057"/>
                      </a:lnTo>
                      <a:lnTo>
                        <a:pt x="1289" y="3092"/>
                      </a:lnTo>
                      <a:lnTo>
                        <a:pt x="1287" y="3139"/>
                      </a:lnTo>
                      <a:lnTo>
                        <a:pt x="1278" y="3183"/>
                      </a:lnTo>
                      <a:lnTo>
                        <a:pt x="1264" y="3226"/>
                      </a:lnTo>
                      <a:lnTo>
                        <a:pt x="1245" y="3264"/>
                      </a:lnTo>
                      <a:lnTo>
                        <a:pt x="1222" y="3300"/>
                      </a:lnTo>
                      <a:lnTo>
                        <a:pt x="1195" y="3332"/>
                      </a:lnTo>
                      <a:lnTo>
                        <a:pt x="1163" y="3361"/>
                      </a:lnTo>
                      <a:lnTo>
                        <a:pt x="1128" y="3384"/>
                      </a:lnTo>
                      <a:lnTo>
                        <a:pt x="1089" y="3403"/>
                      </a:lnTo>
                      <a:lnTo>
                        <a:pt x="1047" y="3417"/>
                      </a:lnTo>
                      <a:lnTo>
                        <a:pt x="1003" y="3426"/>
                      </a:lnTo>
                      <a:lnTo>
                        <a:pt x="956" y="3428"/>
                      </a:lnTo>
                      <a:lnTo>
                        <a:pt x="913" y="3426"/>
                      </a:lnTo>
                      <a:lnTo>
                        <a:pt x="871" y="3417"/>
                      </a:lnTo>
                      <a:lnTo>
                        <a:pt x="832" y="3403"/>
                      </a:lnTo>
                      <a:lnTo>
                        <a:pt x="795" y="3384"/>
                      </a:lnTo>
                      <a:lnTo>
                        <a:pt x="761" y="3361"/>
                      </a:lnTo>
                      <a:lnTo>
                        <a:pt x="730" y="3332"/>
                      </a:lnTo>
                      <a:lnTo>
                        <a:pt x="704" y="3300"/>
                      </a:lnTo>
                      <a:lnTo>
                        <a:pt x="681" y="3264"/>
                      </a:lnTo>
                      <a:lnTo>
                        <a:pt x="662" y="3226"/>
                      </a:lnTo>
                      <a:lnTo>
                        <a:pt x="649" y="3183"/>
                      </a:lnTo>
                      <a:lnTo>
                        <a:pt x="640" y="3139"/>
                      </a:lnTo>
                      <a:lnTo>
                        <a:pt x="637" y="3092"/>
                      </a:lnTo>
                      <a:lnTo>
                        <a:pt x="640" y="3048"/>
                      </a:lnTo>
                      <a:lnTo>
                        <a:pt x="649" y="3005"/>
                      </a:lnTo>
                      <a:lnTo>
                        <a:pt x="662" y="2964"/>
                      </a:lnTo>
                      <a:lnTo>
                        <a:pt x="681" y="2927"/>
                      </a:lnTo>
                      <a:lnTo>
                        <a:pt x="704" y="2890"/>
                      </a:lnTo>
                      <a:lnTo>
                        <a:pt x="730" y="2857"/>
                      </a:lnTo>
                      <a:lnTo>
                        <a:pt x="761" y="2828"/>
                      </a:lnTo>
                      <a:lnTo>
                        <a:pt x="795" y="2803"/>
                      </a:lnTo>
                      <a:lnTo>
                        <a:pt x="832" y="2783"/>
                      </a:lnTo>
                      <a:lnTo>
                        <a:pt x="871" y="2767"/>
                      </a:lnTo>
                      <a:lnTo>
                        <a:pt x="913" y="2759"/>
                      </a:lnTo>
                      <a:lnTo>
                        <a:pt x="956" y="2755"/>
                      </a:lnTo>
                      <a:lnTo>
                        <a:pt x="975" y="2755"/>
                      </a:lnTo>
                      <a:lnTo>
                        <a:pt x="993" y="2756"/>
                      </a:lnTo>
                      <a:lnTo>
                        <a:pt x="1010" y="2759"/>
                      </a:lnTo>
                      <a:lnTo>
                        <a:pt x="1024" y="2763"/>
                      </a:lnTo>
                      <a:lnTo>
                        <a:pt x="1035" y="2771"/>
                      </a:lnTo>
                      <a:lnTo>
                        <a:pt x="1035" y="2771"/>
                      </a:lnTo>
                      <a:lnTo>
                        <a:pt x="1035" y="2771"/>
                      </a:lnTo>
                      <a:lnTo>
                        <a:pt x="1036" y="2770"/>
                      </a:lnTo>
                      <a:lnTo>
                        <a:pt x="1037" y="2769"/>
                      </a:lnTo>
                      <a:lnTo>
                        <a:pt x="1038" y="2765"/>
                      </a:lnTo>
                      <a:lnTo>
                        <a:pt x="1042" y="2761"/>
                      </a:lnTo>
                      <a:lnTo>
                        <a:pt x="1045" y="2755"/>
                      </a:lnTo>
                      <a:lnTo>
                        <a:pt x="1049" y="2748"/>
                      </a:lnTo>
                      <a:lnTo>
                        <a:pt x="1056" y="2738"/>
                      </a:lnTo>
                      <a:lnTo>
                        <a:pt x="1063" y="2724"/>
                      </a:lnTo>
                      <a:lnTo>
                        <a:pt x="1073" y="2709"/>
                      </a:lnTo>
                      <a:lnTo>
                        <a:pt x="1084" y="2690"/>
                      </a:lnTo>
                      <a:lnTo>
                        <a:pt x="1097" y="2669"/>
                      </a:lnTo>
                      <a:lnTo>
                        <a:pt x="1112" y="2644"/>
                      </a:lnTo>
                      <a:lnTo>
                        <a:pt x="1130" y="2614"/>
                      </a:lnTo>
                      <a:lnTo>
                        <a:pt x="1150" y="2579"/>
                      </a:lnTo>
                      <a:lnTo>
                        <a:pt x="1173" y="2542"/>
                      </a:lnTo>
                      <a:lnTo>
                        <a:pt x="1198" y="2499"/>
                      </a:lnTo>
                      <a:lnTo>
                        <a:pt x="1227" y="2451"/>
                      </a:lnTo>
                      <a:lnTo>
                        <a:pt x="1176" y="2400"/>
                      </a:lnTo>
                      <a:lnTo>
                        <a:pt x="1130" y="2346"/>
                      </a:lnTo>
                      <a:lnTo>
                        <a:pt x="1087" y="2287"/>
                      </a:lnTo>
                      <a:lnTo>
                        <a:pt x="1049" y="2224"/>
                      </a:lnTo>
                      <a:lnTo>
                        <a:pt x="1018" y="2159"/>
                      </a:lnTo>
                      <a:lnTo>
                        <a:pt x="990" y="2090"/>
                      </a:lnTo>
                      <a:lnTo>
                        <a:pt x="969" y="2018"/>
                      </a:lnTo>
                      <a:lnTo>
                        <a:pt x="953" y="1945"/>
                      </a:lnTo>
                      <a:lnTo>
                        <a:pt x="944" y="1870"/>
                      </a:lnTo>
                      <a:lnTo>
                        <a:pt x="941" y="1795"/>
                      </a:lnTo>
                      <a:lnTo>
                        <a:pt x="941" y="1730"/>
                      </a:lnTo>
                      <a:lnTo>
                        <a:pt x="941" y="1730"/>
                      </a:lnTo>
                      <a:lnTo>
                        <a:pt x="939" y="1730"/>
                      </a:lnTo>
                      <a:lnTo>
                        <a:pt x="938" y="1730"/>
                      </a:lnTo>
                      <a:lnTo>
                        <a:pt x="936" y="1730"/>
                      </a:lnTo>
                      <a:lnTo>
                        <a:pt x="932" y="1728"/>
                      </a:lnTo>
                      <a:lnTo>
                        <a:pt x="925" y="1727"/>
                      </a:lnTo>
                      <a:lnTo>
                        <a:pt x="915" y="1726"/>
                      </a:lnTo>
                      <a:lnTo>
                        <a:pt x="903" y="1725"/>
                      </a:lnTo>
                      <a:lnTo>
                        <a:pt x="888" y="1723"/>
                      </a:lnTo>
                      <a:lnTo>
                        <a:pt x="869" y="1720"/>
                      </a:lnTo>
                      <a:lnTo>
                        <a:pt x="845" y="1716"/>
                      </a:lnTo>
                      <a:lnTo>
                        <a:pt x="816" y="1713"/>
                      </a:lnTo>
                      <a:lnTo>
                        <a:pt x="783" y="1709"/>
                      </a:lnTo>
                      <a:lnTo>
                        <a:pt x="744" y="1702"/>
                      </a:lnTo>
                      <a:lnTo>
                        <a:pt x="699" y="1696"/>
                      </a:lnTo>
                      <a:lnTo>
                        <a:pt x="647" y="1690"/>
                      </a:lnTo>
                      <a:lnTo>
                        <a:pt x="589" y="1682"/>
                      </a:lnTo>
                      <a:lnTo>
                        <a:pt x="560" y="1714"/>
                      </a:lnTo>
                      <a:lnTo>
                        <a:pt x="528" y="1743"/>
                      </a:lnTo>
                      <a:lnTo>
                        <a:pt x="493" y="1766"/>
                      </a:lnTo>
                      <a:lnTo>
                        <a:pt x="455" y="1785"/>
                      </a:lnTo>
                      <a:lnTo>
                        <a:pt x="416" y="1799"/>
                      </a:lnTo>
                      <a:lnTo>
                        <a:pt x="375" y="1807"/>
                      </a:lnTo>
                      <a:lnTo>
                        <a:pt x="334" y="1810"/>
                      </a:lnTo>
                      <a:lnTo>
                        <a:pt x="288" y="1807"/>
                      </a:lnTo>
                      <a:lnTo>
                        <a:pt x="243" y="1798"/>
                      </a:lnTo>
                      <a:lnTo>
                        <a:pt x="201" y="1785"/>
                      </a:lnTo>
                      <a:lnTo>
                        <a:pt x="163" y="1766"/>
                      </a:lnTo>
                      <a:lnTo>
                        <a:pt x="128" y="1742"/>
                      </a:lnTo>
                      <a:lnTo>
                        <a:pt x="96" y="1714"/>
                      </a:lnTo>
                      <a:lnTo>
                        <a:pt x="68" y="1682"/>
                      </a:lnTo>
                      <a:lnTo>
                        <a:pt x="44" y="1647"/>
                      </a:lnTo>
                      <a:lnTo>
                        <a:pt x="25" y="1608"/>
                      </a:lnTo>
                      <a:lnTo>
                        <a:pt x="11" y="1566"/>
                      </a:lnTo>
                      <a:lnTo>
                        <a:pt x="3" y="1520"/>
                      </a:lnTo>
                      <a:lnTo>
                        <a:pt x="0" y="1474"/>
                      </a:lnTo>
                      <a:lnTo>
                        <a:pt x="3" y="1426"/>
                      </a:lnTo>
                      <a:lnTo>
                        <a:pt x="11" y="1382"/>
                      </a:lnTo>
                      <a:lnTo>
                        <a:pt x="25" y="1340"/>
                      </a:lnTo>
                      <a:lnTo>
                        <a:pt x="44" y="1301"/>
                      </a:lnTo>
                      <a:lnTo>
                        <a:pt x="68" y="1265"/>
                      </a:lnTo>
                      <a:lnTo>
                        <a:pt x="96" y="1234"/>
                      </a:lnTo>
                      <a:lnTo>
                        <a:pt x="128" y="1205"/>
                      </a:lnTo>
                      <a:lnTo>
                        <a:pt x="163" y="1182"/>
                      </a:lnTo>
                      <a:lnTo>
                        <a:pt x="201" y="1163"/>
                      </a:lnTo>
                      <a:lnTo>
                        <a:pt x="243" y="1149"/>
                      </a:lnTo>
                      <a:lnTo>
                        <a:pt x="288" y="1140"/>
                      </a:lnTo>
                      <a:lnTo>
                        <a:pt x="334" y="1138"/>
                      </a:lnTo>
                      <a:lnTo>
                        <a:pt x="378" y="1140"/>
                      </a:lnTo>
                      <a:lnTo>
                        <a:pt x="420" y="1149"/>
                      </a:lnTo>
                      <a:lnTo>
                        <a:pt x="461" y="1163"/>
                      </a:lnTo>
                      <a:lnTo>
                        <a:pt x="499" y="1182"/>
                      </a:lnTo>
                      <a:lnTo>
                        <a:pt x="535" y="1205"/>
                      </a:lnTo>
                      <a:lnTo>
                        <a:pt x="568" y="1234"/>
                      </a:lnTo>
                      <a:lnTo>
                        <a:pt x="596" y="1265"/>
                      </a:lnTo>
                      <a:lnTo>
                        <a:pt x="622" y="1301"/>
                      </a:lnTo>
                      <a:lnTo>
                        <a:pt x="641" y="1340"/>
                      </a:lnTo>
                      <a:lnTo>
                        <a:pt x="657" y="1382"/>
                      </a:lnTo>
                      <a:lnTo>
                        <a:pt x="666" y="1426"/>
                      </a:lnTo>
                      <a:lnTo>
                        <a:pt x="669" y="1474"/>
                      </a:lnTo>
                      <a:lnTo>
                        <a:pt x="669" y="1474"/>
                      </a:lnTo>
                      <a:lnTo>
                        <a:pt x="670" y="1474"/>
                      </a:lnTo>
                      <a:lnTo>
                        <a:pt x="671" y="1474"/>
                      </a:lnTo>
                      <a:lnTo>
                        <a:pt x="673" y="1474"/>
                      </a:lnTo>
                      <a:lnTo>
                        <a:pt x="679" y="1475"/>
                      </a:lnTo>
                      <a:lnTo>
                        <a:pt x="685" y="1476"/>
                      </a:lnTo>
                      <a:lnTo>
                        <a:pt x="694" y="1477"/>
                      </a:lnTo>
                      <a:lnTo>
                        <a:pt x="707" y="1479"/>
                      </a:lnTo>
                      <a:lnTo>
                        <a:pt x="723" y="1482"/>
                      </a:lnTo>
                      <a:lnTo>
                        <a:pt x="743" y="1485"/>
                      </a:lnTo>
                      <a:lnTo>
                        <a:pt x="767" y="1489"/>
                      </a:lnTo>
                      <a:lnTo>
                        <a:pt x="796" y="1494"/>
                      </a:lnTo>
                      <a:lnTo>
                        <a:pt x="831" y="1499"/>
                      </a:lnTo>
                      <a:lnTo>
                        <a:pt x="871" y="1506"/>
                      </a:lnTo>
                      <a:lnTo>
                        <a:pt x="917" y="1513"/>
                      </a:lnTo>
                      <a:lnTo>
                        <a:pt x="971" y="1522"/>
                      </a:lnTo>
                      <a:lnTo>
                        <a:pt x="998" y="1454"/>
                      </a:lnTo>
                      <a:lnTo>
                        <a:pt x="1029" y="1390"/>
                      </a:lnTo>
                      <a:lnTo>
                        <a:pt x="1064" y="1328"/>
                      </a:lnTo>
                      <a:lnTo>
                        <a:pt x="1104" y="1270"/>
                      </a:lnTo>
                      <a:lnTo>
                        <a:pt x="1148" y="1215"/>
                      </a:lnTo>
                      <a:lnTo>
                        <a:pt x="1196" y="1164"/>
                      </a:lnTo>
                      <a:lnTo>
                        <a:pt x="1249" y="1118"/>
                      </a:lnTo>
                      <a:lnTo>
                        <a:pt x="1304" y="1075"/>
                      </a:lnTo>
                      <a:lnTo>
                        <a:pt x="1363" y="1037"/>
                      </a:lnTo>
                      <a:lnTo>
                        <a:pt x="1426" y="1005"/>
                      </a:lnTo>
                      <a:lnTo>
                        <a:pt x="1491" y="977"/>
                      </a:lnTo>
                      <a:lnTo>
                        <a:pt x="1559" y="955"/>
                      </a:lnTo>
                      <a:lnTo>
                        <a:pt x="1630" y="940"/>
                      </a:lnTo>
                      <a:lnTo>
                        <a:pt x="1704" y="928"/>
                      </a:lnTo>
                      <a:lnTo>
                        <a:pt x="1704" y="656"/>
                      </a:lnTo>
                      <a:lnTo>
                        <a:pt x="1663" y="640"/>
                      </a:lnTo>
                      <a:lnTo>
                        <a:pt x="1625" y="619"/>
                      </a:lnTo>
                      <a:lnTo>
                        <a:pt x="1590" y="593"/>
                      </a:lnTo>
                      <a:lnTo>
                        <a:pt x="1558" y="564"/>
                      </a:lnTo>
                      <a:lnTo>
                        <a:pt x="1531" y="532"/>
                      </a:lnTo>
                      <a:lnTo>
                        <a:pt x="1508" y="498"/>
                      </a:lnTo>
                      <a:lnTo>
                        <a:pt x="1489" y="460"/>
                      </a:lnTo>
                      <a:lnTo>
                        <a:pt x="1476" y="421"/>
                      </a:lnTo>
                      <a:lnTo>
                        <a:pt x="1467" y="380"/>
                      </a:lnTo>
                      <a:lnTo>
                        <a:pt x="1465" y="336"/>
                      </a:lnTo>
                      <a:lnTo>
                        <a:pt x="1469" y="290"/>
                      </a:lnTo>
                      <a:lnTo>
                        <a:pt x="1477" y="245"/>
                      </a:lnTo>
                      <a:lnTo>
                        <a:pt x="1493" y="203"/>
                      </a:lnTo>
                      <a:lnTo>
                        <a:pt x="1513" y="164"/>
                      </a:lnTo>
                      <a:lnTo>
                        <a:pt x="1538" y="128"/>
                      </a:lnTo>
                      <a:lnTo>
                        <a:pt x="1566" y="96"/>
                      </a:lnTo>
                      <a:lnTo>
                        <a:pt x="1599" y="68"/>
                      </a:lnTo>
                      <a:lnTo>
                        <a:pt x="1635" y="44"/>
                      </a:lnTo>
                      <a:lnTo>
                        <a:pt x="1673" y="26"/>
                      </a:lnTo>
                      <a:lnTo>
                        <a:pt x="1714" y="11"/>
                      </a:lnTo>
                      <a:lnTo>
                        <a:pt x="1756" y="2"/>
                      </a:lnTo>
                      <a:lnTo>
                        <a:pt x="1800" y="0"/>
                      </a:lnTo>
                      <a:close/>
                    </a:path>
                  </a:pathLst>
                </a:custGeom>
                <a:solidFill>
                  <a:sysClr val="window" lastClr="FFFFFF"/>
                </a:solidFill>
                <a:ln w="0">
                  <a:noFill/>
                  <a:prstDash val="solid"/>
                  <a:round/>
                  <a:headEnd/>
                  <a:tailEnd/>
                </a:ln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lvl="0" indent="0" algn="ctr" defTabSz="913781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800" b="0" i="0" u="none" strike="noStrike" kern="0" cap="none" spc="0" normalizeH="0" baseline="0" noProof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  <p:sp>
              <p:nvSpPr>
                <p:cNvPr id="210" name="Oval 209"/>
                <p:cNvSpPr/>
                <p:nvPr/>
              </p:nvSpPr>
              <p:spPr>
                <a:xfrm>
                  <a:off x="4129632" y="2460226"/>
                  <a:ext cx="134506" cy="134506"/>
                </a:xfrm>
                <a:prstGeom prst="ellipse">
                  <a:avLst/>
                </a:prstGeom>
                <a:solidFill>
                  <a:srgbClr val="FFFFFF"/>
                </a:solidFill>
                <a:ln w="25400" cap="flat" cmpd="sng" algn="ctr">
                  <a:noFill/>
                  <a:prstDash val="solid"/>
                </a:ln>
                <a:effectLst/>
              </p:spPr>
              <p:txBody>
                <a:bodyPr rtlCol="0" anchor="ctr"/>
                <a:lstStyle/>
                <a:p>
                  <a:pPr marL="0" marR="0" lvl="0" indent="0" algn="ctr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2" name="Group 201"/>
            <p:cNvGrpSpPr/>
            <p:nvPr/>
          </p:nvGrpSpPr>
          <p:grpSpPr>
            <a:xfrm>
              <a:off x="2556890" y="3405894"/>
              <a:ext cx="388597" cy="330619"/>
              <a:chOff x="3364964" y="3898627"/>
              <a:chExt cx="419408" cy="362108"/>
            </a:xfrm>
            <a:solidFill>
              <a:srgbClr val="D3D3DA"/>
            </a:solidFill>
          </p:grpSpPr>
          <p:grpSp>
            <p:nvGrpSpPr>
              <p:cNvPr id="203" name="Group 13"/>
              <p:cNvGrpSpPr>
                <a:grpSpLocks noChangeAspect="1"/>
              </p:cNvGrpSpPr>
              <p:nvPr/>
            </p:nvGrpSpPr>
            <p:grpSpPr bwMode="auto">
              <a:xfrm>
                <a:off x="3427809" y="3898627"/>
                <a:ext cx="299900" cy="362108"/>
                <a:chOff x="2868" y="989"/>
                <a:chExt cx="1938" cy="2340"/>
              </a:xfrm>
              <a:grpFill/>
            </p:grpSpPr>
            <p:sp>
              <p:nvSpPr>
                <p:cNvPr id="205" name="Freeform 14"/>
                <p:cNvSpPr>
                  <a:spLocks/>
                </p:cNvSpPr>
                <p:nvPr/>
              </p:nvSpPr>
              <p:spPr bwMode="auto">
                <a:xfrm>
                  <a:off x="2872" y="989"/>
                  <a:ext cx="1934" cy="2340"/>
                </a:xfrm>
                <a:custGeom>
                  <a:avLst/>
                  <a:gdLst>
                    <a:gd name="T0" fmla="*/ 659 w 1934"/>
                    <a:gd name="T1" fmla="*/ 0 h 2340"/>
                    <a:gd name="T2" fmla="*/ 645 w 1934"/>
                    <a:gd name="T3" fmla="*/ 11 h 2340"/>
                    <a:gd name="T4" fmla="*/ 645 w 1934"/>
                    <a:gd name="T5" fmla="*/ 739 h 2340"/>
                    <a:gd name="T6" fmla="*/ 19 w 1934"/>
                    <a:gd name="T7" fmla="*/ 739 h 2340"/>
                    <a:gd name="T8" fmla="*/ 0 w 1934"/>
                    <a:gd name="T9" fmla="*/ 746 h 2340"/>
                    <a:gd name="T10" fmla="*/ 0 w 1934"/>
                    <a:gd name="T11" fmla="*/ 2340 h 2340"/>
                    <a:gd name="T12" fmla="*/ 1934 w 1934"/>
                    <a:gd name="T13" fmla="*/ 2340 h 2340"/>
                    <a:gd name="T14" fmla="*/ 1934 w 1934"/>
                    <a:gd name="T15" fmla="*/ 0 h 2340"/>
                    <a:gd name="T16" fmla="*/ 659 w 1934"/>
                    <a:gd name="T17" fmla="*/ 0 h 23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</a:cxnLst>
                  <a:rect l="0" t="0" r="r" b="b"/>
                  <a:pathLst>
                    <a:path w="1934" h="2340">
                      <a:moveTo>
                        <a:pt x="659" y="0"/>
                      </a:moveTo>
                      <a:lnTo>
                        <a:pt x="645" y="11"/>
                      </a:lnTo>
                      <a:lnTo>
                        <a:pt x="645" y="739"/>
                      </a:lnTo>
                      <a:lnTo>
                        <a:pt x="19" y="739"/>
                      </a:lnTo>
                      <a:lnTo>
                        <a:pt x="0" y="746"/>
                      </a:lnTo>
                      <a:lnTo>
                        <a:pt x="0" y="2340"/>
                      </a:lnTo>
                      <a:lnTo>
                        <a:pt x="1934" y="2340"/>
                      </a:lnTo>
                      <a:lnTo>
                        <a:pt x="1934" y="0"/>
                      </a:lnTo>
                      <a:lnTo>
                        <a:pt x="659" y="0"/>
                      </a:lnTo>
                      <a:close/>
                    </a:path>
                  </a:pathLst>
                </a:custGeom>
                <a:solidFill>
                  <a:srgbClr val="3CBBB9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  <p:sp>
              <p:nvSpPr>
                <p:cNvPr id="206" name="Freeform 15"/>
                <p:cNvSpPr>
                  <a:spLocks/>
                </p:cNvSpPr>
                <p:nvPr/>
              </p:nvSpPr>
              <p:spPr bwMode="auto">
                <a:xfrm>
                  <a:off x="2868" y="997"/>
                  <a:ext cx="525" cy="614"/>
                </a:xfrm>
                <a:custGeom>
                  <a:avLst/>
                  <a:gdLst>
                    <a:gd name="T0" fmla="*/ 578 w 578"/>
                    <a:gd name="T1" fmla="*/ 675 h 675"/>
                    <a:gd name="T2" fmla="*/ 578 w 578"/>
                    <a:gd name="T3" fmla="*/ 0 h 675"/>
                    <a:gd name="T4" fmla="*/ 0 w 578"/>
                    <a:gd name="T5" fmla="*/ 675 h 675"/>
                    <a:gd name="T6" fmla="*/ 578 w 578"/>
                    <a:gd name="T7" fmla="*/ 675 h 67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</a:cxnLst>
                  <a:rect l="0" t="0" r="r" b="b"/>
                  <a:pathLst>
                    <a:path w="578" h="675">
                      <a:moveTo>
                        <a:pt x="578" y="675"/>
                      </a:moveTo>
                      <a:lnTo>
                        <a:pt x="578" y="0"/>
                      </a:lnTo>
                      <a:lnTo>
                        <a:pt x="0" y="675"/>
                      </a:lnTo>
                      <a:lnTo>
                        <a:pt x="578" y="675"/>
                      </a:lnTo>
                      <a:close/>
                    </a:path>
                  </a:pathLst>
                </a:custGeom>
                <a:solidFill>
                  <a:srgbClr val="33828D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68580" tIns="34290" rIns="68580" bIns="3429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676767"/>
                    </a:solidFill>
                    <a:effectLst/>
                    <a:uLnTx/>
                    <a:uFillTx/>
                    <a:latin typeface="CiscoSansTT ExtraLight"/>
                  </a:endParaRPr>
                </a:p>
              </p:txBody>
            </p:sp>
          </p:grpSp>
          <p:sp>
            <p:nvSpPr>
              <p:cNvPr id="204" name="TextBox 203"/>
              <p:cNvSpPr txBox="1"/>
              <p:nvPr/>
            </p:nvSpPr>
            <p:spPr>
              <a:xfrm>
                <a:off x="3364964" y="4030379"/>
                <a:ext cx="419408" cy="11798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>
                <a:defPPr>
                  <a:defRPr lang="en-US"/>
                </a:defPPr>
                <a:lvl1pPr algn="ctr">
                  <a:defRPr sz="1600" b="1">
                    <a:solidFill>
                      <a:schemeClr val="bg1"/>
                    </a:solidFill>
                  </a:defRPr>
                </a:lvl1pPr>
              </a:lstStyle>
              <a:p>
                <a:pPr marL="0" marR="0" lvl="0" indent="0" algn="ctr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7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CiscoSansTT ExtraLight"/>
                  </a:rPr>
                  <a:t>Policy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635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0" grpId="0" animBg="1"/>
      <p:bldP spid="141" grpId="0" animBg="1"/>
      <p:bldP spid="14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479" y="0"/>
            <a:ext cx="11437937" cy="838200"/>
          </a:xfrm>
        </p:spPr>
        <p:txBody>
          <a:bodyPr/>
          <a:lstStyle/>
          <a:p>
            <a:r>
              <a:rPr lang="en-US" sz="3600" dirty="0">
                <a:latin typeface="Avenir Next Condensed Medium"/>
                <a:cs typeface="Avenir Next Condensed Medium"/>
              </a:rPr>
              <a:t>(3) Distributed Policy Based</a:t>
            </a:r>
            <a:r>
              <a:rPr lang="en-US" sz="3600" dirty="0" smtClean="0">
                <a:solidFill>
                  <a:srgbClr val="FFC228"/>
                </a:solidFill>
                <a:latin typeface="Avenir Next Condensed Medium"/>
                <a:cs typeface="Avenir Next Condensed Medium"/>
              </a:rPr>
              <a:t/>
            </a:r>
            <a:br>
              <a:rPr lang="en-US" sz="3600" dirty="0" smtClean="0">
                <a:solidFill>
                  <a:srgbClr val="FFC228"/>
                </a:solidFill>
                <a:latin typeface="Avenir Next Condensed Medium"/>
                <a:cs typeface="Avenir Next Condensed Medium"/>
              </a:rPr>
            </a:br>
            <a:r>
              <a:rPr lang="en-US" dirty="0" smtClean="0">
                <a:latin typeface="Avenir Next Condensed Medium"/>
                <a:cs typeface="Avenir Next Condensed Medium"/>
              </a:rPr>
              <a:t>Linking </a:t>
            </a:r>
            <a:r>
              <a:rPr lang="en-US" dirty="0">
                <a:latin typeface="Avenir Next Condensed Medium"/>
                <a:cs typeface="Avenir Next Condensed Medium"/>
              </a:rPr>
              <a:t>the Application Language to Infrastructure</a:t>
            </a:r>
            <a:endParaRPr lang="en-AU" dirty="0"/>
          </a:p>
        </p:txBody>
      </p:sp>
      <p:sp>
        <p:nvSpPr>
          <p:cNvPr id="34" name="Freeform 5"/>
          <p:cNvSpPr>
            <a:spLocks/>
          </p:cNvSpPr>
          <p:nvPr/>
        </p:nvSpPr>
        <p:spPr bwMode="auto">
          <a:xfrm flipH="1">
            <a:off x="6048906" y="1508794"/>
            <a:ext cx="6269390" cy="4833401"/>
          </a:xfrm>
          <a:custGeom>
            <a:avLst/>
            <a:gdLst>
              <a:gd name="T0" fmla="*/ 0 w 2544"/>
              <a:gd name="T1" fmla="*/ 0 h 2010"/>
              <a:gd name="T2" fmla="*/ 714 w 2544"/>
              <a:gd name="T3" fmla="*/ 0 h 2010"/>
              <a:gd name="T4" fmla="*/ 892 w 2544"/>
              <a:gd name="T5" fmla="*/ 23 h 2010"/>
              <a:gd name="T6" fmla="*/ 1059 w 2544"/>
              <a:gd name="T7" fmla="*/ 111 h 2010"/>
              <a:gd name="T8" fmla="*/ 1831 w 2544"/>
              <a:gd name="T9" fmla="*/ 546 h 2010"/>
              <a:gd name="T10" fmla="*/ 2544 w 2544"/>
              <a:gd name="T11" fmla="*/ 698 h 2010"/>
              <a:gd name="T12" fmla="*/ 2544 w 2544"/>
              <a:gd name="T13" fmla="*/ 1363 h 2010"/>
              <a:gd name="T14" fmla="*/ 1801 w 2544"/>
              <a:gd name="T15" fmla="*/ 1477 h 2010"/>
              <a:gd name="T16" fmla="*/ 1043 w 2544"/>
              <a:gd name="T17" fmla="*/ 1832 h 2010"/>
              <a:gd name="T18" fmla="*/ 946 w 2544"/>
              <a:gd name="T19" fmla="*/ 1902 h 2010"/>
              <a:gd name="T20" fmla="*/ 620 w 2544"/>
              <a:gd name="T21" fmla="*/ 2010 h 2010"/>
              <a:gd name="T22" fmla="*/ 0 w 2544"/>
              <a:gd name="T23" fmla="*/ 2010 h 2010"/>
              <a:gd name="T24" fmla="*/ 0 w 2544"/>
              <a:gd name="T25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4" h="2010">
                <a:moveTo>
                  <a:pt x="0" y="0"/>
                </a:moveTo>
                <a:cubicBezTo>
                  <a:pt x="714" y="0"/>
                  <a:pt x="714" y="0"/>
                  <a:pt x="714" y="0"/>
                </a:cubicBezTo>
                <a:cubicBezTo>
                  <a:pt x="732" y="0"/>
                  <a:pt x="819" y="13"/>
                  <a:pt x="892" y="23"/>
                </a:cubicBezTo>
                <a:cubicBezTo>
                  <a:pt x="956" y="33"/>
                  <a:pt x="1015" y="64"/>
                  <a:pt x="1059" y="111"/>
                </a:cubicBezTo>
                <a:cubicBezTo>
                  <a:pt x="1265" y="331"/>
                  <a:pt x="1534" y="483"/>
                  <a:pt x="1831" y="546"/>
                </a:cubicBezTo>
                <a:cubicBezTo>
                  <a:pt x="2544" y="698"/>
                  <a:pt x="2544" y="698"/>
                  <a:pt x="2544" y="698"/>
                </a:cubicBezTo>
                <a:cubicBezTo>
                  <a:pt x="2544" y="1363"/>
                  <a:pt x="2544" y="1363"/>
                  <a:pt x="2544" y="1363"/>
                </a:cubicBezTo>
                <a:cubicBezTo>
                  <a:pt x="1801" y="1477"/>
                  <a:pt x="1801" y="1477"/>
                  <a:pt x="1801" y="1477"/>
                </a:cubicBezTo>
                <a:cubicBezTo>
                  <a:pt x="1519" y="1520"/>
                  <a:pt x="1256" y="1643"/>
                  <a:pt x="1043" y="1832"/>
                </a:cubicBezTo>
                <a:cubicBezTo>
                  <a:pt x="946" y="1902"/>
                  <a:pt x="946" y="1902"/>
                  <a:pt x="946" y="1902"/>
                </a:cubicBezTo>
                <a:cubicBezTo>
                  <a:pt x="852" y="1972"/>
                  <a:pt x="737" y="2010"/>
                  <a:pt x="620" y="2010"/>
                </a:cubicBezTo>
                <a:cubicBezTo>
                  <a:pt x="0" y="2010"/>
                  <a:pt x="0" y="2010"/>
                  <a:pt x="0" y="2010"/>
                </a:cubicBez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rgbClr val="D9D9D9"/>
            </a:solidFill>
            <a:prstDash val="solid"/>
          </a:ln>
          <a:effectLst/>
        </p:spPr>
        <p:txBody>
          <a:bodyPr lIns="91248" tIns="45626" rIns="91248" bIns="45626" rtlCol="0" anchor="ctr"/>
          <a:lstStyle/>
          <a:p>
            <a:pPr algn="ctr" defTabSz="683446" fontAlgn="auto">
              <a:spcBef>
                <a:spcPts val="0"/>
              </a:spcBef>
              <a:spcAft>
                <a:spcPts val="0"/>
              </a:spcAft>
            </a:pPr>
            <a:endParaRPr lang="en-US" sz="1200" kern="0" dirty="0">
              <a:solidFill>
                <a:srgbClr val="FFFFFF"/>
              </a:solidFill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35" name="Freeform 5"/>
          <p:cNvSpPr>
            <a:spLocks/>
          </p:cNvSpPr>
          <p:nvPr/>
        </p:nvSpPr>
        <p:spPr bwMode="auto">
          <a:xfrm>
            <a:off x="-110976" y="1508794"/>
            <a:ext cx="6197302" cy="4833401"/>
          </a:xfrm>
          <a:custGeom>
            <a:avLst/>
            <a:gdLst>
              <a:gd name="T0" fmla="*/ 0 w 2544"/>
              <a:gd name="T1" fmla="*/ 0 h 2010"/>
              <a:gd name="T2" fmla="*/ 714 w 2544"/>
              <a:gd name="T3" fmla="*/ 0 h 2010"/>
              <a:gd name="T4" fmla="*/ 892 w 2544"/>
              <a:gd name="T5" fmla="*/ 23 h 2010"/>
              <a:gd name="T6" fmla="*/ 1059 w 2544"/>
              <a:gd name="T7" fmla="*/ 111 h 2010"/>
              <a:gd name="T8" fmla="*/ 1831 w 2544"/>
              <a:gd name="T9" fmla="*/ 546 h 2010"/>
              <a:gd name="T10" fmla="*/ 2544 w 2544"/>
              <a:gd name="T11" fmla="*/ 698 h 2010"/>
              <a:gd name="T12" fmla="*/ 2544 w 2544"/>
              <a:gd name="T13" fmla="*/ 1363 h 2010"/>
              <a:gd name="T14" fmla="*/ 1801 w 2544"/>
              <a:gd name="T15" fmla="*/ 1477 h 2010"/>
              <a:gd name="T16" fmla="*/ 1043 w 2544"/>
              <a:gd name="T17" fmla="*/ 1832 h 2010"/>
              <a:gd name="T18" fmla="*/ 946 w 2544"/>
              <a:gd name="T19" fmla="*/ 1902 h 2010"/>
              <a:gd name="T20" fmla="*/ 620 w 2544"/>
              <a:gd name="T21" fmla="*/ 2010 h 2010"/>
              <a:gd name="T22" fmla="*/ 0 w 2544"/>
              <a:gd name="T23" fmla="*/ 2010 h 2010"/>
              <a:gd name="T24" fmla="*/ 0 w 2544"/>
              <a:gd name="T25" fmla="*/ 0 h 20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2544" h="2010">
                <a:moveTo>
                  <a:pt x="0" y="0"/>
                </a:moveTo>
                <a:cubicBezTo>
                  <a:pt x="714" y="0"/>
                  <a:pt x="714" y="0"/>
                  <a:pt x="714" y="0"/>
                </a:cubicBezTo>
                <a:cubicBezTo>
                  <a:pt x="732" y="0"/>
                  <a:pt x="819" y="13"/>
                  <a:pt x="892" y="23"/>
                </a:cubicBezTo>
                <a:cubicBezTo>
                  <a:pt x="956" y="33"/>
                  <a:pt x="1015" y="64"/>
                  <a:pt x="1059" y="111"/>
                </a:cubicBezTo>
                <a:cubicBezTo>
                  <a:pt x="1265" y="331"/>
                  <a:pt x="1534" y="483"/>
                  <a:pt x="1831" y="546"/>
                </a:cubicBezTo>
                <a:cubicBezTo>
                  <a:pt x="2544" y="698"/>
                  <a:pt x="2544" y="698"/>
                  <a:pt x="2544" y="698"/>
                </a:cubicBezTo>
                <a:cubicBezTo>
                  <a:pt x="2544" y="1363"/>
                  <a:pt x="2544" y="1363"/>
                  <a:pt x="2544" y="1363"/>
                </a:cubicBezTo>
                <a:cubicBezTo>
                  <a:pt x="1801" y="1477"/>
                  <a:pt x="1801" y="1477"/>
                  <a:pt x="1801" y="1477"/>
                </a:cubicBezTo>
                <a:cubicBezTo>
                  <a:pt x="1519" y="1520"/>
                  <a:pt x="1256" y="1643"/>
                  <a:pt x="1043" y="1832"/>
                </a:cubicBezTo>
                <a:cubicBezTo>
                  <a:pt x="946" y="1902"/>
                  <a:pt x="946" y="1902"/>
                  <a:pt x="946" y="1902"/>
                </a:cubicBezTo>
                <a:cubicBezTo>
                  <a:pt x="852" y="1972"/>
                  <a:pt x="737" y="2010"/>
                  <a:pt x="620" y="2010"/>
                </a:cubicBezTo>
                <a:cubicBezTo>
                  <a:pt x="0" y="2010"/>
                  <a:pt x="0" y="2010"/>
                  <a:pt x="0" y="2010"/>
                </a:cubicBezTo>
                <a:lnTo>
                  <a:pt x="0" y="0"/>
                </a:lnTo>
                <a:close/>
              </a:path>
            </a:pathLst>
          </a:custGeom>
          <a:noFill/>
          <a:ln w="25400" cap="flat" cmpd="sng" algn="ctr">
            <a:solidFill>
              <a:srgbClr val="FFFFFF">
                <a:lumMod val="85000"/>
              </a:srgbClr>
            </a:solidFill>
            <a:prstDash val="solid"/>
          </a:ln>
          <a:effectLst/>
        </p:spPr>
        <p:txBody>
          <a:bodyPr lIns="91248" tIns="45626" rIns="91248" bIns="45626" rtlCol="0" anchor="ctr"/>
          <a:lstStyle/>
          <a:p>
            <a:pPr marL="0" marR="0" lvl="0" indent="0" algn="ctr" defTabSz="683446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Apple LiGothic Medium"/>
              <a:cs typeface="Apple LiGothic Medium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737874" y="2587039"/>
            <a:ext cx="2229765" cy="384581"/>
          </a:xfrm>
          <a:prstGeom prst="rect">
            <a:avLst/>
          </a:prstGeom>
          <a:noFill/>
        </p:spPr>
        <p:txBody>
          <a:bodyPr wrap="none" lIns="91253" tIns="45628" rIns="91253" bIns="45628" rtlCol="0">
            <a:spAutoFit/>
          </a:bodyPr>
          <a:lstStyle/>
          <a:p>
            <a:pPr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D9D9D9"/>
                </a:solidFill>
                <a:latin typeface="Arial"/>
              </a:rPr>
              <a:t>Network Language</a:t>
            </a:r>
          </a:p>
        </p:txBody>
      </p:sp>
      <p:sp>
        <p:nvSpPr>
          <p:cNvPr id="37" name="Oval 36"/>
          <p:cNvSpPr/>
          <p:nvPr/>
        </p:nvSpPr>
        <p:spPr>
          <a:xfrm>
            <a:off x="10351439" y="1610392"/>
            <a:ext cx="1002619" cy="1002620"/>
          </a:xfrm>
          <a:prstGeom prst="ellipse">
            <a:avLst/>
          </a:prstGeom>
          <a:solidFill>
            <a:srgbClr val="33828D"/>
          </a:solidFill>
          <a:ln w="25400" cap="flat" cmpd="sng" algn="ctr">
            <a:solidFill>
              <a:srgbClr val="BFBFBF"/>
            </a:solidFill>
            <a:prstDash val="solid"/>
          </a:ln>
          <a:effectLst/>
        </p:spPr>
        <p:txBody>
          <a:bodyPr lIns="91258" tIns="45630" rIns="91258" bIns="45630" rtlCol="0" anchor="ctr"/>
          <a:lstStyle/>
          <a:p>
            <a:pPr marL="0" marR="0" lvl="0" indent="0" algn="ctr" defTabSz="608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9610434" y="4175243"/>
            <a:ext cx="2484647" cy="384581"/>
          </a:xfrm>
          <a:prstGeom prst="rect">
            <a:avLst/>
          </a:prstGeom>
          <a:noFill/>
        </p:spPr>
        <p:txBody>
          <a:bodyPr wrap="square" lIns="91253" tIns="45628" rIns="91253" bIns="45628" rtlCol="0">
            <a:spAutoFit/>
          </a:bodyPr>
          <a:lstStyle/>
          <a:p>
            <a:pPr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D9D9D9"/>
                </a:solidFill>
                <a:latin typeface="Arial"/>
              </a:rPr>
              <a:t>Compute Language</a:t>
            </a:r>
          </a:p>
        </p:txBody>
      </p:sp>
      <p:sp>
        <p:nvSpPr>
          <p:cNvPr id="39" name="Oval 38"/>
          <p:cNvSpPr/>
          <p:nvPr/>
        </p:nvSpPr>
        <p:spPr>
          <a:xfrm>
            <a:off x="10351439" y="3139984"/>
            <a:ext cx="1002619" cy="1002620"/>
          </a:xfrm>
          <a:prstGeom prst="ellipse">
            <a:avLst/>
          </a:prstGeom>
          <a:solidFill>
            <a:srgbClr val="52526D"/>
          </a:solidFill>
          <a:ln w="25400" cap="flat" cmpd="sng" algn="ctr">
            <a:solidFill>
              <a:srgbClr val="BFBFBF"/>
            </a:solidFill>
            <a:prstDash val="solid"/>
          </a:ln>
          <a:effectLst/>
        </p:spPr>
        <p:txBody>
          <a:bodyPr lIns="91258" tIns="45630" rIns="91258" bIns="45630" rtlCol="0" anchor="ctr"/>
          <a:lstStyle/>
          <a:p>
            <a:pPr marL="0" marR="0" lvl="0" indent="0" algn="ctr" defTabSz="608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744589" y="5646223"/>
            <a:ext cx="2216321" cy="384581"/>
          </a:xfrm>
          <a:prstGeom prst="rect">
            <a:avLst/>
          </a:prstGeom>
          <a:noFill/>
        </p:spPr>
        <p:txBody>
          <a:bodyPr wrap="none" lIns="91253" tIns="45628" rIns="91253" bIns="45628" rtlCol="0">
            <a:spAutoFit/>
          </a:bodyPr>
          <a:lstStyle/>
          <a:p>
            <a:pPr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1900" dirty="0">
                <a:solidFill>
                  <a:srgbClr val="D9D9D9"/>
                </a:solidFill>
                <a:latin typeface="Arial"/>
              </a:rPr>
              <a:t>Security Language</a:t>
            </a:r>
          </a:p>
        </p:txBody>
      </p:sp>
      <p:sp>
        <p:nvSpPr>
          <p:cNvPr id="41" name="Oval 40"/>
          <p:cNvSpPr/>
          <p:nvPr/>
        </p:nvSpPr>
        <p:spPr>
          <a:xfrm>
            <a:off x="10351439" y="4669576"/>
            <a:ext cx="1002619" cy="1002620"/>
          </a:xfrm>
          <a:prstGeom prst="ellipse">
            <a:avLst/>
          </a:prstGeom>
          <a:solidFill>
            <a:srgbClr val="000000">
              <a:lumMod val="65000"/>
              <a:lumOff val="35000"/>
            </a:srgbClr>
          </a:solidFill>
          <a:ln w="25400" cap="flat" cmpd="sng" algn="ctr">
            <a:solidFill>
              <a:srgbClr val="BFBFBF"/>
            </a:solidFill>
            <a:prstDash val="solid"/>
          </a:ln>
          <a:effectLst/>
        </p:spPr>
        <p:txBody>
          <a:bodyPr lIns="91258" tIns="45630" rIns="91258" bIns="45630" rtlCol="0" anchor="ctr"/>
          <a:lstStyle/>
          <a:p>
            <a:pPr marL="0" marR="0" lvl="0" indent="0" algn="ctr" defTabSz="6082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D9D9D9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42" name="Freeform 28"/>
          <p:cNvSpPr>
            <a:spLocks noEditPoints="1"/>
          </p:cNvSpPr>
          <p:nvPr/>
        </p:nvSpPr>
        <p:spPr bwMode="auto">
          <a:xfrm>
            <a:off x="10509123" y="1744048"/>
            <a:ext cx="671785" cy="705467"/>
          </a:xfrm>
          <a:custGeom>
            <a:avLst/>
            <a:gdLst>
              <a:gd name="T0" fmla="*/ 495 w 571"/>
              <a:gd name="T1" fmla="*/ 383 h 570"/>
              <a:gd name="T2" fmla="*/ 403 w 571"/>
              <a:gd name="T3" fmla="*/ 333 h 570"/>
              <a:gd name="T4" fmla="*/ 192 w 571"/>
              <a:gd name="T5" fmla="*/ 125 h 570"/>
              <a:gd name="T6" fmla="*/ 255 w 571"/>
              <a:gd name="T7" fmla="*/ 1 h 570"/>
              <a:gd name="T8" fmla="*/ 192 w 571"/>
              <a:gd name="T9" fmla="*/ 125 h 570"/>
              <a:gd name="T10" fmla="*/ 474 w 571"/>
              <a:gd name="T11" fmla="*/ 261 h 570"/>
              <a:gd name="T12" fmla="*/ 355 w 571"/>
              <a:gd name="T13" fmla="*/ 234 h 570"/>
              <a:gd name="T14" fmla="*/ 396 w 571"/>
              <a:gd name="T15" fmla="*/ 325 h 570"/>
              <a:gd name="T16" fmla="*/ 438 w 571"/>
              <a:gd name="T17" fmla="*/ 182 h 570"/>
              <a:gd name="T18" fmla="*/ 329 w 571"/>
              <a:gd name="T19" fmla="*/ 161 h 570"/>
              <a:gd name="T20" fmla="*/ 322 w 571"/>
              <a:gd name="T21" fmla="*/ 74 h 570"/>
              <a:gd name="T22" fmla="*/ 204 w 571"/>
              <a:gd name="T23" fmla="*/ 141 h 570"/>
              <a:gd name="T24" fmla="*/ 238 w 571"/>
              <a:gd name="T25" fmla="*/ 235 h 570"/>
              <a:gd name="T26" fmla="*/ 321 w 571"/>
              <a:gd name="T27" fmla="*/ 216 h 570"/>
              <a:gd name="T28" fmla="*/ 322 w 571"/>
              <a:gd name="T29" fmla="*/ 74 h 570"/>
              <a:gd name="T30" fmla="*/ 363 w 571"/>
              <a:gd name="T31" fmla="*/ 11 h 570"/>
              <a:gd name="T32" fmla="*/ 360 w 571"/>
              <a:gd name="T33" fmla="*/ 38 h 570"/>
              <a:gd name="T34" fmla="*/ 330 w 571"/>
              <a:gd name="T35" fmla="*/ 254 h 570"/>
              <a:gd name="T36" fmla="*/ 237 w 571"/>
              <a:gd name="T37" fmla="*/ 245 h 570"/>
              <a:gd name="T38" fmla="*/ 213 w 571"/>
              <a:gd name="T39" fmla="*/ 440 h 570"/>
              <a:gd name="T40" fmla="*/ 290 w 571"/>
              <a:gd name="T41" fmla="*/ 477 h 570"/>
              <a:gd name="T42" fmla="*/ 100 w 571"/>
              <a:gd name="T43" fmla="*/ 233 h 570"/>
              <a:gd name="T44" fmla="*/ 15 w 571"/>
              <a:gd name="T45" fmla="*/ 195 h 570"/>
              <a:gd name="T46" fmla="*/ 570 w 571"/>
              <a:gd name="T47" fmla="*/ 273 h 570"/>
              <a:gd name="T48" fmla="*/ 506 w 571"/>
              <a:gd name="T49" fmla="*/ 383 h 570"/>
              <a:gd name="T50" fmla="*/ 522 w 571"/>
              <a:gd name="T51" fmla="*/ 443 h 570"/>
              <a:gd name="T52" fmla="*/ 192 w 571"/>
              <a:gd name="T53" fmla="*/ 231 h 570"/>
              <a:gd name="T54" fmla="*/ 167 w 571"/>
              <a:gd name="T55" fmla="*/ 163 h 570"/>
              <a:gd name="T56" fmla="*/ 192 w 571"/>
              <a:gd name="T57" fmla="*/ 231 h 570"/>
              <a:gd name="T58" fmla="*/ 8 w 571"/>
              <a:gd name="T59" fmla="*/ 218 h 570"/>
              <a:gd name="T60" fmla="*/ 52 w 571"/>
              <a:gd name="T61" fmla="*/ 347 h 570"/>
              <a:gd name="T62" fmla="*/ 485 w 571"/>
              <a:gd name="T63" fmla="*/ 259 h 570"/>
              <a:gd name="T64" fmla="*/ 538 w 571"/>
              <a:gd name="T65" fmla="*/ 153 h 570"/>
              <a:gd name="T66" fmla="*/ 343 w 571"/>
              <a:gd name="T67" fmla="*/ 26 h 570"/>
              <a:gd name="T68" fmla="*/ 273 w 571"/>
              <a:gd name="T69" fmla="*/ 0 h 570"/>
              <a:gd name="T70" fmla="*/ 367 w 571"/>
              <a:gd name="T71" fmla="*/ 72 h 570"/>
              <a:gd name="T72" fmla="*/ 533 w 571"/>
              <a:gd name="T73" fmla="*/ 143 h 570"/>
              <a:gd name="T74" fmla="*/ 367 w 571"/>
              <a:gd name="T75" fmla="*/ 72 h 570"/>
              <a:gd name="T76" fmla="*/ 61 w 571"/>
              <a:gd name="T77" fmla="*/ 354 h 570"/>
              <a:gd name="T78" fmla="*/ 188 w 571"/>
              <a:gd name="T79" fmla="*/ 473 h 570"/>
              <a:gd name="T80" fmla="*/ 122 w 571"/>
              <a:gd name="T81" fmla="*/ 199 h 570"/>
              <a:gd name="T82" fmla="*/ 159 w 571"/>
              <a:gd name="T83" fmla="*/ 151 h 570"/>
              <a:gd name="T84" fmla="*/ 25 w 571"/>
              <a:gd name="T85" fmla="*/ 168 h 570"/>
              <a:gd name="T86" fmla="*/ 477 w 571"/>
              <a:gd name="T87" fmla="*/ 435 h 570"/>
              <a:gd name="T88" fmla="*/ 300 w 571"/>
              <a:gd name="T89" fmla="*/ 481 h 570"/>
              <a:gd name="T90" fmla="*/ 458 w 571"/>
              <a:gd name="T91" fmla="*/ 512 h 570"/>
              <a:gd name="T92" fmla="*/ 477 w 571"/>
              <a:gd name="T93" fmla="*/ 435 h 570"/>
              <a:gd name="T94" fmla="*/ 442 w 571"/>
              <a:gd name="T95" fmla="*/ 523 h 570"/>
              <a:gd name="T96" fmla="*/ 266 w 571"/>
              <a:gd name="T97" fmla="*/ 492 h 570"/>
              <a:gd name="T98" fmla="*/ 157 w 571"/>
              <a:gd name="T99" fmla="*/ 540 h 570"/>
              <a:gd name="T100" fmla="*/ 266 w 571"/>
              <a:gd name="T101" fmla="*/ 492 h 570"/>
              <a:gd name="T102" fmla="*/ 221 w 571"/>
              <a:gd name="T103" fmla="*/ 325 h 570"/>
              <a:gd name="T104" fmla="*/ 190 w 571"/>
              <a:gd name="T105" fmla="*/ 241 h 570"/>
              <a:gd name="T106" fmla="*/ 74 w 571"/>
              <a:gd name="T107" fmla="*/ 313 h 570"/>
              <a:gd name="T108" fmla="*/ 182 w 571"/>
              <a:gd name="T109" fmla="*/ 438 h 570"/>
              <a:gd name="T110" fmla="*/ 515 w 571"/>
              <a:gd name="T111" fmla="*/ 454 h 5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571" h="570">
                <a:moveTo>
                  <a:pt x="483" y="423"/>
                </a:moveTo>
                <a:cubicBezTo>
                  <a:pt x="485" y="420"/>
                  <a:pt x="489" y="418"/>
                  <a:pt x="493" y="417"/>
                </a:cubicBezTo>
                <a:cubicBezTo>
                  <a:pt x="494" y="406"/>
                  <a:pt x="495" y="394"/>
                  <a:pt x="495" y="383"/>
                </a:cubicBezTo>
                <a:cubicBezTo>
                  <a:pt x="495" y="359"/>
                  <a:pt x="492" y="334"/>
                  <a:pt x="487" y="310"/>
                </a:cubicBezTo>
                <a:cubicBezTo>
                  <a:pt x="478" y="310"/>
                  <a:pt x="469" y="305"/>
                  <a:pt x="465" y="296"/>
                </a:cubicBezTo>
                <a:cubicBezTo>
                  <a:pt x="443" y="306"/>
                  <a:pt x="422" y="318"/>
                  <a:pt x="403" y="333"/>
                </a:cubicBezTo>
                <a:cubicBezTo>
                  <a:pt x="408" y="342"/>
                  <a:pt x="408" y="352"/>
                  <a:pt x="403" y="359"/>
                </a:cubicBezTo>
                <a:cubicBezTo>
                  <a:pt x="425" y="384"/>
                  <a:pt x="452" y="405"/>
                  <a:pt x="483" y="423"/>
                </a:cubicBezTo>
                <a:close/>
                <a:moveTo>
                  <a:pt x="192" y="125"/>
                </a:moveTo>
                <a:cubicBezTo>
                  <a:pt x="227" y="95"/>
                  <a:pt x="266" y="71"/>
                  <a:pt x="309" y="54"/>
                </a:cubicBezTo>
                <a:cubicBezTo>
                  <a:pt x="307" y="48"/>
                  <a:pt x="307" y="43"/>
                  <a:pt x="309" y="37"/>
                </a:cubicBezTo>
                <a:cubicBezTo>
                  <a:pt x="292" y="24"/>
                  <a:pt x="274" y="12"/>
                  <a:pt x="255" y="1"/>
                </a:cubicBezTo>
                <a:cubicBezTo>
                  <a:pt x="208" y="6"/>
                  <a:pt x="164" y="23"/>
                  <a:pt x="127" y="48"/>
                </a:cubicBezTo>
                <a:cubicBezTo>
                  <a:pt x="146" y="70"/>
                  <a:pt x="162" y="94"/>
                  <a:pt x="176" y="119"/>
                </a:cubicBezTo>
                <a:cubicBezTo>
                  <a:pt x="181" y="119"/>
                  <a:pt x="187" y="121"/>
                  <a:pt x="192" y="125"/>
                </a:cubicBezTo>
                <a:close/>
                <a:moveTo>
                  <a:pt x="396" y="325"/>
                </a:moveTo>
                <a:cubicBezTo>
                  <a:pt x="416" y="309"/>
                  <a:pt x="438" y="296"/>
                  <a:pt x="462" y="286"/>
                </a:cubicBezTo>
                <a:cubicBezTo>
                  <a:pt x="461" y="275"/>
                  <a:pt x="466" y="266"/>
                  <a:pt x="474" y="261"/>
                </a:cubicBezTo>
                <a:cubicBezTo>
                  <a:pt x="469" y="246"/>
                  <a:pt x="463" y="231"/>
                  <a:pt x="456" y="216"/>
                </a:cubicBezTo>
                <a:cubicBezTo>
                  <a:pt x="448" y="218"/>
                  <a:pt x="439" y="215"/>
                  <a:pt x="434" y="210"/>
                </a:cubicBezTo>
                <a:cubicBezTo>
                  <a:pt x="408" y="220"/>
                  <a:pt x="382" y="228"/>
                  <a:pt x="355" y="234"/>
                </a:cubicBezTo>
                <a:cubicBezTo>
                  <a:pt x="354" y="241"/>
                  <a:pt x="349" y="247"/>
                  <a:pt x="342" y="251"/>
                </a:cubicBezTo>
                <a:cubicBezTo>
                  <a:pt x="350" y="276"/>
                  <a:pt x="361" y="299"/>
                  <a:pt x="375" y="321"/>
                </a:cubicBezTo>
                <a:cubicBezTo>
                  <a:pt x="382" y="319"/>
                  <a:pt x="389" y="320"/>
                  <a:pt x="396" y="325"/>
                </a:cubicBezTo>
                <a:close/>
                <a:moveTo>
                  <a:pt x="353" y="224"/>
                </a:moveTo>
                <a:cubicBezTo>
                  <a:pt x="379" y="218"/>
                  <a:pt x="405" y="210"/>
                  <a:pt x="431" y="199"/>
                </a:cubicBezTo>
                <a:cubicBezTo>
                  <a:pt x="430" y="193"/>
                  <a:pt x="433" y="187"/>
                  <a:pt x="438" y="182"/>
                </a:cubicBezTo>
                <a:cubicBezTo>
                  <a:pt x="417" y="146"/>
                  <a:pt x="391" y="111"/>
                  <a:pt x="359" y="80"/>
                </a:cubicBezTo>
                <a:cubicBezTo>
                  <a:pt x="353" y="83"/>
                  <a:pt x="346" y="84"/>
                  <a:pt x="338" y="82"/>
                </a:cubicBezTo>
                <a:cubicBezTo>
                  <a:pt x="332" y="109"/>
                  <a:pt x="329" y="135"/>
                  <a:pt x="329" y="161"/>
                </a:cubicBezTo>
                <a:cubicBezTo>
                  <a:pt x="329" y="179"/>
                  <a:pt x="330" y="196"/>
                  <a:pt x="333" y="213"/>
                </a:cubicBezTo>
                <a:cubicBezTo>
                  <a:pt x="342" y="213"/>
                  <a:pt x="349" y="218"/>
                  <a:pt x="353" y="224"/>
                </a:cubicBezTo>
                <a:close/>
                <a:moveTo>
                  <a:pt x="322" y="74"/>
                </a:moveTo>
                <a:cubicBezTo>
                  <a:pt x="319" y="71"/>
                  <a:pt x="316" y="68"/>
                  <a:pt x="314" y="64"/>
                </a:cubicBezTo>
                <a:cubicBezTo>
                  <a:pt x="272" y="81"/>
                  <a:pt x="233" y="104"/>
                  <a:pt x="199" y="133"/>
                </a:cubicBezTo>
                <a:cubicBezTo>
                  <a:pt x="201" y="135"/>
                  <a:pt x="202" y="138"/>
                  <a:pt x="204" y="141"/>
                </a:cubicBezTo>
                <a:cubicBezTo>
                  <a:pt x="207" y="151"/>
                  <a:pt x="205" y="162"/>
                  <a:pt x="200" y="168"/>
                </a:cubicBezTo>
                <a:cubicBezTo>
                  <a:pt x="207" y="185"/>
                  <a:pt x="212" y="202"/>
                  <a:pt x="217" y="219"/>
                </a:cubicBezTo>
                <a:cubicBezTo>
                  <a:pt x="227" y="220"/>
                  <a:pt x="235" y="226"/>
                  <a:pt x="238" y="235"/>
                </a:cubicBezTo>
                <a:cubicBezTo>
                  <a:pt x="243" y="235"/>
                  <a:pt x="247" y="235"/>
                  <a:pt x="252" y="235"/>
                </a:cubicBezTo>
                <a:cubicBezTo>
                  <a:pt x="270" y="235"/>
                  <a:pt x="289" y="234"/>
                  <a:pt x="307" y="232"/>
                </a:cubicBezTo>
                <a:cubicBezTo>
                  <a:pt x="308" y="225"/>
                  <a:pt x="313" y="219"/>
                  <a:pt x="321" y="216"/>
                </a:cubicBezTo>
                <a:cubicBezTo>
                  <a:pt x="318" y="198"/>
                  <a:pt x="316" y="180"/>
                  <a:pt x="316" y="161"/>
                </a:cubicBezTo>
                <a:cubicBezTo>
                  <a:pt x="316" y="134"/>
                  <a:pt x="320" y="105"/>
                  <a:pt x="327" y="77"/>
                </a:cubicBezTo>
                <a:cubicBezTo>
                  <a:pt x="325" y="76"/>
                  <a:pt x="324" y="75"/>
                  <a:pt x="322" y="74"/>
                </a:cubicBezTo>
                <a:close/>
                <a:moveTo>
                  <a:pt x="360" y="38"/>
                </a:moveTo>
                <a:cubicBezTo>
                  <a:pt x="377" y="34"/>
                  <a:pt x="393" y="31"/>
                  <a:pt x="411" y="29"/>
                </a:cubicBezTo>
                <a:cubicBezTo>
                  <a:pt x="395" y="21"/>
                  <a:pt x="379" y="15"/>
                  <a:pt x="363" y="11"/>
                </a:cubicBezTo>
                <a:cubicBezTo>
                  <a:pt x="360" y="18"/>
                  <a:pt x="357" y="25"/>
                  <a:pt x="354" y="32"/>
                </a:cubicBezTo>
                <a:cubicBezTo>
                  <a:pt x="354" y="33"/>
                  <a:pt x="355" y="33"/>
                  <a:pt x="355" y="33"/>
                </a:cubicBezTo>
                <a:cubicBezTo>
                  <a:pt x="357" y="35"/>
                  <a:pt x="359" y="36"/>
                  <a:pt x="360" y="38"/>
                </a:cubicBezTo>
                <a:close/>
                <a:moveTo>
                  <a:pt x="362" y="355"/>
                </a:moveTo>
                <a:cubicBezTo>
                  <a:pt x="357" y="346"/>
                  <a:pt x="358" y="335"/>
                  <a:pt x="364" y="328"/>
                </a:cubicBezTo>
                <a:cubicBezTo>
                  <a:pt x="349" y="305"/>
                  <a:pt x="338" y="280"/>
                  <a:pt x="330" y="254"/>
                </a:cubicBezTo>
                <a:cubicBezTo>
                  <a:pt x="320" y="254"/>
                  <a:pt x="312" y="250"/>
                  <a:pt x="308" y="242"/>
                </a:cubicBezTo>
                <a:cubicBezTo>
                  <a:pt x="290" y="245"/>
                  <a:pt x="271" y="246"/>
                  <a:pt x="252" y="246"/>
                </a:cubicBezTo>
                <a:cubicBezTo>
                  <a:pt x="247" y="246"/>
                  <a:pt x="242" y="246"/>
                  <a:pt x="237" y="245"/>
                </a:cubicBezTo>
                <a:cubicBezTo>
                  <a:pt x="235" y="250"/>
                  <a:pt x="231" y="254"/>
                  <a:pt x="226" y="257"/>
                </a:cubicBezTo>
                <a:cubicBezTo>
                  <a:pt x="230" y="280"/>
                  <a:pt x="232" y="303"/>
                  <a:pt x="232" y="325"/>
                </a:cubicBezTo>
                <a:cubicBezTo>
                  <a:pt x="232" y="365"/>
                  <a:pt x="226" y="404"/>
                  <a:pt x="213" y="440"/>
                </a:cubicBezTo>
                <a:cubicBezTo>
                  <a:pt x="221" y="446"/>
                  <a:pt x="225" y="454"/>
                  <a:pt x="224" y="462"/>
                </a:cubicBezTo>
                <a:cubicBezTo>
                  <a:pt x="239" y="470"/>
                  <a:pt x="255" y="476"/>
                  <a:pt x="271" y="482"/>
                </a:cubicBezTo>
                <a:cubicBezTo>
                  <a:pt x="276" y="478"/>
                  <a:pt x="283" y="476"/>
                  <a:pt x="290" y="477"/>
                </a:cubicBezTo>
                <a:cubicBezTo>
                  <a:pt x="305" y="431"/>
                  <a:pt x="330" y="389"/>
                  <a:pt x="362" y="355"/>
                </a:cubicBezTo>
                <a:close/>
                <a:moveTo>
                  <a:pt x="64" y="308"/>
                </a:moveTo>
                <a:cubicBezTo>
                  <a:pt x="74" y="282"/>
                  <a:pt x="86" y="257"/>
                  <a:pt x="100" y="233"/>
                </a:cubicBezTo>
                <a:cubicBezTo>
                  <a:pt x="94" y="228"/>
                  <a:pt x="90" y="222"/>
                  <a:pt x="90" y="215"/>
                </a:cubicBezTo>
                <a:cubicBezTo>
                  <a:pt x="66" y="205"/>
                  <a:pt x="43" y="193"/>
                  <a:pt x="21" y="178"/>
                </a:cubicBezTo>
                <a:cubicBezTo>
                  <a:pt x="18" y="184"/>
                  <a:pt x="16" y="189"/>
                  <a:pt x="15" y="195"/>
                </a:cubicBezTo>
                <a:cubicBezTo>
                  <a:pt x="21" y="235"/>
                  <a:pt x="35" y="273"/>
                  <a:pt x="55" y="308"/>
                </a:cubicBezTo>
                <a:cubicBezTo>
                  <a:pt x="58" y="307"/>
                  <a:pt x="61" y="308"/>
                  <a:pt x="64" y="308"/>
                </a:cubicBezTo>
                <a:close/>
                <a:moveTo>
                  <a:pt x="570" y="273"/>
                </a:moveTo>
                <a:cubicBezTo>
                  <a:pt x="549" y="273"/>
                  <a:pt x="528" y="276"/>
                  <a:pt x="508" y="282"/>
                </a:cubicBezTo>
                <a:cubicBezTo>
                  <a:pt x="509" y="292"/>
                  <a:pt x="505" y="301"/>
                  <a:pt x="498" y="306"/>
                </a:cubicBezTo>
                <a:cubicBezTo>
                  <a:pt x="503" y="332"/>
                  <a:pt x="506" y="357"/>
                  <a:pt x="506" y="383"/>
                </a:cubicBezTo>
                <a:cubicBezTo>
                  <a:pt x="506" y="395"/>
                  <a:pt x="505" y="407"/>
                  <a:pt x="504" y="419"/>
                </a:cubicBezTo>
                <a:cubicBezTo>
                  <a:pt x="511" y="422"/>
                  <a:pt x="515" y="431"/>
                  <a:pt x="514" y="440"/>
                </a:cubicBezTo>
                <a:cubicBezTo>
                  <a:pt x="517" y="441"/>
                  <a:pt x="520" y="442"/>
                  <a:pt x="522" y="443"/>
                </a:cubicBezTo>
                <a:cubicBezTo>
                  <a:pt x="553" y="398"/>
                  <a:pt x="571" y="344"/>
                  <a:pt x="571" y="285"/>
                </a:cubicBezTo>
                <a:cubicBezTo>
                  <a:pt x="571" y="281"/>
                  <a:pt x="570" y="277"/>
                  <a:pt x="570" y="273"/>
                </a:cubicBezTo>
                <a:close/>
                <a:moveTo>
                  <a:pt x="192" y="231"/>
                </a:moveTo>
                <a:cubicBezTo>
                  <a:pt x="194" y="225"/>
                  <a:pt x="200" y="221"/>
                  <a:pt x="206" y="219"/>
                </a:cubicBezTo>
                <a:cubicBezTo>
                  <a:pt x="202" y="204"/>
                  <a:pt x="196" y="188"/>
                  <a:pt x="190" y="173"/>
                </a:cubicBezTo>
                <a:cubicBezTo>
                  <a:pt x="182" y="174"/>
                  <a:pt x="173" y="170"/>
                  <a:pt x="167" y="163"/>
                </a:cubicBezTo>
                <a:cubicBezTo>
                  <a:pt x="154" y="176"/>
                  <a:pt x="142" y="190"/>
                  <a:pt x="132" y="205"/>
                </a:cubicBezTo>
                <a:cubicBezTo>
                  <a:pt x="136" y="209"/>
                  <a:pt x="138" y="214"/>
                  <a:pt x="138" y="220"/>
                </a:cubicBezTo>
                <a:cubicBezTo>
                  <a:pt x="156" y="224"/>
                  <a:pt x="173" y="228"/>
                  <a:pt x="192" y="231"/>
                </a:cubicBezTo>
                <a:close/>
                <a:moveTo>
                  <a:pt x="49" y="344"/>
                </a:moveTo>
                <a:cubicBezTo>
                  <a:pt x="40" y="334"/>
                  <a:pt x="39" y="321"/>
                  <a:pt x="46" y="313"/>
                </a:cubicBezTo>
                <a:cubicBezTo>
                  <a:pt x="29" y="284"/>
                  <a:pt x="16" y="252"/>
                  <a:pt x="8" y="218"/>
                </a:cubicBezTo>
                <a:cubicBezTo>
                  <a:pt x="3" y="239"/>
                  <a:pt x="0" y="262"/>
                  <a:pt x="0" y="285"/>
                </a:cubicBezTo>
                <a:cubicBezTo>
                  <a:pt x="0" y="337"/>
                  <a:pt x="14" y="385"/>
                  <a:pt x="38" y="427"/>
                </a:cubicBezTo>
                <a:cubicBezTo>
                  <a:pt x="40" y="400"/>
                  <a:pt x="45" y="373"/>
                  <a:pt x="52" y="347"/>
                </a:cubicBezTo>
                <a:cubicBezTo>
                  <a:pt x="50" y="346"/>
                  <a:pt x="49" y="345"/>
                  <a:pt x="49" y="344"/>
                </a:cubicBezTo>
                <a:close/>
                <a:moveTo>
                  <a:pt x="467" y="212"/>
                </a:moveTo>
                <a:cubicBezTo>
                  <a:pt x="474" y="228"/>
                  <a:pt x="480" y="243"/>
                  <a:pt x="485" y="259"/>
                </a:cubicBezTo>
                <a:cubicBezTo>
                  <a:pt x="493" y="260"/>
                  <a:pt x="500" y="264"/>
                  <a:pt x="504" y="271"/>
                </a:cubicBezTo>
                <a:cubicBezTo>
                  <a:pt x="525" y="266"/>
                  <a:pt x="547" y="263"/>
                  <a:pt x="570" y="262"/>
                </a:cubicBezTo>
                <a:cubicBezTo>
                  <a:pt x="566" y="223"/>
                  <a:pt x="555" y="186"/>
                  <a:pt x="538" y="153"/>
                </a:cubicBezTo>
                <a:cubicBezTo>
                  <a:pt x="519" y="167"/>
                  <a:pt x="498" y="179"/>
                  <a:pt x="478" y="190"/>
                </a:cubicBezTo>
                <a:cubicBezTo>
                  <a:pt x="479" y="198"/>
                  <a:pt x="475" y="207"/>
                  <a:pt x="467" y="212"/>
                </a:cubicBezTo>
                <a:close/>
                <a:moveTo>
                  <a:pt x="343" y="26"/>
                </a:moveTo>
                <a:cubicBezTo>
                  <a:pt x="345" y="20"/>
                  <a:pt x="348" y="14"/>
                  <a:pt x="351" y="7"/>
                </a:cubicBezTo>
                <a:cubicBezTo>
                  <a:pt x="330" y="2"/>
                  <a:pt x="308" y="0"/>
                  <a:pt x="285" y="0"/>
                </a:cubicBezTo>
                <a:cubicBezTo>
                  <a:pt x="281" y="0"/>
                  <a:pt x="277" y="0"/>
                  <a:pt x="273" y="0"/>
                </a:cubicBezTo>
                <a:cubicBezTo>
                  <a:pt x="288" y="9"/>
                  <a:pt x="303" y="19"/>
                  <a:pt x="316" y="29"/>
                </a:cubicBezTo>
                <a:cubicBezTo>
                  <a:pt x="323" y="24"/>
                  <a:pt x="333" y="23"/>
                  <a:pt x="343" y="26"/>
                </a:cubicBezTo>
                <a:close/>
                <a:moveTo>
                  <a:pt x="367" y="72"/>
                </a:moveTo>
                <a:cubicBezTo>
                  <a:pt x="399" y="104"/>
                  <a:pt x="426" y="139"/>
                  <a:pt x="448" y="177"/>
                </a:cubicBezTo>
                <a:cubicBezTo>
                  <a:pt x="457" y="173"/>
                  <a:pt x="466" y="175"/>
                  <a:pt x="472" y="180"/>
                </a:cubicBezTo>
                <a:cubicBezTo>
                  <a:pt x="493" y="170"/>
                  <a:pt x="513" y="157"/>
                  <a:pt x="533" y="143"/>
                </a:cubicBezTo>
                <a:cubicBezTo>
                  <a:pt x="508" y="100"/>
                  <a:pt x="471" y="63"/>
                  <a:pt x="428" y="38"/>
                </a:cubicBezTo>
                <a:cubicBezTo>
                  <a:pt x="407" y="40"/>
                  <a:pt x="387" y="43"/>
                  <a:pt x="367" y="48"/>
                </a:cubicBezTo>
                <a:cubicBezTo>
                  <a:pt x="371" y="56"/>
                  <a:pt x="371" y="65"/>
                  <a:pt x="367" y="72"/>
                </a:cubicBezTo>
                <a:close/>
                <a:moveTo>
                  <a:pt x="176" y="447"/>
                </a:moveTo>
                <a:cubicBezTo>
                  <a:pt x="136" y="421"/>
                  <a:pt x="102" y="390"/>
                  <a:pt x="74" y="355"/>
                </a:cubicBezTo>
                <a:cubicBezTo>
                  <a:pt x="70" y="356"/>
                  <a:pt x="65" y="355"/>
                  <a:pt x="61" y="354"/>
                </a:cubicBezTo>
                <a:cubicBezTo>
                  <a:pt x="54" y="382"/>
                  <a:pt x="49" y="412"/>
                  <a:pt x="48" y="443"/>
                </a:cubicBezTo>
                <a:cubicBezTo>
                  <a:pt x="73" y="481"/>
                  <a:pt x="107" y="512"/>
                  <a:pt x="147" y="535"/>
                </a:cubicBezTo>
                <a:cubicBezTo>
                  <a:pt x="163" y="516"/>
                  <a:pt x="177" y="495"/>
                  <a:pt x="188" y="473"/>
                </a:cubicBezTo>
                <a:cubicBezTo>
                  <a:pt x="178" y="467"/>
                  <a:pt x="173" y="456"/>
                  <a:pt x="176" y="447"/>
                </a:cubicBezTo>
                <a:close/>
                <a:moveTo>
                  <a:pt x="120" y="198"/>
                </a:moveTo>
                <a:cubicBezTo>
                  <a:pt x="121" y="199"/>
                  <a:pt x="122" y="199"/>
                  <a:pt x="122" y="199"/>
                </a:cubicBezTo>
                <a:cubicBezTo>
                  <a:pt x="134" y="183"/>
                  <a:pt x="147" y="168"/>
                  <a:pt x="160" y="154"/>
                </a:cubicBezTo>
                <a:cubicBezTo>
                  <a:pt x="160" y="154"/>
                  <a:pt x="160" y="154"/>
                  <a:pt x="161" y="154"/>
                </a:cubicBezTo>
                <a:cubicBezTo>
                  <a:pt x="160" y="153"/>
                  <a:pt x="160" y="152"/>
                  <a:pt x="159" y="151"/>
                </a:cubicBezTo>
                <a:cubicBezTo>
                  <a:pt x="155" y="139"/>
                  <a:pt x="158" y="128"/>
                  <a:pt x="165" y="122"/>
                </a:cubicBezTo>
                <a:cubicBezTo>
                  <a:pt x="152" y="99"/>
                  <a:pt x="136" y="76"/>
                  <a:pt x="118" y="54"/>
                </a:cubicBezTo>
                <a:cubicBezTo>
                  <a:pt x="78" y="83"/>
                  <a:pt x="46" y="123"/>
                  <a:pt x="25" y="168"/>
                </a:cubicBezTo>
                <a:cubicBezTo>
                  <a:pt x="47" y="183"/>
                  <a:pt x="70" y="195"/>
                  <a:pt x="94" y="205"/>
                </a:cubicBezTo>
                <a:cubicBezTo>
                  <a:pt x="100" y="198"/>
                  <a:pt x="110" y="195"/>
                  <a:pt x="120" y="198"/>
                </a:cubicBezTo>
                <a:close/>
                <a:moveTo>
                  <a:pt x="477" y="435"/>
                </a:moveTo>
                <a:cubicBezTo>
                  <a:pt x="445" y="416"/>
                  <a:pt x="417" y="393"/>
                  <a:pt x="394" y="367"/>
                </a:cubicBezTo>
                <a:cubicBezTo>
                  <a:pt x="386" y="371"/>
                  <a:pt x="377" y="369"/>
                  <a:pt x="370" y="363"/>
                </a:cubicBezTo>
                <a:cubicBezTo>
                  <a:pt x="339" y="396"/>
                  <a:pt x="315" y="436"/>
                  <a:pt x="300" y="481"/>
                </a:cubicBezTo>
                <a:cubicBezTo>
                  <a:pt x="307" y="484"/>
                  <a:pt x="311" y="489"/>
                  <a:pt x="312" y="495"/>
                </a:cubicBezTo>
                <a:cubicBezTo>
                  <a:pt x="353" y="506"/>
                  <a:pt x="397" y="513"/>
                  <a:pt x="443" y="513"/>
                </a:cubicBezTo>
                <a:cubicBezTo>
                  <a:pt x="448" y="513"/>
                  <a:pt x="453" y="512"/>
                  <a:pt x="458" y="512"/>
                </a:cubicBezTo>
                <a:cubicBezTo>
                  <a:pt x="464" y="508"/>
                  <a:pt x="469" y="503"/>
                  <a:pt x="475" y="498"/>
                </a:cubicBezTo>
                <a:cubicBezTo>
                  <a:pt x="480" y="484"/>
                  <a:pt x="484" y="470"/>
                  <a:pt x="487" y="456"/>
                </a:cubicBezTo>
                <a:cubicBezTo>
                  <a:pt x="480" y="452"/>
                  <a:pt x="476" y="444"/>
                  <a:pt x="477" y="435"/>
                </a:cubicBezTo>
                <a:close/>
                <a:moveTo>
                  <a:pt x="292" y="514"/>
                </a:moveTo>
                <a:cubicBezTo>
                  <a:pt x="288" y="532"/>
                  <a:pt x="286" y="551"/>
                  <a:pt x="286" y="570"/>
                </a:cubicBezTo>
                <a:cubicBezTo>
                  <a:pt x="343" y="570"/>
                  <a:pt x="397" y="553"/>
                  <a:pt x="442" y="523"/>
                </a:cubicBezTo>
                <a:cubicBezTo>
                  <a:pt x="396" y="523"/>
                  <a:pt x="351" y="517"/>
                  <a:pt x="309" y="506"/>
                </a:cubicBezTo>
                <a:cubicBezTo>
                  <a:pt x="306" y="511"/>
                  <a:pt x="299" y="514"/>
                  <a:pt x="292" y="514"/>
                </a:cubicBezTo>
                <a:close/>
                <a:moveTo>
                  <a:pt x="266" y="492"/>
                </a:moveTo>
                <a:cubicBezTo>
                  <a:pt x="250" y="486"/>
                  <a:pt x="234" y="479"/>
                  <a:pt x="219" y="472"/>
                </a:cubicBezTo>
                <a:cubicBezTo>
                  <a:pt x="214" y="477"/>
                  <a:pt x="206" y="479"/>
                  <a:pt x="198" y="477"/>
                </a:cubicBezTo>
                <a:cubicBezTo>
                  <a:pt x="187" y="499"/>
                  <a:pt x="173" y="520"/>
                  <a:pt x="157" y="540"/>
                </a:cubicBezTo>
                <a:cubicBezTo>
                  <a:pt x="192" y="558"/>
                  <a:pt x="232" y="568"/>
                  <a:pt x="275" y="570"/>
                </a:cubicBezTo>
                <a:cubicBezTo>
                  <a:pt x="275" y="550"/>
                  <a:pt x="277" y="531"/>
                  <a:pt x="281" y="512"/>
                </a:cubicBezTo>
                <a:cubicBezTo>
                  <a:pt x="271" y="509"/>
                  <a:pt x="265" y="500"/>
                  <a:pt x="266" y="492"/>
                </a:cubicBezTo>
                <a:close/>
                <a:moveTo>
                  <a:pt x="182" y="438"/>
                </a:moveTo>
                <a:cubicBezTo>
                  <a:pt x="188" y="435"/>
                  <a:pt x="195" y="434"/>
                  <a:pt x="203" y="436"/>
                </a:cubicBezTo>
                <a:cubicBezTo>
                  <a:pt x="215" y="401"/>
                  <a:pt x="221" y="364"/>
                  <a:pt x="221" y="325"/>
                </a:cubicBezTo>
                <a:cubicBezTo>
                  <a:pt x="221" y="304"/>
                  <a:pt x="219" y="281"/>
                  <a:pt x="215" y="259"/>
                </a:cubicBezTo>
                <a:cubicBezTo>
                  <a:pt x="214" y="259"/>
                  <a:pt x="214" y="259"/>
                  <a:pt x="213" y="259"/>
                </a:cubicBezTo>
                <a:cubicBezTo>
                  <a:pt x="201" y="259"/>
                  <a:pt x="192" y="251"/>
                  <a:pt x="190" y="241"/>
                </a:cubicBezTo>
                <a:cubicBezTo>
                  <a:pt x="171" y="239"/>
                  <a:pt x="153" y="235"/>
                  <a:pt x="135" y="230"/>
                </a:cubicBezTo>
                <a:cubicBezTo>
                  <a:pt x="130" y="237"/>
                  <a:pt x="120" y="240"/>
                  <a:pt x="110" y="238"/>
                </a:cubicBezTo>
                <a:cubicBezTo>
                  <a:pt x="96" y="261"/>
                  <a:pt x="83" y="286"/>
                  <a:pt x="74" y="313"/>
                </a:cubicBezTo>
                <a:cubicBezTo>
                  <a:pt x="76" y="314"/>
                  <a:pt x="78" y="316"/>
                  <a:pt x="80" y="319"/>
                </a:cubicBezTo>
                <a:cubicBezTo>
                  <a:pt x="88" y="328"/>
                  <a:pt x="89" y="341"/>
                  <a:pt x="83" y="349"/>
                </a:cubicBezTo>
                <a:cubicBezTo>
                  <a:pt x="110" y="383"/>
                  <a:pt x="144" y="413"/>
                  <a:pt x="182" y="438"/>
                </a:cubicBezTo>
                <a:close/>
                <a:moveTo>
                  <a:pt x="498" y="458"/>
                </a:moveTo>
                <a:cubicBezTo>
                  <a:pt x="496" y="466"/>
                  <a:pt x="494" y="474"/>
                  <a:pt x="491" y="482"/>
                </a:cubicBezTo>
                <a:cubicBezTo>
                  <a:pt x="500" y="473"/>
                  <a:pt x="508" y="464"/>
                  <a:pt x="515" y="454"/>
                </a:cubicBezTo>
                <a:cubicBezTo>
                  <a:pt x="513" y="453"/>
                  <a:pt x="511" y="452"/>
                  <a:pt x="509" y="451"/>
                </a:cubicBezTo>
                <a:cubicBezTo>
                  <a:pt x="506" y="455"/>
                  <a:pt x="502" y="457"/>
                  <a:pt x="498" y="458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txBody>
          <a:bodyPr vert="horz" wrap="square" lIns="121836" tIns="60918" rIns="121836" bIns="60918" numCol="1" anchor="t" anchorCtr="0" compatLnSpc="1">
            <a:prstTxWarp prst="textNoShape">
              <a:avLst/>
            </a:prstTxWarp>
          </a:bodyPr>
          <a:lstStyle/>
          <a:p>
            <a:pPr defTabSz="609087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>
              <a:solidFill>
                <a:srgbClr val="D9D9D9"/>
              </a:solidFill>
              <a:latin typeface="Arial"/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567726" y="3334023"/>
            <a:ext cx="566307" cy="615097"/>
            <a:chOff x="6638925" y="1017588"/>
            <a:chExt cx="1146175" cy="1244600"/>
          </a:xfrm>
        </p:grpSpPr>
        <p:sp>
          <p:nvSpPr>
            <p:cNvPr id="44" name="Freeform 24"/>
            <p:cNvSpPr>
              <a:spLocks noEditPoints="1"/>
            </p:cNvSpPr>
            <p:nvPr/>
          </p:nvSpPr>
          <p:spPr bwMode="auto">
            <a:xfrm>
              <a:off x="7142163" y="1697038"/>
              <a:ext cx="77788" cy="76200"/>
            </a:xfrm>
            <a:custGeom>
              <a:avLst/>
              <a:gdLst>
                <a:gd name="T0" fmla="*/ 48 w 96"/>
                <a:gd name="T1" fmla="*/ 0 h 96"/>
                <a:gd name="T2" fmla="*/ 0 w 96"/>
                <a:gd name="T3" fmla="*/ 48 h 96"/>
                <a:gd name="T4" fmla="*/ 48 w 96"/>
                <a:gd name="T5" fmla="*/ 96 h 96"/>
                <a:gd name="T6" fmla="*/ 96 w 96"/>
                <a:gd name="T7" fmla="*/ 48 h 96"/>
                <a:gd name="T8" fmla="*/ 48 w 96"/>
                <a:gd name="T9" fmla="*/ 0 h 96"/>
                <a:gd name="T10" fmla="*/ 48 w 96"/>
                <a:gd name="T11" fmla="*/ 0 h 96"/>
                <a:gd name="T12" fmla="*/ 48 w 96"/>
                <a:gd name="T13" fmla="*/ 0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96" h="96">
                  <a:moveTo>
                    <a:pt x="48" y="0"/>
                  </a:moveTo>
                  <a:cubicBezTo>
                    <a:pt x="22" y="0"/>
                    <a:pt x="0" y="21"/>
                    <a:pt x="0" y="48"/>
                  </a:cubicBezTo>
                  <a:cubicBezTo>
                    <a:pt x="0" y="74"/>
                    <a:pt x="22" y="96"/>
                    <a:pt x="48" y="96"/>
                  </a:cubicBezTo>
                  <a:cubicBezTo>
                    <a:pt x="75" y="96"/>
                    <a:pt x="96" y="74"/>
                    <a:pt x="96" y="48"/>
                  </a:cubicBezTo>
                  <a:cubicBezTo>
                    <a:pt x="96" y="21"/>
                    <a:pt x="75" y="0"/>
                    <a:pt x="48" y="0"/>
                  </a:cubicBezTo>
                  <a:close/>
                  <a:moveTo>
                    <a:pt x="48" y="0"/>
                  </a:moveTo>
                  <a:cubicBezTo>
                    <a:pt x="48" y="0"/>
                    <a:pt x="48" y="0"/>
                    <a:pt x="48" y="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087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D9D9D9"/>
                </a:solidFill>
                <a:latin typeface="Arial"/>
              </a:endParaRPr>
            </a:p>
          </p:txBody>
        </p:sp>
        <p:sp>
          <p:nvSpPr>
            <p:cNvPr id="45" name="Freeform 25"/>
            <p:cNvSpPr>
              <a:spLocks noEditPoints="1"/>
            </p:cNvSpPr>
            <p:nvPr/>
          </p:nvSpPr>
          <p:spPr bwMode="auto">
            <a:xfrm>
              <a:off x="6638925" y="1017588"/>
              <a:ext cx="1146175" cy="1244600"/>
            </a:xfrm>
            <a:custGeom>
              <a:avLst/>
              <a:gdLst>
                <a:gd name="T0" fmla="*/ 1413 w 1432"/>
                <a:gd name="T1" fmla="*/ 1343 h 1554"/>
                <a:gd name="T2" fmla="*/ 1385 w 1432"/>
                <a:gd name="T3" fmla="*/ 1200 h 1554"/>
                <a:gd name="T4" fmla="*/ 1228 w 1432"/>
                <a:gd name="T5" fmla="*/ 1060 h 1554"/>
                <a:gd name="T6" fmla="*/ 1217 w 1432"/>
                <a:gd name="T7" fmla="*/ 1059 h 1554"/>
                <a:gd name="T8" fmla="*/ 1157 w 1432"/>
                <a:gd name="T9" fmla="*/ 1030 h 1554"/>
                <a:gd name="T10" fmla="*/ 1105 w 1432"/>
                <a:gd name="T11" fmla="*/ 1031 h 1554"/>
                <a:gd name="T12" fmla="*/ 1098 w 1432"/>
                <a:gd name="T13" fmla="*/ 1031 h 1554"/>
                <a:gd name="T14" fmla="*/ 1062 w 1432"/>
                <a:gd name="T15" fmla="*/ 1006 h 1554"/>
                <a:gd name="T16" fmla="*/ 1252 w 1432"/>
                <a:gd name="T17" fmla="*/ 1006 h 1554"/>
                <a:gd name="T18" fmla="*/ 1342 w 1432"/>
                <a:gd name="T19" fmla="*/ 916 h 1554"/>
                <a:gd name="T20" fmla="*/ 1342 w 1432"/>
                <a:gd name="T21" fmla="*/ 90 h 1554"/>
                <a:gd name="T22" fmla="*/ 1252 w 1432"/>
                <a:gd name="T23" fmla="*/ 0 h 1554"/>
                <a:gd name="T24" fmla="*/ 89 w 1432"/>
                <a:gd name="T25" fmla="*/ 0 h 1554"/>
                <a:gd name="T26" fmla="*/ 0 w 1432"/>
                <a:gd name="T27" fmla="*/ 90 h 1554"/>
                <a:gd name="T28" fmla="*/ 0 w 1432"/>
                <a:gd name="T29" fmla="*/ 916 h 1554"/>
                <a:gd name="T30" fmla="*/ 89 w 1432"/>
                <a:gd name="T31" fmla="*/ 1006 h 1554"/>
                <a:gd name="T32" fmla="*/ 536 w 1432"/>
                <a:gd name="T33" fmla="*/ 1006 h 1554"/>
                <a:gd name="T34" fmla="*/ 400 w 1432"/>
                <a:gd name="T35" fmla="*/ 1187 h 1554"/>
                <a:gd name="T36" fmla="*/ 400 w 1432"/>
                <a:gd name="T37" fmla="*/ 1277 h 1554"/>
                <a:gd name="T38" fmla="*/ 941 w 1432"/>
                <a:gd name="T39" fmla="*/ 1277 h 1554"/>
                <a:gd name="T40" fmla="*/ 941 w 1432"/>
                <a:gd name="T41" fmla="*/ 1187 h 1554"/>
                <a:gd name="T42" fmla="*/ 806 w 1432"/>
                <a:gd name="T43" fmla="*/ 1006 h 1554"/>
                <a:gd name="T44" fmla="*/ 1001 w 1432"/>
                <a:gd name="T45" fmla="*/ 1006 h 1554"/>
                <a:gd name="T46" fmla="*/ 1001 w 1432"/>
                <a:gd name="T47" fmla="*/ 1006 h 1554"/>
                <a:gd name="T48" fmla="*/ 995 w 1432"/>
                <a:gd name="T49" fmla="*/ 1007 h 1554"/>
                <a:gd name="T50" fmla="*/ 1030 w 1432"/>
                <a:gd name="T51" fmla="*/ 1066 h 1554"/>
                <a:gd name="T52" fmla="*/ 1124 w 1432"/>
                <a:gd name="T53" fmla="*/ 1082 h 1554"/>
                <a:gd name="T54" fmla="*/ 1125 w 1432"/>
                <a:gd name="T55" fmla="*/ 1082 h 1554"/>
                <a:gd name="T56" fmla="*/ 1064 w 1432"/>
                <a:gd name="T57" fmla="*/ 1140 h 1554"/>
                <a:gd name="T58" fmla="*/ 1042 w 1432"/>
                <a:gd name="T59" fmla="*/ 1191 h 1554"/>
                <a:gd name="T60" fmla="*/ 1036 w 1432"/>
                <a:gd name="T61" fmla="*/ 1224 h 1554"/>
                <a:gd name="T62" fmla="*/ 1040 w 1432"/>
                <a:gd name="T63" fmla="*/ 1270 h 1554"/>
                <a:gd name="T64" fmla="*/ 1068 w 1432"/>
                <a:gd name="T65" fmla="*/ 1412 h 1554"/>
                <a:gd name="T66" fmla="*/ 1166 w 1432"/>
                <a:gd name="T67" fmla="*/ 1536 h 1554"/>
                <a:gd name="T68" fmla="*/ 1225 w 1432"/>
                <a:gd name="T69" fmla="*/ 1553 h 1554"/>
                <a:gd name="T70" fmla="*/ 1225 w 1432"/>
                <a:gd name="T71" fmla="*/ 1553 h 1554"/>
                <a:gd name="T72" fmla="*/ 1276 w 1432"/>
                <a:gd name="T73" fmla="*/ 1550 h 1554"/>
                <a:gd name="T74" fmla="*/ 1413 w 1432"/>
                <a:gd name="T75" fmla="*/ 1343 h 1554"/>
                <a:gd name="T76" fmla="*/ 677 w 1432"/>
                <a:gd name="T77" fmla="*/ 973 h 1554"/>
                <a:gd name="T78" fmla="*/ 599 w 1432"/>
                <a:gd name="T79" fmla="*/ 896 h 1554"/>
                <a:gd name="T80" fmla="*/ 677 w 1432"/>
                <a:gd name="T81" fmla="*/ 819 h 1554"/>
                <a:gd name="T82" fmla="*/ 754 w 1432"/>
                <a:gd name="T83" fmla="*/ 896 h 1554"/>
                <a:gd name="T84" fmla="*/ 677 w 1432"/>
                <a:gd name="T85" fmla="*/ 973 h 1554"/>
                <a:gd name="T86" fmla="*/ 96 w 1432"/>
                <a:gd name="T87" fmla="*/ 792 h 1554"/>
                <a:gd name="T88" fmla="*/ 96 w 1432"/>
                <a:gd name="T89" fmla="*/ 96 h 1554"/>
                <a:gd name="T90" fmla="*/ 1246 w 1432"/>
                <a:gd name="T91" fmla="*/ 96 h 1554"/>
                <a:gd name="T92" fmla="*/ 1246 w 1432"/>
                <a:gd name="T93" fmla="*/ 792 h 1554"/>
                <a:gd name="T94" fmla="*/ 96 w 1432"/>
                <a:gd name="T95" fmla="*/ 792 h 1554"/>
                <a:gd name="T96" fmla="*/ 1237 w 1432"/>
                <a:gd name="T97" fmla="*/ 1237 h 1554"/>
                <a:gd name="T98" fmla="*/ 1216 w 1432"/>
                <a:gd name="T99" fmla="*/ 1252 h 1554"/>
                <a:gd name="T100" fmla="*/ 1206 w 1432"/>
                <a:gd name="T101" fmla="*/ 1252 h 1554"/>
                <a:gd name="T102" fmla="*/ 1206 w 1432"/>
                <a:gd name="T103" fmla="*/ 1252 h 1554"/>
                <a:gd name="T104" fmla="*/ 1175 w 1432"/>
                <a:gd name="T105" fmla="*/ 1225 h 1554"/>
                <a:gd name="T106" fmla="*/ 1165 w 1432"/>
                <a:gd name="T107" fmla="*/ 1173 h 1554"/>
                <a:gd name="T108" fmla="*/ 1170 w 1432"/>
                <a:gd name="T109" fmla="*/ 1147 h 1554"/>
                <a:gd name="T110" fmla="*/ 1192 w 1432"/>
                <a:gd name="T111" fmla="*/ 1133 h 1554"/>
                <a:gd name="T112" fmla="*/ 1202 w 1432"/>
                <a:gd name="T113" fmla="*/ 1132 h 1554"/>
                <a:gd name="T114" fmla="*/ 1232 w 1432"/>
                <a:gd name="T115" fmla="*/ 1159 h 1554"/>
                <a:gd name="T116" fmla="*/ 1242 w 1432"/>
                <a:gd name="T117" fmla="*/ 1212 h 1554"/>
                <a:gd name="T118" fmla="*/ 1237 w 1432"/>
                <a:gd name="T119" fmla="*/ 1237 h 1554"/>
                <a:gd name="T120" fmla="*/ 1237 w 1432"/>
                <a:gd name="T121" fmla="*/ 1237 h 1554"/>
                <a:gd name="T122" fmla="*/ 1237 w 1432"/>
                <a:gd name="T123" fmla="*/ 1237 h 1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432" h="1554">
                  <a:moveTo>
                    <a:pt x="1413" y="1343"/>
                  </a:moveTo>
                  <a:cubicBezTo>
                    <a:pt x="1385" y="1200"/>
                    <a:pt x="1385" y="1200"/>
                    <a:pt x="1385" y="1200"/>
                  </a:cubicBezTo>
                  <a:cubicBezTo>
                    <a:pt x="1369" y="1125"/>
                    <a:pt x="1305" y="1067"/>
                    <a:pt x="1228" y="1060"/>
                  </a:cubicBezTo>
                  <a:cubicBezTo>
                    <a:pt x="1224" y="1060"/>
                    <a:pt x="1220" y="1059"/>
                    <a:pt x="1217" y="1059"/>
                  </a:cubicBezTo>
                  <a:cubicBezTo>
                    <a:pt x="1210" y="1048"/>
                    <a:pt x="1195" y="1033"/>
                    <a:pt x="1157" y="1030"/>
                  </a:cubicBezTo>
                  <a:cubicBezTo>
                    <a:pt x="1142" y="1028"/>
                    <a:pt x="1124" y="1029"/>
                    <a:pt x="1105" y="1031"/>
                  </a:cubicBezTo>
                  <a:cubicBezTo>
                    <a:pt x="1102" y="1031"/>
                    <a:pt x="1100" y="1031"/>
                    <a:pt x="1098" y="1031"/>
                  </a:cubicBezTo>
                  <a:cubicBezTo>
                    <a:pt x="1080" y="1030"/>
                    <a:pt x="1066" y="1017"/>
                    <a:pt x="1062" y="1006"/>
                  </a:cubicBezTo>
                  <a:cubicBezTo>
                    <a:pt x="1252" y="1006"/>
                    <a:pt x="1252" y="1006"/>
                    <a:pt x="1252" y="1006"/>
                  </a:cubicBezTo>
                  <a:cubicBezTo>
                    <a:pt x="1302" y="1006"/>
                    <a:pt x="1342" y="966"/>
                    <a:pt x="1342" y="916"/>
                  </a:cubicBezTo>
                  <a:cubicBezTo>
                    <a:pt x="1342" y="90"/>
                    <a:pt x="1342" y="90"/>
                    <a:pt x="1342" y="90"/>
                  </a:cubicBezTo>
                  <a:cubicBezTo>
                    <a:pt x="1342" y="40"/>
                    <a:pt x="1302" y="0"/>
                    <a:pt x="1252" y="0"/>
                  </a:cubicBezTo>
                  <a:cubicBezTo>
                    <a:pt x="89" y="0"/>
                    <a:pt x="89" y="0"/>
                    <a:pt x="89" y="0"/>
                  </a:cubicBezTo>
                  <a:cubicBezTo>
                    <a:pt x="40" y="0"/>
                    <a:pt x="0" y="40"/>
                    <a:pt x="0" y="90"/>
                  </a:cubicBezTo>
                  <a:cubicBezTo>
                    <a:pt x="0" y="916"/>
                    <a:pt x="0" y="916"/>
                    <a:pt x="0" y="916"/>
                  </a:cubicBezTo>
                  <a:cubicBezTo>
                    <a:pt x="0" y="966"/>
                    <a:pt x="40" y="1006"/>
                    <a:pt x="89" y="1006"/>
                  </a:cubicBezTo>
                  <a:cubicBezTo>
                    <a:pt x="536" y="1006"/>
                    <a:pt x="536" y="1006"/>
                    <a:pt x="536" y="1006"/>
                  </a:cubicBezTo>
                  <a:cubicBezTo>
                    <a:pt x="536" y="1006"/>
                    <a:pt x="555" y="1187"/>
                    <a:pt x="400" y="1187"/>
                  </a:cubicBezTo>
                  <a:cubicBezTo>
                    <a:pt x="400" y="1277"/>
                    <a:pt x="400" y="1277"/>
                    <a:pt x="400" y="1277"/>
                  </a:cubicBezTo>
                  <a:cubicBezTo>
                    <a:pt x="941" y="1277"/>
                    <a:pt x="941" y="1277"/>
                    <a:pt x="941" y="1277"/>
                  </a:cubicBezTo>
                  <a:cubicBezTo>
                    <a:pt x="941" y="1187"/>
                    <a:pt x="941" y="1187"/>
                    <a:pt x="941" y="1187"/>
                  </a:cubicBezTo>
                  <a:cubicBezTo>
                    <a:pt x="781" y="1187"/>
                    <a:pt x="806" y="1006"/>
                    <a:pt x="806" y="1006"/>
                  </a:cubicBezTo>
                  <a:cubicBezTo>
                    <a:pt x="1001" y="1006"/>
                    <a:pt x="1001" y="1006"/>
                    <a:pt x="1001" y="1006"/>
                  </a:cubicBezTo>
                  <a:cubicBezTo>
                    <a:pt x="1001" y="1006"/>
                    <a:pt x="1001" y="1006"/>
                    <a:pt x="1001" y="1006"/>
                  </a:cubicBezTo>
                  <a:cubicBezTo>
                    <a:pt x="995" y="1007"/>
                    <a:pt x="995" y="1007"/>
                    <a:pt x="995" y="1007"/>
                  </a:cubicBezTo>
                  <a:cubicBezTo>
                    <a:pt x="998" y="1023"/>
                    <a:pt x="1007" y="1049"/>
                    <a:pt x="1030" y="1066"/>
                  </a:cubicBezTo>
                  <a:cubicBezTo>
                    <a:pt x="1053" y="1085"/>
                    <a:pt x="1085" y="1090"/>
                    <a:pt x="1124" y="1082"/>
                  </a:cubicBezTo>
                  <a:cubicBezTo>
                    <a:pt x="1124" y="1082"/>
                    <a:pt x="1124" y="1082"/>
                    <a:pt x="1125" y="1082"/>
                  </a:cubicBezTo>
                  <a:cubicBezTo>
                    <a:pt x="1101" y="1096"/>
                    <a:pt x="1080" y="1116"/>
                    <a:pt x="1064" y="1140"/>
                  </a:cubicBezTo>
                  <a:cubicBezTo>
                    <a:pt x="1054" y="1156"/>
                    <a:pt x="1047" y="1173"/>
                    <a:pt x="1042" y="1191"/>
                  </a:cubicBezTo>
                  <a:cubicBezTo>
                    <a:pt x="1039" y="1203"/>
                    <a:pt x="1037" y="1213"/>
                    <a:pt x="1036" y="1224"/>
                  </a:cubicBezTo>
                  <a:cubicBezTo>
                    <a:pt x="1036" y="1239"/>
                    <a:pt x="1037" y="1255"/>
                    <a:pt x="1040" y="1270"/>
                  </a:cubicBezTo>
                  <a:cubicBezTo>
                    <a:pt x="1068" y="1412"/>
                    <a:pt x="1068" y="1412"/>
                    <a:pt x="1068" y="1412"/>
                  </a:cubicBezTo>
                  <a:cubicBezTo>
                    <a:pt x="1079" y="1467"/>
                    <a:pt x="1115" y="1512"/>
                    <a:pt x="1166" y="1536"/>
                  </a:cubicBezTo>
                  <a:cubicBezTo>
                    <a:pt x="1184" y="1545"/>
                    <a:pt x="1204" y="1551"/>
                    <a:pt x="1225" y="1553"/>
                  </a:cubicBezTo>
                  <a:cubicBezTo>
                    <a:pt x="1225" y="1553"/>
                    <a:pt x="1225" y="1553"/>
                    <a:pt x="1225" y="1553"/>
                  </a:cubicBezTo>
                  <a:cubicBezTo>
                    <a:pt x="1242" y="1554"/>
                    <a:pt x="1259" y="1553"/>
                    <a:pt x="1276" y="1550"/>
                  </a:cubicBezTo>
                  <a:cubicBezTo>
                    <a:pt x="1371" y="1531"/>
                    <a:pt x="1432" y="1438"/>
                    <a:pt x="1413" y="1343"/>
                  </a:cubicBezTo>
                  <a:close/>
                  <a:moveTo>
                    <a:pt x="677" y="973"/>
                  </a:moveTo>
                  <a:cubicBezTo>
                    <a:pt x="634" y="973"/>
                    <a:pt x="599" y="939"/>
                    <a:pt x="599" y="896"/>
                  </a:cubicBezTo>
                  <a:cubicBezTo>
                    <a:pt x="599" y="853"/>
                    <a:pt x="634" y="819"/>
                    <a:pt x="677" y="819"/>
                  </a:cubicBezTo>
                  <a:cubicBezTo>
                    <a:pt x="720" y="819"/>
                    <a:pt x="754" y="853"/>
                    <a:pt x="754" y="896"/>
                  </a:cubicBezTo>
                  <a:cubicBezTo>
                    <a:pt x="754" y="939"/>
                    <a:pt x="720" y="973"/>
                    <a:pt x="677" y="973"/>
                  </a:cubicBezTo>
                  <a:close/>
                  <a:moveTo>
                    <a:pt x="96" y="792"/>
                  </a:moveTo>
                  <a:cubicBezTo>
                    <a:pt x="96" y="96"/>
                    <a:pt x="96" y="96"/>
                    <a:pt x="96" y="96"/>
                  </a:cubicBezTo>
                  <a:cubicBezTo>
                    <a:pt x="1246" y="96"/>
                    <a:pt x="1246" y="96"/>
                    <a:pt x="1246" y="96"/>
                  </a:cubicBezTo>
                  <a:cubicBezTo>
                    <a:pt x="1246" y="792"/>
                    <a:pt x="1246" y="792"/>
                    <a:pt x="1246" y="792"/>
                  </a:cubicBezTo>
                  <a:lnTo>
                    <a:pt x="96" y="792"/>
                  </a:lnTo>
                  <a:close/>
                  <a:moveTo>
                    <a:pt x="1237" y="1237"/>
                  </a:moveTo>
                  <a:cubicBezTo>
                    <a:pt x="1232" y="1245"/>
                    <a:pt x="1225" y="1250"/>
                    <a:pt x="1216" y="1252"/>
                  </a:cubicBezTo>
                  <a:cubicBezTo>
                    <a:pt x="1212" y="1253"/>
                    <a:pt x="1209" y="1253"/>
                    <a:pt x="1206" y="1252"/>
                  </a:cubicBezTo>
                  <a:cubicBezTo>
                    <a:pt x="1206" y="1252"/>
                    <a:pt x="1206" y="1252"/>
                    <a:pt x="1206" y="1252"/>
                  </a:cubicBezTo>
                  <a:cubicBezTo>
                    <a:pt x="1191" y="1251"/>
                    <a:pt x="1178" y="1240"/>
                    <a:pt x="1175" y="1225"/>
                  </a:cubicBezTo>
                  <a:cubicBezTo>
                    <a:pt x="1165" y="1173"/>
                    <a:pt x="1165" y="1173"/>
                    <a:pt x="1165" y="1173"/>
                  </a:cubicBezTo>
                  <a:cubicBezTo>
                    <a:pt x="1163" y="1164"/>
                    <a:pt x="1165" y="1155"/>
                    <a:pt x="1170" y="1147"/>
                  </a:cubicBezTo>
                  <a:cubicBezTo>
                    <a:pt x="1175" y="1140"/>
                    <a:pt x="1183" y="1134"/>
                    <a:pt x="1192" y="1133"/>
                  </a:cubicBezTo>
                  <a:cubicBezTo>
                    <a:pt x="1195" y="1132"/>
                    <a:pt x="1198" y="1132"/>
                    <a:pt x="1202" y="1132"/>
                  </a:cubicBezTo>
                  <a:cubicBezTo>
                    <a:pt x="1217" y="1134"/>
                    <a:pt x="1229" y="1144"/>
                    <a:pt x="1232" y="1159"/>
                  </a:cubicBezTo>
                  <a:cubicBezTo>
                    <a:pt x="1242" y="1212"/>
                    <a:pt x="1242" y="1212"/>
                    <a:pt x="1242" y="1212"/>
                  </a:cubicBezTo>
                  <a:cubicBezTo>
                    <a:pt x="1244" y="1221"/>
                    <a:pt x="1242" y="1230"/>
                    <a:pt x="1237" y="1237"/>
                  </a:cubicBezTo>
                  <a:close/>
                  <a:moveTo>
                    <a:pt x="1237" y="1237"/>
                  </a:moveTo>
                  <a:cubicBezTo>
                    <a:pt x="1237" y="1237"/>
                    <a:pt x="1237" y="1237"/>
                    <a:pt x="1237" y="123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defTabSz="609087" fontAlgn="auto">
                <a:spcBef>
                  <a:spcPts val="0"/>
                </a:spcBef>
                <a:spcAft>
                  <a:spcPts val="0"/>
                </a:spcAft>
              </a:pPr>
              <a:endParaRPr lang="en-US" sz="2400">
                <a:solidFill>
                  <a:srgbClr val="D9D9D9"/>
                </a:solidFill>
                <a:latin typeface="Arial"/>
              </a:endParaRPr>
            </a:p>
          </p:txBody>
        </p:sp>
      </p:grpSp>
      <p:pic>
        <p:nvPicPr>
          <p:cNvPr id="46" name="Picture 4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95488" y="4849132"/>
            <a:ext cx="722489" cy="69377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142163" y="2010558"/>
            <a:ext cx="2674513" cy="877907"/>
          </a:xfrm>
          <a:prstGeom prst="rect">
            <a:avLst/>
          </a:prstGeom>
          <a:noFill/>
        </p:spPr>
        <p:txBody>
          <a:bodyPr wrap="square" lIns="121721" tIns="60915" rIns="121721" bIns="60915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3282" fontAlgn="auto">
              <a:lnSpc>
                <a:spcPct val="90000"/>
              </a:lnSpc>
              <a:spcAft>
                <a:spcPts val="0"/>
              </a:spcAft>
            </a:pPr>
            <a:r>
              <a:rPr lang="en-US" sz="2700" b="1" dirty="0">
                <a:solidFill>
                  <a:srgbClr val="33828D"/>
                </a:solidFill>
                <a:cs typeface="CiscoSans Thin"/>
              </a:rPr>
              <a:t>Application </a:t>
            </a:r>
          </a:p>
          <a:p>
            <a:pPr algn="ctr" defTabSz="913282" fontAlgn="auto">
              <a:lnSpc>
                <a:spcPct val="90000"/>
              </a:lnSpc>
              <a:spcAft>
                <a:spcPts val="0"/>
              </a:spcAft>
            </a:pPr>
            <a:r>
              <a:rPr lang="en-US" sz="2700" b="1" dirty="0">
                <a:solidFill>
                  <a:srgbClr val="33828D"/>
                </a:solidFill>
                <a:cs typeface="CiscoSans Thin"/>
              </a:rPr>
              <a:t>Language</a:t>
            </a:r>
          </a:p>
        </p:txBody>
      </p:sp>
      <p:sp>
        <p:nvSpPr>
          <p:cNvPr id="48" name="TextBox 6"/>
          <p:cNvSpPr txBox="1"/>
          <p:nvPr/>
        </p:nvSpPr>
        <p:spPr>
          <a:xfrm>
            <a:off x="148127" y="3064355"/>
            <a:ext cx="3317319" cy="2159964"/>
          </a:xfrm>
          <a:prstGeom prst="rect">
            <a:avLst/>
          </a:prstGeom>
          <a:noFill/>
        </p:spPr>
        <p:txBody>
          <a:bodyPr wrap="square" lIns="121836" tIns="60918" rIns="121836" bIns="60918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645" indent="-342645" defTabSz="912134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  <a:ea typeface="ＭＳ Ｐゴシック" charset="0"/>
              </a:rPr>
              <a:t>Multi-Tier / DevOps</a:t>
            </a:r>
          </a:p>
          <a:p>
            <a:pPr marL="342645" indent="-342645" defTabSz="912134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  <a:ea typeface="ＭＳ Ｐゴシック" charset="0"/>
              </a:rPr>
              <a:t>Security &amp; Compliance</a:t>
            </a:r>
          </a:p>
          <a:p>
            <a:pPr marL="342645" indent="-342645" defTabSz="912134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  <a:ea typeface="ＭＳ Ｐゴシック" charset="0"/>
              </a:rPr>
              <a:t>SLA</a:t>
            </a:r>
          </a:p>
          <a:p>
            <a:pPr marL="342645" indent="-342645" defTabSz="912134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  <a:ea typeface="ＭＳ Ｐゴシック" charset="0"/>
              </a:rPr>
              <a:t>Performance</a:t>
            </a:r>
          </a:p>
          <a:p>
            <a:pPr marL="342645" indent="-342645" defTabSz="912134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  <a:ea typeface="ＭＳ Ｐゴシック" charset="0"/>
              </a:rPr>
              <a:t>Compliance</a:t>
            </a:r>
          </a:p>
          <a:p>
            <a:pPr marL="342645" indent="-342645" defTabSz="912134" fontAlgn="auto">
              <a:spcBef>
                <a:spcPts val="4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1900" dirty="0">
                <a:solidFill>
                  <a:srgbClr val="FFFFFF">
                    <a:lumMod val="85000"/>
                  </a:srgbClr>
                </a:solidFill>
                <a:ea typeface="ＭＳ Ｐゴシック" charset="0"/>
              </a:rPr>
              <a:t>High-Availability</a:t>
            </a:r>
            <a:endParaRPr lang="en-US" sz="1600" dirty="0">
              <a:solidFill>
                <a:srgbClr val="FFFFFF">
                  <a:lumMod val="85000"/>
                </a:srgbClr>
              </a:solidFill>
              <a:ea typeface="ＭＳ Ｐゴシック" charset="0"/>
            </a:endParaRPr>
          </a:p>
        </p:txBody>
      </p:sp>
      <p:sp>
        <p:nvSpPr>
          <p:cNvPr id="49" name="Oval 48"/>
          <p:cNvSpPr/>
          <p:nvPr/>
        </p:nvSpPr>
        <p:spPr>
          <a:xfrm>
            <a:off x="3639063" y="1430868"/>
            <a:ext cx="4969290" cy="4970584"/>
          </a:xfrm>
          <a:prstGeom prst="ellipse">
            <a:avLst/>
          </a:prstGeom>
          <a:solidFill>
            <a:srgbClr val="272A48">
              <a:lumMod val="60000"/>
              <a:lumOff val="40000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121836" tIns="60918" rIns="121836" bIns="60918" rtlCol="0" anchor="ctr"/>
          <a:lstStyle/>
          <a:p>
            <a:pPr marL="0" marR="0" lvl="0" indent="0" algn="ctr" defTabSz="60908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3392343" y="3500033"/>
            <a:ext cx="4918380" cy="16735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609087" lvl="1"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F00"/>
                </a:solidFill>
                <a:latin typeface="Arial"/>
              </a:rPr>
              <a:t>Decouple</a:t>
            </a:r>
            <a:r>
              <a:rPr lang="en-US" sz="2400" b="1" dirty="0">
                <a:solidFill>
                  <a:srgbClr val="FFFF00"/>
                </a:solidFill>
                <a:latin typeface="Arial"/>
              </a:rPr>
              <a:t> </a:t>
            </a:r>
          </a:p>
          <a:p>
            <a:pPr marL="609087" lvl="1"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3200" b="1" dirty="0">
                <a:solidFill>
                  <a:srgbClr val="FFC228"/>
                </a:solidFill>
                <a:latin typeface="Avenir Next Condensed Medium"/>
                <a:cs typeface="Avenir Next Condensed Medium"/>
              </a:rPr>
              <a:t>Application AND Policy</a:t>
            </a:r>
            <a:r>
              <a:rPr lang="en-US" sz="2800" b="1" dirty="0">
                <a:solidFill>
                  <a:srgbClr val="FFFF00"/>
                </a:solidFill>
                <a:latin typeface="Arial"/>
              </a:rPr>
              <a:t> </a:t>
            </a:r>
          </a:p>
          <a:p>
            <a:pPr marL="609087" lvl="1" algn="ctr" defTabSz="609087" fontAlgn="auto">
              <a:spcBef>
                <a:spcPts val="0"/>
              </a:spcBef>
              <a:spcAft>
                <a:spcPts val="0"/>
              </a:spcAft>
            </a:pPr>
            <a:r>
              <a:rPr lang="en-US" sz="2000" b="1" dirty="0">
                <a:solidFill>
                  <a:srgbClr val="FFF334"/>
                </a:solidFill>
                <a:latin typeface="Arial"/>
              </a:rPr>
              <a:t>from underlying infrastructure</a:t>
            </a:r>
          </a:p>
        </p:txBody>
      </p:sp>
      <p:grpSp>
        <p:nvGrpSpPr>
          <p:cNvPr id="51" name="Group 50"/>
          <p:cNvGrpSpPr/>
          <p:nvPr/>
        </p:nvGrpSpPr>
        <p:grpSpPr>
          <a:xfrm>
            <a:off x="5250060" y="5038379"/>
            <a:ext cx="1814890" cy="1215685"/>
            <a:chOff x="3748282" y="3416030"/>
            <a:chExt cx="1647442" cy="1103234"/>
          </a:xfrm>
        </p:grpSpPr>
        <p:grpSp>
          <p:nvGrpSpPr>
            <p:cNvPr id="52" name="Group 51"/>
            <p:cNvGrpSpPr/>
            <p:nvPr/>
          </p:nvGrpSpPr>
          <p:grpSpPr>
            <a:xfrm>
              <a:off x="4218418" y="3816156"/>
              <a:ext cx="707171" cy="703108"/>
              <a:chOff x="3978276" y="1927225"/>
              <a:chExt cx="276225" cy="274638"/>
            </a:xfrm>
            <a:solidFill>
              <a:srgbClr val="D3D3DA"/>
            </a:solidFill>
          </p:grpSpPr>
          <p:sp>
            <p:nvSpPr>
              <p:cNvPr id="54" name="Freeform 38"/>
              <p:cNvSpPr>
                <a:spLocks noEditPoints="1"/>
              </p:cNvSpPr>
              <p:nvPr/>
            </p:nvSpPr>
            <p:spPr bwMode="auto">
              <a:xfrm>
                <a:off x="4044951" y="1992313"/>
                <a:ext cx="209550" cy="209550"/>
              </a:xfrm>
              <a:custGeom>
                <a:avLst/>
                <a:gdLst>
                  <a:gd name="T0" fmla="*/ 103 w 116"/>
                  <a:gd name="T1" fmla="*/ 47 h 116"/>
                  <a:gd name="T2" fmla="*/ 98 w 116"/>
                  <a:gd name="T3" fmla="*/ 39 h 116"/>
                  <a:gd name="T4" fmla="*/ 102 w 116"/>
                  <a:gd name="T5" fmla="*/ 30 h 116"/>
                  <a:gd name="T6" fmla="*/ 96 w 116"/>
                  <a:gd name="T7" fmla="*/ 14 h 116"/>
                  <a:gd name="T8" fmla="*/ 86 w 116"/>
                  <a:gd name="T9" fmla="*/ 14 h 116"/>
                  <a:gd name="T10" fmla="*/ 79 w 116"/>
                  <a:gd name="T11" fmla="*/ 19 h 116"/>
                  <a:gd name="T12" fmla="*/ 73 w 116"/>
                  <a:gd name="T13" fmla="*/ 17 h 116"/>
                  <a:gd name="T14" fmla="*/ 70 w 116"/>
                  <a:gd name="T15" fmla="*/ 7 h 116"/>
                  <a:gd name="T16" fmla="*/ 54 w 116"/>
                  <a:gd name="T17" fmla="*/ 0 h 116"/>
                  <a:gd name="T18" fmla="*/ 47 w 116"/>
                  <a:gd name="T19" fmla="*/ 13 h 116"/>
                  <a:gd name="T20" fmla="*/ 39 w 116"/>
                  <a:gd name="T21" fmla="*/ 19 h 116"/>
                  <a:gd name="T22" fmla="*/ 35 w 116"/>
                  <a:gd name="T23" fmla="*/ 18 h 116"/>
                  <a:gd name="T24" fmla="*/ 26 w 116"/>
                  <a:gd name="T25" fmla="*/ 12 h 116"/>
                  <a:gd name="T26" fmla="*/ 14 w 116"/>
                  <a:gd name="T27" fmla="*/ 20 h 116"/>
                  <a:gd name="T28" fmla="*/ 14 w 116"/>
                  <a:gd name="T29" fmla="*/ 30 h 116"/>
                  <a:gd name="T30" fmla="*/ 19 w 116"/>
                  <a:gd name="T31" fmla="*/ 39 h 116"/>
                  <a:gd name="T32" fmla="*/ 13 w 116"/>
                  <a:gd name="T33" fmla="*/ 47 h 116"/>
                  <a:gd name="T34" fmla="*/ 0 w 116"/>
                  <a:gd name="T35" fmla="*/ 54 h 116"/>
                  <a:gd name="T36" fmla="*/ 8 w 116"/>
                  <a:gd name="T37" fmla="*/ 70 h 116"/>
                  <a:gd name="T38" fmla="*/ 17 w 116"/>
                  <a:gd name="T39" fmla="*/ 73 h 116"/>
                  <a:gd name="T40" fmla="*/ 18 w 116"/>
                  <a:gd name="T41" fmla="*/ 82 h 116"/>
                  <a:gd name="T42" fmla="*/ 14 w 116"/>
                  <a:gd name="T43" fmla="*/ 96 h 116"/>
                  <a:gd name="T44" fmla="*/ 26 w 116"/>
                  <a:gd name="T45" fmla="*/ 104 h 116"/>
                  <a:gd name="T46" fmla="*/ 35 w 116"/>
                  <a:gd name="T47" fmla="*/ 98 h 116"/>
                  <a:gd name="T48" fmla="*/ 39 w 116"/>
                  <a:gd name="T49" fmla="*/ 98 h 116"/>
                  <a:gd name="T50" fmla="*/ 47 w 116"/>
                  <a:gd name="T51" fmla="*/ 103 h 116"/>
                  <a:gd name="T52" fmla="*/ 54 w 116"/>
                  <a:gd name="T53" fmla="*/ 116 h 116"/>
                  <a:gd name="T54" fmla="*/ 70 w 116"/>
                  <a:gd name="T55" fmla="*/ 109 h 116"/>
                  <a:gd name="T56" fmla="*/ 73 w 116"/>
                  <a:gd name="T57" fmla="*/ 100 h 116"/>
                  <a:gd name="T58" fmla="*/ 79 w 116"/>
                  <a:gd name="T59" fmla="*/ 97 h 116"/>
                  <a:gd name="T60" fmla="*/ 86 w 116"/>
                  <a:gd name="T61" fmla="*/ 102 h 116"/>
                  <a:gd name="T62" fmla="*/ 96 w 116"/>
                  <a:gd name="T63" fmla="*/ 102 h 116"/>
                  <a:gd name="T64" fmla="*/ 102 w 116"/>
                  <a:gd name="T65" fmla="*/ 86 h 116"/>
                  <a:gd name="T66" fmla="*/ 98 w 116"/>
                  <a:gd name="T67" fmla="*/ 77 h 116"/>
                  <a:gd name="T68" fmla="*/ 103 w 116"/>
                  <a:gd name="T69" fmla="*/ 70 h 116"/>
                  <a:gd name="T70" fmla="*/ 116 w 116"/>
                  <a:gd name="T71" fmla="*/ 63 h 116"/>
                  <a:gd name="T72" fmla="*/ 109 w 116"/>
                  <a:gd name="T73" fmla="*/ 47 h 116"/>
                  <a:gd name="T74" fmla="*/ 58 w 116"/>
                  <a:gd name="T75" fmla="*/ 79 h 116"/>
                  <a:gd name="T76" fmla="*/ 58 w 116"/>
                  <a:gd name="T77" fmla="*/ 37 h 1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116" h="116">
                    <a:moveTo>
                      <a:pt x="109" y="47"/>
                    </a:moveTo>
                    <a:cubicBezTo>
                      <a:pt x="103" y="47"/>
                      <a:pt x="103" y="47"/>
                      <a:pt x="103" y="47"/>
                    </a:cubicBezTo>
                    <a:cubicBezTo>
                      <a:pt x="102" y="47"/>
                      <a:pt x="100" y="45"/>
                      <a:pt x="100" y="44"/>
                    </a:cubicBezTo>
                    <a:cubicBezTo>
                      <a:pt x="99" y="42"/>
                      <a:pt x="98" y="41"/>
                      <a:pt x="98" y="39"/>
                    </a:cubicBezTo>
                    <a:cubicBezTo>
                      <a:pt x="97" y="38"/>
                      <a:pt x="97" y="35"/>
                      <a:pt x="98" y="34"/>
                    </a:cubicBezTo>
                    <a:cubicBezTo>
                      <a:pt x="102" y="30"/>
                      <a:pt x="102" y="30"/>
                      <a:pt x="102" y="30"/>
                    </a:cubicBezTo>
                    <a:cubicBezTo>
                      <a:pt x="105" y="28"/>
                      <a:pt x="105" y="23"/>
                      <a:pt x="102" y="20"/>
                    </a:cubicBezTo>
                    <a:cubicBezTo>
                      <a:pt x="96" y="14"/>
                      <a:pt x="96" y="14"/>
                      <a:pt x="96" y="14"/>
                    </a:cubicBezTo>
                    <a:cubicBezTo>
                      <a:pt x="95" y="13"/>
                      <a:pt x="93" y="12"/>
                      <a:pt x="91" y="12"/>
                    </a:cubicBezTo>
                    <a:cubicBezTo>
                      <a:pt x="89" y="12"/>
                      <a:pt x="87" y="13"/>
                      <a:pt x="86" y="14"/>
                    </a:cubicBezTo>
                    <a:cubicBezTo>
                      <a:pt x="82" y="18"/>
                      <a:pt x="82" y="18"/>
                      <a:pt x="82" y="18"/>
                    </a:cubicBezTo>
                    <a:cubicBezTo>
                      <a:pt x="81" y="19"/>
                      <a:pt x="80" y="19"/>
                      <a:pt x="79" y="19"/>
                    </a:cubicBezTo>
                    <a:cubicBezTo>
                      <a:pt x="78" y="19"/>
                      <a:pt x="78" y="19"/>
                      <a:pt x="77" y="19"/>
                    </a:cubicBezTo>
                    <a:cubicBezTo>
                      <a:pt x="76" y="18"/>
                      <a:pt x="74" y="17"/>
                      <a:pt x="73" y="17"/>
                    </a:cubicBezTo>
                    <a:cubicBezTo>
                      <a:pt x="71" y="16"/>
                      <a:pt x="70" y="14"/>
                      <a:pt x="70" y="13"/>
                    </a:cubicBezTo>
                    <a:cubicBezTo>
                      <a:pt x="70" y="7"/>
                      <a:pt x="70" y="7"/>
                      <a:pt x="70" y="7"/>
                    </a:cubicBezTo>
                    <a:cubicBezTo>
                      <a:pt x="70" y="4"/>
                      <a:pt x="67" y="0"/>
                      <a:pt x="63" y="0"/>
                    </a:cubicBezTo>
                    <a:cubicBezTo>
                      <a:pt x="54" y="0"/>
                      <a:pt x="54" y="0"/>
                      <a:pt x="54" y="0"/>
                    </a:cubicBezTo>
                    <a:cubicBezTo>
                      <a:pt x="50" y="0"/>
                      <a:pt x="47" y="4"/>
                      <a:pt x="47" y="7"/>
                    </a:cubicBezTo>
                    <a:cubicBezTo>
                      <a:pt x="47" y="13"/>
                      <a:pt x="47" y="13"/>
                      <a:pt x="47" y="13"/>
                    </a:cubicBezTo>
                    <a:cubicBezTo>
                      <a:pt x="47" y="14"/>
                      <a:pt x="45" y="16"/>
                      <a:pt x="44" y="17"/>
                    </a:cubicBezTo>
                    <a:cubicBezTo>
                      <a:pt x="42" y="17"/>
                      <a:pt x="41" y="18"/>
                      <a:pt x="39" y="19"/>
                    </a:cubicBezTo>
                    <a:cubicBezTo>
                      <a:pt x="39" y="19"/>
                      <a:pt x="38" y="19"/>
                      <a:pt x="37" y="19"/>
                    </a:cubicBezTo>
                    <a:cubicBezTo>
                      <a:pt x="36" y="19"/>
                      <a:pt x="35" y="19"/>
                      <a:pt x="35" y="18"/>
                    </a:cubicBezTo>
                    <a:cubicBezTo>
                      <a:pt x="31" y="14"/>
                      <a:pt x="31" y="14"/>
                      <a:pt x="31" y="14"/>
                    </a:cubicBezTo>
                    <a:cubicBezTo>
                      <a:pt x="29" y="13"/>
                      <a:pt x="27" y="12"/>
                      <a:pt x="26" y="12"/>
                    </a:cubicBezTo>
                    <a:cubicBezTo>
                      <a:pt x="24" y="12"/>
                      <a:pt x="22" y="13"/>
                      <a:pt x="21" y="14"/>
                    </a:cubicBezTo>
                    <a:cubicBezTo>
                      <a:pt x="14" y="20"/>
                      <a:pt x="14" y="20"/>
                      <a:pt x="14" y="20"/>
                    </a:cubicBezTo>
                    <a:cubicBezTo>
                      <a:pt x="13" y="22"/>
                      <a:pt x="12" y="24"/>
                      <a:pt x="12" y="25"/>
                    </a:cubicBezTo>
                    <a:cubicBezTo>
                      <a:pt x="12" y="27"/>
                      <a:pt x="13" y="29"/>
                      <a:pt x="14" y="30"/>
                    </a:cubicBezTo>
                    <a:cubicBezTo>
                      <a:pt x="18" y="34"/>
                      <a:pt x="18" y="34"/>
                      <a:pt x="18" y="34"/>
                    </a:cubicBezTo>
                    <a:cubicBezTo>
                      <a:pt x="19" y="35"/>
                      <a:pt x="19" y="38"/>
                      <a:pt x="19" y="39"/>
                    </a:cubicBezTo>
                    <a:cubicBezTo>
                      <a:pt x="18" y="41"/>
                      <a:pt x="17" y="42"/>
                      <a:pt x="17" y="44"/>
                    </a:cubicBezTo>
                    <a:cubicBezTo>
                      <a:pt x="16" y="45"/>
                      <a:pt x="15" y="47"/>
                      <a:pt x="13" y="47"/>
                    </a:cubicBezTo>
                    <a:cubicBezTo>
                      <a:pt x="8" y="47"/>
                      <a:pt x="8" y="47"/>
                      <a:pt x="8" y="47"/>
                    </a:cubicBezTo>
                    <a:cubicBezTo>
                      <a:pt x="4" y="47"/>
                      <a:pt x="0" y="50"/>
                      <a:pt x="0" y="54"/>
                    </a:cubicBezTo>
                    <a:cubicBezTo>
                      <a:pt x="0" y="63"/>
                      <a:pt x="0" y="63"/>
                      <a:pt x="0" y="63"/>
                    </a:cubicBezTo>
                    <a:cubicBezTo>
                      <a:pt x="0" y="67"/>
                      <a:pt x="4" y="70"/>
                      <a:pt x="8" y="70"/>
                    </a:cubicBezTo>
                    <a:cubicBezTo>
                      <a:pt x="13" y="70"/>
                      <a:pt x="13" y="70"/>
                      <a:pt x="13" y="70"/>
                    </a:cubicBezTo>
                    <a:cubicBezTo>
                      <a:pt x="15" y="70"/>
                      <a:pt x="16" y="71"/>
                      <a:pt x="17" y="73"/>
                    </a:cubicBezTo>
                    <a:cubicBezTo>
                      <a:pt x="17" y="74"/>
                      <a:pt x="18" y="76"/>
                      <a:pt x="19" y="77"/>
                    </a:cubicBezTo>
                    <a:cubicBezTo>
                      <a:pt x="19" y="79"/>
                      <a:pt x="19" y="81"/>
                      <a:pt x="18" y="82"/>
                    </a:cubicBezTo>
                    <a:cubicBezTo>
                      <a:pt x="14" y="86"/>
                      <a:pt x="14" y="86"/>
                      <a:pt x="14" y="86"/>
                    </a:cubicBezTo>
                    <a:cubicBezTo>
                      <a:pt x="11" y="89"/>
                      <a:pt x="11" y="93"/>
                      <a:pt x="14" y="96"/>
                    </a:cubicBezTo>
                    <a:cubicBezTo>
                      <a:pt x="21" y="102"/>
                      <a:pt x="21" y="102"/>
                      <a:pt x="21" y="102"/>
                    </a:cubicBezTo>
                    <a:cubicBezTo>
                      <a:pt x="22" y="104"/>
                      <a:pt x="24" y="104"/>
                      <a:pt x="26" y="104"/>
                    </a:cubicBezTo>
                    <a:cubicBezTo>
                      <a:pt x="27" y="104"/>
                      <a:pt x="29" y="104"/>
                      <a:pt x="31" y="102"/>
                    </a:cubicBezTo>
                    <a:cubicBezTo>
                      <a:pt x="35" y="98"/>
                      <a:pt x="35" y="98"/>
                      <a:pt x="35" y="98"/>
                    </a:cubicBezTo>
                    <a:cubicBezTo>
                      <a:pt x="35" y="98"/>
                      <a:pt x="36" y="97"/>
                      <a:pt x="37" y="97"/>
                    </a:cubicBezTo>
                    <a:cubicBezTo>
                      <a:pt x="38" y="97"/>
                      <a:pt x="39" y="97"/>
                      <a:pt x="39" y="98"/>
                    </a:cubicBezTo>
                    <a:cubicBezTo>
                      <a:pt x="41" y="98"/>
                      <a:pt x="42" y="99"/>
                      <a:pt x="44" y="100"/>
                    </a:cubicBezTo>
                    <a:cubicBezTo>
                      <a:pt x="45" y="100"/>
                      <a:pt x="47" y="102"/>
                      <a:pt x="47" y="103"/>
                    </a:cubicBezTo>
                    <a:cubicBezTo>
                      <a:pt x="47" y="109"/>
                      <a:pt x="47" y="109"/>
                      <a:pt x="47" y="109"/>
                    </a:cubicBezTo>
                    <a:cubicBezTo>
                      <a:pt x="47" y="113"/>
                      <a:pt x="50" y="116"/>
                      <a:pt x="54" y="116"/>
                    </a:cubicBezTo>
                    <a:cubicBezTo>
                      <a:pt x="63" y="116"/>
                      <a:pt x="63" y="116"/>
                      <a:pt x="63" y="116"/>
                    </a:cubicBezTo>
                    <a:cubicBezTo>
                      <a:pt x="67" y="116"/>
                      <a:pt x="70" y="113"/>
                      <a:pt x="70" y="109"/>
                    </a:cubicBezTo>
                    <a:cubicBezTo>
                      <a:pt x="70" y="103"/>
                      <a:pt x="70" y="103"/>
                      <a:pt x="70" y="103"/>
                    </a:cubicBezTo>
                    <a:cubicBezTo>
                      <a:pt x="70" y="102"/>
                      <a:pt x="71" y="100"/>
                      <a:pt x="73" y="100"/>
                    </a:cubicBezTo>
                    <a:cubicBezTo>
                      <a:pt x="74" y="99"/>
                      <a:pt x="76" y="98"/>
                      <a:pt x="77" y="98"/>
                    </a:cubicBezTo>
                    <a:cubicBezTo>
                      <a:pt x="78" y="97"/>
                      <a:pt x="78" y="97"/>
                      <a:pt x="79" y="97"/>
                    </a:cubicBezTo>
                    <a:cubicBezTo>
                      <a:pt x="80" y="97"/>
                      <a:pt x="81" y="98"/>
                      <a:pt x="82" y="98"/>
                    </a:cubicBezTo>
                    <a:cubicBezTo>
                      <a:pt x="86" y="102"/>
                      <a:pt x="86" y="102"/>
                      <a:pt x="86" y="102"/>
                    </a:cubicBezTo>
                    <a:cubicBezTo>
                      <a:pt x="87" y="104"/>
                      <a:pt x="89" y="104"/>
                      <a:pt x="91" y="104"/>
                    </a:cubicBezTo>
                    <a:cubicBezTo>
                      <a:pt x="93" y="104"/>
                      <a:pt x="95" y="104"/>
                      <a:pt x="96" y="102"/>
                    </a:cubicBezTo>
                    <a:cubicBezTo>
                      <a:pt x="102" y="96"/>
                      <a:pt x="102" y="96"/>
                      <a:pt x="102" y="96"/>
                    </a:cubicBezTo>
                    <a:cubicBezTo>
                      <a:pt x="105" y="93"/>
                      <a:pt x="105" y="89"/>
                      <a:pt x="102" y="86"/>
                    </a:cubicBezTo>
                    <a:cubicBezTo>
                      <a:pt x="98" y="82"/>
                      <a:pt x="98" y="82"/>
                      <a:pt x="98" y="82"/>
                    </a:cubicBezTo>
                    <a:cubicBezTo>
                      <a:pt x="97" y="81"/>
                      <a:pt x="97" y="79"/>
                      <a:pt x="98" y="77"/>
                    </a:cubicBezTo>
                    <a:cubicBezTo>
                      <a:pt x="98" y="76"/>
                      <a:pt x="99" y="74"/>
                      <a:pt x="100" y="73"/>
                    </a:cubicBezTo>
                    <a:cubicBezTo>
                      <a:pt x="100" y="71"/>
                      <a:pt x="102" y="70"/>
                      <a:pt x="103" y="70"/>
                    </a:cubicBezTo>
                    <a:cubicBezTo>
                      <a:pt x="109" y="70"/>
                      <a:pt x="109" y="70"/>
                      <a:pt x="109" y="70"/>
                    </a:cubicBezTo>
                    <a:cubicBezTo>
                      <a:pt x="113" y="70"/>
                      <a:pt x="116" y="67"/>
                      <a:pt x="116" y="63"/>
                    </a:cubicBezTo>
                    <a:cubicBezTo>
                      <a:pt x="116" y="54"/>
                      <a:pt x="116" y="54"/>
                      <a:pt x="116" y="54"/>
                    </a:cubicBezTo>
                    <a:cubicBezTo>
                      <a:pt x="116" y="50"/>
                      <a:pt x="113" y="47"/>
                      <a:pt x="109" y="47"/>
                    </a:cubicBezTo>
                    <a:close/>
                    <a:moveTo>
                      <a:pt x="79" y="58"/>
                    </a:moveTo>
                    <a:cubicBezTo>
                      <a:pt x="79" y="70"/>
                      <a:pt x="70" y="79"/>
                      <a:pt x="58" y="79"/>
                    </a:cubicBezTo>
                    <a:cubicBezTo>
                      <a:pt x="47" y="79"/>
                      <a:pt x="38" y="70"/>
                      <a:pt x="38" y="58"/>
                    </a:cubicBezTo>
                    <a:cubicBezTo>
                      <a:pt x="38" y="47"/>
                      <a:pt x="47" y="37"/>
                      <a:pt x="58" y="37"/>
                    </a:cubicBezTo>
                    <a:cubicBezTo>
                      <a:pt x="70" y="37"/>
                      <a:pt x="79" y="47"/>
                      <a:pt x="79" y="58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  <p:sp>
            <p:nvSpPr>
              <p:cNvPr id="55" name="Freeform 39"/>
              <p:cNvSpPr>
                <a:spLocks noEditPoints="1"/>
              </p:cNvSpPr>
              <p:nvPr/>
            </p:nvSpPr>
            <p:spPr bwMode="auto">
              <a:xfrm>
                <a:off x="3978276" y="1927225"/>
                <a:ext cx="109538" cy="109538"/>
              </a:xfrm>
              <a:custGeom>
                <a:avLst/>
                <a:gdLst>
                  <a:gd name="T0" fmla="*/ 53 w 61"/>
                  <a:gd name="T1" fmla="*/ 37 h 61"/>
                  <a:gd name="T2" fmla="*/ 61 w 61"/>
                  <a:gd name="T3" fmla="*/ 33 h 61"/>
                  <a:gd name="T4" fmla="*/ 56 w 61"/>
                  <a:gd name="T5" fmla="*/ 23 h 61"/>
                  <a:gd name="T6" fmla="*/ 52 w 61"/>
                  <a:gd name="T7" fmla="*/ 23 h 61"/>
                  <a:gd name="T8" fmla="*/ 51 w 61"/>
                  <a:gd name="T9" fmla="*/ 19 h 61"/>
                  <a:gd name="T10" fmla="*/ 53 w 61"/>
                  <a:gd name="T11" fmla="*/ 11 h 61"/>
                  <a:gd name="T12" fmla="*/ 47 w 61"/>
                  <a:gd name="T13" fmla="*/ 6 h 61"/>
                  <a:gd name="T14" fmla="*/ 42 w 61"/>
                  <a:gd name="T15" fmla="*/ 10 h 61"/>
                  <a:gd name="T16" fmla="*/ 41 w 61"/>
                  <a:gd name="T17" fmla="*/ 10 h 61"/>
                  <a:gd name="T18" fmla="*/ 38 w 61"/>
                  <a:gd name="T19" fmla="*/ 8 h 61"/>
                  <a:gd name="T20" fmla="*/ 33 w 61"/>
                  <a:gd name="T21" fmla="*/ 0 h 61"/>
                  <a:gd name="T22" fmla="*/ 24 w 61"/>
                  <a:gd name="T23" fmla="*/ 5 h 61"/>
                  <a:gd name="T24" fmla="*/ 23 w 61"/>
                  <a:gd name="T25" fmla="*/ 9 h 61"/>
                  <a:gd name="T26" fmla="*/ 20 w 61"/>
                  <a:gd name="T27" fmla="*/ 10 h 61"/>
                  <a:gd name="T28" fmla="*/ 18 w 61"/>
                  <a:gd name="T29" fmla="*/ 8 h 61"/>
                  <a:gd name="T30" fmla="*/ 11 w 61"/>
                  <a:gd name="T31" fmla="*/ 8 h 61"/>
                  <a:gd name="T32" fmla="*/ 8 w 61"/>
                  <a:gd name="T33" fmla="*/ 17 h 61"/>
                  <a:gd name="T34" fmla="*/ 10 w 61"/>
                  <a:gd name="T35" fmla="*/ 20 h 61"/>
                  <a:gd name="T36" fmla="*/ 8 w 61"/>
                  <a:gd name="T37" fmla="*/ 23 h 61"/>
                  <a:gd name="T38" fmla="*/ 0 w 61"/>
                  <a:gd name="T39" fmla="*/ 28 h 61"/>
                  <a:gd name="T40" fmla="*/ 5 w 61"/>
                  <a:gd name="T41" fmla="*/ 37 h 61"/>
                  <a:gd name="T42" fmla="*/ 9 w 61"/>
                  <a:gd name="T43" fmla="*/ 38 h 61"/>
                  <a:gd name="T44" fmla="*/ 10 w 61"/>
                  <a:gd name="T45" fmla="*/ 41 h 61"/>
                  <a:gd name="T46" fmla="*/ 6 w 61"/>
                  <a:gd name="T47" fmla="*/ 47 h 61"/>
                  <a:gd name="T48" fmla="*/ 11 w 61"/>
                  <a:gd name="T49" fmla="*/ 53 h 61"/>
                  <a:gd name="T50" fmla="*/ 18 w 61"/>
                  <a:gd name="T51" fmla="*/ 53 h 61"/>
                  <a:gd name="T52" fmla="*/ 20 w 61"/>
                  <a:gd name="T53" fmla="*/ 51 h 61"/>
                  <a:gd name="T54" fmla="*/ 23 w 61"/>
                  <a:gd name="T55" fmla="*/ 52 h 61"/>
                  <a:gd name="T56" fmla="*/ 24 w 61"/>
                  <a:gd name="T57" fmla="*/ 56 h 61"/>
                  <a:gd name="T58" fmla="*/ 33 w 61"/>
                  <a:gd name="T59" fmla="*/ 61 h 61"/>
                  <a:gd name="T60" fmla="*/ 38 w 61"/>
                  <a:gd name="T61" fmla="*/ 53 h 61"/>
                  <a:gd name="T62" fmla="*/ 41 w 61"/>
                  <a:gd name="T63" fmla="*/ 51 h 61"/>
                  <a:gd name="T64" fmla="*/ 42 w 61"/>
                  <a:gd name="T65" fmla="*/ 51 h 61"/>
                  <a:gd name="T66" fmla="*/ 47 w 61"/>
                  <a:gd name="T67" fmla="*/ 55 h 61"/>
                  <a:gd name="T68" fmla="*/ 53 w 61"/>
                  <a:gd name="T69" fmla="*/ 50 h 61"/>
                  <a:gd name="T70" fmla="*/ 51 w 61"/>
                  <a:gd name="T71" fmla="*/ 41 h 61"/>
                  <a:gd name="T72" fmla="*/ 52 w 61"/>
                  <a:gd name="T73" fmla="*/ 38 h 61"/>
                  <a:gd name="T74" fmla="*/ 31 w 61"/>
                  <a:gd name="T75" fmla="*/ 40 h 61"/>
                  <a:gd name="T76" fmla="*/ 31 w 61"/>
                  <a:gd name="T77" fmla="*/ 21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61" h="61">
                    <a:moveTo>
                      <a:pt x="52" y="38"/>
                    </a:moveTo>
                    <a:cubicBezTo>
                      <a:pt x="52" y="38"/>
                      <a:pt x="53" y="37"/>
                      <a:pt x="53" y="37"/>
                    </a:cubicBezTo>
                    <a:cubicBezTo>
                      <a:pt x="56" y="37"/>
                      <a:pt x="56" y="37"/>
                      <a:pt x="56" y="37"/>
                    </a:cubicBezTo>
                    <a:cubicBezTo>
                      <a:pt x="59" y="37"/>
                      <a:pt x="61" y="35"/>
                      <a:pt x="61" y="33"/>
                    </a:cubicBezTo>
                    <a:cubicBezTo>
                      <a:pt x="61" y="28"/>
                      <a:pt x="61" y="28"/>
                      <a:pt x="61" y="28"/>
                    </a:cubicBezTo>
                    <a:cubicBezTo>
                      <a:pt x="61" y="26"/>
                      <a:pt x="59" y="23"/>
                      <a:pt x="56" y="23"/>
                    </a:cubicBezTo>
                    <a:cubicBezTo>
                      <a:pt x="53" y="23"/>
                      <a:pt x="53" y="23"/>
                      <a:pt x="53" y="23"/>
                    </a:cubicBezTo>
                    <a:cubicBezTo>
                      <a:pt x="53" y="23"/>
                      <a:pt x="52" y="23"/>
                      <a:pt x="52" y="23"/>
                    </a:cubicBezTo>
                    <a:cubicBezTo>
                      <a:pt x="52" y="22"/>
                      <a:pt x="52" y="21"/>
                      <a:pt x="51" y="20"/>
                    </a:cubicBezTo>
                    <a:cubicBezTo>
                      <a:pt x="51" y="20"/>
                      <a:pt x="51" y="20"/>
                      <a:pt x="51" y="19"/>
                    </a:cubicBezTo>
                    <a:cubicBezTo>
                      <a:pt x="53" y="17"/>
                      <a:pt x="53" y="17"/>
                      <a:pt x="53" y="17"/>
                    </a:cubicBezTo>
                    <a:cubicBezTo>
                      <a:pt x="55" y="16"/>
                      <a:pt x="55" y="13"/>
                      <a:pt x="53" y="11"/>
                    </a:cubicBezTo>
                    <a:cubicBezTo>
                      <a:pt x="50" y="8"/>
                      <a:pt x="50" y="8"/>
                      <a:pt x="50" y="8"/>
                    </a:cubicBezTo>
                    <a:cubicBezTo>
                      <a:pt x="49" y="7"/>
                      <a:pt x="48" y="6"/>
                      <a:pt x="47" y="6"/>
                    </a:cubicBezTo>
                    <a:cubicBezTo>
                      <a:pt x="46" y="6"/>
                      <a:pt x="44" y="7"/>
                      <a:pt x="44" y="8"/>
                    </a:cubicBezTo>
                    <a:cubicBezTo>
                      <a:pt x="42" y="10"/>
                      <a:pt x="42" y="10"/>
                      <a:pt x="42" y="10"/>
                    </a:cubicBezTo>
                    <a:cubicBezTo>
                      <a:pt x="42" y="10"/>
                      <a:pt x="41" y="10"/>
                      <a:pt x="41" y="10"/>
                    </a:cubicBezTo>
                    <a:cubicBezTo>
                      <a:pt x="41" y="10"/>
                      <a:pt x="41" y="10"/>
                      <a:pt x="41" y="10"/>
                    </a:cubicBezTo>
                    <a:cubicBezTo>
                      <a:pt x="40" y="9"/>
                      <a:pt x="39" y="9"/>
                      <a:pt x="38" y="9"/>
                    </a:cubicBezTo>
                    <a:cubicBezTo>
                      <a:pt x="38" y="9"/>
                      <a:pt x="38" y="8"/>
                      <a:pt x="38" y="8"/>
                    </a:cubicBezTo>
                    <a:cubicBezTo>
                      <a:pt x="38" y="5"/>
                      <a:pt x="38" y="5"/>
                      <a:pt x="38" y="5"/>
                    </a:cubicBezTo>
                    <a:cubicBezTo>
                      <a:pt x="38" y="3"/>
                      <a:pt x="35" y="0"/>
                      <a:pt x="33" y="0"/>
                    </a:cubicBezTo>
                    <a:cubicBezTo>
                      <a:pt x="28" y="0"/>
                      <a:pt x="28" y="0"/>
                      <a:pt x="28" y="0"/>
                    </a:cubicBezTo>
                    <a:cubicBezTo>
                      <a:pt x="26" y="0"/>
                      <a:pt x="24" y="3"/>
                      <a:pt x="24" y="5"/>
                    </a:cubicBezTo>
                    <a:cubicBezTo>
                      <a:pt x="24" y="8"/>
                      <a:pt x="24" y="8"/>
                      <a:pt x="24" y="8"/>
                    </a:cubicBezTo>
                    <a:cubicBezTo>
                      <a:pt x="24" y="8"/>
                      <a:pt x="23" y="9"/>
                      <a:pt x="23" y="9"/>
                    </a:cubicBezTo>
                    <a:cubicBezTo>
                      <a:pt x="22" y="9"/>
                      <a:pt x="21" y="9"/>
                      <a:pt x="21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8" y="8"/>
                      <a:pt x="18" y="8"/>
                      <a:pt x="18" y="8"/>
                    </a:cubicBezTo>
                    <a:cubicBezTo>
                      <a:pt x="17" y="7"/>
                      <a:pt x="15" y="6"/>
                      <a:pt x="14" y="6"/>
                    </a:cubicBezTo>
                    <a:cubicBezTo>
                      <a:pt x="13" y="6"/>
                      <a:pt x="12" y="7"/>
                      <a:pt x="11" y="8"/>
                    </a:cubicBezTo>
                    <a:cubicBezTo>
                      <a:pt x="8" y="11"/>
                      <a:pt x="8" y="11"/>
                      <a:pt x="8" y="11"/>
                    </a:cubicBezTo>
                    <a:cubicBezTo>
                      <a:pt x="6" y="13"/>
                      <a:pt x="6" y="16"/>
                      <a:pt x="8" y="17"/>
                    </a:cubicBezTo>
                    <a:cubicBezTo>
                      <a:pt x="10" y="19"/>
                      <a:pt x="10" y="19"/>
                      <a:pt x="10" y="19"/>
                    </a:cubicBezTo>
                    <a:cubicBezTo>
                      <a:pt x="10" y="20"/>
                      <a:pt x="10" y="20"/>
                      <a:pt x="10" y="20"/>
                    </a:cubicBezTo>
                    <a:cubicBezTo>
                      <a:pt x="9" y="21"/>
                      <a:pt x="9" y="22"/>
                      <a:pt x="9" y="23"/>
                    </a:cubicBezTo>
                    <a:cubicBezTo>
                      <a:pt x="9" y="23"/>
                      <a:pt x="8" y="23"/>
                      <a:pt x="8" y="23"/>
                    </a:cubicBezTo>
                    <a:cubicBezTo>
                      <a:pt x="5" y="23"/>
                      <a:pt x="5" y="23"/>
                      <a:pt x="5" y="23"/>
                    </a:cubicBezTo>
                    <a:cubicBezTo>
                      <a:pt x="3" y="23"/>
                      <a:pt x="0" y="26"/>
                      <a:pt x="0" y="28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0" y="35"/>
                      <a:pt x="3" y="37"/>
                      <a:pt x="5" y="37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7"/>
                      <a:pt x="9" y="38"/>
                      <a:pt x="9" y="38"/>
                    </a:cubicBezTo>
                    <a:cubicBezTo>
                      <a:pt x="9" y="39"/>
                      <a:pt x="9" y="40"/>
                      <a:pt x="10" y="40"/>
                    </a:cubicBezTo>
                    <a:cubicBezTo>
                      <a:pt x="10" y="41"/>
                      <a:pt x="10" y="41"/>
                      <a:pt x="10" y="41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7" y="44"/>
                      <a:pt x="6" y="46"/>
                      <a:pt x="6" y="47"/>
                    </a:cubicBezTo>
                    <a:cubicBezTo>
                      <a:pt x="6" y="48"/>
                      <a:pt x="7" y="49"/>
                      <a:pt x="8" y="50"/>
                    </a:cubicBezTo>
                    <a:cubicBezTo>
                      <a:pt x="11" y="53"/>
                      <a:pt x="11" y="53"/>
                      <a:pt x="11" y="53"/>
                    </a:cubicBezTo>
                    <a:cubicBezTo>
                      <a:pt x="12" y="54"/>
                      <a:pt x="13" y="55"/>
                      <a:pt x="14" y="55"/>
                    </a:cubicBezTo>
                    <a:cubicBezTo>
                      <a:pt x="15" y="55"/>
                      <a:pt x="17" y="54"/>
                      <a:pt x="18" y="53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0" y="51"/>
                    </a:cubicBezTo>
                    <a:cubicBezTo>
                      <a:pt x="20" y="51"/>
                      <a:pt x="20" y="51"/>
                      <a:pt x="21" y="51"/>
                    </a:cubicBezTo>
                    <a:cubicBezTo>
                      <a:pt x="21" y="52"/>
                      <a:pt x="22" y="52"/>
                      <a:pt x="23" y="52"/>
                    </a:cubicBezTo>
                    <a:cubicBezTo>
                      <a:pt x="23" y="52"/>
                      <a:pt x="24" y="53"/>
                      <a:pt x="24" y="53"/>
                    </a:cubicBezTo>
                    <a:cubicBezTo>
                      <a:pt x="24" y="56"/>
                      <a:pt x="24" y="56"/>
                      <a:pt x="24" y="56"/>
                    </a:cubicBezTo>
                    <a:cubicBezTo>
                      <a:pt x="24" y="58"/>
                      <a:pt x="26" y="61"/>
                      <a:pt x="28" y="61"/>
                    </a:cubicBezTo>
                    <a:cubicBezTo>
                      <a:pt x="33" y="61"/>
                      <a:pt x="33" y="61"/>
                      <a:pt x="33" y="61"/>
                    </a:cubicBezTo>
                    <a:cubicBezTo>
                      <a:pt x="35" y="61"/>
                      <a:pt x="38" y="58"/>
                      <a:pt x="38" y="56"/>
                    </a:cubicBezTo>
                    <a:cubicBezTo>
                      <a:pt x="38" y="53"/>
                      <a:pt x="38" y="53"/>
                      <a:pt x="38" y="53"/>
                    </a:cubicBezTo>
                    <a:cubicBezTo>
                      <a:pt x="38" y="53"/>
                      <a:pt x="38" y="52"/>
                      <a:pt x="38" y="52"/>
                    </a:cubicBezTo>
                    <a:cubicBezTo>
                      <a:pt x="39" y="52"/>
                      <a:pt x="40" y="52"/>
                      <a:pt x="41" y="51"/>
                    </a:cubicBezTo>
                    <a:cubicBezTo>
                      <a:pt x="41" y="51"/>
                      <a:pt x="41" y="51"/>
                      <a:pt x="41" y="51"/>
                    </a:cubicBezTo>
                    <a:cubicBezTo>
                      <a:pt x="41" y="51"/>
                      <a:pt x="42" y="51"/>
                      <a:pt x="42" y="51"/>
                    </a:cubicBezTo>
                    <a:cubicBezTo>
                      <a:pt x="44" y="53"/>
                      <a:pt x="44" y="53"/>
                      <a:pt x="44" y="53"/>
                    </a:cubicBezTo>
                    <a:cubicBezTo>
                      <a:pt x="44" y="54"/>
                      <a:pt x="46" y="55"/>
                      <a:pt x="47" y="55"/>
                    </a:cubicBezTo>
                    <a:cubicBezTo>
                      <a:pt x="48" y="55"/>
                      <a:pt x="49" y="54"/>
                      <a:pt x="50" y="53"/>
                    </a:cubicBezTo>
                    <a:cubicBezTo>
                      <a:pt x="53" y="50"/>
                      <a:pt x="53" y="50"/>
                      <a:pt x="53" y="50"/>
                    </a:cubicBezTo>
                    <a:cubicBezTo>
                      <a:pt x="55" y="48"/>
                      <a:pt x="55" y="45"/>
                      <a:pt x="53" y="43"/>
                    </a:cubicBezTo>
                    <a:cubicBezTo>
                      <a:pt x="51" y="41"/>
                      <a:pt x="51" y="41"/>
                      <a:pt x="51" y="41"/>
                    </a:cubicBezTo>
                    <a:cubicBezTo>
                      <a:pt x="51" y="41"/>
                      <a:pt x="51" y="41"/>
                      <a:pt x="51" y="40"/>
                    </a:cubicBezTo>
                    <a:cubicBezTo>
                      <a:pt x="52" y="40"/>
                      <a:pt x="52" y="39"/>
                      <a:pt x="52" y="38"/>
                    </a:cubicBezTo>
                    <a:close/>
                    <a:moveTo>
                      <a:pt x="40" y="30"/>
                    </a:moveTo>
                    <a:cubicBezTo>
                      <a:pt x="40" y="36"/>
                      <a:pt x="36" y="40"/>
                      <a:pt x="31" y="40"/>
                    </a:cubicBezTo>
                    <a:cubicBezTo>
                      <a:pt x="25" y="40"/>
                      <a:pt x="21" y="36"/>
                      <a:pt x="21" y="30"/>
                    </a:cubicBezTo>
                    <a:cubicBezTo>
                      <a:pt x="21" y="25"/>
                      <a:pt x="25" y="21"/>
                      <a:pt x="31" y="21"/>
                    </a:cubicBezTo>
                    <a:cubicBezTo>
                      <a:pt x="36" y="21"/>
                      <a:pt x="40" y="25"/>
                      <a:pt x="40" y="3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defTabSz="609087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2000" b="0" i="0" u="none" strike="noStrike" kern="0" cap="none" spc="0" normalizeH="0" baseline="0" noProof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</a:endParaRPr>
              </a:p>
            </p:txBody>
          </p:sp>
        </p:grpSp>
        <p:sp>
          <p:nvSpPr>
            <p:cNvPr id="53" name="TextBox 52"/>
            <p:cNvSpPr txBox="1"/>
            <p:nvPr/>
          </p:nvSpPr>
          <p:spPr>
            <a:xfrm>
              <a:off x="3748282" y="3416030"/>
              <a:ext cx="1647442" cy="3631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Infrastructure</a:t>
              </a:r>
            </a:p>
          </p:txBody>
        </p:sp>
      </p:grpSp>
      <p:grpSp>
        <p:nvGrpSpPr>
          <p:cNvPr id="56" name="Group 55"/>
          <p:cNvGrpSpPr/>
          <p:nvPr/>
        </p:nvGrpSpPr>
        <p:grpSpPr>
          <a:xfrm>
            <a:off x="4977910" y="1452540"/>
            <a:ext cx="2196017" cy="1909363"/>
            <a:chOff x="3770255" y="1154515"/>
            <a:chExt cx="1647442" cy="1432022"/>
          </a:xfrm>
        </p:grpSpPr>
        <p:sp>
          <p:nvSpPr>
            <p:cNvPr id="57" name="TextBox 56"/>
            <p:cNvSpPr txBox="1"/>
            <p:nvPr/>
          </p:nvSpPr>
          <p:spPr>
            <a:xfrm>
              <a:off x="3770255" y="1154515"/>
              <a:ext cx="1647442" cy="623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609087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</a:rPr>
                <a:t>Common Policy</a:t>
              </a:r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3852008" y="1755679"/>
              <a:ext cx="1483937" cy="830858"/>
              <a:chOff x="3654575" y="1669088"/>
              <a:chExt cx="1483937" cy="830858"/>
            </a:xfrm>
          </p:grpSpPr>
          <p:grpSp>
            <p:nvGrpSpPr>
              <p:cNvPr id="59" name="Group 58"/>
              <p:cNvGrpSpPr/>
              <p:nvPr/>
            </p:nvGrpSpPr>
            <p:grpSpPr>
              <a:xfrm>
                <a:off x="3654575" y="1669088"/>
                <a:ext cx="701768" cy="830858"/>
                <a:chOff x="3303691" y="1669088"/>
                <a:chExt cx="701768" cy="830858"/>
              </a:xfrm>
            </p:grpSpPr>
            <p:sp>
              <p:nvSpPr>
                <p:cNvPr id="63" name="Freeform 24"/>
                <p:cNvSpPr>
                  <a:spLocks noEditPoints="1"/>
                </p:cNvSpPr>
                <p:nvPr/>
              </p:nvSpPr>
              <p:spPr bwMode="auto">
                <a:xfrm>
                  <a:off x="3303691" y="1669088"/>
                  <a:ext cx="654175" cy="830858"/>
                </a:xfrm>
                <a:custGeom>
                  <a:avLst/>
                  <a:gdLst>
                    <a:gd name="T0" fmla="*/ 806 w 811"/>
                    <a:gd name="T1" fmla="*/ 933 h 1032"/>
                    <a:gd name="T2" fmla="*/ 806 w 811"/>
                    <a:gd name="T3" fmla="*/ 70 h 1032"/>
                    <a:gd name="T4" fmla="*/ 743 w 811"/>
                    <a:gd name="T5" fmla="*/ 7 h 1032"/>
                    <a:gd name="T6" fmla="*/ 298 w 811"/>
                    <a:gd name="T7" fmla="*/ 7 h 1032"/>
                    <a:gd name="T8" fmla="*/ 0 w 811"/>
                    <a:gd name="T9" fmla="*/ 301 h 1032"/>
                    <a:gd name="T10" fmla="*/ 2 w 811"/>
                    <a:gd name="T11" fmla="*/ 911 h 1032"/>
                    <a:gd name="T12" fmla="*/ 110 w 811"/>
                    <a:gd name="T13" fmla="*/ 1019 h 1032"/>
                    <a:gd name="T14" fmla="*/ 732 w 811"/>
                    <a:gd name="T15" fmla="*/ 1019 h 1032"/>
                    <a:gd name="T16" fmla="*/ 806 w 811"/>
                    <a:gd name="T17" fmla="*/ 933 h 1032"/>
                    <a:gd name="T18" fmla="*/ 714 w 811"/>
                    <a:gd name="T19" fmla="*/ 929 h 1032"/>
                    <a:gd name="T20" fmla="*/ 92 w 811"/>
                    <a:gd name="T21" fmla="*/ 929 h 1032"/>
                    <a:gd name="T22" fmla="*/ 92 w 811"/>
                    <a:gd name="T23" fmla="*/ 329 h 1032"/>
                    <a:gd name="T24" fmla="*/ 336 w 811"/>
                    <a:gd name="T25" fmla="*/ 329 h 1032"/>
                    <a:gd name="T26" fmla="*/ 336 w 811"/>
                    <a:gd name="T27" fmla="*/ 92 h 1032"/>
                    <a:gd name="T28" fmla="*/ 714 w 811"/>
                    <a:gd name="T29" fmla="*/ 92 h 1032"/>
                    <a:gd name="T30" fmla="*/ 714 w 811"/>
                    <a:gd name="T31" fmla="*/ 92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1" h="1032">
                      <a:moveTo>
                        <a:pt x="806" y="933"/>
                      </a:moveTo>
                      <a:cubicBezTo>
                        <a:pt x="806" y="933"/>
                        <a:pt x="806" y="140"/>
                        <a:pt x="806" y="70"/>
                      </a:cubicBezTo>
                      <a:cubicBezTo>
                        <a:pt x="806" y="0"/>
                        <a:pt x="743" y="7"/>
                        <a:pt x="743" y="7"/>
                      </a:cubicBezTo>
                      <a:cubicBezTo>
                        <a:pt x="298" y="7"/>
                        <a:pt x="298" y="7"/>
                        <a:pt x="298" y="7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01"/>
                        <a:pt x="2" y="789"/>
                        <a:pt x="2" y="911"/>
                      </a:cubicBezTo>
                      <a:cubicBezTo>
                        <a:pt x="2" y="1032"/>
                        <a:pt x="110" y="1019"/>
                        <a:pt x="110" y="1019"/>
                      </a:cubicBezTo>
                      <a:cubicBezTo>
                        <a:pt x="110" y="1019"/>
                        <a:pt x="654" y="1019"/>
                        <a:pt x="732" y="1019"/>
                      </a:cubicBezTo>
                      <a:cubicBezTo>
                        <a:pt x="811" y="1019"/>
                        <a:pt x="806" y="933"/>
                        <a:pt x="806" y="933"/>
                      </a:cubicBezTo>
                      <a:close/>
                      <a:moveTo>
                        <a:pt x="714" y="929"/>
                      </a:moveTo>
                      <a:cubicBezTo>
                        <a:pt x="92" y="929"/>
                        <a:pt x="92" y="929"/>
                        <a:pt x="92" y="929"/>
                      </a:cubicBezTo>
                      <a:cubicBezTo>
                        <a:pt x="92" y="329"/>
                        <a:pt x="92" y="329"/>
                        <a:pt x="92" y="329"/>
                      </a:cubicBezTo>
                      <a:cubicBezTo>
                        <a:pt x="336" y="329"/>
                        <a:pt x="336" y="329"/>
                        <a:pt x="336" y="329"/>
                      </a:cubicBezTo>
                      <a:cubicBezTo>
                        <a:pt x="336" y="92"/>
                        <a:pt x="336" y="92"/>
                        <a:pt x="336" y="92"/>
                      </a:cubicBezTo>
                      <a:cubicBezTo>
                        <a:pt x="714" y="92"/>
                        <a:pt x="714" y="92"/>
                        <a:pt x="714" y="92"/>
                      </a:cubicBezTo>
                      <a:lnTo>
                        <a:pt x="714" y="9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4" name="TextBox 63"/>
                <p:cNvSpPr txBox="1"/>
                <p:nvPr/>
              </p:nvSpPr>
              <p:spPr>
                <a:xfrm>
                  <a:off x="3351932" y="1940276"/>
                  <a:ext cx="653527" cy="450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rPr>
                    <a:t>App Network Profile</a:t>
                  </a:r>
                </a:p>
              </p:txBody>
            </p:sp>
          </p:grpSp>
          <p:grpSp>
            <p:nvGrpSpPr>
              <p:cNvPr id="60" name="Group 59"/>
              <p:cNvGrpSpPr/>
              <p:nvPr/>
            </p:nvGrpSpPr>
            <p:grpSpPr>
              <a:xfrm>
                <a:off x="4436744" y="1669088"/>
                <a:ext cx="701768" cy="830858"/>
                <a:chOff x="3303691" y="1669088"/>
                <a:chExt cx="701768" cy="830858"/>
              </a:xfrm>
            </p:grpSpPr>
            <p:sp>
              <p:nvSpPr>
                <p:cNvPr id="61" name="Freeform 24"/>
                <p:cNvSpPr>
                  <a:spLocks noEditPoints="1"/>
                </p:cNvSpPr>
                <p:nvPr/>
              </p:nvSpPr>
              <p:spPr bwMode="auto">
                <a:xfrm>
                  <a:off x="3303691" y="1669088"/>
                  <a:ext cx="654175" cy="830858"/>
                </a:xfrm>
                <a:custGeom>
                  <a:avLst/>
                  <a:gdLst>
                    <a:gd name="T0" fmla="*/ 806 w 811"/>
                    <a:gd name="T1" fmla="*/ 933 h 1032"/>
                    <a:gd name="T2" fmla="*/ 806 w 811"/>
                    <a:gd name="T3" fmla="*/ 70 h 1032"/>
                    <a:gd name="T4" fmla="*/ 743 w 811"/>
                    <a:gd name="T5" fmla="*/ 7 h 1032"/>
                    <a:gd name="T6" fmla="*/ 298 w 811"/>
                    <a:gd name="T7" fmla="*/ 7 h 1032"/>
                    <a:gd name="T8" fmla="*/ 0 w 811"/>
                    <a:gd name="T9" fmla="*/ 301 h 1032"/>
                    <a:gd name="T10" fmla="*/ 2 w 811"/>
                    <a:gd name="T11" fmla="*/ 911 h 1032"/>
                    <a:gd name="T12" fmla="*/ 110 w 811"/>
                    <a:gd name="T13" fmla="*/ 1019 h 1032"/>
                    <a:gd name="T14" fmla="*/ 732 w 811"/>
                    <a:gd name="T15" fmla="*/ 1019 h 1032"/>
                    <a:gd name="T16" fmla="*/ 806 w 811"/>
                    <a:gd name="T17" fmla="*/ 933 h 1032"/>
                    <a:gd name="T18" fmla="*/ 714 w 811"/>
                    <a:gd name="T19" fmla="*/ 929 h 1032"/>
                    <a:gd name="T20" fmla="*/ 92 w 811"/>
                    <a:gd name="T21" fmla="*/ 929 h 1032"/>
                    <a:gd name="T22" fmla="*/ 92 w 811"/>
                    <a:gd name="T23" fmla="*/ 329 h 1032"/>
                    <a:gd name="T24" fmla="*/ 336 w 811"/>
                    <a:gd name="T25" fmla="*/ 329 h 1032"/>
                    <a:gd name="T26" fmla="*/ 336 w 811"/>
                    <a:gd name="T27" fmla="*/ 92 h 1032"/>
                    <a:gd name="T28" fmla="*/ 714 w 811"/>
                    <a:gd name="T29" fmla="*/ 92 h 1032"/>
                    <a:gd name="T30" fmla="*/ 714 w 811"/>
                    <a:gd name="T31" fmla="*/ 929 h 10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811" h="1032">
                      <a:moveTo>
                        <a:pt x="806" y="933"/>
                      </a:moveTo>
                      <a:cubicBezTo>
                        <a:pt x="806" y="933"/>
                        <a:pt x="806" y="140"/>
                        <a:pt x="806" y="70"/>
                      </a:cubicBezTo>
                      <a:cubicBezTo>
                        <a:pt x="806" y="0"/>
                        <a:pt x="743" y="7"/>
                        <a:pt x="743" y="7"/>
                      </a:cubicBezTo>
                      <a:cubicBezTo>
                        <a:pt x="298" y="7"/>
                        <a:pt x="298" y="7"/>
                        <a:pt x="298" y="7"/>
                      </a:cubicBezTo>
                      <a:cubicBezTo>
                        <a:pt x="0" y="301"/>
                        <a:pt x="0" y="301"/>
                        <a:pt x="0" y="301"/>
                      </a:cubicBezTo>
                      <a:cubicBezTo>
                        <a:pt x="0" y="301"/>
                        <a:pt x="2" y="789"/>
                        <a:pt x="2" y="911"/>
                      </a:cubicBezTo>
                      <a:cubicBezTo>
                        <a:pt x="2" y="1032"/>
                        <a:pt x="110" y="1019"/>
                        <a:pt x="110" y="1019"/>
                      </a:cubicBezTo>
                      <a:cubicBezTo>
                        <a:pt x="110" y="1019"/>
                        <a:pt x="654" y="1019"/>
                        <a:pt x="732" y="1019"/>
                      </a:cubicBezTo>
                      <a:cubicBezTo>
                        <a:pt x="811" y="1019"/>
                        <a:pt x="806" y="933"/>
                        <a:pt x="806" y="933"/>
                      </a:cubicBezTo>
                      <a:close/>
                      <a:moveTo>
                        <a:pt x="714" y="929"/>
                      </a:moveTo>
                      <a:cubicBezTo>
                        <a:pt x="92" y="929"/>
                        <a:pt x="92" y="929"/>
                        <a:pt x="92" y="929"/>
                      </a:cubicBezTo>
                      <a:cubicBezTo>
                        <a:pt x="92" y="329"/>
                        <a:pt x="92" y="329"/>
                        <a:pt x="92" y="329"/>
                      </a:cubicBezTo>
                      <a:cubicBezTo>
                        <a:pt x="336" y="329"/>
                        <a:pt x="336" y="329"/>
                        <a:pt x="336" y="329"/>
                      </a:cubicBezTo>
                      <a:cubicBezTo>
                        <a:pt x="336" y="92"/>
                        <a:pt x="336" y="92"/>
                        <a:pt x="336" y="92"/>
                      </a:cubicBezTo>
                      <a:cubicBezTo>
                        <a:pt x="714" y="92"/>
                        <a:pt x="714" y="92"/>
                        <a:pt x="714" y="92"/>
                      </a:cubicBezTo>
                      <a:lnTo>
                        <a:pt x="714" y="929"/>
                      </a:lnTo>
                      <a:close/>
                    </a:path>
                  </a:pathLst>
                </a:custGeom>
                <a:solidFill>
                  <a:srgbClr val="FFFFFF"/>
                </a:solidFill>
                <a:ln>
                  <a:noFill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sz="24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</a:endParaRPr>
                </a:p>
              </p:txBody>
            </p:sp>
            <p:sp>
              <p:nvSpPr>
                <p:cNvPr id="62" name="TextBox 61"/>
                <p:cNvSpPr txBox="1"/>
                <p:nvPr/>
              </p:nvSpPr>
              <p:spPr>
                <a:xfrm>
                  <a:off x="3351932" y="1940276"/>
                  <a:ext cx="653527" cy="45012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marL="0" marR="0" lvl="0" indent="0" defTabSz="609087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sz="1100" b="0" i="0" u="none" strike="noStrike" kern="0" cap="none" spc="0" normalizeH="0" baseline="0" noProof="0" dirty="0" smtClean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Arial"/>
                    </a:rPr>
                    <a:t>UCS Service Profile</a:t>
                  </a: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6147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unded Rectangle 9"/>
          <p:cNvSpPr/>
          <p:nvPr/>
        </p:nvSpPr>
        <p:spPr>
          <a:xfrm>
            <a:off x="465965" y="1292583"/>
            <a:ext cx="6849661" cy="959555"/>
          </a:xfrm>
          <a:prstGeom prst="roundRect">
            <a:avLst/>
          </a:prstGeom>
          <a:solidFill>
            <a:schemeClr val="accent5">
              <a:lumMod val="5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93" tIns="45698" rIns="91393" bIns="45698" rtlCol="0" anchor="ctr"/>
          <a:lstStyle/>
          <a:p>
            <a:pPr algn="ctr" defTabSz="609138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04791" y="0"/>
            <a:ext cx="11437937" cy="838200"/>
          </a:xfrm>
        </p:spPr>
        <p:txBody>
          <a:bodyPr/>
          <a:lstStyle/>
          <a:p>
            <a:r>
              <a:rPr lang="en-US" dirty="0" smtClean="0"/>
              <a:t>(4) E2E Service Assurance</a:t>
            </a:r>
            <a:br>
              <a:rPr lang="en-US" dirty="0" smtClean="0"/>
            </a:br>
            <a:r>
              <a:rPr lang="en-US" dirty="0" smtClean="0"/>
              <a:t>Service </a:t>
            </a:r>
            <a:r>
              <a:rPr lang="en-US" dirty="0"/>
              <a:t>Assurance Solution: Key Tenets</a:t>
            </a:r>
          </a:p>
        </p:txBody>
      </p:sp>
      <p:sp>
        <p:nvSpPr>
          <p:cNvPr id="112" name="Text Placeholder 7"/>
          <p:cNvSpPr txBox="1">
            <a:spLocks/>
          </p:cNvSpPr>
          <p:nvPr/>
        </p:nvSpPr>
        <p:spPr>
          <a:xfrm>
            <a:off x="621623" y="2240763"/>
            <a:ext cx="6539313" cy="394153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lIns="91393" tIns="45698" rIns="91393" bIns="45698" anchor="ctr">
            <a:normAutofit fontScale="92500" lnSpcReduction="10000"/>
          </a:bodyPr>
          <a:lstStyle>
            <a:lvl1pPr marL="228563" indent="-228563" algn="l" defTabSz="914247" rtl="0" eaLnBrk="1" latinLnBrk="0" hangingPunct="1">
              <a:lnSpc>
                <a:spcPct val="95000"/>
              </a:lnSpc>
              <a:spcBef>
                <a:spcPts val="1440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20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1pPr>
            <a:lvl2pPr marL="479856" indent="-287914" algn="l" defTabSz="914247" rtl="0" eaLnBrk="1" latinLnBrk="0" hangingPunct="1">
              <a:lnSpc>
                <a:spcPct val="95000"/>
              </a:lnSpc>
              <a:spcBef>
                <a:spcPts val="800"/>
              </a:spcBef>
              <a:buClr>
                <a:schemeClr val="tx2"/>
              </a:buClr>
              <a:buFont typeface="Arial"/>
              <a:buChar char="•"/>
              <a:defRPr lang="en-US" sz="19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2pPr>
            <a:lvl3pPr marL="575827" indent="-228532" algn="l" defTabSz="914247" rtl="0" eaLnBrk="1" latinLnBrk="0" hangingPunct="1">
              <a:lnSpc>
                <a:spcPct val="95000"/>
              </a:lnSpc>
              <a:spcBef>
                <a:spcPts val="840"/>
              </a:spcBef>
              <a:buFont typeface="Arial"/>
              <a:buChar char="•"/>
              <a:defRPr lang="en-US" sz="16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3pPr>
            <a:lvl4pPr marL="671798" indent="-228532" algn="l" defTabSz="914247" rtl="0" eaLnBrk="1" latinLnBrk="0" hangingPunct="1">
              <a:lnSpc>
                <a:spcPct val="95000"/>
              </a:lnSpc>
              <a:spcBef>
                <a:spcPts val="840"/>
              </a:spcBef>
              <a:buFont typeface="Arial"/>
              <a:buChar char="•"/>
              <a:defRPr lang="en-US" sz="1500" kern="1200" dirty="0" smtClean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4pPr>
            <a:lvl5pPr marL="767770" indent="-228532" algn="l" defTabSz="914247" rtl="0" eaLnBrk="1" latinLnBrk="0" hangingPunct="1">
              <a:lnSpc>
                <a:spcPct val="95000"/>
              </a:lnSpc>
              <a:spcBef>
                <a:spcPts val="840"/>
              </a:spcBef>
              <a:buFont typeface="Arial"/>
              <a:buChar char="•"/>
              <a:defRPr lang="en-US" sz="1500" kern="1200" dirty="0">
                <a:solidFill>
                  <a:schemeClr val="tx1"/>
                </a:solidFill>
                <a:latin typeface="+mn-lt"/>
                <a:ea typeface="+mn-ea"/>
                <a:cs typeface="CiscoSans"/>
              </a:defRPr>
            </a:lvl5pPr>
            <a:lvl6pPr marL="1151654" indent="-228563" algn="l" defTabSz="914247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2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247626" indent="-228532" algn="l" defTabSz="914247" rtl="0" eaLnBrk="1" latinLnBrk="0" hangingPunct="1">
              <a:spcBef>
                <a:spcPts val="800"/>
              </a:spcBef>
              <a:buFont typeface="Arial" pitchFamily="34" charset="0"/>
              <a:buChar char="•"/>
              <a:defRPr sz="11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199867" indent="0" algn="l" defTabSz="914247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5553" indent="-228563" algn="l" defTabSz="914247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28446" indent="-152295" fontAlgn="auto">
              <a:spcBef>
                <a:spcPts val="800"/>
              </a:spcBef>
              <a:spcAft>
                <a:spcPts val="0"/>
              </a:spcAft>
              <a:buClr>
                <a:srgbClr val="272848"/>
              </a:buClr>
            </a:pPr>
            <a:r>
              <a:rPr b="1">
                <a:solidFill>
                  <a:srgbClr val="000000"/>
                </a:solidFill>
              </a:rPr>
              <a:t>Cross-Domain and Multi-Vendor: </a:t>
            </a:r>
            <a:r>
              <a:rPr>
                <a:solidFill>
                  <a:srgbClr val="000000"/>
                </a:solidFill>
              </a:rPr>
              <a:t>End-to-end visibility across multiple domains and vendors (i.e. EPC to WAN to VPC and Cloud)  </a:t>
            </a:r>
          </a:p>
          <a:p>
            <a:pPr marL="228446" indent="-152295" fontAlgn="auto">
              <a:spcBef>
                <a:spcPts val="800"/>
              </a:spcBef>
              <a:spcAft>
                <a:spcPts val="0"/>
              </a:spcAft>
              <a:buClr>
                <a:srgbClr val="272848"/>
              </a:buClr>
            </a:pPr>
            <a:r>
              <a:rPr b="1">
                <a:solidFill>
                  <a:srgbClr val="000000"/>
                </a:solidFill>
              </a:rPr>
              <a:t>Multi-layer: </a:t>
            </a:r>
            <a:r>
              <a:rPr>
                <a:solidFill>
                  <a:srgbClr val="000000"/>
                </a:solidFill>
              </a:rPr>
              <a:t>Correlated view across application, service, physical and virtual infrastructure layers</a:t>
            </a:r>
          </a:p>
          <a:p>
            <a:pPr marL="228446" indent="-152295" fontAlgn="auto">
              <a:spcBef>
                <a:spcPts val="800"/>
              </a:spcBef>
              <a:spcAft>
                <a:spcPts val="0"/>
              </a:spcAft>
              <a:buClr>
                <a:srgbClr val="272848"/>
              </a:buClr>
            </a:pPr>
            <a:r>
              <a:rPr b="1">
                <a:solidFill>
                  <a:srgbClr val="000000"/>
                </a:solidFill>
              </a:rPr>
              <a:t>Automation: </a:t>
            </a:r>
            <a:r>
              <a:rPr>
                <a:solidFill>
                  <a:srgbClr val="000000"/>
                </a:solidFill>
              </a:rPr>
              <a:t>Policy-based automation tying visibility and analytics to control and optimization </a:t>
            </a:r>
          </a:p>
          <a:p>
            <a:pPr marL="228446" indent="-152295" fontAlgn="auto">
              <a:spcBef>
                <a:spcPts val="800"/>
              </a:spcBef>
              <a:spcAft>
                <a:spcPts val="0"/>
              </a:spcAft>
              <a:buClr>
                <a:srgbClr val="272848"/>
              </a:buClr>
            </a:pPr>
            <a:r>
              <a:rPr b="1">
                <a:solidFill>
                  <a:srgbClr val="000000"/>
                </a:solidFill>
              </a:rPr>
              <a:t>Orchestration Integration:</a:t>
            </a:r>
            <a:r>
              <a:rPr>
                <a:solidFill>
                  <a:srgbClr val="000000"/>
                </a:solidFill>
              </a:rPr>
              <a:t> Loosely coupled and tight integration with Service Orchestration</a:t>
            </a:r>
          </a:p>
          <a:p>
            <a:pPr marL="228446" indent="-152295" fontAlgn="auto">
              <a:spcBef>
                <a:spcPts val="800"/>
              </a:spcBef>
              <a:spcAft>
                <a:spcPts val="0"/>
              </a:spcAft>
              <a:buClr>
                <a:srgbClr val="272848"/>
              </a:buClr>
            </a:pPr>
            <a:r>
              <a:rPr b="1">
                <a:solidFill>
                  <a:srgbClr val="000000"/>
                </a:solidFill>
              </a:rPr>
              <a:t>Pre-integrated with Cisco ESP Solution: </a:t>
            </a:r>
            <a:r>
              <a:rPr>
                <a:solidFill>
                  <a:srgbClr val="000000"/>
                </a:solidFill>
              </a:rPr>
              <a:t>Out-of-box content supporting use-cases for Cisco ESP Solution offering (e.g. </a:t>
            </a:r>
            <a:r>
              <a:rPr err="1">
                <a:solidFill>
                  <a:srgbClr val="000000"/>
                </a:solidFill>
              </a:rPr>
              <a:t>CloudVPN</a:t>
            </a:r>
            <a:r>
              <a:rPr>
                <a:solidFill>
                  <a:srgbClr val="000000"/>
                </a:solidFill>
              </a:rPr>
              <a:t>, VPC).</a:t>
            </a:r>
          </a:p>
          <a:p>
            <a:pPr marL="228446" indent="-152295" fontAlgn="auto">
              <a:spcBef>
                <a:spcPts val="800"/>
              </a:spcBef>
              <a:spcAft>
                <a:spcPts val="0"/>
              </a:spcAft>
              <a:buClr>
                <a:srgbClr val="272848"/>
              </a:buClr>
            </a:pPr>
            <a:r>
              <a:rPr b="1">
                <a:solidFill>
                  <a:srgbClr val="000000"/>
                </a:solidFill>
              </a:rPr>
              <a:t>Cloud based: </a:t>
            </a:r>
            <a:r>
              <a:rPr>
                <a:solidFill>
                  <a:srgbClr val="000000"/>
                </a:solidFill>
              </a:rPr>
              <a:t>Flexible packaging</a:t>
            </a:r>
          </a:p>
        </p:txBody>
      </p:sp>
      <p:sp>
        <p:nvSpPr>
          <p:cNvPr id="116" name="Rectangle 115"/>
          <p:cNvSpPr/>
          <p:nvPr/>
        </p:nvSpPr>
        <p:spPr>
          <a:xfrm>
            <a:off x="352792" y="1379679"/>
            <a:ext cx="6672713" cy="810475"/>
          </a:xfrm>
          <a:prstGeom prst="rect">
            <a:avLst/>
          </a:prstGeom>
        </p:spPr>
        <p:txBody>
          <a:bodyPr wrap="square" lIns="91393" tIns="45698" rIns="91393" bIns="45698">
            <a:spAutoFit/>
          </a:bodyPr>
          <a:lstStyle/>
          <a:p>
            <a:pPr marL="76086" algn="ctr" defTabSz="609138" fontAlgn="auto">
              <a:spcBef>
                <a:spcPts val="0"/>
              </a:spcBef>
              <a:spcAft>
                <a:spcPts val="0"/>
              </a:spcAft>
            </a:pPr>
            <a:r>
              <a:rPr lang="en-US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scoSansTT Light"/>
                <a:ea typeface="+mn-ea"/>
              </a:rPr>
              <a:t>Assure the delivery of services offering a </a:t>
            </a:r>
            <a:r>
              <a:rPr lang="en-U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scoSansTT Light"/>
                <a:ea typeface="+mn-ea"/>
              </a:rPr>
              <a:t>consistent</a:t>
            </a:r>
            <a:r>
              <a:rPr lang="en-US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scoSansTT Light"/>
                <a:ea typeface="+mn-ea"/>
              </a:rPr>
              <a:t> and </a:t>
            </a:r>
            <a:r>
              <a:rPr lang="en-US" sz="2300" b="1" i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scoSansTT Light"/>
                <a:ea typeface="+mn-ea"/>
              </a:rPr>
              <a:t>reliable</a:t>
            </a:r>
            <a:r>
              <a:rPr lang="en-US" sz="23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iscoSansTT Light"/>
                <a:ea typeface="+mn-ea"/>
              </a:rPr>
              <a:t> user experience</a:t>
            </a:r>
          </a:p>
        </p:txBody>
      </p:sp>
      <p:sp>
        <p:nvSpPr>
          <p:cNvPr id="80" name="Oval 79"/>
          <p:cNvSpPr/>
          <p:nvPr/>
        </p:nvSpPr>
        <p:spPr>
          <a:xfrm>
            <a:off x="7025503" y="1478036"/>
            <a:ext cx="4873008" cy="4876800"/>
          </a:xfrm>
          <a:prstGeom prst="ellipse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6" rIns="121851" bIns="60926" rtlCol="0" anchor="ctr"/>
          <a:lstStyle/>
          <a:p>
            <a:pPr algn="ctr" defTabSz="609138" fontAlgn="auto"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rgbClr val="FFFFFF"/>
              </a:solidFill>
            </a:endParaRPr>
          </a:p>
        </p:txBody>
      </p:sp>
      <p:graphicFrame>
        <p:nvGraphicFramePr>
          <p:cNvPr id="81" name="Content Placeholder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41014904"/>
              </p:ext>
            </p:extLst>
          </p:nvPr>
        </p:nvGraphicFramePr>
        <p:xfrm>
          <a:off x="7298883" y="1831342"/>
          <a:ext cx="4342582" cy="41426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7" name="Group 184"/>
          <p:cNvGrpSpPr>
            <a:grpSpLocks noChangeAspect="1"/>
          </p:cNvGrpSpPr>
          <p:nvPr/>
        </p:nvGrpSpPr>
        <p:grpSpPr>
          <a:xfrm>
            <a:off x="8508114" y="2945471"/>
            <a:ext cx="1994388" cy="1994908"/>
            <a:chOff x="3209925" y="2586831"/>
            <a:chExt cx="2724150" cy="2693987"/>
          </a:xfrm>
        </p:grpSpPr>
        <p:grpSp>
          <p:nvGrpSpPr>
            <p:cNvPr id="88" name="Group 176"/>
            <p:cNvGrpSpPr/>
            <p:nvPr/>
          </p:nvGrpSpPr>
          <p:grpSpPr>
            <a:xfrm>
              <a:off x="3209925" y="2586831"/>
              <a:ext cx="2724150" cy="2693987"/>
              <a:chOff x="3608274" y="2586831"/>
              <a:chExt cx="2724150" cy="2693987"/>
            </a:xfrm>
          </p:grpSpPr>
          <p:sp>
            <p:nvSpPr>
              <p:cNvPr id="115" name="Oval 75"/>
              <p:cNvSpPr>
                <a:spLocks noChangeArrowheads="1"/>
              </p:cNvSpPr>
              <p:nvPr/>
            </p:nvSpPr>
            <p:spPr bwMode="auto">
              <a:xfrm flipH="1">
                <a:off x="3608274" y="2586831"/>
                <a:ext cx="2724150" cy="2693987"/>
              </a:xfrm>
              <a:prstGeom prst="ellipse">
                <a:avLst/>
              </a:prstGeom>
              <a:solidFill>
                <a:sysClr val="windowText" lastClr="000000">
                  <a:alpha val="30000"/>
                </a:sysClr>
              </a:solidFill>
              <a:ln w="9525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82124" tIns="41061" rIns="82124" bIns="41061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71433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300" kern="0" dirty="0">
                  <a:solidFill>
                    <a:srgbClr val="62D1FE"/>
                  </a:solidFill>
                  <a:latin typeface="CiscoSansTT Light"/>
                  <a:ea typeface="ＭＳ Ｐゴシック" pitchFamily="34" charset="-128"/>
                </a:endParaRPr>
              </a:p>
            </p:txBody>
          </p:sp>
          <p:pic>
            <p:nvPicPr>
              <p:cNvPr id="117" name="Picture 2" descr="\\Mv-fs\projects\Cisco\References\Brand Assets\Corporate Imagery\Images in Circles\Untitled-96.png"/>
              <p:cNvPicPr>
                <a:picLocks noChangeAspect="1" noChangeArrowheads="1"/>
              </p:cNvPicPr>
              <p:nvPr/>
            </p:nvPicPr>
            <p:blipFill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65102" y="2632761"/>
                <a:ext cx="2620020" cy="260212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pic>
            <p:nvPicPr>
              <p:cNvPr id="118" name="Picture 3"/>
              <p:cNvPicPr>
                <a:picLocks noChangeAspect="1" noChangeArrowheads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-62627" r="-43531"/>
              <a:stretch>
                <a:fillRect/>
              </a:stretch>
            </p:blipFill>
            <p:spPr bwMode="auto">
              <a:xfrm>
                <a:off x="3790222" y="2862774"/>
                <a:ext cx="2360255" cy="2340132"/>
              </a:xfrm>
              <a:prstGeom prst="ellipse">
                <a:avLst/>
              </a:prstGeom>
              <a:ln w="63500" cap="rnd">
                <a:noFill/>
              </a:ln>
              <a:effectLst>
                <a:outerShdw blurRad="317500" dist="38100" dir="14520000" sx="99000" sy="99000" rotWithShape="0">
                  <a:prstClr val="black"/>
                </a:outerShdw>
              </a:effectLst>
            </p:spPr>
          </p:pic>
          <p:sp>
            <p:nvSpPr>
              <p:cNvPr id="119" name="Oval 75"/>
              <p:cNvSpPr>
                <a:spLocks noChangeArrowheads="1"/>
              </p:cNvSpPr>
              <p:nvPr/>
            </p:nvSpPr>
            <p:spPr bwMode="auto">
              <a:xfrm flipH="1">
                <a:off x="3689340" y="2666999"/>
                <a:ext cx="2562018" cy="2533650"/>
              </a:xfrm>
              <a:prstGeom prst="ellipse">
                <a:avLst/>
              </a:prstGeom>
              <a:noFill/>
              <a:ln w="19050" cap="flat" cmpd="sng" algn="ctr">
                <a:solidFill>
                  <a:sysClr val="window" lastClr="FFFFFF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square" lIns="82124" tIns="41061" rIns="82124" bIns="41061" numCol="1" rtlCol="0" anchor="t" anchorCtr="0" compatLnSpc="1">
                <a:prstTxWarp prst="textNoShape">
                  <a:avLst/>
                </a:prstTxWarp>
                <a:noAutofit/>
              </a:bodyPr>
              <a:lstStyle/>
              <a:p>
                <a:pPr defTabSz="971433" eaLnBrk="0" fontAlgn="auto" hangingPunct="0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sz="3300" kern="0" dirty="0">
                  <a:solidFill>
                    <a:srgbClr val="62D1FE"/>
                  </a:solidFill>
                  <a:latin typeface="CiscoSansTT Light"/>
                  <a:ea typeface="ＭＳ Ｐゴシック" pitchFamily="34" charset="-128"/>
                </a:endParaRPr>
              </a:p>
            </p:txBody>
          </p:sp>
        </p:grpSp>
        <p:grpSp>
          <p:nvGrpSpPr>
            <p:cNvPr id="89" name="Group 94"/>
            <p:cNvGrpSpPr>
              <a:grpSpLocks/>
            </p:cNvGrpSpPr>
            <p:nvPr/>
          </p:nvGrpSpPr>
          <p:grpSpPr bwMode="auto">
            <a:xfrm>
              <a:off x="3532188" y="3315808"/>
              <a:ext cx="785812" cy="923374"/>
              <a:chOff x="10194471" y="1699933"/>
              <a:chExt cx="647700" cy="778381"/>
            </a:xfrm>
          </p:grpSpPr>
          <p:sp>
            <p:nvSpPr>
              <p:cNvPr id="90" name="Oval 48"/>
              <p:cNvSpPr>
                <a:spLocks/>
              </p:cNvSpPr>
              <p:nvPr/>
            </p:nvSpPr>
            <p:spPr bwMode="auto">
              <a:xfrm flipH="1">
                <a:off x="10194471" y="1830614"/>
                <a:ext cx="647700" cy="647700"/>
              </a:xfrm>
              <a:prstGeom prst="ellipse">
                <a:avLst/>
              </a:prstGeom>
              <a:gradFill rotWithShape="0">
                <a:gsLst>
                  <a:gs pos="0">
                    <a:srgbClr val="455059"/>
                  </a:gs>
                  <a:gs pos="100000">
                    <a:srgbClr val="121517"/>
                  </a:gs>
                </a:gsLst>
                <a:lin ang="5400000" scaled="1"/>
              </a:gradFill>
              <a:ln w="19050" cap="flat">
                <a:solidFill>
                  <a:srgbClr val="FFFFFF"/>
                </a:solidFill>
                <a:round/>
                <a:headEnd type="none" w="med" len="med"/>
                <a:tailEnd type="none" w="med" len="med"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  <p:txBody>
              <a:bodyPr lIns="0" tIns="0" rIns="0" bIns="0"/>
              <a:lstStyle/>
              <a:p>
                <a:pPr defTabSz="609138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n-US" b="1" kern="0" dirty="0">
                  <a:solidFill>
                    <a:sysClr val="windowText" lastClr="000000"/>
                  </a:solidFill>
                  <a:latin typeface="CiscoSansTT Light"/>
                  <a:ea typeface="+mn-ea"/>
                </a:endParaRPr>
              </a:p>
            </p:txBody>
          </p:sp>
          <p:grpSp>
            <p:nvGrpSpPr>
              <p:cNvPr id="91" name="Group 13"/>
              <p:cNvGrpSpPr>
                <a:grpSpLocks/>
              </p:cNvGrpSpPr>
              <p:nvPr/>
            </p:nvGrpSpPr>
            <p:grpSpPr bwMode="auto">
              <a:xfrm>
                <a:off x="10304576" y="1699933"/>
                <a:ext cx="428259" cy="667379"/>
                <a:chOff x="1781" y="111"/>
                <a:chExt cx="2228" cy="3472"/>
              </a:xfrm>
            </p:grpSpPr>
            <p:grpSp>
              <p:nvGrpSpPr>
                <p:cNvPr id="92" name="Group 91"/>
                <p:cNvGrpSpPr>
                  <a:grpSpLocks/>
                </p:cNvGrpSpPr>
                <p:nvPr/>
              </p:nvGrpSpPr>
              <p:grpSpPr bwMode="auto">
                <a:xfrm>
                  <a:off x="1781" y="1139"/>
                  <a:ext cx="2228" cy="2444"/>
                  <a:chOff x="1261" y="382"/>
                  <a:chExt cx="3234" cy="3550"/>
                </a:xfrm>
              </p:grpSpPr>
              <p:sp>
                <p:nvSpPr>
                  <p:cNvPr id="101" name="Freeform 8"/>
                  <p:cNvSpPr>
                    <a:spLocks/>
                  </p:cNvSpPr>
                  <p:nvPr/>
                </p:nvSpPr>
                <p:spPr bwMode="auto">
                  <a:xfrm>
                    <a:off x="2615" y="382"/>
                    <a:ext cx="524" cy="2195"/>
                  </a:xfrm>
                  <a:custGeom>
                    <a:avLst/>
                    <a:gdLst>
                      <a:gd name="T0" fmla="*/ 223 w 223"/>
                      <a:gd name="T1" fmla="*/ 817 h 928"/>
                      <a:gd name="T2" fmla="*/ 112 w 223"/>
                      <a:gd name="T3" fmla="*/ 928 h 928"/>
                      <a:gd name="T4" fmla="*/ 112 w 223"/>
                      <a:gd name="T5" fmla="*/ 928 h 928"/>
                      <a:gd name="T6" fmla="*/ 0 w 223"/>
                      <a:gd name="T7" fmla="*/ 817 h 928"/>
                      <a:gd name="T8" fmla="*/ 0 w 223"/>
                      <a:gd name="T9" fmla="*/ 111 h 928"/>
                      <a:gd name="T10" fmla="*/ 112 w 223"/>
                      <a:gd name="T11" fmla="*/ 0 h 928"/>
                      <a:gd name="T12" fmla="*/ 112 w 223"/>
                      <a:gd name="T13" fmla="*/ 0 h 928"/>
                      <a:gd name="T14" fmla="*/ 223 w 223"/>
                      <a:gd name="T15" fmla="*/ 111 h 928"/>
                      <a:gd name="T16" fmla="*/ 223 w 223"/>
                      <a:gd name="T17" fmla="*/ 817 h 928"/>
                      <a:gd name="T18" fmla="*/ 0 60000 65536"/>
                      <a:gd name="T19" fmla="*/ 0 60000 65536"/>
                      <a:gd name="T20" fmla="*/ 0 60000 65536"/>
                      <a:gd name="T21" fmla="*/ 0 60000 65536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w 223"/>
                      <a:gd name="T28" fmla="*/ 0 h 928"/>
                      <a:gd name="T29" fmla="*/ 223 w 223"/>
                      <a:gd name="T30" fmla="*/ 928 h 928"/>
                    </a:gdLst>
                    <a:ahLst/>
                    <a:cxnLst>
                      <a:cxn ang="T18">
                        <a:pos x="T0" y="T1"/>
                      </a:cxn>
                      <a:cxn ang="T19">
                        <a:pos x="T2" y="T3"/>
                      </a:cxn>
                      <a:cxn ang="T20">
                        <a:pos x="T4" y="T5"/>
                      </a:cxn>
                      <a:cxn ang="T21">
                        <a:pos x="T6" y="T7"/>
                      </a:cxn>
                      <a:cxn ang="T22">
                        <a:pos x="T8" y="T9"/>
                      </a:cxn>
                      <a:cxn ang="T23">
                        <a:pos x="T10" y="T11"/>
                      </a:cxn>
                      <a:cxn ang="T24">
                        <a:pos x="T12" y="T13"/>
                      </a:cxn>
                      <a:cxn ang="T25">
                        <a:pos x="T14" y="T15"/>
                      </a:cxn>
                      <a:cxn ang="T26">
                        <a:pos x="T16" y="T17"/>
                      </a:cxn>
                    </a:cxnLst>
                    <a:rect l="T27" t="T28" r="T29" b="T30"/>
                    <a:pathLst>
                      <a:path w="223" h="928">
                        <a:moveTo>
                          <a:pt x="223" y="817"/>
                        </a:moveTo>
                        <a:cubicBezTo>
                          <a:pt x="223" y="878"/>
                          <a:pt x="173" y="928"/>
                          <a:pt x="112" y="928"/>
                        </a:cubicBezTo>
                        <a:cubicBezTo>
                          <a:pt x="112" y="928"/>
                          <a:pt x="112" y="928"/>
                          <a:pt x="112" y="928"/>
                        </a:cubicBezTo>
                        <a:cubicBezTo>
                          <a:pt x="50" y="928"/>
                          <a:pt x="0" y="878"/>
                          <a:pt x="0" y="817"/>
                        </a:cubicBezTo>
                        <a:cubicBezTo>
                          <a:pt x="0" y="111"/>
                          <a:pt x="0" y="111"/>
                          <a:pt x="0" y="111"/>
                        </a:cubicBezTo>
                        <a:cubicBezTo>
                          <a:pt x="0" y="50"/>
                          <a:pt x="50" y="0"/>
                          <a:pt x="112" y="0"/>
                        </a:cubicBezTo>
                        <a:cubicBezTo>
                          <a:pt x="112" y="0"/>
                          <a:pt x="112" y="0"/>
                          <a:pt x="112" y="0"/>
                        </a:cubicBezTo>
                        <a:cubicBezTo>
                          <a:pt x="173" y="0"/>
                          <a:pt x="223" y="50"/>
                          <a:pt x="223" y="111"/>
                        </a:cubicBezTo>
                        <a:lnTo>
                          <a:pt x="223" y="817"/>
                        </a:ln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D07E"/>
                      </a:gs>
                      <a:gs pos="100000">
                        <a:srgbClr val="68B442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1090724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b="1" kern="0" dirty="0">
                      <a:solidFill>
                        <a:sysClr val="windowText" lastClr="000000"/>
                      </a:solidFill>
                      <a:latin typeface="CiscoSansTT Light"/>
                      <a:ea typeface="+mn-ea"/>
                    </a:endParaRPr>
                  </a:p>
                </p:txBody>
              </p:sp>
              <p:sp>
                <p:nvSpPr>
                  <p:cNvPr id="114" name="Freeform 9"/>
                  <p:cNvSpPr>
                    <a:spLocks/>
                  </p:cNvSpPr>
                  <p:nvPr/>
                </p:nvSpPr>
                <p:spPr bwMode="auto">
                  <a:xfrm>
                    <a:off x="1261" y="756"/>
                    <a:ext cx="3234" cy="3176"/>
                  </a:xfrm>
                  <a:custGeom>
                    <a:avLst/>
                    <a:gdLst>
                      <a:gd name="T0" fmla="*/ 879 w 1368"/>
                      <a:gd name="T1" fmla="*/ 0 h 1340"/>
                      <a:gd name="T2" fmla="*/ 879 w 1368"/>
                      <a:gd name="T3" fmla="*/ 178 h 1340"/>
                      <a:gd name="T4" fmla="*/ 1200 w 1368"/>
                      <a:gd name="T5" fmla="*/ 656 h 1340"/>
                      <a:gd name="T6" fmla="*/ 684 w 1368"/>
                      <a:gd name="T7" fmla="*/ 1172 h 1340"/>
                      <a:gd name="T8" fmla="*/ 168 w 1368"/>
                      <a:gd name="T9" fmla="*/ 656 h 1340"/>
                      <a:gd name="T10" fmla="*/ 488 w 1368"/>
                      <a:gd name="T11" fmla="*/ 178 h 1340"/>
                      <a:gd name="T12" fmla="*/ 488 w 1368"/>
                      <a:gd name="T13" fmla="*/ 0 h 1340"/>
                      <a:gd name="T14" fmla="*/ 0 w 1368"/>
                      <a:gd name="T15" fmla="*/ 656 h 1340"/>
                      <a:gd name="T16" fmla="*/ 684 w 1368"/>
                      <a:gd name="T17" fmla="*/ 1340 h 1340"/>
                      <a:gd name="T18" fmla="*/ 1368 w 1368"/>
                      <a:gd name="T19" fmla="*/ 656 h 1340"/>
                      <a:gd name="T20" fmla="*/ 879 w 1368"/>
                      <a:gd name="T21" fmla="*/ 0 h 1340"/>
                      <a:gd name="T22" fmla="*/ 0 60000 65536"/>
                      <a:gd name="T23" fmla="*/ 0 60000 65536"/>
                      <a:gd name="T24" fmla="*/ 0 60000 65536"/>
                      <a:gd name="T25" fmla="*/ 0 60000 65536"/>
                      <a:gd name="T26" fmla="*/ 0 60000 65536"/>
                      <a:gd name="T27" fmla="*/ 0 60000 65536"/>
                      <a:gd name="T28" fmla="*/ 0 60000 65536"/>
                      <a:gd name="T29" fmla="*/ 0 60000 65536"/>
                      <a:gd name="T30" fmla="*/ 0 60000 65536"/>
                      <a:gd name="T31" fmla="*/ 0 60000 65536"/>
                      <a:gd name="T32" fmla="*/ 0 60000 65536"/>
                      <a:gd name="T33" fmla="*/ 0 w 1368"/>
                      <a:gd name="T34" fmla="*/ 0 h 1340"/>
                      <a:gd name="T35" fmla="*/ 1368 w 1368"/>
                      <a:gd name="T36" fmla="*/ 1340 h 1340"/>
                    </a:gdLst>
                    <a:ahLst/>
                    <a:cxnLst>
                      <a:cxn ang="T22">
                        <a:pos x="T0" y="T1"/>
                      </a:cxn>
                      <a:cxn ang="T23">
                        <a:pos x="T2" y="T3"/>
                      </a:cxn>
                      <a:cxn ang="T24">
                        <a:pos x="T4" y="T5"/>
                      </a:cxn>
                      <a:cxn ang="T25">
                        <a:pos x="T6" y="T7"/>
                      </a:cxn>
                      <a:cxn ang="T26">
                        <a:pos x="T8" y="T9"/>
                      </a:cxn>
                      <a:cxn ang="T27">
                        <a:pos x="T10" y="T11"/>
                      </a:cxn>
                      <a:cxn ang="T28">
                        <a:pos x="T12" y="T13"/>
                      </a:cxn>
                      <a:cxn ang="T29">
                        <a:pos x="T14" y="T15"/>
                      </a:cxn>
                      <a:cxn ang="T30">
                        <a:pos x="T16" y="T17"/>
                      </a:cxn>
                      <a:cxn ang="T31">
                        <a:pos x="T18" y="T19"/>
                      </a:cxn>
                      <a:cxn ang="T32">
                        <a:pos x="T20" y="T21"/>
                      </a:cxn>
                    </a:cxnLst>
                    <a:rect l="T33" t="T34" r="T35" b="T36"/>
                    <a:pathLst>
                      <a:path w="1368" h="1340">
                        <a:moveTo>
                          <a:pt x="879" y="0"/>
                        </a:moveTo>
                        <a:cubicBezTo>
                          <a:pt x="879" y="178"/>
                          <a:pt x="879" y="178"/>
                          <a:pt x="879" y="178"/>
                        </a:cubicBezTo>
                        <a:cubicBezTo>
                          <a:pt x="1067" y="255"/>
                          <a:pt x="1200" y="440"/>
                          <a:pt x="1200" y="656"/>
                        </a:cubicBezTo>
                        <a:cubicBezTo>
                          <a:pt x="1200" y="941"/>
                          <a:pt x="969" y="1172"/>
                          <a:pt x="684" y="1172"/>
                        </a:cubicBezTo>
                        <a:cubicBezTo>
                          <a:pt x="399" y="1172"/>
                          <a:pt x="168" y="941"/>
                          <a:pt x="168" y="656"/>
                        </a:cubicBezTo>
                        <a:cubicBezTo>
                          <a:pt x="168" y="440"/>
                          <a:pt x="300" y="255"/>
                          <a:pt x="488" y="178"/>
                        </a:cubicBezTo>
                        <a:cubicBezTo>
                          <a:pt x="488" y="0"/>
                          <a:pt x="488" y="0"/>
                          <a:pt x="488" y="0"/>
                        </a:cubicBezTo>
                        <a:cubicBezTo>
                          <a:pt x="206" y="84"/>
                          <a:pt x="0" y="346"/>
                          <a:pt x="0" y="656"/>
                        </a:cubicBezTo>
                        <a:cubicBezTo>
                          <a:pt x="0" y="1034"/>
                          <a:pt x="306" y="1340"/>
                          <a:pt x="684" y="1340"/>
                        </a:cubicBezTo>
                        <a:cubicBezTo>
                          <a:pt x="1061" y="1340"/>
                          <a:pt x="1368" y="1034"/>
                          <a:pt x="1368" y="656"/>
                        </a:cubicBezTo>
                        <a:cubicBezTo>
                          <a:pt x="1368" y="346"/>
                          <a:pt x="1162" y="84"/>
                          <a:pt x="879" y="0"/>
                        </a:cubicBezTo>
                        <a:close/>
                      </a:path>
                    </a:pathLst>
                  </a:custGeom>
                  <a:gradFill rotWithShape="1">
                    <a:gsLst>
                      <a:gs pos="0">
                        <a:srgbClr val="99D07E"/>
                      </a:gs>
                      <a:gs pos="100000">
                        <a:srgbClr val="5EA23C"/>
                      </a:gs>
                    </a:gsLst>
                    <a:lin ang="5400000" scaled="1"/>
                  </a:gradFill>
                  <a:ln w="9525" cap="flat" cmpd="sng">
                    <a:noFill/>
                    <a:prstDash val="solid"/>
                    <a:round/>
                    <a:headEnd/>
                    <a:tailEnd/>
                  </a:ln>
                </p:spPr>
                <p:txBody>
                  <a:bodyPr vert="eaVert" wrap="none" anchor="ctr"/>
                  <a:lstStyle/>
                  <a:p>
                    <a:pPr defTabSz="1090724" fontAlgn="auto">
                      <a:spcBef>
                        <a:spcPts val="0"/>
                      </a:spcBef>
                      <a:spcAft>
                        <a:spcPts val="0"/>
                      </a:spcAft>
                      <a:defRPr/>
                    </a:pPr>
                    <a:endParaRPr lang="en-US" sz="2000" b="1" kern="0" dirty="0">
                      <a:solidFill>
                        <a:sysClr val="windowText" lastClr="000000"/>
                      </a:solidFill>
                      <a:latin typeface="CiscoSansTT Light"/>
                      <a:ea typeface="+mn-ea"/>
                    </a:endParaRPr>
                  </a:p>
                </p:txBody>
              </p:sp>
            </p:grpSp>
            <p:sp>
              <p:nvSpPr>
                <p:cNvPr id="93" name="Oval 92"/>
                <p:cNvSpPr>
                  <a:spLocks noChangeArrowheads="1"/>
                </p:cNvSpPr>
                <p:nvPr/>
              </p:nvSpPr>
              <p:spPr bwMode="auto">
                <a:xfrm>
                  <a:off x="2515" y="111"/>
                  <a:ext cx="756" cy="3254"/>
                </a:xfrm>
                <a:prstGeom prst="ellipse">
                  <a:avLst/>
                </a:prstGeom>
                <a:gradFill rotWithShape="1">
                  <a:gsLst>
                    <a:gs pos="0">
                      <a:srgbClr val="FFFFFF">
                        <a:alpha val="59000"/>
                      </a:srgbClr>
                    </a:gs>
                    <a:gs pos="100000">
                      <a:srgbClr val="FFFFFF">
                        <a:gamma/>
                        <a:tint val="84706"/>
                        <a:invGamma/>
                        <a:alpha val="0"/>
                      </a:srgbClr>
                    </a:gs>
                  </a:gsLst>
                  <a:path path="shape">
                    <a:fillToRect l="50000" t="50000" r="50000" b="50000"/>
                  </a:path>
                </a:gradFill>
                <a:ln w="9525" algn="ctr">
                  <a:noFill/>
                  <a:round/>
                  <a:headEnd/>
                  <a:tailEnd/>
                </a:ln>
                <a:effectLst/>
              </p:spPr>
              <p:txBody>
                <a:bodyPr lIns="82124" tIns="41061" rIns="82124" bIns="41061" anchor="ctr">
                  <a:spAutoFit/>
                </a:bodyPr>
                <a:lstStyle/>
                <a:p>
                  <a:pPr defTabSz="1090724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endParaRPr lang="en-US" sz="2000" b="1" kern="0" dirty="0">
                    <a:solidFill>
                      <a:sysClr val="windowText" lastClr="000000"/>
                    </a:solidFill>
                    <a:latin typeface="CiscoSansTT Light"/>
                    <a:ea typeface="+mn-ea"/>
                  </a:endParaRPr>
                </a:p>
              </p:txBody>
            </p:sp>
          </p:grpSp>
        </p:grpSp>
      </p:grpSp>
    </p:spTree>
    <p:extLst>
      <p:ext uri="{BB962C8B-B14F-4D97-AF65-F5344CB8AC3E}">
        <p14:creationId xmlns:p14="http://schemas.microsoft.com/office/powerpoint/2010/main" val="375311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7363" y="129989"/>
            <a:ext cx="11437937" cy="838200"/>
          </a:xfrm>
        </p:spPr>
        <p:txBody>
          <a:bodyPr/>
          <a:lstStyle/>
          <a:p>
            <a:r>
              <a:rPr lang="en-AU" dirty="0" smtClean="0"/>
              <a:t>(5) Single Pane of Glass</a:t>
            </a:r>
            <a:endParaRPr lang="en-A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6800" y="1170317"/>
            <a:ext cx="10137775" cy="5322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433459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6623" y="0"/>
            <a:ext cx="11437937" cy="838200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899" tIns="60949" rIns="121899" bIns="60949" numCol="1" anchor="ctr" anchorCtr="0" compatLnSpc="1">
            <a:prstTxWarp prst="textNoShape">
              <a:avLst/>
            </a:prstTxWarp>
          </a:bodyPr>
          <a:lstStyle/>
          <a:p>
            <a:r>
              <a:rPr lang="en-AU" sz="2800" dirty="0" smtClean="0"/>
              <a:t>(6) Open Architecture</a:t>
            </a:r>
            <a:br>
              <a:rPr lang="en-AU" sz="2800" dirty="0" smtClean="0"/>
            </a:br>
            <a:r>
              <a:rPr lang="en-AU" sz="2800" dirty="0" smtClean="0"/>
              <a:t>Interface Options</a:t>
            </a:r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2277315" y="1128625"/>
            <a:ext cx="9592805" cy="430924"/>
          </a:xfrm>
          <a:prstGeom prst="roundRect">
            <a:avLst>
              <a:gd name="adj" fmla="val 6422"/>
            </a:avLst>
          </a:prstGeom>
          <a:solidFill>
            <a:srgbClr val="C00000">
              <a:alpha val="80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9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rPr>
              <a:t>Application Frameworks, Management Systems, Controllers, ...</a:t>
            </a:r>
          </a:p>
        </p:txBody>
      </p:sp>
      <p:sp>
        <p:nvSpPr>
          <p:cNvPr id="5" name="Rounded Rectangle 4"/>
          <p:cNvSpPr>
            <a:spLocks noChangeAspect="1"/>
          </p:cNvSpPr>
          <p:nvPr/>
        </p:nvSpPr>
        <p:spPr>
          <a:xfrm>
            <a:off x="318719" y="5422202"/>
            <a:ext cx="11476119" cy="890341"/>
          </a:xfrm>
          <a:prstGeom prst="roundRect">
            <a:avLst>
              <a:gd name="adj" fmla="val 4680"/>
            </a:avLst>
          </a:prstGeom>
          <a:solidFill>
            <a:srgbClr val="0096D6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6" name="Rounded Rectangle 5"/>
          <p:cNvSpPr>
            <a:spLocks noChangeAspect="1"/>
          </p:cNvSpPr>
          <p:nvPr/>
        </p:nvSpPr>
        <p:spPr>
          <a:xfrm>
            <a:off x="318719" y="4775072"/>
            <a:ext cx="11476119" cy="323665"/>
          </a:xfrm>
          <a:prstGeom prst="roundRect">
            <a:avLst>
              <a:gd name="adj" fmla="val 4680"/>
            </a:avLst>
          </a:prstGeom>
          <a:solidFill>
            <a:srgbClr val="0096D6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7" name="Rounded Rectangle 6"/>
          <p:cNvSpPr>
            <a:spLocks noChangeAspect="1"/>
          </p:cNvSpPr>
          <p:nvPr/>
        </p:nvSpPr>
        <p:spPr>
          <a:xfrm>
            <a:off x="318719" y="4380794"/>
            <a:ext cx="11476119" cy="323665"/>
          </a:xfrm>
          <a:prstGeom prst="roundRect">
            <a:avLst>
              <a:gd name="adj" fmla="val 4680"/>
            </a:avLst>
          </a:prstGeom>
          <a:solidFill>
            <a:srgbClr val="0096D6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8" name="Rounded Rectangle 7"/>
          <p:cNvSpPr>
            <a:spLocks noChangeAspect="1"/>
          </p:cNvSpPr>
          <p:nvPr/>
        </p:nvSpPr>
        <p:spPr>
          <a:xfrm>
            <a:off x="318719" y="3975993"/>
            <a:ext cx="11476119" cy="323665"/>
          </a:xfrm>
          <a:prstGeom prst="roundRect">
            <a:avLst>
              <a:gd name="adj" fmla="val 4680"/>
            </a:avLst>
          </a:prstGeom>
          <a:solidFill>
            <a:srgbClr val="0096D6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9" name="Rounded Rectangle 8"/>
          <p:cNvSpPr>
            <a:spLocks noChangeAspect="1"/>
          </p:cNvSpPr>
          <p:nvPr/>
        </p:nvSpPr>
        <p:spPr>
          <a:xfrm>
            <a:off x="318719" y="3566257"/>
            <a:ext cx="11476119" cy="323665"/>
          </a:xfrm>
          <a:prstGeom prst="roundRect">
            <a:avLst>
              <a:gd name="adj" fmla="val 4680"/>
            </a:avLst>
          </a:prstGeom>
          <a:solidFill>
            <a:srgbClr val="0096D6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0" name="Rounded Rectangle 9"/>
          <p:cNvSpPr>
            <a:spLocks noChangeAspect="1"/>
          </p:cNvSpPr>
          <p:nvPr/>
        </p:nvSpPr>
        <p:spPr>
          <a:xfrm>
            <a:off x="318719" y="3161465"/>
            <a:ext cx="11476119" cy="323665"/>
          </a:xfrm>
          <a:prstGeom prst="roundRect">
            <a:avLst>
              <a:gd name="adj" fmla="val 4680"/>
            </a:avLst>
          </a:prstGeom>
          <a:solidFill>
            <a:srgbClr val="0096D6">
              <a:alpha val="10000"/>
            </a:srgbClr>
          </a:solidFill>
          <a:ln>
            <a:noFill/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endParaRPr lang="en-US" dirty="0">
              <a:solidFill>
                <a:srgbClr val="FFFFFF"/>
              </a:solidFill>
              <a:latin typeface="Calibri"/>
              <a:cs typeface="Calibri"/>
            </a:endParaRPr>
          </a:p>
        </p:txBody>
      </p:sp>
      <p:sp>
        <p:nvSpPr>
          <p:cNvPr id="11" name="Rounded Rectangle 10"/>
          <p:cNvSpPr>
            <a:spLocks noChangeAspect="1"/>
          </p:cNvSpPr>
          <p:nvPr/>
        </p:nvSpPr>
        <p:spPr>
          <a:xfrm>
            <a:off x="318707" y="4775072"/>
            <a:ext cx="1890026" cy="323665"/>
          </a:xfrm>
          <a:prstGeom prst="roundRect">
            <a:avLst>
              <a:gd name="adj" fmla="val 4680"/>
            </a:avLst>
          </a:prstGeom>
          <a:solidFill>
            <a:schemeClr val="accent1">
              <a:alpha val="3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r>
              <a:rPr lang="en-US" sz="1900" dirty="0">
                <a:solidFill>
                  <a:schemeClr val="tx1"/>
                </a:solidFill>
                <a:latin typeface="Calibri"/>
                <a:cs typeface="Calibri"/>
              </a:rPr>
              <a:t>Forwarding</a:t>
            </a:r>
          </a:p>
        </p:txBody>
      </p:sp>
      <p:sp>
        <p:nvSpPr>
          <p:cNvPr id="12" name="Rounded Rectangle 11"/>
          <p:cNvSpPr>
            <a:spLocks noChangeAspect="1"/>
          </p:cNvSpPr>
          <p:nvPr/>
        </p:nvSpPr>
        <p:spPr>
          <a:xfrm>
            <a:off x="318707" y="4380794"/>
            <a:ext cx="1890026" cy="323665"/>
          </a:xfrm>
          <a:prstGeom prst="roundRect">
            <a:avLst>
              <a:gd name="adj" fmla="val 4680"/>
            </a:avLst>
          </a:prstGeom>
          <a:solidFill>
            <a:schemeClr val="accent1">
              <a:alpha val="4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r>
              <a:rPr lang="en-US" sz="1900" dirty="0">
                <a:solidFill>
                  <a:schemeClr val="tx1"/>
                </a:solidFill>
                <a:latin typeface="Calibri"/>
                <a:cs typeface="Calibri"/>
              </a:rPr>
              <a:t>Control</a:t>
            </a:r>
          </a:p>
        </p:txBody>
      </p:sp>
      <p:sp>
        <p:nvSpPr>
          <p:cNvPr id="13" name="Rounded Rectangle 12"/>
          <p:cNvSpPr>
            <a:spLocks noChangeAspect="1"/>
          </p:cNvSpPr>
          <p:nvPr/>
        </p:nvSpPr>
        <p:spPr>
          <a:xfrm>
            <a:off x="318707" y="3975993"/>
            <a:ext cx="1890026" cy="323665"/>
          </a:xfrm>
          <a:prstGeom prst="roundRect">
            <a:avLst>
              <a:gd name="adj" fmla="val 4680"/>
            </a:avLst>
          </a:prstGeom>
          <a:solidFill>
            <a:schemeClr val="accent6">
              <a:lumMod val="60000"/>
              <a:lumOff val="40000"/>
              <a:alpha val="3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0" tIns="60887" rIns="0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r>
              <a:rPr lang="en-US" sz="1900" dirty="0">
                <a:solidFill>
                  <a:schemeClr val="tx1"/>
                </a:solidFill>
                <a:latin typeface="Calibri"/>
                <a:cs typeface="Calibri"/>
              </a:rPr>
              <a:t>Network Services</a:t>
            </a:r>
          </a:p>
        </p:txBody>
      </p:sp>
      <p:sp>
        <p:nvSpPr>
          <p:cNvPr id="14" name="Rounded Rectangle 13"/>
          <p:cNvSpPr>
            <a:spLocks noChangeAspect="1"/>
          </p:cNvSpPr>
          <p:nvPr/>
        </p:nvSpPr>
        <p:spPr>
          <a:xfrm>
            <a:off x="318707" y="3566257"/>
            <a:ext cx="1890026" cy="323665"/>
          </a:xfrm>
          <a:prstGeom prst="roundRect">
            <a:avLst>
              <a:gd name="adj" fmla="val 4680"/>
            </a:avLst>
          </a:prstGeom>
          <a:solidFill>
            <a:schemeClr val="accent6">
              <a:lumMod val="60000"/>
              <a:lumOff val="40000"/>
              <a:alpha val="4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r>
              <a:rPr lang="en-US" sz="1900" dirty="0">
                <a:solidFill>
                  <a:schemeClr val="tx1"/>
                </a:solidFill>
                <a:latin typeface="Calibri"/>
                <a:cs typeface="Calibri"/>
              </a:rPr>
              <a:t>Orchestration</a:t>
            </a:r>
          </a:p>
        </p:txBody>
      </p:sp>
      <p:sp>
        <p:nvSpPr>
          <p:cNvPr id="15" name="Rounded Rectangle 14"/>
          <p:cNvSpPr>
            <a:spLocks noChangeAspect="1"/>
          </p:cNvSpPr>
          <p:nvPr/>
        </p:nvSpPr>
        <p:spPr>
          <a:xfrm>
            <a:off x="318707" y="3161465"/>
            <a:ext cx="1890026" cy="323665"/>
          </a:xfrm>
          <a:prstGeom prst="roundRect">
            <a:avLst>
              <a:gd name="adj" fmla="val 4680"/>
            </a:avLst>
          </a:prstGeom>
          <a:solidFill>
            <a:srgbClr val="2E479C">
              <a:alpha val="60000"/>
            </a:srgb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lIns="121772" tIns="60887" rIns="121772" bIns="60887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217743"/>
            <a:r>
              <a:rPr lang="en-US" sz="1900" dirty="0">
                <a:solidFill>
                  <a:schemeClr val="tx1"/>
                </a:solidFill>
                <a:latin typeface="Calibri"/>
                <a:cs typeface="Calibri"/>
              </a:rPr>
              <a:t>Management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1486977" y="1559546"/>
            <a:ext cx="293500" cy="508533"/>
          </a:xfrm>
          <a:prstGeom prst="roundRect">
            <a:avLst>
              <a:gd name="adj" fmla="val 6422"/>
            </a:avLst>
          </a:prstGeom>
          <a:solidFill>
            <a:srgbClr val="C00000">
              <a:alpha val="60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1501323" y="1864359"/>
            <a:ext cx="293500" cy="212031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25" rIns="0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501323" y="3148796"/>
            <a:ext cx="293500" cy="348976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25" rIns="0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…</a:t>
            </a:r>
          </a:p>
        </p:txBody>
      </p:sp>
      <p:cxnSp>
        <p:nvCxnSpPr>
          <p:cNvPr id="19" name="Straight Arrow Connector 18"/>
          <p:cNvCxnSpPr>
            <a:stCxn id="32" idx="2"/>
            <a:endCxn id="39" idx="0"/>
          </p:cNvCxnSpPr>
          <p:nvPr/>
        </p:nvCxnSpPr>
        <p:spPr>
          <a:xfrm>
            <a:off x="8990867" y="2076379"/>
            <a:ext cx="5785" cy="150887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0" name="Group 19"/>
          <p:cNvGrpSpPr/>
          <p:nvPr/>
        </p:nvGrpSpPr>
        <p:grpSpPr>
          <a:xfrm>
            <a:off x="8710706" y="2325227"/>
            <a:ext cx="634060" cy="615336"/>
            <a:chOff x="3906781" y="4468326"/>
            <a:chExt cx="1066330" cy="1034835"/>
          </a:xfrm>
        </p:grpSpPr>
        <p:grpSp>
          <p:nvGrpSpPr>
            <p:cNvPr id="115" name="Group 114"/>
            <p:cNvGrpSpPr/>
            <p:nvPr/>
          </p:nvGrpSpPr>
          <p:grpSpPr>
            <a:xfrm>
              <a:off x="3906781" y="4468326"/>
              <a:ext cx="1066330" cy="1034835"/>
              <a:chOff x="594291" y="333684"/>
              <a:chExt cx="660894" cy="776055"/>
            </a:xfrm>
          </p:grpSpPr>
          <p:sp>
            <p:nvSpPr>
              <p:cNvPr id="117" name="Oval 116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18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19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16" name="Picture 115"/>
            <p:cNvPicPr>
              <a:picLocks noChangeAspect="1"/>
            </p:cNvPicPr>
            <p:nvPr/>
          </p:nvPicPr>
          <p:blipFill>
            <a:blip r:embed="rId3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1392" y="4764945"/>
              <a:ext cx="507569" cy="4458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" name="Group 20"/>
          <p:cNvGrpSpPr/>
          <p:nvPr/>
        </p:nvGrpSpPr>
        <p:grpSpPr>
          <a:xfrm>
            <a:off x="6643009" y="1535024"/>
            <a:ext cx="916159" cy="3689981"/>
            <a:chOff x="3546989" y="1237352"/>
            <a:chExt cx="607913" cy="2767486"/>
          </a:xfrm>
        </p:grpSpPr>
        <p:sp>
          <p:nvSpPr>
            <p:cNvPr id="110" name="Rounded Rectangle 109"/>
            <p:cNvSpPr/>
            <p:nvPr/>
          </p:nvSpPr>
          <p:spPr>
            <a:xfrm>
              <a:off x="3546991" y="1237352"/>
              <a:ext cx="607911" cy="381400"/>
            </a:xfrm>
            <a:prstGeom prst="roundRect">
              <a:avLst>
                <a:gd name="adj" fmla="val 6422"/>
              </a:avLst>
            </a:prstGeom>
            <a:solidFill>
              <a:srgbClr val="C00000">
                <a:alpha val="60000"/>
              </a:srgb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111" name="Rounded Rectangle 110"/>
            <p:cNvSpPr/>
            <p:nvPr/>
          </p:nvSpPr>
          <p:spPr>
            <a:xfrm>
              <a:off x="3546991" y="1465953"/>
              <a:ext cx="607911" cy="159023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lin ang="54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OpenFlow</a:t>
              </a:r>
              <a:endPara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  <p:cxnSp>
          <p:nvCxnSpPr>
            <p:cNvPr id="112" name="Straight Arrow Connector 111"/>
            <p:cNvCxnSpPr>
              <a:stCxn id="111" idx="2"/>
              <a:endCxn id="114" idx="0"/>
            </p:cNvCxnSpPr>
            <p:nvPr/>
          </p:nvCxnSpPr>
          <p:spPr>
            <a:xfrm>
              <a:off x="3850946" y="1624976"/>
              <a:ext cx="0" cy="2045530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113" name="Rectangle 112"/>
            <p:cNvSpPr/>
            <p:nvPr/>
          </p:nvSpPr>
          <p:spPr>
            <a:xfrm>
              <a:off x="3546989" y="3670505"/>
              <a:ext cx="607911" cy="334333"/>
            </a:xfrm>
            <a:prstGeom prst="rect">
              <a:avLst/>
            </a:prstGeom>
            <a:gradFill>
              <a:gsLst>
                <a:gs pos="0">
                  <a:schemeClr val="tx1">
                    <a:alpha val="30000"/>
                  </a:schemeClr>
                </a:gs>
                <a:gs pos="100000">
                  <a:schemeClr val="tx2">
                    <a:lumMod val="75000"/>
                    <a:alpha val="3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14" name="Rounded Rectangle 113"/>
            <p:cNvSpPr/>
            <p:nvPr/>
          </p:nvSpPr>
          <p:spPr>
            <a:xfrm>
              <a:off x="3546991" y="3670506"/>
              <a:ext cx="607911" cy="265270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lin ang="54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OpenFlow</a:t>
              </a:r>
              <a:endPara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6759308" y="2303365"/>
            <a:ext cx="757135" cy="654059"/>
            <a:chOff x="8067238" y="1460777"/>
            <a:chExt cx="1000345" cy="864158"/>
          </a:xfrm>
        </p:grpSpPr>
        <p:grpSp>
          <p:nvGrpSpPr>
            <p:cNvPr id="105" name="Group 104"/>
            <p:cNvGrpSpPr/>
            <p:nvPr/>
          </p:nvGrpSpPr>
          <p:grpSpPr>
            <a:xfrm>
              <a:off x="8067238" y="1460777"/>
              <a:ext cx="890458" cy="864158"/>
              <a:chOff x="594291" y="333684"/>
              <a:chExt cx="660894" cy="776055"/>
            </a:xfrm>
          </p:grpSpPr>
          <p:sp>
            <p:nvSpPr>
              <p:cNvPr id="107" name="Oval 106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8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9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06" name="Picture 105" descr="https://www.opennetworking.org/templates/onf-home/images/log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84019" y="1659843"/>
              <a:ext cx="883564" cy="476200"/>
            </a:xfrm>
            <a:prstGeom prst="rect">
              <a:avLst/>
            </a:prstGeom>
            <a:noFill/>
          </p:spPr>
        </p:pic>
      </p:grpSp>
      <p:cxnSp>
        <p:nvCxnSpPr>
          <p:cNvPr id="23" name="Straight Arrow Connector 22"/>
          <p:cNvCxnSpPr>
            <a:stCxn id="35" idx="2"/>
            <a:endCxn id="38" idx="0"/>
          </p:cNvCxnSpPr>
          <p:nvPr/>
        </p:nvCxnSpPr>
        <p:spPr>
          <a:xfrm flipH="1">
            <a:off x="9968589" y="2076379"/>
            <a:ext cx="5" cy="110408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4" name="Group 23"/>
          <p:cNvGrpSpPr/>
          <p:nvPr/>
        </p:nvGrpSpPr>
        <p:grpSpPr>
          <a:xfrm>
            <a:off x="9649487" y="2292132"/>
            <a:ext cx="664032" cy="644417"/>
            <a:chOff x="6651618" y="662996"/>
            <a:chExt cx="1427375" cy="1385217"/>
          </a:xfrm>
        </p:grpSpPr>
        <p:grpSp>
          <p:nvGrpSpPr>
            <p:cNvPr id="100" name="Group 99"/>
            <p:cNvGrpSpPr/>
            <p:nvPr/>
          </p:nvGrpSpPr>
          <p:grpSpPr>
            <a:xfrm>
              <a:off x="6651618" y="662996"/>
              <a:ext cx="1427375" cy="1385217"/>
              <a:chOff x="594291" y="333684"/>
              <a:chExt cx="660894" cy="776055"/>
            </a:xfrm>
          </p:grpSpPr>
          <p:sp>
            <p:nvSpPr>
              <p:cNvPr id="102" name="Oval 101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03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104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101" name="Picture 100" descr="https://encrypted-tbn0.gstatic.com/images?q=tbn:ANd9GcSVElOYK07ZFvAJ6XF5qeIHoUKkUMLvSpwm7jTwN13pyDPfDMgS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34904" y="906577"/>
              <a:ext cx="666884" cy="90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25" name="Straight Arrow Connector 24"/>
          <p:cNvCxnSpPr>
            <a:stCxn id="42" idx="2"/>
            <a:endCxn id="40" idx="0"/>
          </p:cNvCxnSpPr>
          <p:nvPr/>
        </p:nvCxnSpPr>
        <p:spPr>
          <a:xfrm>
            <a:off x="10940752" y="2076389"/>
            <a:ext cx="52372" cy="1899603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93" idx="2"/>
          </p:cNvCxnSpPr>
          <p:nvPr/>
        </p:nvCxnSpPr>
        <p:spPr>
          <a:xfrm>
            <a:off x="2836023" y="2068084"/>
            <a:ext cx="0" cy="336708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27" name="Group 26"/>
          <p:cNvGrpSpPr/>
          <p:nvPr/>
        </p:nvGrpSpPr>
        <p:grpSpPr>
          <a:xfrm>
            <a:off x="2499331" y="2316793"/>
            <a:ext cx="649449" cy="630268"/>
            <a:chOff x="3680307" y="2638298"/>
            <a:chExt cx="366509" cy="355684"/>
          </a:xfrm>
        </p:grpSpPr>
        <p:grpSp>
          <p:nvGrpSpPr>
            <p:cNvPr id="95" name="Group 94"/>
            <p:cNvGrpSpPr/>
            <p:nvPr/>
          </p:nvGrpSpPr>
          <p:grpSpPr>
            <a:xfrm>
              <a:off x="3680307" y="2638298"/>
              <a:ext cx="366509" cy="355684"/>
              <a:chOff x="594291" y="333684"/>
              <a:chExt cx="660894" cy="776055"/>
            </a:xfrm>
          </p:grpSpPr>
          <p:sp>
            <p:nvSpPr>
              <p:cNvPr id="97" name="Oval 96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8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9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96" name="Picture 95" descr="https://encrypted-tbn1.gstatic.com/images?q=tbn:ANd9GcR5TyZeEiZyCIJSFHNQIxFeShLyJft1cxBOHFmuf1LtKwI_FGPgjw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7895" y="2747623"/>
              <a:ext cx="212407" cy="12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" name="Rounded Rectangle 27"/>
          <p:cNvSpPr/>
          <p:nvPr/>
        </p:nvSpPr>
        <p:spPr>
          <a:xfrm>
            <a:off x="2277313" y="5859735"/>
            <a:ext cx="9478987" cy="348595"/>
          </a:xfrm>
          <a:prstGeom prst="roundRect">
            <a:avLst/>
          </a:prstGeom>
          <a:solidFill>
            <a:srgbClr val="002060"/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Operating Systems – IOS / NX-OS / IOS-XR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277318" y="5462636"/>
            <a:ext cx="8221466" cy="377121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lIns="91400" tIns="45701" rIns="91400" bIns="45701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API </a:t>
            </a:r>
            <a:r>
              <a:rPr lang="en-US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and Data </a:t>
            </a:r>
            <a:r>
              <a:rPr lang="en-US" dirty="0" smtClean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cs typeface="Calibri" pitchFamily="34" charset="0"/>
              </a:rPr>
              <a:t>Models</a:t>
            </a:r>
            <a:endParaRPr lang="en-US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10566293" y="4173228"/>
            <a:ext cx="911517" cy="1651672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lumMod val="75000"/>
                  <a:alpha val="3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548120" y="1559547"/>
            <a:ext cx="911517" cy="508533"/>
          </a:xfrm>
          <a:prstGeom prst="roundRect">
            <a:avLst>
              <a:gd name="adj" fmla="val 6422"/>
            </a:avLst>
          </a:prstGeom>
          <a:solidFill>
            <a:srgbClr val="C00000">
              <a:alpha val="60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535109" y="1864350"/>
            <a:ext cx="911517" cy="212029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25" rIns="0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 err="1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OpenStack</a:t>
            </a:r>
            <a:endParaRPr lang="en-US" sz="150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8554337" y="3570401"/>
            <a:ext cx="911517" cy="1654592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lumMod val="75000"/>
                  <a:alpha val="3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34" name="Rounded Rectangle 33"/>
          <p:cNvSpPr/>
          <p:nvPr/>
        </p:nvSpPr>
        <p:spPr>
          <a:xfrm>
            <a:off x="9511436" y="1559547"/>
            <a:ext cx="911519" cy="508533"/>
          </a:xfrm>
          <a:prstGeom prst="roundRect">
            <a:avLst>
              <a:gd name="adj" fmla="val 6422"/>
            </a:avLst>
          </a:prstGeom>
          <a:solidFill>
            <a:srgbClr val="C00000">
              <a:alpha val="60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9512835" y="1864350"/>
            <a:ext cx="911519" cy="212029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25" rIns="0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Puppet</a:t>
            </a:r>
          </a:p>
        </p:txBody>
      </p:sp>
      <p:sp>
        <p:nvSpPr>
          <p:cNvPr id="36" name="Rectangle 35"/>
          <p:cNvSpPr/>
          <p:nvPr/>
        </p:nvSpPr>
        <p:spPr>
          <a:xfrm>
            <a:off x="9525371" y="3165621"/>
            <a:ext cx="898971" cy="2059385"/>
          </a:xfrm>
          <a:prstGeom prst="rect">
            <a:avLst/>
          </a:prstGeom>
          <a:gradFill>
            <a:gsLst>
              <a:gs pos="0">
                <a:schemeClr val="tx1">
                  <a:alpha val="30000"/>
                </a:schemeClr>
              </a:gs>
              <a:gs pos="100000">
                <a:schemeClr val="tx2">
                  <a:lumMod val="75000"/>
                  <a:alpha val="30000"/>
                </a:schemeClr>
              </a:gs>
            </a:gsLst>
            <a:lin ang="5400000" scaled="0"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dirty="0">
              <a:solidFill>
                <a:srgbClr val="FFFFFF"/>
              </a:solidFill>
              <a:latin typeface="Arial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2277316" y="1559550"/>
            <a:ext cx="1117413" cy="516829"/>
            <a:chOff x="2570540" y="1408153"/>
            <a:chExt cx="655773" cy="3876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93" name="Rounded Rectangle 92"/>
            <p:cNvSpPr/>
            <p:nvPr/>
          </p:nvSpPr>
          <p:spPr>
            <a:xfrm>
              <a:off x="2570540" y="1408153"/>
              <a:ext cx="655773" cy="381400"/>
            </a:xfrm>
            <a:prstGeom prst="roundRect">
              <a:avLst>
                <a:gd name="adj" fmla="val 6422"/>
              </a:avLst>
            </a:prstGeom>
            <a:solidFill>
              <a:srgbClr val="C00000">
                <a:alpha val="60000"/>
              </a:srgb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94" name="Rounded Rectangle 93"/>
            <p:cNvSpPr/>
            <p:nvPr/>
          </p:nvSpPr>
          <p:spPr>
            <a:xfrm>
              <a:off x="2570541" y="1636752"/>
              <a:ext cx="655772" cy="159023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>
                    <a:lumMod val="75000"/>
                  </a:schemeClr>
                </a:gs>
              </a:gsLst>
              <a:lin ang="48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C/Java</a:t>
              </a:r>
            </a:p>
          </p:txBody>
        </p:sp>
      </p:grpSp>
      <p:sp>
        <p:nvSpPr>
          <p:cNvPr id="38" name="Rounded Rectangle 37"/>
          <p:cNvSpPr/>
          <p:nvPr/>
        </p:nvSpPr>
        <p:spPr>
          <a:xfrm>
            <a:off x="9512830" y="3180461"/>
            <a:ext cx="911517" cy="348976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Puppet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8540894" y="3585251"/>
            <a:ext cx="911517" cy="348976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Neutron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10462076" y="3975992"/>
            <a:ext cx="1062095" cy="314451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t"/>
          <a:lstStyle/>
          <a:p>
            <a:pPr algn="ctr" defTabSz="1087947"/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“Protocols”</a:t>
            </a:r>
            <a:b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</a:br>
            <a:r>
              <a:rPr lang="en-US" sz="1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BGP, PCEP,...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10483489" y="1559547"/>
            <a:ext cx="911517" cy="508533"/>
          </a:xfrm>
          <a:prstGeom prst="roundRect">
            <a:avLst>
              <a:gd name="adj" fmla="val 6422"/>
            </a:avLst>
          </a:prstGeom>
          <a:solidFill>
            <a:srgbClr val="C00000">
              <a:alpha val="60000"/>
            </a:srgbClr>
          </a:soli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1" tIns="60925" rIns="121851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endParaRPr lang="en-US" sz="20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10484993" y="1864359"/>
            <a:ext cx="911517" cy="212031"/>
          </a:xfrm>
          <a:prstGeom prst="roundRect">
            <a:avLst/>
          </a:prstGeom>
          <a:gradFill flip="none" rotWithShape="1">
            <a:gsLst>
              <a:gs pos="0">
                <a:schemeClr val="tx1"/>
              </a:gs>
              <a:gs pos="100000">
                <a:schemeClr val="tx1">
                  <a:lumMod val="50000"/>
                </a:schemeClr>
              </a:gs>
            </a:gsLst>
            <a:lin ang="5400000" scaled="0"/>
            <a:tileRect/>
          </a:gradFill>
          <a:ln w="28575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60925" rIns="0" bIns="6092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Protocols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10665222" y="2311277"/>
            <a:ext cx="649449" cy="630268"/>
            <a:chOff x="7448855" y="3678742"/>
            <a:chExt cx="1543247" cy="1497665"/>
          </a:xfrm>
        </p:grpSpPr>
        <p:grpSp>
          <p:nvGrpSpPr>
            <p:cNvPr id="88" name="Group 87"/>
            <p:cNvGrpSpPr/>
            <p:nvPr/>
          </p:nvGrpSpPr>
          <p:grpSpPr>
            <a:xfrm>
              <a:off x="7448855" y="3678742"/>
              <a:ext cx="1543247" cy="1497665"/>
              <a:chOff x="594291" y="333684"/>
              <a:chExt cx="660894" cy="776055"/>
            </a:xfrm>
          </p:grpSpPr>
          <p:sp>
            <p:nvSpPr>
              <p:cNvPr id="90" name="Oval 89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91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92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89" name="Picture 88" descr="ietflogo2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937" y="4139072"/>
              <a:ext cx="1070311" cy="61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5" name="Group 44"/>
          <p:cNvGrpSpPr/>
          <p:nvPr/>
        </p:nvGrpSpPr>
        <p:grpSpPr>
          <a:xfrm>
            <a:off x="3398617" y="1562338"/>
            <a:ext cx="986002" cy="516829"/>
            <a:chOff x="2570540" y="1408153"/>
            <a:chExt cx="655773" cy="3876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6" name="Rounded Rectangle 85"/>
            <p:cNvSpPr/>
            <p:nvPr/>
          </p:nvSpPr>
          <p:spPr>
            <a:xfrm>
              <a:off x="2570540" y="1408153"/>
              <a:ext cx="655773" cy="381400"/>
            </a:xfrm>
            <a:prstGeom prst="roundRect">
              <a:avLst>
                <a:gd name="adj" fmla="val 6422"/>
              </a:avLst>
            </a:prstGeom>
            <a:solidFill>
              <a:srgbClr val="C00000">
                <a:alpha val="60000"/>
              </a:srgb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7" name="Rounded Rectangle 86"/>
            <p:cNvSpPr/>
            <p:nvPr/>
          </p:nvSpPr>
          <p:spPr>
            <a:xfrm>
              <a:off x="2570541" y="1636752"/>
              <a:ext cx="655772" cy="159023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>
                    <a:lumMod val="75000"/>
                  </a:schemeClr>
                </a:gs>
              </a:gsLst>
              <a:lin ang="48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Python</a:t>
              </a: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388857" y="1557610"/>
            <a:ext cx="986002" cy="516829"/>
            <a:chOff x="2570540" y="1408153"/>
            <a:chExt cx="655773" cy="3876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4" name="Rounded Rectangle 83"/>
            <p:cNvSpPr/>
            <p:nvPr/>
          </p:nvSpPr>
          <p:spPr>
            <a:xfrm>
              <a:off x="2570540" y="1408153"/>
              <a:ext cx="655773" cy="381400"/>
            </a:xfrm>
            <a:prstGeom prst="roundRect">
              <a:avLst>
                <a:gd name="adj" fmla="val 6422"/>
              </a:avLst>
            </a:prstGeom>
            <a:solidFill>
              <a:srgbClr val="C00000">
                <a:alpha val="60000"/>
              </a:srgb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5" name="Rounded Rectangle 84"/>
            <p:cNvSpPr/>
            <p:nvPr/>
          </p:nvSpPr>
          <p:spPr>
            <a:xfrm>
              <a:off x="2570541" y="1636752"/>
              <a:ext cx="655772" cy="159023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>
                    <a:lumMod val="75000"/>
                  </a:schemeClr>
                </a:gs>
              </a:gsLst>
              <a:lin ang="48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NETCONF</a:t>
              </a:r>
            </a:p>
          </p:txBody>
        </p:sp>
      </p:grpSp>
      <p:grpSp>
        <p:nvGrpSpPr>
          <p:cNvPr id="47" name="Group 46"/>
          <p:cNvGrpSpPr/>
          <p:nvPr/>
        </p:nvGrpSpPr>
        <p:grpSpPr>
          <a:xfrm>
            <a:off x="5379096" y="1552882"/>
            <a:ext cx="986002" cy="516829"/>
            <a:chOff x="2570540" y="1408153"/>
            <a:chExt cx="655773" cy="387622"/>
          </a:xfrm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</p:grpSpPr>
        <p:sp>
          <p:nvSpPr>
            <p:cNvPr id="82" name="Rounded Rectangle 81"/>
            <p:cNvSpPr/>
            <p:nvPr/>
          </p:nvSpPr>
          <p:spPr>
            <a:xfrm>
              <a:off x="2570540" y="1408153"/>
              <a:ext cx="655773" cy="381400"/>
            </a:xfrm>
            <a:prstGeom prst="roundRect">
              <a:avLst>
                <a:gd name="adj" fmla="val 6422"/>
              </a:avLst>
            </a:prstGeom>
            <a:solidFill>
              <a:srgbClr val="C00000">
                <a:alpha val="60000"/>
              </a:srgb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83" name="Rounded Rectangle 82"/>
            <p:cNvSpPr/>
            <p:nvPr/>
          </p:nvSpPr>
          <p:spPr>
            <a:xfrm>
              <a:off x="2570541" y="1636752"/>
              <a:ext cx="655772" cy="159023"/>
            </a:xfrm>
            <a:prstGeom prst="roundRect">
              <a:avLst/>
            </a:prstGeom>
            <a:gradFill flip="none" rotWithShape="1">
              <a:gsLst>
                <a:gs pos="0">
                  <a:schemeClr val="accent2"/>
                </a:gs>
                <a:gs pos="100000">
                  <a:schemeClr val="accent4">
                    <a:lumMod val="75000"/>
                  </a:schemeClr>
                </a:gs>
              </a:gsLst>
              <a:lin ang="48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68589" tIns="34295" rIns="68589" bIns="34295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>
                  <a:solidFill>
                    <a:srgbClr val="FFFFFF"/>
                  </a:solidFill>
                  <a:latin typeface="Calibri" pitchFamily="34" charset="0"/>
                  <a:cs typeface="Calibri" pitchFamily="34" charset="0"/>
                </a:rPr>
                <a:t>REST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7563436" y="1535024"/>
            <a:ext cx="916159" cy="3692272"/>
            <a:chOff x="3546989" y="1235634"/>
            <a:chExt cx="607913" cy="2769204"/>
          </a:xfrm>
        </p:grpSpPr>
        <p:sp>
          <p:nvSpPr>
            <p:cNvPr id="77" name="Rounded Rectangle 76"/>
            <p:cNvSpPr/>
            <p:nvPr/>
          </p:nvSpPr>
          <p:spPr>
            <a:xfrm>
              <a:off x="3546991" y="1235634"/>
              <a:ext cx="607911" cy="381400"/>
            </a:xfrm>
            <a:prstGeom prst="roundRect">
              <a:avLst>
                <a:gd name="adj" fmla="val 6422"/>
              </a:avLst>
            </a:prstGeom>
            <a:solidFill>
              <a:srgbClr val="C00000">
                <a:alpha val="60000"/>
              </a:srgbClr>
            </a:soli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sz="20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  <p:sp>
          <p:nvSpPr>
            <p:cNvPr id="78" name="Rounded Rectangle 77"/>
            <p:cNvSpPr/>
            <p:nvPr/>
          </p:nvSpPr>
          <p:spPr>
            <a:xfrm>
              <a:off x="3546991" y="1464235"/>
              <a:ext cx="607911" cy="159023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lin ang="54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ACI Fabric</a:t>
              </a:r>
            </a:p>
          </p:txBody>
        </p:sp>
        <p:cxnSp>
          <p:nvCxnSpPr>
            <p:cNvPr id="79" name="Straight Arrow Connector 78"/>
            <p:cNvCxnSpPr>
              <a:stCxn id="78" idx="2"/>
              <a:endCxn id="81" idx="0"/>
            </p:cNvCxnSpPr>
            <p:nvPr/>
          </p:nvCxnSpPr>
          <p:spPr>
            <a:xfrm>
              <a:off x="3850946" y="1623258"/>
              <a:ext cx="0" cy="1745884"/>
            </a:xfrm>
            <a:prstGeom prst="straightConnector1">
              <a:avLst/>
            </a:prstGeom>
            <a:ln>
              <a:headEnd type="arrow"/>
              <a:tailEnd type="arrow"/>
            </a:ln>
          </p:spPr>
          <p:style>
            <a:lnRef idx="2">
              <a:schemeClr val="accent3"/>
            </a:lnRef>
            <a:fillRef idx="0">
              <a:schemeClr val="accent3"/>
            </a:fillRef>
            <a:effectRef idx="1">
              <a:schemeClr val="accent3"/>
            </a:effectRef>
            <a:fontRef idx="minor">
              <a:schemeClr val="tx1"/>
            </a:fontRef>
          </p:style>
        </p:cxnSp>
        <p:sp>
          <p:nvSpPr>
            <p:cNvPr id="80" name="Rectangle 79"/>
            <p:cNvSpPr/>
            <p:nvPr/>
          </p:nvSpPr>
          <p:spPr>
            <a:xfrm>
              <a:off x="3546989" y="3371933"/>
              <a:ext cx="607911" cy="632905"/>
            </a:xfrm>
            <a:prstGeom prst="rect">
              <a:avLst/>
            </a:prstGeom>
            <a:gradFill>
              <a:gsLst>
                <a:gs pos="0">
                  <a:schemeClr val="tx1">
                    <a:alpha val="30000"/>
                  </a:schemeClr>
                </a:gs>
                <a:gs pos="100000">
                  <a:schemeClr val="tx2">
                    <a:lumMod val="75000"/>
                    <a:alpha val="30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endParaRPr lang="en-US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81" name="Rounded Rectangle 80"/>
            <p:cNvSpPr/>
            <p:nvPr/>
          </p:nvSpPr>
          <p:spPr>
            <a:xfrm>
              <a:off x="3546991" y="3369142"/>
              <a:ext cx="607911" cy="265270"/>
            </a:xfrm>
            <a:prstGeom prst="roundRect">
              <a:avLst/>
            </a:prstGeom>
            <a:gradFill flip="none" rotWithShape="1">
              <a:gsLst>
                <a:gs pos="0">
                  <a:schemeClr val="tx1"/>
                </a:gs>
                <a:gs pos="100000">
                  <a:schemeClr val="tx1">
                    <a:lumMod val="50000"/>
                  </a:schemeClr>
                </a:gs>
              </a:gsLst>
              <a:lin ang="5400000" scaled="0"/>
              <a:tileRect/>
            </a:gradFill>
            <a:ln w="28575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t"/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087947"/>
              <a:r>
                <a:rPr lang="en-US" sz="1500" dirty="0" err="1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OpFlex</a:t>
              </a:r>
              <a:endParaRPr lang="en-US" sz="1500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endParaRPr>
            </a:p>
          </p:txBody>
        </p:sp>
      </p:grpSp>
      <p:grpSp>
        <p:nvGrpSpPr>
          <p:cNvPr id="49" name="Group 48"/>
          <p:cNvGrpSpPr/>
          <p:nvPr/>
        </p:nvGrpSpPr>
        <p:grpSpPr>
          <a:xfrm>
            <a:off x="7719589" y="2316793"/>
            <a:ext cx="649449" cy="630268"/>
            <a:chOff x="3680307" y="2638298"/>
            <a:chExt cx="366509" cy="355684"/>
          </a:xfrm>
        </p:grpSpPr>
        <p:grpSp>
          <p:nvGrpSpPr>
            <p:cNvPr id="72" name="Group 71"/>
            <p:cNvGrpSpPr/>
            <p:nvPr/>
          </p:nvGrpSpPr>
          <p:grpSpPr>
            <a:xfrm>
              <a:off x="3680307" y="2638298"/>
              <a:ext cx="366509" cy="355684"/>
              <a:chOff x="594291" y="333684"/>
              <a:chExt cx="660894" cy="776055"/>
            </a:xfrm>
          </p:grpSpPr>
          <p:sp>
            <p:nvSpPr>
              <p:cNvPr id="74" name="Oval 73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5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6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73" name="Picture 72" descr="https://encrypted-tbn1.gstatic.com/images?q=tbn:ANd9GcR5TyZeEiZyCIJSFHNQIxFeShLyJft1cxBOHFmuf1LtKwI_FGPgjw"/>
            <p:cNvPicPr>
              <a:picLocks noChangeAspect="1" noChangeArrowheads="1"/>
            </p:cNvPicPr>
            <p:nvPr/>
          </p:nvPicPr>
          <p:blipFill rotWithShape="1">
            <a:blip r:embed="rId6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3757895" y="2747623"/>
              <a:ext cx="212407" cy="1236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cxnSp>
        <p:nvCxnSpPr>
          <p:cNvPr id="50" name="Straight Arrow Connector 49"/>
          <p:cNvCxnSpPr>
            <a:stCxn id="87" idx="2"/>
          </p:cNvCxnSpPr>
          <p:nvPr/>
        </p:nvCxnSpPr>
        <p:spPr>
          <a:xfrm flipH="1">
            <a:off x="3891619" y="2079167"/>
            <a:ext cx="1" cy="3383468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85" idx="2"/>
            <a:endCxn id="59" idx="0"/>
          </p:cNvCxnSpPr>
          <p:nvPr/>
        </p:nvCxnSpPr>
        <p:spPr>
          <a:xfrm>
            <a:off x="4881859" y="2074439"/>
            <a:ext cx="0" cy="3154001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53" name="Straight Arrow Connector 52"/>
          <p:cNvCxnSpPr>
            <a:stCxn id="83" idx="2"/>
            <a:endCxn id="60" idx="0"/>
          </p:cNvCxnSpPr>
          <p:nvPr/>
        </p:nvCxnSpPr>
        <p:spPr>
          <a:xfrm flipH="1">
            <a:off x="5859086" y="2069712"/>
            <a:ext cx="13013" cy="3158729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4570810" y="2316793"/>
            <a:ext cx="649449" cy="630268"/>
            <a:chOff x="7448855" y="3678742"/>
            <a:chExt cx="1543247" cy="1497665"/>
          </a:xfrm>
        </p:grpSpPr>
        <p:grpSp>
          <p:nvGrpSpPr>
            <p:cNvPr id="64" name="Group 63"/>
            <p:cNvGrpSpPr/>
            <p:nvPr/>
          </p:nvGrpSpPr>
          <p:grpSpPr>
            <a:xfrm>
              <a:off x="7448855" y="3678742"/>
              <a:ext cx="1543247" cy="1497665"/>
              <a:chOff x="594291" y="333684"/>
              <a:chExt cx="660894" cy="776055"/>
            </a:xfrm>
          </p:grpSpPr>
          <p:sp>
            <p:nvSpPr>
              <p:cNvPr id="66" name="Oval 65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7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8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65" name="Picture 64" descr="ietflogo2e"/>
            <p:cNvPicPr>
              <a:picLocks noChangeAspect="1" noChangeArrowheads="1"/>
            </p:cNvPicPr>
            <p:nvPr/>
          </p:nvPicPr>
          <p:blipFill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02937" y="4139072"/>
              <a:ext cx="1070311" cy="6123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21" name="Group 120"/>
          <p:cNvGrpSpPr/>
          <p:nvPr/>
        </p:nvGrpSpPr>
        <p:grpSpPr>
          <a:xfrm>
            <a:off x="3555074" y="2316793"/>
            <a:ext cx="649449" cy="630268"/>
            <a:chOff x="2584435" y="1802133"/>
            <a:chExt cx="487214" cy="472701"/>
          </a:xfrm>
        </p:grpSpPr>
        <p:grpSp>
          <p:nvGrpSpPr>
            <p:cNvPr id="51" name="Group 50"/>
            <p:cNvGrpSpPr/>
            <p:nvPr/>
          </p:nvGrpSpPr>
          <p:grpSpPr>
            <a:xfrm>
              <a:off x="2584435" y="1802133"/>
              <a:ext cx="487214" cy="472701"/>
              <a:chOff x="594291" y="333684"/>
              <a:chExt cx="660894" cy="776055"/>
            </a:xfrm>
          </p:grpSpPr>
          <p:sp>
            <p:nvSpPr>
              <p:cNvPr id="69" name="Oval 68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70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71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pic>
          <p:nvPicPr>
            <p:cNvPr id="57" name="Picture 56"/>
            <p:cNvPicPr>
              <a:picLocks noChangeAspect="1"/>
            </p:cNvPicPr>
            <p:nvPr/>
          </p:nvPicPr>
          <p:blipFill>
            <a:blip r:embed="rId8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96902" y="1909084"/>
              <a:ext cx="262281" cy="258799"/>
            </a:xfrm>
            <a:prstGeom prst="rect">
              <a:avLst/>
            </a:prstGeom>
          </p:spPr>
        </p:pic>
      </p:grpSp>
      <p:grpSp>
        <p:nvGrpSpPr>
          <p:cNvPr id="122" name="Group 121"/>
          <p:cNvGrpSpPr/>
          <p:nvPr/>
        </p:nvGrpSpPr>
        <p:grpSpPr>
          <a:xfrm>
            <a:off x="5383398" y="2316793"/>
            <a:ext cx="936735" cy="630268"/>
            <a:chOff x="3962400" y="1752046"/>
            <a:chExt cx="702734" cy="472701"/>
          </a:xfrm>
        </p:grpSpPr>
        <p:grpSp>
          <p:nvGrpSpPr>
            <p:cNvPr id="55" name="Group 54"/>
            <p:cNvGrpSpPr/>
            <p:nvPr/>
          </p:nvGrpSpPr>
          <p:grpSpPr>
            <a:xfrm>
              <a:off x="4071323" y="1752046"/>
              <a:ext cx="487214" cy="472701"/>
              <a:chOff x="594291" y="333684"/>
              <a:chExt cx="660894" cy="776055"/>
            </a:xfrm>
          </p:grpSpPr>
          <p:sp>
            <p:nvSpPr>
              <p:cNvPr id="61" name="Oval 60"/>
              <p:cNvSpPr>
                <a:spLocks noChangeArrowheads="1"/>
              </p:cNvSpPr>
              <p:nvPr/>
            </p:nvSpPr>
            <p:spPr bwMode="auto">
              <a:xfrm>
                <a:off x="594291" y="333684"/>
                <a:ext cx="660894" cy="776055"/>
              </a:xfrm>
              <a:prstGeom prst="ellipse">
                <a:avLst/>
              </a:prstGeom>
              <a:gradFill>
                <a:gsLst>
                  <a:gs pos="0">
                    <a:schemeClr val="accent1">
                      <a:lumMod val="75000"/>
                    </a:schemeClr>
                  </a:gs>
                  <a:gs pos="100000">
                    <a:schemeClr val="accent1"/>
                  </a:gs>
                </a:gsLst>
                <a:lin ang="16200000" scaled="0"/>
              </a:gradFill>
              <a:ln w="12700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sx="102000" sy="102000" algn="ctr" rotWithShape="0">
                  <a:srgbClr val="000000">
                    <a:alpha val="40000"/>
                  </a:srgbClr>
                </a:outerShdw>
              </a:effectLst>
            </p:spPr>
            <p:txBody>
              <a:bodyPr vert="horz" wrap="none" lIns="82124" tIns="41061" rIns="82124" bIns="41061" numCol="1" rtlCol="0" anchor="ctr" anchorCtr="0" compatLnSpc="1">
                <a:prstTxWarp prst="textNoShape">
                  <a:avLst/>
                </a:prstTxWarp>
                <a:noAutofit/>
              </a:bodyPr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814048" eaLnBrk="0" hangingPunct="0">
                  <a:lnSpc>
                    <a:spcPct val="90000"/>
                  </a:lnSpc>
                  <a:defRPr/>
                </a:pPr>
                <a:endParaRPr lang="en-US" b="1" kern="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62" name="AutoShape 19"/>
              <p:cNvSpPr>
                <a:spLocks noChangeArrowheads="1"/>
              </p:cNvSpPr>
              <p:nvPr/>
            </p:nvSpPr>
            <p:spPr bwMode="auto">
              <a:xfrm rot="5400000">
                <a:off x="548501" y="406519"/>
                <a:ext cx="747318" cy="636498"/>
              </a:xfrm>
              <a:prstGeom prst="ellipse">
                <a:avLst/>
              </a:prstGeom>
              <a:gradFill rotWithShape="0">
                <a:gsLst>
                  <a:gs pos="0">
                    <a:schemeClr val="bg1">
                      <a:alpha val="46000"/>
                    </a:schemeClr>
                  </a:gs>
                  <a:gs pos="46000">
                    <a:schemeClr val="tx1">
                      <a:alpha val="0"/>
                    </a:schemeClr>
                  </a:gs>
                </a:gsLst>
                <a:lin ang="5400000" scaled="1"/>
              </a:gra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  <p:sp>
            <p:nvSpPr>
              <p:cNvPr id="63" name="AutoShape 19"/>
              <p:cNvSpPr>
                <a:spLocks noChangeArrowheads="1"/>
              </p:cNvSpPr>
              <p:nvPr/>
            </p:nvSpPr>
            <p:spPr bwMode="auto">
              <a:xfrm rot="5400000">
                <a:off x="597985" y="443003"/>
                <a:ext cx="655443" cy="558247"/>
              </a:xfrm>
              <a:prstGeom prst="ellipse">
                <a:avLst/>
              </a:pr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wrap="none" lIns="82124" tIns="41061" rIns="82124" bIns="41061" anchor="ctr"/>
              <a:lstStyle>
                <a:defPPr>
                  <a:defRPr lang="en-US"/>
                </a:defPPr>
                <a:lvl1pPr marL="0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005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012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019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023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502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2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199038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6044" algn="l" defTabSz="457005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defTabSz="914019">
                  <a:defRPr/>
                </a:pPr>
                <a:endParaRPr lang="en-US" sz="2800" b="1" kern="0" dirty="0">
                  <a:solidFill>
                    <a:srgbClr val="000000"/>
                  </a:solidFill>
                  <a:latin typeface="Arial"/>
                </a:endParaRPr>
              </a:p>
            </p:txBody>
          </p:sp>
        </p:grpSp>
        <p:sp>
          <p:nvSpPr>
            <p:cNvPr id="58" name="TextBox 116"/>
            <p:cNvSpPr txBox="1"/>
            <p:nvPr/>
          </p:nvSpPr>
          <p:spPr>
            <a:xfrm>
              <a:off x="3962400" y="1849048"/>
              <a:ext cx="702734" cy="196187"/>
            </a:xfrm>
            <a:prstGeom prst="rect">
              <a:avLst/>
            </a:prstGeom>
            <a:noFill/>
          </p:spPr>
          <p:txBody>
            <a:bodyPr wrap="square" lIns="91412" tIns="45706" rIns="91412" bIns="45706" rtlCol="0">
              <a:spAutoFit/>
            </a:bodyPr>
            <a:lstStyle>
              <a:defPPr>
                <a:defRPr lang="en-US"/>
              </a:defPPr>
              <a:lvl1pPr marL="0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005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012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019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023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5024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2038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199038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6044" algn="l" defTabSz="457005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609316"/>
              <a:r>
                <a:rPr lang="en-US" sz="1100" b="1" dirty="0" err="1">
                  <a:solidFill>
                    <a:srgbClr val="7030A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/>
                </a:rPr>
                <a:t>RESTful</a:t>
              </a:r>
              <a:endParaRPr lang="en-US" sz="1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</a:endParaRPr>
            </a:p>
          </p:txBody>
        </p:sp>
      </p:grpSp>
      <p:sp>
        <p:nvSpPr>
          <p:cNvPr id="59" name="Rounded Rectangle 58"/>
          <p:cNvSpPr/>
          <p:nvPr/>
        </p:nvSpPr>
        <p:spPr>
          <a:xfrm>
            <a:off x="4443385" y="5228441"/>
            <a:ext cx="876949" cy="20672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lumMod val="75000"/>
                </a:schemeClr>
              </a:gs>
            </a:gsLst>
            <a:lin ang="4800000" scaled="0"/>
            <a:tileRect/>
          </a:gradFill>
          <a:ln w="285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YANG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5420611" y="5228441"/>
            <a:ext cx="876949" cy="206724"/>
          </a:xfrm>
          <a:prstGeom prst="roundRect">
            <a:avLst/>
          </a:prstGeom>
          <a:gradFill flip="none" rotWithShape="1">
            <a:gsLst>
              <a:gs pos="0">
                <a:schemeClr val="accent2"/>
              </a:gs>
              <a:gs pos="100000">
                <a:schemeClr val="accent4">
                  <a:lumMod val="75000"/>
                </a:schemeClr>
              </a:gs>
            </a:gsLst>
            <a:lin ang="4800000" scaled="0"/>
            <a:tileRect/>
          </a:gradFill>
          <a:ln w="28575"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>
            <a:defPPr>
              <a:defRPr lang="en-US"/>
            </a:defPPr>
            <a:lvl1pPr marL="0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005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012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019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023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502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2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199038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6044" algn="l" defTabSz="457005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1087947"/>
            <a:r>
              <a:rPr lang="en-US" sz="1500" dirty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t>JSON</a:t>
            </a:r>
          </a:p>
        </p:txBody>
      </p:sp>
    </p:spTree>
    <p:extLst>
      <p:ext uri="{BB962C8B-B14F-4D97-AF65-F5344CB8AC3E}">
        <p14:creationId xmlns:p14="http://schemas.microsoft.com/office/powerpoint/2010/main" val="3958405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alphaModFix amt="54000"/>
          </a:blip>
          <a:stretch>
            <a:fillRect/>
          </a:stretch>
        </p:blipFill>
        <p:spPr>
          <a:xfrm>
            <a:off x="1145206" y="1031184"/>
            <a:ext cx="9194732" cy="551827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00487" y="1731555"/>
            <a:ext cx="1218108" cy="882904"/>
          </a:xfrm>
          <a:prstGeom prst="rect">
            <a:avLst/>
          </a:prstGeom>
          <a:solidFill>
            <a:srgbClr val="16474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2000" dirty="0">
                <a:solidFill>
                  <a:prstClr val="white"/>
                </a:solidFill>
                <a:latin typeface="Tele-GroteskNor"/>
              </a:rPr>
              <a:t>NSO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Tele-GroteskNor"/>
              </a:rPr>
              <a:t>(Powered by tail-f NCS)</a:t>
            </a:r>
          </a:p>
        </p:txBody>
      </p:sp>
      <p:sp>
        <p:nvSpPr>
          <p:cNvPr id="6" name="Rectangle 5"/>
          <p:cNvSpPr/>
          <p:nvPr/>
        </p:nvSpPr>
        <p:spPr>
          <a:xfrm>
            <a:off x="7821134" y="3169589"/>
            <a:ext cx="1218108" cy="882904"/>
          </a:xfrm>
          <a:prstGeom prst="rect">
            <a:avLst/>
          </a:prstGeom>
          <a:solidFill>
            <a:srgbClr val="3338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900" dirty="0">
                <a:solidFill>
                  <a:prstClr val="white"/>
                </a:solidFill>
                <a:latin typeface="Tele-GroteskNor"/>
              </a:rPr>
              <a:t>ESC /</a:t>
            </a:r>
          </a:p>
          <a:p>
            <a:pPr algn="ctr"/>
            <a:r>
              <a:rPr lang="en-US" sz="1900" dirty="0">
                <a:solidFill>
                  <a:prstClr val="white"/>
                </a:solidFill>
                <a:latin typeface="Tele-GroteskNor"/>
              </a:rPr>
              <a:t>CTCM</a:t>
            </a:r>
          </a:p>
        </p:txBody>
      </p:sp>
      <p:sp>
        <p:nvSpPr>
          <p:cNvPr id="7" name="Rectangle 6"/>
          <p:cNvSpPr/>
          <p:nvPr/>
        </p:nvSpPr>
        <p:spPr>
          <a:xfrm>
            <a:off x="7759191" y="4654089"/>
            <a:ext cx="1280047" cy="655552"/>
          </a:xfrm>
          <a:prstGeom prst="rect">
            <a:avLst/>
          </a:prstGeom>
          <a:solidFill>
            <a:srgbClr val="3338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OpenStack</a:t>
            </a:r>
          </a:p>
          <a:p>
            <a:pPr algn="ctr"/>
            <a:r>
              <a:rPr lang="en-US" sz="1100" dirty="0">
                <a:solidFill>
                  <a:prstClr val="white"/>
                </a:solidFill>
                <a:latin typeface="Tele-GroteskNor"/>
              </a:rPr>
              <a:t>(or vCenter)</a:t>
            </a:r>
          </a:p>
        </p:txBody>
      </p:sp>
      <p:sp>
        <p:nvSpPr>
          <p:cNvPr id="8" name="Rectangle 7"/>
          <p:cNvSpPr/>
          <p:nvPr/>
        </p:nvSpPr>
        <p:spPr>
          <a:xfrm>
            <a:off x="7759191" y="5309643"/>
            <a:ext cx="1280047" cy="655552"/>
          </a:xfrm>
          <a:prstGeom prst="rect">
            <a:avLst/>
          </a:prstGeom>
          <a:solidFill>
            <a:srgbClr val="46004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Tele-GroteskNor"/>
              </a:rPr>
              <a:t>APIC /</a:t>
            </a:r>
          </a:p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VTS or ODL</a:t>
            </a:r>
          </a:p>
        </p:txBody>
      </p:sp>
      <p:sp>
        <p:nvSpPr>
          <p:cNvPr id="9" name="Rectangle 8"/>
          <p:cNvSpPr/>
          <p:nvPr/>
        </p:nvSpPr>
        <p:spPr>
          <a:xfrm>
            <a:off x="1747922" y="1932921"/>
            <a:ext cx="4813807" cy="4544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Tele-GroteskNor"/>
              </a:rPr>
              <a:t>SP’s OSS/BSS or Prime Order Fulfillment</a:t>
            </a:r>
          </a:p>
        </p:txBody>
      </p:sp>
      <p:sp>
        <p:nvSpPr>
          <p:cNvPr id="10" name="Rectangle 9"/>
          <p:cNvSpPr/>
          <p:nvPr/>
        </p:nvSpPr>
        <p:spPr>
          <a:xfrm>
            <a:off x="2078253" y="4571008"/>
            <a:ext cx="1280047" cy="446703"/>
          </a:xfrm>
          <a:prstGeom prst="rect">
            <a:avLst/>
          </a:prstGeom>
          <a:solidFill>
            <a:srgbClr val="3338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KVM 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Tele-GroteskNor"/>
              </a:rPr>
              <a:t>(or ESXi)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561447" y="4571008"/>
            <a:ext cx="1280047" cy="446703"/>
          </a:xfrm>
          <a:prstGeom prst="rect">
            <a:avLst/>
          </a:prstGeom>
          <a:solidFill>
            <a:srgbClr val="333860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Ceph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Tele-GroteskNor"/>
              </a:rPr>
              <a:t>(or Cinder/Swift)</a:t>
            </a:r>
          </a:p>
        </p:txBody>
      </p:sp>
      <p:sp>
        <p:nvSpPr>
          <p:cNvPr id="12" name="Rectangle 11"/>
          <p:cNvSpPr/>
          <p:nvPr/>
        </p:nvSpPr>
        <p:spPr>
          <a:xfrm>
            <a:off x="5051267" y="4571012"/>
            <a:ext cx="1280047" cy="444207"/>
          </a:xfrm>
          <a:prstGeom prst="rect">
            <a:avLst/>
          </a:prstGeom>
          <a:solidFill>
            <a:srgbClr val="460047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VTF / OVS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216678" y="1277107"/>
            <a:ext cx="3983086" cy="454448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600" dirty="0">
                <a:solidFill>
                  <a:prstClr val="white"/>
                </a:solidFill>
                <a:latin typeface="Tele-GroteskNor"/>
              </a:rPr>
              <a:t>SP’s Portal / Prime Service Catalog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078253" y="3722987"/>
            <a:ext cx="1280047" cy="548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VNF 1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Tele-GroteskNor"/>
              </a:rPr>
              <a:t>(Cisco or 3</a:t>
            </a:r>
            <a:r>
              <a:rPr lang="en-US" sz="900" baseline="30000" dirty="0">
                <a:solidFill>
                  <a:prstClr val="white"/>
                </a:solidFill>
                <a:latin typeface="Tele-GroteskNor"/>
              </a:rPr>
              <a:t>rd</a:t>
            </a:r>
            <a:r>
              <a:rPr lang="en-US" sz="900" dirty="0">
                <a:solidFill>
                  <a:prstClr val="white"/>
                </a:solidFill>
                <a:latin typeface="Tele-GroteskNor"/>
              </a:rPr>
              <a:t> Party)</a:t>
            </a:r>
          </a:p>
        </p:txBody>
      </p:sp>
      <p:sp>
        <p:nvSpPr>
          <p:cNvPr id="16" name="Rectangle 15"/>
          <p:cNvSpPr/>
          <p:nvPr/>
        </p:nvSpPr>
        <p:spPr>
          <a:xfrm>
            <a:off x="2078253" y="3125138"/>
            <a:ext cx="1280047" cy="446703"/>
          </a:xfrm>
          <a:prstGeom prst="rect">
            <a:avLst/>
          </a:prstGeom>
          <a:solidFill>
            <a:srgbClr val="16474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NSO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548877" y="3727369"/>
            <a:ext cx="1280047" cy="548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VNF 2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Tele-GroteskNor"/>
              </a:rPr>
              <a:t>(Cisco or 3</a:t>
            </a:r>
            <a:r>
              <a:rPr lang="en-US" sz="900" baseline="30000" dirty="0">
                <a:solidFill>
                  <a:prstClr val="white"/>
                </a:solidFill>
                <a:latin typeface="Tele-GroteskNor"/>
              </a:rPr>
              <a:t>rd</a:t>
            </a:r>
            <a:r>
              <a:rPr lang="en-US" sz="900" dirty="0">
                <a:solidFill>
                  <a:prstClr val="white"/>
                </a:solidFill>
                <a:latin typeface="Tele-GroteskNor"/>
              </a:rPr>
              <a:t> Party)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539093" y="3121544"/>
            <a:ext cx="1280047" cy="446703"/>
          </a:xfrm>
          <a:prstGeom prst="rect">
            <a:avLst/>
          </a:prstGeom>
          <a:solidFill>
            <a:srgbClr val="16474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NSO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995288" y="3732776"/>
            <a:ext cx="1280047" cy="548535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VNF 3</a:t>
            </a:r>
          </a:p>
          <a:p>
            <a:pPr algn="ctr"/>
            <a:r>
              <a:rPr lang="en-US" sz="900" dirty="0">
                <a:solidFill>
                  <a:prstClr val="white"/>
                </a:solidFill>
                <a:latin typeface="Tele-GroteskNor"/>
              </a:rPr>
              <a:t>(Cisco or 3</a:t>
            </a:r>
            <a:r>
              <a:rPr lang="en-US" sz="900" baseline="30000" dirty="0">
                <a:solidFill>
                  <a:prstClr val="white"/>
                </a:solidFill>
                <a:latin typeface="Tele-GroteskNor"/>
              </a:rPr>
              <a:t>rd</a:t>
            </a:r>
            <a:r>
              <a:rPr lang="en-US" sz="900" dirty="0">
                <a:solidFill>
                  <a:prstClr val="white"/>
                </a:solidFill>
                <a:latin typeface="Tele-GroteskNor"/>
              </a:rPr>
              <a:t> Party)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986877" y="3125138"/>
            <a:ext cx="1280047" cy="446703"/>
          </a:xfrm>
          <a:prstGeom prst="rect">
            <a:avLst/>
          </a:prstGeom>
          <a:solidFill>
            <a:srgbClr val="16474E"/>
          </a:solid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500" dirty="0">
                <a:solidFill>
                  <a:prstClr val="white"/>
                </a:solidFill>
                <a:latin typeface="Tele-GroteskNor"/>
              </a:rPr>
              <a:t>NSO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078251" y="5619326"/>
            <a:ext cx="1304346" cy="4467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ele-GroteskNor"/>
              </a:rPr>
              <a:t>Cisco UCS</a:t>
            </a:r>
          </a:p>
        </p:txBody>
      </p:sp>
      <p:sp>
        <p:nvSpPr>
          <p:cNvPr id="22" name="Rectangle 21"/>
          <p:cNvSpPr/>
          <p:nvPr/>
        </p:nvSpPr>
        <p:spPr>
          <a:xfrm>
            <a:off x="3561447" y="5614850"/>
            <a:ext cx="1280047" cy="4467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ele-GroteskNor"/>
              </a:rPr>
              <a:t>UCS</a:t>
            </a:r>
            <a:r>
              <a:rPr lang="en-US" sz="800" dirty="0">
                <a:solidFill>
                  <a:schemeClr val="bg1"/>
                </a:solidFill>
                <a:latin typeface="Tele-GroteskNor"/>
              </a:rPr>
              <a:t> (iSCSI/Flash)</a:t>
            </a:r>
          </a:p>
          <a:p>
            <a:pPr algn="ctr"/>
            <a:r>
              <a:rPr lang="en-US" sz="1200" dirty="0">
                <a:solidFill>
                  <a:schemeClr val="bg1"/>
                </a:solidFill>
                <a:latin typeface="Tele-GroteskNor"/>
              </a:rPr>
              <a:t>Or SAN</a:t>
            </a:r>
          </a:p>
        </p:txBody>
      </p:sp>
      <p:sp>
        <p:nvSpPr>
          <p:cNvPr id="23" name="Rectangle 22"/>
          <p:cNvSpPr/>
          <p:nvPr/>
        </p:nvSpPr>
        <p:spPr>
          <a:xfrm>
            <a:off x="5001454" y="5614850"/>
            <a:ext cx="1329859" cy="446703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200" dirty="0">
                <a:solidFill>
                  <a:schemeClr val="bg1"/>
                </a:solidFill>
                <a:latin typeface="Tele-GroteskNor"/>
              </a:rPr>
              <a:t>Cisco Network</a:t>
            </a:r>
          </a:p>
        </p:txBody>
      </p:sp>
      <p:sp>
        <p:nvSpPr>
          <p:cNvPr id="24" name="Title 1"/>
          <p:cNvSpPr>
            <a:spLocks noGrp="1"/>
          </p:cNvSpPr>
          <p:nvPr>
            <p:ph type="title"/>
          </p:nvPr>
        </p:nvSpPr>
        <p:spPr>
          <a:xfrm>
            <a:off x="193474" y="0"/>
            <a:ext cx="11437937" cy="838200"/>
          </a:xfrm>
        </p:spPr>
        <p:txBody>
          <a:bodyPr/>
          <a:lstStyle/>
          <a:p>
            <a:r>
              <a:rPr lang="en-US" sz="2800" dirty="0" smtClean="0"/>
              <a:t>(6) Open Architecture</a:t>
            </a:r>
            <a:br>
              <a:rPr lang="en-US" sz="2800" dirty="0" smtClean="0"/>
            </a:br>
            <a:r>
              <a:rPr lang="en-US" sz="2800" dirty="0" smtClean="0"/>
              <a:t>Alignment with ETSI Framework</a:t>
            </a:r>
            <a:endParaRPr lang="en-US" sz="1800" dirty="0">
              <a:solidFill>
                <a:schemeClr val="bg2">
                  <a:lumMod val="95000"/>
                </a:schemeClr>
              </a:solidFill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0376816" y="1393805"/>
            <a:ext cx="1254595" cy="4872635"/>
          </a:xfrm>
          <a:prstGeom prst="rect">
            <a:avLst/>
          </a:prstGeom>
          <a:pattFill prst="pct30">
            <a:fgClr>
              <a:srgbClr val="333860"/>
            </a:fgClr>
            <a:bgClr>
              <a:prstClr val="white"/>
            </a:bgClr>
          </a:pattFill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21741" tIns="60869" rIns="121741" bIns="60869" rtlCol="0" anchor="ctr"/>
          <a:lstStyle/>
          <a:p>
            <a:pPr algn="ctr"/>
            <a:r>
              <a:rPr lang="en-US" sz="1600" dirty="0">
                <a:solidFill>
                  <a:prstClr val="black"/>
                </a:solidFill>
                <a:latin typeface="Tele-GroteskNor"/>
              </a:rPr>
              <a:t>Service Assurance</a:t>
            </a:r>
          </a:p>
        </p:txBody>
      </p:sp>
      <p:sp>
        <p:nvSpPr>
          <p:cNvPr id="14" name="Rectangle 13"/>
          <p:cNvSpPr/>
          <p:nvPr/>
        </p:nvSpPr>
        <p:spPr bwMode="auto">
          <a:xfrm>
            <a:off x="1641352" y="4346874"/>
            <a:ext cx="5079799" cy="1953011"/>
          </a:xfrm>
          <a:prstGeom prst="rect">
            <a:avLst/>
          </a:prstGeom>
          <a:noFill/>
          <a:ln w="57150" cmpd="sng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 vert="horz" wrap="square" lIns="46793" tIns="46793" rIns="46793" bIns="46793" numCol="1" rtlCol="0" anchor="ctr" anchorCtr="0" compatLnSpc="1">
            <a:prstTxWarp prst="textNoShape">
              <a:avLst/>
            </a:prstTxWarp>
            <a:noAutofit/>
          </a:bodyPr>
          <a:lstStyle/>
          <a:p>
            <a:pPr algn="ctr">
              <a:buClr>
                <a:srgbClr val="000000"/>
              </a:buClr>
            </a:pPr>
            <a:endParaRPr lang="en-US" sz="1500" dirty="0" err="1">
              <a:solidFill>
                <a:srgbClr val="000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-22878" y="4762884"/>
            <a:ext cx="1227232" cy="923318"/>
          </a:xfrm>
          <a:prstGeom prst="rect">
            <a:avLst/>
          </a:prstGeom>
          <a:noFill/>
        </p:spPr>
        <p:txBody>
          <a:bodyPr wrap="square" lIns="91426" tIns="45714" rIns="91426" bIns="45714" rtlCol="0">
            <a:spAutoFit/>
          </a:bodyPr>
          <a:lstStyle/>
          <a:p>
            <a:pPr algn="r"/>
            <a:r>
              <a:rPr lang="en-US" dirty="0" smtClean="0">
                <a:solidFill>
                  <a:srgbClr val="FFFF00"/>
                </a:solidFill>
              </a:rPr>
              <a:t>ETSI </a:t>
            </a:r>
          </a:p>
          <a:p>
            <a:pPr algn="r"/>
            <a:r>
              <a:rPr lang="en-US" dirty="0" smtClean="0">
                <a:solidFill>
                  <a:srgbClr val="FFFF00"/>
                </a:solidFill>
              </a:rPr>
              <a:t>defined NFVI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0018098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14" grpId="0" animBg="1"/>
      <p:bldP spid="2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Telco Cloud Deployment Strategy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1882828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3819" y="0"/>
            <a:ext cx="11437937" cy="838200"/>
          </a:xfrm>
        </p:spPr>
        <p:txBody>
          <a:bodyPr/>
          <a:lstStyle/>
          <a:p>
            <a:r>
              <a:rPr lang="en-US" dirty="0" smtClean="0"/>
              <a:t>Characteristics of Telco </a:t>
            </a:r>
            <a:r>
              <a:rPr lang="en-US" dirty="0"/>
              <a:t>Data </a:t>
            </a:r>
            <a:r>
              <a:rPr lang="en-US" dirty="0" smtClean="0"/>
              <a:t>Center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560501" y="1344205"/>
            <a:ext cx="4477326" cy="4884067"/>
          </a:xfrm>
          <a:prstGeom prst="rect">
            <a:avLst/>
          </a:prstGeom>
          <a:noFill/>
        </p:spPr>
        <p:txBody>
          <a:bodyPr wrap="square" lIns="91327" tIns="45662" rIns="91327" bIns="45662" rtlCol="0">
            <a:noAutofit/>
          </a:bodyPr>
          <a:lstStyle/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Open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, standards based stack</a:t>
            </a: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System 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Automation</a:t>
            </a: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Multi-tenant </a:t>
            </a:r>
            <a:endParaRPr lang="en-US" sz="2400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High 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resiliency </a:t>
            </a: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SLAs</a:t>
            </a:r>
            <a:endParaRPr lang="en-US" sz="2400" dirty="0">
              <a:latin typeface="Calibri" pitchFamily="34" charset="0"/>
              <a:ea typeface="+mn-ea"/>
              <a:cs typeface="Arial" pitchFamily="34" charset="0"/>
            </a:endParaRP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Latency 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And Jitter Sensitive </a:t>
            </a: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Highly 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secure</a:t>
            </a: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Elastic 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to provide ON DEMAND</a:t>
            </a:r>
          </a:p>
          <a:p>
            <a:pPr marL="360000" indent="-360000" defTabSz="1084379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OAM </a:t>
            </a:r>
            <a:r>
              <a:rPr lang="en-US" sz="2400" dirty="0">
                <a:latin typeface="Calibri" pitchFamily="34" charset="0"/>
                <a:ea typeface="+mn-ea"/>
                <a:cs typeface="Arial" pitchFamily="34" charset="0"/>
              </a:rPr>
              <a:t>and Service </a:t>
            </a:r>
            <a:r>
              <a:rPr lang="en-US" sz="2400" dirty="0" smtClean="0">
                <a:latin typeface="Calibri" pitchFamily="34" charset="0"/>
                <a:ea typeface="+mn-ea"/>
                <a:cs typeface="Arial" pitchFamily="34" charset="0"/>
              </a:rPr>
              <a:t>Assurance</a:t>
            </a:r>
            <a:endParaRPr lang="en-US" sz="24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5250783" y="1344205"/>
            <a:ext cx="6938041" cy="3537433"/>
            <a:chOff x="5250783" y="1344205"/>
            <a:chExt cx="6938041" cy="3537433"/>
          </a:xfrm>
        </p:grpSpPr>
        <p:pic>
          <p:nvPicPr>
            <p:cNvPr id="5" name="Picture 4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783" y="1344205"/>
              <a:ext cx="6938041" cy="35374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/>
          </p:spPr>
        </p:pic>
        <p:sp>
          <p:nvSpPr>
            <p:cNvPr id="4" name="Rectangle 3"/>
            <p:cNvSpPr/>
            <p:nvPr/>
          </p:nvSpPr>
          <p:spPr>
            <a:xfrm>
              <a:off x="9066211" y="1456659"/>
              <a:ext cx="1576981" cy="297712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r"/>
              <a:r>
                <a:rPr lang="en-AU" b="1" dirty="0" smtClean="0">
                  <a:solidFill>
                    <a:srgbClr val="EAB200"/>
                  </a:solidFill>
                  <a:latin typeface="+mj-lt"/>
                </a:rPr>
                <a:t>On-Demand</a:t>
              </a:r>
            </a:p>
          </p:txBody>
        </p:sp>
        <p:sp>
          <p:nvSpPr>
            <p:cNvPr id="6" name="Rectangle 5"/>
            <p:cNvSpPr/>
            <p:nvPr/>
          </p:nvSpPr>
          <p:spPr>
            <a:xfrm>
              <a:off x="9611833" y="2509284"/>
              <a:ext cx="744279" cy="159488"/>
            </a:xfrm>
            <a:prstGeom prst="rect">
              <a:avLst/>
            </a:prstGeom>
            <a:solidFill>
              <a:schemeClr val="tx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216153825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t"/>
          <a:lstStyle/>
          <a:p>
            <a:r>
              <a:rPr lang="en-AU" dirty="0" smtClean="0"/>
              <a:t>Telco NFV Spend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2078042" y="2767912"/>
            <a:ext cx="8372874" cy="3937775"/>
            <a:chOff x="1049546" y="1514842"/>
            <a:chExt cx="10050301" cy="4726671"/>
          </a:xfrm>
        </p:grpSpPr>
        <p:pic>
          <p:nvPicPr>
            <p:cNvPr id="9218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9546" y="1518251"/>
              <a:ext cx="10050301" cy="472326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" name="TextBox 2"/>
            <p:cNvSpPr txBox="1"/>
            <p:nvPr/>
          </p:nvSpPr>
          <p:spPr>
            <a:xfrm>
              <a:off x="8108830" y="1518251"/>
              <a:ext cx="2139351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normAutofit fontScale="92500" lnSpcReduction="20000"/>
            </a:bodyPr>
            <a:lstStyle/>
            <a:p>
              <a:r>
                <a:rPr lang="en-AU" sz="1600" b="1" dirty="0" smtClean="0">
                  <a:solidFill>
                    <a:srgbClr val="000000"/>
                  </a:solidFill>
                </a:rPr>
                <a:t>Spend</a:t>
              </a:r>
              <a:endParaRPr lang="en-AU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2688566" y="1514842"/>
              <a:ext cx="2139351" cy="246221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normAutofit fontScale="92500" lnSpcReduction="20000"/>
            </a:bodyPr>
            <a:lstStyle/>
            <a:p>
              <a:r>
                <a:rPr lang="en-AU" sz="1600" b="1" dirty="0" smtClean="0">
                  <a:solidFill>
                    <a:srgbClr val="000000"/>
                  </a:solidFill>
                </a:rPr>
                <a:t>Spend</a:t>
              </a:r>
              <a:endParaRPr lang="en-AU" sz="16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 rot="16200000">
              <a:off x="891397" y="4046268"/>
              <a:ext cx="917275" cy="215444"/>
            </a:xfrm>
            <a:prstGeom prst="rect">
              <a:avLst/>
            </a:prstGeom>
            <a:solidFill>
              <a:schemeClr val="tx1"/>
            </a:solidFill>
          </p:spPr>
          <p:txBody>
            <a:bodyPr wrap="square" lIns="0" tIns="0" rIns="0" bIns="0" rtlCol="0">
              <a:normAutofit fontScale="92500" lnSpcReduction="10000"/>
            </a:bodyPr>
            <a:lstStyle/>
            <a:p>
              <a:pPr algn="r"/>
              <a:r>
                <a:rPr lang="en-AU" sz="1400" b="1" dirty="0" smtClean="0">
                  <a:solidFill>
                    <a:srgbClr val="000000"/>
                  </a:solidFill>
                </a:rPr>
                <a:t>Spend</a:t>
              </a:r>
              <a:endParaRPr lang="en-AU" sz="1400" b="1" dirty="0">
                <a:solidFill>
                  <a:srgbClr val="000000"/>
                </a:solidFill>
              </a:endParaRPr>
            </a:p>
          </p:txBody>
        </p:sp>
      </p:grp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9641417"/>
              </p:ext>
            </p:extLst>
          </p:nvPr>
        </p:nvGraphicFramePr>
        <p:xfrm>
          <a:off x="4569948" y="76200"/>
          <a:ext cx="5918652" cy="2503530"/>
        </p:xfrm>
        <a:graphic>
          <a:graphicData uri="http://schemas.openxmlformats.org/drawingml/2006/table">
            <a:tbl>
              <a:tblPr/>
              <a:tblGrid>
                <a:gridCol w="2158408"/>
                <a:gridCol w="940061"/>
                <a:gridCol w="940061"/>
                <a:gridCol w="940061"/>
                <a:gridCol w="940061"/>
              </a:tblGrid>
              <a:tr h="231494">
                <a:tc>
                  <a:txBody>
                    <a:bodyPr/>
                    <a:lstStyle/>
                    <a:p>
                      <a:pPr marL="48260" marR="0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249555" marR="59690" algn="ct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Worldwide </a:t>
                      </a:r>
                      <a:r>
                        <a:rPr lang="en-US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Spend (US</a:t>
                      </a: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$ M)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59690" algn="r"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en-US" sz="900" b="1" dirty="0" smtClean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2013–2018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</a:tr>
              <a:tr h="231494">
                <a:tc>
                  <a:txBody>
                    <a:bodyPr/>
                    <a:lstStyle/>
                    <a:p>
                      <a:pPr marL="61595" marR="118745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 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2013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7145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2014 (E)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205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2018(E)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116205" algn="r">
                        <a:spcBef>
                          <a:spcPts val="0"/>
                        </a:spcBef>
                        <a:spcAft>
                          <a:spcPts val="300"/>
                        </a:spcAft>
                      </a:pPr>
                      <a:r>
                        <a:rPr lang="en-US" sz="900" b="1" dirty="0">
                          <a:solidFill>
                            <a:srgbClr val="FFFFFF"/>
                          </a:solidFill>
                          <a:effectLst/>
                          <a:latin typeface="Arial"/>
                          <a:ea typeface="Times New Roman"/>
                          <a:cs typeface="Arial"/>
                        </a:rPr>
                        <a:t>CAGR</a:t>
                      </a:r>
                      <a:endParaRPr lang="en-US" sz="900" b="1" dirty="0">
                        <a:solidFill>
                          <a:srgbClr val="FFFFFF"/>
                        </a:solidFill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37321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175895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PCRF and DPI Functions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$306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$570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$2,805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56%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175895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Mobile Core and EPC Functions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$32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$71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$1,548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117%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175895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IMS Component Functions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$57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$80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$1,029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78%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175895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Security Functions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$6.1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$36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$307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119%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175895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 err="1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vRouters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$0.3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$2.5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$113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230%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175895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Other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$0.1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$1.4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$452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404%</a:t>
                      </a:r>
                      <a:endParaRPr lang="en-US" sz="9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291506">
                <a:tc>
                  <a:txBody>
                    <a:bodyPr/>
                    <a:lstStyle/>
                    <a:p>
                      <a:pPr marL="0" marR="0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Total VNF Revenue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$401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$761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$6,253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r">
                        <a:spcBef>
                          <a:spcPts val="150"/>
                        </a:spcBef>
                        <a:spcAft>
                          <a:spcPts val="150"/>
                        </a:spcAft>
                      </a:pPr>
                      <a:r>
                        <a:rPr lang="en-US" sz="900" b="1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</a:rPr>
                        <a:t>73%</a:t>
                      </a:r>
                      <a:endParaRPr lang="en-US" sz="900" dirty="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4042" marR="64042" marT="32021" marB="32021" anchor="ctr">
                    <a:lnL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60000"/>
                          <a:lumOff val="4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605386" y="77593"/>
            <a:ext cx="22251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200" dirty="0" err="1" smtClean="0"/>
              <a:t>Infonetics</a:t>
            </a:r>
            <a:r>
              <a:rPr lang="en-AU" sz="1200" dirty="0" smtClean="0"/>
              <a:t> 2014</a:t>
            </a:r>
            <a:endParaRPr lang="en-AU" sz="1200" dirty="0"/>
          </a:p>
        </p:txBody>
      </p:sp>
    </p:spTree>
    <p:extLst>
      <p:ext uri="{BB962C8B-B14F-4D97-AF65-F5344CB8AC3E}">
        <p14:creationId xmlns:p14="http://schemas.microsoft.com/office/powerpoint/2010/main" val="70803054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Increased Network Events (Global)</a:t>
            </a:r>
            <a:endParaRPr lang="en-US" b="1" dirty="0"/>
          </a:p>
        </p:txBody>
      </p:sp>
      <p:sp>
        <p:nvSpPr>
          <p:cNvPr id="3" name="Rectangle 2"/>
          <p:cNvSpPr/>
          <p:nvPr/>
        </p:nvSpPr>
        <p:spPr>
          <a:xfrm>
            <a:off x="349849" y="1531275"/>
            <a:ext cx="11489127" cy="2097755"/>
          </a:xfrm>
          <a:prstGeom prst="rect">
            <a:avLst/>
          </a:prstGeom>
          <a:gradFill flip="none" rotWithShape="1">
            <a:gsLst>
              <a:gs pos="0">
                <a:schemeClr val="accent3">
                  <a:lumMod val="50000"/>
                </a:schemeClr>
              </a:gs>
              <a:gs pos="100000">
                <a:schemeClr val="accent3">
                  <a:lumMod val="25000"/>
                </a:schemeClr>
              </a:gs>
            </a:gsLst>
            <a:lin ang="5400000" scaled="1"/>
            <a:tileRect/>
          </a:gra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 defTabSz="609316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967510" y="1486260"/>
            <a:ext cx="2990677" cy="4616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iscoSansTT Light"/>
                <a:ea typeface="+mn-ea"/>
              </a:rPr>
              <a:t>Smart Homes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349848" y="3720430"/>
            <a:ext cx="11489129" cy="2172751"/>
            <a:chOff x="262455" y="2790312"/>
            <a:chExt cx="8619090" cy="1629563"/>
          </a:xfrm>
        </p:grpSpPr>
        <p:sp>
          <p:nvSpPr>
            <p:cNvPr id="6" name="Rectangle 5"/>
            <p:cNvSpPr/>
            <p:nvPr/>
          </p:nvSpPr>
          <p:spPr>
            <a:xfrm>
              <a:off x="262455" y="2846560"/>
              <a:ext cx="8619090" cy="1573315"/>
            </a:xfrm>
            <a:prstGeom prst="rect">
              <a:avLst/>
            </a:prstGeom>
            <a:gradFill flip="none" rotWithShape="1">
              <a:gsLst>
                <a:gs pos="0">
                  <a:schemeClr val="accent5">
                    <a:lumMod val="75000"/>
                  </a:schemeClr>
                </a:gs>
                <a:gs pos="100000">
                  <a:schemeClr val="accent5">
                    <a:lumMod val="38000"/>
                  </a:schemeClr>
                </a:gs>
              </a:gsLst>
              <a:lin ang="5400000" scaled="1"/>
              <a:tileRect/>
            </a:gra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16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7" name="Isosceles Triangle 6"/>
            <p:cNvSpPr/>
            <p:nvPr/>
          </p:nvSpPr>
          <p:spPr>
            <a:xfrm rot="5400000">
              <a:off x="200462" y="3577790"/>
              <a:ext cx="828513" cy="110856"/>
            </a:xfrm>
            <a:prstGeom prst="triangle">
              <a:avLst/>
            </a:prstGeom>
            <a:gradFill flip="none" rotWithShape="1">
              <a:gsLst>
                <a:gs pos="66000">
                  <a:srgbClr val="08252E">
                    <a:alpha val="0"/>
                  </a:srgbClr>
                </a:gs>
                <a:gs pos="0">
                  <a:schemeClr val="bg1">
                    <a:alpha val="41000"/>
                  </a:scheme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100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316" fontAlgn="auto">
                <a:spcBef>
                  <a:spcPts val="0"/>
                </a:spcBef>
                <a:spcAft>
                  <a:spcPts val="0"/>
                </a:spcAft>
              </a:pPr>
              <a:endParaRPr lang="en-US" sz="2400" dirty="0">
                <a:solidFill>
                  <a:srgbClr val="FFFFFF"/>
                </a:solidFill>
              </a:endParaRPr>
            </a:p>
          </p:txBody>
        </p:sp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email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artisticMarker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98824" y="3202959"/>
              <a:ext cx="2050179" cy="1114508"/>
            </a:xfrm>
            <a:prstGeom prst="rect">
              <a:avLst/>
            </a:prstGeom>
            <a:gradFill flip="none" rotWithShape="1">
              <a:gsLst>
                <a:gs pos="66000">
                  <a:schemeClr val="bg1">
                    <a:alpha val="0"/>
                  </a:schemeClr>
                </a:gs>
                <a:gs pos="0">
                  <a:schemeClr val="bg1">
                    <a:alpha val="29000"/>
                  </a:scheme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 rotWithShape="1">
            <a:blip r:embed="rId5" cstate="email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rightnessContrast bright="-23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044248" y="3186843"/>
              <a:ext cx="2079825" cy="1130624"/>
            </a:xfrm>
            <a:prstGeom prst="rect">
              <a:avLst/>
            </a:prstGeom>
            <a:gradFill flip="none" rotWithShape="1">
              <a:gsLst>
                <a:gs pos="66000">
                  <a:schemeClr val="bg1">
                    <a:alpha val="0"/>
                  </a:schemeClr>
                </a:gs>
                <a:gs pos="0">
                  <a:schemeClr val="bg1">
                    <a:alpha val="29000"/>
                  </a:scheme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 rotWithShape="1">
            <a:blip r:embed="rId7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539912" y="3204890"/>
              <a:ext cx="2046627" cy="1112577"/>
            </a:xfrm>
            <a:prstGeom prst="rect">
              <a:avLst/>
            </a:prstGeom>
            <a:gradFill flip="none" rotWithShape="1">
              <a:gsLst>
                <a:gs pos="66000">
                  <a:schemeClr val="bg1">
                    <a:alpha val="0"/>
                  </a:schemeClr>
                </a:gs>
                <a:gs pos="0">
                  <a:schemeClr val="bg1">
                    <a:alpha val="29000"/>
                  </a:schemeClr>
                </a:gs>
              </a:gsLst>
              <a:lin ang="5400000" scaled="1"/>
              <a:tileRect/>
            </a:gradFill>
            <a:ln w="12700">
              <a:gradFill flip="none" rotWithShape="1">
                <a:gsLst>
                  <a:gs pos="0">
                    <a:schemeClr val="bg1"/>
                  </a:gs>
                  <a:gs pos="59000">
                    <a:schemeClr val="bg1">
                      <a:alpha val="0"/>
                    </a:schemeClr>
                  </a:gs>
                </a:gsLst>
                <a:lin ang="5400000" scaled="1"/>
                <a:tileRect/>
              </a:gradFill>
            </a:ln>
            <a:effectLst/>
          </p:spPr>
        </p:pic>
        <p:sp>
          <p:nvSpPr>
            <p:cNvPr id="11" name="TextBox 10"/>
            <p:cNvSpPr txBox="1"/>
            <p:nvPr/>
          </p:nvSpPr>
          <p:spPr>
            <a:xfrm>
              <a:off x="3474770" y="2800895"/>
              <a:ext cx="2133034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 spc="-10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defTabSz="60931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iscoSansTT Light"/>
                  <a:ea typeface="+mn-ea"/>
                </a:rPr>
                <a:t>Smart Car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875436" y="2790312"/>
              <a:ext cx="2199748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 spc="-10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defTabSz="60931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iscoSansTT Light"/>
                  <a:ea typeface="+mn-ea"/>
                </a:rPr>
                <a:t>Smart Agriculture</a:t>
              </a: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032024" y="2790313"/>
              <a:ext cx="2105837" cy="34624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algn="ctr">
                <a:defRPr sz="2000" b="1" spc="-100">
                  <a:solidFill>
                    <a:srgbClr val="FFFFFF"/>
                  </a:solidFill>
                  <a:effectLst>
                    <a:outerShdw blurRad="50800" dist="38100" dir="5400000" algn="t" rotWithShape="0">
                      <a:prstClr val="black">
                        <a:alpha val="40000"/>
                      </a:prstClr>
                    </a:outerShdw>
                  </a:effectLst>
                </a:defRPr>
              </a:lvl1pPr>
            </a:lstStyle>
            <a:p>
              <a:pPr defTabSz="60931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2400" dirty="0">
                  <a:latin typeface="CiscoSansTT Light"/>
                  <a:ea typeface="+mn-ea"/>
                </a:rPr>
                <a:t>Smart Health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 rot="16200000">
              <a:off x="-260616" y="3480080"/>
              <a:ext cx="1379597" cy="2886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609316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1900" b="1" dirty="0">
                  <a:solidFill>
                    <a:srgbClr val="FFFFFF"/>
                  </a:solidFill>
                  <a:latin typeface="Arial"/>
                  <a:ea typeface="+mn-ea"/>
                </a:rPr>
                <a:t>Emerging</a:t>
              </a:r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1331419" y="4792752"/>
            <a:ext cx="2732860" cy="507801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lIns="91408" tIns="45705" rIns="91408" bIns="45705" rtlCol="0">
            <a:spAutoFit/>
          </a:bodyPr>
          <a:lstStyle>
            <a:defPPr>
              <a:defRPr lang="en-US"/>
            </a:defPPr>
            <a:lvl1pPr algn="ctr">
              <a:defRPr sz="2400" b="1" spc="-1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1.3B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  <a:sym typeface="Wingdings" pitchFamily="2" charset="2"/>
              </a:rPr>
              <a:t> </a:t>
            </a: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24.1B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716962" y="4792048"/>
            <a:ext cx="2729816" cy="507801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lIns="91408" tIns="45705" rIns="91408" bIns="45705" rtlCol="0">
            <a:spAutoFit/>
          </a:bodyPr>
          <a:lstStyle>
            <a:defPPr>
              <a:defRPr lang="en-US"/>
            </a:defPPr>
            <a:lvl1pPr algn="ctr">
              <a:defRPr sz="2400" b="1" spc="-1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102.9B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  <a:sym typeface="Wingdings" pitchFamily="2" charset="2"/>
              </a:rPr>
              <a:t>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7.2T</a:t>
            </a:r>
            <a:endParaRPr lang="en-US" sz="2700" dirty="0">
              <a:solidFill>
                <a:srgbClr val="FFFF00"/>
              </a:solidFill>
              <a:latin typeface="CiscoSansTT Light"/>
              <a:ea typeface="+mn-ea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040617" y="4793256"/>
            <a:ext cx="2807051" cy="507801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lIns="91408" tIns="45705" rIns="91408" bIns="45705" rtlCol="0">
            <a:spAutoFit/>
          </a:bodyPr>
          <a:lstStyle>
            <a:defPPr>
              <a:defRPr lang="en-US"/>
            </a:defPPr>
            <a:lvl1pPr algn="ctr">
              <a:defRPr sz="2400" b="1" spc="-1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12.5B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 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  <a:sym typeface="Wingdings" pitchFamily="2" charset="2"/>
              </a:rPr>
              <a:t> </a:t>
            </a: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971.8B</a:t>
            </a:r>
            <a:endParaRPr lang="en-US" sz="2700" dirty="0">
              <a:solidFill>
                <a:srgbClr val="FFFF00"/>
              </a:solidFill>
              <a:latin typeface="CiscoSansTT Light"/>
              <a:ea typeface="+mn-ea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650370" y="1486260"/>
            <a:ext cx="2865208" cy="4616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iscoSansTT Light"/>
                <a:ea typeface="+mn-ea"/>
              </a:rPr>
              <a:t>Smart Industry</a:t>
            </a:r>
          </a:p>
        </p:txBody>
      </p:sp>
      <p:sp>
        <p:nvSpPr>
          <p:cNvPr id="19" name="TextBox 18"/>
          <p:cNvSpPr txBox="1"/>
          <p:nvPr/>
        </p:nvSpPr>
        <p:spPr>
          <a:xfrm rot="16200000">
            <a:off x="-446397" y="2387805"/>
            <a:ext cx="2036995" cy="384690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1900" b="1" dirty="0">
                <a:solidFill>
                  <a:srgbClr val="FFFFFF"/>
                </a:solidFill>
                <a:latin typeface="Arial"/>
                <a:ea typeface="+mn-ea"/>
              </a:rPr>
              <a:t>Established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96417" y="2034697"/>
            <a:ext cx="2732860" cy="1486011"/>
          </a:xfrm>
          <a:prstGeom prst="rect">
            <a:avLst/>
          </a:prstGeom>
          <a:gradFill flip="none" rotWithShape="1">
            <a:gsLst>
              <a:gs pos="66000">
                <a:schemeClr val="bg1">
                  <a:alpha val="0"/>
                </a:schemeClr>
              </a:gs>
              <a:gs pos="0">
                <a:schemeClr val="bg1">
                  <a:alpha val="29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aturation sat="145000"/>
                    </a14:imgEffect>
                    <a14:imgEffect>
                      <a14:brightnessContrast bright="-19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13918" y="2034697"/>
            <a:ext cx="2732860" cy="1486011"/>
          </a:xfrm>
          <a:prstGeom prst="rect">
            <a:avLst/>
          </a:prstGeom>
          <a:gradFill flip="none" rotWithShape="1">
            <a:gsLst>
              <a:gs pos="66000">
                <a:schemeClr val="bg1">
                  <a:alpha val="0"/>
                </a:schemeClr>
              </a:gs>
              <a:gs pos="0">
                <a:schemeClr val="bg1">
                  <a:alpha val="29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 cstate="email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47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59561" y="2049971"/>
            <a:ext cx="2704731" cy="1470716"/>
          </a:xfrm>
          <a:prstGeom prst="rect">
            <a:avLst/>
          </a:prstGeom>
          <a:gradFill flip="none" rotWithShape="1">
            <a:gsLst>
              <a:gs pos="66000">
                <a:schemeClr val="bg1">
                  <a:alpha val="0"/>
                </a:schemeClr>
              </a:gs>
              <a:gs pos="0">
                <a:schemeClr val="bg1">
                  <a:alpha val="29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</p:pic>
      <p:sp>
        <p:nvSpPr>
          <p:cNvPr id="23" name="TextBox 22"/>
          <p:cNvSpPr txBox="1"/>
          <p:nvPr/>
        </p:nvSpPr>
        <p:spPr>
          <a:xfrm>
            <a:off x="1240378" y="1486260"/>
            <a:ext cx="2940666" cy="461679"/>
          </a:xfrm>
          <a:prstGeom prst="rect">
            <a:avLst/>
          </a:prstGeom>
          <a:noFill/>
        </p:spPr>
        <p:txBody>
          <a:bodyPr wrap="square" lIns="91408" tIns="45705" rIns="91408" bIns="45705" rtlCol="0">
            <a:spAutoFit/>
          </a:bodyPr>
          <a:lstStyle/>
          <a:p>
            <a:pPr algn="ctr"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spc="-1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CiscoSansTT Light"/>
                <a:ea typeface="+mn-ea"/>
              </a:rPr>
              <a:t>Smart Offices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1359549" y="2508001"/>
            <a:ext cx="2704730" cy="400079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lIns="91408" tIns="45705" rIns="91408" bIns="45705" rtlCol="0">
            <a:spAutoFit/>
          </a:bodyPr>
          <a:lstStyle>
            <a:defPPr>
              <a:defRPr lang="en-US"/>
            </a:defPPr>
            <a:lvl1pPr algn="ctr">
              <a:defRPr sz="2000" b="1" spc="-1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dirty="0" err="1">
                <a:solidFill>
                  <a:srgbClr val="FFFF00"/>
                </a:solidFill>
                <a:latin typeface="CiscoSansTT Light"/>
                <a:ea typeface="+mn-ea"/>
              </a:rPr>
              <a:t>3.6T</a:t>
            </a:r>
            <a:r>
              <a:rPr lang="en-US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dirty="0">
                <a:solidFill>
                  <a:srgbClr val="FFFF00"/>
                </a:solidFill>
                <a:latin typeface="CiscoSansTT Light"/>
                <a:ea typeface="+mn-ea"/>
                <a:sym typeface="Wingdings" pitchFamily="2" charset="2"/>
              </a:rPr>
              <a:t> </a:t>
            </a:r>
            <a:r>
              <a:rPr lang="en-US" dirty="0" err="1">
                <a:solidFill>
                  <a:srgbClr val="FFFF00"/>
                </a:solidFill>
                <a:latin typeface="CiscoSansTT Light"/>
                <a:ea typeface="+mn-ea"/>
              </a:rPr>
              <a:t>9.8T</a:t>
            </a:r>
            <a:endParaRPr lang="en-US" dirty="0">
              <a:solidFill>
                <a:srgbClr val="FFFF00"/>
              </a:solidFill>
              <a:latin typeface="CiscoSansTT Light"/>
              <a:ea typeface="+mn-ea"/>
            </a:endParaRPr>
          </a:p>
        </p:txBody>
      </p:sp>
      <p:sp>
        <p:nvSpPr>
          <p:cNvPr id="25" name="Isosceles Triangle 24"/>
          <p:cNvSpPr/>
          <p:nvPr/>
        </p:nvSpPr>
        <p:spPr>
          <a:xfrm rot="5400000">
            <a:off x="267071" y="2506264"/>
            <a:ext cx="1104684" cy="147770"/>
          </a:xfrm>
          <a:prstGeom prst="triangle">
            <a:avLst/>
          </a:prstGeom>
          <a:gradFill flip="none" rotWithShape="1">
            <a:gsLst>
              <a:gs pos="66000">
                <a:srgbClr val="08252E">
                  <a:alpha val="0"/>
                </a:srgbClr>
              </a:gs>
              <a:gs pos="0">
                <a:schemeClr val="bg1">
                  <a:alpha val="41000"/>
                </a:schemeClr>
              </a:gs>
            </a:gsLst>
            <a:lin ang="5400000" scaled="1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  <a:tileRect/>
            </a:gra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8" tIns="45705" rIns="91408" bIns="45705" rtlCol="0" anchor="ctr"/>
          <a:lstStyle/>
          <a:p>
            <a:pPr algn="ctr" defTabSz="609316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4718655" y="2508003"/>
            <a:ext cx="2728124" cy="507801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lIns="91408" tIns="45705" rIns="91408" bIns="45705" rtlCol="0">
            <a:spAutoFit/>
          </a:bodyPr>
          <a:lstStyle>
            <a:defPPr>
              <a:defRPr lang="en-US"/>
            </a:defPPr>
            <a:lvl1pPr algn="ctr">
              <a:defRPr sz="2400" b="1" spc="-1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4.5T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  <a:sym typeface="Wingdings" pitchFamily="2" charset="2"/>
              </a:rPr>
              <a:t>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12.7T</a:t>
            </a:r>
            <a:endParaRPr lang="en-US" sz="2700" dirty="0">
              <a:solidFill>
                <a:srgbClr val="FFFF00"/>
              </a:solidFill>
              <a:latin typeface="CiscoSansTT Light"/>
              <a:ea typeface="+mn-ea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096417" y="2508003"/>
            <a:ext cx="2732860" cy="507801"/>
          </a:xfrm>
          <a:prstGeom prst="rect">
            <a:avLst/>
          </a:prstGeom>
          <a:solidFill>
            <a:srgbClr val="000000">
              <a:alpha val="64000"/>
            </a:srgbClr>
          </a:solidFill>
        </p:spPr>
        <p:txBody>
          <a:bodyPr wrap="square" lIns="91408" tIns="45705" rIns="91408" bIns="45705" rtlCol="0">
            <a:spAutoFit/>
          </a:bodyPr>
          <a:lstStyle>
            <a:defPPr>
              <a:defRPr lang="en-US"/>
            </a:defPPr>
            <a:lvl1pPr algn="ctr">
              <a:defRPr sz="2400" b="1" spc="-10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pPr defTabSz="609316" fontAlgn="auto">
              <a:spcBef>
                <a:spcPts val="0"/>
              </a:spcBef>
              <a:spcAft>
                <a:spcPts val="0"/>
              </a:spcAft>
            </a:pP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1.5T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  <a:sym typeface="Wingdings" pitchFamily="2" charset="2"/>
              </a:rPr>
              <a:t></a:t>
            </a:r>
            <a:r>
              <a:rPr lang="en-US" sz="2700" dirty="0">
                <a:solidFill>
                  <a:srgbClr val="FFFF00"/>
                </a:solidFill>
                <a:latin typeface="CiscoSansTT Light"/>
                <a:ea typeface="+mn-ea"/>
              </a:rPr>
              <a:t> </a:t>
            </a:r>
            <a:r>
              <a:rPr lang="en-US" sz="2700" dirty="0" err="1">
                <a:solidFill>
                  <a:srgbClr val="FFFF00"/>
                </a:solidFill>
                <a:latin typeface="CiscoSansTT Light"/>
                <a:ea typeface="+mn-ea"/>
              </a:rPr>
              <a:t>47.8T</a:t>
            </a:r>
            <a:endParaRPr lang="en-US" sz="2700" dirty="0">
              <a:solidFill>
                <a:srgbClr val="FFFF00"/>
              </a:solidFill>
              <a:latin typeface="CiscoSansTT Ligh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43321375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17" grpId="0" animBg="1"/>
      <p:bldP spid="24" grpId="0" animBg="1"/>
      <p:bldP spid="26" grpId="0" animBg="1"/>
      <p:bldP spid="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Network Function Virtualization in SP Segment</a:t>
            </a:r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472634" y="1497827"/>
            <a:ext cx="4162773" cy="2665008"/>
          </a:xfrm>
          <a:prstGeom prst="roundRect">
            <a:avLst/>
          </a:prstGeom>
          <a:solidFill>
            <a:srgbClr val="FF6600">
              <a:alpha val="44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35" y="2521103"/>
            <a:ext cx="428866" cy="42897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250803" y="2575434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Video</a:t>
            </a:r>
          </a:p>
          <a:p>
            <a:pPr algn="ctr"/>
            <a:r>
              <a:rPr lang="en-US" sz="1100" dirty="0">
                <a:solidFill>
                  <a:srgbClr val="FFFF00"/>
                </a:solidFill>
              </a:rPr>
              <a:t>Headend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1066" y="3344700"/>
            <a:ext cx="242489" cy="55574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254781" y="3384518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Mobile Gateways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2333" y="1627955"/>
            <a:ext cx="456025" cy="45614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3254781" y="1622301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PE / Service Edge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1364860" y="1851775"/>
            <a:ext cx="1881183" cy="2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Straight Connector 10"/>
          <p:cNvCxnSpPr/>
          <p:nvPr/>
        </p:nvCxnSpPr>
        <p:spPr bwMode="auto">
          <a:xfrm flipV="1">
            <a:off x="1364497" y="2795252"/>
            <a:ext cx="1881183" cy="2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Straight Connector 11"/>
          <p:cNvCxnSpPr/>
          <p:nvPr/>
        </p:nvCxnSpPr>
        <p:spPr bwMode="auto">
          <a:xfrm flipV="1">
            <a:off x="1290483" y="3637316"/>
            <a:ext cx="1967486" cy="2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TextBox 12"/>
          <p:cNvSpPr txBox="1"/>
          <p:nvPr/>
        </p:nvSpPr>
        <p:spPr>
          <a:xfrm>
            <a:off x="629888" y="3838771"/>
            <a:ext cx="1066681" cy="266740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Mobile &amp; Tablet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40535" y="2894541"/>
            <a:ext cx="776079" cy="266740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STB &amp; TV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86562" y="2026551"/>
            <a:ext cx="906412" cy="410364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CE Router / </a:t>
            </a:r>
          </a:p>
          <a:p>
            <a:pPr algn="ctr"/>
            <a:r>
              <a:rPr lang="en-US" sz="900" dirty="0">
                <a:solidFill>
                  <a:schemeClr val="bg2"/>
                </a:solidFill>
              </a:rPr>
              <a:t>Broadband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055630" y="1125673"/>
            <a:ext cx="993307" cy="43086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000" b="1" i="1" dirty="0">
                <a:solidFill>
                  <a:schemeClr val="bg2"/>
                </a:solidFill>
                <a:latin typeface="Calibri (Body)"/>
                <a:cs typeface="Calibri (Body)"/>
              </a:rPr>
              <a:t>Today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7218614" y="1514509"/>
            <a:ext cx="4153889" cy="2655753"/>
          </a:xfrm>
          <a:prstGeom prst="roundRect">
            <a:avLst/>
          </a:prstGeom>
          <a:solidFill>
            <a:srgbClr val="FF6600">
              <a:alpha val="44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67531" y="2528523"/>
            <a:ext cx="428866" cy="42897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8161" y="3352119"/>
            <a:ext cx="242489" cy="555748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49429" y="1635375"/>
            <a:ext cx="456025" cy="456144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7366984" y="3846190"/>
            <a:ext cx="1066681" cy="266740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Mobile &amp; Tablet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7477630" y="2901960"/>
            <a:ext cx="776079" cy="266740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900" dirty="0">
                <a:solidFill>
                  <a:schemeClr val="bg2"/>
                </a:solidFill>
              </a:rPr>
              <a:t>STB &amp; TV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7423658" y="2033971"/>
            <a:ext cx="906412" cy="410364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900" dirty="0">
                <a:solidFill>
                  <a:schemeClr val="bg2"/>
                </a:solidFill>
              </a:rPr>
              <a:t>CE Router / </a:t>
            </a:r>
          </a:p>
          <a:p>
            <a:pPr algn="ctr"/>
            <a:r>
              <a:rPr lang="en-US" sz="900" dirty="0">
                <a:solidFill>
                  <a:schemeClr val="bg2"/>
                </a:solidFill>
              </a:rPr>
              <a:t>Broadband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01301" y="1977179"/>
            <a:ext cx="1526349" cy="1657533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9991877" y="1629721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Service 1</a:t>
            </a:r>
          </a:p>
        </p:txBody>
      </p:sp>
      <p:sp>
        <p:nvSpPr>
          <p:cNvPr id="26" name="Rectangle 25"/>
          <p:cNvSpPr/>
          <p:nvPr/>
        </p:nvSpPr>
        <p:spPr>
          <a:xfrm>
            <a:off x="9991511" y="2240081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Service 2</a:t>
            </a:r>
          </a:p>
        </p:txBody>
      </p:sp>
      <p:sp>
        <p:nvSpPr>
          <p:cNvPr id="27" name="Rectangle 26"/>
          <p:cNvSpPr/>
          <p:nvPr/>
        </p:nvSpPr>
        <p:spPr>
          <a:xfrm>
            <a:off x="9991143" y="3424146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Content 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8070414" y="1122143"/>
            <a:ext cx="2505841" cy="43088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000" b="1" i="1" dirty="0">
                <a:solidFill>
                  <a:schemeClr val="bg2"/>
                </a:solidFill>
                <a:latin typeface="Calibri (Body)"/>
                <a:cs typeface="Calibri (Body)"/>
              </a:rPr>
              <a:t>Desired End State</a:t>
            </a:r>
          </a:p>
        </p:txBody>
      </p:sp>
      <p:cxnSp>
        <p:nvCxnSpPr>
          <p:cNvPr id="29" name="Straight Connector 28"/>
          <p:cNvCxnSpPr/>
          <p:nvPr/>
        </p:nvCxnSpPr>
        <p:spPr bwMode="auto">
          <a:xfrm>
            <a:off x="8092340" y="1870184"/>
            <a:ext cx="541999" cy="43086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0" name="Straight Connector 29"/>
          <p:cNvCxnSpPr/>
          <p:nvPr/>
        </p:nvCxnSpPr>
        <p:spPr bwMode="auto">
          <a:xfrm flipV="1">
            <a:off x="8017968" y="3207895"/>
            <a:ext cx="597868" cy="46634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1" name="Straight Connector 30"/>
          <p:cNvCxnSpPr/>
          <p:nvPr/>
        </p:nvCxnSpPr>
        <p:spPr bwMode="auto">
          <a:xfrm flipV="1">
            <a:off x="9840412" y="2478814"/>
            <a:ext cx="160434" cy="202073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2" name="Straight Connector 31"/>
          <p:cNvCxnSpPr/>
          <p:nvPr/>
        </p:nvCxnSpPr>
        <p:spPr bwMode="auto">
          <a:xfrm flipV="1">
            <a:off x="8101227" y="2830063"/>
            <a:ext cx="239934" cy="210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3" name="Straight Connector 32"/>
          <p:cNvCxnSpPr/>
          <p:nvPr/>
        </p:nvCxnSpPr>
        <p:spPr bwMode="auto">
          <a:xfrm flipH="1">
            <a:off x="9429892" y="1869803"/>
            <a:ext cx="576958" cy="440500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H="1" flipV="1">
            <a:off x="9411366" y="3226400"/>
            <a:ext cx="585870" cy="410449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pic>
        <p:nvPicPr>
          <p:cNvPr id="35" name="Picture 3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876" y="1995685"/>
            <a:ext cx="575522" cy="48932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0512" y="2550518"/>
            <a:ext cx="575522" cy="48932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396" y="3096097"/>
            <a:ext cx="575522" cy="489321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8193644" y="2051378"/>
            <a:ext cx="643932" cy="37702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800" dirty="0"/>
              <a:t>On-Net /</a:t>
            </a:r>
          </a:p>
          <a:p>
            <a:pPr algn="ctr"/>
            <a:r>
              <a:rPr lang="en-US" sz="800" dirty="0"/>
              <a:t>Off-Net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8193278" y="2606213"/>
            <a:ext cx="643932" cy="37702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800" dirty="0"/>
              <a:t>On-Net /</a:t>
            </a:r>
          </a:p>
          <a:p>
            <a:pPr algn="ctr"/>
            <a:r>
              <a:rPr lang="en-US" sz="800" dirty="0"/>
              <a:t>Off-Net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8211406" y="3151787"/>
            <a:ext cx="643932" cy="37702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800" dirty="0"/>
              <a:t>On-Net /</a:t>
            </a:r>
          </a:p>
          <a:p>
            <a:pPr algn="ctr"/>
            <a:r>
              <a:rPr lang="en-US" sz="800" dirty="0"/>
              <a:t>Off-Net</a:t>
            </a:r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68968" y="2580371"/>
            <a:ext cx="450805" cy="383284"/>
          </a:xfrm>
          <a:prstGeom prst="rect">
            <a:avLst/>
          </a:prstGeom>
        </p:spPr>
      </p:pic>
      <p:sp>
        <p:nvSpPr>
          <p:cNvPr id="42" name="Rectangle 41"/>
          <p:cNvSpPr/>
          <p:nvPr/>
        </p:nvSpPr>
        <p:spPr>
          <a:xfrm>
            <a:off x="9990778" y="2840799"/>
            <a:ext cx="1009957" cy="434639"/>
          </a:xfrm>
          <a:prstGeom prst="rect">
            <a:avLst/>
          </a:prstGeom>
          <a:solidFill>
            <a:schemeClr val="accent6"/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100" dirty="0">
                <a:solidFill>
                  <a:srgbClr val="FFFF00"/>
                </a:solidFill>
              </a:rPr>
              <a:t>Content 1</a:t>
            </a:r>
          </a:p>
        </p:txBody>
      </p:sp>
      <p:cxnSp>
        <p:nvCxnSpPr>
          <p:cNvPr id="43" name="Straight Connector 42"/>
          <p:cNvCxnSpPr/>
          <p:nvPr/>
        </p:nvCxnSpPr>
        <p:spPr bwMode="auto">
          <a:xfrm>
            <a:off x="9887444" y="2927808"/>
            <a:ext cx="113041" cy="161357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45" name="TextBox 44"/>
          <p:cNvSpPr txBox="1"/>
          <p:nvPr/>
        </p:nvSpPr>
        <p:spPr>
          <a:xfrm>
            <a:off x="8791574" y="2571413"/>
            <a:ext cx="558804" cy="410369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900" dirty="0">
                <a:solidFill>
                  <a:srgbClr val="000000"/>
                </a:solidFill>
              </a:rPr>
              <a:t>SP’s</a:t>
            </a:r>
          </a:p>
          <a:p>
            <a:pPr algn="ctr"/>
            <a:r>
              <a:rPr lang="en-US" sz="900" dirty="0">
                <a:solidFill>
                  <a:srgbClr val="000000"/>
                </a:solidFill>
              </a:rPr>
              <a:t>Cloud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9416027" y="2576678"/>
            <a:ext cx="592253" cy="37702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800" dirty="0">
                <a:solidFill>
                  <a:srgbClr val="000000"/>
                </a:solidFill>
              </a:rPr>
              <a:t>Partner</a:t>
            </a:r>
          </a:p>
          <a:p>
            <a:pPr algn="ctr"/>
            <a:r>
              <a:rPr lang="en-US" sz="800" dirty="0">
                <a:solidFill>
                  <a:srgbClr val="000000"/>
                </a:solidFill>
              </a:rPr>
              <a:t>Cloud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651975" y="4096551"/>
            <a:ext cx="3843234" cy="707864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algn="ctr"/>
            <a:r>
              <a:rPr lang="en-US" sz="1900" b="1" i="1" dirty="0">
                <a:solidFill>
                  <a:srgbClr val="FFFF00"/>
                </a:solidFill>
                <a:latin typeface="Calibri (Body)"/>
                <a:cs typeface="Calibri (Body)"/>
              </a:rPr>
              <a:t>Today’s Service Delivery In </a:t>
            </a:r>
          </a:p>
          <a:p>
            <a:pPr algn="ctr"/>
            <a:r>
              <a:rPr lang="en-US" sz="1900" b="1" i="1" dirty="0">
                <a:solidFill>
                  <a:srgbClr val="FFFF00"/>
                </a:solidFill>
                <a:latin typeface="Calibri (Body)"/>
                <a:cs typeface="Calibri (Body)"/>
              </a:rPr>
              <a:t>“Connected” Model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7077377" y="4103097"/>
            <a:ext cx="4426582" cy="707864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algn="ctr"/>
            <a:r>
              <a:rPr lang="en-US" sz="1900" b="1" i="1" dirty="0">
                <a:solidFill>
                  <a:srgbClr val="FFFF00"/>
                </a:solidFill>
                <a:latin typeface="Calibri (Body)"/>
                <a:cs typeface="Calibri (Body)"/>
              </a:rPr>
              <a:t>Any Device, Any Service, Any Content, Any Where, Any Time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320274" y="4945924"/>
            <a:ext cx="11312373" cy="369332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algn="ctr"/>
            <a:r>
              <a:rPr lang="en-US" sz="1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 (Body)"/>
                <a:cs typeface="Calibri (Body)"/>
              </a:rPr>
              <a:t>Target is to Achieve Optimized TCO, Agility, Cloud Consumption &amp; economics. SP’s now “can afford to go wrong” </a:t>
            </a:r>
          </a:p>
        </p:txBody>
      </p:sp>
      <p:sp>
        <p:nvSpPr>
          <p:cNvPr id="52" name="Right Arrow 51"/>
          <p:cNvSpPr/>
          <p:nvPr/>
        </p:nvSpPr>
        <p:spPr>
          <a:xfrm>
            <a:off x="5067124" y="2231179"/>
            <a:ext cx="1830111" cy="1224285"/>
          </a:xfrm>
          <a:prstGeom prst="rightArrow">
            <a:avLst/>
          </a:prstGeom>
          <a:solidFill>
            <a:srgbClr val="FF6600">
              <a:alpha val="44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i="1" dirty="0"/>
              <a:t>Transition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420474" y="5559025"/>
            <a:ext cx="11312373" cy="533480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algn="ctr"/>
            <a:r>
              <a:rPr lang="en-US" sz="2700" b="1" i="1" dirty="0">
                <a:solidFill>
                  <a:srgbClr val="FFFF00"/>
                </a:solidFill>
                <a:latin typeface="Calibri (Body)"/>
                <a:cs typeface="Calibri (Body)"/>
              </a:rPr>
              <a:t>NFV </a:t>
            </a:r>
            <a:r>
              <a:rPr lang="en-US" sz="2700" b="1" i="1" dirty="0">
                <a:solidFill>
                  <a:srgbClr val="FFFF00"/>
                </a:solidFill>
                <a:latin typeface="Calibri (Body)"/>
                <a:cs typeface="Calibri (Body)"/>
                <a:sym typeface="Wingdings"/>
              </a:rPr>
              <a:t>= Networking + Cloud  A Key Enabler of this Evolution </a:t>
            </a:r>
            <a:endParaRPr lang="en-US" sz="2700" b="1" i="1" dirty="0">
              <a:solidFill>
                <a:srgbClr val="FFFF00"/>
              </a:solidFill>
              <a:latin typeface="Calibri (Body)"/>
              <a:cs typeface="Calibri (Body)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417412" y="6122645"/>
            <a:ext cx="11312373" cy="550603"/>
          </a:xfrm>
          <a:prstGeom prst="rect">
            <a:avLst/>
          </a:prstGeom>
        </p:spPr>
        <p:txBody>
          <a:bodyPr vert="horz" wrap="square" lIns="182790" tIns="182790" rIns="91396" bIns="91396" rtlCol="0" anchor="ctr" anchorCtr="0">
            <a:spAutoFit/>
          </a:bodyPr>
          <a:lstStyle>
            <a:lvl1pPr defTabSz="685514">
              <a:lnSpc>
                <a:spcPct val="80000"/>
              </a:lnSpc>
              <a:spcBef>
                <a:spcPct val="0"/>
              </a:spcBef>
              <a:buNone/>
              <a:defRPr lang="en-US" sz="2400" b="0" spc="0" baseline="0" dirty="0">
                <a:solidFill>
                  <a:schemeClr val="bg1">
                    <a:lumMod val="75000"/>
                  </a:schemeClr>
                </a:solidFill>
                <a:latin typeface="+mj-lt"/>
                <a:ea typeface="+mj-ea"/>
                <a:cs typeface="CiscoSans"/>
              </a:defRPr>
            </a:lvl1pPr>
          </a:lstStyle>
          <a:p>
            <a:pPr algn="ctr"/>
            <a:r>
              <a:rPr lang="en-US" sz="2100" b="1" i="1" dirty="0">
                <a:solidFill>
                  <a:schemeClr val="bg1"/>
                </a:solidFill>
              </a:rPr>
              <a:t>Top of the Mind for All SP’s</a:t>
            </a:r>
          </a:p>
        </p:txBody>
      </p:sp>
      <p:pic>
        <p:nvPicPr>
          <p:cNvPr id="60" name="Picture 59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58894" y="2199556"/>
            <a:ext cx="464091" cy="39458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85687" y="2955394"/>
            <a:ext cx="464091" cy="394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2992095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Oval 87"/>
          <p:cNvSpPr/>
          <p:nvPr/>
        </p:nvSpPr>
        <p:spPr>
          <a:xfrm>
            <a:off x="834458" y="4544309"/>
            <a:ext cx="5068862" cy="1575607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>
                <a:solidFill>
                  <a:srgbClr val="FFFFFF"/>
                </a:solidFill>
              </a:rPr>
              <a:t>Business CPE</a:t>
            </a:r>
          </a:p>
        </p:txBody>
      </p:sp>
      <p:sp>
        <p:nvSpPr>
          <p:cNvPr id="101" name="Oval 100"/>
          <p:cNvSpPr/>
          <p:nvPr/>
        </p:nvSpPr>
        <p:spPr>
          <a:xfrm>
            <a:off x="3576118" y="1597546"/>
            <a:ext cx="2844225" cy="2805122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>
                <a:solidFill>
                  <a:prstClr val="white"/>
                </a:solidFill>
              </a:rPr>
              <a:t>Service</a:t>
            </a:r>
          </a:p>
          <a:p>
            <a:pPr algn="ctr" defTabSz="1084379"/>
            <a:r>
              <a:rPr lang="en-US" sz="1900" dirty="0">
                <a:solidFill>
                  <a:prstClr val="white"/>
                </a:solidFill>
              </a:rPr>
              <a:t>Appliances </a:t>
            </a:r>
          </a:p>
          <a:p>
            <a:pPr algn="ctr" defTabSz="1084379"/>
            <a:r>
              <a:rPr lang="en-US" sz="1900" dirty="0">
                <a:solidFill>
                  <a:prstClr val="white"/>
                </a:solidFill>
              </a:rPr>
              <a:t>(L4-L7)</a:t>
            </a:r>
          </a:p>
        </p:txBody>
      </p:sp>
      <p:sp>
        <p:nvSpPr>
          <p:cNvPr id="27" name="Oval 26"/>
          <p:cNvSpPr/>
          <p:nvPr/>
        </p:nvSpPr>
        <p:spPr>
          <a:xfrm>
            <a:off x="7602985" y="3624803"/>
            <a:ext cx="4097877" cy="2289891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>
                <a:solidFill>
                  <a:srgbClr val="FFFFFF"/>
                </a:solidFill>
              </a:rPr>
              <a:t>Core Backbone Routing,</a:t>
            </a:r>
          </a:p>
          <a:p>
            <a:pPr algn="ctr" defTabSz="1084379"/>
            <a:r>
              <a:rPr lang="en-US" sz="1900" dirty="0">
                <a:solidFill>
                  <a:srgbClr val="FFFFFF"/>
                </a:solidFill>
              </a:rPr>
              <a:t>CE Access-Aggregation and DC switching</a:t>
            </a:r>
          </a:p>
        </p:txBody>
      </p:sp>
      <p:sp>
        <p:nvSpPr>
          <p:cNvPr id="87" name="Oval 86"/>
          <p:cNvSpPr/>
          <p:nvPr/>
        </p:nvSpPr>
        <p:spPr>
          <a:xfrm>
            <a:off x="5715165" y="3368018"/>
            <a:ext cx="3128054" cy="1176283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 err="1">
                <a:solidFill>
                  <a:srgbClr val="FFFFFF"/>
                </a:solidFill>
              </a:rPr>
              <a:t>Wireline</a:t>
            </a:r>
            <a:r>
              <a:rPr lang="en-US" sz="1900" dirty="0">
                <a:solidFill>
                  <a:srgbClr val="FFFFFF"/>
                </a:solidFill>
              </a:rPr>
              <a:t> GWs</a:t>
            </a:r>
          </a:p>
        </p:txBody>
      </p:sp>
      <p:sp>
        <p:nvSpPr>
          <p:cNvPr id="86" name="Oval 85"/>
          <p:cNvSpPr/>
          <p:nvPr/>
        </p:nvSpPr>
        <p:spPr>
          <a:xfrm>
            <a:off x="842018" y="5699597"/>
            <a:ext cx="2608248" cy="452767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>
                <a:solidFill>
                  <a:srgbClr val="FFFFFF"/>
                </a:solidFill>
              </a:rPr>
              <a:t>Home CPE</a:t>
            </a:r>
          </a:p>
        </p:txBody>
      </p:sp>
      <p:sp>
        <p:nvSpPr>
          <p:cNvPr id="83" name="Oval 82"/>
          <p:cNvSpPr/>
          <p:nvPr/>
        </p:nvSpPr>
        <p:spPr>
          <a:xfrm>
            <a:off x="5659240" y="1446384"/>
            <a:ext cx="2572488" cy="993191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>
                <a:solidFill>
                  <a:srgbClr val="FFFFFF"/>
                </a:solidFill>
              </a:rPr>
              <a:t>Wireless </a:t>
            </a:r>
          </a:p>
          <a:p>
            <a:pPr algn="ctr" defTabSz="1084379"/>
            <a:r>
              <a:rPr lang="en-US" sz="1900" dirty="0">
                <a:solidFill>
                  <a:srgbClr val="FFFFFF"/>
                </a:solidFill>
              </a:rPr>
              <a:t>GWs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916" y="0"/>
            <a:ext cx="11437937" cy="838200"/>
          </a:xfrm>
        </p:spPr>
        <p:txBody>
          <a:bodyPr vert="horz" lIns="121736" tIns="60866" rIns="121736" bIns="60866" rtlCol="0" anchor="t" anchorCtr="0">
            <a:noAutofit/>
          </a:bodyPr>
          <a:lstStyle/>
          <a:p>
            <a:r>
              <a:rPr lang="en-US" sz="4500" dirty="0">
                <a:gradFill>
                  <a:gsLst>
                    <a:gs pos="0">
                      <a:schemeClr val="tx1"/>
                    </a:gs>
                    <a:gs pos="44000">
                      <a:srgbClr val="01BBBB"/>
                    </a:gs>
                    <a:gs pos="100000">
                      <a:schemeClr val="accent4"/>
                    </a:gs>
                  </a:gsLst>
                  <a:lin ang="4800000" scaled="0"/>
                </a:gradFill>
                <a:latin typeface="Calibri"/>
                <a:cs typeface="Calibri"/>
              </a:rPr>
              <a:t>Network Functions – Resource Requirements</a:t>
            </a:r>
          </a:p>
        </p:txBody>
      </p:sp>
      <p:cxnSp>
        <p:nvCxnSpPr>
          <p:cNvPr id="11" name="Straight Connector 10"/>
          <p:cNvCxnSpPr/>
          <p:nvPr/>
        </p:nvCxnSpPr>
        <p:spPr>
          <a:xfrm>
            <a:off x="742431" y="1466729"/>
            <a:ext cx="0" cy="4789931"/>
          </a:xfrm>
          <a:prstGeom prst="line">
            <a:avLst/>
          </a:prstGeom>
          <a:ln w="57150">
            <a:solidFill>
              <a:schemeClr val="accent6"/>
            </a:solidFill>
            <a:headEnd type="triangle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29556" y="3362965"/>
            <a:ext cx="560948" cy="554013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algn="ctr" defTabSz="1084379"/>
            <a:r>
              <a:rPr lang="en-US" sz="1500" dirty="0">
                <a:latin typeface="Calibri" pitchFamily="34" charset="0"/>
                <a:ea typeface="+mn-ea"/>
                <a:cs typeface="Arial" pitchFamily="34" charset="0"/>
              </a:rPr>
              <a:t>CPU</a:t>
            </a:r>
          </a:p>
          <a:p>
            <a:pPr algn="ctr" defTabSz="1084379"/>
            <a:r>
              <a:rPr lang="en-US" sz="1500" dirty="0" err="1">
                <a:latin typeface="Calibri" pitchFamily="34" charset="0"/>
                <a:ea typeface="+mn-ea"/>
                <a:cs typeface="Arial" pitchFamily="34" charset="0"/>
              </a:rPr>
              <a:t>Reqs</a:t>
            </a:r>
            <a:endParaRPr lang="en-US" sz="1500" dirty="0">
              <a:latin typeface="Calibri" pitchFamily="34" charset="0"/>
              <a:ea typeface="+mn-ea"/>
              <a:cs typeface="Arial" pitchFamily="34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583133" y="5783314"/>
            <a:ext cx="11410897" cy="821340"/>
            <a:chOff x="-55970" y="5715320"/>
            <a:chExt cx="12189927" cy="852508"/>
          </a:xfrm>
        </p:grpSpPr>
        <p:sp>
          <p:nvSpPr>
            <p:cNvPr id="45" name="TextBox 44"/>
            <p:cNvSpPr txBox="1"/>
            <p:nvPr/>
          </p:nvSpPr>
          <p:spPr>
            <a:xfrm>
              <a:off x="735049" y="5715320"/>
              <a:ext cx="197343" cy="33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4379"/>
              <a:endParaRPr lang="en-US" sz="1500" dirty="0">
                <a:solidFill>
                  <a:srgbClr val="FF6600"/>
                </a:solidFill>
                <a:latin typeface="Calibri" pitchFamily="34" charset="0"/>
                <a:ea typeface="+mn-ea"/>
                <a:cs typeface="Arial" pitchFamily="34" charset="0"/>
              </a:endParaRPr>
            </a:p>
          </p:txBody>
        </p:sp>
        <p:grpSp>
          <p:nvGrpSpPr>
            <p:cNvPr id="24" name="Group 23"/>
            <p:cNvGrpSpPr/>
            <p:nvPr/>
          </p:nvGrpSpPr>
          <p:grpSpPr>
            <a:xfrm>
              <a:off x="-55970" y="6158408"/>
              <a:ext cx="10729848" cy="409420"/>
              <a:chOff x="-63836" y="6158408"/>
              <a:chExt cx="11413138" cy="409420"/>
            </a:xfrm>
          </p:grpSpPr>
          <p:sp>
            <p:nvSpPr>
              <p:cNvPr id="18" name="TextBox 17"/>
              <p:cNvSpPr txBox="1"/>
              <p:nvPr/>
            </p:nvSpPr>
            <p:spPr>
              <a:xfrm>
                <a:off x="-63836" y="6232399"/>
                <a:ext cx="320948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0</a:t>
                </a: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956353" y="6204194"/>
                <a:ext cx="933697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10Mbps</a:t>
                </a: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2331475" y="6221496"/>
                <a:ext cx="1044807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100Mbps</a:t>
                </a: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3831247" y="6231215"/>
                <a:ext cx="773406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1Gbps</a:t>
                </a: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5172637" y="6207989"/>
                <a:ext cx="884516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10Gbps</a:t>
                </a:r>
              </a:p>
            </p:txBody>
          </p:sp>
          <p:sp>
            <p:nvSpPr>
              <p:cNvPr id="55" name="TextBox 54"/>
              <p:cNvSpPr txBox="1"/>
              <p:nvPr/>
            </p:nvSpPr>
            <p:spPr>
              <a:xfrm>
                <a:off x="6608604" y="6198265"/>
                <a:ext cx="995628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100Gbps</a:t>
                </a:r>
              </a:p>
            </p:txBody>
          </p:sp>
          <p:sp>
            <p:nvSpPr>
              <p:cNvPr id="59" name="TextBox 58"/>
              <p:cNvSpPr txBox="1"/>
              <p:nvPr/>
            </p:nvSpPr>
            <p:spPr>
              <a:xfrm>
                <a:off x="8081893" y="6202057"/>
                <a:ext cx="740618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1Tbps</a:t>
                </a:r>
              </a:p>
            </p:txBody>
          </p:sp>
          <p:grpSp>
            <p:nvGrpSpPr>
              <p:cNvPr id="23" name="Group 22"/>
              <p:cNvGrpSpPr/>
              <p:nvPr/>
            </p:nvGrpSpPr>
            <p:grpSpPr>
              <a:xfrm>
                <a:off x="67577" y="6158408"/>
                <a:ext cx="9890205" cy="110219"/>
                <a:chOff x="67577" y="6158408"/>
                <a:chExt cx="12117398" cy="168049"/>
              </a:xfrm>
            </p:grpSpPr>
            <p:sp>
              <p:nvSpPr>
                <p:cNvPr id="17" name="Rectangle 16"/>
                <p:cNvSpPr/>
                <p:nvPr/>
              </p:nvSpPr>
              <p:spPr>
                <a:xfrm>
                  <a:off x="67577" y="6174058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25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8" name="Rectangle 47"/>
                <p:cNvSpPr/>
                <p:nvPr/>
              </p:nvSpPr>
              <p:spPr>
                <a:xfrm>
                  <a:off x="1800792" y="6177848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49" name="Rectangle 48"/>
                <p:cNvSpPr/>
                <p:nvPr/>
              </p:nvSpPr>
              <p:spPr>
                <a:xfrm>
                  <a:off x="3530231" y="6177848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25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0" name="Rectangle 49"/>
                <p:cNvSpPr/>
                <p:nvPr/>
              </p:nvSpPr>
              <p:spPr>
                <a:xfrm>
                  <a:off x="5249934" y="6168128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6" name="Rectangle 55"/>
                <p:cNvSpPr/>
                <p:nvPr/>
              </p:nvSpPr>
              <p:spPr>
                <a:xfrm>
                  <a:off x="6979373" y="6168128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25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58" name="Rectangle 57"/>
                <p:cNvSpPr/>
                <p:nvPr/>
              </p:nvSpPr>
              <p:spPr>
                <a:xfrm>
                  <a:off x="8712587" y="6158409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50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  <p:sp>
              <p:nvSpPr>
                <p:cNvPr id="60" name="Rectangle 59"/>
                <p:cNvSpPr/>
                <p:nvPr/>
              </p:nvSpPr>
              <p:spPr>
                <a:xfrm>
                  <a:off x="10455537" y="6158408"/>
                  <a:ext cx="1729438" cy="148609"/>
                </a:xfrm>
                <a:prstGeom prst="rect">
                  <a:avLst/>
                </a:prstGeom>
                <a:solidFill>
                  <a:schemeClr val="accent3">
                    <a:lumMod val="25000"/>
                  </a:schemeClr>
                </a:solidFill>
                <a:ln>
                  <a:noFill/>
                </a:ln>
                <a:effectLst>
                  <a:outerShdw blurRad="76200" dist="50800" dir="5400000" algn="ctr" rotWithShape="0">
                    <a:srgbClr val="000000">
                      <a:alpha val="27000"/>
                    </a:srgbClr>
                  </a:outerShdw>
                </a:effectLst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 defTabSz="1084379"/>
                  <a:endParaRPr lang="en-US" sz="1500" dirty="0">
                    <a:solidFill>
                      <a:srgbClr val="FF6600"/>
                    </a:solidFill>
                  </a:endParaRPr>
                </a:p>
              </p:txBody>
            </p:sp>
          </p:grpSp>
          <p:sp>
            <p:nvSpPr>
              <p:cNvPr id="61" name="TextBox 60"/>
              <p:cNvSpPr txBox="1"/>
              <p:nvPr/>
            </p:nvSpPr>
            <p:spPr>
              <a:xfrm>
                <a:off x="9430180" y="6204194"/>
                <a:ext cx="851729" cy="3354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084379"/>
                <a:r>
                  <a:rPr lang="en-US" sz="1500" dirty="0">
                    <a:solidFill>
                      <a:srgbClr val="FF6600"/>
                    </a:solidFill>
                    <a:latin typeface="Calibri" pitchFamily="34" charset="0"/>
                    <a:ea typeface="+mn-ea"/>
                    <a:cs typeface="Arial" pitchFamily="34" charset="0"/>
                  </a:rPr>
                  <a:t>10Tbps</a:t>
                </a:r>
              </a:p>
            </p:txBody>
          </p:sp>
          <p:sp>
            <p:nvSpPr>
              <p:cNvPr id="62" name="Rectangle 61"/>
              <p:cNvSpPr/>
              <p:nvPr/>
            </p:nvSpPr>
            <p:spPr>
              <a:xfrm>
                <a:off x="9937737" y="6162199"/>
                <a:ext cx="1411565" cy="97469"/>
              </a:xfrm>
              <a:prstGeom prst="rect">
                <a:avLst/>
              </a:prstGeom>
              <a:solidFill>
                <a:schemeClr val="accent3">
                  <a:lumMod val="50000"/>
                </a:schemeClr>
              </a:solidFill>
              <a:ln>
                <a:noFill/>
              </a:ln>
              <a:effectLst>
                <a:outerShdw blurRad="76200" dist="50800" dir="5400000" algn="ctr" rotWithShape="0">
                  <a:srgbClr val="000000">
                    <a:alpha val="27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1084379"/>
                <a:endParaRPr lang="en-US" sz="1500" dirty="0">
                  <a:solidFill>
                    <a:srgbClr val="FF6600"/>
                  </a:solidFill>
                </a:endParaRPr>
              </a:p>
            </p:txBody>
          </p:sp>
        </p:grpSp>
        <p:sp>
          <p:nvSpPr>
            <p:cNvPr id="63" name="TextBox 62"/>
            <p:cNvSpPr txBox="1"/>
            <p:nvPr/>
          </p:nvSpPr>
          <p:spPr>
            <a:xfrm>
              <a:off x="10292110" y="6194478"/>
              <a:ext cx="905197" cy="33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4379"/>
              <a:r>
                <a:rPr lang="en-US" sz="1500" dirty="0">
                  <a:solidFill>
                    <a:srgbClr val="FF6600"/>
                  </a:solidFill>
                  <a:latin typeface="Calibri" pitchFamily="34" charset="0"/>
                  <a:ea typeface="+mn-ea"/>
                  <a:cs typeface="Arial" pitchFamily="34" charset="0"/>
                </a:rPr>
                <a:t>100Tbps</a:t>
              </a: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10677079" y="6162199"/>
              <a:ext cx="1327056" cy="97469"/>
            </a:xfrm>
            <a:prstGeom prst="rect">
              <a:avLst/>
            </a:prstGeom>
            <a:solidFill>
              <a:schemeClr val="accent3">
                <a:lumMod val="25000"/>
              </a:schemeClr>
            </a:solidFill>
            <a:ln>
              <a:noFill/>
            </a:ln>
            <a:effectLst>
              <a:outerShdw blurRad="76200" dist="50800" dir="5400000" algn="ctr" rotWithShape="0">
                <a:srgbClr val="000000">
                  <a:alpha val="27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1084379"/>
              <a:endParaRPr lang="en-US" sz="1500" dirty="0">
                <a:solidFill>
                  <a:srgbClr val="FF6600"/>
                </a:solidFill>
              </a:endParaRPr>
            </a:p>
          </p:txBody>
        </p:sp>
        <p:sp>
          <p:nvSpPr>
            <p:cNvPr id="64" name="TextBox 63"/>
            <p:cNvSpPr txBox="1"/>
            <p:nvPr/>
          </p:nvSpPr>
          <p:spPr>
            <a:xfrm>
              <a:off x="11430828" y="6198264"/>
              <a:ext cx="703129" cy="3354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1084379"/>
              <a:r>
                <a:rPr lang="en-US" sz="1500" dirty="0">
                  <a:solidFill>
                    <a:srgbClr val="FF6600"/>
                  </a:solidFill>
                  <a:latin typeface="Calibri" pitchFamily="34" charset="0"/>
                  <a:ea typeface="+mn-ea"/>
                  <a:cs typeface="Arial" pitchFamily="34" charset="0"/>
                </a:rPr>
                <a:t>1Pbps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5251" y="1270999"/>
            <a:ext cx="540104" cy="323180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500" dirty="0">
                <a:solidFill>
                  <a:srgbClr val="FF6600"/>
                </a:solidFill>
                <a:latin typeface="Calibri" pitchFamily="34" charset="0"/>
                <a:ea typeface="+mn-ea"/>
                <a:cs typeface="Arial" pitchFamily="34" charset="0"/>
              </a:rPr>
              <a:t>High</a:t>
            </a:r>
          </a:p>
        </p:txBody>
      </p:sp>
      <p:sp>
        <p:nvSpPr>
          <p:cNvPr id="67" name="TextBox 66"/>
          <p:cNvSpPr txBox="1"/>
          <p:nvPr/>
        </p:nvSpPr>
        <p:spPr>
          <a:xfrm>
            <a:off x="178916" y="5923855"/>
            <a:ext cx="504330" cy="323180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500" dirty="0">
                <a:solidFill>
                  <a:srgbClr val="FF6600"/>
                </a:solidFill>
                <a:latin typeface="Calibri" pitchFamily="34" charset="0"/>
                <a:ea typeface="+mn-ea"/>
                <a:cs typeface="Arial" pitchFamily="34" charset="0"/>
              </a:rPr>
              <a:t>Low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334184" y="2684090"/>
            <a:ext cx="1716617" cy="338555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600" b="1" i="1" u="sng" dirty="0">
                <a:solidFill>
                  <a:srgbClr val="C0504D"/>
                </a:solidFill>
                <a:latin typeface="Calibri" pitchFamily="34" charset="0"/>
                <a:ea typeface="+mn-ea"/>
                <a:cs typeface="Arial" pitchFamily="34" charset="0"/>
              </a:rPr>
              <a:t>Distributed: CPUs 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7797088" y="1132613"/>
            <a:ext cx="2329305" cy="338555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600" b="1" i="1" dirty="0">
                <a:solidFill>
                  <a:srgbClr val="C0504D"/>
                </a:solidFill>
                <a:latin typeface="Calibri" pitchFamily="34" charset="0"/>
                <a:ea typeface="+mn-ea"/>
                <a:cs typeface="Arial" pitchFamily="34" charset="0"/>
              </a:rPr>
              <a:t>Distributed: Lots of CPUs </a:t>
            </a:r>
          </a:p>
        </p:txBody>
      </p:sp>
      <p:cxnSp>
        <p:nvCxnSpPr>
          <p:cNvPr id="14" name="Straight Arrow Connector 13"/>
          <p:cNvCxnSpPr/>
          <p:nvPr/>
        </p:nvCxnSpPr>
        <p:spPr>
          <a:xfrm flipH="1">
            <a:off x="8224665" y="1482607"/>
            <a:ext cx="208416" cy="233120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1" name="TextBox 80"/>
          <p:cNvSpPr txBox="1"/>
          <p:nvPr/>
        </p:nvSpPr>
        <p:spPr>
          <a:xfrm>
            <a:off x="1493421" y="915120"/>
            <a:ext cx="533947" cy="338465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600" b="1" i="1" dirty="0">
                <a:solidFill>
                  <a:srgbClr val="C0504D"/>
                </a:solidFill>
                <a:latin typeface="Calibri" pitchFamily="34" charset="0"/>
                <a:ea typeface="+mn-ea"/>
                <a:cs typeface="Arial" pitchFamily="34" charset="0"/>
              </a:rPr>
              <a:t>CPU</a:t>
            </a:r>
          </a:p>
        </p:txBody>
      </p:sp>
      <p:cxnSp>
        <p:nvCxnSpPr>
          <p:cNvPr id="82" name="Straight Arrow Connector 81"/>
          <p:cNvCxnSpPr/>
          <p:nvPr/>
        </p:nvCxnSpPr>
        <p:spPr>
          <a:xfrm>
            <a:off x="1823456" y="1215574"/>
            <a:ext cx="500840" cy="285544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863678" y="3799014"/>
            <a:ext cx="2226340" cy="338555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600" b="1" i="1" dirty="0">
                <a:solidFill>
                  <a:srgbClr val="C0504D"/>
                </a:solidFill>
                <a:latin typeface="Calibri" pitchFamily="34" charset="0"/>
                <a:ea typeface="+mn-ea"/>
                <a:cs typeface="Arial" pitchFamily="34" charset="0"/>
              </a:rPr>
              <a:t>Centralized: CPU or </a:t>
            </a:r>
            <a:r>
              <a:rPr lang="en-US" sz="1600" b="1" i="1" dirty="0" err="1">
                <a:solidFill>
                  <a:srgbClr val="C0504D"/>
                </a:solidFill>
                <a:latin typeface="Calibri" pitchFamily="34" charset="0"/>
                <a:ea typeface="+mn-ea"/>
                <a:cs typeface="Arial" pitchFamily="34" charset="0"/>
              </a:rPr>
              <a:t>SoC</a:t>
            </a:r>
            <a:endParaRPr lang="en-US" sz="1600" b="1" i="1" dirty="0">
              <a:solidFill>
                <a:srgbClr val="C0504D"/>
              </a:solidFill>
              <a:latin typeface="Calibri" pitchFamily="34" charset="0"/>
              <a:ea typeface="+mn-ea"/>
              <a:cs typeface="Arial" pitchFamily="34" charset="0"/>
            </a:endParaRPr>
          </a:p>
        </p:txBody>
      </p:sp>
      <p:sp>
        <p:nvSpPr>
          <p:cNvPr id="66" name="TextBox 65"/>
          <p:cNvSpPr txBox="1"/>
          <p:nvPr/>
        </p:nvSpPr>
        <p:spPr>
          <a:xfrm>
            <a:off x="3706873" y="972312"/>
            <a:ext cx="2547859" cy="338555"/>
          </a:xfrm>
          <a:prstGeom prst="rect">
            <a:avLst/>
          </a:prstGeom>
          <a:noFill/>
        </p:spPr>
        <p:txBody>
          <a:bodyPr wrap="none" lIns="91342" tIns="45670" rIns="91342" bIns="45670" rtlCol="0">
            <a:spAutoFit/>
          </a:bodyPr>
          <a:lstStyle/>
          <a:p>
            <a:pPr defTabSz="1084379"/>
            <a:r>
              <a:rPr lang="en-US" sz="1600" b="1" i="1" dirty="0">
                <a:solidFill>
                  <a:srgbClr val="C0504D"/>
                </a:solidFill>
                <a:latin typeface="Calibri" pitchFamily="34" charset="0"/>
                <a:ea typeface="+mn-ea"/>
                <a:cs typeface="Arial" pitchFamily="34" charset="0"/>
              </a:rPr>
              <a:t>Variable CPU / FPGA / NPU</a:t>
            </a:r>
          </a:p>
        </p:txBody>
      </p:sp>
      <p:cxnSp>
        <p:nvCxnSpPr>
          <p:cNvPr id="73" name="Straight Arrow Connector 72"/>
          <p:cNvCxnSpPr>
            <a:endCxn id="101" idx="0"/>
          </p:cNvCxnSpPr>
          <p:nvPr/>
        </p:nvCxnSpPr>
        <p:spPr>
          <a:xfrm flipH="1">
            <a:off x="4998232" y="1285263"/>
            <a:ext cx="88111" cy="312292"/>
          </a:xfrm>
          <a:prstGeom prst="straightConnector1">
            <a:avLst/>
          </a:prstGeom>
          <a:ln w="38100" cmpd="sng">
            <a:solidFill>
              <a:schemeClr val="accent2"/>
            </a:solidFill>
            <a:headEnd type="non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4" name="Oval 73"/>
          <p:cNvSpPr/>
          <p:nvPr/>
        </p:nvSpPr>
        <p:spPr>
          <a:xfrm>
            <a:off x="850026" y="1509398"/>
            <a:ext cx="3771498" cy="1133835"/>
          </a:xfrm>
          <a:prstGeom prst="ellipse">
            <a:avLst/>
          </a:prstGeom>
          <a:gradFill>
            <a:gsLst>
              <a:gs pos="42000">
                <a:srgbClr val="061C23"/>
              </a:gs>
              <a:gs pos="0">
                <a:srgbClr val="000000"/>
              </a:gs>
              <a:gs pos="60000">
                <a:schemeClr val="accent4">
                  <a:shade val="93000"/>
                  <a:satMod val="130000"/>
                  <a:lumMod val="63000"/>
                  <a:alpha val="75000"/>
                </a:schemeClr>
              </a:gs>
              <a:gs pos="100000">
                <a:schemeClr val="accent4">
                  <a:shade val="94000"/>
                  <a:satMod val="135000"/>
                </a:schemeClr>
              </a:gs>
            </a:gsLst>
            <a:lin ang="16200000" scaled="0"/>
          </a:gradFill>
          <a:ln w="19050" cmpd="sng">
            <a:solidFill>
              <a:srgbClr val="FFFFFF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342" tIns="45670" rIns="91342" bIns="45670" rtlCol="0" anchor="ctr"/>
          <a:lstStyle/>
          <a:p>
            <a:pPr algn="ctr" defTabSz="1084379"/>
            <a:r>
              <a:rPr lang="en-US" sz="1900" dirty="0">
                <a:solidFill>
                  <a:prstClr val="white"/>
                </a:solidFill>
              </a:rPr>
              <a:t>OSS/BSS, subsystem</a:t>
            </a:r>
          </a:p>
          <a:p>
            <a:pPr algn="ctr" defTabSz="1084379"/>
            <a:r>
              <a:rPr lang="en-US" sz="1900" dirty="0">
                <a:solidFill>
                  <a:prstClr val="white"/>
                </a:solidFill>
              </a:rPr>
              <a:t> and N/W control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1976847" y="4137575"/>
            <a:ext cx="714279" cy="1485613"/>
            <a:chOff x="1976845" y="4172119"/>
            <a:chExt cx="714279" cy="1485614"/>
          </a:xfrm>
          <a:solidFill>
            <a:srgbClr val="FFFF00"/>
          </a:solidFill>
        </p:grpSpPr>
        <p:cxnSp>
          <p:nvCxnSpPr>
            <p:cNvPr id="85" name="Straight Arrow Connector 84"/>
            <p:cNvCxnSpPr>
              <a:stCxn id="84" idx="2"/>
            </p:cNvCxnSpPr>
            <p:nvPr/>
          </p:nvCxnSpPr>
          <p:spPr>
            <a:xfrm>
              <a:off x="1976845" y="4172119"/>
              <a:ext cx="175805" cy="1485614"/>
            </a:xfrm>
            <a:prstGeom prst="straightConnector1">
              <a:avLst/>
            </a:prstGeom>
            <a:grpFill/>
            <a:ln w="38100" cmpd="sng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Straight Arrow Connector 95"/>
            <p:cNvCxnSpPr/>
            <p:nvPr/>
          </p:nvCxnSpPr>
          <p:spPr>
            <a:xfrm>
              <a:off x="2324294" y="4172119"/>
              <a:ext cx="366830" cy="406734"/>
            </a:xfrm>
            <a:prstGeom prst="straightConnector1">
              <a:avLst/>
            </a:prstGeom>
            <a:grpFill/>
            <a:ln w="38100" cmpd="sng">
              <a:solidFill>
                <a:schemeClr val="accent2"/>
              </a:solidFill>
              <a:headEnd type="none" w="med" len="med"/>
              <a:tailEnd type="triangle" w="med" len="med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Freeform 4"/>
          <p:cNvSpPr/>
          <p:nvPr/>
        </p:nvSpPr>
        <p:spPr>
          <a:xfrm>
            <a:off x="8471140" y="3053500"/>
            <a:ext cx="741871" cy="517836"/>
          </a:xfrm>
          <a:custGeom>
            <a:avLst/>
            <a:gdLst>
              <a:gd name="connsiteX0" fmla="*/ 0 w 741871"/>
              <a:gd name="connsiteY0" fmla="*/ 345308 h 517836"/>
              <a:gd name="connsiteX1" fmla="*/ 293298 w 741871"/>
              <a:gd name="connsiteY1" fmla="*/ 251 h 517836"/>
              <a:gd name="connsiteX2" fmla="*/ 603849 w 741871"/>
              <a:gd name="connsiteY2" fmla="*/ 293549 h 517836"/>
              <a:gd name="connsiteX3" fmla="*/ 741871 w 741871"/>
              <a:gd name="connsiteY3" fmla="*/ 517836 h 517836"/>
              <a:gd name="connsiteX4" fmla="*/ 741871 w 741871"/>
              <a:gd name="connsiteY4" fmla="*/ 517836 h 5178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41871" h="517836">
                <a:moveTo>
                  <a:pt x="0" y="345308"/>
                </a:moveTo>
                <a:cubicBezTo>
                  <a:pt x="96328" y="177092"/>
                  <a:pt x="192657" y="8877"/>
                  <a:pt x="293298" y="251"/>
                </a:cubicBezTo>
                <a:cubicBezTo>
                  <a:pt x="393940" y="-8376"/>
                  <a:pt x="529087" y="207285"/>
                  <a:pt x="603849" y="293549"/>
                </a:cubicBezTo>
                <a:cubicBezTo>
                  <a:pt x="678611" y="379813"/>
                  <a:pt x="741871" y="517836"/>
                  <a:pt x="741871" y="517836"/>
                </a:cubicBezTo>
                <a:lnTo>
                  <a:pt x="741871" y="517836"/>
                </a:lnTo>
              </a:path>
            </a:pathLst>
          </a:custGeom>
          <a:ln w="38100" cmpd="sng">
            <a:solidFill>
              <a:schemeClr val="accent2"/>
            </a:solidFill>
            <a:headEnd type="triangle" w="med" len="med"/>
            <a:tailEnd type="triangle" w="med" len="me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07180036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500" dirty="0">
                <a:latin typeface="Calibri"/>
                <a:cs typeface="Calibri"/>
              </a:rPr>
              <a:t>NFV Approach Taken by </a:t>
            </a:r>
            <a:r>
              <a:rPr lang="en-US" sz="4500" dirty="0" smtClean="0">
                <a:latin typeface="Calibri"/>
                <a:cs typeface="Calibri"/>
              </a:rPr>
              <a:t>Operators</a:t>
            </a:r>
            <a:endParaRPr lang="en-US" dirty="0"/>
          </a:p>
        </p:txBody>
      </p:sp>
      <p:grpSp>
        <p:nvGrpSpPr>
          <p:cNvPr id="22" name="Group 21"/>
          <p:cNvGrpSpPr/>
          <p:nvPr/>
        </p:nvGrpSpPr>
        <p:grpSpPr>
          <a:xfrm>
            <a:off x="4113885" y="1872550"/>
            <a:ext cx="7742303" cy="4415171"/>
            <a:chOff x="-28296" y="1371600"/>
            <a:chExt cx="12652889" cy="6985532"/>
          </a:xfrm>
        </p:grpSpPr>
        <p:grpSp>
          <p:nvGrpSpPr>
            <p:cNvPr id="3" name="Group 2"/>
            <p:cNvGrpSpPr/>
            <p:nvPr/>
          </p:nvGrpSpPr>
          <p:grpSpPr>
            <a:xfrm>
              <a:off x="4093615" y="1371600"/>
              <a:ext cx="5960583" cy="1752600"/>
              <a:chOff x="1381656" y="2096"/>
              <a:chExt cx="5853533" cy="1870786"/>
            </a:xfrm>
          </p:grpSpPr>
          <p:sp>
            <p:nvSpPr>
              <p:cNvPr id="4" name="Rounded Rectangle 3"/>
              <p:cNvSpPr/>
              <p:nvPr/>
            </p:nvSpPr>
            <p:spPr>
              <a:xfrm>
                <a:off x="1381656" y="2096"/>
                <a:ext cx="3741573" cy="18707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5" name="Rounded Rectangle 4"/>
              <p:cNvSpPr/>
              <p:nvPr/>
            </p:nvSpPr>
            <p:spPr>
              <a:xfrm>
                <a:off x="3603202" y="56889"/>
                <a:ext cx="3631987" cy="1761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163528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000"/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-28296" y="6604532"/>
              <a:ext cx="7263094" cy="1752600"/>
              <a:chOff x="-2986641" y="5407504"/>
              <a:chExt cx="7132651" cy="1870786"/>
            </a:xfrm>
          </p:grpSpPr>
          <p:sp>
            <p:nvSpPr>
              <p:cNvPr id="7" name="Rounded Rectangle 6"/>
              <p:cNvSpPr/>
              <p:nvPr/>
            </p:nvSpPr>
            <p:spPr>
              <a:xfrm>
                <a:off x="-2986641" y="5407504"/>
                <a:ext cx="3741573" cy="18707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8" name="Rounded Rectangle 4"/>
              <p:cNvSpPr/>
              <p:nvPr/>
            </p:nvSpPr>
            <p:spPr>
              <a:xfrm>
                <a:off x="514023" y="5407504"/>
                <a:ext cx="3631987" cy="1761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163528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000"/>
              </a:p>
            </p:txBody>
          </p:sp>
        </p:grpSp>
        <p:grpSp>
          <p:nvGrpSpPr>
            <p:cNvPr id="9" name="Group 8"/>
            <p:cNvGrpSpPr/>
            <p:nvPr/>
          </p:nvGrpSpPr>
          <p:grpSpPr>
            <a:xfrm>
              <a:off x="4255671" y="6553199"/>
              <a:ext cx="8368922" cy="1803931"/>
              <a:chOff x="2160540" y="5352711"/>
              <a:chExt cx="8218620" cy="1925579"/>
            </a:xfrm>
          </p:grpSpPr>
          <p:sp>
            <p:nvSpPr>
              <p:cNvPr id="10" name="Rounded Rectangle 9"/>
              <p:cNvSpPr/>
              <p:nvPr/>
            </p:nvSpPr>
            <p:spPr>
              <a:xfrm>
                <a:off x="6637587" y="5352711"/>
                <a:ext cx="3741573" cy="18707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1" name="Rounded Rectangle 4"/>
              <p:cNvSpPr/>
              <p:nvPr/>
            </p:nvSpPr>
            <p:spPr>
              <a:xfrm>
                <a:off x="6692380" y="5407504"/>
                <a:ext cx="3631987" cy="1761200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247650" tIns="247650" rIns="247650" bIns="247650" numCol="1" spcCol="1270" anchor="ctr" anchorCtr="0">
                <a:noAutofit/>
              </a:bodyPr>
              <a:lstStyle/>
              <a:p>
                <a:pPr algn="ctr" defTabSz="2163528">
                  <a:lnSpc>
                    <a:spcPct val="90000"/>
                  </a:lnSpc>
                  <a:spcAft>
                    <a:spcPct val="35000"/>
                  </a:spcAft>
                </a:pPr>
                <a:endParaRPr lang="en-US" sz="4000"/>
              </a:p>
            </p:txBody>
          </p:sp>
          <p:sp>
            <p:nvSpPr>
              <p:cNvPr id="24" name="Rounded Rectangle 23"/>
              <p:cNvSpPr/>
              <p:nvPr/>
            </p:nvSpPr>
            <p:spPr>
              <a:xfrm>
                <a:off x="2160540" y="5407504"/>
                <a:ext cx="3741574" cy="1870786"/>
              </a:xfrm>
              <a:prstGeom prst="roundRect">
                <a:avLst>
                  <a:gd name="adj" fmla="val 10000"/>
                </a:avLst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2" name="TextBox 11"/>
            <p:cNvSpPr txBox="1"/>
            <p:nvPr/>
          </p:nvSpPr>
          <p:spPr>
            <a:xfrm>
              <a:off x="4281545" y="1684155"/>
              <a:ext cx="3434142" cy="94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Service 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Providers 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grpSp>
          <p:nvGrpSpPr>
            <p:cNvPr id="13" name="Group 12"/>
            <p:cNvGrpSpPr/>
            <p:nvPr/>
          </p:nvGrpSpPr>
          <p:grpSpPr>
            <a:xfrm>
              <a:off x="2852943" y="3435463"/>
              <a:ext cx="3861876" cy="2855444"/>
              <a:chOff x="1259949" y="2642495"/>
              <a:chExt cx="2811090" cy="1949427"/>
            </a:xfrm>
          </p:grpSpPr>
          <p:sp>
            <p:nvSpPr>
              <p:cNvPr id="14" name="Left-Right Arrow 13"/>
              <p:cNvSpPr/>
              <p:nvPr/>
            </p:nvSpPr>
            <p:spPr>
              <a:xfrm rot="18000000">
                <a:off x="612623" y="3289821"/>
                <a:ext cx="1949427" cy="654775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Left-Right Arrow 4"/>
              <p:cNvSpPr/>
              <p:nvPr/>
            </p:nvSpPr>
            <p:spPr>
              <a:xfrm rot="18000000">
                <a:off x="3096326" y="3416364"/>
                <a:ext cx="1556562" cy="3928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1984">
                  <a:lnSpc>
                    <a:spcPct val="90000"/>
                  </a:lnSpc>
                  <a:spcAft>
                    <a:spcPct val="35000"/>
                  </a:spcAft>
                </a:pPr>
                <a:endParaRPr lang="en-US"/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5729012" y="3429000"/>
              <a:ext cx="3451174" cy="3283761"/>
              <a:chOff x="4542705" y="2121904"/>
              <a:chExt cx="2617512" cy="2269174"/>
            </a:xfrm>
          </p:grpSpPr>
          <p:sp>
            <p:nvSpPr>
              <p:cNvPr id="17" name="Left-Right Arrow 16"/>
              <p:cNvSpPr/>
              <p:nvPr/>
            </p:nvSpPr>
            <p:spPr>
              <a:xfrm rot="3600000">
                <a:off x="5841752" y="2769230"/>
                <a:ext cx="1949427" cy="654775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8" name="Left-Right Arrow 4"/>
              <p:cNvSpPr/>
              <p:nvPr/>
            </p:nvSpPr>
            <p:spPr>
              <a:xfrm rot="3600000">
                <a:off x="6185504" y="3416364"/>
                <a:ext cx="1556562" cy="39286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0" tIns="0" rIns="0" bIns="0" numCol="1" spcCol="1270" anchor="ctr" anchorCtr="0">
                <a:noAutofit/>
              </a:bodyPr>
              <a:lstStyle/>
              <a:p>
                <a:pPr algn="ctr" defTabSz="931984">
                  <a:lnSpc>
                    <a:spcPct val="90000"/>
                  </a:lnSpc>
                  <a:spcAft>
                    <a:spcPct val="35000"/>
                  </a:spcAft>
                </a:pPr>
                <a:endParaRPr lang="en-US"/>
              </a:p>
            </p:txBody>
          </p:sp>
          <p:sp>
            <p:nvSpPr>
              <p:cNvPr id="25" name="Left-Right Arrow 24"/>
              <p:cNvSpPr/>
              <p:nvPr/>
            </p:nvSpPr>
            <p:spPr>
              <a:xfrm rot="5400000">
                <a:off x="3895379" y="2848532"/>
                <a:ext cx="1949427" cy="654775"/>
              </a:xfrm>
              <a:prstGeom prst="leftRightArrow">
                <a:avLst>
                  <a:gd name="adj1" fmla="val 60000"/>
                  <a:gd name="adj2" fmla="val 50000"/>
                </a:avLst>
              </a:prstGeom>
            </p:spPr>
            <p:style>
              <a:ln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tint val="6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</p:grpSp>
        <p:sp>
          <p:nvSpPr>
            <p:cNvPr id="19" name="TextBox 18"/>
            <p:cNvSpPr txBox="1"/>
            <p:nvPr/>
          </p:nvSpPr>
          <p:spPr>
            <a:xfrm>
              <a:off x="9021694" y="6881069"/>
              <a:ext cx="3434142" cy="94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err="1" smtClean="0">
                  <a:solidFill>
                    <a:srgbClr val="FFFFFF"/>
                  </a:solidFill>
                </a:rPr>
                <a:t>NFVi</a:t>
              </a:r>
              <a:r>
                <a:rPr lang="en-US" dirty="0" smtClean="0">
                  <a:solidFill>
                    <a:srgbClr val="FFFFFF"/>
                  </a:solidFill>
                </a:rPr>
                <a:t> Stack</a:t>
              </a:r>
            </a:p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Approach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02249" y="6937175"/>
              <a:ext cx="3434142" cy="94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Service Based POD Approach</a:t>
              </a:r>
              <a:endParaRPr lang="en-US" dirty="0">
                <a:solidFill>
                  <a:srgbClr val="FFFFFF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4429386" y="6885841"/>
              <a:ext cx="3434142" cy="94483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rgbClr val="FFFFFF"/>
                  </a:solidFill>
                </a:rPr>
                <a:t>VNF Based Approach</a:t>
              </a:r>
              <a:endParaRPr lang="en-US" dirty="0">
                <a:solidFill>
                  <a:srgbClr val="FFFFFF"/>
                </a:solidFill>
              </a:endParaRPr>
            </a:p>
          </p:txBody>
        </p:sp>
      </p:grpSp>
      <p:sp>
        <p:nvSpPr>
          <p:cNvPr id="27" name="Content Placeholder 7"/>
          <p:cNvSpPr txBox="1">
            <a:spLocks/>
          </p:cNvSpPr>
          <p:nvPr/>
        </p:nvSpPr>
        <p:spPr>
          <a:xfrm>
            <a:off x="131076" y="1364359"/>
            <a:ext cx="4354660" cy="4794791"/>
          </a:xfrm>
          <a:prstGeom prst="rect">
            <a:avLst/>
          </a:prstGeom>
        </p:spPr>
        <p:txBody>
          <a:bodyPr lIns="68476" tIns="34239" rIns="68476" bIns="34239">
            <a:normAutofit/>
          </a:bodyPr>
          <a:lstStyle>
            <a:lvl1pPr marL="362042" indent="-362042" algn="l" defTabSz="1448160" rtl="0" eaLnBrk="1" latinLnBrk="0" hangingPunct="1">
              <a:lnSpc>
                <a:spcPct val="95000"/>
              </a:lnSpc>
              <a:spcBef>
                <a:spcPts val="2286"/>
              </a:spcBef>
              <a:buClr>
                <a:schemeClr val="tx2"/>
              </a:buClr>
              <a:buSzPct val="90000"/>
              <a:buFont typeface="Arial" pitchFamily="34" charset="0"/>
              <a:buChar char="•"/>
              <a:tabLst/>
              <a:defRPr lang="en-US" sz="32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1pPr>
            <a:lvl2pPr marL="643626" indent="0" algn="l" defTabSz="1448160" rtl="0" eaLnBrk="1" latinLnBrk="0" hangingPunct="1">
              <a:lnSpc>
                <a:spcPct val="95000"/>
              </a:lnSpc>
              <a:spcBef>
                <a:spcPts val="1333"/>
              </a:spcBef>
              <a:buClr>
                <a:schemeClr val="tx2"/>
              </a:buClr>
              <a:buFontTx/>
              <a:buNone/>
              <a:defRPr lang="en-US" sz="28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2pPr>
            <a:lvl3pPr marL="905108" indent="-2521" algn="l" defTabSz="1448160" rtl="0" eaLnBrk="1" latinLnBrk="0" hangingPunct="1">
              <a:lnSpc>
                <a:spcPct val="95000"/>
              </a:lnSpc>
              <a:spcBef>
                <a:spcPts val="1333"/>
              </a:spcBef>
              <a:buFont typeface="Arial" pitchFamily="34" charset="0"/>
              <a:buNone/>
              <a:defRPr lang="en-US" sz="25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3pPr>
            <a:lvl4pPr marL="1091148" indent="0" algn="l" defTabSz="1448160" rtl="0" eaLnBrk="1" latinLnBrk="0" hangingPunct="1">
              <a:lnSpc>
                <a:spcPct val="95000"/>
              </a:lnSpc>
              <a:spcBef>
                <a:spcPts val="1333"/>
              </a:spcBef>
              <a:buFont typeface="Arial" pitchFamily="34" charset="0"/>
              <a:buNone/>
              <a:defRPr lang="en-US" sz="2100" kern="1200" dirty="0" smtClean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4pPr>
            <a:lvl5pPr marL="1269660" indent="0" algn="l" defTabSz="1448160" rtl="0" eaLnBrk="1" latinLnBrk="0" hangingPunct="1">
              <a:lnSpc>
                <a:spcPct val="95000"/>
              </a:lnSpc>
              <a:spcBef>
                <a:spcPts val="1333"/>
              </a:spcBef>
              <a:buFont typeface="Arial" pitchFamily="34" charset="0"/>
              <a:buNone/>
              <a:defRPr lang="en-US" sz="2100" kern="1200" dirty="0">
                <a:solidFill>
                  <a:srgbClr val="546568"/>
                </a:solidFill>
                <a:latin typeface="+mj-lt"/>
                <a:ea typeface="+mn-ea"/>
                <a:cs typeface="+mn-cs"/>
              </a:defRPr>
            </a:lvl5pPr>
            <a:lvl6pPr marL="3982452" indent="-362042" algn="l" defTabSz="1448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706532" indent="-362042" algn="l" defTabSz="1448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430614" indent="-362042" algn="l" defTabSz="1448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6154699" indent="-362042" algn="l" defTabSz="144816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1600" b="1" dirty="0">
                <a:solidFill>
                  <a:schemeClr val="tx1"/>
                </a:solidFill>
              </a:rPr>
              <a:t>SP Considerations for NFV Journey: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Organization readiness 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Software &amp; Operational skillsets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Time to market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Open Environment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Capital Efficiencies with separation of Hardware &amp; Software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Rapid Service Innovation via Software Development 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Operational Efficiencies Through Adoption of Cloud Procedures</a:t>
            </a:r>
          </a:p>
          <a:p>
            <a:pPr fontAlgn="auto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</a:pPr>
            <a:r>
              <a:rPr lang="en-US" sz="1600" dirty="0">
                <a:solidFill>
                  <a:schemeClr val="tx1"/>
                </a:solidFill>
              </a:rPr>
              <a:t>Integration with existing OSS/BSS</a:t>
            </a:r>
          </a:p>
        </p:txBody>
      </p:sp>
    </p:spTree>
    <p:extLst>
      <p:ext uri="{BB962C8B-B14F-4D97-AF65-F5344CB8AC3E}">
        <p14:creationId xmlns:p14="http://schemas.microsoft.com/office/powerpoint/2010/main" val="2647859429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04791" y="0"/>
            <a:ext cx="11437937" cy="838200"/>
          </a:xfrm>
        </p:spPr>
        <p:txBody>
          <a:bodyPr/>
          <a:lstStyle/>
          <a:p>
            <a:r>
              <a:rPr lang="en-US" sz="4000" dirty="0">
                <a:latin typeface="+mn-lt"/>
              </a:rPr>
              <a:t>NFV </a:t>
            </a:r>
            <a:r>
              <a:rPr lang="en-US" sz="4000" dirty="0" smtClean="0">
                <a:latin typeface="+mn-lt"/>
              </a:rPr>
              <a:t>Deployment Stages</a:t>
            </a:r>
            <a:endParaRPr lang="en-US" sz="4000" dirty="0">
              <a:latin typeface="+mn-lt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73474" y="1086929"/>
            <a:ext cx="7053659" cy="52594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035225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592" y="0"/>
            <a:ext cx="11437937" cy="838200"/>
          </a:xfrm>
        </p:spPr>
        <p:txBody>
          <a:bodyPr/>
          <a:lstStyle/>
          <a:p>
            <a:r>
              <a:rPr lang="en-US" dirty="0" smtClean="0"/>
              <a:t>How Operators are Approaching NFV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0401" y="1235133"/>
            <a:ext cx="5176125" cy="4141979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9205033" y="1256395"/>
            <a:ext cx="2361146" cy="1003963"/>
          </a:xfrm>
          <a:prstGeom prst="roundRect">
            <a:avLst>
              <a:gd name="adj" fmla="val 10000"/>
            </a:avLst>
          </a:prstGeom>
          <a:solidFill>
            <a:srgbClr val="40008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6" name="Rounded Rectangle 5"/>
          <p:cNvSpPr/>
          <p:nvPr/>
        </p:nvSpPr>
        <p:spPr>
          <a:xfrm>
            <a:off x="623646" y="1253644"/>
            <a:ext cx="2361146" cy="1003963"/>
          </a:xfrm>
          <a:prstGeom prst="roundRect">
            <a:avLst>
              <a:gd name="adj" fmla="val 10000"/>
            </a:avLst>
          </a:prstGeom>
          <a:solidFill>
            <a:srgbClr val="400080"/>
          </a:solidFill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7" name="Rounded Rectangle 6"/>
          <p:cNvSpPr/>
          <p:nvPr/>
        </p:nvSpPr>
        <p:spPr>
          <a:xfrm>
            <a:off x="9202293" y="4100411"/>
            <a:ext cx="2361146" cy="1003963"/>
          </a:xfrm>
          <a:prstGeom prst="roundRect">
            <a:avLst>
              <a:gd name="adj" fmla="val 10000"/>
            </a:avLst>
          </a:prstGeom>
          <a:solidFill>
            <a:srgbClr val="400080"/>
          </a:solidFill>
          <a:effectLst>
            <a:glow rad="63500">
              <a:srgbClr val="FFFF00">
                <a:alpha val="40000"/>
              </a:srgb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8" name="Rounded Rectangle 7"/>
          <p:cNvSpPr/>
          <p:nvPr/>
        </p:nvSpPr>
        <p:spPr>
          <a:xfrm>
            <a:off x="620909" y="4109415"/>
            <a:ext cx="2361146" cy="1003963"/>
          </a:xfrm>
          <a:prstGeom prst="roundRect">
            <a:avLst>
              <a:gd name="adj" fmla="val 10000"/>
            </a:avLst>
          </a:prstGeom>
          <a:solidFill>
            <a:srgbClr val="40008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3859164" y="2751108"/>
            <a:ext cx="2675622" cy="906328"/>
          </a:xfrm>
          <a:prstGeom prst="rect">
            <a:avLst/>
          </a:prstGeom>
          <a:solidFill>
            <a:srgbClr val="FF6600">
              <a:alpha val="49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12" name="Rectangle 11"/>
          <p:cNvSpPr/>
          <p:nvPr/>
        </p:nvSpPr>
        <p:spPr>
          <a:xfrm>
            <a:off x="4827492" y="1705569"/>
            <a:ext cx="2882425" cy="3401075"/>
          </a:xfrm>
          <a:prstGeom prst="rect">
            <a:avLst/>
          </a:prstGeom>
          <a:solidFill>
            <a:srgbClr val="008000">
              <a:alpha val="5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9458334" y="1369286"/>
            <a:ext cx="1887872" cy="779701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Orchestration</a:t>
            </a:r>
          </a:p>
          <a:p>
            <a:pPr algn="ctr"/>
            <a:r>
              <a:rPr lang="en-US" sz="2100" dirty="0">
                <a:solidFill>
                  <a:schemeClr val="bg2"/>
                </a:solidFill>
              </a:rPr>
              <a:t>Platform Led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9198925" y="4382239"/>
            <a:ext cx="2389748" cy="45140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Infrastructure Led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35067" y="1364148"/>
            <a:ext cx="2359165" cy="779701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Use Case / </a:t>
            </a:r>
          </a:p>
          <a:p>
            <a:pPr algn="ctr"/>
            <a:r>
              <a:rPr lang="en-US" sz="2100" dirty="0">
                <a:solidFill>
                  <a:schemeClr val="bg2"/>
                </a:solidFill>
              </a:rPr>
              <a:t>Service POD Led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9907" y="4388859"/>
            <a:ext cx="1325499" cy="45140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>
                <a:solidFill>
                  <a:schemeClr val="bg2"/>
                </a:solidFill>
              </a:rPr>
              <a:t>VNF Led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8986225" y="5021387"/>
            <a:ext cx="2818310" cy="1600367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Bottoms up approach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Infrastructure convergence is key theme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Mostly </a:t>
            </a:r>
            <a:r>
              <a:rPr lang="en-US" sz="1600" dirty="0">
                <a:solidFill>
                  <a:srgbClr val="FF6600"/>
                </a:solidFill>
              </a:rPr>
              <a:t>engineering led, with CxO/Sr. Mgmt support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017636" y="2279893"/>
            <a:ext cx="2818310" cy="1354217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Common MANO solution for multiple use cases is the key driver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Mostly </a:t>
            </a:r>
            <a:r>
              <a:rPr lang="en-US" sz="1600" dirty="0">
                <a:solidFill>
                  <a:srgbClr val="FF6600"/>
                </a:solidFill>
              </a:rPr>
              <a:t>led by SP’s NMS/OSS team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25325" y="5132818"/>
            <a:ext cx="2818310" cy="1354217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Targeting the virtualization of very specific functions to address business needs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Engineering / planning led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Not very common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9931" y="2269480"/>
            <a:ext cx="2818310" cy="1107996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rgbClr val="FFFF00"/>
                </a:solidFill>
              </a:rPr>
              <a:t>Top down approach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Business outcome driven</a:t>
            </a:r>
          </a:p>
          <a:p>
            <a:pPr marL="148082" indent="-148082">
              <a:buFont typeface="Arial"/>
              <a:buChar char="•"/>
            </a:pPr>
            <a:r>
              <a:rPr lang="en-US" sz="1600" dirty="0">
                <a:solidFill>
                  <a:schemeClr val="bg2"/>
                </a:solidFill>
              </a:rPr>
              <a:t>Mostly </a:t>
            </a:r>
            <a:r>
              <a:rPr lang="en-US" sz="1600" dirty="0">
                <a:solidFill>
                  <a:srgbClr val="FF6600"/>
                </a:solidFill>
              </a:rPr>
              <a:t>Business Unit / Product management led </a:t>
            </a:r>
          </a:p>
        </p:txBody>
      </p:sp>
      <p:cxnSp>
        <p:nvCxnSpPr>
          <p:cNvPr id="24" name="Straight Connector 23"/>
          <p:cNvCxnSpPr>
            <a:stCxn id="14" idx="3"/>
          </p:cNvCxnSpPr>
          <p:nvPr/>
        </p:nvCxnSpPr>
        <p:spPr>
          <a:xfrm>
            <a:off x="2994227" y="1753993"/>
            <a:ext cx="1959458" cy="356160"/>
          </a:xfrm>
          <a:prstGeom prst="line">
            <a:avLst/>
          </a:prstGeom>
          <a:ln w="9525" cmpd="sng">
            <a:solidFill>
              <a:srgbClr val="0080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>
            <a:stCxn id="8" idx="3"/>
          </p:cNvCxnSpPr>
          <p:nvPr/>
        </p:nvCxnSpPr>
        <p:spPr>
          <a:xfrm flipV="1">
            <a:off x="2982057" y="3474808"/>
            <a:ext cx="897727" cy="1136589"/>
          </a:xfrm>
          <a:prstGeom prst="line">
            <a:avLst/>
          </a:prstGeom>
          <a:ln w="9525" cmpd="sng">
            <a:solidFill>
              <a:srgbClr val="FF66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Connector 29"/>
          <p:cNvCxnSpPr>
            <a:stCxn id="5" idx="1"/>
          </p:cNvCxnSpPr>
          <p:nvPr/>
        </p:nvCxnSpPr>
        <p:spPr>
          <a:xfrm flipH="1">
            <a:off x="8428084" y="1758375"/>
            <a:ext cx="776948" cy="301236"/>
          </a:xfrm>
          <a:prstGeom prst="line">
            <a:avLst/>
          </a:prstGeom>
          <a:ln w="9525" cmpd="sng">
            <a:solidFill>
              <a:srgbClr val="0080FF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/>
          <p:cNvCxnSpPr>
            <a:stCxn id="13" idx="1"/>
            <a:endCxn id="10" idx="3"/>
          </p:cNvCxnSpPr>
          <p:nvPr/>
        </p:nvCxnSpPr>
        <p:spPr>
          <a:xfrm flipH="1" flipV="1">
            <a:off x="8476278" y="4421714"/>
            <a:ext cx="722653" cy="186231"/>
          </a:xfrm>
          <a:prstGeom prst="line">
            <a:avLst/>
          </a:prstGeom>
          <a:ln w="9525" cmpd="sng">
            <a:solidFill>
              <a:srgbClr val="FFFF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7126569" y="1727136"/>
            <a:ext cx="1349707" cy="3367024"/>
          </a:xfrm>
          <a:prstGeom prst="rect">
            <a:avLst/>
          </a:prstGeom>
          <a:solidFill>
            <a:schemeClr val="accent6">
              <a:alpha val="48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3878125" y="3752356"/>
            <a:ext cx="4598153" cy="1338704"/>
          </a:xfrm>
          <a:prstGeom prst="rect">
            <a:avLst/>
          </a:prstGeom>
          <a:solidFill>
            <a:srgbClr val="FFFF00">
              <a:alpha val="51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8056852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3" grpId="0"/>
      <p:bldP spid="13" grpId="0"/>
      <p:bldP spid="14" grpId="0"/>
      <p:bldP spid="15" grpId="0"/>
      <p:bldP spid="17" grpId="0"/>
      <p:bldP spid="18" grpId="0"/>
      <p:bldP spid="19" grpId="0"/>
      <p:bldP spid="20" grpId="0"/>
      <p:bldP spid="9" grpId="0" animBg="1"/>
      <p:bldP spid="1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4279" y="0"/>
            <a:ext cx="11437937" cy="838200"/>
          </a:xfrm>
        </p:spPr>
        <p:txBody>
          <a:bodyPr/>
          <a:lstStyle/>
          <a:p>
            <a:r>
              <a:rPr lang="en-US" dirty="0" smtClean="0"/>
              <a:t>NFVI </a:t>
            </a:r>
            <a:r>
              <a:rPr lang="en-US" dirty="0" smtClean="0"/>
              <a:t>Led Approach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alphaModFix amt="59000"/>
          </a:blip>
          <a:stretch>
            <a:fillRect/>
          </a:stretch>
        </p:blipFill>
        <p:spPr>
          <a:xfrm>
            <a:off x="2343014" y="1052668"/>
            <a:ext cx="7421551" cy="523946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00565" y="4307506"/>
            <a:ext cx="7055457" cy="1717951"/>
          </a:xfrm>
          <a:prstGeom prst="rect">
            <a:avLst/>
          </a:prstGeom>
          <a:solidFill>
            <a:srgbClr val="FFFF00">
              <a:alpha val="71000"/>
            </a:srgbClr>
          </a:solidFill>
          <a:ln w="12700" cmpd="sng">
            <a:solidFill>
              <a:srgbClr val="7E7E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286626" y="1763744"/>
            <a:ext cx="2270883" cy="2102001"/>
          </a:xfrm>
          <a:prstGeom prst="rect">
            <a:avLst/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497091" y="1758335"/>
            <a:ext cx="2270883" cy="2102001"/>
          </a:xfrm>
          <a:prstGeom prst="rect">
            <a:avLst/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10" name="Rectangle 9"/>
          <p:cNvSpPr/>
          <p:nvPr/>
        </p:nvSpPr>
        <p:spPr>
          <a:xfrm>
            <a:off x="4896038" y="1765198"/>
            <a:ext cx="2270883" cy="2102001"/>
          </a:xfrm>
          <a:prstGeom prst="rect">
            <a:avLst/>
          </a:prstGeom>
          <a:solidFill>
            <a:srgbClr val="008000">
              <a:alpha val="70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11" name="TextBox 10"/>
          <p:cNvSpPr txBox="1"/>
          <p:nvPr/>
        </p:nvSpPr>
        <p:spPr>
          <a:xfrm>
            <a:off x="4477470" y="4805366"/>
            <a:ext cx="3407791" cy="656591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Unified NFV Infrastructure</a:t>
            </a:r>
          </a:p>
          <a:p>
            <a:pPr algn="ctr"/>
            <a:r>
              <a:rPr lang="en-US" sz="1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(Telco Grade DC)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764379" y="2460397"/>
            <a:ext cx="1750451" cy="63607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/>
              <a:t>vMS</a:t>
            </a:r>
          </a:p>
          <a:p>
            <a:pPr algn="ctr"/>
            <a:r>
              <a:rPr lang="en-US" sz="1200" dirty="0"/>
              <a:t>(As a tenant for NFVI)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79921" y="2479532"/>
            <a:ext cx="1750451" cy="63607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/>
              <a:t>VPC</a:t>
            </a:r>
          </a:p>
          <a:p>
            <a:pPr algn="ctr"/>
            <a:r>
              <a:rPr lang="en-US" sz="1200" dirty="0"/>
              <a:t>(As a tenant for NFVI)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47362" y="2462059"/>
            <a:ext cx="1750451" cy="63607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100" dirty="0"/>
              <a:t>IaaS</a:t>
            </a:r>
          </a:p>
          <a:p>
            <a:pPr algn="ctr"/>
            <a:r>
              <a:rPr lang="en-US" sz="1200" dirty="0"/>
              <a:t>(As a tenant for NFVI)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899967" y="4547518"/>
            <a:ext cx="1324840" cy="1257057"/>
          </a:xfrm>
          <a:prstGeom prst="rect">
            <a:avLst/>
          </a:prstGeom>
          <a:solidFill>
            <a:srgbClr val="565600">
              <a:alpha val="71000"/>
            </a:srgbClr>
          </a:solidFill>
          <a:ln w="12700" cmpd="sng">
            <a:solidFill>
              <a:srgbClr val="7E7E00"/>
            </a:solidFill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solidFill>
                <a:srgbClr val="FFFF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839572" y="4752159"/>
            <a:ext cx="1454606" cy="861775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1600" dirty="0">
                <a:solidFill>
                  <a:srgbClr val="F2F2F2"/>
                </a:solidFill>
              </a:rPr>
              <a:t>Virtualized</a:t>
            </a:r>
          </a:p>
          <a:p>
            <a:pPr algn="ctr"/>
            <a:r>
              <a:rPr lang="en-US" sz="1600" dirty="0">
                <a:solidFill>
                  <a:srgbClr val="F2F2F2"/>
                </a:solidFill>
              </a:rPr>
              <a:t>Infrastructure</a:t>
            </a:r>
          </a:p>
          <a:p>
            <a:pPr algn="ctr"/>
            <a:r>
              <a:rPr lang="en-US" sz="1600" dirty="0">
                <a:solidFill>
                  <a:srgbClr val="F2F2F2"/>
                </a:solidFill>
              </a:rPr>
              <a:t>Manager</a:t>
            </a:r>
          </a:p>
        </p:txBody>
      </p:sp>
      <p:cxnSp>
        <p:nvCxnSpPr>
          <p:cNvPr id="18" name="Elbow Connector 17"/>
          <p:cNvCxnSpPr>
            <a:stCxn id="15" idx="0"/>
            <a:endCxn id="9" idx="2"/>
          </p:cNvCxnSpPr>
          <p:nvPr/>
        </p:nvCxnSpPr>
        <p:spPr>
          <a:xfrm rot="16200000" flipV="1">
            <a:off x="5753872" y="1738998"/>
            <a:ext cx="687181" cy="4929857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Elbow Connector 25"/>
          <p:cNvCxnSpPr>
            <a:stCxn id="10" idx="2"/>
            <a:endCxn id="15" idx="0"/>
          </p:cNvCxnSpPr>
          <p:nvPr/>
        </p:nvCxnSpPr>
        <p:spPr>
          <a:xfrm rot="16200000" flipH="1">
            <a:off x="6956777" y="2941901"/>
            <a:ext cx="680319" cy="2530911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Elbow Connector 29"/>
          <p:cNvCxnSpPr>
            <a:stCxn id="8" idx="2"/>
            <a:endCxn id="15" idx="0"/>
          </p:cNvCxnSpPr>
          <p:nvPr/>
        </p:nvCxnSpPr>
        <p:spPr>
          <a:xfrm rot="16200000" flipH="1">
            <a:off x="8151341" y="4136469"/>
            <a:ext cx="681773" cy="140323"/>
          </a:xfrm>
          <a:prstGeom prst="bentConnector3">
            <a:avLst>
              <a:gd name="adj1" fmla="val 50000"/>
            </a:avLst>
          </a:prstGeom>
          <a:ln>
            <a:solidFill>
              <a:srgbClr val="FF66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2" name="Picture 3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3610" y="1099114"/>
            <a:ext cx="703927" cy="70411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1974" y="1093706"/>
            <a:ext cx="703927" cy="704111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868" y="1100569"/>
            <a:ext cx="703927" cy="704111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15755" y="1105978"/>
            <a:ext cx="703927" cy="704111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34117" y="1100570"/>
            <a:ext cx="703927" cy="704111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7010" y="1107433"/>
            <a:ext cx="703927" cy="70411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4700" y="1112841"/>
            <a:ext cx="703927" cy="704111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3062" y="1107433"/>
            <a:ext cx="703927" cy="70411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75955" y="1114295"/>
            <a:ext cx="703927" cy="704111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7947577" y="955191"/>
            <a:ext cx="844158" cy="32828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300" dirty="0"/>
              <a:t>Tenants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5564233" y="958502"/>
            <a:ext cx="844158" cy="32828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300" dirty="0"/>
              <a:t>Tenants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3204407" y="950052"/>
            <a:ext cx="844158" cy="32828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300" dirty="0"/>
              <a:t>Tenants</a:t>
            </a:r>
          </a:p>
        </p:txBody>
      </p:sp>
      <p:sp>
        <p:nvSpPr>
          <p:cNvPr id="42" name="TextBox 41"/>
          <p:cNvSpPr txBox="1"/>
          <p:nvPr/>
        </p:nvSpPr>
        <p:spPr>
          <a:xfrm>
            <a:off x="160136" y="6302713"/>
            <a:ext cx="11918598" cy="533480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algn="ctr"/>
            <a:r>
              <a:rPr lang="en-US" sz="2700" b="1" i="1" dirty="0">
                <a:solidFill>
                  <a:srgbClr val="FFFF00"/>
                </a:solidFill>
                <a:latin typeface="Calibri (Body)"/>
                <a:cs typeface="Calibri (Body)"/>
              </a:rPr>
              <a:t>Converge Infrastructure, Get it right once, achieve higher agility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9876" y="3209937"/>
            <a:ext cx="2421893" cy="1723478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r>
              <a:rPr lang="en-US" sz="1300" dirty="0"/>
              <a:t>The respective MANO stack need to integrate with a single VIM (eqv. of a brownfield VIM integration)</a:t>
            </a:r>
          </a:p>
          <a:p>
            <a:endParaRPr lang="en-US" sz="1300" dirty="0"/>
          </a:p>
          <a:p>
            <a:r>
              <a:rPr lang="en-US" sz="1300" dirty="0"/>
              <a:t>Requires a consistent </a:t>
            </a:r>
          </a:p>
          <a:p>
            <a:r>
              <a:rPr lang="en-US" sz="1300" dirty="0"/>
              <a:t>VIM strategy between Enterprise, Mobile, Cloud</a:t>
            </a:r>
          </a:p>
        </p:txBody>
      </p:sp>
      <p:cxnSp>
        <p:nvCxnSpPr>
          <p:cNvPr id="21" name="Straight Arrow Connector 20"/>
          <p:cNvCxnSpPr>
            <a:stCxn id="19" idx="1"/>
          </p:cNvCxnSpPr>
          <p:nvPr/>
        </p:nvCxnSpPr>
        <p:spPr>
          <a:xfrm flipH="1" flipV="1">
            <a:off x="8453114" y="4068360"/>
            <a:ext cx="1316762" cy="3316"/>
          </a:xfrm>
          <a:prstGeom prst="straightConnector1">
            <a:avLst/>
          </a:prstGeom>
          <a:ln w="9525" cmpd="sng">
            <a:solidFill>
              <a:srgbClr val="FF6600"/>
            </a:solidFill>
            <a:prstDash val="solid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4" name="TextBox 43"/>
          <p:cNvSpPr txBox="1"/>
          <p:nvPr/>
        </p:nvSpPr>
        <p:spPr>
          <a:xfrm>
            <a:off x="1" y="4873570"/>
            <a:ext cx="2445362" cy="615553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r>
              <a:rPr lang="en-US" sz="1600" dirty="0"/>
              <a:t>Architecturally may become an anchor point</a:t>
            </a:r>
          </a:p>
        </p:txBody>
      </p:sp>
    </p:spTree>
    <p:extLst>
      <p:ext uri="{BB962C8B-B14F-4D97-AF65-F5344CB8AC3E}">
        <p14:creationId xmlns:p14="http://schemas.microsoft.com/office/powerpoint/2010/main" val="531328274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/>
      <p:bldP spid="13" grpId="0"/>
      <p:bldP spid="14" grpId="0"/>
      <p:bldP spid="15" grpId="0" animBg="1"/>
      <p:bldP spid="16" grpId="0"/>
      <p:bldP spid="17" grpId="0"/>
      <p:bldP spid="31" grpId="0"/>
      <p:bldP spid="41" grpId="0"/>
      <p:bldP spid="19" grpId="0"/>
      <p:bldP spid="4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Case Studies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841906881"/>
      </p:ext>
    </p:extLst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XL Axiata</a:t>
            </a:r>
            <a:r>
              <a:rPr lang="en-AU" dirty="0"/>
              <a:t/>
            </a:r>
            <a:br>
              <a:rPr lang="en-AU" dirty="0"/>
            </a:br>
            <a:r>
              <a:rPr lang="en-AU" sz="3000" dirty="0"/>
              <a:t>Virtualized Packet Core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776288" y="1600200"/>
            <a:ext cx="11412537" cy="2522538"/>
          </a:xfrm>
        </p:spPr>
        <p:txBody>
          <a:bodyPr>
            <a:normAutofit fontScale="92500"/>
          </a:bodyPr>
          <a:lstStyle/>
          <a:p>
            <a:pPr marL="76131" indent="0">
              <a:buNone/>
            </a:pPr>
            <a:r>
              <a:rPr lang="en-AU" sz="3300" b="1" dirty="0"/>
              <a:t>Solution Overview</a:t>
            </a:r>
          </a:p>
          <a:p>
            <a:r>
              <a:rPr lang="en-AU" dirty="0" smtClean="0"/>
              <a:t>Deployment of </a:t>
            </a:r>
            <a:r>
              <a:rPr lang="en-AU" b="1" i="1" dirty="0" smtClean="0">
                <a:solidFill>
                  <a:srgbClr val="CC6600"/>
                </a:solidFill>
              </a:rPr>
              <a:t>3</a:t>
            </a:r>
            <a:r>
              <a:rPr lang="en-AU" b="1" i="1" baseline="30000" dirty="0" smtClean="0">
                <a:solidFill>
                  <a:srgbClr val="CC6600"/>
                </a:solidFill>
              </a:rPr>
              <a:t>rd</a:t>
            </a:r>
            <a:r>
              <a:rPr lang="en-AU" b="1" i="1" dirty="0" smtClean="0">
                <a:solidFill>
                  <a:srgbClr val="CC6600"/>
                </a:solidFill>
              </a:rPr>
              <a:t> Mobile Core location in Virtualized form in </a:t>
            </a:r>
            <a:r>
              <a:rPr lang="en-AU" b="1" i="1" dirty="0" err="1" smtClean="0">
                <a:solidFill>
                  <a:srgbClr val="CC6600"/>
                </a:solidFill>
              </a:rPr>
              <a:t>Pekanbaru</a:t>
            </a:r>
            <a:r>
              <a:rPr lang="en-AU" b="1" i="1" dirty="0" smtClean="0">
                <a:solidFill>
                  <a:srgbClr val="CC6600"/>
                </a:solidFill>
              </a:rPr>
              <a:t> </a:t>
            </a:r>
            <a:r>
              <a:rPr lang="en-AU" dirty="0" smtClean="0"/>
              <a:t>to provide efficient </a:t>
            </a:r>
            <a:r>
              <a:rPr lang="en-AU" dirty="0"/>
              <a:t>l</a:t>
            </a:r>
            <a:r>
              <a:rPr lang="en-AU" dirty="0" smtClean="0"/>
              <a:t>ocal offload.</a:t>
            </a:r>
          </a:p>
          <a:p>
            <a:r>
              <a:rPr lang="en-AU" b="1" i="1" dirty="0" smtClean="0">
                <a:solidFill>
                  <a:srgbClr val="CC6600"/>
                </a:solidFill>
              </a:rPr>
              <a:t>World’s 1</a:t>
            </a:r>
            <a:r>
              <a:rPr lang="en-AU" b="1" i="1" baseline="30000" dirty="0" smtClean="0">
                <a:solidFill>
                  <a:srgbClr val="CC6600"/>
                </a:solidFill>
              </a:rPr>
              <a:t>st</a:t>
            </a:r>
            <a:r>
              <a:rPr lang="en-AU" b="1" i="1" dirty="0" smtClean="0">
                <a:solidFill>
                  <a:srgbClr val="CC6600"/>
                </a:solidFill>
              </a:rPr>
              <a:t> commercial Virtual Mobile Core </a:t>
            </a:r>
            <a:r>
              <a:rPr lang="en-AU" dirty="0" smtClean="0"/>
              <a:t>that is carrying consumer Smartphone and Dongle traffic.</a:t>
            </a:r>
          </a:p>
          <a:p>
            <a:r>
              <a:rPr lang="en-AU" dirty="0" smtClean="0"/>
              <a:t>Solution installed includes Virtual Packet Core Software, Cisco UCS, Management and Cisco Services </a:t>
            </a:r>
            <a:endParaRPr lang="en-A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71894" y="228600"/>
            <a:ext cx="125685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187668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Example: NTT </a:t>
            </a:r>
            <a:r>
              <a:rPr lang="en-AU" dirty="0" err="1" smtClean="0"/>
              <a:t>Docomo</a:t>
            </a:r>
            <a:r>
              <a:rPr lang="en-AU" dirty="0" smtClean="0"/>
              <a:t/>
            </a:r>
            <a:br>
              <a:rPr lang="en-AU" dirty="0" smtClean="0"/>
            </a:br>
            <a:r>
              <a:rPr lang="en-AU" sz="3000" dirty="0"/>
              <a:t>NFV-I Fabric</a:t>
            </a:r>
            <a:endParaRPr lang="en-AU" dirty="0"/>
          </a:p>
        </p:txBody>
      </p:sp>
      <p:sp>
        <p:nvSpPr>
          <p:cNvPr id="2" name="Text Placeholder 1"/>
          <p:cNvSpPr>
            <a:spLocks noGrp="1"/>
          </p:cNvSpPr>
          <p:nvPr>
            <p:ph type="body" sz="quarter" idx="4294967295"/>
          </p:nvPr>
        </p:nvSpPr>
        <p:spPr>
          <a:xfrm>
            <a:off x="0" y="1797050"/>
            <a:ext cx="8183563" cy="4718050"/>
          </a:xfrm>
        </p:spPr>
        <p:txBody>
          <a:bodyPr>
            <a:normAutofit/>
          </a:bodyPr>
          <a:lstStyle/>
          <a:p>
            <a:pPr marL="76131" indent="0">
              <a:buNone/>
            </a:pPr>
            <a:r>
              <a:rPr lang="en-AU" sz="3100" b="1" dirty="0"/>
              <a:t>Solution Overview</a:t>
            </a:r>
          </a:p>
          <a:p>
            <a:r>
              <a:rPr lang="en-AU" dirty="0" smtClean="0"/>
              <a:t>NFV Infrastructure for NTT’s Orchestration and </a:t>
            </a:r>
            <a:r>
              <a:rPr lang="en-AU" dirty="0" err="1" smtClean="0"/>
              <a:t>vEPC</a:t>
            </a:r>
            <a:endParaRPr lang="en-AU" dirty="0"/>
          </a:p>
          <a:p>
            <a:r>
              <a:rPr lang="en-AU" dirty="0"/>
              <a:t>Insertion with ACI (APIC, Nexus 9K) with </a:t>
            </a:r>
            <a:r>
              <a:rPr lang="en-AU" dirty="0" err="1"/>
              <a:t>Openstack</a:t>
            </a:r>
            <a:r>
              <a:rPr lang="en-AU" dirty="0"/>
              <a:t> integration into Orchestration</a:t>
            </a:r>
          </a:p>
          <a:p>
            <a:r>
              <a:rPr lang="en-AU" dirty="0" smtClean="0"/>
              <a:t>Underlay for Telco Virtualization</a:t>
            </a:r>
          </a:p>
        </p:txBody>
      </p:sp>
      <p:pic>
        <p:nvPicPr>
          <p:cNvPr id="2050" name="Picture 2" descr="https://encrypted-tbn3.gstatic.com/images?q=tbn:ANd9GcS-RT69qNZM7FOpRIzB98oaalYYvSv20PkiR4KKmCg7nLdvfqgKXzKzQAA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36538" y="126238"/>
            <a:ext cx="2753662" cy="616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44085" y="4057650"/>
            <a:ext cx="1623272" cy="1378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453" y="4613764"/>
            <a:ext cx="5711764" cy="2228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01631407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wrap="square" lIns="182790" tIns="182790" rIns="91396" bIns="91396" rtlCol="0" anchor="ctr" anchorCtr="0">
            <a:spAutoFit/>
          </a:bodyPr>
          <a:lstStyle/>
          <a:p>
            <a:r>
              <a:rPr lang="en-US" dirty="0" smtClean="0"/>
              <a:t>Service Providers </a:t>
            </a:r>
            <a:r>
              <a:rPr lang="en-US" dirty="0"/>
              <a:t>Who are Taking NFVI Led Approach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88080" y="2906231"/>
            <a:ext cx="1175932" cy="7286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4739" y="5105405"/>
            <a:ext cx="2548334" cy="66408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5437" y="3019784"/>
            <a:ext cx="1115039" cy="83649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58964" y="1283219"/>
            <a:ext cx="1302498" cy="88785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54148" y="2474242"/>
            <a:ext cx="1958330" cy="64685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5487" y="5184315"/>
            <a:ext cx="1453887" cy="632236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7594" y="1527157"/>
            <a:ext cx="2347518" cy="43152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10848277" y="6488708"/>
            <a:ext cx="1340553" cy="369297"/>
          </a:xfrm>
          <a:prstGeom prst="rect">
            <a:avLst/>
          </a:prstGeom>
          <a:noFill/>
        </p:spPr>
        <p:txBody>
          <a:bodyPr wrap="none" lIns="121816" tIns="60907" rIns="121816" bIns="60907" rtlCol="0">
            <a:spAutoFit/>
          </a:bodyPr>
          <a:lstStyle/>
          <a:p>
            <a:pPr defTabSz="1084940"/>
            <a:r>
              <a:rPr lang="en-US" sz="1600" dirty="0">
                <a:solidFill>
                  <a:schemeClr val="bg1"/>
                </a:solidFill>
              </a:rPr>
              <a:t>* Partial List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65866" y="3748287"/>
            <a:ext cx="993076" cy="97155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36414" y="3805264"/>
            <a:ext cx="1256850" cy="80091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62696" y="5061830"/>
            <a:ext cx="1637239" cy="702900"/>
          </a:xfrm>
          <a:prstGeom prst="rect">
            <a:avLst/>
          </a:prstGeom>
        </p:spPr>
      </p:pic>
      <p:pic>
        <p:nvPicPr>
          <p:cNvPr id="1026" name="Picture 2" descr="Designing The Future KDDI"/>
          <p:cNvPicPr>
            <a:picLocks noChangeAspect="1" noChangeArrowheads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01134" y="5236295"/>
            <a:ext cx="1285415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4" descr="Image result for sk telecom"/>
          <p:cNvSpPr>
            <a:spLocks noChangeAspect="1" noChangeArrowheads="1"/>
          </p:cNvSpPr>
          <p:nvPr/>
        </p:nvSpPr>
        <p:spPr bwMode="auto">
          <a:xfrm>
            <a:off x="116643" y="-108341"/>
            <a:ext cx="228518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30" tIns="34266" rIns="68530" bIns="34266" numCol="1" anchor="t" anchorCtr="0" compatLnSpc="1">
            <a:prstTxWarp prst="textNoShape">
              <a:avLst/>
            </a:prstTxWarp>
          </a:bodyPr>
          <a:lstStyle/>
          <a:p>
            <a:pPr defTabSz="1084940"/>
            <a:endParaRPr lang="en-US">
              <a:solidFill>
                <a:prstClr val="black"/>
              </a:solidFill>
            </a:endParaRPr>
          </a:p>
        </p:txBody>
      </p:sp>
      <p:sp>
        <p:nvSpPr>
          <p:cNvPr id="7" name="AutoShape 6" descr="Image result for sk telecom"/>
          <p:cNvSpPr>
            <a:spLocks noChangeAspect="1" noChangeArrowheads="1"/>
          </p:cNvSpPr>
          <p:nvPr/>
        </p:nvSpPr>
        <p:spPr bwMode="auto">
          <a:xfrm>
            <a:off x="230899" y="5960"/>
            <a:ext cx="228518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30" tIns="34266" rIns="68530" bIns="34266" numCol="1" anchor="t" anchorCtr="0" compatLnSpc="1">
            <a:prstTxWarp prst="textNoShape">
              <a:avLst/>
            </a:prstTxWarp>
          </a:bodyPr>
          <a:lstStyle/>
          <a:p>
            <a:pPr defTabSz="1084940"/>
            <a:endParaRPr lang="en-US">
              <a:solidFill>
                <a:prstClr val="black"/>
              </a:solidFill>
            </a:endParaRPr>
          </a:p>
        </p:txBody>
      </p:sp>
      <p:sp>
        <p:nvSpPr>
          <p:cNvPr id="8" name="AutoShape 8" descr="Image result for sk telecom"/>
          <p:cNvSpPr>
            <a:spLocks noChangeAspect="1" noChangeArrowheads="1"/>
          </p:cNvSpPr>
          <p:nvPr/>
        </p:nvSpPr>
        <p:spPr bwMode="auto">
          <a:xfrm>
            <a:off x="345160" y="120260"/>
            <a:ext cx="228518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30" tIns="34266" rIns="68530" bIns="34266" numCol="1" anchor="t" anchorCtr="0" compatLnSpc="1">
            <a:prstTxWarp prst="textNoShape">
              <a:avLst/>
            </a:prstTxWarp>
          </a:bodyPr>
          <a:lstStyle/>
          <a:p>
            <a:pPr defTabSz="1084940"/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AutoShape 10" descr="Image result for sk telecom"/>
          <p:cNvSpPr>
            <a:spLocks noChangeAspect="1" noChangeArrowheads="1"/>
          </p:cNvSpPr>
          <p:nvPr/>
        </p:nvSpPr>
        <p:spPr bwMode="auto">
          <a:xfrm>
            <a:off x="459418" y="234560"/>
            <a:ext cx="228518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30" tIns="34266" rIns="68530" bIns="34266" numCol="1" anchor="t" anchorCtr="0" compatLnSpc="1">
            <a:prstTxWarp prst="textNoShape">
              <a:avLst/>
            </a:prstTxWarp>
          </a:bodyPr>
          <a:lstStyle/>
          <a:p>
            <a:pPr defTabSz="1084940"/>
            <a:endParaRPr lang="en-US">
              <a:solidFill>
                <a:prstClr val="black"/>
              </a:solidFill>
            </a:endParaRPr>
          </a:p>
        </p:txBody>
      </p:sp>
      <p:sp>
        <p:nvSpPr>
          <p:cNvPr id="10" name="AutoShape 12" descr="Image result for sk telecom"/>
          <p:cNvSpPr>
            <a:spLocks noChangeAspect="1" noChangeArrowheads="1"/>
          </p:cNvSpPr>
          <p:nvPr/>
        </p:nvSpPr>
        <p:spPr bwMode="auto">
          <a:xfrm>
            <a:off x="573678" y="348860"/>
            <a:ext cx="228518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30" tIns="34266" rIns="68530" bIns="34266" numCol="1" anchor="t" anchorCtr="0" compatLnSpc="1">
            <a:prstTxWarp prst="textNoShape">
              <a:avLst/>
            </a:prstTxWarp>
          </a:bodyPr>
          <a:lstStyle/>
          <a:p>
            <a:pPr defTabSz="1084940"/>
            <a:endParaRPr lang="en-US">
              <a:solidFill>
                <a:prstClr val="black"/>
              </a:solidFill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749425" y="1387971"/>
            <a:ext cx="2032000" cy="6604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353" y="1385173"/>
            <a:ext cx="2432421" cy="673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00727" y="2672965"/>
            <a:ext cx="2399630" cy="37112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39611" y="3582378"/>
            <a:ext cx="1800770" cy="986560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148043" y="6367269"/>
            <a:ext cx="11918598" cy="451405"/>
          </a:xfrm>
          <a:prstGeom prst="rect">
            <a:avLst/>
          </a:prstGeom>
          <a:noFill/>
        </p:spPr>
        <p:txBody>
          <a:bodyPr wrap="square" lIns="121850" tIns="60925" rIns="121850" bIns="60925" rtlCol="0" anchor="ctr">
            <a:spAutoFit/>
          </a:bodyPr>
          <a:lstStyle/>
          <a:p>
            <a:pPr algn="ctr"/>
            <a:r>
              <a:rPr lang="en-US" sz="2100" b="1" i="1" dirty="0">
                <a:solidFill>
                  <a:srgbClr val="FFFF00"/>
                </a:solidFill>
                <a:latin typeface="Calibri (Body)"/>
                <a:cs typeface="Calibri (Body)"/>
              </a:rPr>
              <a:t>Significant Momentum Is Being Seen</a:t>
            </a:r>
          </a:p>
        </p:txBody>
      </p:sp>
    </p:spTree>
    <p:extLst>
      <p:ext uri="{BB962C8B-B14F-4D97-AF65-F5344CB8AC3E}">
        <p14:creationId xmlns:p14="http://schemas.microsoft.com/office/powerpoint/2010/main" val="1600515490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Summary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41370005"/>
      </p:ext>
    </p:extLst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800" dirty="0" smtClean="0"/>
              <a:t>Cisco </a:t>
            </a:r>
            <a:r>
              <a:rPr lang="en-AU" sz="4800" dirty="0" smtClean="0"/>
              <a:t>Visual Networking Index for M2M</a:t>
            </a:r>
            <a:endParaRPr lang="en-AU" sz="48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AU" sz="2000" b="1" u="sng" dirty="0"/>
              <a:t>M2M Traffic</a:t>
            </a:r>
          </a:p>
          <a:p>
            <a:r>
              <a:rPr lang="en-AU" sz="2000" dirty="0"/>
              <a:t>In India, M2M traffic will grow 42-fold from 2014 to 2019, a compound annual growth rate of 112%.</a:t>
            </a:r>
          </a:p>
          <a:p>
            <a:r>
              <a:rPr lang="en-AU" sz="2000" dirty="0" smtClean="0"/>
              <a:t>In </a:t>
            </a:r>
            <a:r>
              <a:rPr lang="en-AU" sz="2000" dirty="0"/>
              <a:t>India, M2M traffic will reach 11.4 Petabytes per month by 2019.</a:t>
            </a:r>
          </a:p>
          <a:p>
            <a:r>
              <a:rPr lang="en-AU" sz="2000" dirty="0" smtClean="0"/>
              <a:t>In </a:t>
            </a:r>
            <a:r>
              <a:rPr lang="en-AU" sz="2000" dirty="0"/>
              <a:t>India, M2M will account for 1% of total mobile data traffic by 2019, compared to % at the end of 2014.</a:t>
            </a:r>
          </a:p>
          <a:p>
            <a:r>
              <a:rPr lang="en-AU" sz="2000" dirty="0" smtClean="0"/>
              <a:t>In </a:t>
            </a:r>
            <a:r>
              <a:rPr lang="en-AU" sz="2000" dirty="0"/>
              <a:t>India, M2M modules were 0.75% of device connections in 2014, and 0.31% of total traffic.</a:t>
            </a:r>
          </a:p>
          <a:p>
            <a:r>
              <a:rPr lang="en-AU" sz="2000" dirty="0" smtClean="0"/>
              <a:t>In </a:t>
            </a:r>
            <a:r>
              <a:rPr lang="en-AU" sz="2000" dirty="0"/>
              <a:t>India, M2M modules will be 3.9% of device connections by 2019, and 1.0% of total traffic</a:t>
            </a:r>
            <a:r>
              <a:rPr lang="en-AU" sz="2000" dirty="0" smtClean="0"/>
              <a:t>.</a:t>
            </a:r>
          </a:p>
          <a:p>
            <a:pPr marL="0" indent="0">
              <a:buNone/>
            </a:pPr>
            <a:endParaRPr lang="en-AU" sz="2000" dirty="0"/>
          </a:p>
          <a:p>
            <a:pPr marL="0" indent="0">
              <a:buNone/>
            </a:pPr>
            <a:r>
              <a:rPr lang="en-AU" sz="2000" b="1" u="sng" dirty="0" smtClean="0"/>
              <a:t>M2M </a:t>
            </a:r>
            <a:r>
              <a:rPr lang="en-AU" sz="2000" b="1" u="sng" dirty="0"/>
              <a:t>Connections</a:t>
            </a:r>
          </a:p>
          <a:p>
            <a:r>
              <a:rPr lang="en-AU" sz="2000" dirty="0"/>
              <a:t>In India, the number of mobile-connected M2M modules grew 1.5-fold or 48% in 2014, reaching 7 million in number</a:t>
            </a:r>
            <a:r>
              <a:rPr lang="en-AU" sz="2000" dirty="0" smtClean="0"/>
              <a:t>.</a:t>
            </a:r>
            <a:endParaRPr lang="en-AU" sz="2000" dirty="0"/>
          </a:p>
          <a:p>
            <a:r>
              <a:rPr lang="en-AU" sz="2000" dirty="0"/>
              <a:t>In India, the number of mobile-connected M2M modules will grow 6.9-fold between 2014 and 2019, reaching 47 million in number.</a:t>
            </a:r>
          </a:p>
        </p:txBody>
      </p:sp>
    </p:spTree>
    <p:extLst>
      <p:ext uri="{BB962C8B-B14F-4D97-AF65-F5344CB8AC3E}">
        <p14:creationId xmlns:p14="http://schemas.microsoft.com/office/powerpoint/2010/main" val="3775703803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Cisco’s NFV-I Benefits 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09077" y="1432886"/>
            <a:ext cx="10952658" cy="4839683"/>
          </a:xfrm>
          <a:prstGeom prst="rect">
            <a:avLst/>
          </a:prstGeom>
          <a:noFill/>
        </p:spPr>
        <p:txBody>
          <a:bodyPr wrap="square" lIns="68476" tIns="34239" rIns="68476" bIns="34239" rtlCol="0">
            <a:spAutoFit/>
          </a:bodyPr>
          <a:lstStyle/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Superior SLA management via </a:t>
            </a:r>
          </a:p>
          <a:p>
            <a:pPr marL="799917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Telemetry</a:t>
            </a:r>
            <a:r>
              <a:rPr lang="en-US" sz="2000" dirty="0" smtClean="0"/>
              <a:t>, Visibility of health per NFV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Smart </a:t>
            </a:r>
            <a:r>
              <a:rPr lang="en-US" sz="2000" dirty="0" smtClean="0"/>
              <a:t>Fabric for Congestion Avoidance</a:t>
            </a:r>
          </a:p>
          <a:p>
            <a:pPr marL="799917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Worlds </a:t>
            </a:r>
            <a:r>
              <a:rPr lang="en-US" sz="2000" dirty="0" smtClean="0"/>
              <a:t>most advance Latency Management solution embedded in network fabric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Multi </a:t>
            </a:r>
            <a:r>
              <a:rPr lang="en-US" sz="2000" dirty="0" smtClean="0"/>
              <a:t>Tenant and Secure</a:t>
            </a:r>
          </a:p>
          <a:p>
            <a:pPr marL="799917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End </a:t>
            </a:r>
            <a:r>
              <a:rPr lang="en-US" sz="2000" dirty="0" smtClean="0"/>
              <a:t>to End multi tenancy in Compute and Network fabric for NFV segregation. 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Policy </a:t>
            </a:r>
            <a:r>
              <a:rPr lang="en-US" sz="2000" dirty="0" smtClean="0"/>
              <a:t>Centric Stack </a:t>
            </a:r>
          </a:p>
          <a:p>
            <a:pPr marL="799917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Stateless </a:t>
            </a:r>
            <a:r>
              <a:rPr lang="en-US" sz="2000" dirty="0" smtClean="0"/>
              <a:t>Computing and Network for consistent policy and scale out architectures – simple operations</a:t>
            </a:r>
          </a:p>
          <a:p>
            <a:pPr marL="457200" indent="-457200">
              <a:spcBef>
                <a:spcPts val="1200"/>
              </a:spcBef>
              <a:buFont typeface="+mj-lt"/>
              <a:buAutoNum type="arabicPeriod"/>
            </a:pPr>
            <a:r>
              <a:rPr lang="en-US" sz="2000" dirty="0" smtClean="0"/>
              <a:t>Multi </a:t>
            </a:r>
            <a:r>
              <a:rPr lang="en-US" sz="2000" dirty="0" smtClean="0"/>
              <a:t>Geo Deployment</a:t>
            </a:r>
          </a:p>
          <a:p>
            <a:pPr marL="799917" lvl="1" indent="-342900">
              <a:spcBef>
                <a:spcPts val="1200"/>
              </a:spcBef>
              <a:buFont typeface="Wingdings" panose="05000000000000000000" pitchFamily="2" charset="2"/>
              <a:buChar char="§"/>
            </a:pPr>
            <a:r>
              <a:rPr lang="en-US" sz="2000" dirty="0" smtClean="0"/>
              <a:t>Zero </a:t>
            </a:r>
            <a:r>
              <a:rPr lang="en-US" sz="2000" dirty="0" smtClean="0"/>
              <a:t>touch deployment of  consistent policy for NFV’s across geo’s. 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501193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7890244"/>
      </p:ext>
    </p:extLst>
  </p:cSld>
  <p:clrMapOvr>
    <a:masterClrMapping/>
  </p:clrMapOvr>
  <p:transition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Evolving Network Function Trend</a:t>
            </a:r>
            <a:endParaRPr lang="en-AU" dirty="0"/>
          </a:p>
        </p:txBody>
      </p:sp>
      <p:grpSp>
        <p:nvGrpSpPr>
          <p:cNvPr id="4" name="Group 3"/>
          <p:cNvGrpSpPr/>
          <p:nvPr/>
        </p:nvGrpSpPr>
        <p:grpSpPr>
          <a:xfrm>
            <a:off x="224287" y="1645488"/>
            <a:ext cx="5486400" cy="2981325"/>
            <a:chOff x="0" y="1444208"/>
            <a:chExt cx="5486400" cy="2981325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44208"/>
              <a:ext cx="5486400" cy="29813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38100" y="1516543"/>
              <a:ext cx="904875" cy="197957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 smtClean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170613" y="1630843"/>
            <a:ext cx="5495925" cy="2228850"/>
            <a:chOff x="6382952" y="1545118"/>
            <a:chExt cx="5495925" cy="222885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82952" y="1545118"/>
              <a:ext cx="5495925" cy="2228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Rectangle 7"/>
            <p:cNvSpPr/>
            <p:nvPr/>
          </p:nvSpPr>
          <p:spPr>
            <a:xfrm>
              <a:off x="6475413" y="1600200"/>
              <a:ext cx="761999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170613" y="4190821"/>
            <a:ext cx="5448300" cy="2028825"/>
            <a:chOff x="6094415" y="4829177"/>
            <a:chExt cx="5448300" cy="2028825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94415" y="4829177"/>
              <a:ext cx="5448300" cy="2028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170613" y="4876800"/>
              <a:ext cx="762000" cy="228600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dirty="0" smtClean="0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06260" y="1430893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 smtClean="0">
                <a:solidFill>
                  <a:srgbClr val="000000"/>
                </a:solidFill>
              </a:rPr>
              <a:t>1</a:t>
            </a:r>
            <a:endParaRPr lang="en-AU" b="1" kern="600" dirty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064813" y="1446177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>
                <a:solidFill>
                  <a:srgbClr val="000000"/>
                </a:solidFill>
              </a:rPr>
              <a:t>2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6064813" y="4006155"/>
            <a:ext cx="363995" cy="369332"/>
          </a:xfrm>
          <a:prstGeom prst="rect">
            <a:avLst/>
          </a:prstGeom>
          <a:solidFill>
            <a:schemeClr val="tx1"/>
          </a:solidFill>
          <a:ln w="19050">
            <a:solidFill>
              <a:srgbClr val="00000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AU" b="1" kern="600" dirty="0" smtClean="0">
                <a:solidFill>
                  <a:srgbClr val="000000"/>
                </a:solidFill>
              </a:rPr>
              <a:t>3</a:t>
            </a:r>
            <a:endParaRPr lang="en-AU" b="1" kern="600" dirty="0">
              <a:solidFill>
                <a:srgbClr val="00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257" y="6110514"/>
            <a:ext cx="267923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1100" dirty="0" smtClean="0"/>
              <a:t>Source Dell Oro 2015</a:t>
            </a:r>
            <a:endParaRPr lang="en-AU" sz="1100" dirty="0"/>
          </a:p>
        </p:txBody>
      </p:sp>
    </p:spTree>
    <p:extLst>
      <p:ext uri="{BB962C8B-B14F-4D97-AF65-F5344CB8AC3E}">
        <p14:creationId xmlns:p14="http://schemas.microsoft.com/office/powerpoint/2010/main" val="2506860584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2133044" y="2535373"/>
            <a:ext cx="7516442" cy="4354712"/>
          </a:xfrm>
        </p:spPr>
        <p:txBody>
          <a:bodyPr/>
          <a:lstStyle/>
          <a:p>
            <a:r>
              <a:rPr lang="en-US" sz="1600" b="1" dirty="0"/>
              <a:t>Converged network function virtualization infrastructure (</a:t>
            </a:r>
            <a:r>
              <a:rPr lang="en-US" sz="1600" b="1" dirty="0" err="1"/>
              <a:t>NFVi</a:t>
            </a:r>
            <a:r>
              <a:rPr lang="en-US" sz="1600" b="1" dirty="0"/>
              <a:t>): </a:t>
            </a:r>
            <a:r>
              <a:rPr lang="en-US" sz="1600" dirty="0"/>
              <a:t>Virtualization is rapidly moving from the compute (Infrastructure) into networking to deliver “carrier grade” software solutions</a:t>
            </a:r>
          </a:p>
          <a:p>
            <a:pPr lvl="1"/>
            <a:r>
              <a:rPr lang="en-US" sz="1400" dirty="0"/>
              <a:t>Virtualization of core networks and network functions – Driven by rapidly expanding capacity needs on telco networks; automate to control costs</a:t>
            </a:r>
          </a:p>
          <a:p>
            <a:pPr lvl="1"/>
            <a:endParaRPr lang="en-US" sz="1400" dirty="0"/>
          </a:p>
        </p:txBody>
      </p:sp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325093" y="145143"/>
            <a:ext cx="11639445" cy="783771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2264" tIns="45703" rIns="82264" bIns="45703" numCol="1" anchor="t" anchorCtr="0" compatLnSpc="1">
            <a:prstTxWarp prst="textNoShape">
              <a:avLst/>
            </a:prstTxWarp>
          </a:bodyPr>
          <a:lstStyle/>
          <a:p>
            <a:r>
              <a:rPr lang="en-US" sz="3200" dirty="0" smtClean="0"/>
              <a:t>Drivers for Network </a:t>
            </a:r>
            <a:r>
              <a:rPr lang="en-US" sz="3200" dirty="0"/>
              <a:t>Function Virtualization Infrastructure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684212" y="1371600"/>
            <a:ext cx="9129666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4502988" y="6149286"/>
            <a:ext cx="7461550" cy="708714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3" tIns="45707" rIns="91413" bIns="45707" rtlCol="0" anchor="ctr"/>
          <a:lstStyle/>
          <a:p>
            <a:pPr algn="ctr"/>
            <a:r>
              <a:rPr lang="en-US" sz="1600" dirty="0" smtClean="0"/>
              <a:t>Virtualization is rapidly moving from the compute (Infrastructure) into networking</a:t>
            </a:r>
          </a:p>
          <a:p>
            <a:pPr algn="ctr"/>
            <a:r>
              <a:rPr lang="en-US" sz="1600" dirty="0" smtClean="0"/>
              <a:t>to deliver “carrier grade” software solutions</a:t>
            </a:r>
          </a:p>
        </p:txBody>
      </p:sp>
    </p:spTree>
    <p:extLst>
      <p:ext uri="{BB962C8B-B14F-4D97-AF65-F5344CB8AC3E}">
        <p14:creationId xmlns:p14="http://schemas.microsoft.com/office/powerpoint/2010/main" val="2849737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49" y="289648"/>
            <a:ext cx="11437937" cy="838200"/>
          </a:xfrm>
        </p:spPr>
        <p:txBody>
          <a:bodyPr/>
          <a:lstStyle/>
          <a:p>
            <a:r>
              <a:rPr lang="en-US" dirty="0" smtClean="0"/>
              <a:t>Cloud &amp; NFV </a:t>
            </a:r>
            <a:r>
              <a:rPr lang="en-US" dirty="0" smtClean="0"/>
              <a:t>Changes the </a:t>
            </a:r>
            <a:r>
              <a:rPr lang="en-US" dirty="0" smtClean="0"/>
              <a:t>Server Market Adoption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16069" y="1097161"/>
            <a:ext cx="8075364" cy="4711423"/>
          </a:xfrm>
          <a:prstGeom prst="rect">
            <a:avLst/>
          </a:prstGeom>
        </p:spPr>
      </p:pic>
      <p:cxnSp>
        <p:nvCxnSpPr>
          <p:cNvPr id="5" name="Straight Connector 4"/>
          <p:cNvCxnSpPr/>
          <p:nvPr/>
        </p:nvCxnSpPr>
        <p:spPr>
          <a:xfrm>
            <a:off x="3538810" y="3538893"/>
            <a:ext cx="5576738" cy="0"/>
          </a:xfrm>
          <a:prstGeom prst="line">
            <a:avLst/>
          </a:prstGeom>
          <a:ln w="12700" cmpd="sng">
            <a:solidFill>
              <a:schemeClr val="tx1"/>
            </a:solidFill>
            <a:prstDash val="dash"/>
            <a:headEnd type="none"/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751201" y="5931543"/>
            <a:ext cx="8808051" cy="746357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pPr algn="ctr"/>
            <a:r>
              <a:rPr lang="en-US" sz="2000" dirty="0"/>
              <a:t>Workloads &amp; Network Functions are getting Cloudified </a:t>
            </a:r>
          </a:p>
          <a:p>
            <a:pPr algn="ctr"/>
            <a:r>
              <a:rPr lang="en-US" sz="2000" dirty="0">
                <a:sym typeface="Wingdings"/>
              </a:rPr>
              <a:t>Outcome  50% of Server TAM is forecasted to be in Cloud &amp; SP by 2018</a:t>
            </a:r>
            <a:endParaRPr lang="en-US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0" y="6150833"/>
            <a:ext cx="1374778" cy="307776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200" dirty="0"/>
              <a:t>Source: Dell’Oro</a:t>
            </a:r>
          </a:p>
        </p:txBody>
      </p:sp>
    </p:spTree>
    <p:extLst>
      <p:ext uri="{BB962C8B-B14F-4D97-AF65-F5344CB8AC3E}">
        <p14:creationId xmlns:p14="http://schemas.microsoft.com/office/powerpoint/2010/main" val="3375710061"/>
      </p:ext>
    </p:extLst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Overview of Telco Cloud (NFV-I)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81924952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Rectangle 92"/>
          <p:cNvSpPr/>
          <p:nvPr/>
        </p:nvSpPr>
        <p:spPr>
          <a:xfrm>
            <a:off x="1970938" y="3894498"/>
            <a:ext cx="7908997" cy="2317561"/>
          </a:xfrm>
          <a:prstGeom prst="rect">
            <a:avLst/>
          </a:prstGeom>
          <a:solidFill>
            <a:srgbClr val="0080FF">
              <a:alpha val="28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>
            <a:alphaModFix amt="56000"/>
          </a:blip>
          <a:stretch>
            <a:fillRect/>
          </a:stretch>
        </p:blipFill>
        <p:spPr>
          <a:xfrm>
            <a:off x="113710" y="3573769"/>
            <a:ext cx="11951935" cy="353976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501" y="241919"/>
            <a:ext cx="11437937" cy="838200"/>
          </a:xfrm>
        </p:spPr>
        <p:txBody>
          <a:bodyPr/>
          <a:lstStyle/>
          <a:p>
            <a:r>
              <a:rPr lang="en-US" sz="2800" dirty="0" smtClean="0"/>
              <a:t>High Level E2E Framework for Service Orchestration and NFV</a:t>
            </a:r>
            <a:endParaRPr lang="en-US" sz="2800" dirty="0"/>
          </a:p>
        </p:txBody>
      </p:sp>
      <p:pic>
        <p:nvPicPr>
          <p:cNvPr id="38" name="Picture 3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80645" y="4431718"/>
            <a:ext cx="468817" cy="4688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1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04058" y="4727050"/>
            <a:ext cx="405493" cy="4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" name="Picture 67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40251" y="4416185"/>
            <a:ext cx="509131" cy="5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6" name="Picture 65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026313" y="4395726"/>
            <a:ext cx="590200" cy="59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69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75350" y="4417219"/>
            <a:ext cx="509131" cy="509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4" name="Rectangle 73"/>
          <p:cNvSpPr/>
          <p:nvPr/>
        </p:nvSpPr>
        <p:spPr>
          <a:xfrm>
            <a:off x="1971938" y="2054909"/>
            <a:ext cx="7908997" cy="1795293"/>
          </a:xfrm>
          <a:prstGeom prst="rect">
            <a:avLst/>
          </a:prstGeom>
          <a:solidFill>
            <a:srgbClr val="008000">
              <a:alpha val="28000"/>
            </a:srgbClr>
          </a:solidFill>
          <a:ln>
            <a:noFill/>
          </a:ln>
          <a:effectLst>
            <a:outerShdw blurRad="76200" dist="50800" dir="5400000" algn="ctr" rotWithShape="0">
              <a:srgbClr val="000000">
                <a:alpha val="27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/>
          </a:p>
        </p:txBody>
      </p:sp>
      <p:sp>
        <p:nvSpPr>
          <p:cNvPr id="75" name="Up-Down Arrow 74"/>
          <p:cNvSpPr/>
          <p:nvPr/>
        </p:nvSpPr>
        <p:spPr>
          <a:xfrm>
            <a:off x="5976561" y="2692065"/>
            <a:ext cx="172399" cy="427855"/>
          </a:xfrm>
          <a:prstGeom prst="upDownArrow">
            <a:avLst/>
          </a:prstGeom>
          <a:gradFill>
            <a:gsLst>
              <a:gs pos="6000">
                <a:schemeClr val="bg2"/>
              </a:gs>
              <a:gs pos="94000">
                <a:schemeClr val="bg2"/>
              </a:gs>
              <a:gs pos="5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76" name="Right Arrow 75"/>
          <p:cNvSpPr/>
          <p:nvPr/>
        </p:nvSpPr>
        <p:spPr>
          <a:xfrm>
            <a:off x="4628539" y="3303316"/>
            <a:ext cx="331400" cy="226100"/>
          </a:xfrm>
          <a:prstGeom prst="rightArrow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77" name="Rounded Rectangle 76"/>
          <p:cNvSpPr/>
          <p:nvPr/>
        </p:nvSpPr>
        <p:spPr>
          <a:xfrm>
            <a:off x="5069446" y="2222492"/>
            <a:ext cx="1931790" cy="449241"/>
          </a:xfrm>
          <a:prstGeom prst="roundRect">
            <a:avLst>
              <a:gd name="adj" fmla="val 8975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Service Broker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2504070" y="3129011"/>
            <a:ext cx="2111837" cy="512064"/>
          </a:xfrm>
          <a:prstGeom prst="roundRect">
            <a:avLst>
              <a:gd name="adj" fmla="val 8975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Catalog  of Virtual/</a:t>
            </a:r>
            <a:br>
              <a:rPr lang="en-US" sz="1600" dirty="0">
                <a:solidFill>
                  <a:schemeClr val="tx1"/>
                </a:solidFill>
                <a:latin typeface="+mj-lt"/>
              </a:rPr>
            </a:br>
            <a:r>
              <a:rPr lang="en-US" sz="1600" dirty="0">
                <a:solidFill>
                  <a:schemeClr val="tx1"/>
                </a:solidFill>
                <a:latin typeface="+mj-lt"/>
              </a:rPr>
              <a:t>Physical Functions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5015184" y="3129010"/>
            <a:ext cx="2111837" cy="512064"/>
          </a:xfrm>
          <a:prstGeom prst="roundRect">
            <a:avLst>
              <a:gd name="adj" fmla="val 8975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Orchestration Engine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7566366" y="3137547"/>
            <a:ext cx="1828324" cy="512064"/>
          </a:xfrm>
          <a:prstGeom prst="roundRect">
            <a:avLst>
              <a:gd name="adj" fmla="val 8975"/>
            </a:avLst>
          </a:prstGeom>
          <a:solidFill>
            <a:schemeClr val="bg2">
              <a:lumMod val="9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chemeClr val="tx1"/>
                </a:solidFill>
                <a:latin typeface="+mj-lt"/>
              </a:rPr>
              <a:t>Service Profiles</a:t>
            </a:r>
          </a:p>
        </p:txBody>
      </p:sp>
      <p:sp>
        <p:nvSpPr>
          <p:cNvPr id="81" name="Right Arrow 80"/>
          <p:cNvSpPr/>
          <p:nvPr/>
        </p:nvSpPr>
        <p:spPr>
          <a:xfrm flipH="1">
            <a:off x="7183699" y="3271993"/>
            <a:ext cx="331400" cy="226100"/>
          </a:xfrm>
          <a:prstGeom prst="rightArrow">
            <a:avLst/>
          </a:prstGeom>
          <a:gradFill flip="none" rotWithShape="1">
            <a:gsLst>
              <a:gs pos="100000">
                <a:schemeClr val="bg2"/>
              </a:gs>
              <a:gs pos="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82" name="Up-Down Arrow 81"/>
          <p:cNvSpPr/>
          <p:nvPr/>
        </p:nvSpPr>
        <p:spPr>
          <a:xfrm>
            <a:off x="5964470" y="3643776"/>
            <a:ext cx="250867" cy="444421"/>
          </a:xfrm>
          <a:prstGeom prst="upDownArrow">
            <a:avLst/>
          </a:prstGeom>
          <a:gradFill>
            <a:gsLst>
              <a:gs pos="6000">
                <a:schemeClr val="bg2"/>
              </a:gs>
              <a:gs pos="94000">
                <a:schemeClr val="bg2"/>
              </a:gs>
              <a:gs pos="50000">
                <a:schemeClr val="accent1">
                  <a:tint val="23500"/>
                  <a:satMod val="160000"/>
                  <a:alpha val="0"/>
                </a:schemeClr>
              </a:gs>
            </a:gsLst>
            <a:lin ang="5400000" scaled="1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endParaRPr lang="en-US" dirty="0" smtClean="0">
              <a:latin typeface="+mj-lt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971014" y="2057298"/>
            <a:ext cx="2240011" cy="32828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300" i="1" dirty="0">
                <a:solidFill>
                  <a:srgbClr val="FFFF00"/>
                </a:solidFill>
              </a:rPr>
              <a:t>Evolved Services Platform</a:t>
            </a:r>
          </a:p>
        </p:txBody>
      </p:sp>
      <p:sp>
        <p:nvSpPr>
          <p:cNvPr id="84" name="Rectangle 83"/>
          <p:cNvSpPr/>
          <p:nvPr/>
        </p:nvSpPr>
        <p:spPr>
          <a:xfrm>
            <a:off x="1971014" y="1080119"/>
            <a:ext cx="7908225" cy="929220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87399" tIns="60925" rIns="121850" bIns="60925" rtlCol="0" anchor="ctr"/>
          <a:lstStyle/>
          <a:p>
            <a:r>
              <a:rPr lang="en-US" sz="1900" dirty="0">
                <a:solidFill>
                  <a:srgbClr val="000000"/>
                </a:solidFill>
                <a:latin typeface="+mj-lt"/>
              </a:rPr>
              <a:t>Applications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3996525" y="1233993"/>
            <a:ext cx="1106326" cy="654511"/>
          </a:xfrm>
          <a:prstGeom prst="roundRect">
            <a:avLst>
              <a:gd name="adj" fmla="val 631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Business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5160633" y="1233991"/>
            <a:ext cx="1139341" cy="654511"/>
          </a:xfrm>
          <a:prstGeom prst="roundRect">
            <a:avLst>
              <a:gd name="adj" fmla="val 6318"/>
            </a:avLst>
          </a:prstGeom>
          <a:solidFill>
            <a:schemeClr val="tx2">
              <a:lumMod val="75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rgbClr val="000000"/>
                </a:solidFill>
                <a:latin typeface="+mj-lt"/>
              </a:rPr>
              <a:t>Mobility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348907" y="1233991"/>
            <a:ext cx="1099816" cy="654511"/>
          </a:xfrm>
          <a:prstGeom prst="roundRect">
            <a:avLst>
              <a:gd name="adj" fmla="val 6318"/>
            </a:avLst>
          </a:prstGeom>
          <a:solidFill>
            <a:srgbClr val="1D1E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Video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7496096" y="1233987"/>
            <a:ext cx="1198116" cy="654511"/>
          </a:xfrm>
          <a:prstGeom prst="roundRect">
            <a:avLst>
              <a:gd name="adj" fmla="val 6318"/>
            </a:avLst>
          </a:prstGeom>
          <a:solidFill>
            <a:srgbClr val="1D1E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4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Consumer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8744845" y="1233986"/>
            <a:ext cx="989288" cy="654511"/>
          </a:xfrm>
          <a:prstGeom prst="roundRect">
            <a:avLst>
              <a:gd name="adj" fmla="val 1144"/>
            </a:avLst>
          </a:prstGeom>
          <a:solidFill>
            <a:srgbClr val="1D1E36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850" tIns="60925" rIns="121850" bIns="60925" rtlCol="0" anchor="ctr"/>
          <a:lstStyle/>
          <a:p>
            <a:pPr algn="ctr"/>
            <a:r>
              <a:rPr lang="en-US" sz="1600" dirty="0">
                <a:solidFill>
                  <a:schemeClr val="accent2">
                    <a:lumMod val="20000"/>
                    <a:lumOff val="80000"/>
                  </a:schemeClr>
                </a:solidFill>
                <a:latin typeface="+mj-lt"/>
              </a:rPr>
              <a:t>Cloud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8524925" y="4514632"/>
            <a:ext cx="961213" cy="469358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Central DC</a:t>
            </a:r>
          </a:p>
          <a:p>
            <a:r>
              <a:rPr lang="en-US" sz="1100" dirty="0">
                <a:solidFill>
                  <a:schemeClr val="bg2"/>
                </a:solidFill>
              </a:rPr>
              <a:t>(NFVI)</a:t>
            </a:r>
          </a:p>
        </p:txBody>
      </p:sp>
      <p:sp>
        <p:nvSpPr>
          <p:cNvPr id="90" name="TextBox 89"/>
          <p:cNvSpPr txBox="1"/>
          <p:nvPr/>
        </p:nvSpPr>
        <p:spPr>
          <a:xfrm>
            <a:off x="6563594" y="4524309"/>
            <a:ext cx="1066973" cy="469358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Regional DC</a:t>
            </a:r>
          </a:p>
          <a:p>
            <a:r>
              <a:rPr lang="en-US" sz="1100" dirty="0">
                <a:solidFill>
                  <a:schemeClr val="bg2"/>
                </a:solidFill>
              </a:rPr>
              <a:t>(NFVI)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529703" y="4521889"/>
            <a:ext cx="968424" cy="469358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100" dirty="0">
                <a:solidFill>
                  <a:schemeClr val="bg2"/>
                </a:solidFill>
              </a:rPr>
              <a:t>Cloud POP</a:t>
            </a:r>
          </a:p>
          <a:p>
            <a:r>
              <a:rPr lang="en-US" sz="1100" dirty="0">
                <a:solidFill>
                  <a:schemeClr val="bg2"/>
                </a:solidFill>
              </a:rPr>
              <a:t>(NFVI)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2556276" y="4519471"/>
            <a:ext cx="776132" cy="469358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100" dirty="0" err="1">
                <a:solidFill>
                  <a:schemeClr val="bg2"/>
                </a:solidFill>
              </a:rPr>
              <a:t>vBranch</a:t>
            </a:r>
            <a:endParaRPr lang="en-US" sz="1100" dirty="0">
              <a:solidFill>
                <a:schemeClr val="bg2"/>
              </a:solidFill>
            </a:endParaRPr>
          </a:p>
          <a:p>
            <a:r>
              <a:rPr lang="en-US" sz="1100" dirty="0">
                <a:solidFill>
                  <a:schemeClr val="bg2"/>
                </a:solidFill>
              </a:rPr>
              <a:t>(NFVI)</a:t>
            </a:r>
          </a:p>
        </p:txBody>
      </p:sp>
      <p:sp>
        <p:nvSpPr>
          <p:cNvPr id="94" name="TextBox 93"/>
          <p:cNvSpPr txBox="1"/>
          <p:nvPr/>
        </p:nvSpPr>
        <p:spPr>
          <a:xfrm>
            <a:off x="1956501" y="5913246"/>
            <a:ext cx="2695412" cy="328282"/>
          </a:xfrm>
          <a:prstGeom prst="rect">
            <a:avLst/>
          </a:prstGeom>
          <a:noFill/>
        </p:spPr>
        <p:txBody>
          <a:bodyPr wrap="none" lIns="121850" tIns="60925" rIns="121850" bIns="60925" rtlCol="0" anchor="ctr">
            <a:spAutoFit/>
          </a:bodyPr>
          <a:lstStyle/>
          <a:p>
            <a:r>
              <a:rPr lang="en-US" sz="1300" i="1" dirty="0">
                <a:solidFill>
                  <a:srgbClr val="FFFF00"/>
                </a:solidFill>
              </a:rPr>
              <a:t>Evolved Programmable Network</a:t>
            </a:r>
          </a:p>
        </p:txBody>
      </p:sp>
      <p:sp>
        <p:nvSpPr>
          <p:cNvPr id="29" name="Freeform 28"/>
          <p:cNvSpPr/>
          <p:nvPr/>
        </p:nvSpPr>
        <p:spPr>
          <a:xfrm>
            <a:off x="1644527" y="4546726"/>
            <a:ext cx="8512831" cy="1213136"/>
          </a:xfrm>
          <a:custGeom>
            <a:avLst/>
            <a:gdLst>
              <a:gd name="connsiteX0" fmla="*/ 0 w 6386286"/>
              <a:gd name="connsiteY0" fmla="*/ 635805 h 909852"/>
              <a:gd name="connsiteX1" fmla="*/ 399143 w 6386286"/>
              <a:gd name="connsiteY1" fmla="*/ 635805 h 909852"/>
              <a:gd name="connsiteX2" fmla="*/ 517072 w 6386286"/>
              <a:gd name="connsiteY2" fmla="*/ 635805 h 909852"/>
              <a:gd name="connsiteX3" fmla="*/ 517072 w 6386286"/>
              <a:gd name="connsiteY3" fmla="*/ 445305 h 909852"/>
              <a:gd name="connsiteX4" fmla="*/ 517072 w 6386286"/>
              <a:gd name="connsiteY4" fmla="*/ 254805 h 909852"/>
              <a:gd name="connsiteX5" fmla="*/ 580572 w 6386286"/>
              <a:gd name="connsiteY5" fmla="*/ 109662 h 909852"/>
              <a:gd name="connsiteX6" fmla="*/ 680357 w 6386286"/>
              <a:gd name="connsiteY6" fmla="*/ 145948 h 909852"/>
              <a:gd name="connsiteX7" fmla="*/ 680357 w 6386286"/>
              <a:gd name="connsiteY7" fmla="*/ 390876 h 909852"/>
              <a:gd name="connsiteX8" fmla="*/ 680357 w 6386286"/>
              <a:gd name="connsiteY8" fmla="*/ 626733 h 909852"/>
              <a:gd name="connsiteX9" fmla="*/ 716643 w 6386286"/>
              <a:gd name="connsiteY9" fmla="*/ 681162 h 909852"/>
              <a:gd name="connsiteX10" fmla="*/ 1415143 w 6386286"/>
              <a:gd name="connsiteY10" fmla="*/ 681162 h 909852"/>
              <a:gd name="connsiteX11" fmla="*/ 1895929 w 6386286"/>
              <a:gd name="connsiteY11" fmla="*/ 681162 h 909852"/>
              <a:gd name="connsiteX12" fmla="*/ 1941286 w 6386286"/>
              <a:gd name="connsiteY12" fmla="*/ 508805 h 909852"/>
              <a:gd name="connsiteX13" fmla="*/ 1941286 w 6386286"/>
              <a:gd name="connsiteY13" fmla="*/ 300162 h 909852"/>
              <a:gd name="connsiteX14" fmla="*/ 1941286 w 6386286"/>
              <a:gd name="connsiteY14" fmla="*/ 164090 h 909852"/>
              <a:gd name="connsiteX15" fmla="*/ 2041072 w 6386286"/>
              <a:gd name="connsiteY15" fmla="*/ 805 h 909852"/>
              <a:gd name="connsiteX16" fmla="*/ 2213429 w 6386286"/>
              <a:gd name="connsiteY16" fmla="*/ 109662 h 909852"/>
              <a:gd name="connsiteX17" fmla="*/ 2213429 w 6386286"/>
              <a:gd name="connsiteY17" fmla="*/ 291090 h 909852"/>
              <a:gd name="connsiteX18" fmla="*/ 2222500 w 6386286"/>
              <a:gd name="connsiteY18" fmla="*/ 490662 h 909852"/>
              <a:gd name="connsiteX19" fmla="*/ 2240643 w 6386286"/>
              <a:gd name="connsiteY19" fmla="*/ 590448 h 909852"/>
              <a:gd name="connsiteX20" fmla="*/ 2422072 w 6386286"/>
              <a:gd name="connsiteY20" fmla="*/ 771876 h 909852"/>
              <a:gd name="connsiteX21" fmla="*/ 2648857 w 6386286"/>
              <a:gd name="connsiteY21" fmla="*/ 889805 h 909852"/>
              <a:gd name="connsiteX22" fmla="*/ 2984500 w 6386286"/>
              <a:gd name="connsiteY22" fmla="*/ 889805 h 909852"/>
              <a:gd name="connsiteX23" fmla="*/ 3583215 w 6386286"/>
              <a:gd name="connsiteY23" fmla="*/ 907948 h 909852"/>
              <a:gd name="connsiteX24" fmla="*/ 3937000 w 6386286"/>
              <a:gd name="connsiteY24" fmla="*/ 889805 h 909852"/>
              <a:gd name="connsiteX25" fmla="*/ 4181929 w 6386286"/>
              <a:gd name="connsiteY25" fmla="*/ 735590 h 909852"/>
              <a:gd name="connsiteX26" fmla="*/ 4417786 w 6386286"/>
              <a:gd name="connsiteY26" fmla="*/ 545090 h 909852"/>
              <a:gd name="connsiteX27" fmla="*/ 4599215 w 6386286"/>
              <a:gd name="connsiteY27" fmla="*/ 409019 h 909852"/>
              <a:gd name="connsiteX28" fmla="*/ 4689929 w 6386286"/>
              <a:gd name="connsiteY28" fmla="*/ 291090 h 909852"/>
              <a:gd name="connsiteX29" fmla="*/ 4871357 w 6386286"/>
              <a:gd name="connsiteY29" fmla="*/ 155019 h 909852"/>
              <a:gd name="connsiteX30" fmla="*/ 4989286 w 6386286"/>
              <a:gd name="connsiteY30" fmla="*/ 82448 h 909852"/>
              <a:gd name="connsiteX31" fmla="*/ 5234215 w 6386286"/>
              <a:gd name="connsiteY31" fmla="*/ 164090 h 909852"/>
              <a:gd name="connsiteX32" fmla="*/ 5370286 w 6386286"/>
              <a:gd name="connsiteY32" fmla="*/ 263876 h 909852"/>
              <a:gd name="connsiteX33" fmla="*/ 5588000 w 6386286"/>
              <a:gd name="connsiteY33" fmla="*/ 418090 h 909852"/>
              <a:gd name="connsiteX34" fmla="*/ 5805715 w 6386286"/>
              <a:gd name="connsiteY34" fmla="*/ 499733 h 909852"/>
              <a:gd name="connsiteX35" fmla="*/ 6005286 w 6386286"/>
              <a:gd name="connsiteY35" fmla="*/ 436233 h 909852"/>
              <a:gd name="connsiteX36" fmla="*/ 6186715 w 6386286"/>
              <a:gd name="connsiteY36" fmla="*/ 245733 h 909852"/>
              <a:gd name="connsiteX37" fmla="*/ 6386286 w 6386286"/>
              <a:gd name="connsiteY37" fmla="*/ 145948 h 9098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6386286" h="909852">
                <a:moveTo>
                  <a:pt x="0" y="635805"/>
                </a:moveTo>
                <a:lnTo>
                  <a:pt x="399143" y="635805"/>
                </a:lnTo>
                <a:cubicBezTo>
                  <a:pt x="485322" y="635805"/>
                  <a:pt x="497417" y="667555"/>
                  <a:pt x="517072" y="635805"/>
                </a:cubicBezTo>
                <a:cubicBezTo>
                  <a:pt x="536727" y="604055"/>
                  <a:pt x="517072" y="445305"/>
                  <a:pt x="517072" y="445305"/>
                </a:cubicBezTo>
                <a:cubicBezTo>
                  <a:pt x="517072" y="381805"/>
                  <a:pt x="506489" y="310745"/>
                  <a:pt x="517072" y="254805"/>
                </a:cubicBezTo>
                <a:cubicBezTo>
                  <a:pt x="527655" y="198865"/>
                  <a:pt x="553358" y="127805"/>
                  <a:pt x="580572" y="109662"/>
                </a:cubicBezTo>
                <a:cubicBezTo>
                  <a:pt x="607786" y="91519"/>
                  <a:pt x="663726" y="99079"/>
                  <a:pt x="680357" y="145948"/>
                </a:cubicBezTo>
                <a:cubicBezTo>
                  <a:pt x="696988" y="192817"/>
                  <a:pt x="680357" y="390876"/>
                  <a:pt x="680357" y="390876"/>
                </a:cubicBezTo>
                <a:cubicBezTo>
                  <a:pt x="680357" y="471007"/>
                  <a:pt x="674309" y="578352"/>
                  <a:pt x="680357" y="626733"/>
                </a:cubicBezTo>
                <a:cubicBezTo>
                  <a:pt x="686405" y="675114"/>
                  <a:pt x="594179" y="672091"/>
                  <a:pt x="716643" y="681162"/>
                </a:cubicBezTo>
                <a:cubicBezTo>
                  <a:pt x="839107" y="690234"/>
                  <a:pt x="1415143" y="681162"/>
                  <a:pt x="1415143" y="681162"/>
                </a:cubicBezTo>
                <a:cubicBezTo>
                  <a:pt x="1611691" y="681162"/>
                  <a:pt x="1808239" y="709888"/>
                  <a:pt x="1895929" y="681162"/>
                </a:cubicBezTo>
                <a:cubicBezTo>
                  <a:pt x="1983619" y="652436"/>
                  <a:pt x="1933726" y="572305"/>
                  <a:pt x="1941286" y="508805"/>
                </a:cubicBezTo>
                <a:cubicBezTo>
                  <a:pt x="1948846" y="445305"/>
                  <a:pt x="1941286" y="300162"/>
                  <a:pt x="1941286" y="300162"/>
                </a:cubicBezTo>
                <a:cubicBezTo>
                  <a:pt x="1941286" y="242710"/>
                  <a:pt x="1924655" y="213983"/>
                  <a:pt x="1941286" y="164090"/>
                </a:cubicBezTo>
                <a:cubicBezTo>
                  <a:pt x="1957917" y="114197"/>
                  <a:pt x="1995715" y="9876"/>
                  <a:pt x="2041072" y="805"/>
                </a:cubicBezTo>
                <a:cubicBezTo>
                  <a:pt x="2086429" y="-8266"/>
                  <a:pt x="2184703" y="61281"/>
                  <a:pt x="2213429" y="109662"/>
                </a:cubicBezTo>
                <a:cubicBezTo>
                  <a:pt x="2242155" y="158043"/>
                  <a:pt x="2211917" y="227590"/>
                  <a:pt x="2213429" y="291090"/>
                </a:cubicBezTo>
                <a:cubicBezTo>
                  <a:pt x="2214941" y="354590"/>
                  <a:pt x="2217964" y="440769"/>
                  <a:pt x="2222500" y="490662"/>
                </a:cubicBezTo>
                <a:cubicBezTo>
                  <a:pt x="2227036" y="540555"/>
                  <a:pt x="2207381" y="543579"/>
                  <a:pt x="2240643" y="590448"/>
                </a:cubicBezTo>
                <a:cubicBezTo>
                  <a:pt x="2273905" y="637317"/>
                  <a:pt x="2354036" y="721983"/>
                  <a:pt x="2422072" y="771876"/>
                </a:cubicBezTo>
                <a:cubicBezTo>
                  <a:pt x="2490108" y="821769"/>
                  <a:pt x="2555119" y="870150"/>
                  <a:pt x="2648857" y="889805"/>
                </a:cubicBezTo>
                <a:cubicBezTo>
                  <a:pt x="2742595" y="909460"/>
                  <a:pt x="2828774" y="886781"/>
                  <a:pt x="2984500" y="889805"/>
                </a:cubicBezTo>
                <a:cubicBezTo>
                  <a:pt x="3140226" y="892829"/>
                  <a:pt x="3424465" y="907948"/>
                  <a:pt x="3583215" y="907948"/>
                </a:cubicBezTo>
                <a:cubicBezTo>
                  <a:pt x="3741965" y="907948"/>
                  <a:pt x="3837214" y="918531"/>
                  <a:pt x="3937000" y="889805"/>
                </a:cubicBezTo>
                <a:cubicBezTo>
                  <a:pt x="4036786" y="861079"/>
                  <a:pt x="4101798" y="793042"/>
                  <a:pt x="4181929" y="735590"/>
                </a:cubicBezTo>
                <a:cubicBezTo>
                  <a:pt x="4262060" y="678138"/>
                  <a:pt x="4348238" y="599518"/>
                  <a:pt x="4417786" y="545090"/>
                </a:cubicBezTo>
                <a:cubicBezTo>
                  <a:pt x="4487334" y="490662"/>
                  <a:pt x="4553858" y="451352"/>
                  <a:pt x="4599215" y="409019"/>
                </a:cubicBezTo>
                <a:cubicBezTo>
                  <a:pt x="4644572" y="366686"/>
                  <a:pt x="4644572" y="333423"/>
                  <a:pt x="4689929" y="291090"/>
                </a:cubicBezTo>
                <a:cubicBezTo>
                  <a:pt x="4735286" y="248757"/>
                  <a:pt x="4821464" y="189793"/>
                  <a:pt x="4871357" y="155019"/>
                </a:cubicBezTo>
                <a:cubicBezTo>
                  <a:pt x="4921250" y="120245"/>
                  <a:pt x="4928810" y="80936"/>
                  <a:pt x="4989286" y="82448"/>
                </a:cubicBezTo>
                <a:cubicBezTo>
                  <a:pt x="5049762" y="83960"/>
                  <a:pt x="5170715" y="133852"/>
                  <a:pt x="5234215" y="164090"/>
                </a:cubicBezTo>
                <a:cubicBezTo>
                  <a:pt x="5297715" y="194328"/>
                  <a:pt x="5370286" y="263876"/>
                  <a:pt x="5370286" y="263876"/>
                </a:cubicBezTo>
                <a:cubicBezTo>
                  <a:pt x="5429250" y="306209"/>
                  <a:pt x="5515428" y="378780"/>
                  <a:pt x="5588000" y="418090"/>
                </a:cubicBezTo>
                <a:cubicBezTo>
                  <a:pt x="5660572" y="457400"/>
                  <a:pt x="5736167" y="496709"/>
                  <a:pt x="5805715" y="499733"/>
                </a:cubicBezTo>
                <a:cubicBezTo>
                  <a:pt x="5875263" y="502757"/>
                  <a:pt x="5941786" y="478566"/>
                  <a:pt x="6005286" y="436233"/>
                </a:cubicBezTo>
                <a:cubicBezTo>
                  <a:pt x="6068786" y="393900"/>
                  <a:pt x="6123215" y="294114"/>
                  <a:pt x="6186715" y="245733"/>
                </a:cubicBezTo>
                <a:cubicBezTo>
                  <a:pt x="6250215" y="197352"/>
                  <a:pt x="6386286" y="145948"/>
                  <a:pt x="6386286" y="145948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lIns="121850" tIns="60925" rIns="121850" bIns="60925" rtlCol="0" anchor="ctr"/>
          <a:lstStyle/>
          <a:p>
            <a:pPr algn="ctr"/>
            <a:endParaRPr lang="en-US"/>
          </a:p>
        </p:txBody>
      </p:sp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alphaModFix amt="50000"/>
          </a:blip>
          <a:stretch>
            <a:fillRect/>
          </a:stretch>
        </p:blipFill>
        <p:spPr>
          <a:xfrm>
            <a:off x="3944438" y="4083359"/>
            <a:ext cx="4283018" cy="270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650881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5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25" grpId="0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4" grpId="0"/>
      <p:bldP spid="29" grpId="0" animBg="1"/>
    </p:bldLst>
  </p:timing>
</p:sld>
</file>

<file path=ppt/theme/theme1.xml><?xml version="1.0" encoding="utf-8"?>
<a:theme xmlns:a="http://schemas.openxmlformats.org/drawingml/2006/main" name="1_Cisco Arial 16x9 template_dark">
  <a:themeElements>
    <a:clrScheme name="Cisco 2010 Color Palette">
      <a:dk1>
        <a:srgbClr val="0096D6"/>
      </a:dk1>
      <a:lt1>
        <a:srgbClr val="FFFFFF"/>
      </a:lt1>
      <a:dk2>
        <a:srgbClr val="6DB344"/>
      </a:dk2>
      <a:lt2>
        <a:srgbClr val="FFFFFF"/>
      </a:lt2>
      <a:accent1>
        <a:srgbClr val="0096D6"/>
      </a:accent1>
      <a:accent2>
        <a:srgbClr val="6DB344"/>
      </a:accent2>
      <a:accent3>
        <a:srgbClr val="ABDFF0"/>
      </a:accent3>
      <a:accent4>
        <a:srgbClr val="008041"/>
      </a:accent4>
      <a:accent5>
        <a:srgbClr val="B7D333"/>
      </a:accent5>
      <a:accent6>
        <a:srgbClr val="652D89"/>
      </a:accent6>
      <a:hlink>
        <a:srgbClr val="3CBADC"/>
      </a:hlink>
      <a:folHlink>
        <a:srgbClr val="A6A8AB"/>
      </a:folHlink>
    </a:clrScheme>
    <a:fontScheme name="Cisco 2010_Ar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0096D6"/>
        </a:solidFill>
        <a:ln>
          <a:noFill/>
        </a:ln>
        <a:effectLst>
          <a:outerShdw blurRad="76200" dist="50800" dir="5400000" algn="ctr" rotWithShape="0">
            <a:srgbClr val="000000">
              <a:alpha val="27000"/>
            </a:srgbClr>
          </a:outerShdw>
        </a:effectLst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isco 2010 Color Palette">
    <a:dk1>
      <a:srgbClr val="0096D6"/>
    </a:dk1>
    <a:lt1>
      <a:srgbClr val="FFFFFF"/>
    </a:lt1>
    <a:dk2>
      <a:srgbClr val="6DB344"/>
    </a:dk2>
    <a:lt2>
      <a:srgbClr val="FFFFFF"/>
    </a:lt2>
    <a:accent1>
      <a:srgbClr val="0096D6"/>
    </a:accent1>
    <a:accent2>
      <a:srgbClr val="6DB344"/>
    </a:accent2>
    <a:accent3>
      <a:srgbClr val="ABDFF0"/>
    </a:accent3>
    <a:accent4>
      <a:srgbClr val="008041"/>
    </a:accent4>
    <a:accent5>
      <a:srgbClr val="B7D333"/>
    </a:accent5>
    <a:accent6>
      <a:srgbClr val="652D89"/>
    </a:accent6>
    <a:hlink>
      <a:srgbClr val="3CBADC"/>
    </a:hlink>
    <a:folHlink>
      <a:srgbClr val="A6A8A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2342</TotalTime>
  <Words>2124</Words>
  <Application>Microsoft Office PowerPoint</Application>
  <PresentationFormat>Custom</PresentationFormat>
  <Paragraphs>605</Paragraphs>
  <Slides>41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1_Cisco Arial 16x9 template_dark</vt:lpstr>
      <vt:lpstr>Virtualized Telco Cloud</vt:lpstr>
      <vt:lpstr>Agenda</vt:lpstr>
      <vt:lpstr>Network Function Virtualization in SP Segment</vt:lpstr>
      <vt:lpstr>Cisco Visual Networking Index for M2M</vt:lpstr>
      <vt:lpstr>Evolving Network Function Trend</vt:lpstr>
      <vt:lpstr>Drivers for Network Function Virtualization Infrastructure</vt:lpstr>
      <vt:lpstr>Cloud &amp; NFV Changes the Server Market Adoption</vt:lpstr>
      <vt:lpstr>Overview of Telco Cloud (NFV-I)</vt:lpstr>
      <vt:lpstr>High Level E2E Framework for Service Orchestration and NFV</vt:lpstr>
      <vt:lpstr>ETSI NFV Reference Architecture</vt:lpstr>
      <vt:lpstr>OpenStack</vt:lpstr>
      <vt:lpstr>OpenDaylight Controller</vt:lpstr>
      <vt:lpstr>Cisco’s Telco Cloud Solution</vt:lpstr>
      <vt:lpstr>(1) Overlay Stack Solution Option</vt:lpstr>
      <vt:lpstr>(2) Integrated Stack Solution Option</vt:lpstr>
      <vt:lpstr>NFVI – High Level Requirements</vt:lpstr>
      <vt:lpstr>(1) Predictable Performance Virtual Topology Forwarder (VTF)</vt:lpstr>
      <vt:lpstr>(2) Flexible and Agile Virtual Topology System (VTS)</vt:lpstr>
      <vt:lpstr>(2) Flexible and Agile VTS Architecture</vt:lpstr>
      <vt:lpstr>(3) Distributed Policy Based Policy Cisco Data Center Strategy &amp; Vision Defined by Applications. Driven by Policy. Delivered as a Service / Solution</vt:lpstr>
      <vt:lpstr>(3) Distributed Policy Based Linking the Application Language to Infrastructure</vt:lpstr>
      <vt:lpstr>(4) E2E Service Assurance Service Assurance Solution: Key Tenets</vt:lpstr>
      <vt:lpstr>(5) Single Pane of Glass</vt:lpstr>
      <vt:lpstr>(6) Open Architecture Interface Options</vt:lpstr>
      <vt:lpstr>(6) Open Architecture Alignment with ETSI Framework</vt:lpstr>
      <vt:lpstr>Telco Cloud Deployment Strategy</vt:lpstr>
      <vt:lpstr>Characteristics of Telco Data Center</vt:lpstr>
      <vt:lpstr>Telco NFV Spend</vt:lpstr>
      <vt:lpstr>Increased Network Events (Global)</vt:lpstr>
      <vt:lpstr>Network Functions – Resource Requirements</vt:lpstr>
      <vt:lpstr>NFV Approach Taken by Operators</vt:lpstr>
      <vt:lpstr>NFV Deployment Stages</vt:lpstr>
      <vt:lpstr>How Operators are Approaching NFV</vt:lpstr>
      <vt:lpstr>NFVI Led Approach</vt:lpstr>
      <vt:lpstr>Case Studies</vt:lpstr>
      <vt:lpstr>Example: XL Axiata Virtualized Packet Core</vt:lpstr>
      <vt:lpstr>Example: NTT Docomo NFV-I Fabric</vt:lpstr>
      <vt:lpstr>Service Providers Who are Taking NFVI Led Approach</vt:lpstr>
      <vt:lpstr>Summary</vt:lpstr>
      <vt:lpstr>Cisco’s NFV-I Benefits </vt:lpstr>
      <vt:lpstr>PowerPoint Presentation</vt:lpstr>
    </vt:vector>
  </TitlesOfParts>
  <Company>Cisco Systems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Installing Template Theme Files</dc:title>
  <dc:creator>chiatan@cisco.com</dc:creator>
  <cp:lastModifiedBy>Chia Tan</cp:lastModifiedBy>
  <cp:revision>279</cp:revision>
  <dcterms:created xsi:type="dcterms:W3CDTF">2012-09-25T09:53:12Z</dcterms:created>
  <dcterms:modified xsi:type="dcterms:W3CDTF">2015-05-27T03:17:22Z</dcterms:modified>
</cp:coreProperties>
</file>